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58" r:id="rId6"/>
    <p:sldId id="272" r:id="rId7"/>
    <p:sldId id="262" r:id="rId8"/>
    <p:sldId id="264" r:id="rId9"/>
    <p:sldId id="265" r:id="rId10"/>
    <p:sldId id="266" r:id="rId11"/>
    <p:sldId id="273" r:id="rId12"/>
    <p:sldId id="268" r:id="rId13"/>
    <p:sldId id="271" r:id="rId1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0" userDrawn="1">
          <p15:clr>
            <a:srgbClr val="A4A3A4"/>
          </p15:clr>
        </p15:guide>
        <p15:guide id="11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1" autoAdjust="0"/>
    <p:restoredTop sz="52225" autoAdjust="0"/>
  </p:normalViewPr>
  <p:slideViewPr>
    <p:cSldViewPr snapToGrid="0">
      <p:cViewPr varScale="1">
        <p:scale>
          <a:sx n="32" d="100"/>
          <a:sy n="32" d="100"/>
        </p:scale>
        <p:origin x="1792" y="40"/>
      </p:cViewPr>
      <p:guideLst>
        <p:guide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ECAEC-52F5-405B-8299-2F9D97E484AA}" type="datetimeFigureOut">
              <a:rPr lang="en-NZ" smtClean="0"/>
              <a:t>2/09/2019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7E036-95E1-4C3C-BE3E-39015DE1134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01487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7E036-95E1-4C3C-BE3E-39015DE1134E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95386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7E036-95E1-4C3C-BE3E-39015DE1134E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2577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1" indent="-171450"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</a:pPr>
            <a:endParaRPr lang="en-NZ" sz="11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buSzPct val="100000"/>
              <a:buFontTx/>
              <a:buChar char="-"/>
            </a:pPr>
            <a:endParaRPr lang="en-GB" sz="1200" dirty="0">
              <a:solidFill>
                <a:srgbClr val="313131"/>
              </a:solidFill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7E036-95E1-4C3C-BE3E-39015DE1134E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73541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7E036-95E1-4C3C-BE3E-39015DE1134E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6700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7E036-95E1-4C3C-BE3E-39015DE1134E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1633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7E036-95E1-4C3C-BE3E-39015DE1134E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2516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7E036-95E1-4C3C-BE3E-39015DE1134E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22892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7E036-95E1-4C3C-BE3E-39015DE1134E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4321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7E036-95E1-4C3C-BE3E-39015DE1134E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4115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7E036-95E1-4C3C-BE3E-39015DE1134E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25804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505856" y="727200"/>
            <a:ext cx="7200000" cy="54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  <a:endParaRPr lang="en-NZ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503989" y="5549440"/>
            <a:ext cx="5592012" cy="32400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8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503989" y="5864230"/>
            <a:ext cx="5592011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N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5594349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03988" y="378000"/>
            <a:ext cx="216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4557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1651" y="1705670"/>
            <a:ext cx="1054100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01651" y="3429000"/>
            <a:ext cx="10541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951509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statement dar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1652" y="1628775"/>
            <a:ext cx="9152369" cy="4752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35184" y="6477001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NZ" sz="650" noProof="0" dirty="0">
                <a:solidFill>
                  <a:schemeClr val="bg1"/>
                </a:solidFill>
              </a:rPr>
              <a:t>Presentation title</a:t>
            </a:r>
            <a:br>
              <a:rPr lang="en-NZ" sz="650" noProof="0" dirty="0">
                <a:solidFill>
                  <a:schemeClr val="bg1"/>
                </a:solidFill>
              </a:rPr>
            </a:br>
            <a:r>
              <a:rPr lang="en-NZ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1651" y="6477000"/>
            <a:ext cx="5355167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NZ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NZ" sz="650" noProof="0" dirty="0">
                <a:solidFill>
                  <a:schemeClr val="bg1"/>
                </a:solidFill>
              </a:rPr>
            </a:br>
            <a:r>
              <a:rPr lang="en-NZ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82377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NZ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NZ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88157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statement dark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1651" y="1627200"/>
            <a:ext cx="9277349" cy="47595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35184" y="6477001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NZ" sz="650" noProof="0" dirty="0">
                <a:solidFill>
                  <a:schemeClr val="bg1"/>
                </a:solidFill>
              </a:rPr>
              <a:t>Presentation title</a:t>
            </a:r>
            <a:br>
              <a:rPr lang="en-NZ" sz="650" noProof="0" dirty="0">
                <a:solidFill>
                  <a:schemeClr val="bg1"/>
                </a:solidFill>
              </a:rPr>
            </a:br>
            <a:r>
              <a:rPr lang="en-NZ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1651" y="6477000"/>
            <a:ext cx="5355167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NZ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NZ" sz="650" noProof="0" dirty="0">
                <a:solidFill>
                  <a:schemeClr val="bg1"/>
                </a:solidFill>
              </a:rPr>
            </a:br>
            <a:r>
              <a:rPr lang="en-NZ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82377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NZ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NZ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6764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statement 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1651" y="1628775"/>
            <a:ext cx="9277349" cy="4752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35184" y="6477001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NZ" sz="650" noProof="0" dirty="0">
                <a:solidFill>
                  <a:schemeClr val="bg1"/>
                </a:solidFill>
              </a:rPr>
              <a:t>Presentation title</a:t>
            </a:r>
            <a:br>
              <a:rPr lang="en-NZ" sz="650" noProof="0" dirty="0">
                <a:solidFill>
                  <a:schemeClr val="bg1"/>
                </a:solidFill>
              </a:rPr>
            </a:br>
            <a:r>
              <a:rPr lang="en-NZ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1651" y="6477000"/>
            <a:ext cx="5355167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NZ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NZ" sz="650" noProof="0" dirty="0">
                <a:solidFill>
                  <a:schemeClr val="bg1"/>
                </a:solidFill>
              </a:rPr>
            </a:br>
            <a:r>
              <a:rPr lang="en-NZ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82377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NZ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NZ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754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statem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1651" y="1628775"/>
            <a:ext cx="9277349" cy="4752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35184" y="648988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NZ" sz="650" noProof="0" dirty="0">
                <a:solidFill>
                  <a:schemeClr val="bg1"/>
                </a:solidFill>
              </a:rPr>
              <a:t>Applying</a:t>
            </a:r>
            <a:r>
              <a:rPr lang="en-NZ" sz="650" baseline="0" noProof="0" dirty="0">
                <a:solidFill>
                  <a:schemeClr val="bg1"/>
                </a:solidFill>
              </a:rPr>
              <a:t> Agile to Successful ERP Implementations</a:t>
            </a:r>
            <a:br>
              <a:rPr lang="en-NZ" sz="650" noProof="0" dirty="0">
                <a:solidFill>
                  <a:schemeClr val="bg1"/>
                </a:solidFill>
              </a:rPr>
            </a:br>
            <a:endParaRPr lang="en-NZ" sz="650" noProof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82377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NZ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NZ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8670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1651" y="1628775"/>
            <a:ext cx="9277349" cy="4752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3600"/>
              </a:spcBef>
              <a:defRPr sz="28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2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01651" y="1665289"/>
            <a:ext cx="9277349" cy="4716463"/>
          </a:xfrm>
          <a:prstGeom prst="rect">
            <a:avLst/>
          </a:prstGeom>
        </p:spPr>
        <p:txBody>
          <a:bodyPr/>
          <a:lstStyle>
            <a:lvl1pPr>
              <a:tabLst>
                <a:tab pos="6729413" algn="r"/>
              </a:tabLst>
              <a:defRPr/>
            </a:lvl1pPr>
            <a:lvl2pPr>
              <a:tabLst>
                <a:tab pos="6729413" algn="r"/>
              </a:tabLst>
              <a:defRPr/>
            </a:lvl2pPr>
            <a:lvl3pPr>
              <a:tabLst>
                <a:tab pos="6729413" algn="r"/>
              </a:tabLst>
              <a:defRPr/>
            </a:lvl3pPr>
            <a:lvl4pPr>
              <a:tabLst>
                <a:tab pos="6729413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  <a:lvl6pPr>
              <a:tabLst>
                <a:tab pos="6729413" algn="r"/>
              </a:tabLst>
              <a:defRPr/>
            </a:lvl6pPr>
            <a:lvl7pPr>
              <a:tabLst>
                <a:tab pos="6729413" algn="r"/>
              </a:tabLst>
              <a:defRPr/>
            </a:lvl7pPr>
            <a:lvl8pPr>
              <a:tabLst>
                <a:tab pos="6729413" algn="r"/>
              </a:tabLst>
              <a:defRPr/>
            </a:lvl8pPr>
            <a:lvl9pPr>
              <a:tabLst>
                <a:tab pos="6729413" algn="r"/>
              </a:tabLs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2" y="317500"/>
            <a:ext cx="11180232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NZ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651087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1" y="317501"/>
            <a:ext cx="11188700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NZ" noProof="0" dirty="0"/>
              <a:t>Click to add title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450351" y="1701801"/>
            <a:ext cx="6240000" cy="467995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NZ" noProof="0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501651" y="1665289"/>
            <a:ext cx="4456429" cy="4716463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val="46397904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1"/>
            <a:ext cx="11188700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501651" y="1665289"/>
            <a:ext cx="11165416" cy="47164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val="388109111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651600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01651" y="317500"/>
            <a:ext cx="11162349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501651" y="1700213"/>
            <a:ext cx="11165416" cy="46789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val="327264712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489813" y="727200"/>
            <a:ext cx="72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NZ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501651" y="5549440"/>
            <a:ext cx="5594349" cy="32400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8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501651" y="5864230"/>
            <a:ext cx="5594348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N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5594349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3988" y="378000"/>
            <a:ext cx="216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07946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651600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01651" y="317500"/>
            <a:ext cx="11162349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501651" y="1700213"/>
            <a:ext cx="11165416" cy="46789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val="41277893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NZ" noProof="0" dirty="0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01652" y="2052000"/>
            <a:ext cx="11188699" cy="4069013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chart</a:t>
            </a:r>
            <a:endParaRPr lang="en-NZ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1652" y="1700214"/>
            <a:ext cx="11188699" cy="35718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51" y="6121014"/>
            <a:ext cx="11188700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970294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NZ" noProof="0" dirty="0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04000" y="2051999"/>
            <a:ext cx="3549549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chart</a:t>
            </a:r>
            <a:endParaRPr lang="en-NZ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1650" y="1665289"/>
            <a:ext cx="3562351" cy="3921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303184" y="2051999"/>
            <a:ext cx="3561616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chart</a:t>
            </a:r>
            <a:endParaRPr lang="en-NZ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303185" y="1665289"/>
            <a:ext cx="3561615" cy="3921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8126397" y="2051999"/>
            <a:ext cx="3563953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chart</a:t>
            </a:r>
            <a:endParaRPr lang="en-NZ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126396" y="1659145"/>
            <a:ext cx="3563955" cy="39825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49" y="6121014"/>
            <a:ext cx="11165419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508164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1" y="317500"/>
            <a:ext cx="11202669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NZ" noProof="0" dirty="0"/>
              <a:t>Click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651600"/>
            <a:ext cx="1120266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/>
              <a:t>Click to add subtitle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501651" y="1665289"/>
            <a:ext cx="5305579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81539" y="1665289"/>
            <a:ext cx="5322781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val="184289120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NZ" noProof="0" dirty="0"/>
              <a:t>Click to add title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501650" y="1665289"/>
            <a:ext cx="5305580" cy="47164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6383999" y="1665289"/>
            <a:ext cx="5306351" cy="47164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val="103103631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501652" y="1665289"/>
            <a:ext cx="5355165" cy="4455725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341223" y="2125013"/>
            <a:ext cx="5349128" cy="3996000"/>
          </a:xfrm>
        </p:spPr>
        <p:txBody>
          <a:bodyPr/>
          <a:lstStyle/>
          <a:p>
            <a:r>
              <a:rPr lang="en-US" noProof="0" dirty="0"/>
              <a:t>Click icon to add chart</a:t>
            </a:r>
            <a:endParaRPr lang="en-NZ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41223" y="1665288"/>
            <a:ext cx="5349128" cy="42068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NZ" noProof="0" dirty="0"/>
              <a:t>Click to add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50" y="6121014"/>
            <a:ext cx="11188700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946623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341221" y="2125013"/>
            <a:ext cx="5349129" cy="3996000"/>
          </a:xfrm>
        </p:spPr>
        <p:txBody>
          <a:bodyPr/>
          <a:lstStyle/>
          <a:p>
            <a:r>
              <a:rPr lang="en-US" noProof="0" dirty="0"/>
              <a:t>Click icon to add chart</a:t>
            </a:r>
            <a:endParaRPr lang="en-NZ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41222" y="1665288"/>
            <a:ext cx="5349129" cy="42068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NZ" noProof="0" dirty="0"/>
              <a:t>Click to add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49" y="6121014"/>
            <a:ext cx="11165419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501651" y="2125013"/>
            <a:ext cx="5339063" cy="3996000"/>
          </a:xfrm>
        </p:spPr>
        <p:txBody>
          <a:bodyPr/>
          <a:lstStyle/>
          <a:p>
            <a:r>
              <a:rPr lang="en-US" noProof="0" dirty="0"/>
              <a:t>Click icon to add chart</a:t>
            </a:r>
            <a:endParaRPr lang="en-NZ" noProof="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01649" y="1665288"/>
            <a:ext cx="5339064" cy="42068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028567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2" y="317500"/>
            <a:ext cx="11188699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NZ" noProof="0" dirty="0"/>
              <a:t>Click to add 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501650" y="1665289"/>
            <a:ext cx="4431857" cy="4716463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450349" y="1700214"/>
            <a:ext cx="6240000" cy="4681537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89027477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1" y="317500"/>
            <a:ext cx="11188700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NZ" noProof="0" dirty="0"/>
              <a:t>Click to add 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7577882" y="1658680"/>
            <a:ext cx="4112468" cy="47230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5029200" algn="r"/>
              </a:tabLst>
              <a:defRPr sz="2400">
                <a:solidFill>
                  <a:schemeClr val="accent3"/>
                </a:solidFill>
              </a:defRPr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01651" y="1665288"/>
            <a:ext cx="6506348" cy="4716462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2" y="651600"/>
            <a:ext cx="1118869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98019857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0"/>
            <a:ext cx="11188700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1649" y="1700213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dirty="0"/>
              <a:t>Click icon to add picture</a:t>
            </a:r>
            <a:endParaRPr lang="en-NZ" noProof="0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327216" y="1700213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dirty="0"/>
              <a:t>Click icon to add picture</a:t>
            </a:r>
            <a:endParaRPr lang="en-NZ" noProof="0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52783" y="1700213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dirty="0"/>
              <a:t>Click icon to add picture</a:t>
            </a:r>
            <a:endParaRPr lang="en-NZ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978351" y="1700213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dirty="0"/>
              <a:t>Click icon to add picture</a:t>
            </a:r>
            <a:endParaRPr lang="en-N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1650" y="3124200"/>
            <a:ext cx="2720468" cy="325754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149963" y="3120551"/>
            <a:ext cx="2712000" cy="3261199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30040" y="3124200"/>
            <a:ext cx="2712000" cy="3257549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8993169" y="3108508"/>
            <a:ext cx="2697183" cy="327324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01650" y="651600"/>
            <a:ext cx="111887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93032526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Circle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336000" y="1368000"/>
            <a:ext cx="552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503989" y="5864230"/>
            <a:ext cx="5592011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N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5594349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03988" y="378000"/>
            <a:ext cx="216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5008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0"/>
            <a:ext cx="11188700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4" name="Rectangle 3"/>
          <p:cNvSpPr/>
          <p:nvPr/>
        </p:nvSpPr>
        <p:spPr>
          <a:xfrm>
            <a:off x="504000" y="1707173"/>
            <a:ext cx="5496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NZ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4085" y="1700213"/>
            <a:ext cx="547506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NZ" sz="1100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000" y="4065173"/>
            <a:ext cx="5496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NZ" sz="1100" noProof="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4085" y="4065173"/>
            <a:ext cx="5475067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NZ" sz="1100" noProof="0" dirty="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504000" y="1880213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  <a:endParaRPr lang="en-NZ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6224085" y="1880213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  <a:endParaRPr lang="en-NZ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504000" y="4256213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  <a:endParaRPr lang="en-NZ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6224085" y="4256213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  <a:endParaRPr lang="en-NZ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683483" y="1880213"/>
            <a:ext cx="3288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8396560" y="1880213"/>
            <a:ext cx="3302592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683483" y="4256213"/>
            <a:ext cx="3288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8396560" y="4256213"/>
            <a:ext cx="3302592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651600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0504324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2"/>
            <a:ext cx="11188700" cy="69849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01651" y="1700214"/>
            <a:ext cx="3695700" cy="1971675"/>
          </a:xfrm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NZ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06398" y="1700214"/>
            <a:ext cx="3683953" cy="1971675"/>
          </a:xfrm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NZ" noProof="0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273075" y="1700214"/>
            <a:ext cx="3657600" cy="1971675"/>
          </a:xfrm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NZ" noProof="0" dirty="0"/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501651" y="3832225"/>
            <a:ext cx="3683949" cy="209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NZ" noProof="0" dirty="0"/>
              <a:t>Click to edit Master text styles</a:t>
            </a:r>
          </a:p>
          <a:p>
            <a:pPr lvl="1"/>
            <a:r>
              <a:rPr lang="en-NZ" noProof="0" dirty="0"/>
              <a:t>Second level</a:t>
            </a:r>
          </a:p>
          <a:p>
            <a:pPr lvl="2"/>
            <a:r>
              <a:rPr lang="en-NZ" noProof="0" dirty="0"/>
              <a:t>Third level</a:t>
            </a:r>
          </a:p>
          <a:p>
            <a:pPr lvl="3"/>
            <a:r>
              <a:rPr lang="en-NZ" noProof="0" dirty="0"/>
              <a:t>Fourth level</a:t>
            </a:r>
          </a:p>
          <a:p>
            <a:pPr lvl="4"/>
            <a:r>
              <a:rPr lang="en-NZ" noProof="0" dirty="0"/>
              <a:t>Fifth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4267200" y="3832225"/>
            <a:ext cx="3657600" cy="209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NZ" noProof="0" dirty="0"/>
              <a:t>Click to edit Master text styles</a:t>
            </a:r>
          </a:p>
          <a:p>
            <a:pPr lvl="1"/>
            <a:r>
              <a:rPr lang="en-NZ" noProof="0" dirty="0"/>
              <a:t>Second level</a:t>
            </a:r>
          </a:p>
          <a:p>
            <a:pPr lvl="2"/>
            <a:r>
              <a:rPr lang="en-NZ" noProof="0" dirty="0"/>
              <a:t>Third level</a:t>
            </a:r>
          </a:p>
          <a:p>
            <a:pPr lvl="3"/>
            <a:r>
              <a:rPr lang="en-NZ" noProof="0" dirty="0"/>
              <a:t>Fourth level</a:t>
            </a:r>
          </a:p>
          <a:p>
            <a:pPr lvl="4"/>
            <a:r>
              <a:rPr lang="en-NZ" noProof="0" dirty="0"/>
              <a:t>Fifth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8006398" y="3832225"/>
            <a:ext cx="3683953" cy="209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NZ" noProof="0" dirty="0"/>
              <a:t>Click to edit Master text styles</a:t>
            </a:r>
          </a:p>
          <a:p>
            <a:pPr lvl="1"/>
            <a:r>
              <a:rPr lang="en-NZ" noProof="0" dirty="0"/>
              <a:t>Second level</a:t>
            </a:r>
          </a:p>
          <a:p>
            <a:pPr lvl="2"/>
            <a:r>
              <a:rPr lang="en-NZ" noProof="0" dirty="0"/>
              <a:t>Third level</a:t>
            </a:r>
          </a:p>
          <a:p>
            <a:pPr lvl="3"/>
            <a:r>
              <a:rPr lang="en-NZ" noProof="0" dirty="0"/>
              <a:t>Fourth level</a:t>
            </a:r>
          </a:p>
          <a:p>
            <a:pPr lvl="4"/>
            <a:r>
              <a:rPr lang="en-NZ" noProof="0" dirty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01651" y="651600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39556094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NZ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819593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4000" y="1857892"/>
            <a:ext cx="5466824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46195" y="1857892"/>
            <a:ext cx="5444156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2"/>
            <a:ext cx="11188700" cy="69849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4" name="Rectangle 3"/>
          <p:cNvSpPr/>
          <p:nvPr/>
        </p:nvSpPr>
        <p:spPr>
          <a:xfrm>
            <a:off x="504000" y="1705378"/>
            <a:ext cx="5466824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NZ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6195" y="1705378"/>
            <a:ext cx="5452957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NZ" sz="1100" noProof="0" dirty="0">
              <a:solidFill>
                <a:schemeClr val="bg1"/>
              </a:solidFill>
            </a:endParaRPr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69491" y="1863917"/>
            <a:ext cx="1210207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NZ" sz="1200" noProof="0" dirty="0">
                <a:solidFill>
                  <a:schemeClr val="bg1"/>
                </a:solidFill>
              </a:rPr>
              <a:t>Co-brand</a:t>
            </a:r>
            <a:br>
              <a:rPr lang="en-NZ" sz="1200" noProof="0" dirty="0">
                <a:solidFill>
                  <a:schemeClr val="bg1"/>
                </a:solidFill>
              </a:rPr>
            </a:br>
            <a:r>
              <a:rPr lang="en-NZ" sz="1200" noProof="0" dirty="0">
                <a:solidFill>
                  <a:schemeClr val="bg1"/>
                </a:solidFill>
              </a:rPr>
              <a:t>Logo</a:t>
            </a:r>
          </a:p>
          <a:p>
            <a:endParaRPr lang="en-NZ" noProof="0" dirty="0"/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24617" y="1857893"/>
            <a:ext cx="124416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NZ" sz="1200" noProof="0" dirty="0">
                <a:solidFill>
                  <a:schemeClr val="bg1"/>
                </a:solidFill>
              </a:rPr>
              <a:t>Co-brand</a:t>
            </a:r>
            <a:br>
              <a:rPr lang="en-NZ" sz="1200" noProof="0" dirty="0">
                <a:solidFill>
                  <a:schemeClr val="bg1"/>
                </a:solidFill>
              </a:rPr>
            </a:br>
            <a:r>
              <a:rPr lang="en-NZ" sz="1200" noProof="0" dirty="0">
                <a:solidFill>
                  <a:schemeClr val="bg1"/>
                </a:solidFill>
              </a:rPr>
              <a:t>Logo</a:t>
            </a:r>
          </a:p>
          <a:p>
            <a:endParaRPr lang="en-NZ" noProof="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23940897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4000" y="1857892"/>
            <a:ext cx="5468941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46195" y="1857892"/>
            <a:ext cx="5454668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1"/>
            <a:ext cx="11188700" cy="697888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4" name="Rectangle 3"/>
          <p:cNvSpPr/>
          <p:nvPr/>
        </p:nvSpPr>
        <p:spPr>
          <a:xfrm>
            <a:off x="504000" y="1705378"/>
            <a:ext cx="5466824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NZ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6195" y="1705378"/>
            <a:ext cx="5452957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NZ" sz="1100" noProof="0" dirty="0">
              <a:solidFill>
                <a:schemeClr val="bg1"/>
              </a:solidFill>
            </a:endParaRPr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24617" y="1857893"/>
            <a:ext cx="124416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NZ" sz="1200" noProof="0" dirty="0">
                <a:solidFill>
                  <a:schemeClr val="bg1"/>
                </a:solidFill>
              </a:rPr>
              <a:t>Co-brand</a:t>
            </a:r>
            <a:br>
              <a:rPr lang="en-NZ" sz="1200" noProof="0" dirty="0">
                <a:solidFill>
                  <a:schemeClr val="bg1"/>
                </a:solidFill>
              </a:rPr>
            </a:br>
            <a:r>
              <a:rPr lang="en-NZ" sz="1200" noProof="0" dirty="0">
                <a:solidFill>
                  <a:schemeClr val="bg1"/>
                </a:solidFill>
              </a:rPr>
              <a:t>Logo</a:t>
            </a:r>
          </a:p>
          <a:p>
            <a:endParaRPr lang="en-NZ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504000" y="4249682"/>
            <a:ext cx="5466824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246194" y="4249682"/>
            <a:ext cx="5452959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12" name="Rectangle 11"/>
          <p:cNvSpPr/>
          <p:nvPr/>
        </p:nvSpPr>
        <p:spPr>
          <a:xfrm>
            <a:off x="504001" y="4103518"/>
            <a:ext cx="5468943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NZ" sz="1100" noProof="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6194" y="4103518"/>
            <a:ext cx="5444716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NZ" sz="1100" noProof="0" dirty="0">
              <a:solidFill>
                <a:schemeClr val="bg1"/>
              </a:solidFill>
            </a:endParaRPr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4754494" y="4255707"/>
            <a:ext cx="123938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NZ" sz="1200" noProof="0" dirty="0">
                <a:solidFill>
                  <a:schemeClr val="bg1"/>
                </a:solidFill>
              </a:rPr>
              <a:t>Co-brand</a:t>
            </a:r>
            <a:br>
              <a:rPr lang="en-NZ" sz="1200" noProof="0" dirty="0">
                <a:solidFill>
                  <a:schemeClr val="bg1"/>
                </a:solidFill>
              </a:rPr>
            </a:br>
            <a:r>
              <a:rPr lang="en-NZ" sz="1200" noProof="0" dirty="0">
                <a:solidFill>
                  <a:schemeClr val="bg1"/>
                </a:solidFill>
              </a:rPr>
              <a:t>Logo</a:t>
            </a:r>
          </a:p>
          <a:p>
            <a:endParaRPr lang="en-NZ" noProof="0" dirty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10424617" y="4249683"/>
            <a:ext cx="1244160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NZ" sz="1200" noProof="0" dirty="0">
                <a:solidFill>
                  <a:schemeClr val="bg1"/>
                </a:solidFill>
              </a:rPr>
              <a:t>Co-brand</a:t>
            </a:r>
            <a:br>
              <a:rPr lang="en-NZ" sz="1200" noProof="0" dirty="0">
                <a:solidFill>
                  <a:schemeClr val="bg1"/>
                </a:solidFill>
              </a:rPr>
            </a:br>
            <a:r>
              <a:rPr lang="en-NZ" sz="1200" noProof="0" dirty="0">
                <a:solidFill>
                  <a:schemeClr val="bg1"/>
                </a:solidFill>
              </a:rPr>
              <a:t>Logo</a:t>
            </a:r>
          </a:p>
          <a:p>
            <a:endParaRPr lang="en-NZ" noProof="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651600"/>
            <a:ext cx="111975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/>
              <a:t>Click to add subtitle</a:t>
            </a:r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69491" y="1863917"/>
            <a:ext cx="1210207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NZ" sz="1200" noProof="0" dirty="0">
                <a:solidFill>
                  <a:schemeClr val="bg1"/>
                </a:solidFill>
              </a:rPr>
              <a:t>Co-brand</a:t>
            </a:r>
            <a:br>
              <a:rPr lang="en-NZ" sz="1200" noProof="0" dirty="0">
                <a:solidFill>
                  <a:schemeClr val="bg1"/>
                </a:solidFill>
              </a:rPr>
            </a:br>
            <a:r>
              <a:rPr lang="en-NZ" sz="1200" noProof="0" dirty="0">
                <a:solidFill>
                  <a:schemeClr val="bg1"/>
                </a:solidFill>
              </a:rPr>
              <a:t>Logo</a:t>
            </a:r>
          </a:p>
          <a:p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val="389756138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4" name="Rectangle 3"/>
          <p:cNvSpPr/>
          <p:nvPr/>
        </p:nvSpPr>
        <p:spPr>
          <a:xfrm>
            <a:off x="4320000" y="1705968"/>
            <a:ext cx="3556117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NZ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4000" y="1700214"/>
            <a:ext cx="3560000" cy="59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NZ" sz="1100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15300" y="1705968"/>
            <a:ext cx="3583853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NZ" sz="1100" noProof="0" dirty="0">
              <a:solidFill>
                <a:schemeClr val="bg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325712" y="1851441"/>
            <a:ext cx="3540577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4000" y="1851441"/>
            <a:ext cx="3560000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128000" y="1851441"/>
            <a:ext cx="357115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651600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73586747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1"/>
            <a:ext cx="11188700" cy="705184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40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096836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68279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32557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91243073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column icon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0" y="317501"/>
            <a:ext cx="11188701" cy="7894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40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bg1"/>
                </a:solidFill>
              </a:defRPr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356400" indent="-176400">
              <a:spcAft>
                <a:spcPts val="1000"/>
              </a:spcAft>
              <a:defRPr baseline="0">
                <a:solidFill>
                  <a:schemeClr val="bg1"/>
                </a:solidFill>
              </a:defRPr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7pPr>
            <a:lvl8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8pPr>
            <a:lvl9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00752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bg1"/>
                </a:solidFill>
              </a:defRPr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356400" indent="-176400">
              <a:spcAft>
                <a:spcPts val="1000"/>
              </a:spcAft>
              <a:defRPr baseline="0">
                <a:solidFill>
                  <a:schemeClr val="bg1"/>
                </a:solidFill>
              </a:defRPr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7pPr>
            <a:lvl8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8pPr>
            <a:lvl9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69584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bg1"/>
                </a:solidFill>
              </a:defRPr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356400" indent="-176400">
              <a:spcAft>
                <a:spcPts val="1000"/>
              </a:spcAft>
              <a:defRPr baseline="0">
                <a:solidFill>
                  <a:schemeClr val="bg1"/>
                </a:solidFill>
              </a:defRPr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7pPr>
            <a:lvl8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8pPr>
            <a:lvl9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35168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bg1"/>
                </a:solidFill>
              </a:defRPr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356400" indent="-176400">
              <a:spcAft>
                <a:spcPts val="1000"/>
              </a:spcAft>
              <a:defRPr baseline="0">
                <a:solidFill>
                  <a:schemeClr val="bg1"/>
                </a:solidFill>
              </a:defRPr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7pPr>
            <a:lvl8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8pPr>
            <a:lvl9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87695"/>
            <a:ext cx="111887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NZ" noProof="0" dirty="0"/>
              <a:t>Click to add subtitle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35184" y="6477001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NZ" sz="650" noProof="0" dirty="0">
                <a:solidFill>
                  <a:schemeClr val="bg1"/>
                </a:solidFill>
              </a:rPr>
              <a:t>Presentation title</a:t>
            </a:r>
            <a:br>
              <a:rPr lang="en-NZ" sz="650" noProof="0" dirty="0">
                <a:solidFill>
                  <a:schemeClr val="bg1"/>
                </a:solidFill>
              </a:rPr>
            </a:br>
            <a:r>
              <a:rPr lang="en-NZ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1651" y="6477000"/>
            <a:ext cx="5355167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NZ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NZ" sz="650" noProof="0" dirty="0">
                <a:solidFill>
                  <a:schemeClr val="bg1"/>
                </a:solidFill>
              </a:rPr>
            </a:br>
            <a:r>
              <a:rPr lang="en-NZ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382377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NZ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NZ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37087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NZ" noProof="0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NZ" noProof="0" dirty="0"/>
              <a:t>Click to add 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501650" y="1665289"/>
            <a:ext cx="5594351" cy="47164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val="416708949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val="324227870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336000" y="1368000"/>
            <a:ext cx="552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501651" y="5864230"/>
            <a:ext cx="5594348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N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5594349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3988" y="378000"/>
            <a:ext cx="216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16280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3936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1652" y="4211955"/>
            <a:ext cx="8528936" cy="2169796"/>
          </a:xfrm>
        </p:spPr>
        <p:txBody>
          <a:bodyPr anchor="b" anchorCtr="0"/>
          <a:lstStyle>
            <a:lvl1pPr>
              <a:lnSpc>
                <a:spcPct val="100000"/>
              </a:lnSpc>
              <a:spcAft>
                <a:spcPts val="60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370847" y="4211955"/>
            <a:ext cx="2319503" cy="1725448"/>
          </a:xfrm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NZ" sz="900" noProof="0" dirty="0"/>
              <a:t>Insert sponsorship mark here</a:t>
            </a:r>
            <a:endParaRPr lang="en-NZ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370850" y="6018028"/>
            <a:ext cx="2319501" cy="363722"/>
          </a:xfrm>
        </p:spPr>
        <p:txBody>
          <a:bodyPr anchor="b" anchorCtr="0"/>
          <a:lstStyle>
            <a:lvl1pPr>
              <a:lnSpc>
                <a:spcPct val="100000"/>
              </a:lnSpc>
              <a:defRPr sz="95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03988" y="378000"/>
            <a:ext cx="216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sz="1800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527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1651" y="1705670"/>
            <a:ext cx="1054100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01651" y="3429000"/>
            <a:ext cx="10541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35184" y="6477001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NZ" sz="650" noProof="0" dirty="0">
                <a:solidFill>
                  <a:schemeClr val="bg1"/>
                </a:solidFill>
              </a:rPr>
              <a:t>Presentation title</a:t>
            </a:r>
            <a:br>
              <a:rPr lang="en-NZ" sz="650" noProof="0" dirty="0">
                <a:solidFill>
                  <a:schemeClr val="bg1"/>
                </a:solidFill>
              </a:rPr>
            </a:br>
            <a:r>
              <a:rPr lang="en-NZ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651" y="6477000"/>
            <a:ext cx="5355167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NZ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NZ" sz="650" noProof="0" dirty="0">
                <a:solidFill>
                  <a:schemeClr val="bg1"/>
                </a:solidFill>
              </a:rPr>
            </a:br>
            <a:r>
              <a:rPr lang="en-NZ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82377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NZ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NZ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57412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dark green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1651" y="1705670"/>
            <a:ext cx="1054100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01651" y="3429000"/>
            <a:ext cx="10544067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35184" y="6477001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NZ" sz="650" noProof="0" dirty="0">
                <a:solidFill>
                  <a:schemeClr val="bg1"/>
                </a:solidFill>
              </a:rPr>
              <a:t>Presentation title</a:t>
            </a:r>
            <a:br>
              <a:rPr lang="en-NZ" sz="650" noProof="0" dirty="0">
                <a:solidFill>
                  <a:schemeClr val="bg1"/>
                </a:solidFill>
              </a:rPr>
            </a:br>
            <a:r>
              <a:rPr lang="en-NZ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1651" y="6477000"/>
            <a:ext cx="5355167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NZ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NZ" sz="650" noProof="0" dirty="0">
                <a:solidFill>
                  <a:schemeClr val="bg1"/>
                </a:solidFill>
              </a:rPr>
            </a:br>
            <a:r>
              <a:rPr lang="en-NZ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382377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NZ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NZ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8263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blue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1651" y="1705670"/>
            <a:ext cx="1054100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01651" y="3429000"/>
            <a:ext cx="10541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35184" y="6477001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NZ" sz="650" noProof="0" dirty="0">
                <a:solidFill>
                  <a:schemeClr val="bg1"/>
                </a:solidFill>
              </a:rPr>
              <a:t>Presentation title</a:t>
            </a:r>
            <a:br>
              <a:rPr lang="en-NZ" sz="650" noProof="0" dirty="0">
                <a:solidFill>
                  <a:schemeClr val="bg1"/>
                </a:solidFill>
              </a:rPr>
            </a:br>
            <a:r>
              <a:rPr lang="en-NZ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1651" y="6477000"/>
            <a:ext cx="5355167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NZ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NZ" sz="650" noProof="0" dirty="0">
                <a:solidFill>
                  <a:schemeClr val="bg1"/>
                </a:solidFill>
              </a:rPr>
            </a:br>
            <a:r>
              <a:rPr lang="en-NZ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82377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NZ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NZ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2145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dark blue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1651" y="1705670"/>
            <a:ext cx="1054100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01651" y="3429000"/>
            <a:ext cx="10541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35184" y="6477001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NZ" sz="650" noProof="0" dirty="0">
                <a:solidFill>
                  <a:schemeClr val="bg1"/>
                </a:solidFill>
              </a:rPr>
              <a:t>Presentation title</a:t>
            </a:r>
            <a:br>
              <a:rPr lang="en-NZ" sz="650" noProof="0" dirty="0">
                <a:solidFill>
                  <a:schemeClr val="bg1"/>
                </a:solidFill>
              </a:rPr>
            </a:br>
            <a:r>
              <a:rPr lang="en-NZ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1651" y="6477000"/>
            <a:ext cx="5355167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NZ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NZ" sz="650" noProof="0" dirty="0">
                <a:solidFill>
                  <a:schemeClr val="bg1"/>
                </a:solidFill>
              </a:rPr>
            </a:br>
            <a:r>
              <a:rPr lang="en-NZ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82377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NZ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NZ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37144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1651" y="1705670"/>
            <a:ext cx="1054100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01651" y="3429000"/>
            <a:ext cx="10541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35184" y="6477001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NZ" sz="650" noProof="0" dirty="0">
                <a:solidFill>
                  <a:schemeClr val="bg1"/>
                </a:solidFill>
              </a:rPr>
              <a:t>Presentation title</a:t>
            </a:r>
            <a:br>
              <a:rPr lang="en-NZ" sz="650" noProof="0" dirty="0">
                <a:solidFill>
                  <a:schemeClr val="bg1"/>
                </a:solidFill>
              </a:rPr>
            </a:br>
            <a:r>
              <a:rPr lang="en-NZ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1651" y="6477000"/>
            <a:ext cx="5355167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NZ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NZ" sz="650" noProof="0" dirty="0">
                <a:solidFill>
                  <a:schemeClr val="bg1"/>
                </a:solidFill>
              </a:rPr>
            </a:br>
            <a:r>
              <a:rPr lang="en-NZ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82377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NZ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NZ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7899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44"/>
            </p:custDataLst>
            <p:extLst>
              <p:ext uri="{D42A27DB-BD31-4B8C-83A1-F6EECF244321}">
                <p14:modId xmlns:p14="http://schemas.microsoft.com/office/powerpoint/2010/main" val="16689181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" name="think-cell Slide" r:id="rId45" imgW="270" imgH="270" progId="TCLayout.ActiveDocument.1">
                  <p:embed/>
                </p:oleObj>
              </mc:Choice>
              <mc:Fallback>
                <p:oleObj name="think-cell Slide" r:id="rId4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01651" y="317501"/>
            <a:ext cx="11188700" cy="692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NZ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501650" y="1665289"/>
            <a:ext cx="11188700" cy="4716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 dirty="0"/>
          </a:p>
        </p:txBody>
      </p:sp>
      <p:sp>
        <p:nvSpPr>
          <p:cNvPr id="3" name="TextBox 2"/>
          <p:cNvSpPr txBox="1"/>
          <p:nvPr/>
        </p:nvSpPr>
        <p:spPr>
          <a:xfrm>
            <a:off x="11382377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NZ" sz="650" noProof="0" smtClean="0">
                <a:solidFill>
                  <a:schemeClr val="tx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NZ" sz="650" noProof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56" r:id="rId3"/>
    <p:sldLayoutId id="2147483755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13" r:id="rId10"/>
    <p:sldLayoutId id="2147483708" r:id="rId11"/>
    <p:sldLayoutId id="2147483710" r:id="rId12"/>
    <p:sldLayoutId id="2147483754" r:id="rId13"/>
    <p:sldLayoutId id="2147483711" r:id="rId14"/>
    <p:sldLayoutId id="2147483753" r:id="rId15"/>
    <p:sldLayoutId id="2147483679" r:id="rId16"/>
    <p:sldLayoutId id="2147483712" r:id="rId17"/>
    <p:sldLayoutId id="2147483678" r:id="rId18"/>
    <p:sldLayoutId id="2147483681" r:id="rId19"/>
    <p:sldLayoutId id="2147483735" r:id="rId20"/>
    <p:sldLayoutId id="2147483699" r:id="rId21"/>
    <p:sldLayoutId id="2147483714" r:id="rId22"/>
    <p:sldLayoutId id="2147483697" r:id="rId23"/>
    <p:sldLayoutId id="2147483715" r:id="rId24"/>
    <p:sldLayoutId id="2147483716" r:id="rId25"/>
    <p:sldLayoutId id="2147483717" r:id="rId26"/>
    <p:sldLayoutId id="2147483718" r:id="rId27"/>
    <p:sldLayoutId id="2147483728" r:id="rId28"/>
    <p:sldLayoutId id="2147483720" r:id="rId29"/>
    <p:sldLayoutId id="2147483721" r:id="rId30"/>
    <p:sldLayoutId id="2147483722" r:id="rId31"/>
    <p:sldLayoutId id="2147483695" r:id="rId32"/>
    <p:sldLayoutId id="2147483751" r:id="rId33"/>
    <p:sldLayoutId id="2147483724" r:id="rId34"/>
    <p:sldLayoutId id="2147483725" r:id="rId35"/>
    <p:sldLayoutId id="2147483726" r:id="rId36"/>
    <p:sldLayoutId id="2147483727" r:id="rId37"/>
    <p:sldLayoutId id="2147483698" r:id="rId38"/>
    <p:sldLayoutId id="2147483752" r:id="rId39"/>
    <p:sldLayoutId id="2147483696" r:id="rId40"/>
    <p:sldLayoutId id="2147483750" r:id="rId4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/>
        <a:buNone/>
        <a:defRPr lang="en-US" sz="12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76400" indent="-1764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356400" indent="-1764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32800" indent="-176400" algn="l" defTabSz="798513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4020" userDrawn="1">
          <p15:clr>
            <a:srgbClr val="F26B43"/>
          </p15:clr>
        </p15:guide>
        <p15:guide id="4" pos="316" userDrawn="1">
          <p15:clr>
            <a:srgbClr val="F26B43"/>
          </p15:clr>
        </p15:guide>
        <p15:guide id="5" pos="7364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200" userDrawn="1">
          <p15:clr>
            <a:srgbClr val="F26B43"/>
          </p15:clr>
        </p15:guide>
        <p15:guide id="8" orient="horz" pos="4080" userDrawn="1">
          <p15:clr>
            <a:srgbClr val="F26B43"/>
          </p15:clr>
        </p15:guide>
        <p15:guide id="10" pos="4961" userDrawn="1">
          <p15:clr>
            <a:srgbClr val="F26B43"/>
          </p15:clr>
        </p15:guide>
        <p15:guide id="11" orient="horz" pos="236" userDrawn="1">
          <p15:clr>
            <a:srgbClr val="F26B43"/>
          </p15:clr>
        </p15:guide>
        <p15:guide id="12" pos="1363" userDrawn="1">
          <p15:clr>
            <a:srgbClr val="F26B43"/>
          </p15:clr>
        </p15:guide>
        <p15:guide id="13" pos="1516" userDrawn="1">
          <p15:clr>
            <a:srgbClr val="F26B43"/>
          </p15:clr>
        </p15:guide>
        <p15:guide id="14" pos="2560" userDrawn="1">
          <p15:clr>
            <a:srgbClr val="F26B43"/>
          </p15:clr>
        </p15:guide>
        <p15:guide id="15" pos="2711" userDrawn="1">
          <p15:clr>
            <a:srgbClr val="F26B43"/>
          </p15:clr>
        </p15:guide>
        <p15:guide id="16" pos="6160" userDrawn="1">
          <p15:clr>
            <a:srgbClr val="F26B43"/>
          </p15:clr>
        </p15:guide>
        <p15:guide id="17" pos="3764" userDrawn="1">
          <p15:clr>
            <a:srgbClr val="F26B43"/>
          </p15:clr>
        </p15:guide>
        <p15:guide id="18" pos="3916" userDrawn="1">
          <p15:clr>
            <a:srgbClr val="F26B43"/>
          </p15:clr>
        </p15:guide>
        <p15:guide id="19" pos="3840" userDrawn="1">
          <p15:clr>
            <a:srgbClr val="F26B43"/>
          </p15:clr>
        </p15:guide>
        <p15:guide id="20" pos="6312" userDrawn="1">
          <p15:clr>
            <a:srgbClr val="F26B43"/>
          </p15:clr>
        </p15:guide>
        <p15:guide id="21" orient="horz" pos="1049" userDrawn="1">
          <p15:clr>
            <a:srgbClr val="F26B43"/>
          </p15:clr>
        </p15:guide>
        <p15:guide id="22" orient="horz" pos="6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01992" y="5549440"/>
            <a:ext cx="7028649" cy="324000"/>
          </a:xfrm>
        </p:spPr>
        <p:txBody>
          <a:bodyPr/>
          <a:lstStyle/>
          <a:p>
            <a:r>
              <a:rPr lang="en-NZ" dirty="0"/>
              <a:t>Applying Agile to Successful ERP Implementations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01992" y="5864230"/>
            <a:ext cx="7668729" cy="505645"/>
          </a:xfrm>
        </p:spPr>
        <p:txBody>
          <a:bodyPr/>
          <a:lstStyle/>
          <a:p>
            <a:r>
              <a:rPr lang="en-NZ" dirty="0"/>
              <a:t>Alistair Morgan (Comfort Group) &amp; Christian Wehrle (Deloitte)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-1" t="1731" r="446" b="1316"/>
          <a:stretch/>
        </p:blipFill>
        <p:spPr>
          <a:xfrm>
            <a:off x="1901992" y="1613306"/>
            <a:ext cx="8093346" cy="3664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8952" y="201629"/>
            <a:ext cx="2580289" cy="126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3386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76557514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71002" y="317500"/>
            <a:ext cx="8117201" cy="698500"/>
          </a:xfrm>
        </p:spPr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Who are the New Zealand Comfort Group?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163324" y="871279"/>
            <a:ext cx="4983476" cy="2620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576" y="3597387"/>
            <a:ext cx="4891567" cy="2660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1002" y="3785008"/>
            <a:ext cx="4088401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NZ" dirty="0">
                <a:solidFill>
                  <a:srgbClr val="92D050"/>
                </a:solidFill>
              </a:rPr>
              <a:t>Comfort Group - History</a:t>
            </a:r>
          </a:p>
          <a:p>
            <a:pPr marL="2857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NZ" sz="1200" dirty="0">
                <a:solidFill>
                  <a:schemeClr val="bg1"/>
                </a:solidFill>
              </a:rPr>
              <a:t>NZ-based family business established in 1935</a:t>
            </a:r>
          </a:p>
          <a:p>
            <a:pPr marL="2857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NZ" sz="1200" dirty="0">
                <a:solidFill>
                  <a:schemeClr val="bg1"/>
                </a:solidFill>
              </a:rPr>
              <a:t>Currently run by Graeme and Craig Turner</a:t>
            </a:r>
          </a:p>
          <a:p>
            <a:pPr marL="2857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NZ" sz="1200" dirty="0">
                <a:solidFill>
                  <a:schemeClr val="bg1"/>
                </a:solidFill>
              </a:rPr>
              <a:t>Agility is in our DNA</a:t>
            </a:r>
          </a:p>
          <a:p>
            <a:pPr marL="2857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endParaRPr lang="en-NZ" sz="11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SzPct val="100000"/>
            </a:pPr>
            <a:endParaRPr lang="en-GB" sz="1200" dirty="0">
              <a:solidFill>
                <a:srgbClr val="31313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7576" y="871279"/>
            <a:ext cx="4326390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NZ" dirty="0">
                <a:solidFill>
                  <a:srgbClr val="92D050"/>
                </a:solidFill>
              </a:rPr>
              <a:t>Comfort Group – The Business</a:t>
            </a:r>
          </a:p>
          <a:p>
            <a:pPr marL="171450" indent="-1714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NZ" sz="1200" dirty="0">
                <a:solidFill>
                  <a:schemeClr val="bg1"/>
                </a:solidFill>
              </a:rPr>
              <a:t>Primarily a consumer goods manufacturing business</a:t>
            </a:r>
          </a:p>
          <a:p>
            <a:pPr marL="171450" indent="-1714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NZ" sz="1200" dirty="0">
                <a:solidFill>
                  <a:schemeClr val="bg1"/>
                </a:solidFill>
              </a:rPr>
              <a:t>Manufacture and distribute products across three main divisions:</a:t>
            </a:r>
          </a:p>
          <a:p>
            <a:pPr marL="628650" lvl="1" indent="-1714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NZ" sz="1200" dirty="0">
                <a:solidFill>
                  <a:schemeClr val="bg1"/>
                </a:solidFill>
              </a:rPr>
              <a:t>Foam</a:t>
            </a:r>
          </a:p>
          <a:p>
            <a:pPr marL="628650" lvl="1" indent="-1714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NZ" sz="1200" dirty="0">
                <a:solidFill>
                  <a:schemeClr val="bg1"/>
                </a:solidFill>
              </a:rPr>
              <a:t>Bedding</a:t>
            </a:r>
          </a:p>
          <a:p>
            <a:pPr marL="628650" lvl="1" indent="-1714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NZ" sz="1200" dirty="0">
                <a:solidFill>
                  <a:schemeClr val="bg1"/>
                </a:solidFill>
              </a:rPr>
              <a:t>Flooring</a:t>
            </a:r>
          </a:p>
          <a:p>
            <a:pPr marL="171450" indent="-1714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NZ" sz="1200" dirty="0">
                <a:solidFill>
                  <a:schemeClr val="bg1"/>
                </a:solidFill>
              </a:rPr>
              <a:t>Dominant in the NZ market and also significant sales in AU and the wider APAC region</a:t>
            </a:r>
          </a:p>
        </p:txBody>
      </p:sp>
    </p:spTree>
    <p:extLst>
      <p:ext uri="{BB962C8B-B14F-4D97-AF65-F5344CB8AC3E}">
        <p14:creationId xmlns:p14="http://schemas.microsoft.com/office/powerpoint/2010/main" val="306556815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935" y="1130374"/>
            <a:ext cx="8683809" cy="525808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gray">
          <a:xfrm>
            <a:off x="1831189" y="317500"/>
            <a:ext cx="8084336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/>
              <a:t>Architecture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03760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31189" y="317500"/>
            <a:ext cx="8084336" cy="698500"/>
          </a:xfrm>
        </p:spPr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Overview of the Current Plan/Roadmap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423356"/>
              </p:ext>
            </p:extLst>
          </p:nvPr>
        </p:nvGraphicFramePr>
        <p:xfrm>
          <a:off x="789239" y="2265836"/>
          <a:ext cx="10352940" cy="689037"/>
        </p:xfrm>
        <a:graphic>
          <a:graphicData uri="http://schemas.openxmlformats.org/drawingml/2006/table">
            <a:tbl>
              <a:tblPr firstRow="1" bandRow="1"/>
              <a:tblGrid>
                <a:gridCol w="345098">
                  <a:extLst>
                    <a:ext uri="{9D8B030D-6E8A-4147-A177-3AD203B41FA5}">
                      <a16:colId xmlns:a16="http://schemas.microsoft.com/office/drawing/2014/main" val="1374875388"/>
                    </a:ext>
                  </a:extLst>
                </a:gridCol>
                <a:gridCol w="345098">
                  <a:extLst>
                    <a:ext uri="{9D8B030D-6E8A-4147-A177-3AD203B41FA5}">
                      <a16:colId xmlns:a16="http://schemas.microsoft.com/office/drawing/2014/main" val="647383824"/>
                    </a:ext>
                  </a:extLst>
                </a:gridCol>
                <a:gridCol w="345098">
                  <a:extLst>
                    <a:ext uri="{9D8B030D-6E8A-4147-A177-3AD203B41FA5}">
                      <a16:colId xmlns:a16="http://schemas.microsoft.com/office/drawing/2014/main" val="583759672"/>
                    </a:ext>
                  </a:extLst>
                </a:gridCol>
                <a:gridCol w="345098">
                  <a:extLst>
                    <a:ext uri="{9D8B030D-6E8A-4147-A177-3AD203B41FA5}">
                      <a16:colId xmlns:a16="http://schemas.microsoft.com/office/drawing/2014/main" val="918396626"/>
                    </a:ext>
                  </a:extLst>
                </a:gridCol>
                <a:gridCol w="345098">
                  <a:extLst>
                    <a:ext uri="{9D8B030D-6E8A-4147-A177-3AD203B41FA5}">
                      <a16:colId xmlns:a16="http://schemas.microsoft.com/office/drawing/2014/main" val="121874136"/>
                    </a:ext>
                  </a:extLst>
                </a:gridCol>
                <a:gridCol w="345098">
                  <a:extLst>
                    <a:ext uri="{9D8B030D-6E8A-4147-A177-3AD203B41FA5}">
                      <a16:colId xmlns:a16="http://schemas.microsoft.com/office/drawing/2014/main" val="2924933487"/>
                    </a:ext>
                  </a:extLst>
                </a:gridCol>
                <a:gridCol w="345098">
                  <a:extLst>
                    <a:ext uri="{9D8B030D-6E8A-4147-A177-3AD203B41FA5}">
                      <a16:colId xmlns:a16="http://schemas.microsoft.com/office/drawing/2014/main" val="3858191040"/>
                    </a:ext>
                  </a:extLst>
                </a:gridCol>
                <a:gridCol w="345098">
                  <a:extLst>
                    <a:ext uri="{9D8B030D-6E8A-4147-A177-3AD203B41FA5}">
                      <a16:colId xmlns:a16="http://schemas.microsoft.com/office/drawing/2014/main" val="565632795"/>
                    </a:ext>
                  </a:extLst>
                </a:gridCol>
                <a:gridCol w="345098">
                  <a:extLst>
                    <a:ext uri="{9D8B030D-6E8A-4147-A177-3AD203B41FA5}">
                      <a16:colId xmlns:a16="http://schemas.microsoft.com/office/drawing/2014/main" val="3392002842"/>
                    </a:ext>
                  </a:extLst>
                </a:gridCol>
                <a:gridCol w="345098">
                  <a:extLst>
                    <a:ext uri="{9D8B030D-6E8A-4147-A177-3AD203B41FA5}">
                      <a16:colId xmlns:a16="http://schemas.microsoft.com/office/drawing/2014/main" val="3895151869"/>
                    </a:ext>
                  </a:extLst>
                </a:gridCol>
                <a:gridCol w="345098">
                  <a:extLst>
                    <a:ext uri="{9D8B030D-6E8A-4147-A177-3AD203B41FA5}">
                      <a16:colId xmlns:a16="http://schemas.microsoft.com/office/drawing/2014/main" val="279622570"/>
                    </a:ext>
                  </a:extLst>
                </a:gridCol>
                <a:gridCol w="345098">
                  <a:extLst>
                    <a:ext uri="{9D8B030D-6E8A-4147-A177-3AD203B41FA5}">
                      <a16:colId xmlns:a16="http://schemas.microsoft.com/office/drawing/2014/main" val="775926617"/>
                    </a:ext>
                  </a:extLst>
                </a:gridCol>
                <a:gridCol w="345098">
                  <a:extLst>
                    <a:ext uri="{9D8B030D-6E8A-4147-A177-3AD203B41FA5}">
                      <a16:colId xmlns:a16="http://schemas.microsoft.com/office/drawing/2014/main" val="822216154"/>
                    </a:ext>
                  </a:extLst>
                </a:gridCol>
                <a:gridCol w="345098">
                  <a:extLst>
                    <a:ext uri="{9D8B030D-6E8A-4147-A177-3AD203B41FA5}">
                      <a16:colId xmlns:a16="http://schemas.microsoft.com/office/drawing/2014/main" val="463030289"/>
                    </a:ext>
                  </a:extLst>
                </a:gridCol>
                <a:gridCol w="345098">
                  <a:extLst>
                    <a:ext uri="{9D8B030D-6E8A-4147-A177-3AD203B41FA5}">
                      <a16:colId xmlns:a16="http://schemas.microsoft.com/office/drawing/2014/main" val="3314985773"/>
                    </a:ext>
                  </a:extLst>
                </a:gridCol>
                <a:gridCol w="345098">
                  <a:extLst>
                    <a:ext uri="{9D8B030D-6E8A-4147-A177-3AD203B41FA5}">
                      <a16:colId xmlns:a16="http://schemas.microsoft.com/office/drawing/2014/main" val="4064153798"/>
                    </a:ext>
                  </a:extLst>
                </a:gridCol>
                <a:gridCol w="345098">
                  <a:extLst>
                    <a:ext uri="{9D8B030D-6E8A-4147-A177-3AD203B41FA5}">
                      <a16:colId xmlns:a16="http://schemas.microsoft.com/office/drawing/2014/main" val="1845553814"/>
                    </a:ext>
                  </a:extLst>
                </a:gridCol>
                <a:gridCol w="345098">
                  <a:extLst>
                    <a:ext uri="{9D8B030D-6E8A-4147-A177-3AD203B41FA5}">
                      <a16:colId xmlns:a16="http://schemas.microsoft.com/office/drawing/2014/main" val="2238219383"/>
                    </a:ext>
                  </a:extLst>
                </a:gridCol>
                <a:gridCol w="345098">
                  <a:extLst>
                    <a:ext uri="{9D8B030D-6E8A-4147-A177-3AD203B41FA5}">
                      <a16:colId xmlns:a16="http://schemas.microsoft.com/office/drawing/2014/main" val="473782167"/>
                    </a:ext>
                  </a:extLst>
                </a:gridCol>
                <a:gridCol w="345098">
                  <a:extLst>
                    <a:ext uri="{9D8B030D-6E8A-4147-A177-3AD203B41FA5}">
                      <a16:colId xmlns:a16="http://schemas.microsoft.com/office/drawing/2014/main" val="1765167702"/>
                    </a:ext>
                  </a:extLst>
                </a:gridCol>
                <a:gridCol w="345098">
                  <a:extLst>
                    <a:ext uri="{9D8B030D-6E8A-4147-A177-3AD203B41FA5}">
                      <a16:colId xmlns:a16="http://schemas.microsoft.com/office/drawing/2014/main" val="3178071962"/>
                    </a:ext>
                  </a:extLst>
                </a:gridCol>
                <a:gridCol w="345098">
                  <a:extLst>
                    <a:ext uri="{9D8B030D-6E8A-4147-A177-3AD203B41FA5}">
                      <a16:colId xmlns:a16="http://schemas.microsoft.com/office/drawing/2014/main" val="1663296647"/>
                    </a:ext>
                  </a:extLst>
                </a:gridCol>
                <a:gridCol w="345098">
                  <a:extLst>
                    <a:ext uri="{9D8B030D-6E8A-4147-A177-3AD203B41FA5}">
                      <a16:colId xmlns:a16="http://schemas.microsoft.com/office/drawing/2014/main" val="847490358"/>
                    </a:ext>
                  </a:extLst>
                </a:gridCol>
                <a:gridCol w="345098">
                  <a:extLst>
                    <a:ext uri="{9D8B030D-6E8A-4147-A177-3AD203B41FA5}">
                      <a16:colId xmlns:a16="http://schemas.microsoft.com/office/drawing/2014/main" val="3453818209"/>
                    </a:ext>
                  </a:extLst>
                </a:gridCol>
                <a:gridCol w="345098">
                  <a:extLst>
                    <a:ext uri="{9D8B030D-6E8A-4147-A177-3AD203B41FA5}">
                      <a16:colId xmlns:a16="http://schemas.microsoft.com/office/drawing/2014/main" val="1055917318"/>
                    </a:ext>
                  </a:extLst>
                </a:gridCol>
                <a:gridCol w="345098">
                  <a:extLst>
                    <a:ext uri="{9D8B030D-6E8A-4147-A177-3AD203B41FA5}">
                      <a16:colId xmlns:a16="http://schemas.microsoft.com/office/drawing/2014/main" val="3247264254"/>
                    </a:ext>
                  </a:extLst>
                </a:gridCol>
                <a:gridCol w="345098">
                  <a:extLst>
                    <a:ext uri="{9D8B030D-6E8A-4147-A177-3AD203B41FA5}">
                      <a16:colId xmlns:a16="http://schemas.microsoft.com/office/drawing/2014/main" val="891719031"/>
                    </a:ext>
                  </a:extLst>
                </a:gridCol>
                <a:gridCol w="345098">
                  <a:extLst>
                    <a:ext uri="{9D8B030D-6E8A-4147-A177-3AD203B41FA5}">
                      <a16:colId xmlns:a16="http://schemas.microsoft.com/office/drawing/2014/main" val="2460637836"/>
                    </a:ext>
                  </a:extLst>
                </a:gridCol>
                <a:gridCol w="345098">
                  <a:extLst>
                    <a:ext uri="{9D8B030D-6E8A-4147-A177-3AD203B41FA5}">
                      <a16:colId xmlns:a16="http://schemas.microsoft.com/office/drawing/2014/main" val="2436378835"/>
                    </a:ext>
                  </a:extLst>
                </a:gridCol>
                <a:gridCol w="345098">
                  <a:extLst>
                    <a:ext uri="{9D8B030D-6E8A-4147-A177-3AD203B41FA5}">
                      <a16:colId xmlns:a16="http://schemas.microsoft.com/office/drawing/2014/main" val="4252480182"/>
                    </a:ext>
                  </a:extLst>
                </a:gridCol>
              </a:tblGrid>
              <a:tr h="365061">
                <a:tc gridSpan="1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2019</a:t>
                      </a:r>
                      <a:endParaRPr lang="en-NZ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gridSpan="1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2020</a:t>
                      </a:r>
                      <a:endParaRPr lang="en-NZ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2021</a:t>
                      </a:r>
                      <a:endParaRPr lang="en-NZ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147600"/>
                  </a:ext>
                </a:extLst>
              </a:tr>
              <a:tr h="3232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JAN</a:t>
                      </a:r>
                      <a:endParaRPr lang="en-NZ" sz="900" dirty="0"/>
                    </a:p>
                  </a:txBody>
                  <a:tcPr vert="vert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FEB</a:t>
                      </a:r>
                      <a:endParaRPr lang="en-NZ" sz="900" dirty="0"/>
                    </a:p>
                  </a:txBody>
                  <a:tcPr vert="vert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MAR</a:t>
                      </a:r>
                      <a:endParaRPr lang="en-NZ" sz="900" dirty="0"/>
                    </a:p>
                  </a:txBody>
                  <a:tcPr vert="vert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APR</a:t>
                      </a:r>
                      <a:endParaRPr lang="en-NZ" sz="900" dirty="0"/>
                    </a:p>
                  </a:txBody>
                  <a:tcPr vert="vert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MAY</a:t>
                      </a:r>
                      <a:endParaRPr lang="en-NZ" sz="900" dirty="0"/>
                    </a:p>
                  </a:txBody>
                  <a:tcPr vert="vert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JUN</a:t>
                      </a:r>
                      <a:endParaRPr lang="en-NZ" sz="900" dirty="0"/>
                    </a:p>
                  </a:txBody>
                  <a:tcPr vert="vert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JUL</a:t>
                      </a:r>
                      <a:endParaRPr lang="en-NZ" sz="900" dirty="0"/>
                    </a:p>
                  </a:txBody>
                  <a:tcPr vert="vert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AUG</a:t>
                      </a:r>
                      <a:endParaRPr lang="en-NZ" sz="900" dirty="0"/>
                    </a:p>
                  </a:txBody>
                  <a:tcPr vert="vert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SEP</a:t>
                      </a:r>
                      <a:endParaRPr lang="en-NZ" sz="900" dirty="0"/>
                    </a:p>
                  </a:txBody>
                  <a:tcPr vert="vert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OCT</a:t>
                      </a:r>
                      <a:endParaRPr lang="en-NZ" sz="900" dirty="0"/>
                    </a:p>
                  </a:txBody>
                  <a:tcPr vert="vert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NOV</a:t>
                      </a:r>
                      <a:endParaRPr lang="en-NZ" sz="900" dirty="0"/>
                    </a:p>
                  </a:txBody>
                  <a:tcPr vert="vert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DEC</a:t>
                      </a:r>
                      <a:endParaRPr lang="en-NZ" sz="900" dirty="0"/>
                    </a:p>
                  </a:txBody>
                  <a:tcPr vert="vert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JAN</a:t>
                      </a:r>
                      <a:endParaRPr lang="en-NZ" sz="900" dirty="0"/>
                    </a:p>
                  </a:txBody>
                  <a:tcPr vert="vert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FEB</a:t>
                      </a:r>
                      <a:endParaRPr lang="en-NZ" sz="900" dirty="0"/>
                    </a:p>
                  </a:txBody>
                  <a:tcPr vert="vert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MAR</a:t>
                      </a:r>
                      <a:endParaRPr lang="en-NZ" sz="900" dirty="0"/>
                    </a:p>
                  </a:txBody>
                  <a:tcPr vert="vert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APR</a:t>
                      </a:r>
                      <a:endParaRPr lang="en-NZ" sz="900" dirty="0"/>
                    </a:p>
                  </a:txBody>
                  <a:tcPr vert="vert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MAY</a:t>
                      </a:r>
                      <a:endParaRPr lang="en-NZ" sz="900" dirty="0"/>
                    </a:p>
                  </a:txBody>
                  <a:tcPr vert="vert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JUN</a:t>
                      </a:r>
                      <a:endParaRPr lang="en-NZ" sz="900" dirty="0"/>
                    </a:p>
                  </a:txBody>
                  <a:tcPr vert="vert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JUL</a:t>
                      </a:r>
                      <a:endParaRPr lang="en-NZ" sz="900" dirty="0"/>
                    </a:p>
                  </a:txBody>
                  <a:tcPr vert="vert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AUG</a:t>
                      </a:r>
                      <a:endParaRPr lang="en-NZ" sz="900" dirty="0"/>
                    </a:p>
                  </a:txBody>
                  <a:tcPr vert="vert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SEP</a:t>
                      </a:r>
                      <a:endParaRPr lang="en-NZ" sz="900" dirty="0"/>
                    </a:p>
                  </a:txBody>
                  <a:tcPr vert="vert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OCT</a:t>
                      </a:r>
                      <a:endParaRPr lang="en-NZ" sz="900" dirty="0"/>
                    </a:p>
                  </a:txBody>
                  <a:tcPr vert="vert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NOV</a:t>
                      </a:r>
                      <a:endParaRPr lang="en-NZ" sz="900" dirty="0"/>
                    </a:p>
                  </a:txBody>
                  <a:tcPr vert="vert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DEC</a:t>
                      </a:r>
                      <a:endParaRPr lang="en-NZ" sz="900" dirty="0"/>
                    </a:p>
                  </a:txBody>
                  <a:tcPr vert="vert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JAN</a:t>
                      </a:r>
                      <a:endParaRPr lang="en-NZ" sz="900" dirty="0"/>
                    </a:p>
                  </a:txBody>
                  <a:tcPr vert="vert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FEB</a:t>
                      </a:r>
                      <a:endParaRPr lang="en-NZ" sz="900" dirty="0"/>
                    </a:p>
                  </a:txBody>
                  <a:tcPr vert="vert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MAR</a:t>
                      </a:r>
                      <a:endParaRPr lang="en-NZ" sz="900" dirty="0"/>
                    </a:p>
                  </a:txBody>
                  <a:tcPr vert="vert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APR</a:t>
                      </a:r>
                      <a:endParaRPr lang="en-NZ" sz="900" dirty="0"/>
                    </a:p>
                  </a:txBody>
                  <a:tcPr vert="vert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MAY</a:t>
                      </a:r>
                      <a:endParaRPr lang="en-NZ" sz="900" dirty="0"/>
                    </a:p>
                  </a:txBody>
                  <a:tcPr vert="vert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JUN</a:t>
                      </a:r>
                      <a:endParaRPr lang="en-NZ" sz="900" dirty="0"/>
                    </a:p>
                  </a:txBody>
                  <a:tcPr vert="vert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79663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1421478" y="3973286"/>
            <a:ext cx="324196" cy="349135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45674" y="4009353"/>
            <a:ext cx="2236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Post-Implementation Support</a:t>
            </a:r>
            <a:endParaRPr lang="en-N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9240" y="3048917"/>
            <a:ext cx="1701156" cy="289779"/>
          </a:xfrm>
          <a:prstGeom prst="rect">
            <a:avLst/>
          </a:prstGeom>
          <a:solidFill>
            <a:srgbClr val="44546A">
              <a:lumMod val="40000"/>
              <a:lumOff val="60000"/>
            </a:srgbClr>
          </a:solidFill>
          <a:ln w="12700" cap="flat" cmpd="sng" algn="ctr">
            <a:solidFill>
              <a:srgbClr val="44546A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NEO Central Finance</a:t>
            </a:r>
            <a:endParaRPr kumimoji="0" lang="en-N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63530" y="3048917"/>
            <a:ext cx="2759824" cy="289779"/>
          </a:xfrm>
          <a:prstGeom prst="rect">
            <a:avLst/>
          </a:prstGeom>
          <a:solidFill>
            <a:srgbClr val="44546A">
              <a:lumMod val="40000"/>
              <a:lumOff val="60000"/>
            </a:srgbClr>
          </a:solidFill>
          <a:ln w="12700" cap="flat" cmpd="sng" algn="ctr">
            <a:solidFill>
              <a:srgbClr val="44546A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NEO for Flooring</a:t>
            </a:r>
            <a:endParaRPr kumimoji="0" lang="en-N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35613" y="3048917"/>
            <a:ext cx="318452" cy="289779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66324" y="3049076"/>
            <a:ext cx="2411489" cy="289620"/>
          </a:xfrm>
          <a:prstGeom prst="rect">
            <a:avLst/>
          </a:prstGeom>
          <a:solidFill>
            <a:srgbClr val="44546A">
              <a:lumMod val="40000"/>
              <a:lumOff val="60000"/>
            </a:srgbClr>
          </a:solidFill>
          <a:ln w="12700" cap="flat" cmpd="sng" algn="ctr">
            <a:solidFill>
              <a:srgbClr val="44546A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NEO for NZ Foams</a:t>
            </a:r>
            <a:endParaRPr kumimoji="0" lang="en-N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392876" y="3048917"/>
            <a:ext cx="338049" cy="289779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733367" y="3048917"/>
            <a:ext cx="2032098" cy="289779"/>
          </a:xfrm>
          <a:prstGeom prst="rect">
            <a:avLst/>
          </a:prstGeom>
          <a:solidFill>
            <a:srgbClr val="44546A">
              <a:lumMod val="40000"/>
              <a:lumOff val="60000"/>
            </a:srgbClr>
          </a:solidFill>
          <a:ln w="12700" cap="flat" cmpd="sng" algn="ctr">
            <a:solidFill>
              <a:srgbClr val="44546A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NEO AU Foams</a:t>
            </a:r>
            <a:endParaRPr kumimoji="0" lang="en-N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781526" y="3048917"/>
            <a:ext cx="338049" cy="289779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08436" y="3409266"/>
            <a:ext cx="4807162" cy="285280"/>
          </a:xfrm>
          <a:prstGeom prst="rect">
            <a:avLst/>
          </a:prstGeom>
          <a:solidFill>
            <a:srgbClr val="44546A">
              <a:lumMod val="40000"/>
              <a:lumOff val="60000"/>
            </a:srgbClr>
          </a:solidFill>
          <a:ln w="12700" cap="flat" cmpd="sng" algn="ctr">
            <a:solidFill>
              <a:srgbClr val="44546A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NEO for Bedding</a:t>
            </a:r>
            <a:endParaRPr kumimoji="0" lang="en-N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11177688" y="3262421"/>
            <a:ext cx="311251" cy="579330"/>
          </a:xfrm>
          <a:prstGeom prst="rightArrow">
            <a:avLst/>
          </a:prstGeom>
          <a:solidFill>
            <a:srgbClr val="4472C4">
              <a:lumMod val="50000"/>
            </a:srgbClr>
          </a:solidFill>
          <a:ln w="1270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03715" y="3048917"/>
            <a:ext cx="343754" cy="289779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3184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31189" y="317500"/>
            <a:ext cx="8084336" cy="698500"/>
          </a:xfrm>
        </p:spPr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ERP Solution Process Scope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14009" y="2851366"/>
            <a:ext cx="1418706" cy="332509"/>
          </a:xfrm>
          <a:prstGeom prst="rect">
            <a:avLst/>
          </a:prstGeom>
          <a:solidFill>
            <a:srgbClr val="44546A">
              <a:lumMod val="75000"/>
            </a:srgbClr>
          </a:solidFill>
          <a:ln w="1270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</a:t>
            </a:r>
            <a:endParaRPr kumimoji="0" lang="en-NZ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54880" y="2852965"/>
            <a:ext cx="1418706" cy="332509"/>
          </a:xfrm>
          <a:prstGeom prst="rect">
            <a:avLst/>
          </a:prstGeom>
          <a:solidFill>
            <a:srgbClr val="44546A">
              <a:lumMod val="75000"/>
            </a:srgbClr>
          </a:solidFill>
          <a:ln w="1270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</a:t>
            </a:r>
            <a:endParaRPr kumimoji="0" lang="en-NZ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995751" y="2851366"/>
            <a:ext cx="1418706" cy="332509"/>
          </a:xfrm>
          <a:prstGeom prst="rect">
            <a:avLst/>
          </a:prstGeom>
          <a:solidFill>
            <a:srgbClr val="44546A">
              <a:lumMod val="75000"/>
            </a:srgbClr>
          </a:solidFill>
          <a:ln w="1270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</a:t>
            </a:r>
            <a:endParaRPr kumimoji="0" lang="en-NZ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433855" y="2851365"/>
            <a:ext cx="1418706" cy="332509"/>
          </a:xfrm>
          <a:prstGeom prst="rect">
            <a:avLst/>
          </a:prstGeom>
          <a:solidFill>
            <a:srgbClr val="44546A">
              <a:lumMod val="75000"/>
            </a:srgbClr>
          </a:solidFill>
          <a:ln w="1270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</a:t>
            </a:r>
            <a:endParaRPr kumimoji="0" lang="en-NZ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9132" y="2851366"/>
            <a:ext cx="1418706" cy="332509"/>
          </a:xfrm>
          <a:prstGeom prst="rect">
            <a:avLst/>
          </a:prstGeom>
          <a:solidFill>
            <a:srgbClr val="44546A">
              <a:lumMod val="75000"/>
            </a:srgbClr>
          </a:solidFill>
          <a:ln w="1270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</a:t>
            </a:r>
            <a:endParaRPr kumimoji="0" lang="en-NZ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92777" y="2851366"/>
            <a:ext cx="1418706" cy="332509"/>
          </a:xfrm>
          <a:prstGeom prst="rect">
            <a:avLst/>
          </a:prstGeom>
          <a:solidFill>
            <a:srgbClr val="44546A">
              <a:lumMod val="75000"/>
            </a:srgbClr>
          </a:solidFill>
          <a:ln w="1270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</a:t>
            </a:r>
            <a:endParaRPr kumimoji="0" lang="en-NZ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36418" y="2851366"/>
            <a:ext cx="1418706" cy="332509"/>
          </a:xfrm>
          <a:prstGeom prst="rect">
            <a:avLst/>
          </a:prstGeom>
          <a:solidFill>
            <a:srgbClr val="44546A">
              <a:lumMod val="75000"/>
            </a:srgbClr>
          </a:solidFill>
          <a:ln w="1270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</a:t>
            </a:r>
            <a:endParaRPr kumimoji="0" lang="en-NZ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78678" y="2851365"/>
            <a:ext cx="1418706" cy="332509"/>
          </a:xfrm>
          <a:prstGeom prst="rect">
            <a:avLst/>
          </a:prstGeom>
          <a:solidFill>
            <a:srgbClr val="44546A">
              <a:lumMod val="75000"/>
            </a:srgbClr>
          </a:solidFill>
          <a:ln w="1270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</a:t>
            </a:r>
            <a:endParaRPr kumimoji="0" lang="en-NZ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19888" y="3271342"/>
            <a:ext cx="2477496" cy="332509"/>
          </a:xfrm>
          <a:prstGeom prst="rect">
            <a:avLst/>
          </a:prstGeom>
          <a:solidFill>
            <a:srgbClr val="44546A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Flooring – Purchasing/AP</a:t>
            </a:r>
            <a:endParaRPr kumimoji="0" lang="en-NZ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9132" y="3271342"/>
            <a:ext cx="3251761" cy="332509"/>
          </a:xfrm>
          <a:prstGeom prst="rect">
            <a:avLst/>
          </a:prstGeom>
          <a:solidFill>
            <a:srgbClr val="44546A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Flooring – Sales/AR</a:t>
            </a:r>
            <a:endParaRPr kumimoji="0" lang="en-NZ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22066" y="3271342"/>
            <a:ext cx="2851520" cy="332509"/>
          </a:xfrm>
          <a:prstGeom prst="rect">
            <a:avLst/>
          </a:prstGeom>
          <a:solidFill>
            <a:srgbClr val="44546A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Flooring – Production</a:t>
            </a:r>
            <a:endParaRPr kumimoji="0" lang="en-NZ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433855" y="3271342"/>
            <a:ext cx="1414955" cy="701835"/>
          </a:xfrm>
          <a:prstGeom prst="rect">
            <a:avLst/>
          </a:prstGeom>
          <a:solidFill>
            <a:srgbClr val="44546A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Flooring - Deployment</a:t>
            </a:r>
            <a:endParaRPr kumimoji="0" lang="en-NZ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38200" y="3641440"/>
            <a:ext cx="2756753" cy="332509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OMS Replatform+</a:t>
            </a:r>
            <a:endParaRPr kumimoji="0" lang="en-NZ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19888" y="3641440"/>
            <a:ext cx="2477496" cy="332509"/>
          </a:xfrm>
          <a:prstGeom prst="rect">
            <a:avLst/>
          </a:prstGeom>
          <a:solidFill>
            <a:srgbClr val="44546A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Flooring – Data Warehouse</a:t>
            </a:r>
            <a:endParaRPr kumimoji="0" lang="en-NZ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24203" y="3641440"/>
            <a:ext cx="2849384" cy="332509"/>
          </a:xfrm>
          <a:prstGeom prst="rect">
            <a:avLst/>
          </a:prstGeom>
          <a:solidFill>
            <a:srgbClr val="44546A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Flooring – Sales Portal</a:t>
            </a:r>
            <a:endParaRPr kumimoji="0" lang="en-NZ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997626" y="3271342"/>
            <a:ext cx="1414955" cy="701835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Available Capacity*</a:t>
            </a:r>
            <a:endParaRPr kumimoji="0" lang="en-NZ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9658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31189" y="317500"/>
            <a:ext cx="8084336" cy="698500"/>
          </a:xfrm>
        </p:spPr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Stories Within Phases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416" y="761815"/>
            <a:ext cx="8861780" cy="565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1887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31189" y="317500"/>
            <a:ext cx="8084336" cy="698500"/>
          </a:xfrm>
        </p:spPr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Our Story Delivery Pattern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AC8DB5-2B7E-4795-8790-F579D01277DD}"/>
              </a:ext>
            </a:extLst>
          </p:cNvPr>
          <p:cNvSpPr/>
          <p:nvPr/>
        </p:nvSpPr>
        <p:spPr>
          <a:xfrm rot="5400000">
            <a:off x="4814668" y="-362791"/>
            <a:ext cx="2440744" cy="7729086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sz="2000" kern="0" dirty="0">
              <a:solidFill>
                <a:srgbClr val="4472C4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23E3F10-C259-4442-99AD-FD5358388DF0}"/>
              </a:ext>
            </a:extLst>
          </p:cNvPr>
          <p:cNvSpPr/>
          <p:nvPr/>
        </p:nvSpPr>
        <p:spPr>
          <a:xfrm rot="5400000">
            <a:off x="97288" y="2697039"/>
            <a:ext cx="2440742" cy="1609425"/>
          </a:xfrm>
          <a:prstGeom prst="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AA3F144-DCCA-42C7-9291-D5BF1B7F5009}"/>
              </a:ext>
            </a:extLst>
          </p:cNvPr>
          <p:cNvSpPr/>
          <p:nvPr/>
        </p:nvSpPr>
        <p:spPr>
          <a:xfrm rot="5400000">
            <a:off x="9609656" y="2619434"/>
            <a:ext cx="2440742" cy="1764635"/>
          </a:xfrm>
          <a:prstGeom prst="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FEA47E-0CDD-4B38-ACC2-5272FEF7D607}"/>
              </a:ext>
            </a:extLst>
          </p:cNvPr>
          <p:cNvSpPr txBox="1"/>
          <p:nvPr/>
        </p:nvSpPr>
        <p:spPr>
          <a:xfrm>
            <a:off x="9788733" y="2566782"/>
            <a:ext cx="2074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Sprint Review</a:t>
            </a:r>
            <a:endParaRPr lang="en-NZ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3F7EA1-BC88-484E-BF25-3E3F93A18457}"/>
              </a:ext>
            </a:extLst>
          </p:cNvPr>
          <p:cNvSpPr txBox="1"/>
          <p:nvPr/>
        </p:nvSpPr>
        <p:spPr>
          <a:xfrm>
            <a:off x="302683" y="2566782"/>
            <a:ext cx="2074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Pre-Sprint</a:t>
            </a:r>
            <a:endParaRPr lang="en-NZ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D61CAB-6154-40B5-B318-938D355F908D}"/>
              </a:ext>
            </a:extLst>
          </p:cNvPr>
          <p:cNvSpPr txBox="1"/>
          <p:nvPr/>
        </p:nvSpPr>
        <p:spPr>
          <a:xfrm>
            <a:off x="4999148" y="2566782"/>
            <a:ext cx="2074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Delivery in Sprint</a:t>
            </a:r>
            <a:endParaRPr lang="en-NZ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45BEACD-19CA-48C9-A38B-37EA11D4DFFF}"/>
              </a:ext>
            </a:extLst>
          </p:cNvPr>
          <p:cNvSpPr/>
          <p:nvPr/>
        </p:nvSpPr>
        <p:spPr>
          <a:xfrm>
            <a:off x="2411127" y="3030113"/>
            <a:ext cx="1126156" cy="943276"/>
          </a:xfrm>
          <a:prstGeom prst="rect">
            <a:avLst/>
          </a:prstGeom>
          <a:solidFill>
            <a:srgbClr val="5B9BD5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 Analysis</a:t>
            </a:r>
            <a:endParaRPr kumimoji="0" lang="en-N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DDC8F8-851E-4D1E-A756-26F0A7038E00}"/>
              </a:ext>
            </a:extLst>
          </p:cNvPr>
          <p:cNvSpPr/>
          <p:nvPr/>
        </p:nvSpPr>
        <p:spPr>
          <a:xfrm>
            <a:off x="760465" y="3030113"/>
            <a:ext cx="1126156" cy="943276"/>
          </a:xfrm>
          <a:prstGeom prst="rect">
            <a:avLst/>
          </a:prstGeom>
          <a:solidFill>
            <a:srgbClr val="5B9BD5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Story Definition</a:t>
            </a:r>
            <a:endParaRPr kumimoji="0" lang="en-N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424A2B9-8D9B-4398-8FB1-4261296C59B3}"/>
              </a:ext>
            </a:extLst>
          </p:cNvPr>
          <p:cNvSpPr/>
          <p:nvPr/>
        </p:nvSpPr>
        <p:spPr>
          <a:xfrm>
            <a:off x="3638614" y="3030113"/>
            <a:ext cx="1126156" cy="943276"/>
          </a:xfrm>
          <a:prstGeom prst="rect">
            <a:avLst/>
          </a:prstGeom>
          <a:solidFill>
            <a:srgbClr val="5B9BD5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</a:t>
            </a:r>
            <a:endParaRPr kumimoji="0" lang="en-N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CF60CC-EDB4-4B5C-8BF1-4E0B20E0322A}"/>
              </a:ext>
            </a:extLst>
          </p:cNvPr>
          <p:cNvSpPr/>
          <p:nvPr/>
        </p:nvSpPr>
        <p:spPr>
          <a:xfrm>
            <a:off x="4866101" y="3030113"/>
            <a:ext cx="1126156" cy="943276"/>
          </a:xfrm>
          <a:prstGeom prst="rect">
            <a:avLst/>
          </a:prstGeom>
          <a:solidFill>
            <a:srgbClr val="5B9BD5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Validate Design</a:t>
            </a:r>
            <a:endParaRPr kumimoji="0" lang="en-N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1DB7E99-EF13-4EE7-B584-B7D4F2FD3527}"/>
              </a:ext>
            </a:extLst>
          </p:cNvPr>
          <p:cNvSpPr/>
          <p:nvPr/>
        </p:nvSpPr>
        <p:spPr>
          <a:xfrm>
            <a:off x="6088776" y="3030113"/>
            <a:ext cx="1126156" cy="943276"/>
          </a:xfrm>
          <a:prstGeom prst="rect">
            <a:avLst/>
          </a:prstGeom>
          <a:solidFill>
            <a:srgbClr val="5B9BD5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</a:t>
            </a:r>
            <a:endParaRPr kumimoji="0" lang="en-N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3BC8009-4B5E-480B-AD97-7EF6277C66FA}"/>
              </a:ext>
            </a:extLst>
          </p:cNvPr>
          <p:cNvSpPr/>
          <p:nvPr/>
        </p:nvSpPr>
        <p:spPr>
          <a:xfrm>
            <a:off x="7311451" y="3030113"/>
            <a:ext cx="1126156" cy="943276"/>
          </a:xfrm>
          <a:prstGeom prst="rect">
            <a:avLst/>
          </a:prstGeom>
          <a:solidFill>
            <a:srgbClr val="5B9BD5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Validate Solution</a:t>
            </a:r>
            <a:endParaRPr kumimoji="0" lang="en-N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F2D7A7C-A871-4CD7-831E-B4DB0E2FA3DE}"/>
              </a:ext>
            </a:extLst>
          </p:cNvPr>
          <p:cNvSpPr/>
          <p:nvPr/>
        </p:nvSpPr>
        <p:spPr>
          <a:xfrm>
            <a:off x="8534126" y="3030113"/>
            <a:ext cx="1126156" cy="943276"/>
          </a:xfrm>
          <a:prstGeom prst="rect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DONE</a:t>
            </a:r>
            <a:endParaRPr kumimoji="0" lang="en-N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643AB8F-CE4C-4779-88BE-0F1E2F95BB88}"/>
              </a:ext>
            </a:extLst>
          </p:cNvPr>
          <p:cNvSpPr/>
          <p:nvPr/>
        </p:nvSpPr>
        <p:spPr>
          <a:xfrm>
            <a:off x="10043962" y="3030113"/>
            <a:ext cx="1126156" cy="943276"/>
          </a:xfrm>
          <a:prstGeom prst="rect">
            <a:avLst/>
          </a:prstGeom>
          <a:solidFill>
            <a:srgbClr val="5B9BD5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Live Demo</a:t>
            </a:r>
            <a:endParaRPr kumimoji="0" lang="en-N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DCF899D-E464-4706-96DF-A4C4A8919BE6}"/>
              </a:ext>
            </a:extLst>
          </p:cNvPr>
          <p:cNvSpPr/>
          <p:nvPr/>
        </p:nvSpPr>
        <p:spPr>
          <a:xfrm>
            <a:off x="2170497" y="5084960"/>
            <a:ext cx="7729086" cy="647237"/>
          </a:xfrm>
          <a:prstGeom prst="rect">
            <a:avLst/>
          </a:prstGeom>
          <a:solidFill>
            <a:srgbClr val="5B9BD5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Definition of Done</a:t>
            </a:r>
            <a:endParaRPr kumimoji="0" lang="en-N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Arrow: Down 24">
            <a:extLst>
              <a:ext uri="{FF2B5EF4-FFF2-40B4-BE49-F238E27FC236}">
                <a16:creationId xmlns:a16="http://schemas.microsoft.com/office/drawing/2014/main" id="{BA29990B-46D9-4F36-8D6B-77F3BEBD511C}"/>
              </a:ext>
            </a:extLst>
          </p:cNvPr>
          <p:cNvSpPr/>
          <p:nvPr/>
        </p:nvSpPr>
        <p:spPr>
          <a:xfrm>
            <a:off x="8755507" y="4039403"/>
            <a:ext cx="683394" cy="1010812"/>
          </a:xfrm>
          <a:prstGeom prst="downArrow">
            <a:avLst/>
          </a:prstGeom>
          <a:solidFill>
            <a:srgbClr val="E7E6E6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Arrow: Down 25">
            <a:extLst>
              <a:ext uri="{FF2B5EF4-FFF2-40B4-BE49-F238E27FC236}">
                <a16:creationId xmlns:a16="http://schemas.microsoft.com/office/drawing/2014/main" id="{7A36CA2A-A551-4775-838E-F2219997DA23}"/>
              </a:ext>
            </a:extLst>
          </p:cNvPr>
          <p:cNvSpPr/>
          <p:nvPr/>
        </p:nvSpPr>
        <p:spPr>
          <a:xfrm rot="10800000">
            <a:off x="5087482" y="4039401"/>
            <a:ext cx="683394" cy="1010812"/>
          </a:xfrm>
          <a:prstGeom prst="downArrow">
            <a:avLst/>
          </a:prstGeom>
          <a:solidFill>
            <a:srgbClr val="E7E6E6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Arrow: Down 26">
            <a:extLst>
              <a:ext uri="{FF2B5EF4-FFF2-40B4-BE49-F238E27FC236}">
                <a16:creationId xmlns:a16="http://schemas.microsoft.com/office/drawing/2014/main" id="{AAAF9B09-ADE5-4EC5-95FA-D5136B5404A6}"/>
              </a:ext>
            </a:extLst>
          </p:cNvPr>
          <p:cNvSpPr/>
          <p:nvPr/>
        </p:nvSpPr>
        <p:spPr>
          <a:xfrm rot="10800000">
            <a:off x="6346748" y="4035341"/>
            <a:ext cx="683394" cy="1010812"/>
          </a:xfrm>
          <a:prstGeom prst="downArrow">
            <a:avLst/>
          </a:prstGeom>
          <a:solidFill>
            <a:srgbClr val="E7E6E6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Arrow: Down 27">
            <a:extLst>
              <a:ext uri="{FF2B5EF4-FFF2-40B4-BE49-F238E27FC236}">
                <a16:creationId xmlns:a16="http://schemas.microsoft.com/office/drawing/2014/main" id="{AE378934-CF99-4D61-A359-F0E67752CD30}"/>
              </a:ext>
            </a:extLst>
          </p:cNvPr>
          <p:cNvSpPr/>
          <p:nvPr/>
        </p:nvSpPr>
        <p:spPr>
          <a:xfrm rot="10800000">
            <a:off x="7570185" y="4029840"/>
            <a:ext cx="683394" cy="1010812"/>
          </a:xfrm>
          <a:prstGeom prst="downArrow">
            <a:avLst/>
          </a:prstGeom>
          <a:solidFill>
            <a:srgbClr val="E7E6E6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Arrow: Down 28">
            <a:extLst>
              <a:ext uri="{FF2B5EF4-FFF2-40B4-BE49-F238E27FC236}">
                <a16:creationId xmlns:a16="http://schemas.microsoft.com/office/drawing/2014/main" id="{9EE5EDEF-C7E9-4B99-AB69-124D555D2D58}"/>
              </a:ext>
            </a:extLst>
          </p:cNvPr>
          <p:cNvSpPr/>
          <p:nvPr/>
        </p:nvSpPr>
        <p:spPr>
          <a:xfrm rot="10800000">
            <a:off x="10265343" y="1783058"/>
            <a:ext cx="683394" cy="719488"/>
          </a:xfrm>
          <a:prstGeom prst="downArrow">
            <a:avLst/>
          </a:prstGeom>
          <a:solidFill>
            <a:srgbClr val="E7E6E6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Arrow: Down 34">
            <a:extLst>
              <a:ext uri="{FF2B5EF4-FFF2-40B4-BE49-F238E27FC236}">
                <a16:creationId xmlns:a16="http://schemas.microsoft.com/office/drawing/2014/main" id="{B9ED752C-20B6-4F04-B780-3D344E8C9277}"/>
              </a:ext>
            </a:extLst>
          </p:cNvPr>
          <p:cNvSpPr/>
          <p:nvPr/>
        </p:nvSpPr>
        <p:spPr>
          <a:xfrm rot="10800000">
            <a:off x="3883102" y="4039401"/>
            <a:ext cx="683394" cy="1010812"/>
          </a:xfrm>
          <a:prstGeom prst="downArrow">
            <a:avLst/>
          </a:prstGeom>
          <a:solidFill>
            <a:srgbClr val="E7E6E6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5097A90-DD43-4052-9036-470893017E36}"/>
              </a:ext>
            </a:extLst>
          </p:cNvPr>
          <p:cNvSpPr txBox="1"/>
          <p:nvPr/>
        </p:nvSpPr>
        <p:spPr>
          <a:xfrm>
            <a:off x="9677669" y="1053217"/>
            <a:ext cx="1875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b="1" dirty="0">
                <a:solidFill>
                  <a:schemeClr val="bg2"/>
                </a:solidFill>
                <a:latin typeface="Calibri" panose="020F0502020204030204"/>
              </a:rPr>
              <a:t>Input into further stories</a:t>
            </a:r>
            <a:endParaRPr lang="en-NZ" sz="1050" b="1" dirty="0">
              <a:solidFill>
                <a:schemeClr val="bg2"/>
              </a:solidFill>
              <a:latin typeface="Calibri" panose="020F0502020204030204"/>
            </a:endParaRPr>
          </a:p>
          <a:p>
            <a:pPr algn="ctr"/>
            <a:endParaRPr lang="en-NZ" sz="2000" b="1" dirty="0">
              <a:solidFill>
                <a:schemeClr val="bg2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3320033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31189" y="317500"/>
            <a:ext cx="8084336" cy="698500"/>
          </a:xfrm>
        </p:spPr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Our Team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9" name="Rectangle: Rounded Corners 3"/>
          <p:cNvSpPr/>
          <p:nvPr/>
        </p:nvSpPr>
        <p:spPr>
          <a:xfrm>
            <a:off x="3189763" y="1503858"/>
            <a:ext cx="5745520" cy="3440277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Graphic 70" descr="Man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2160" y="3923016"/>
            <a:ext cx="844550" cy="844550"/>
          </a:xfrm>
          <a:prstGeom prst="rect">
            <a:avLst/>
          </a:prstGeom>
        </p:spPr>
      </p:pic>
      <p:pic>
        <p:nvPicPr>
          <p:cNvPr id="54" name="Graphic 71" descr="Woman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23539" y="3926659"/>
            <a:ext cx="844550" cy="844550"/>
          </a:xfrm>
          <a:prstGeom prst="rect">
            <a:avLst/>
          </a:prstGeom>
        </p:spPr>
      </p:pic>
      <p:pic>
        <p:nvPicPr>
          <p:cNvPr id="55" name="Graphic 80" descr="Woman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87433" y="2404479"/>
            <a:ext cx="853433" cy="853433"/>
          </a:xfrm>
          <a:prstGeom prst="rect">
            <a:avLst/>
          </a:prstGeom>
        </p:spPr>
      </p:pic>
      <p:pic>
        <p:nvPicPr>
          <p:cNvPr id="60" name="Graphic 142" descr="Man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12079" y="2384464"/>
            <a:ext cx="853433" cy="853433"/>
          </a:xfrm>
          <a:prstGeom prst="rect">
            <a:avLst/>
          </a:prstGeom>
        </p:spPr>
      </p:pic>
      <p:pic>
        <p:nvPicPr>
          <p:cNvPr id="61" name="Graphic 144" descr="Man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68585" y="2384464"/>
            <a:ext cx="853433" cy="853433"/>
          </a:xfrm>
          <a:prstGeom prst="rect">
            <a:avLst/>
          </a:prstGeom>
        </p:spPr>
      </p:pic>
      <p:pic>
        <p:nvPicPr>
          <p:cNvPr id="62" name="Graphic 145" descr="Woman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55573" y="2384464"/>
            <a:ext cx="853433" cy="853433"/>
          </a:xfrm>
          <a:prstGeom prst="rect">
            <a:avLst/>
          </a:prstGeom>
        </p:spPr>
      </p:pic>
      <p:pic>
        <p:nvPicPr>
          <p:cNvPr id="63" name="Graphic 146" descr="Woman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41258" y="2401906"/>
            <a:ext cx="853433" cy="853433"/>
          </a:xfrm>
          <a:prstGeom prst="rect">
            <a:avLst/>
          </a:prstGeom>
        </p:spPr>
      </p:pic>
      <p:pic>
        <p:nvPicPr>
          <p:cNvPr id="64" name="Graphic 148" descr="Man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7764" y="2393185"/>
            <a:ext cx="853433" cy="853433"/>
          </a:xfrm>
          <a:prstGeom prst="rect">
            <a:avLst/>
          </a:prstGeom>
        </p:spPr>
      </p:pic>
      <p:pic>
        <p:nvPicPr>
          <p:cNvPr id="65" name="Graphic 149" descr="Man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5584" y="2384464"/>
            <a:ext cx="853433" cy="853433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6476363" y="3464767"/>
            <a:ext cx="1938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Scrum Master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739656" y="3464767"/>
            <a:ext cx="1929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Product Owner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149063" y="1721675"/>
            <a:ext cx="3918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Developers, Business Analysts, Consultants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133760" y="2287009"/>
            <a:ext cx="26685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Cross-functional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Co-located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Self-</a:t>
            </a:r>
            <a:r>
              <a:rPr lang="en-US" dirty="0" err="1">
                <a:solidFill>
                  <a:schemeClr val="bg1"/>
                </a:solidFill>
              </a:rPr>
              <a:t>organising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Deliver business outcomes</a:t>
            </a:r>
          </a:p>
        </p:txBody>
      </p:sp>
    </p:spTree>
    <p:extLst>
      <p:ext uri="{BB962C8B-B14F-4D97-AF65-F5344CB8AC3E}">
        <p14:creationId xmlns:p14="http://schemas.microsoft.com/office/powerpoint/2010/main" val="48015703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gray">
          <a:xfrm>
            <a:off x="896112" y="1120937"/>
            <a:ext cx="5166415" cy="5175359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31189" y="317500"/>
            <a:ext cx="8084336" cy="698500"/>
          </a:xfrm>
        </p:spPr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Lessons Learnt – Product &amp; Approach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9495996" y="6407835"/>
            <a:ext cx="792088" cy="252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CC1D26-A9BD-4BDE-BDD9-08EDBAE96860}" type="slidenum">
              <a:rPr lang="en-GB"/>
              <a:pPr/>
              <a:t>9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604745" y="1229670"/>
            <a:ext cx="184186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NZ" sz="2000" dirty="0">
                <a:solidFill>
                  <a:schemeClr val="bg1"/>
                </a:solidFill>
              </a:rPr>
              <a:t>Product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4" name="object 3"/>
          <p:cNvSpPr txBox="1"/>
          <p:nvPr/>
        </p:nvSpPr>
        <p:spPr>
          <a:xfrm>
            <a:off x="2405546" y="1960948"/>
            <a:ext cx="3389198" cy="8880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lang="en-NZ" sz="1400" b="1" dirty="0">
                <a:solidFill>
                  <a:srgbClr val="61B5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S/4HANA Public Cloud Maturity</a:t>
            </a:r>
          </a:p>
          <a:p>
            <a:pPr marL="12700" marR="5080">
              <a:spcBef>
                <a:spcPts val="105"/>
              </a:spcBef>
            </a:pPr>
            <a:r>
              <a:rPr lang="en-NZ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Difficult to change solution build.  Currently lacks support for multiple teams.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object 4"/>
          <p:cNvSpPr txBox="1"/>
          <p:nvPr/>
        </p:nvSpPr>
        <p:spPr>
          <a:xfrm>
            <a:off x="7782436" y="2121799"/>
            <a:ext cx="3315187" cy="672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cs typeface="Open Sans"/>
              </a:rPr>
              <a:t>Agile </a:t>
            </a:r>
            <a:r>
              <a:rPr sz="1400" b="1" spc="-5" dirty="0">
                <a:solidFill>
                  <a:srgbClr val="FFFFFF"/>
                </a:solidFill>
                <a:cs typeface="Open Sans"/>
              </a:rPr>
              <a:t>Deployment  </a:t>
            </a:r>
            <a:endParaRPr lang="en-NZ" sz="1400" b="1" spc="-5" dirty="0">
              <a:solidFill>
                <a:srgbClr val="FFFFFF"/>
              </a:solidFill>
              <a:cs typeface="Open Sans"/>
            </a:endParaRPr>
          </a:p>
          <a:p>
            <a:pPr marL="12700" marR="5080">
              <a:spcBef>
                <a:spcPts val="105"/>
              </a:spcBef>
            </a:pPr>
            <a:r>
              <a:rPr lang="en-NZ" sz="1400" spc="-5" dirty="0">
                <a:solidFill>
                  <a:srgbClr val="FFFFFF"/>
                </a:solidFill>
                <a:cs typeface="Open Sans"/>
              </a:rPr>
              <a:t>Early discovery of fit</a:t>
            </a:r>
            <a:r>
              <a:rPr sz="1400" dirty="0">
                <a:solidFill>
                  <a:srgbClr val="FFFFFF"/>
                </a:solidFill>
                <a:cs typeface="Open Sans"/>
              </a:rPr>
              <a:t>; </a:t>
            </a:r>
            <a:r>
              <a:rPr lang="en-NZ" sz="1400" dirty="0">
                <a:solidFill>
                  <a:srgbClr val="FFFFFF"/>
                </a:solidFill>
                <a:cs typeface="Open Sans"/>
              </a:rPr>
              <a:t>highly effective change management</a:t>
            </a:r>
            <a:endParaRPr sz="1400" dirty="0">
              <a:cs typeface="Open Sans"/>
            </a:endParaRPr>
          </a:p>
        </p:txBody>
      </p:sp>
      <p:sp>
        <p:nvSpPr>
          <p:cNvPr id="26" name="object 5"/>
          <p:cNvSpPr txBox="1"/>
          <p:nvPr/>
        </p:nvSpPr>
        <p:spPr>
          <a:xfrm>
            <a:off x="997360" y="1500048"/>
            <a:ext cx="1408187" cy="4542269"/>
          </a:xfrm>
          <a:prstGeom prst="rect">
            <a:avLst/>
          </a:prstGeom>
        </p:spPr>
        <p:txBody>
          <a:bodyPr vert="horz" wrap="square" lIns="0" tIns="261620" rIns="0" bIns="0" rtlCol="0">
            <a:spAutoFit/>
          </a:bodyPr>
          <a:lstStyle/>
          <a:p>
            <a:pPr marL="12700">
              <a:spcBef>
                <a:spcPts val="2060"/>
              </a:spcBef>
            </a:pPr>
            <a:r>
              <a:rPr sz="8000" spc="-10" dirty="0">
                <a:solidFill>
                  <a:srgbClr val="61B5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  <a:endParaRPr sz="8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>
              <a:lnSpc>
                <a:spcPts val="10360"/>
              </a:lnSpc>
              <a:spcBef>
                <a:spcPts val="1964"/>
              </a:spcBef>
            </a:pPr>
            <a:r>
              <a:rPr sz="8000" spc="-10" dirty="0">
                <a:solidFill>
                  <a:srgbClr val="9DD4C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  <a:endParaRPr sz="8000" dirty="0">
              <a:solidFill>
                <a:srgbClr val="9DD4C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>
              <a:lnSpc>
                <a:spcPts val="10360"/>
              </a:lnSpc>
            </a:pPr>
            <a:r>
              <a:rPr sz="8000" spc="-10" dirty="0">
                <a:solidFill>
                  <a:srgbClr val="85BB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  <a:endParaRPr sz="8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object 6"/>
          <p:cNvSpPr txBox="1"/>
          <p:nvPr/>
        </p:nvSpPr>
        <p:spPr>
          <a:xfrm>
            <a:off x="6233709" y="1602409"/>
            <a:ext cx="1552555" cy="4316566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12700">
              <a:spcBef>
                <a:spcPts val="1660"/>
              </a:spcBef>
            </a:pPr>
            <a:r>
              <a:rPr sz="8000" spc="-10" dirty="0">
                <a:solidFill>
                  <a:srgbClr val="FFFFFF"/>
                </a:solidFill>
                <a:cs typeface="Open Sans"/>
              </a:rPr>
              <a:t>0</a:t>
            </a:r>
            <a:r>
              <a:rPr lang="en-NZ" sz="8000" spc="-10" dirty="0">
                <a:solidFill>
                  <a:srgbClr val="FFFFFF"/>
                </a:solidFill>
                <a:cs typeface="Open Sans"/>
              </a:rPr>
              <a:t>1</a:t>
            </a:r>
            <a:endParaRPr sz="8000" dirty="0">
              <a:cs typeface="Open Sans"/>
            </a:endParaRPr>
          </a:p>
          <a:p>
            <a:pPr marL="12700">
              <a:lnSpc>
                <a:spcPts val="10360"/>
              </a:lnSpc>
              <a:spcBef>
                <a:spcPts val="1560"/>
              </a:spcBef>
            </a:pPr>
            <a:r>
              <a:rPr sz="8000" spc="-10" dirty="0">
                <a:solidFill>
                  <a:srgbClr val="0096A9"/>
                </a:solidFill>
                <a:cs typeface="Open Sans"/>
              </a:rPr>
              <a:t>0</a:t>
            </a:r>
            <a:r>
              <a:rPr lang="en-NZ" sz="8000" spc="-10" dirty="0">
                <a:solidFill>
                  <a:srgbClr val="0096A9"/>
                </a:solidFill>
                <a:cs typeface="Open Sans"/>
              </a:rPr>
              <a:t>2</a:t>
            </a:r>
            <a:endParaRPr sz="8000" dirty="0">
              <a:cs typeface="Open Sans"/>
            </a:endParaRPr>
          </a:p>
          <a:p>
            <a:pPr marL="12700">
              <a:lnSpc>
                <a:spcPts val="10360"/>
              </a:lnSpc>
            </a:pPr>
            <a:r>
              <a:rPr sz="8000" spc="-10" dirty="0">
                <a:solidFill>
                  <a:srgbClr val="61B5E4"/>
                </a:solidFill>
                <a:cs typeface="Open Sans"/>
              </a:rPr>
              <a:t>0</a:t>
            </a:r>
            <a:r>
              <a:rPr lang="en-NZ" sz="8000" spc="-10" dirty="0">
                <a:solidFill>
                  <a:srgbClr val="61B5E4"/>
                </a:solidFill>
                <a:cs typeface="Open Sans"/>
              </a:rPr>
              <a:t>3</a:t>
            </a:r>
            <a:endParaRPr sz="8000" dirty="0">
              <a:cs typeface="Open Sans"/>
            </a:endParaRPr>
          </a:p>
        </p:txBody>
      </p:sp>
      <p:sp>
        <p:nvSpPr>
          <p:cNvPr id="28" name="object 7"/>
          <p:cNvSpPr txBox="1"/>
          <p:nvPr/>
        </p:nvSpPr>
        <p:spPr>
          <a:xfrm>
            <a:off x="2414079" y="3533455"/>
            <a:ext cx="3389197" cy="672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lang="en-NZ" sz="1400" b="1" dirty="0">
                <a:solidFill>
                  <a:srgbClr val="9DD4C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Technical Release of Change</a:t>
            </a:r>
            <a:endParaRPr lang="en-NZ" sz="1400" b="1" spc="-5" dirty="0">
              <a:solidFill>
                <a:srgbClr val="9DD4C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marR="5080">
              <a:spcBef>
                <a:spcPts val="105"/>
              </a:spcBef>
            </a:pPr>
            <a:r>
              <a:rPr lang="en-NZ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Significant planning required to manage impact of regular change.</a:t>
            </a:r>
            <a:endParaRPr sz="14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object 8"/>
          <p:cNvSpPr txBox="1"/>
          <p:nvPr/>
        </p:nvSpPr>
        <p:spPr>
          <a:xfrm>
            <a:off x="7782438" y="4794298"/>
            <a:ext cx="3315187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NZ" sz="1400" b="1" spc="-5" dirty="0">
                <a:solidFill>
                  <a:schemeClr val="accent3"/>
                </a:solidFill>
                <a:cs typeface="Open Sans"/>
              </a:rPr>
              <a:t>SAP and Deloitte Readiness</a:t>
            </a:r>
            <a:endParaRPr sz="1400" dirty="0">
              <a:solidFill>
                <a:schemeClr val="accent3"/>
              </a:solidFill>
              <a:cs typeface="Open Sans"/>
            </a:endParaRPr>
          </a:p>
          <a:p>
            <a:pPr marL="12700" marR="5080"/>
            <a:r>
              <a:rPr lang="en-NZ" sz="1400" dirty="0">
                <a:solidFill>
                  <a:srgbClr val="FFFFFF"/>
                </a:solidFill>
                <a:cs typeface="Open Sans"/>
              </a:rPr>
              <a:t>Deloitte willingness to undertake the journey.  SAP willingness to listen.</a:t>
            </a:r>
            <a:endParaRPr sz="1400" dirty="0">
              <a:cs typeface="Open Sans"/>
            </a:endParaRPr>
          </a:p>
        </p:txBody>
      </p:sp>
      <p:sp>
        <p:nvSpPr>
          <p:cNvPr id="30" name="object 9"/>
          <p:cNvSpPr txBox="1"/>
          <p:nvPr/>
        </p:nvSpPr>
        <p:spPr>
          <a:xfrm>
            <a:off x="2405546" y="4686897"/>
            <a:ext cx="3389197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NZ" sz="1400" b="1" dirty="0">
                <a:solidFill>
                  <a:srgbClr val="85BB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Incident Management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marR="5080">
              <a:spcBef>
                <a:spcPts val="5"/>
              </a:spcBef>
            </a:pPr>
            <a:r>
              <a:rPr lang="en-NZ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 to have Preferred Success and to get the right resolver involved with high priority incidents.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object 10"/>
          <p:cNvSpPr txBox="1"/>
          <p:nvPr/>
        </p:nvSpPr>
        <p:spPr>
          <a:xfrm>
            <a:off x="7782437" y="3537967"/>
            <a:ext cx="3315187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lang="en-NZ" sz="1400" b="1" spc="-5" dirty="0">
                <a:solidFill>
                  <a:srgbClr val="0097A9"/>
                </a:solidFill>
                <a:cs typeface="Open Sans"/>
              </a:rPr>
              <a:t>TCG Readiness</a:t>
            </a:r>
          </a:p>
          <a:p>
            <a:pPr marL="12700" marR="5080">
              <a:spcBef>
                <a:spcPts val="100"/>
              </a:spcBef>
            </a:pPr>
            <a:r>
              <a:rPr lang="en-NZ" sz="1400" spc="-5" dirty="0">
                <a:solidFill>
                  <a:schemeClr val="bg1"/>
                </a:solidFill>
                <a:cs typeface="Open Sans"/>
              </a:rPr>
              <a:t>Team capability and leadership buy-in.</a:t>
            </a:r>
            <a:endParaRPr sz="1400" dirty="0">
              <a:solidFill>
                <a:schemeClr val="bg1"/>
              </a:solidFill>
              <a:cs typeface="Open San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05336" y="1229670"/>
            <a:ext cx="217865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NZ" sz="2000" dirty="0">
                <a:solidFill>
                  <a:schemeClr val="bg1"/>
                </a:solidFill>
              </a:rPr>
              <a:t>Agile Approach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gray">
          <a:xfrm>
            <a:off x="6163775" y="1120936"/>
            <a:ext cx="5166415" cy="5175359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36950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fault theme">
  <a:themeElements>
    <a:clrScheme name="Deloitte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954F72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�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Default theme" id="{5A6E7C86-A245-4DCF-B7FA-3D304F2E5592}" vid="{687BCA11-9AC4-46C4-AC52-71CA1321DB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58DE46E0A1924889F073AEB11CC77B" ma:contentTypeVersion="11" ma:contentTypeDescription="Create a new document." ma:contentTypeScope="" ma:versionID="f23ea84cc7d8827f97aa8f4b8d92b9a6">
  <xsd:schema xmlns:xsd="http://www.w3.org/2001/XMLSchema" xmlns:xs="http://www.w3.org/2001/XMLSchema" xmlns:p="http://schemas.microsoft.com/office/2006/metadata/properties" xmlns:ns3="ddf7d8fc-2999-4fcf-a9ff-103b40be64c8" xmlns:ns4="db6712d5-77ea-4565-8842-947fd5b29bf1" targetNamespace="http://schemas.microsoft.com/office/2006/metadata/properties" ma:root="true" ma:fieldsID="07d0c03636e5f132c03ffaf7e864114b" ns3:_="" ns4:_="">
    <xsd:import namespace="ddf7d8fc-2999-4fcf-a9ff-103b40be64c8"/>
    <xsd:import namespace="db6712d5-77ea-4565-8842-947fd5b29bf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f7d8fc-2999-4fcf-a9ff-103b40be64c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6712d5-77ea-4565-8842-947fd5b29b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7343BA-91B1-4620-9C4C-A4BACD884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CA09E4-61A7-4AF2-9A04-6D91A56077C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df7d8fc-2999-4fcf-a9ff-103b40be64c8"/>
    <ds:schemaRef ds:uri="db6712d5-77ea-4565-8842-947fd5b29bf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E4C25B7-A4E4-4D16-AE7B-0B874CB402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f7d8fc-2999-4fcf-a9ff-103b40be64c8"/>
    <ds:schemaRef ds:uri="db6712d5-77ea-4565-8842-947fd5b29b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8876</TotalTime>
  <Words>356</Words>
  <Application>Microsoft Office PowerPoint</Application>
  <PresentationFormat>Widescreen</PresentationFormat>
  <Paragraphs>129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Verdana</vt:lpstr>
      <vt:lpstr>Wingdings</vt:lpstr>
      <vt:lpstr>Wingdings 2</vt:lpstr>
      <vt:lpstr>Default theme</vt:lpstr>
      <vt:lpstr>think-cell Slide</vt:lpstr>
      <vt:lpstr>Applying Agile to Successful ERP Implementations</vt:lpstr>
      <vt:lpstr>Who are the New Zealand Comfort Group?</vt:lpstr>
      <vt:lpstr>PowerPoint Presentation</vt:lpstr>
      <vt:lpstr>Overview of the Current Plan/Roadmap</vt:lpstr>
      <vt:lpstr>ERP Solution Process Scope</vt:lpstr>
      <vt:lpstr>Stories Within Phases</vt:lpstr>
      <vt:lpstr>Our Story Delivery Pattern</vt:lpstr>
      <vt:lpstr>Our Team</vt:lpstr>
      <vt:lpstr>Lessons Learnt – Product &amp; Approach</vt:lpstr>
      <vt:lpstr>Questions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Mills, Andrew</dc:creator>
  <cp:lastModifiedBy>Rosanne English</cp:lastModifiedBy>
  <cp:revision>88</cp:revision>
  <dcterms:created xsi:type="dcterms:W3CDTF">2019-05-31T02:49:05Z</dcterms:created>
  <dcterms:modified xsi:type="dcterms:W3CDTF">2019-09-01T19:41:14Z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0x0101000C58DE46E0A1924889F073AEB11CC77B</vt:lpwstr>
  </property>
  <property fmtid="{D5CDD505-2E9C-101B-9397-08002B2CF9AE}" pid="3" name="MSIP_Label_68eebd8b-c6d1-4b94-b904-d14fce421acd_Enabled">
    <vt:lpwstr>True</vt:lpwstr>
  </property>
  <property fmtid="{D5CDD505-2E9C-101B-9397-08002B2CF9AE}" pid="4" name="MSIP_Label_68eebd8b-c6d1-4b94-b904-d14fce421acd_SiteId">
    <vt:lpwstr>fb39e3e9-23a9-404e-93a2-b42a87d94f35</vt:lpwstr>
  </property>
  <property fmtid="{D5CDD505-2E9C-101B-9397-08002B2CF9AE}" pid="5" name="MSIP_Label_68eebd8b-c6d1-4b94-b904-d14fce421acd_Owner">
    <vt:lpwstr>rosanne.english@ird.govt.nz</vt:lpwstr>
  </property>
  <property fmtid="{D5CDD505-2E9C-101B-9397-08002B2CF9AE}" pid="6" name="MSIP_Label_68eebd8b-c6d1-4b94-b904-d14fce421acd_SetDate">
    <vt:lpwstr>2019-09-01T19:40:35.6914819Z</vt:lpwstr>
  </property>
  <property fmtid="{D5CDD505-2E9C-101B-9397-08002B2CF9AE}" pid="7" name="MSIP_Label_68eebd8b-c6d1-4b94-b904-d14fce421acd_Name">
    <vt:lpwstr>UNCLASSIFIED</vt:lpwstr>
  </property>
  <property fmtid="{D5CDD505-2E9C-101B-9397-08002B2CF9AE}" pid="8" name="MSIP_Label_68eebd8b-c6d1-4b94-b904-d14fce421acd_Application">
    <vt:lpwstr>Microsoft Azure Information Protection</vt:lpwstr>
  </property>
  <property fmtid="{D5CDD505-2E9C-101B-9397-08002B2CF9AE}" pid="9" name="MSIP_Label_68eebd8b-c6d1-4b94-b904-d14fce421acd_ActionId">
    <vt:lpwstr>8647e040-4319-459d-83dc-065bda301917</vt:lpwstr>
  </property>
  <property fmtid="{D5CDD505-2E9C-101B-9397-08002B2CF9AE}" pid="10" name="MSIP_Label_68eebd8b-c6d1-4b94-b904-d14fce421acd_Extended_MSFT_Method">
    <vt:lpwstr>Manual</vt:lpwstr>
  </property>
  <property fmtid="{D5CDD505-2E9C-101B-9397-08002B2CF9AE}" pid="11" name="MSIP_Label_a4f106f2-aad1-42d5-aa61-96837420719b_Enabled">
    <vt:lpwstr>True</vt:lpwstr>
  </property>
  <property fmtid="{D5CDD505-2E9C-101B-9397-08002B2CF9AE}" pid="12" name="MSIP_Label_a4f106f2-aad1-42d5-aa61-96837420719b_SiteId">
    <vt:lpwstr>fb39e3e9-23a9-404e-93a2-b42a87d94f35</vt:lpwstr>
  </property>
  <property fmtid="{D5CDD505-2E9C-101B-9397-08002B2CF9AE}" pid="13" name="MSIP_Label_a4f106f2-aad1-42d5-aa61-96837420719b_Owner">
    <vt:lpwstr>rosanne.english@ird.govt.nz</vt:lpwstr>
  </property>
  <property fmtid="{D5CDD505-2E9C-101B-9397-08002B2CF9AE}" pid="14" name="MSIP_Label_a4f106f2-aad1-42d5-aa61-96837420719b_SetDate">
    <vt:lpwstr>2019-09-01T19:40:35.6914819Z</vt:lpwstr>
  </property>
  <property fmtid="{D5CDD505-2E9C-101B-9397-08002B2CF9AE}" pid="15" name="MSIP_Label_a4f106f2-aad1-42d5-aa61-96837420719b_Name">
    <vt:lpwstr>UNCLASSIFIED</vt:lpwstr>
  </property>
  <property fmtid="{D5CDD505-2E9C-101B-9397-08002B2CF9AE}" pid="16" name="MSIP_Label_a4f106f2-aad1-42d5-aa61-96837420719b_Application">
    <vt:lpwstr>Microsoft Azure Information Protection</vt:lpwstr>
  </property>
  <property fmtid="{D5CDD505-2E9C-101B-9397-08002B2CF9AE}" pid="17" name="MSIP_Label_a4f106f2-aad1-42d5-aa61-96837420719b_ActionId">
    <vt:lpwstr>8647e040-4319-459d-83dc-065bda301917</vt:lpwstr>
  </property>
  <property fmtid="{D5CDD505-2E9C-101B-9397-08002B2CF9AE}" pid="18" name="MSIP_Label_a4f106f2-aad1-42d5-aa61-96837420719b_Parent">
    <vt:lpwstr>68eebd8b-c6d1-4b94-b904-d14fce421acd</vt:lpwstr>
  </property>
  <property fmtid="{D5CDD505-2E9C-101B-9397-08002B2CF9AE}" pid="19" name="MSIP_Label_a4f106f2-aad1-42d5-aa61-96837420719b_Extended_MSFT_Method">
    <vt:lpwstr>Manual</vt:lpwstr>
  </property>
  <property fmtid="{D5CDD505-2E9C-101B-9397-08002B2CF9AE}" pid="20" name="Sensitivity">
    <vt:lpwstr>UNCLASSIFIED UNCLASSIFIED</vt:lpwstr>
  </property>
</Properties>
</file>