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83" r:id="rId5"/>
    <p:sldId id="258" r:id="rId6"/>
    <p:sldId id="284" r:id="rId7"/>
    <p:sldId id="307" r:id="rId8"/>
    <p:sldId id="286" r:id="rId9"/>
    <p:sldId id="305" r:id="rId10"/>
    <p:sldId id="306" r:id="rId11"/>
    <p:sldId id="308" r:id="rId12"/>
    <p:sldId id="309" r:id="rId13"/>
    <p:sldId id="287" r:id="rId14"/>
    <p:sldId id="289" r:id="rId15"/>
    <p:sldId id="317" r:id="rId16"/>
    <p:sldId id="316" r:id="rId17"/>
    <p:sldId id="299" r:id="rId18"/>
    <p:sldId id="288" r:id="rId19"/>
    <p:sldId id="318" r:id="rId20"/>
    <p:sldId id="300" r:id="rId21"/>
    <p:sldId id="257" r:id="rId22"/>
    <p:sldId id="298" r:id="rId23"/>
    <p:sldId id="311" r:id="rId24"/>
    <p:sldId id="315" r:id="rId25"/>
    <p:sldId id="312" r:id="rId26"/>
    <p:sldId id="313" r:id="rId27"/>
    <p:sldId id="294" r:id="rId28"/>
    <p:sldId id="293" r:id="rId29"/>
  </p:sldIdLst>
  <p:sldSz cx="9144000" cy="5143500" type="screen16x9"/>
  <p:notesSz cx="6858000" cy="9144000"/>
  <p:embeddedFontLst>
    <p:embeddedFont>
      <p:font typeface="Barlow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9900"/>
    <a:srgbClr val="154BAB"/>
    <a:srgbClr val="339933"/>
    <a:srgbClr val="103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BE11A-334D-4DE2-8708-F0202B7E1B1D}">
  <a:tblStyle styleId="{0AABE11A-334D-4DE2-8708-F0202B7E1B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9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4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Space</c:v>
                </c:pt>
              </c:strCache>
            </c:strRef>
          </c:tx>
          <c:explosion val="58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6C0-4732-B227-78478F063F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56C0-4732-B227-78478F063F6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Released</c:v>
                </c:pt>
                <c:pt idx="1">
                  <c:v>Total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0-4732-B227-78478F063F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599-4BAF-9CE8-34A66EF521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599-4BAF-9CE8-34A66EF521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(28%)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99-4BAF-9CE8-34A66EF521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(72%)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9-4BAF-9CE8-34A66EF52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Released</c:v>
                </c:pt>
                <c:pt idx="1">
                  <c:v>Total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1.75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9-4BAF-9CE8-34A66EF521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33E4D-725E-4ACE-BD51-2C2FAF4982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C4D65F-AE7A-4F6C-8D02-231DACED768C}">
      <dgm:prSet custT="1"/>
      <dgm:spPr/>
      <dgm:t>
        <a:bodyPr/>
        <a:lstStyle/>
        <a:p>
          <a:r>
            <a:rPr lang="en-US" sz="16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Centrix Holdings Ltd. was established in 1996 and is an SAP Partner.</a:t>
          </a:r>
        </a:p>
      </dgm:t>
    </dgm:pt>
    <dgm:pt modelId="{C4F11DAE-4ACB-434D-A647-88D348BF1AAB}" type="parTrans" cxnId="{59A9A032-EF92-47C5-ABE5-5DA0F2FEC64F}">
      <dgm:prSet/>
      <dgm:spPr/>
      <dgm:t>
        <a:bodyPr/>
        <a:lstStyle/>
        <a:p>
          <a:endParaRPr lang="en-US"/>
        </a:p>
      </dgm:t>
    </dgm:pt>
    <dgm:pt modelId="{592EDCF2-138A-406E-9397-505106DA7029}" type="sibTrans" cxnId="{59A9A032-EF92-47C5-ABE5-5DA0F2FEC64F}">
      <dgm:prSet/>
      <dgm:spPr/>
      <dgm:t>
        <a:bodyPr/>
        <a:lstStyle/>
        <a:p>
          <a:endParaRPr lang="en-US"/>
        </a:p>
      </dgm:t>
    </dgm:pt>
    <dgm:pt modelId="{285FE26C-06C2-4443-89B9-EB83699EF22D}">
      <dgm:prSet custT="1"/>
      <dgm:spPr/>
      <dgm:t>
        <a:bodyPr/>
        <a:lstStyle/>
        <a:p>
          <a:r>
            <a:rPr lang="en-US" sz="16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We are a SAP consulting company based in Hamilton, New Zealand &amp; Cologne, Germany.</a:t>
          </a:r>
        </a:p>
      </dgm:t>
    </dgm:pt>
    <dgm:pt modelId="{13FBF8E0-C264-44A7-8453-04A0E4126799}" type="parTrans" cxnId="{43BF0458-C4B6-44C4-A5E8-5DB060F62410}">
      <dgm:prSet/>
      <dgm:spPr/>
      <dgm:t>
        <a:bodyPr/>
        <a:lstStyle/>
        <a:p>
          <a:endParaRPr lang="en-US"/>
        </a:p>
      </dgm:t>
    </dgm:pt>
    <dgm:pt modelId="{BE6D223A-FBD6-4CE8-A195-9A699C7D56A1}" type="sibTrans" cxnId="{43BF0458-C4B6-44C4-A5E8-5DB060F62410}">
      <dgm:prSet/>
      <dgm:spPr/>
      <dgm:t>
        <a:bodyPr/>
        <a:lstStyle/>
        <a:p>
          <a:endParaRPr lang="en-US"/>
        </a:p>
      </dgm:t>
    </dgm:pt>
    <dgm:pt modelId="{F3B13971-30EF-4669-BBCB-85D5BCC287FC}">
      <dgm:prSet custT="1"/>
      <dgm:spPr/>
      <dgm:t>
        <a:bodyPr/>
        <a:lstStyle/>
        <a:p>
          <a:r>
            <a:rPr lang="en-US" sz="14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We are precise and diligent, with a history of solid work in New Zealand, and have worked for top-tier companies, both in New Zealand and Europe. </a:t>
          </a:r>
        </a:p>
      </dgm:t>
    </dgm:pt>
    <dgm:pt modelId="{9CA904A9-F179-420D-9851-72B328464FBE}" type="parTrans" cxnId="{CF408DBF-2DDA-4A00-9D91-04C5D6CC364C}">
      <dgm:prSet/>
      <dgm:spPr/>
      <dgm:t>
        <a:bodyPr/>
        <a:lstStyle/>
        <a:p>
          <a:endParaRPr lang="en-US"/>
        </a:p>
      </dgm:t>
    </dgm:pt>
    <dgm:pt modelId="{C4D780E4-68F3-470A-9484-DB1F50B24C1B}" type="sibTrans" cxnId="{CF408DBF-2DDA-4A00-9D91-04C5D6CC364C}">
      <dgm:prSet/>
      <dgm:spPr/>
      <dgm:t>
        <a:bodyPr/>
        <a:lstStyle/>
        <a:p>
          <a:endParaRPr lang="en-US"/>
        </a:p>
      </dgm:t>
    </dgm:pt>
    <dgm:pt modelId="{C50BC110-6115-4963-B5F0-3720B60881AA}">
      <dgm:prSet/>
      <dgm:spPr>
        <a:noFill/>
      </dgm:spPr>
      <dgm:t>
        <a:bodyPr/>
        <a:lstStyle/>
        <a:p>
          <a:r>
            <a:rPr lang="en-US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Our main strengths are:</a:t>
          </a:r>
        </a:p>
      </dgm:t>
    </dgm:pt>
    <dgm:pt modelId="{AF6D1B54-61B9-4838-84AA-76D685A722E1}" type="parTrans" cxnId="{7E412505-53DC-4892-A28D-749B6FF0EB01}">
      <dgm:prSet/>
      <dgm:spPr/>
      <dgm:t>
        <a:bodyPr/>
        <a:lstStyle/>
        <a:p>
          <a:endParaRPr lang="en-US"/>
        </a:p>
      </dgm:t>
    </dgm:pt>
    <dgm:pt modelId="{40EE3234-2EAD-45D5-A904-802B3CB93BF0}" type="sibTrans" cxnId="{7E412505-53DC-4892-A28D-749B6FF0EB01}">
      <dgm:prSet/>
      <dgm:spPr/>
      <dgm:t>
        <a:bodyPr/>
        <a:lstStyle/>
        <a:p>
          <a:endParaRPr lang="en-US"/>
        </a:p>
      </dgm:t>
    </dgm:pt>
    <dgm:pt modelId="{ECC2683C-6E5C-409A-A058-65EF86E5A37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SAP BASIS &amp; ABAP</a:t>
          </a:r>
        </a:p>
      </dgm:t>
    </dgm:pt>
    <dgm:pt modelId="{3E20CF09-AABA-4077-975C-345BF36F67FD}" type="parTrans" cxnId="{6A4B2721-8415-48FD-A6DD-080E16D7AC0F}">
      <dgm:prSet/>
      <dgm:spPr/>
      <dgm:t>
        <a:bodyPr/>
        <a:lstStyle/>
        <a:p>
          <a:endParaRPr lang="en-US"/>
        </a:p>
      </dgm:t>
    </dgm:pt>
    <dgm:pt modelId="{DFBBFBB7-6CA8-4D6D-A6D9-1E90A1943AEF}" type="sibTrans" cxnId="{6A4B2721-8415-48FD-A6DD-080E16D7AC0F}">
      <dgm:prSet/>
      <dgm:spPr/>
      <dgm:t>
        <a:bodyPr/>
        <a:lstStyle/>
        <a:p>
          <a:endParaRPr lang="en-US"/>
        </a:p>
      </dgm:t>
    </dgm:pt>
    <dgm:pt modelId="{1DAC7D28-217D-47B5-AD21-C5895BB9AF9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SAP Business Intelligence Consulting </a:t>
          </a:r>
        </a:p>
      </dgm:t>
    </dgm:pt>
    <dgm:pt modelId="{26306992-DC14-48D3-ABF4-FE9A892DE3D5}" type="parTrans" cxnId="{7E99AB40-2586-41AB-A6C4-1168BA8D5246}">
      <dgm:prSet/>
      <dgm:spPr/>
      <dgm:t>
        <a:bodyPr/>
        <a:lstStyle/>
        <a:p>
          <a:endParaRPr lang="en-US"/>
        </a:p>
      </dgm:t>
    </dgm:pt>
    <dgm:pt modelId="{DB13E25E-9D60-4A5A-84F2-242B587CFEAC}" type="sibTrans" cxnId="{7E99AB40-2586-41AB-A6C4-1168BA8D5246}">
      <dgm:prSet/>
      <dgm:spPr/>
      <dgm:t>
        <a:bodyPr/>
        <a:lstStyle/>
        <a:p>
          <a:endParaRPr lang="en-US"/>
        </a:p>
      </dgm:t>
    </dgm:pt>
    <dgm:pt modelId="{E4CA94CE-976A-4AD2-A877-A3BC31B177B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Functional Consulting</a:t>
          </a:r>
        </a:p>
      </dgm:t>
    </dgm:pt>
    <dgm:pt modelId="{15C51B54-E86B-4F68-8608-C0D73096611A}" type="parTrans" cxnId="{747AC006-FB74-4E41-90F0-4745B2E6F2CB}">
      <dgm:prSet/>
      <dgm:spPr/>
      <dgm:t>
        <a:bodyPr/>
        <a:lstStyle/>
        <a:p>
          <a:endParaRPr lang="en-US"/>
        </a:p>
      </dgm:t>
    </dgm:pt>
    <dgm:pt modelId="{33EEF16E-A199-4531-8676-7900158A53F6}" type="sibTrans" cxnId="{747AC006-FB74-4E41-90F0-4745B2E6F2CB}">
      <dgm:prSet/>
      <dgm:spPr/>
      <dgm:t>
        <a:bodyPr/>
        <a:lstStyle/>
        <a:p>
          <a:endParaRPr lang="en-US"/>
        </a:p>
      </dgm:t>
    </dgm:pt>
    <dgm:pt modelId="{12B14EF6-ADA5-43AA-847F-A0AB2A2C3C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AMS Support for SAP Clients 24/7</a:t>
          </a:r>
        </a:p>
      </dgm:t>
    </dgm:pt>
    <dgm:pt modelId="{C6DAC138-7113-4B68-8618-F06083C1A67F}" type="parTrans" cxnId="{164A9450-334D-438B-AEF1-DDAA4903BC1F}">
      <dgm:prSet/>
      <dgm:spPr/>
      <dgm:t>
        <a:bodyPr/>
        <a:lstStyle/>
        <a:p>
          <a:endParaRPr lang="en-US"/>
        </a:p>
      </dgm:t>
    </dgm:pt>
    <dgm:pt modelId="{3E70B897-3AC2-488F-A56D-80D9B8FC194D}" type="sibTrans" cxnId="{164A9450-334D-438B-AEF1-DDAA4903BC1F}">
      <dgm:prSet/>
      <dgm:spPr/>
      <dgm:t>
        <a:bodyPr/>
        <a:lstStyle/>
        <a:p>
          <a:endParaRPr lang="en-US"/>
        </a:p>
      </dgm:t>
    </dgm:pt>
    <dgm:pt modelId="{92277C5C-F0A1-4409-A08E-F012A63BF5B8}" type="pres">
      <dgm:prSet presAssocID="{FAA33E4D-725E-4ACE-BD51-2C2FAF4982A8}" presName="root" presStyleCnt="0">
        <dgm:presLayoutVars>
          <dgm:dir/>
          <dgm:resizeHandles val="exact"/>
        </dgm:presLayoutVars>
      </dgm:prSet>
      <dgm:spPr/>
    </dgm:pt>
    <dgm:pt modelId="{FA6F9B99-736B-4E9B-87EC-2EE522700B13}" type="pres">
      <dgm:prSet presAssocID="{79C4D65F-AE7A-4F6C-8D02-231DACED768C}" presName="compNode" presStyleCnt="0"/>
      <dgm:spPr/>
    </dgm:pt>
    <dgm:pt modelId="{B295D7B1-6225-4C98-81C7-AD61952A1B92}" type="pres">
      <dgm:prSet presAssocID="{79C4D65F-AE7A-4F6C-8D02-231DACED768C}" presName="bgRect" presStyleLbl="bgShp" presStyleIdx="0" presStyleCnt="4"/>
      <dgm:spPr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dgm:spPr>
    </dgm:pt>
    <dgm:pt modelId="{75E78551-E76A-4488-861F-F5E777707D6A}" type="pres">
      <dgm:prSet presAssocID="{79C4D65F-AE7A-4F6C-8D02-231DACED768C}" presName="iconRect" presStyleLbl="node1" presStyleIdx="0" presStyleCnt="4" custScaleX="161132" custScaleY="1531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BFEBB8F-81DA-4D98-A8BD-30FABBE6A80B}" type="pres">
      <dgm:prSet presAssocID="{79C4D65F-AE7A-4F6C-8D02-231DACED768C}" presName="spaceRect" presStyleCnt="0"/>
      <dgm:spPr/>
    </dgm:pt>
    <dgm:pt modelId="{AE7D2214-5085-4CCE-A981-E149A37A4764}" type="pres">
      <dgm:prSet presAssocID="{79C4D65F-AE7A-4F6C-8D02-231DACED768C}" presName="parTx" presStyleLbl="revTx" presStyleIdx="0" presStyleCnt="5">
        <dgm:presLayoutVars>
          <dgm:chMax val="0"/>
          <dgm:chPref val="0"/>
        </dgm:presLayoutVars>
      </dgm:prSet>
      <dgm:spPr/>
    </dgm:pt>
    <dgm:pt modelId="{59D8478D-103A-46A5-95C1-0855200FB2AB}" type="pres">
      <dgm:prSet presAssocID="{592EDCF2-138A-406E-9397-505106DA7029}" presName="sibTrans" presStyleCnt="0"/>
      <dgm:spPr/>
    </dgm:pt>
    <dgm:pt modelId="{688AAED6-65C7-438E-BCCC-A07AF1E5BB2B}" type="pres">
      <dgm:prSet presAssocID="{285FE26C-06C2-4443-89B9-EB83699EF22D}" presName="compNode" presStyleCnt="0"/>
      <dgm:spPr/>
    </dgm:pt>
    <dgm:pt modelId="{DB5ECFE4-3A1A-484C-B770-3DD33F5FA932}" type="pres">
      <dgm:prSet presAssocID="{285FE26C-06C2-4443-89B9-EB83699EF22D}" presName="bgRect" presStyleLbl="bgShp" presStyleIdx="1" presStyleCnt="4"/>
      <dgm:spPr>
        <a:xfrm>
          <a:off x="0" y="1163485"/>
          <a:ext cx="4885203" cy="89949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gm:spPr>
    </dgm:pt>
    <dgm:pt modelId="{24758A7F-865D-4FD4-9957-F37F6231CD36}" type="pres">
      <dgm:prSet presAssocID="{285FE26C-06C2-4443-89B9-EB83699EF22D}" presName="iconRect" presStyleLbl="node1" presStyleIdx="1" presStyleCnt="4" custScaleX="168525" custScaleY="1566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59811C5E-C334-44D1-8BFA-8984F5694CEA}" type="pres">
      <dgm:prSet presAssocID="{285FE26C-06C2-4443-89B9-EB83699EF22D}" presName="spaceRect" presStyleCnt="0"/>
      <dgm:spPr/>
    </dgm:pt>
    <dgm:pt modelId="{2E61E85B-909E-4F38-8B8C-AC842B19E9BE}" type="pres">
      <dgm:prSet presAssocID="{285FE26C-06C2-4443-89B9-EB83699EF22D}" presName="parTx" presStyleLbl="revTx" presStyleIdx="1" presStyleCnt="5">
        <dgm:presLayoutVars>
          <dgm:chMax val="0"/>
          <dgm:chPref val="0"/>
        </dgm:presLayoutVars>
      </dgm:prSet>
      <dgm:spPr/>
    </dgm:pt>
    <dgm:pt modelId="{0E104B7E-3E78-49AA-A695-569036C09BEE}" type="pres">
      <dgm:prSet presAssocID="{BE6D223A-FBD6-4CE8-A195-9A699C7D56A1}" presName="sibTrans" presStyleCnt="0"/>
      <dgm:spPr/>
    </dgm:pt>
    <dgm:pt modelId="{AAF65937-9BD8-43EE-AB2D-0C7C3FD47496}" type="pres">
      <dgm:prSet presAssocID="{F3B13971-30EF-4669-BBCB-85D5BCC287FC}" presName="compNode" presStyleCnt="0"/>
      <dgm:spPr/>
    </dgm:pt>
    <dgm:pt modelId="{2B023713-7283-49D3-84B2-1BF374CB624B}" type="pres">
      <dgm:prSet presAssocID="{F3B13971-30EF-4669-BBCB-85D5BCC287FC}" presName="bgRect" presStyleLbl="bgShp" presStyleIdx="2" presStyleCnt="4"/>
      <dgm:spPr>
        <a:xfrm>
          <a:off x="0" y="2322984"/>
          <a:ext cx="4885203" cy="89949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gm:spPr>
    </dgm:pt>
    <dgm:pt modelId="{73237F84-4E65-445C-A88A-B84CB9D7466C}" type="pres">
      <dgm:prSet presAssocID="{F3B13971-30EF-4669-BBCB-85D5BCC287FC}" presName="iconRect" presStyleLbl="node1" presStyleIdx="2" presStyleCnt="4" custScaleX="130982" custScaleY="131292" custLinFactNeighborX="2841" custLinFactNeighborY="-3599"/>
      <dgm:spPr>
        <a:noFill/>
        <a:ln>
          <a:noFill/>
        </a:ln>
      </dgm:spPr>
    </dgm:pt>
    <dgm:pt modelId="{68C31C60-E63A-45D9-BEA7-BC2AE59AE7D8}" type="pres">
      <dgm:prSet presAssocID="{F3B13971-30EF-4669-BBCB-85D5BCC287FC}" presName="spaceRect" presStyleCnt="0"/>
      <dgm:spPr/>
    </dgm:pt>
    <dgm:pt modelId="{DA3F0624-046D-4E4E-B388-172FFD6A0CAE}" type="pres">
      <dgm:prSet presAssocID="{F3B13971-30EF-4669-BBCB-85D5BCC287FC}" presName="parTx" presStyleLbl="revTx" presStyleIdx="2" presStyleCnt="5">
        <dgm:presLayoutVars>
          <dgm:chMax val="0"/>
          <dgm:chPref val="0"/>
        </dgm:presLayoutVars>
      </dgm:prSet>
      <dgm:spPr/>
    </dgm:pt>
    <dgm:pt modelId="{EA6C3B5C-1A00-431B-95C6-2FC663D43DEF}" type="pres">
      <dgm:prSet presAssocID="{C4D780E4-68F3-470A-9484-DB1F50B24C1B}" presName="sibTrans" presStyleCnt="0"/>
      <dgm:spPr/>
    </dgm:pt>
    <dgm:pt modelId="{04906E1C-7540-428B-98B6-080BFB6E36D0}" type="pres">
      <dgm:prSet presAssocID="{C50BC110-6115-4963-B5F0-3720B60881AA}" presName="compNode" presStyleCnt="0"/>
      <dgm:spPr/>
    </dgm:pt>
    <dgm:pt modelId="{194A1F4D-2588-416F-8D6F-6BEF209F6B39}" type="pres">
      <dgm:prSet presAssocID="{C50BC110-6115-4963-B5F0-3720B60881AA}" presName="bgRect" presStyleLbl="bgShp" presStyleIdx="3" presStyleCnt="4"/>
      <dgm:spPr>
        <a:xfrm>
          <a:off x="0" y="3482484"/>
          <a:ext cx="4885203" cy="89949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gm:spPr>
    </dgm:pt>
    <dgm:pt modelId="{5A7F0506-0A2D-4D03-8250-94F068E7254F}" type="pres">
      <dgm:prSet presAssocID="{C50BC110-6115-4963-B5F0-3720B60881AA}" presName="iconRect" presStyleLbl="node1" presStyleIdx="3" presStyleCnt="4" custScaleX="168525" custScaleY="15664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3EFCD7-9ED6-4C20-80B0-661469587719}" type="pres">
      <dgm:prSet presAssocID="{C50BC110-6115-4963-B5F0-3720B60881AA}" presName="spaceRect" presStyleCnt="0"/>
      <dgm:spPr/>
    </dgm:pt>
    <dgm:pt modelId="{EFC976D4-0858-4E93-B4D2-C7BB5C10BD8C}" type="pres">
      <dgm:prSet presAssocID="{C50BC110-6115-4963-B5F0-3720B60881AA}" presName="parTx" presStyleLbl="revTx" presStyleIdx="3" presStyleCnt="5" custLinFactNeighborX="-12478" custLinFactNeighborY="-2469">
        <dgm:presLayoutVars>
          <dgm:chMax val="0"/>
          <dgm:chPref val="0"/>
        </dgm:presLayoutVars>
      </dgm:prSet>
      <dgm:spPr/>
    </dgm:pt>
    <dgm:pt modelId="{1F8772F0-A4BD-43E6-A4A3-BFED47B72634}" type="pres">
      <dgm:prSet presAssocID="{C50BC110-6115-4963-B5F0-3720B60881AA}" presName="desTx" presStyleLbl="revTx" presStyleIdx="4" presStyleCnt="5" custScaleX="141760" custLinFactNeighborX="-13871">
        <dgm:presLayoutVars/>
      </dgm:prSet>
      <dgm:spPr/>
    </dgm:pt>
  </dgm:ptLst>
  <dgm:cxnLst>
    <dgm:cxn modelId="{7E412505-53DC-4892-A28D-749B6FF0EB01}" srcId="{FAA33E4D-725E-4ACE-BD51-2C2FAF4982A8}" destId="{C50BC110-6115-4963-B5F0-3720B60881AA}" srcOrd="3" destOrd="0" parTransId="{AF6D1B54-61B9-4838-84AA-76D685A722E1}" sibTransId="{40EE3234-2EAD-45D5-A904-802B3CB93BF0}"/>
    <dgm:cxn modelId="{747AC006-FB74-4E41-90F0-4745B2E6F2CB}" srcId="{C50BC110-6115-4963-B5F0-3720B60881AA}" destId="{E4CA94CE-976A-4AD2-A877-A3BC31B177B2}" srcOrd="2" destOrd="0" parTransId="{15C51B54-E86B-4F68-8608-C0D73096611A}" sibTransId="{33EEF16E-A199-4531-8676-7900158A53F6}"/>
    <dgm:cxn modelId="{6A4B2721-8415-48FD-A6DD-080E16D7AC0F}" srcId="{C50BC110-6115-4963-B5F0-3720B60881AA}" destId="{ECC2683C-6E5C-409A-A058-65EF86E5A37B}" srcOrd="0" destOrd="0" parTransId="{3E20CF09-AABA-4077-975C-345BF36F67FD}" sibTransId="{DFBBFBB7-6CA8-4D6D-A6D9-1E90A1943AEF}"/>
    <dgm:cxn modelId="{3CFA612D-E79C-47F2-A3A3-6AAC4CC3370E}" type="presOf" srcId="{12B14EF6-ADA5-43AA-847F-A0AB2A2C3CBC}" destId="{1F8772F0-A4BD-43E6-A4A3-BFED47B72634}" srcOrd="0" destOrd="3" presId="urn:microsoft.com/office/officeart/2018/2/layout/IconVerticalSolidList"/>
    <dgm:cxn modelId="{59A9A032-EF92-47C5-ABE5-5DA0F2FEC64F}" srcId="{FAA33E4D-725E-4ACE-BD51-2C2FAF4982A8}" destId="{79C4D65F-AE7A-4F6C-8D02-231DACED768C}" srcOrd="0" destOrd="0" parTransId="{C4F11DAE-4ACB-434D-A647-88D348BF1AAB}" sibTransId="{592EDCF2-138A-406E-9397-505106DA7029}"/>
    <dgm:cxn modelId="{7E99AB40-2586-41AB-A6C4-1168BA8D5246}" srcId="{C50BC110-6115-4963-B5F0-3720B60881AA}" destId="{1DAC7D28-217D-47B5-AD21-C5895BB9AF9E}" srcOrd="1" destOrd="0" parTransId="{26306992-DC14-48D3-ABF4-FE9A892DE3D5}" sibTransId="{DB13E25E-9D60-4A5A-84F2-242B587CFEAC}"/>
    <dgm:cxn modelId="{C0830843-24D9-4042-8926-BA57B42A70C5}" type="presOf" srcId="{285FE26C-06C2-4443-89B9-EB83699EF22D}" destId="{2E61E85B-909E-4F38-8B8C-AC842B19E9BE}" srcOrd="0" destOrd="0" presId="urn:microsoft.com/office/officeart/2018/2/layout/IconVerticalSolidList"/>
    <dgm:cxn modelId="{9FBFBD64-D9BB-455F-911A-5574191576C2}" type="presOf" srcId="{1DAC7D28-217D-47B5-AD21-C5895BB9AF9E}" destId="{1F8772F0-A4BD-43E6-A4A3-BFED47B72634}" srcOrd="0" destOrd="1" presId="urn:microsoft.com/office/officeart/2018/2/layout/IconVerticalSolidList"/>
    <dgm:cxn modelId="{F45F424F-BE06-4825-BFA7-9E99A4C90B3E}" type="presOf" srcId="{E4CA94CE-976A-4AD2-A877-A3BC31B177B2}" destId="{1F8772F0-A4BD-43E6-A4A3-BFED47B72634}" srcOrd="0" destOrd="2" presId="urn:microsoft.com/office/officeart/2018/2/layout/IconVerticalSolidList"/>
    <dgm:cxn modelId="{E29E0E50-06B8-4547-B7ED-93C0742FDD34}" type="presOf" srcId="{ECC2683C-6E5C-409A-A058-65EF86E5A37B}" destId="{1F8772F0-A4BD-43E6-A4A3-BFED47B72634}" srcOrd="0" destOrd="0" presId="urn:microsoft.com/office/officeart/2018/2/layout/IconVerticalSolidList"/>
    <dgm:cxn modelId="{164A9450-334D-438B-AEF1-DDAA4903BC1F}" srcId="{C50BC110-6115-4963-B5F0-3720B60881AA}" destId="{12B14EF6-ADA5-43AA-847F-A0AB2A2C3CBC}" srcOrd="3" destOrd="0" parTransId="{C6DAC138-7113-4B68-8618-F06083C1A67F}" sibTransId="{3E70B897-3AC2-488F-A56D-80D9B8FC194D}"/>
    <dgm:cxn modelId="{43BF0458-C4B6-44C4-A5E8-5DB060F62410}" srcId="{FAA33E4D-725E-4ACE-BD51-2C2FAF4982A8}" destId="{285FE26C-06C2-4443-89B9-EB83699EF22D}" srcOrd="1" destOrd="0" parTransId="{13FBF8E0-C264-44A7-8453-04A0E4126799}" sibTransId="{BE6D223A-FBD6-4CE8-A195-9A699C7D56A1}"/>
    <dgm:cxn modelId="{CF408DBF-2DDA-4A00-9D91-04C5D6CC364C}" srcId="{FAA33E4D-725E-4ACE-BD51-2C2FAF4982A8}" destId="{F3B13971-30EF-4669-BBCB-85D5BCC287FC}" srcOrd="2" destOrd="0" parTransId="{9CA904A9-F179-420D-9851-72B328464FBE}" sibTransId="{C4D780E4-68F3-470A-9484-DB1F50B24C1B}"/>
    <dgm:cxn modelId="{773DF5D0-F31F-4507-B2BD-6DB5E4E16242}" type="presOf" srcId="{FAA33E4D-725E-4ACE-BD51-2C2FAF4982A8}" destId="{92277C5C-F0A1-4409-A08E-F012A63BF5B8}" srcOrd="0" destOrd="0" presId="urn:microsoft.com/office/officeart/2018/2/layout/IconVerticalSolidList"/>
    <dgm:cxn modelId="{010FEAEE-C560-44BE-9630-B73108003F37}" type="presOf" srcId="{79C4D65F-AE7A-4F6C-8D02-231DACED768C}" destId="{AE7D2214-5085-4CCE-A981-E149A37A4764}" srcOrd="0" destOrd="0" presId="urn:microsoft.com/office/officeart/2018/2/layout/IconVerticalSolidList"/>
    <dgm:cxn modelId="{62FC4AF7-71E5-4976-9C59-7381F7F3FA83}" type="presOf" srcId="{C50BC110-6115-4963-B5F0-3720B60881AA}" destId="{EFC976D4-0858-4E93-B4D2-C7BB5C10BD8C}" srcOrd="0" destOrd="0" presId="urn:microsoft.com/office/officeart/2018/2/layout/IconVerticalSolidList"/>
    <dgm:cxn modelId="{B1BC25FB-5AC9-494B-9465-8B4C9931A47C}" type="presOf" srcId="{F3B13971-30EF-4669-BBCB-85D5BCC287FC}" destId="{DA3F0624-046D-4E4E-B388-172FFD6A0CAE}" srcOrd="0" destOrd="0" presId="urn:microsoft.com/office/officeart/2018/2/layout/IconVerticalSolidList"/>
    <dgm:cxn modelId="{AAF83933-F63C-41F5-9F46-FC45693ACDE4}" type="presParOf" srcId="{92277C5C-F0A1-4409-A08E-F012A63BF5B8}" destId="{FA6F9B99-736B-4E9B-87EC-2EE522700B13}" srcOrd="0" destOrd="0" presId="urn:microsoft.com/office/officeart/2018/2/layout/IconVerticalSolidList"/>
    <dgm:cxn modelId="{939A3796-77EC-4CDF-8717-86785B342F8D}" type="presParOf" srcId="{FA6F9B99-736B-4E9B-87EC-2EE522700B13}" destId="{B295D7B1-6225-4C98-81C7-AD61952A1B92}" srcOrd="0" destOrd="0" presId="urn:microsoft.com/office/officeart/2018/2/layout/IconVerticalSolidList"/>
    <dgm:cxn modelId="{003C2372-1DBE-45F2-A1C2-D9AE8B43170F}" type="presParOf" srcId="{FA6F9B99-736B-4E9B-87EC-2EE522700B13}" destId="{75E78551-E76A-4488-861F-F5E777707D6A}" srcOrd="1" destOrd="0" presId="urn:microsoft.com/office/officeart/2018/2/layout/IconVerticalSolidList"/>
    <dgm:cxn modelId="{8F7F6AEE-8043-4085-A962-975233FC67D3}" type="presParOf" srcId="{FA6F9B99-736B-4E9B-87EC-2EE522700B13}" destId="{9BFEBB8F-81DA-4D98-A8BD-30FABBE6A80B}" srcOrd="2" destOrd="0" presId="urn:microsoft.com/office/officeart/2018/2/layout/IconVerticalSolidList"/>
    <dgm:cxn modelId="{1BA22905-BF17-4A24-8550-B304B0D4ED07}" type="presParOf" srcId="{FA6F9B99-736B-4E9B-87EC-2EE522700B13}" destId="{AE7D2214-5085-4CCE-A981-E149A37A4764}" srcOrd="3" destOrd="0" presId="urn:microsoft.com/office/officeart/2018/2/layout/IconVerticalSolidList"/>
    <dgm:cxn modelId="{BCC6B23D-0322-4B4B-B123-106DB6DC1C48}" type="presParOf" srcId="{92277C5C-F0A1-4409-A08E-F012A63BF5B8}" destId="{59D8478D-103A-46A5-95C1-0855200FB2AB}" srcOrd="1" destOrd="0" presId="urn:microsoft.com/office/officeart/2018/2/layout/IconVerticalSolidList"/>
    <dgm:cxn modelId="{2FED99E0-7AA1-443F-AF01-281B38EBA6D4}" type="presParOf" srcId="{92277C5C-F0A1-4409-A08E-F012A63BF5B8}" destId="{688AAED6-65C7-438E-BCCC-A07AF1E5BB2B}" srcOrd="2" destOrd="0" presId="urn:microsoft.com/office/officeart/2018/2/layout/IconVerticalSolidList"/>
    <dgm:cxn modelId="{DC9303DA-8617-499B-A5E8-C0FE9B661B88}" type="presParOf" srcId="{688AAED6-65C7-438E-BCCC-A07AF1E5BB2B}" destId="{DB5ECFE4-3A1A-484C-B770-3DD33F5FA932}" srcOrd="0" destOrd="0" presId="urn:microsoft.com/office/officeart/2018/2/layout/IconVerticalSolidList"/>
    <dgm:cxn modelId="{63678B2C-9B32-4025-B190-C8828E7280AB}" type="presParOf" srcId="{688AAED6-65C7-438E-BCCC-A07AF1E5BB2B}" destId="{24758A7F-865D-4FD4-9957-F37F6231CD36}" srcOrd="1" destOrd="0" presId="urn:microsoft.com/office/officeart/2018/2/layout/IconVerticalSolidList"/>
    <dgm:cxn modelId="{EDF62650-07A0-4980-B25A-896C27D976C8}" type="presParOf" srcId="{688AAED6-65C7-438E-BCCC-A07AF1E5BB2B}" destId="{59811C5E-C334-44D1-8BFA-8984F5694CEA}" srcOrd="2" destOrd="0" presId="urn:microsoft.com/office/officeart/2018/2/layout/IconVerticalSolidList"/>
    <dgm:cxn modelId="{5EDD8794-6989-4769-AC68-30BA59B8A250}" type="presParOf" srcId="{688AAED6-65C7-438E-BCCC-A07AF1E5BB2B}" destId="{2E61E85B-909E-4F38-8B8C-AC842B19E9BE}" srcOrd="3" destOrd="0" presId="urn:microsoft.com/office/officeart/2018/2/layout/IconVerticalSolidList"/>
    <dgm:cxn modelId="{DB039F32-DF29-435C-BB12-D31BC2240202}" type="presParOf" srcId="{92277C5C-F0A1-4409-A08E-F012A63BF5B8}" destId="{0E104B7E-3E78-49AA-A695-569036C09BEE}" srcOrd="3" destOrd="0" presId="urn:microsoft.com/office/officeart/2018/2/layout/IconVerticalSolidList"/>
    <dgm:cxn modelId="{6F97A36E-E046-43DD-AE9A-78B99EB23174}" type="presParOf" srcId="{92277C5C-F0A1-4409-A08E-F012A63BF5B8}" destId="{AAF65937-9BD8-43EE-AB2D-0C7C3FD47496}" srcOrd="4" destOrd="0" presId="urn:microsoft.com/office/officeart/2018/2/layout/IconVerticalSolidList"/>
    <dgm:cxn modelId="{AA43ED87-0F31-4AEF-9177-D4D072065069}" type="presParOf" srcId="{AAF65937-9BD8-43EE-AB2D-0C7C3FD47496}" destId="{2B023713-7283-49D3-84B2-1BF374CB624B}" srcOrd="0" destOrd="0" presId="urn:microsoft.com/office/officeart/2018/2/layout/IconVerticalSolidList"/>
    <dgm:cxn modelId="{F72EAD8D-0FAF-4675-BB04-BFC4947EDEE4}" type="presParOf" srcId="{AAF65937-9BD8-43EE-AB2D-0C7C3FD47496}" destId="{73237F84-4E65-445C-A88A-B84CB9D7466C}" srcOrd="1" destOrd="0" presId="urn:microsoft.com/office/officeart/2018/2/layout/IconVerticalSolidList"/>
    <dgm:cxn modelId="{659245E1-8986-4F80-B7AD-585F25C4D439}" type="presParOf" srcId="{AAF65937-9BD8-43EE-AB2D-0C7C3FD47496}" destId="{68C31C60-E63A-45D9-BEA7-BC2AE59AE7D8}" srcOrd="2" destOrd="0" presId="urn:microsoft.com/office/officeart/2018/2/layout/IconVerticalSolidList"/>
    <dgm:cxn modelId="{88AD2402-A804-4288-91D4-67BBE3C84A41}" type="presParOf" srcId="{AAF65937-9BD8-43EE-AB2D-0C7C3FD47496}" destId="{DA3F0624-046D-4E4E-B388-172FFD6A0CAE}" srcOrd="3" destOrd="0" presId="urn:microsoft.com/office/officeart/2018/2/layout/IconVerticalSolidList"/>
    <dgm:cxn modelId="{C740B45A-F18F-4B81-8CB5-5E6020D400E1}" type="presParOf" srcId="{92277C5C-F0A1-4409-A08E-F012A63BF5B8}" destId="{EA6C3B5C-1A00-431B-95C6-2FC663D43DEF}" srcOrd="5" destOrd="0" presId="urn:microsoft.com/office/officeart/2018/2/layout/IconVerticalSolidList"/>
    <dgm:cxn modelId="{FB417088-1EBE-452A-888F-EF32557420DF}" type="presParOf" srcId="{92277C5C-F0A1-4409-A08E-F012A63BF5B8}" destId="{04906E1C-7540-428B-98B6-080BFB6E36D0}" srcOrd="6" destOrd="0" presId="urn:microsoft.com/office/officeart/2018/2/layout/IconVerticalSolidList"/>
    <dgm:cxn modelId="{71EA8B7C-5039-41A8-801A-BF55B4A8F0E2}" type="presParOf" srcId="{04906E1C-7540-428B-98B6-080BFB6E36D0}" destId="{194A1F4D-2588-416F-8D6F-6BEF209F6B39}" srcOrd="0" destOrd="0" presId="urn:microsoft.com/office/officeart/2018/2/layout/IconVerticalSolidList"/>
    <dgm:cxn modelId="{BBA53BAB-C554-4EEA-8EAD-E4F734B0FA1A}" type="presParOf" srcId="{04906E1C-7540-428B-98B6-080BFB6E36D0}" destId="{5A7F0506-0A2D-4D03-8250-94F068E7254F}" srcOrd="1" destOrd="0" presId="urn:microsoft.com/office/officeart/2018/2/layout/IconVerticalSolidList"/>
    <dgm:cxn modelId="{F94799F4-DBDD-48A1-88A5-FC1644AA018A}" type="presParOf" srcId="{04906E1C-7540-428B-98B6-080BFB6E36D0}" destId="{183EFCD7-9ED6-4C20-80B0-661469587719}" srcOrd="2" destOrd="0" presId="urn:microsoft.com/office/officeart/2018/2/layout/IconVerticalSolidList"/>
    <dgm:cxn modelId="{B7E7FFED-9FA8-41DC-9CD4-8900A12D88DD}" type="presParOf" srcId="{04906E1C-7540-428B-98B6-080BFB6E36D0}" destId="{EFC976D4-0858-4E93-B4D2-C7BB5C10BD8C}" srcOrd="3" destOrd="0" presId="urn:microsoft.com/office/officeart/2018/2/layout/IconVerticalSolidList"/>
    <dgm:cxn modelId="{F5A4F90D-5ADA-42A8-85E7-B0B3DF6327D9}" type="presParOf" srcId="{04906E1C-7540-428B-98B6-080BFB6E36D0}" destId="{1F8772F0-A4BD-43E6-A4A3-BFED47B726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5D7D3-D4BC-4112-888F-485C07DD9AD9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559E5E-9107-4186-8C10-045350AEBFCB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Embedded BW: Assets and GL </a:t>
          </a:r>
          <a:endParaRPr lang="en-US" dirty="0"/>
        </a:p>
      </dgm:t>
    </dgm:pt>
    <dgm:pt modelId="{1A0C237D-4EBF-47F1-A7D5-EEA8EBEC436B}" type="parTrans" cxnId="{7CD18FD2-A912-44B0-ADB9-1843CAE89C54}">
      <dgm:prSet/>
      <dgm:spPr/>
      <dgm:t>
        <a:bodyPr/>
        <a:lstStyle/>
        <a:p>
          <a:endParaRPr lang="en-US"/>
        </a:p>
      </dgm:t>
    </dgm:pt>
    <dgm:pt modelId="{B598E519-CF1D-420F-867E-F0EF11837759}" type="sibTrans" cxnId="{7CD18FD2-A912-44B0-ADB9-1843CAE89C54}">
      <dgm:prSet/>
      <dgm:spPr/>
      <dgm:t>
        <a:bodyPr/>
        <a:lstStyle/>
        <a:p>
          <a:endParaRPr lang="en-US"/>
        </a:p>
      </dgm:t>
    </dgm:pt>
    <dgm:pt modelId="{B1FBDB8D-3F83-4B88-9AC1-A11238D986D8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Remote Source: CAR SDI Connection</a:t>
          </a:r>
          <a:endParaRPr lang="en-US" dirty="0"/>
        </a:p>
      </dgm:t>
    </dgm:pt>
    <dgm:pt modelId="{2E0A847F-C1F5-4BA9-B6E7-113195F04F80}" type="parTrans" cxnId="{CC48EB67-BB5E-404B-81B4-29BD17937AF0}">
      <dgm:prSet/>
      <dgm:spPr/>
      <dgm:t>
        <a:bodyPr/>
        <a:lstStyle/>
        <a:p>
          <a:endParaRPr lang="en-US"/>
        </a:p>
      </dgm:t>
    </dgm:pt>
    <dgm:pt modelId="{7716F64F-D420-4E7C-9DEC-A13DE404F851}" type="sibTrans" cxnId="{CC48EB67-BB5E-404B-81B4-29BD17937AF0}">
      <dgm:prSet/>
      <dgm:spPr/>
      <dgm:t>
        <a:bodyPr/>
        <a:lstStyle/>
        <a:p>
          <a:endParaRPr lang="en-US"/>
        </a:p>
      </dgm:t>
    </dgm:pt>
    <dgm:pt modelId="{86E29B86-0304-4A52-9A69-4C8245C5D149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Native HANA: Assets History Sheet / Master Data / Integration with BW</a:t>
          </a:r>
          <a:endParaRPr lang="en-US" dirty="0"/>
        </a:p>
      </dgm:t>
    </dgm:pt>
    <dgm:pt modelId="{F022F473-570A-49EF-AFFC-B5E2FEB54C8F}" type="parTrans" cxnId="{777125F7-803F-4DFF-B110-6D1A7C9E5FE9}">
      <dgm:prSet/>
      <dgm:spPr/>
      <dgm:t>
        <a:bodyPr/>
        <a:lstStyle/>
        <a:p>
          <a:endParaRPr lang="en-US"/>
        </a:p>
      </dgm:t>
    </dgm:pt>
    <dgm:pt modelId="{0D8E53CE-84E2-47B4-9363-FE292F252DC0}" type="sibTrans" cxnId="{777125F7-803F-4DFF-B110-6D1A7C9E5FE9}">
      <dgm:prSet/>
      <dgm:spPr/>
      <dgm:t>
        <a:bodyPr/>
        <a:lstStyle/>
        <a:p>
          <a:endParaRPr lang="en-US"/>
        </a:p>
      </dgm:t>
    </dgm:pt>
    <dgm:pt modelId="{C89DF8F5-2571-4DF3-AB01-0CC0D4CA719F}" type="pres">
      <dgm:prSet presAssocID="{4975D7D3-D4BC-4112-888F-485C07DD9AD9}" presName="root" presStyleCnt="0">
        <dgm:presLayoutVars>
          <dgm:dir/>
          <dgm:resizeHandles val="exact"/>
        </dgm:presLayoutVars>
      </dgm:prSet>
      <dgm:spPr/>
    </dgm:pt>
    <dgm:pt modelId="{C78C61E1-37A5-4615-862A-4EA0E182F5D8}" type="pres">
      <dgm:prSet presAssocID="{9C559E5E-9107-4186-8C10-045350AEBFCB}" presName="compNode" presStyleCnt="0"/>
      <dgm:spPr/>
    </dgm:pt>
    <dgm:pt modelId="{D4CA5688-EF58-4B79-AD17-C4965DA7603B}" type="pres">
      <dgm:prSet presAssocID="{9C559E5E-9107-4186-8C10-045350AEBFCB}" presName="iconRect" presStyleLbl="node1" presStyleIdx="0" presStyleCnt="3" custScaleX="202106" custScaleY="2011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CE65783-3DE9-43B7-9AB8-35EDC7FC3C74}" type="pres">
      <dgm:prSet presAssocID="{9C559E5E-9107-4186-8C10-045350AEBFCB}" presName="spaceRect" presStyleCnt="0"/>
      <dgm:spPr/>
    </dgm:pt>
    <dgm:pt modelId="{D9CB1183-B359-4B88-A0C8-BA9E8A8F2B4E}" type="pres">
      <dgm:prSet presAssocID="{9C559E5E-9107-4186-8C10-045350AEBFCB}" presName="textRect" presStyleLbl="revTx" presStyleIdx="0" presStyleCnt="3">
        <dgm:presLayoutVars>
          <dgm:chMax val="1"/>
          <dgm:chPref val="1"/>
        </dgm:presLayoutVars>
      </dgm:prSet>
      <dgm:spPr/>
    </dgm:pt>
    <dgm:pt modelId="{C3D72057-BB84-4F5A-8A15-53FB353099CF}" type="pres">
      <dgm:prSet presAssocID="{B598E519-CF1D-420F-867E-F0EF11837759}" presName="sibTrans" presStyleCnt="0"/>
      <dgm:spPr/>
    </dgm:pt>
    <dgm:pt modelId="{D179E034-D7E2-477D-895E-07538E0DFE96}" type="pres">
      <dgm:prSet presAssocID="{B1FBDB8D-3F83-4B88-9AC1-A11238D986D8}" presName="compNode" presStyleCnt="0"/>
      <dgm:spPr/>
    </dgm:pt>
    <dgm:pt modelId="{49849544-1102-417F-9415-E009CF8B3519}" type="pres">
      <dgm:prSet presAssocID="{B1FBDB8D-3F83-4B88-9AC1-A11238D986D8}" presName="iconRect" presStyleLbl="node1" presStyleIdx="1" presStyleCnt="3" custScaleX="157634" custScaleY="1650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l Tower"/>
        </a:ext>
      </dgm:extLst>
    </dgm:pt>
    <dgm:pt modelId="{35DFBDFE-0976-4B08-95DB-77DE61C65BC6}" type="pres">
      <dgm:prSet presAssocID="{B1FBDB8D-3F83-4B88-9AC1-A11238D986D8}" presName="spaceRect" presStyleCnt="0"/>
      <dgm:spPr/>
    </dgm:pt>
    <dgm:pt modelId="{CB3A5AFF-92A8-430C-88E6-622AFB2FFDD8}" type="pres">
      <dgm:prSet presAssocID="{B1FBDB8D-3F83-4B88-9AC1-A11238D986D8}" presName="textRect" presStyleLbl="revTx" presStyleIdx="1" presStyleCnt="3">
        <dgm:presLayoutVars>
          <dgm:chMax val="1"/>
          <dgm:chPref val="1"/>
        </dgm:presLayoutVars>
      </dgm:prSet>
      <dgm:spPr/>
    </dgm:pt>
    <dgm:pt modelId="{F89D6AA2-B744-4F51-8292-E42A8172A119}" type="pres">
      <dgm:prSet presAssocID="{7716F64F-D420-4E7C-9DEC-A13DE404F851}" presName="sibTrans" presStyleCnt="0"/>
      <dgm:spPr/>
    </dgm:pt>
    <dgm:pt modelId="{9BB9F0FA-6780-4DFD-A6E4-44B0EEB3677B}" type="pres">
      <dgm:prSet presAssocID="{86E29B86-0304-4A52-9A69-4C8245C5D149}" presName="compNode" presStyleCnt="0"/>
      <dgm:spPr/>
    </dgm:pt>
    <dgm:pt modelId="{1AB8EA99-F274-485C-BC73-981DF55F2ECE}" type="pres">
      <dgm:prSet presAssocID="{86E29B86-0304-4A52-9A69-4C8245C5D149}" presName="iconRect" presStyleLbl="node1" presStyleIdx="2" presStyleCnt="3" custScaleX="158145" custScaleY="185947" custLinFactNeighborX="1299" custLinFactNeighborY="-654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96FF15C-FFFA-46BA-9235-0797E75BF60D}" type="pres">
      <dgm:prSet presAssocID="{86E29B86-0304-4A52-9A69-4C8245C5D149}" presName="spaceRect" presStyleCnt="0"/>
      <dgm:spPr/>
    </dgm:pt>
    <dgm:pt modelId="{ECB9021C-DCE6-46F8-A5B8-E903B0581E8B}" type="pres">
      <dgm:prSet presAssocID="{86E29B86-0304-4A52-9A69-4C8245C5D149}" presName="textRect" presStyleLbl="revTx" presStyleIdx="2" presStyleCnt="3" custScaleX="157637" custLinFactNeighborX="-838" custLinFactNeighborY="-61999">
        <dgm:presLayoutVars>
          <dgm:chMax val="1"/>
          <dgm:chPref val="1"/>
        </dgm:presLayoutVars>
      </dgm:prSet>
      <dgm:spPr/>
    </dgm:pt>
  </dgm:ptLst>
  <dgm:cxnLst>
    <dgm:cxn modelId="{40F15543-54F7-48AF-8526-474402A352B4}" type="presOf" srcId="{86E29B86-0304-4A52-9A69-4C8245C5D149}" destId="{ECB9021C-DCE6-46F8-A5B8-E903B0581E8B}" srcOrd="0" destOrd="0" presId="urn:microsoft.com/office/officeart/2018/2/layout/IconLabelList"/>
    <dgm:cxn modelId="{CC48EB67-BB5E-404B-81B4-29BD17937AF0}" srcId="{4975D7D3-D4BC-4112-888F-485C07DD9AD9}" destId="{B1FBDB8D-3F83-4B88-9AC1-A11238D986D8}" srcOrd="1" destOrd="0" parTransId="{2E0A847F-C1F5-4BA9-B6E7-113195F04F80}" sibTransId="{7716F64F-D420-4E7C-9DEC-A13DE404F851}"/>
    <dgm:cxn modelId="{B67AD2AD-F1ED-448D-AB9F-51438D7034A1}" type="presOf" srcId="{B1FBDB8D-3F83-4B88-9AC1-A11238D986D8}" destId="{CB3A5AFF-92A8-430C-88E6-622AFB2FFDD8}" srcOrd="0" destOrd="0" presId="urn:microsoft.com/office/officeart/2018/2/layout/IconLabelList"/>
    <dgm:cxn modelId="{E22A1CC0-0083-4A40-85E3-9DE62FA7810D}" type="presOf" srcId="{4975D7D3-D4BC-4112-888F-485C07DD9AD9}" destId="{C89DF8F5-2571-4DF3-AB01-0CC0D4CA719F}" srcOrd="0" destOrd="0" presId="urn:microsoft.com/office/officeart/2018/2/layout/IconLabelList"/>
    <dgm:cxn modelId="{7CD18FD2-A912-44B0-ADB9-1843CAE89C54}" srcId="{4975D7D3-D4BC-4112-888F-485C07DD9AD9}" destId="{9C559E5E-9107-4186-8C10-045350AEBFCB}" srcOrd="0" destOrd="0" parTransId="{1A0C237D-4EBF-47F1-A7D5-EEA8EBEC436B}" sibTransId="{B598E519-CF1D-420F-867E-F0EF11837759}"/>
    <dgm:cxn modelId="{777125F7-803F-4DFF-B110-6D1A7C9E5FE9}" srcId="{4975D7D3-D4BC-4112-888F-485C07DD9AD9}" destId="{86E29B86-0304-4A52-9A69-4C8245C5D149}" srcOrd="2" destOrd="0" parTransId="{F022F473-570A-49EF-AFFC-B5E2FEB54C8F}" sibTransId="{0D8E53CE-84E2-47B4-9363-FE292F252DC0}"/>
    <dgm:cxn modelId="{E71D46F9-3B4B-4377-9EAB-EF2F1325925F}" type="presOf" srcId="{9C559E5E-9107-4186-8C10-045350AEBFCB}" destId="{D9CB1183-B359-4B88-A0C8-BA9E8A8F2B4E}" srcOrd="0" destOrd="0" presId="urn:microsoft.com/office/officeart/2018/2/layout/IconLabelList"/>
    <dgm:cxn modelId="{6CE7C265-1E24-436E-9FCD-292C6DF377D9}" type="presParOf" srcId="{C89DF8F5-2571-4DF3-AB01-0CC0D4CA719F}" destId="{C78C61E1-37A5-4615-862A-4EA0E182F5D8}" srcOrd="0" destOrd="0" presId="urn:microsoft.com/office/officeart/2018/2/layout/IconLabelList"/>
    <dgm:cxn modelId="{90B22446-E188-4661-8357-4E3D640A2337}" type="presParOf" srcId="{C78C61E1-37A5-4615-862A-4EA0E182F5D8}" destId="{D4CA5688-EF58-4B79-AD17-C4965DA7603B}" srcOrd="0" destOrd="0" presId="urn:microsoft.com/office/officeart/2018/2/layout/IconLabelList"/>
    <dgm:cxn modelId="{BBA0B8F0-7174-4E34-8DF6-E7E5C3ED31AE}" type="presParOf" srcId="{C78C61E1-37A5-4615-862A-4EA0E182F5D8}" destId="{9CE65783-3DE9-43B7-9AB8-35EDC7FC3C74}" srcOrd="1" destOrd="0" presId="urn:microsoft.com/office/officeart/2018/2/layout/IconLabelList"/>
    <dgm:cxn modelId="{578DEBAE-A380-4B8A-B2E6-19409039A34D}" type="presParOf" srcId="{C78C61E1-37A5-4615-862A-4EA0E182F5D8}" destId="{D9CB1183-B359-4B88-A0C8-BA9E8A8F2B4E}" srcOrd="2" destOrd="0" presId="urn:microsoft.com/office/officeart/2018/2/layout/IconLabelList"/>
    <dgm:cxn modelId="{6B642B3C-0240-4439-980E-63C4A0C4960C}" type="presParOf" srcId="{C89DF8F5-2571-4DF3-AB01-0CC0D4CA719F}" destId="{C3D72057-BB84-4F5A-8A15-53FB353099CF}" srcOrd="1" destOrd="0" presId="urn:microsoft.com/office/officeart/2018/2/layout/IconLabelList"/>
    <dgm:cxn modelId="{E0CC5D22-5592-4F79-A245-8183AABEDDB9}" type="presParOf" srcId="{C89DF8F5-2571-4DF3-AB01-0CC0D4CA719F}" destId="{D179E034-D7E2-477D-895E-07538E0DFE96}" srcOrd="2" destOrd="0" presId="urn:microsoft.com/office/officeart/2018/2/layout/IconLabelList"/>
    <dgm:cxn modelId="{C5307415-84B4-4B84-84C9-D544BCD89E20}" type="presParOf" srcId="{D179E034-D7E2-477D-895E-07538E0DFE96}" destId="{49849544-1102-417F-9415-E009CF8B3519}" srcOrd="0" destOrd="0" presId="urn:microsoft.com/office/officeart/2018/2/layout/IconLabelList"/>
    <dgm:cxn modelId="{A8F2BE05-DAF6-4D8F-BAA2-AEAC46BF0B05}" type="presParOf" srcId="{D179E034-D7E2-477D-895E-07538E0DFE96}" destId="{35DFBDFE-0976-4B08-95DB-77DE61C65BC6}" srcOrd="1" destOrd="0" presId="urn:microsoft.com/office/officeart/2018/2/layout/IconLabelList"/>
    <dgm:cxn modelId="{52251FCA-422B-42E0-8A50-6B7927449004}" type="presParOf" srcId="{D179E034-D7E2-477D-895E-07538E0DFE96}" destId="{CB3A5AFF-92A8-430C-88E6-622AFB2FFDD8}" srcOrd="2" destOrd="0" presId="urn:microsoft.com/office/officeart/2018/2/layout/IconLabelList"/>
    <dgm:cxn modelId="{2DA00F47-8656-4105-BB76-D3A7E9AC78E2}" type="presParOf" srcId="{C89DF8F5-2571-4DF3-AB01-0CC0D4CA719F}" destId="{F89D6AA2-B744-4F51-8292-E42A8172A119}" srcOrd="3" destOrd="0" presId="urn:microsoft.com/office/officeart/2018/2/layout/IconLabelList"/>
    <dgm:cxn modelId="{A881BBD2-7190-471F-8994-6086FCBDC0C0}" type="presParOf" srcId="{C89DF8F5-2571-4DF3-AB01-0CC0D4CA719F}" destId="{9BB9F0FA-6780-4DFD-A6E4-44B0EEB3677B}" srcOrd="4" destOrd="0" presId="urn:microsoft.com/office/officeart/2018/2/layout/IconLabelList"/>
    <dgm:cxn modelId="{EE9EF7B9-6DD8-4D6B-8D47-9CA9369B81E7}" type="presParOf" srcId="{9BB9F0FA-6780-4DFD-A6E4-44B0EEB3677B}" destId="{1AB8EA99-F274-485C-BC73-981DF55F2ECE}" srcOrd="0" destOrd="0" presId="urn:microsoft.com/office/officeart/2018/2/layout/IconLabelList"/>
    <dgm:cxn modelId="{6421FDBF-D82B-46B2-9098-971AAA2C2378}" type="presParOf" srcId="{9BB9F0FA-6780-4DFD-A6E4-44B0EEB3677B}" destId="{C96FF15C-FFFA-46BA-9235-0797E75BF60D}" srcOrd="1" destOrd="0" presId="urn:microsoft.com/office/officeart/2018/2/layout/IconLabelList"/>
    <dgm:cxn modelId="{798CFD22-DBE4-4F25-BAED-2FE5EF3B2DCE}" type="presParOf" srcId="{9BB9F0FA-6780-4DFD-A6E4-44B0EEB3677B}" destId="{ECB9021C-DCE6-46F8-A5B8-E903B0581E8B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5D7D3-D4BC-4112-888F-485C07DD9AD9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559E5E-9107-4186-8C10-045350AEBFC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>
              <a:latin typeface="Barlow" panose="020B0604020202020204" charset="0"/>
            </a:rPr>
            <a:t>Speed : minimal lag between processing &amp; analytics</a:t>
          </a:r>
        </a:p>
      </dgm:t>
    </dgm:pt>
    <dgm:pt modelId="{1A0C237D-4EBF-47F1-A7D5-EEA8EBEC436B}" type="parTrans" cxnId="{7CD18FD2-A912-44B0-ADB9-1843CAE89C54}">
      <dgm:prSet/>
      <dgm:spPr/>
      <dgm:t>
        <a:bodyPr/>
        <a:lstStyle/>
        <a:p>
          <a:endParaRPr lang="en-US"/>
        </a:p>
      </dgm:t>
    </dgm:pt>
    <dgm:pt modelId="{B598E519-CF1D-420F-867E-F0EF11837759}" type="sibTrans" cxnId="{7CD18FD2-A912-44B0-ADB9-1843CAE89C54}">
      <dgm:prSet/>
      <dgm:spPr/>
      <dgm:t>
        <a:bodyPr/>
        <a:lstStyle/>
        <a:p>
          <a:endParaRPr lang="en-US"/>
        </a:p>
      </dgm:t>
    </dgm:pt>
    <dgm:pt modelId="{B1FBDB8D-3F83-4B88-9AC1-A11238D986D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NZ" sz="1200" dirty="0">
              <a:latin typeface="Barlow" panose="020B0604020202020204" charset="0"/>
            </a:rPr>
            <a:t>Avoid unnecessary replication of data  </a:t>
          </a:r>
          <a:endParaRPr lang="en-US" sz="1200" dirty="0">
            <a:latin typeface="Barlow" panose="020B0604020202020204" charset="0"/>
          </a:endParaRPr>
        </a:p>
      </dgm:t>
    </dgm:pt>
    <dgm:pt modelId="{2E0A847F-C1F5-4BA9-B6E7-113195F04F80}" type="parTrans" cxnId="{CC48EB67-BB5E-404B-81B4-29BD17937AF0}">
      <dgm:prSet/>
      <dgm:spPr/>
      <dgm:t>
        <a:bodyPr/>
        <a:lstStyle/>
        <a:p>
          <a:endParaRPr lang="en-US"/>
        </a:p>
      </dgm:t>
    </dgm:pt>
    <dgm:pt modelId="{7716F64F-D420-4E7C-9DEC-A13DE404F851}" type="sibTrans" cxnId="{CC48EB67-BB5E-404B-81B4-29BD17937AF0}">
      <dgm:prSet/>
      <dgm:spPr/>
      <dgm:t>
        <a:bodyPr/>
        <a:lstStyle/>
        <a:p>
          <a:endParaRPr lang="en-US"/>
        </a:p>
      </dgm:t>
    </dgm:pt>
    <dgm:pt modelId="{86E29B86-0304-4A52-9A69-4C8245C5D14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NZ" sz="1200" dirty="0">
              <a:solidFill>
                <a:schemeClr val="tx1"/>
              </a:solidFill>
              <a:latin typeface="Barlow" panose="020B0604020202020204" charset="0"/>
            </a:rPr>
            <a:t>Answering some technical challenges –  in respect of the volume, velocity &amp; variety of data</a:t>
          </a:r>
          <a:endParaRPr lang="en-US" sz="1200" dirty="0">
            <a:solidFill>
              <a:schemeClr val="tx1"/>
            </a:solidFill>
            <a:latin typeface="Barlow" panose="020B0604020202020204" charset="0"/>
          </a:endParaRPr>
        </a:p>
      </dgm:t>
    </dgm:pt>
    <dgm:pt modelId="{F022F473-570A-49EF-AFFC-B5E2FEB54C8F}" type="parTrans" cxnId="{777125F7-803F-4DFF-B110-6D1A7C9E5FE9}">
      <dgm:prSet/>
      <dgm:spPr/>
      <dgm:t>
        <a:bodyPr/>
        <a:lstStyle/>
        <a:p>
          <a:endParaRPr lang="en-US"/>
        </a:p>
      </dgm:t>
    </dgm:pt>
    <dgm:pt modelId="{0D8E53CE-84E2-47B4-9363-FE292F252DC0}" type="sibTrans" cxnId="{777125F7-803F-4DFF-B110-6D1A7C9E5FE9}">
      <dgm:prSet/>
      <dgm:spPr/>
      <dgm:t>
        <a:bodyPr/>
        <a:lstStyle/>
        <a:p>
          <a:endParaRPr lang="en-US"/>
        </a:p>
      </dgm:t>
    </dgm:pt>
    <dgm:pt modelId="{A5343139-AA67-4026-82EA-89F5619CE54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>
              <a:latin typeface="Barlow" panose="020B0604020202020204" charset="0"/>
            </a:rPr>
            <a:t>Strategies adjustments and guidelines according to evolution in the BI area</a:t>
          </a:r>
        </a:p>
      </dgm:t>
    </dgm:pt>
    <dgm:pt modelId="{7DAB301A-5EF7-4598-8B6F-A58FF4FEC3BB}" type="parTrans" cxnId="{60FA7C9D-5358-4362-92B5-0C4B1527512C}">
      <dgm:prSet/>
      <dgm:spPr/>
      <dgm:t>
        <a:bodyPr/>
        <a:lstStyle/>
        <a:p>
          <a:endParaRPr lang="en-NZ"/>
        </a:p>
      </dgm:t>
    </dgm:pt>
    <dgm:pt modelId="{5C0EB17F-7D05-4E9E-B55D-B8B052934DE7}" type="sibTrans" cxnId="{60FA7C9D-5358-4362-92B5-0C4B1527512C}">
      <dgm:prSet/>
      <dgm:spPr/>
      <dgm:t>
        <a:bodyPr/>
        <a:lstStyle/>
        <a:p>
          <a:endParaRPr lang="en-NZ"/>
        </a:p>
      </dgm:t>
    </dgm:pt>
    <dgm:pt modelId="{C89DF8F5-2571-4DF3-AB01-0CC0D4CA719F}" type="pres">
      <dgm:prSet presAssocID="{4975D7D3-D4BC-4112-888F-485C07DD9AD9}" presName="root" presStyleCnt="0">
        <dgm:presLayoutVars>
          <dgm:dir/>
          <dgm:resizeHandles val="exact"/>
        </dgm:presLayoutVars>
      </dgm:prSet>
      <dgm:spPr/>
    </dgm:pt>
    <dgm:pt modelId="{C78C61E1-37A5-4615-862A-4EA0E182F5D8}" type="pres">
      <dgm:prSet presAssocID="{9C559E5E-9107-4186-8C10-045350AEBFCB}" presName="compNode" presStyleCnt="0"/>
      <dgm:spPr/>
    </dgm:pt>
    <dgm:pt modelId="{D4CA5688-EF58-4B79-AD17-C4965DA7603B}" type="pres">
      <dgm:prSet presAssocID="{9C559E5E-9107-4186-8C10-045350AEBFCB}" presName="iconRect" presStyleLbl="node1" presStyleIdx="0" presStyleCnt="4" custScaleX="115162" custScaleY="109223" custLinFactX="-100000" custLinFactY="-100000" custLinFactNeighborX="-138767" custLinFactNeighborY="-139425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9CE65783-3DE9-43B7-9AB8-35EDC7FC3C74}" type="pres">
      <dgm:prSet presAssocID="{9C559E5E-9107-4186-8C10-045350AEBFCB}" presName="spaceRect" presStyleCnt="0"/>
      <dgm:spPr/>
    </dgm:pt>
    <dgm:pt modelId="{D9CB1183-B359-4B88-A0C8-BA9E8A8F2B4E}" type="pres">
      <dgm:prSet presAssocID="{9C559E5E-9107-4186-8C10-045350AEBFCB}" presName="textRect" presStyleLbl="revTx" presStyleIdx="0" presStyleCnt="4" custScaleX="317384" custScaleY="172374" custLinFactX="19614" custLinFactY="-200000" custLinFactNeighborX="100000" custLinFactNeighborY="-236704">
        <dgm:presLayoutVars>
          <dgm:chMax val="1"/>
          <dgm:chPref val="1"/>
        </dgm:presLayoutVars>
      </dgm:prSet>
      <dgm:spPr/>
    </dgm:pt>
    <dgm:pt modelId="{C3D72057-BB84-4F5A-8A15-53FB353099CF}" type="pres">
      <dgm:prSet presAssocID="{B598E519-CF1D-420F-867E-F0EF11837759}" presName="sibTrans" presStyleCnt="0"/>
      <dgm:spPr/>
    </dgm:pt>
    <dgm:pt modelId="{D179E034-D7E2-477D-895E-07538E0DFE96}" type="pres">
      <dgm:prSet presAssocID="{B1FBDB8D-3F83-4B88-9AC1-A11238D986D8}" presName="compNode" presStyleCnt="0"/>
      <dgm:spPr/>
    </dgm:pt>
    <dgm:pt modelId="{49849544-1102-417F-9415-E009CF8B3519}" type="pres">
      <dgm:prSet presAssocID="{B1FBDB8D-3F83-4B88-9AC1-A11238D986D8}" presName="iconRect" presStyleLbl="node1" presStyleIdx="1" presStyleCnt="4" custScaleX="95767" custScaleY="99771" custLinFactX="-448366" custLinFactNeighborX="-500000" custLinFactNeighborY="49037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5DFBDFE-0976-4B08-95DB-77DE61C65BC6}" type="pres">
      <dgm:prSet presAssocID="{B1FBDB8D-3F83-4B88-9AC1-A11238D986D8}" presName="spaceRect" presStyleCnt="0"/>
      <dgm:spPr/>
    </dgm:pt>
    <dgm:pt modelId="{CB3A5AFF-92A8-430C-88E6-622AFB2FFDD8}" type="pres">
      <dgm:prSet presAssocID="{B1FBDB8D-3F83-4B88-9AC1-A11238D986D8}" presName="textRect" presStyleLbl="revTx" presStyleIdx="1" presStyleCnt="4" custScaleX="260975" custScaleY="121690" custLinFactX="-100000" custLinFactNeighborX="-115270" custLinFactNeighborY="-95656">
        <dgm:presLayoutVars>
          <dgm:chMax val="1"/>
          <dgm:chPref val="1"/>
        </dgm:presLayoutVars>
      </dgm:prSet>
      <dgm:spPr/>
    </dgm:pt>
    <dgm:pt modelId="{F89D6AA2-B744-4F51-8292-E42A8172A119}" type="pres">
      <dgm:prSet presAssocID="{7716F64F-D420-4E7C-9DEC-A13DE404F851}" presName="sibTrans" presStyleCnt="0"/>
      <dgm:spPr/>
    </dgm:pt>
    <dgm:pt modelId="{9BB9F0FA-6780-4DFD-A6E4-44B0EEB3677B}" type="pres">
      <dgm:prSet presAssocID="{86E29B86-0304-4A52-9A69-4C8245C5D149}" presName="compNode" presStyleCnt="0"/>
      <dgm:spPr/>
    </dgm:pt>
    <dgm:pt modelId="{1AB8EA99-F274-485C-BC73-981DF55F2ECE}" type="pres">
      <dgm:prSet presAssocID="{86E29B86-0304-4A52-9A69-4C8245C5D149}" presName="iconRect" presStyleLbl="node1" presStyleIdx="2" presStyleCnt="4" custScaleX="126939" custScaleY="113977" custLinFactX="-44152" custLinFactNeighborX="-100000" custLinFactNeighborY="62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96FF15C-FFFA-46BA-9235-0797E75BF60D}" type="pres">
      <dgm:prSet presAssocID="{86E29B86-0304-4A52-9A69-4C8245C5D149}" presName="spaceRect" presStyleCnt="0"/>
      <dgm:spPr/>
    </dgm:pt>
    <dgm:pt modelId="{ECB9021C-DCE6-46F8-A5B8-E903B0581E8B}" type="pres">
      <dgm:prSet presAssocID="{86E29B86-0304-4A52-9A69-4C8245C5D149}" presName="textRect" presStyleLbl="revTx" presStyleIdx="2" presStyleCnt="4" custScaleX="242861" custScaleY="87411" custLinFactX="16705" custLinFactY="-95682" custLinFactNeighborX="100000" custLinFactNeighborY="-100000">
        <dgm:presLayoutVars>
          <dgm:chMax val="1"/>
          <dgm:chPref val="1"/>
        </dgm:presLayoutVars>
      </dgm:prSet>
      <dgm:spPr/>
    </dgm:pt>
    <dgm:pt modelId="{8BB85AB6-058B-4BEA-8C6D-AE124709F856}" type="pres">
      <dgm:prSet presAssocID="{0D8E53CE-84E2-47B4-9363-FE292F252DC0}" presName="sibTrans" presStyleCnt="0"/>
      <dgm:spPr/>
    </dgm:pt>
    <dgm:pt modelId="{2CADF4AF-D284-4A74-8D38-95E081E43091}" type="pres">
      <dgm:prSet presAssocID="{A5343139-AA67-4026-82EA-89F5619CE546}" presName="compNode" presStyleCnt="0"/>
      <dgm:spPr/>
    </dgm:pt>
    <dgm:pt modelId="{AAE54BE7-331D-4F99-94AC-B57512A8B6AF}" type="pres">
      <dgm:prSet presAssocID="{A5343139-AA67-4026-82EA-89F5619CE546}" presName="iconRect" presStyleLbl="node1" presStyleIdx="3" presStyleCnt="4" custLinFactX="-400000" custLinFactY="114396" custLinFactNeighborX="-422218" custLinFactNeighborY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FD6E4E95-964B-48EA-887E-F3CC8E8CE8D1}" type="pres">
      <dgm:prSet presAssocID="{A5343139-AA67-4026-82EA-89F5619CE546}" presName="spaceRect" presStyleCnt="0"/>
      <dgm:spPr/>
    </dgm:pt>
    <dgm:pt modelId="{754A09F9-4112-408B-997A-5A73CFB0B83F}" type="pres">
      <dgm:prSet presAssocID="{A5343139-AA67-4026-82EA-89F5619CE546}" presName="textRect" presStyleLbl="revTx" presStyleIdx="3" presStyleCnt="4" custScaleX="335279" custScaleY="189906" custLinFactX="-40857" custLinFactY="100000" custLinFactNeighborX="-100000" custLinFactNeighborY="152485">
        <dgm:presLayoutVars>
          <dgm:chMax val="1"/>
          <dgm:chPref val="1"/>
        </dgm:presLayoutVars>
      </dgm:prSet>
      <dgm:spPr/>
    </dgm:pt>
  </dgm:ptLst>
  <dgm:cxnLst>
    <dgm:cxn modelId="{40F15543-54F7-48AF-8526-474402A352B4}" type="presOf" srcId="{86E29B86-0304-4A52-9A69-4C8245C5D149}" destId="{ECB9021C-DCE6-46F8-A5B8-E903B0581E8B}" srcOrd="0" destOrd="0" presId="urn:microsoft.com/office/officeart/2018/2/layout/IconLabelList"/>
    <dgm:cxn modelId="{CC48EB67-BB5E-404B-81B4-29BD17937AF0}" srcId="{4975D7D3-D4BC-4112-888F-485C07DD9AD9}" destId="{B1FBDB8D-3F83-4B88-9AC1-A11238D986D8}" srcOrd="1" destOrd="0" parTransId="{2E0A847F-C1F5-4BA9-B6E7-113195F04F80}" sibTransId="{7716F64F-D420-4E7C-9DEC-A13DE404F851}"/>
    <dgm:cxn modelId="{D5EA027B-1055-4BFD-98CD-6E8C915F4448}" type="presOf" srcId="{A5343139-AA67-4026-82EA-89F5619CE546}" destId="{754A09F9-4112-408B-997A-5A73CFB0B83F}" srcOrd="0" destOrd="0" presId="urn:microsoft.com/office/officeart/2018/2/layout/IconLabelList"/>
    <dgm:cxn modelId="{60FA7C9D-5358-4362-92B5-0C4B1527512C}" srcId="{4975D7D3-D4BC-4112-888F-485C07DD9AD9}" destId="{A5343139-AA67-4026-82EA-89F5619CE546}" srcOrd="3" destOrd="0" parTransId="{7DAB301A-5EF7-4598-8B6F-A58FF4FEC3BB}" sibTransId="{5C0EB17F-7D05-4E9E-B55D-B8B052934DE7}"/>
    <dgm:cxn modelId="{B67AD2AD-F1ED-448D-AB9F-51438D7034A1}" type="presOf" srcId="{B1FBDB8D-3F83-4B88-9AC1-A11238D986D8}" destId="{CB3A5AFF-92A8-430C-88E6-622AFB2FFDD8}" srcOrd="0" destOrd="0" presId="urn:microsoft.com/office/officeart/2018/2/layout/IconLabelList"/>
    <dgm:cxn modelId="{E22A1CC0-0083-4A40-85E3-9DE62FA7810D}" type="presOf" srcId="{4975D7D3-D4BC-4112-888F-485C07DD9AD9}" destId="{C89DF8F5-2571-4DF3-AB01-0CC0D4CA719F}" srcOrd="0" destOrd="0" presId="urn:microsoft.com/office/officeart/2018/2/layout/IconLabelList"/>
    <dgm:cxn modelId="{7CD18FD2-A912-44B0-ADB9-1843CAE89C54}" srcId="{4975D7D3-D4BC-4112-888F-485C07DD9AD9}" destId="{9C559E5E-9107-4186-8C10-045350AEBFCB}" srcOrd="0" destOrd="0" parTransId="{1A0C237D-4EBF-47F1-A7D5-EEA8EBEC436B}" sibTransId="{B598E519-CF1D-420F-867E-F0EF11837759}"/>
    <dgm:cxn modelId="{777125F7-803F-4DFF-B110-6D1A7C9E5FE9}" srcId="{4975D7D3-D4BC-4112-888F-485C07DD9AD9}" destId="{86E29B86-0304-4A52-9A69-4C8245C5D149}" srcOrd="2" destOrd="0" parTransId="{F022F473-570A-49EF-AFFC-B5E2FEB54C8F}" sibTransId="{0D8E53CE-84E2-47B4-9363-FE292F252DC0}"/>
    <dgm:cxn modelId="{E71D46F9-3B4B-4377-9EAB-EF2F1325925F}" type="presOf" srcId="{9C559E5E-9107-4186-8C10-045350AEBFCB}" destId="{D9CB1183-B359-4B88-A0C8-BA9E8A8F2B4E}" srcOrd="0" destOrd="0" presId="urn:microsoft.com/office/officeart/2018/2/layout/IconLabelList"/>
    <dgm:cxn modelId="{6CE7C265-1E24-436E-9FCD-292C6DF377D9}" type="presParOf" srcId="{C89DF8F5-2571-4DF3-AB01-0CC0D4CA719F}" destId="{C78C61E1-37A5-4615-862A-4EA0E182F5D8}" srcOrd="0" destOrd="0" presId="urn:microsoft.com/office/officeart/2018/2/layout/IconLabelList"/>
    <dgm:cxn modelId="{90B22446-E188-4661-8357-4E3D640A2337}" type="presParOf" srcId="{C78C61E1-37A5-4615-862A-4EA0E182F5D8}" destId="{D4CA5688-EF58-4B79-AD17-C4965DA7603B}" srcOrd="0" destOrd="0" presId="urn:microsoft.com/office/officeart/2018/2/layout/IconLabelList"/>
    <dgm:cxn modelId="{BBA0B8F0-7174-4E34-8DF6-E7E5C3ED31AE}" type="presParOf" srcId="{C78C61E1-37A5-4615-862A-4EA0E182F5D8}" destId="{9CE65783-3DE9-43B7-9AB8-35EDC7FC3C74}" srcOrd="1" destOrd="0" presId="urn:microsoft.com/office/officeart/2018/2/layout/IconLabelList"/>
    <dgm:cxn modelId="{578DEBAE-A380-4B8A-B2E6-19409039A34D}" type="presParOf" srcId="{C78C61E1-37A5-4615-862A-4EA0E182F5D8}" destId="{D9CB1183-B359-4B88-A0C8-BA9E8A8F2B4E}" srcOrd="2" destOrd="0" presId="urn:microsoft.com/office/officeart/2018/2/layout/IconLabelList"/>
    <dgm:cxn modelId="{6B642B3C-0240-4439-980E-63C4A0C4960C}" type="presParOf" srcId="{C89DF8F5-2571-4DF3-AB01-0CC0D4CA719F}" destId="{C3D72057-BB84-4F5A-8A15-53FB353099CF}" srcOrd="1" destOrd="0" presId="urn:microsoft.com/office/officeart/2018/2/layout/IconLabelList"/>
    <dgm:cxn modelId="{E0CC5D22-5592-4F79-A245-8183AABEDDB9}" type="presParOf" srcId="{C89DF8F5-2571-4DF3-AB01-0CC0D4CA719F}" destId="{D179E034-D7E2-477D-895E-07538E0DFE96}" srcOrd="2" destOrd="0" presId="urn:microsoft.com/office/officeart/2018/2/layout/IconLabelList"/>
    <dgm:cxn modelId="{C5307415-84B4-4B84-84C9-D544BCD89E20}" type="presParOf" srcId="{D179E034-D7E2-477D-895E-07538E0DFE96}" destId="{49849544-1102-417F-9415-E009CF8B3519}" srcOrd="0" destOrd="0" presId="urn:microsoft.com/office/officeart/2018/2/layout/IconLabelList"/>
    <dgm:cxn modelId="{A8F2BE05-DAF6-4D8F-BAA2-AEAC46BF0B05}" type="presParOf" srcId="{D179E034-D7E2-477D-895E-07538E0DFE96}" destId="{35DFBDFE-0976-4B08-95DB-77DE61C65BC6}" srcOrd="1" destOrd="0" presId="urn:microsoft.com/office/officeart/2018/2/layout/IconLabelList"/>
    <dgm:cxn modelId="{52251FCA-422B-42E0-8A50-6B7927449004}" type="presParOf" srcId="{D179E034-D7E2-477D-895E-07538E0DFE96}" destId="{CB3A5AFF-92A8-430C-88E6-622AFB2FFDD8}" srcOrd="2" destOrd="0" presId="urn:microsoft.com/office/officeart/2018/2/layout/IconLabelList"/>
    <dgm:cxn modelId="{2DA00F47-8656-4105-BB76-D3A7E9AC78E2}" type="presParOf" srcId="{C89DF8F5-2571-4DF3-AB01-0CC0D4CA719F}" destId="{F89D6AA2-B744-4F51-8292-E42A8172A119}" srcOrd="3" destOrd="0" presId="urn:microsoft.com/office/officeart/2018/2/layout/IconLabelList"/>
    <dgm:cxn modelId="{A881BBD2-7190-471F-8994-6086FCBDC0C0}" type="presParOf" srcId="{C89DF8F5-2571-4DF3-AB01-0CC0D4CA719F}" destId="{9BB9F0FA-6780-4DFD-A6E4-44B0EEB3677B}" srcOrd="4" destOrd="0" presId="urn:microsoft.com/office/officeart/2018/2/layout/IconLabelList"/>
    <dgm:cxn modelId="{EE9EF7B9-6DD8-4D6B-8D47-9CA9369B81E7}" type="presParOf" srcId="{9BB9F0FA-6780-4DFD-A6E4-44B0EEB3677B}" destId="{1AB8EA99-F274-485C-BC73-981DF55F2ECE}" srcOrd="0" destOrd="0" presId="urn:microsoft.com/office/officeart/2018/2/layout/IconLabelList"/>
    <dgm:cxn modelId="{6421FDBF-D82B-46B2-9098-971AAA2C2378}" type="presParOf" srcId="{9BB9F0FA-6780-4DFD-A6E4-44B0EEB3677B}" destId="{C96FF15C-FFFA-46BA-9235-0797E75BF60D}" srcOrd="1" destOrd="0" presId="urn:microsoft.com/office/officeart/2018/2/layout/IconLabelList"/>
    <dgm:cxn modelId="{798CFD22-DBE4-4F25-BAED-2FE5EF3B2DCE}" type="presParOf" srcId="{9BB9F0FA-6780-4DFD-A6E4-44B0EEB3677B}" destId="{ECB9021C-DCE6-46F8-A5B8-E903B0581E8B}" srcOrd="2" destOrd="0" presId="urn:microsoft.com/office/officeart/2018/2/layout/IconLabelList"/>
    <dgm:cxn modelId="{91BAE7FB-8370-48C8-B87A-DA5B410BBA76}" type="presParOf" srcId="{C89DF8F5-2571-4DF3-AB01-0CC0D4CA719F}" destId="{8BB85AB6-058B-4BEA-8C6D-AE124709F856}" srcOrd="5" destOrd="0" presId="urn:microsoft.com/office/officeart/2018/2/layout/IconLabelList"/>
    <dgm:cxn modelId="{CF8EA721-4885-407D-9469-047D0C61527E}" type="presParOf" srcId="{C89DF8F5-2571-4DF3-AB01-0CC0D4CA719F}" destId="{2CADF4AF-D284-4A74-8D38-95E081E43091}" srcOrd="6" destOrd="0" presId="urn:microsoft.com/office/officeart/2018/2/layout/IconLabelList"/>
    <dgm:cxn modelId="{8A81395F-A5CA-4424-9A7A-F065E63EF5C6}" type="presParOf" srcId="{2CADF4AF-D284-4A74-8D38-95E081E43091}" destId="{AAE54BE7-331D-4F99-94AC-B57512A8B6AF}" srcOrd="0" destOrd="0" presId="urn:microsoft.com/office/officeart/2018/2/layout/IconLabelList"/>
    <dgm:cxn modelId="{7D8DF30C-BED6-467B-B491-88A2BEDB19F1}" type="presParOf" srcId="{2CADF4AF-D284-4A74-8D38-95E081E43091}" destId="{FD6E4E95-964B-48EA-887E-F3CC8E8CE8D1}" srcOrd="1" destOrd="0" presId="urn:microsoft.com/office/officeart/2018/2/layout/IconLabelList"/>
    <dgm:cxn modelId="{B5CC36D0-A104-4C83-B4A9-B73ED1C0B6C1}" type="presParOf" srcId="{2CADF4AF-D284-4A74-8D38-95E081E43091}" destId="{754A09F9-4112-408B-997A-5A73CFB0B83F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75D7D3-D4BC-4112-888F-485C07DD9AD9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559E5E-9107-4186-8C10-045350AEBFC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>
              <a:latin typeface="Barlow" panose="020B0604020202020204" charset="0"/>
            </a:rPr>
            <a:t>Patching, Refresh and up to date brings new and updated functionality</a:t>
          </a:r>
        </a:p>
      </dgm:t>
    </dgm:pt>
    <dgm:pt modelId="{1A0C237D-4EBF-47F1-A7D5-EEA8EBEC436B}" type="parTrans" cxnId="{7CD18FD2-A912-44B0-ADB9-1843CAE89C54}">
      <dgm:prSet/>
      <dgm:spPr/>
      <dgm:t>
        <a:bodyPr/>
        <a:lstStyle/>
        <a:p>
          <a:endParaRPr lang="en-US"/>
        </a:p>
      </dgm:t>
    </dgm:pt>
    <dgm:pt modelId="{B598E519-CF1D-420F-867E-F0EF11837759}" type="sibTrans" cxnId="{7CD18FD2-A912-44B0-ADB9-1843CAE89C54}">
      <dgm:prSet/>
      <dgm:spPr/>
      <dgm:t>
        <a:bodyPr/>
        <a:lstStyle/>
        <a:p>
          <a:endParaRPr lang="en-US"/>
        </a:p>
      </dgm:t>
    </dgm:pt>
    <dgm:pt modelId="{B1FBDB8D-3F83-4B88-9AC1-A11238D986D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NZ" sz="1200" dirty="0">
              <a:latin typeface="Barlow" panose="020B0604020202020204" charset="0"/>
            </a:rPr>
            <a:t>Sandbox systems =&gt; Useful for </a:t>
          </a:r>
          <a:r>
            <a:rPr lang="en-NZ" sz="1200" dirty="0" err="1">
              <a:latin typeface="Barlow" panose="020B0604020202020204" charset="0"/>
            </a:rPr>
            <a:t>PoC</a:t>
          </a:r>
          <a:endParaRPr lang="en-US" sz="1200" dirty="0">
            <a:latin typeface="Barlow" panose="020B0604020202020204" charset="0"/>
          </a:endParaRPr>
        </a:p>
      </dgm:t>
    </dgm:pt>
    <dgm:pt modelId="{2E0A847F-C1F5-4BA9-B6E7-113195F04F80}" type="parTrans" cxnId="{CC48EB67-BB5E-404B-81B4-29BD17937AF0}">
      <dgm:prSet/>
      <dgm:spPr/>
      <dgm:t>
        <a:bodyPr/>
        <a:lstStyle/>
        <a:p>
          <a:endParaRPr lang="en-US"/>
        </a:p>
      </dgm:t>
    </dgm:pt>
    <dgm:pt modelId="{7716F64F-D420-4E7C-9DEC-A13DE404F851}" type="sibTrans" cxnId="{CC48EB67-BB5E-404B-81B4-29BD17937AF0}">
      <dgm:prSet/>
      <dgm:spPr/>
      <dgm:t>
        <a:bodyPr/>
        <a:lstStyle/>
        <a:p>
          <a:endParaRPr lang="en-US"/>
        </a:p>
      </dgm:t>
    </dgm:pt>
    <dgm:pt modelId="{86E29B86-0304-4A52-9A69-4C8245C5D1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200" dirty="0">
              <a:solidFill>
                <a:schemeClr val="tx1"/>
              </a:solidFill>
              <a:latin typeface="Barlow" panose="020B0604020202020204" charset="0"/>
            </a:rPr>
            <a:t>Time investment in </a:t>
          </a:r>
          <a:r>
            <a:rPr lang="en-NZ" sz="1200" dirty="0" err="1">
              <a:solidFill>
                <a:schemeClr val="tx1"/>
              </a:solidFill>
              <a:latin typeface="Barlow" panose="020B0604020202020204" charset="0"/>
            </a:rPr>
            <a:t>PoCs</a:t>
          </a:r>
          <a:endParaRPr lang="en-US" sz="1200" dirty="0">
            <a:solidFill>
              <a:schemeClr val="tx1"/>
            </a:solidFill>
            <a:latin typeface="Barlow" panose="020B0604020202020204" charset="0"/>
          </a:endParaRPr>
        </a:p>
      </dgm:t>
    </dgm:pt>
    <dgm:pt modelId="{F022F473-570A-49EF-AFFC-B5E2FEB54C8F}" type="parTrans" cxnId="{777125F7-803F-4DFF-B110-6D1A7C9E5FE9}">
      <dgm:prSet/>
      <dgm:spPr/>
      <dgm:t>
        <a:bodyPr/>
        <a:lstStyle/>
        <a:p>
          <a:endParaRPr lang="en-US"/>
        </a:p>
      </dgm:t>
    </dgm:pt>
    <dgm:pt modelId="{0D8E53CE-84E2-47B4-9363-FE292F252DC0}" type="sibTrans" cxnId="{777125F7-803F-4DFF-B110-6D1A7C9E5FE9}">
      <dgm:prSet/>
      <dgm:spPr/>
      <dgm:t>
        <a:bodyPr/>
        <a:lstStyle/>
        <a:p>
          <a:endParaRPr lang="en-US"/>
        </a:p>
      </dgm:t>
    </dgm:pt>
    <dgm:pt modelId="{A5343139-AA67-4026-82EA-89F5619CE54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>
              <a:latin typeface="Barlow" panose="020B0604020202020204" charset="0"/>
            </a:rPr>
            <a:t>Strategies adjustments and guidelines according to evolution in the BI area</a:t>
          </a:r>
        </a:p>
      </dgm:t>
    </dgm:pt>
    <dgm:pt modelId="{7DAB301A-5EF7-4598-8B6F-A58FF4FEC3BB}" type="parTrans" cxnId="{60FA7C9D-5358-4362-92B5-0C4B1527512C}">
      <dgm:prSet/>
      <dgm:spPr/>
      <dgm:t>
        <a:bodyPr/>
        <a:lstStyle/>
        <a:p>
          <a:endParaRPr lang="en-NZ"/>
        </a:p>
      </dgm:t>
    </dgm:pt>
    <dgm:pt modelId="{5C0EB17F-7D05-4E9E-B55D-B8B052934DE7}" type="sibTrans" cxnId="{60FA7C9D-5358-4362-92B5-0C4B1527512C}">
      <dgm:prSet/>
      <dgm:spPr/>
      <dgm:t>
        <a:bodyPr/>
        <a:lstStyle/>
        <a:p>
          <a:endParaRPr lang="en-NZ"/>
        </a:p>
      </dgm:t>
    </dgm:pt>
    <dgm:pt modelId="{C89DF8F5-2571-4DF3-AB01-0CC0D4CA719F}" type="pres">
      <dgm:prSet presAssocID="{4975D7D3-D4BC-4112-888F-485C07DD9AD9}" presName="root" presStyleCnt="0">
        <dgm:presLayoutVars>
          <dgm:dir/>
          <dgm:resizeHandles val="exact"/>
        </dgm:presLayoutVars>
      </dgm:prSet>
      <dgm:spPr/>
    </dgm:pt>
    <dgm:pt modelId="{C78C61E1-37A5-4615-862A-4EA0E182F5D8}" type="pres">
      <dgm:prSet presAssocID="{9C559E5E-9107-4186-8C10-045350AEBFCB}" presName="compNode" presStyleCnt="0"/>
      <dgm:spPr/>
    </dgm:pt>
    <dgm:pt modelId="{D4CA5688-EF58-4B79-AD17-C4965DA7603B}" type="pres">
      <dgm:prSet presAssocID="{9C559E5E-9107-4186-8C10-045350AEBFCB}" presName="iconRect" presStyleLbl="node1" presStyleIdx="0" presStyleCnt="4" custScaleX="115162" custScaleY="109223" custLinFactX="-100000" custLinFactY="-100000" custLinFactNeighborX="-138767" custLinFactNeighborY="-139425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CE65783-3DE9-43B7-9AB8-35EDC7FC3C74}" type="pres">
      <dgm:prSet presAssocID="{9C559E5E-9107-4186-8C10-045350AEBFCB}" presName="spaceRect" presStyleCnt="0"/>
      <dgm:spPr/>
    </dgm:pt>
    <dgm:pt modelId="{D9CB1183-B359-4B88-A0C8-BA9E8A8F2B4E}" type="pres">
      <dgm:prSet presAssocID="{9C559E5E-9107-4186-8C10-045350AEBFCB}" presName="textRect" presStyleLbl="revTx" presStyleIdx="0" presStyleCnt="4" custScaleX="317384" custScaleY="172374" custLinFactX="19614" custLinFactY="-200000" custLinFactNeighborX="100000" custLinFactNeighborY="-236704">
        <dgm:presLayoutVars>
          <dgm:chMax val="1"/>
          <dgm:chPref val="1"/>
        </dgm:presLayoutVars>
      </dgm:prSet>
      <dgm:spPr/>
    </dgm:pt>
    <dgm:pt modelId="{C3D72057-BB84-4F5A-8A15-53FB353099CF}" type="pres">
      <dgm:prSet presAssocID="{B598E519-CF1D-420F-867E-F0EF11837759}" presName="sibTrans" presStyleCnt="0"/>
      <dgm:spPr/>
    </dgm:pt>
    <dgm:pt modelId="{D179E034-D7E2-477D-895E-07538E0DFE96}" type="pres">
      <dgm:prSet presAssocID="{B1FBDB8D-3F83-4B88-9AC1-A11238D986D8}" presName="compNode" presStyleCnt="0"/>
      <dgm:spPr/>
    </dgm:pt>
    <dgm:pt modelId="{49849544-1102-417F-9415-E009CF8B3519}" type="pres">
      <dgm:prSet presAssocID="{B1FBDB8D-3F83-4B88-9AC1-A11238D986D8}" presName="iconRect" presStyleLbl="node1" presStyleIdx="1" presStyleCnt="4" custScaleX="95767" custScaleY="99771" custLinFactX="-448366" custLinFactNeighborX="-500000" custLinFactNeighborY="49037"/>
      <dgm:spPr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35DFBDFE-0976-4B08-95DB-77DE61C65BC6}" type="pres">
      <dgm:prSet presAssocID="{B1FBDB8D-3F83-4B88-9AC1-A11238D986D8}" presName="spaceRect" presStyleCnt="0"/>
      <dgm:spPr/>
    </dgm:pt>
    <dgm:pt modelId="{CB3A5AFF-92A8-430C-88E6-622AFB2FFDD8}" type="pres">
      <dgm:prSet presAssocID="{B1FBDB8D-3F83-4B88-9AC1-A11238D986D8}" presName="textRect" presStyleLbl="revTx" presStyleIdx="1" presStyleCnt="4" custScaleX="260975" custScaleY="121690" custLinFactX="-100000" custLinFactNeighborX="-115270" custLinFactNeighborY="-95656">
        <dgm:presLayoutVars>
          <dgm:chMax val="1"/>
          <dgm:chPref val="1"/>
        </dgm:presLayoutVars>
      </dgm:prSet>
      <dgm:spPr/>
    </dgm:pt>
    <dgm:pt modelId="{F89D6AA2-B744-4F51-8292-E42A8172A119}" type="pres">
      <dgm:prSet presAssocID="{7716F64F-D420-4E7C-9DEC-A13DE404F851}" presName="sibTrans" presStyleCnt="0"/>
      <dgm:spPr/>
    </dgm:pt>
    <dgm:pt modelId="{9BB9F0FA-6780-4DFD-A6E4-44B0EEB3677B}" type="pres">
      <dgm:prSet presAssocID="{86E29B86-0304-4A52-9A69-4C8245C5D149}" presName="compNode" presStyleCnt="0"/>
      <dgm:spPr/>
    </dgm:pt>
    <dgm:pt modelId="{1AB8EA99-F274-485C-BC73-981DF55F2ECE}" type="pres">
      <dgm:prSet presAssocID="{86E29B86-0304-4A52-9A69-4C8245C5D149}" presName="iconRect" presStyleLbl="node1" presStyleIdx="2" presStyleCnt="4" custScaleX="126939" custScaleY="113977" custLinFactX="-44152" custLinFactNeighborX="-100000" custLinFactNeighborY="6231"/>
      <dgm:spPr>
        <a:blipFill>
          <a:blip xmlns:r="http://schemas.openxmlformats.org/officeDocument/2006/relationships"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C96FF15C-FFFA-46BA-9235-0797E75BF60D}" type="pres">
      <dgm:prSet presAssocID="{86E29B86-0304-4A52-9A69-4C8245C5D149}" presName="spaceRect" presStyleCnt="0"/>
      <dgm:spPr/>
    </dgm:pt>
    <dgm:pt modelId="{ECB9021C-DCE6-46F8-A5B8-E903B0581E8B}" type="pres">
      <dgm:prSet presAssocID="{86E29B86-0304-4A52-9A69-4C8245C5D149}" presName="textRect" presStyleLbl="revTx" presStyleIdx="2" presStyleCnt="4" custScaleX="242861" custScaleY="87411" custLinFactX="19504" custLinFactY="-84852" custLinFactNeighborX="100000" custLinFactNeighborY="-100000">
        <dgm:presLayoutVars>
          <dgm:chMax val="1"/>
          <dgm:chPref val="1"/>
        </dgm:presLayoutVars>
      </dgm:prSet>
      <dgm:spPr/>
    </dgm:pt>
    <dgm:pt modelId="{8BB85AB6-058B-4BEA-8C6D-AE124709F856}" type="pres">
      <dgm:prSet presAssocID="{0D8E53CE-84E2-47B4-9363-FE292F252DC0}" presName="sibTrans" presStyleCnt="0"/>
      <dgm:spPr/>
    </dgm:pt>
    <dgm:pt modelId="{2CADF4AF-D284-4A74-8D38-95E081E43091}" type="pres">
      <dgm:prSet presAssocID="{A5343139-AA67-4026-82EA-89F5619CE546}" presName="compNode" presStyleCnt="0"/>
      <dgm:spPr/>
    </dgm:pt>
    <dgm:pt modelId="{AAE54BE7-331D-4F99-94AC-B57512A8B6AF}" type="pres">
      <dgm:prSet presAssocID="{A5343139-AA67-4026-82EA-89F5619CE546}" presName="iconRect" presStyleLbl="node1" presStyleIdx="3" presStyleCnt="4" custLinFactX="-400000" custLinFactY="100000" custLinFactNeighborX="-425418" custLinFactNeighborY="128597"/>
      <dgm:spPr>
        <a:blipFill>
          <a:blip xmlns:r="http://schemas.openxmlformats.org/officeDocument/2006/relationships"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D6E4E95-964B-48EA-887E-F3CC8E8CE8D1}" type="pres">
      <dgm:prSet presAssocID="{A5343139-AA67-4026-82EA-89F5619CE546}" presName="spaceRect" presStyleCnt="0"/>
      <dgm:spPr/>
    </dgm:pt>
    <dgm:pt modelId="{754A09F9-4112-408B-997A-5A73CFB0B83F}" type="pres">
      <dgm:prSet presAssocID="{A5343139-AA67-4026-82EA-89F5619CE546}" presName="textRect" presStyleLbl="revTx" presStyleIdx="3" presStyleCnt="4" custScaleX="335279" custScaleY="189906" custLinFactX="-40857" custLinFactY="47562" custLinFactNeighborX="-100000" custLinFactNeighborY="100000">
        <dgm:presLayoutVars>
          <dgm:chMax val="1"/>
          <dgm:chPref val="1"/>
        </dgm:presLayoutVars>
      </dgm:prSet>
      <dgm:spPr/>
    </dgm:pt>
  </dgm:ptLst>
  <dgm:cxnLst>
    <dgm:cxn modelId="{40F15543-54F7-48AF-8526-474402A352B4}" type="presOf" srcId="{86E29B86-0304-4A52-9A69-4C8245C5D149}" destId="{ECB9021C-DCE6-46F8-A5B8-E903B0581E8B}" srcOrd="0" destOrd="0" presId="urn:microsoft.com/office/officeart/2018/2/layout/IconLabelList"/>
    <dgm:cxn modelId="{CC48EB67-BB5E-404B-81B4-29BD17937AF0}" srcId="{4975D7D3-D4BC-4112-888F-485C07DD9AD9}" destId="{B1FBDB8D-3F83-4B88-9AC1-A11238D986D8}" srcOrd="1" destOrd="0" parTransId="{2E0A847F-C1F5-4BA9-B6E7-113195F04F80}" sibTransId="{7716F64F-D420-4E7C-9DEC-A13DE404F851}"/>
    <dgm:cxn modelId="{D5EA027B-1055-4BFD-98CD-6E8C915F4448}" type="presOf" srcId="{A5343139-AA67-4026-82EA-89F5619CE546}" destId="{754A09F9-4112-408B-997A-5A73CFB0B83F}" srcOrd="0" destOrd="0" presId="urn:microsoft.com/office/officeart/2018/2/layout/IconLabelList"/>
    <dgm:cxn modelId="{60FA7C9D-5358-4362-92B5-0C4B1527512C}" srcId="{4975D7D3-D4BC-4112-888F-485C07DD9AD9}" destId="{A5343139-AA67-4026-82EA-89F5619CE546}" srcOrd="3" destOrd="0" parTransId="{7DAB301A-5EF7-4598-8B6F-A58FF4FEC3BB}" sibTransId="{5C0EB17F-7D05-4E9E-B55D-B8B052934DE7}"/>
    <dgm:cxn modelId="{B67AD2AD-F1ED-448D-AB9F-51438D7034A1}" type="presOf" srcId="{B1FBDB8D-3F83-4B88-9AC1-A11238D986D8}" destId="{CB3A5AFF-92A8-430C-88E6-622AFB2FFDD8}" srcOrd="0" destOrd="0" presId="urn:microsoft.com/office/officeart/2018/2/layout/IconLabelList"/>
    <dgm:cxn modelId="{E22A1CC0-0083-4A40-85E3-9DE62FA7810D}" type="presOf" srcId="{4975D7D3-D4BC-4112-888F-485C07DD9AD9}" destId="{C89DF8F5-2571-4DF3-AB01-0CC0D4CA719F}" srcOrd="0" destOrd="0" presId="urn:microsoft.com/office/officeart/2018/2/layout/IconLabelList"/>
    <dgm:cxn modelId="{7CD18FD2-A912-44B0-ADB9-1843CAE89C54}" srcId="{4975D7D3-D4BC-4112-888F-485C07DD9AD9}" destId="{9C559E5E-9107-4186-8C10-045350AEBFCB}" srcOrd="0" destOrd="0" parTransId="{1A0C237D-4EBF-47F1-A7D5-EEA8EBEC436B}" sibTransId="{B598E519-CF1D-420F-867E-F0EF11837759}"/>
    <dgm:cxn modelId="{777125F7-803F-4DFF-B110-6D1A7C9E5FE9}" srcId="{4975D7D3-D4BC-4112-888F-485C07DD9AD9}" destId="{86E29B86-0304-4A52-9A69-4C8245C5D149}" srcOrd="2" destOrd="0" parTransId="{F022F473-570A-49EF-AFFC-B5E2FEB54C8F}" sibTransId="{0D8E53CE-84E2-47B4-9363-FE292F252DC0}"/>
    <dgm:cxn modelId="{E71D46F9-3B4B-4377-9EAB-EF2F1325925F}" type="presOf" srcId="{9C559E5E-9107-4186-8C10-045350AEBFCB}" destId="{D9CB1183-B359-4B88-A0C8-BA9E8A8F2B4E}" srcOrd="0" destOrd="0" presId="urn:microsoft.com/office/officeart/2018/2/layout/IconLabelList"/>
    <dgm:cxn modelId="{6CE7C265-1E24-436E-9FCD-292C6DF377D9}" type="presParOf" srcId="{C89DF8F5-2571-4DF3-AB01-0CC0D4CA719F}" destId="{C78C61E1-37A5-4615-862A-4EA0E182F5D8}" srcOrd="0" destOrd="0" presId="urn:microsoft.com/office/officeart/2018/2/layout/IconLabelList"/>
    <dgm:cxn modelId="{90B22446-E188-4661-8357-4E3D640A2337}" type="presParOf" srcId="{C78C61E1-37A5-4615-862A-4EA0E182F5D8}" destId="{D4CA5688-EF58-4B79-AD17-C4965DA7603B}" srcOrd="0" destOrd="0" presId="urn:microsoft.com/office/officeart/2018/2/layout/IconLabelList"/>
    <dgm:cxn modelId="{BBA0B8F0-7174-4E34-8DF6-E7E5C3ED31AE}" type="presParOf" srcId="{C78C61E1-37A5-4615-862A-4EA0E182F5D8}" destId="{9CE65783-3DE9-43B7-9AB8-35EDC7FC3C74}" srcOrd="1" destOrd="0" presId="urn:microsoft.com/office/officeart/2018/2/layout/IconLabelList"/>
    <dgm:cxn modelId="{578DEBAE-A380-4B8A-B2E6-19409039A34D}" type="presParOf" srcId="{C78C61E1-37A5-4615-862A-4EA0E182F5D8}" destId="{D9CB1183-B359-4B88-A0C8-BA9E8A8F2B4E}" srcOrd="2" destOrd="0" presId="urn:microsoft.com/office/officeart/2018/2/layout/IconLabelList"/>
    <dgm:cxn modelId="{6B642B3C-0240-4439-980E-63C4A0C4960C}" type="presParOf" srcId="{C89DF8F5-2571-4DF3-AB01-0CC0D4CA719F}" destId="{C3D72057-BB84-4F5A-8A15-53FB353099CF}" srcOrd="1" destOrd="0" presId="urn:microsoft.com/office/officeart/2018/2/layout/IconLabelList"/>
    <dgm:cxn modelId="{E0CC5D22-5592-4F79-A245-8183AABEDDB9}" type="presParOf" srcId="{C89DF8F5-2571-4DF3-AB01-0CC0D4CA719F}" destId="{D179E034-D7E2-477D-895E-07538E0DFE96}" srcOrd="2" destOrd="0" presId="urn:microsoft.com/office/officeart/2018/2/layout/IconLabelList"/>
    <dgm:cxn modelId="{C5307415-84B4-4B84-84C9-D544BCD89E20}" type="presParOf" srcId="{D179E034-D7E2-477D-895E-07538E0DFE96}" destId="{49849544-1102-417F-9415-E009CF8B3519}" srcOrd="0" destOrd="0" presId="urn:microsoft.com/office/officeart/2018/2/layout/IconLabelList"/>
    <dgm:cxn modelId="{A8F2BE05-DAF6-4D8F-BAA2-AEAC46BF0B05}" type="presParOf" srcId="{D179E034-D7E2-477D-895E-07538E0DFE96}" destId="{35DFBDFE-0976-4B08-95DB-77DE61C65BC6}" srcOrd="1" destOrd="0" presId="urn:microsoft.com/office/officeart/2018/2/layout/IconLabelList"/>
    <dgm:cxn modelId="{52251FCA-422B-42E0-8A50-6B7927449004}" type="presParOf" srcId="{D179E034-D7E2-477D-895E-07538E0DFE96}" destId="{CB3A5AFF-92A8-430C-88E6-622AFB2FFDD8}" srcOrd="2" destOrd="0" presId="urn:microsoft.com/office/officeart/2018/2/layout/IconLabelList"/>
    <dgm:cxn modelId="{2DA00F47-8656-4105-BB76-D3A7E9AC78E2}" type="presParOf" srcId="{C89DF8F5-2571-4DF3-AB01-0CC0D4CA719F}" destId="{F89D6AA2-B744-4F51-8292-E42A8172A119}" srcOrd="3" destOrd="0" presId="urn:microsoft.com/office/officeart/2018/2/layout/IconLabelList"/>
    <dgm:cxn modelId="{A881BBD2-7190-471F-8994-6086FCBDC0C0}" type="presParOf" srcId="{C89DF8F5-2571-4DF3-AB01-0CC0D4CA719F}" destId="{9BB9F0FA-6780-4DFD-A6E4-44B0EEB3677B}" srcOrd="4" destOrd="0" presId="urn:microsoft.com/office/officeart/2018/2/layout/IconLabelList"/>
    <dgm:cxn modelId="{EE9EF7B9-6DD8-4D6B-8D47-9CA9369B81E7}" type="presParOf" srcId="{9BB9F0FA-6780-4DFD-A6E4-44B0EEB3677B}" destId="{1AB8EA99-F274-485C-BC73-981DF55F2ECE}" srcOrd="0" destOrd="0" presId="urn:microsoft.com/office/officeart/2018/2/layout/IconLabelList"/>
    <dgm:cxn modelId="{6421FDBF-D82B-46B2-9098-971AAA2C2378}" type="presParOf" srcId="{9BB9F0FA-6780-4DFD-A6E4-44B0EEB3677B}" destId="{C96FF15C-FFFA-46BA-9235-0797E75BF60D}" srcOrd="1" destOrd="0" presId="urn:microsoft.com/office/officeart/2018/2/layout/IconLabelList"/>
    <dgm:cxn modelId="{798CFD22-DBE4-4F25-BAED-2FE5EF3B2DCE}" type="presParOf" srcId="{9BB9F0FA-6780-4DFD-A6E4-44B0EEB3677B}" destId="{ECB9021C-DCE6-46F8-A5B8-E903B0581E8B}" srcOrd="2" destOrd="0" presId="urn:microsoft.com/office/officeart/2018/2/layout/IconLabelList"/>
    <dgm:cxn modelId="{91BAE7FB-8370-48C8-B87A-DA5B410BBA76}" type="presParOf" srcId="{C89DF8F5-2571-4DF3-AB01-0CC0D4CA719F}" destId="{8BB85AB6-058B-4BEA-8C6D-AE124709F856}" srcOrd="5" destOrd="0" presId="urn:microsoft.com/office/officeart/2018/2/layout/IconLabelList"/>
    <dgm:cxn modelId="{CF8EA721-4885-407D-9469-047D0C61527E}" type="presParOf" srcId="{C89DF8F5-2571-4DF3-AB01-0CC0D4CA719F}" destId="{2CADF4AF-D284-4A74-8D38-95E081E43091}" srcOrd="6" destOrd="0" presId="urn:microsoft.com/office/officeart/2018/2/layout/IconLabelList"/>
    <dgm:cxn modelId="{8A81395F-A5CA-4424-9A7A-F065E63EF5C6}" type="presParOf" srcId="{2CADF4AF-D284-4A74-8D38-95E081E43091}" destId="{AAE54BE7-331D-4F99-94AC-B57512A8B6AF}" srcOrd="0" destOrd="0" presId="urn:microsoft.com/office/officeart/2018/2/layout/IconLabelList"/>
    <dgm:cxn modelId="{7D8DF30C-BED6-467B-B491-88A2BEDB19F1}" type="presParOf" srcId="{2CADF4AF-D284-4A74-8D38-95E081E43091}" destId="{FD6E4E95-964B-48EA-887E-F3CC8E8CE8D1}" srcOrd="1" destOrd="0" presId="urn:microsoft.com/office/officeart/2018/2/layout/IconLabelList"/>
    <dgm:cxn modelId="{B5CC36D0-A104-4C83-B4A9-B73ED1C0B6C1}" type="presParOf" srcId="{2CADF4AF-D284-4A74-8D38-95E081E43091}" destId="{754A09F9-4112-408B-997A-5A73CFB0B83F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5D7B1-6225-4C98-81C7-AD61952A1B92}">
      <dsp:nvSpPr>
        <dsp:cNvPr id="0" name=""/>
        <dsp:cNvSpPr/>
      </dsp:nvSpPr>
      <dsp:spPr>
        <a:xfrm>
          <a:off x="-156280" y="8286"/>
          <a:ext cx="4885203" cy="87133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78551-E76A-4488-861F-F5E777707D6A}">
      <dsp:nvSpPr>
        <dsp:cNvPr id="0" name=""/>
        <dsp:cNvSpPr/>
      </dsp:nvSpPr>
      <dsp:spPr>
        <a:xfrm>
          <a:off x="-39471" y="77066"/>
          <a:ext cx="773706" cy="733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2214-5085-4CCE-A981-E149A37A4764}">
      <dsp:nvSpPr>
        <dsp:cNvPr id="0" name=""/>
        <dsp:cNvSpPr/>
      </dsp:nvSpPr>
      <dsp:spPr>
        <a:xfrm>
          <a:off x="851043" y="8286"/>
          <a:ext cx="3846338" cy="92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Centrix Holdings Ltd. was established in 1996 and is an SAP Partner.</a:t>
          </a:r>
        </a:p>
      </dsp:txBody>
      <dsp:txXfrm>
        <a:off x="851043" y="8286"/>
        <a:ext cx="3846338" cy="925788"/>
      </dsp:txXfrm>
    </dsp:sp>
    <dsp:sp modelId="{DB5ECFE4-3A1A-484C-B770-3DD33F5FA932}">
      <dsp:nvSpPr>
        <dsp:cNvPr id="0" name=""/>
        <dsp:cNvSpPr/>
      </dsp:nvSpPr>
      <dsp:spPr>
        <a:xfrm>
          <a:off x="-156280" y="1165522"/>
          <a:ext cx="4885203" cy="87133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8A7F-865D-4FD4-9957-F37F6231CD36}">
      <dsp:nvSpPr>
        <dsp:cNvPr id="0" name=""/>
        <dsp:cNvSpPr/>
      </dsp:nvSpPr>
      <dsp:spPr>
        <a:xfrm>
          <a:off x="-57221" y="1225949"/>
          <a:ext cx="809205" cy="750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E85B-909E-4F38-8B8C-AC842B19E9BE}">
      <dsp:nvSpPr>
        <dsp:cNvPr id="0" name=""/>
        <dsp:cNvSpPr/>
      </dsp:nvSpPr>
      <dsp:spPr>
        <a:xfrm>
          <a:off x="851043" y="1165522"/>
          <a:ext cx="3846338" cy="92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We are a SAP consulting company based in Hamilton, New Zealand &amp; Cologne, Germany.</a:t>
          </a:r>
        </a:p>
      </dsp:txBody>
      <dsp:txXfrm>
        <a:off x="851043" y="1165522"/>
        <a:ext cx="3846338" cy="925788"/>
      </dsp:txXfrm>
    </dsp:sp>
    <dsp:sp modelId="{2B023713-7283-49D3-84B2-1BF374CB624B}">
      <dsp:nvSpPr>
        <dsp:cNvPr id="0" name=""/>
        <dsp:cNvSpPr/>
      </dsp:nvSpPr>
      <dsp:spPr>
        <a:xfrm>
          <a:off x="-156280" y="2322758"/>
          <a:ext cx="4885203" cy="87133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37F84-4E65-445C-A88A-B84CB9D7466C}">
      <dsp:nvSpPr>
        <dsp:cNvPr id="0" name=""/>
        <dsp:cNvSpPr/>
      </dsp:nvSpPr>
      <dsp:spPr>
        <a:xfrm>
          <a:off x="46555" y="2426579"/>
          <a:ext cx="628935" cy="6291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F0624-046D-4E4E-B388-172FFD6A0CAE}">
      <dsp:nvSpPr>
        <dsp:cNvPr id="0" name=""/>
        <dsp:cNvSpPr/>
      </dsp:nvSpPr>
      <dsp:spPr>
        <a:xfrm>
          <a:off x="851043" y="2322758"/>
          <a:ext cx="3846338" cy="92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We are precise and diligent, with a history of solid work in New Zealand, and have worked for top-tier companies, both in New Zealand and Europe. </a:t>
          </a:r>
        </a:p>
      </dsp:txBody>
      <dsp:txXfrm>
        <a:off x="851043" y="2322758"/>
        <a:ext cx="3846338" cy="925788"/>
      </dsp:txXfrm>
    </dsp:sp>
    <dsp:sp modelId="{194A1F4D-2588-416F-8D6F-6BEF209F6B39}">
      <dsp:nvSpPr>
        <dsp:cNvPr id="0" name=""/>
        <dsp:cNvSpPr/>
      </dsp:nvSpPr>
      <dsp:spPr>
        <a:xfrm>
          <a:off x="-156280" y="3479994"/>
          <a:ext cx="4885203" cy="871330"/>
        </a:xfrm>
        <a:prstGeom prst="roundRect">
          <a:avLst>
            <a:gd name="adj" fmla="val 10000"/>
          </a:avLst>
        </a:prstGeom>
        <a:gradFill rotWithShape="0">
          <a:gsLst>
            <a:gs pos="30000">
              <a:schemeClr val="accent2">
                <a:lumMod val="75000"/>
              </a:schemeClr>
            </a:gs>
            <a:gs pos="96000">
              <a:schemeClr val="accent1">
                <a:lumMod val="67000"/>
                <a:alpha val="69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F0506-0A2D-4D03-8250-94F068E7254F}">
      <dsp:nvSpPr>
        <dsp:cNvPr id="0" name=""/>
        <dsp:cNvSpPr/>
      </dsp:nvSpPr>
      <dsp:spPr>
        <a:xfrm>
          <a:off x="-57221" y="3540323"/>
          <a:ext cx="809205" cy="750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976D4-0858-4E93-B4D2-C7BB5C10BD8C}">
      <dsp:nvSpPr>
        <dsp:cNvPr id="0" name=""/>
        <dsp:cNvSpPr/>
      </dsp:nvSpPr>
      <dsp:spPr>
        <a:xfrm>
          <a:off x="576734" y="3457137"/>
          <a:ext cx="2198341" cy="92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Our main strengths are:</a:t>
          </a:r>
        </a:p>
      </dsp:txBody>
      <dsp:txXfrm>
        <a:off x="576734" y="3457137"/>
        <a:ext cx="2198341" cy="925788"/>
      </dsp:txXfrm>
    </dsp:sp>
    <dsp:sp modelId="{1F8772F0-A4BD-43E6-A4A3-BFED47B72634}">
      <dsp:nvSpPr>
        <dsp:cNvPr id="0" name=""/>
        <dsp:cNvSpPr/>
      </dsp:nvSpPr>
      <dsp:spPr>
        <a:xfrm>
          <a:off x="2476689" y="3479994"/>
          <a:ext cx="2336200" cy="92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SAP BASIS &amp; ABAP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SAP Business Intelligence Consulting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Functional Consulting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0" kern="1200" dirty="0">
              <a:solidFill>
                <a:schemeClr val="bg2">
                  <a:lumMod val="10000"/>
                </a:schemeClr>
              </a:solidFill>
              <a:latin typeface="Barlow" panose="020B0604020202020204" charset="0"/>
            </a:rPr>
            <a:t>AMS Support for SAP Clients 24/7</a:t>
          </a:r>
        </a:p>
      </dsp:txBody>
      <dsp:txXfrm>
        <a:off x="2476689" y="3479994"/>
        <a:ext cx="2336200" cy="92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5688-EF58-4B79-AD17-C4965DA7603B}">
      <dsp:nvSpPr>
        <dsp:cNvPr id="0" name=""/>
        <dsp:cNvSpPr/>
      </dsp:nvSpPr>
      <dsp:spPr>
        <a:xfrm>
          <a:off x="518154" y="148657"/>
          <a:ext cx="1422834" cy="1415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B1183-B359-4B88-A0C8-BA9E8A8F2B4E}">
      <dsp:nvSpPr>
        <dsp:cNvPr id="0" name=""/>
        <dsp:cNvSpPr/>
      </dsp:nvSpPr>
      <dsp:spPr>
        <a:xfrm>
          <a:off x="447345" y="1469131"/>
          <a:ext cx="1564453" cy="62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 dirty="0"/>
            <a:t>Embedded BW: Assets and GL </a:t>
          </a:r>
          <a:endParaRPr lang="en-US" sz="1300" kern="1200" dirty="0"/>
        </a:p>
      </dsp:txBody>
      <dsp:txXfrm>
        <a:off x="447345" y="1469131"/>
        <a:ext cx="1564453" cy="625781"/>
      </dsp:txXfrm>
    </dsp:sp>
    <dsp:sp modelId="{49849544-1102-417F-9415-E009CF8B3519}">
      <dsp:nvSpPr>
        <dsp:cNvPr id="0" name=""/>
        <dsp:cNvSpPr/>
      </dsp:nvSpPr>
      <dsp:spPr>
        <a:xfrm>
          <a:off x="2512929" y="212146"/>
          <a:ext cx="1109749" cy="1161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A5AFF-92A8-430C-88E6-622AFB2FFDD8}">
      <dsp:nvSpPr>
        <dsp:cNvPr id="0" name=""/>
        <dsp:cNvSpPr/>
      </dsp:nvSpPr>
      <dsp:spPr>
        <a:xfrm>
          <a:off x="2285577" y="1405642"/>
          <a:ext cx="1564453" cy="62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 dirty="0"/>
            <a:t>Remote Source: CAR SDI Connection</a:t>
          </a:r>
          <a:endParaRPr lang="en-US" sz="1300" kern="1200" dirty="0"/>
        </a:p>
      </dsp:txBody>
      <dsp:txXfrm>
        <a:off x="2285577" y="1405642"/>
        <a:ext cx="1564453" cy="625781"/>
      </dsp:txXfrm>
    </dsp:sp>
    <dsp:sp modelId="{1AB8EA99-F274-485C-BC73-981DF55F2ECE}">
      <dsp:nvSpPr>
        <dsp:cNvPr id="0" name=""/>
        <dsp:cNvSpPr/>
      </dsp:nvSpPr>
      <dsp:spPr>
        <a:xfrm>
          <a:off x="1601159" y="2025480"/>
          <a:ext cx="1113346" cy="13090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9021C-DCE6-46F8-A5B8-E903B0581E8B}">
      <dsp:nvSpPr>
        <dsp:cNvPr id="0" name=""/>
        <dsp:cNvSpPr/>
      </dsp:nvSpPr>
      <dsp:spPr>
        <a:xfrm>
          <a:off x="902499" y="3365132"/>
          <a:ext cx="2466156" cy="62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 dirty="0"/>
            <a:t>Native HANA: Assets History Sheet / Master Data / Integration with BW</a:t>
          </a:r>
          <a:endParaRPr lang="en-US" sz="1300" kern="1200" dirty="0"/>
        </a:p>
      </dsp:txBody>
      <dsp:txXfrm>
        <a:off x="902499" y="3365132"/>
        <a:ext cx="2466156" cy="625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5688-EF58-4B79-AD17-C4965DA7603B}">
      <dsp:nvSpPr>
        <dsp:cNvPr id="0" name=""/>
        <dsp:cNvSpPr/>
      </dsp:nvSpPr>
      <dsp:spPr>
        <a:xfrm>
          <a:off x="184093" y="578728"/>
          <a:ext cx="373489" cy="354228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B1183-B359-4B88-A0C8-BA9E8A8F2B4E}">
      <dsp:nvSpPr>
        <dsp:cNvPr id="0" name=""/>
        <dsp:cNvSpPr/>
      </dsp:nvSpPr>
      <dsp:spPr>
        <a:xfrm>
          <a:off x="863562" y="586999"/>
          <a:ext cx="2287396" cy="44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arlow" panose="020B0604020202020204" charset="0"/>
            </a:rPr>
            <a:t>Speed : minimal lag between processing &amp; analytics</a:t>
          </a:r>
        </a:p>
      </dsp:txBody>
      <dsp:txXfrm>
        <a:off x="863562" y="586999"/>
        <a:ext cx="2287396" cy="447938"/>
      </dsp:txXfrm>
    </dsp:sp>
    <dsp:sp modelId="{49849544-1102-417F-9415-E009CF8B3519}">
      <dsp:nvSpPr>
        <dsp:cNvPr id="0" name=""/>
        <dsp:cNvSpPr/>
      </dsp:nvSpPr>
      <dsp:spPr>
        <a:xfrm>
          <a:off x="261215" y="1554856"/>
          <a:ext cx="297440" cy="322832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A5AFF-92A8-430C-88E6-622AFB2FFDD8}">
      <dsp:nvSpPr>
        <dsp:cNvPr id="0" name=""/>
        <dsp:cNvSpPr/>
      </dsp:nvSpPr>
      <dsp:spPr>
        <a:xfrm>
          <a:off x="863562" y="1564008"/>
          <a:ext cx="1880854" cy="31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Barlow" panose="020B0604020202020204" charset="0"/>
            </a:rPr>
            <a:t>Avoid unnecessary replication of data  </a:t>
          </a:r>
          <a:endParaRPr lang="en-US" sz="1200" kern="1200" dirty="0">
            <a:latin typeface="Barlow" panose="020B0604020202020204" charset="0"/>
          </a:endParaRPr>
        </a:p>
      </dsp:txBody>
      <dsp:txXfrm>
        <a:off x="863562" y="1564008"/>
        <a:ext cx="1880854" cy="316228"/>
      </dsp:txXfrm>
    </dsp:sp>
    <dsp:sp modelId="{1AB8EA99-F274-485C-BC73-981DF55F2ECE}">
      <dsp:nvSpPr>
        <dsp:cNvPr id="0" name=""/>
        <dsp:cNvSpPr/>
      </dsp:nvSpPr>
      <dsp:spPr>
        <a:xfrm>
          <a:off x="204092" y="2425413"/>
          <a:ext cx="411684" cy="369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9021C-DCE6-46F8-A5B8-E903B0581E8B}">
      <dsp:nvSpPr>
        <dsp:cNvPr id="0" name=""/>
        <dsp:cNvSpPr/>
      </dsp:nvSpPr>
      <dsp:spPr>
        <a:xfrm>
          <a:off x="843386" y="2381414"/>
          <a:ext cx="1750306" cy="22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chemeClr val="tx1"/>
              </a:solidFill>
              <a:latin typeface="Barlow" panose="020B0604020202020204" charset="0"/>
            </a:rPr>
            <a:t>Answering some technical challenges –  in respect of the volume, velocity &amp; variety of data</a:t>
          </a:r>
          <a:endParaRPr lang="en-US" sz="1200" kern="1200" dirty="0">
            <a:solidFill>
              <a:schemeClr val="tx1"/>
            </a:solidFill>
            <a:latin typeface="Barlow" panose="020B0604020202020204" charset="0"/>
          </a:endParaRPr>
        </a:p>
      </dsp:txBody>
      <dsp:txXfrm>
        <a:off x="843386" y="2381414"/>
        <a:ext cx="1750306" cy="227149"/>
      </dsp:txXfrm>
    </dsp:sp>
    <dsp:sp modelId="{AAE54BE7-331D-4F99-94AC-B57512A8B6AF}">
      <dsp:nvSpPr>
        <dsp:cNvPr id="0" name=""/>
        <dsp:cNvSpPr/>
      </dsp:nvSpPr>
      <dsp:spPr>
        <a:xfrm>
          <a:off x="258156" y="3369588"/>
          <a:ext cx="324316" cy="324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09F9-4112-408B-997A-5A73CFB0B83F}">
      <dsp:nvSpPr>
        <dsp:cNvPr id="0" name=""/>
        <dsp:cNvSpPr/>
      </dsp:nvSpPr>
      <dsp:spPr>
        <a:xfrm>
          <a:off x="863559" y="3334946"/>
          <a:ext cx="2416366" cy="49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arlow" panose="020B0604020202020204" charset="0"/>
            </a:rPr>
            <a:t>Strategies adjustments and guidelines according to evolution in the BI area</a:t>
          </a:r>
        </a:p>
      </dsp:txBody>
      <dsp:txXfrm>
        <a:off x="863559" y="3334946"/>
        <a:ext cx="2416366" cy="493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5688-EF58-4B79-AD17-C4965DA7603B}">
      <dsp:nvSpPr>
        <dsp:cNvPr id="0" name=""/>
        <dsp:cNvSpPr/>
      </dsp:nvSpPr>
      <dsp:spPr>
        <a:xfrm>
          <a:off x="184093" y="591149"/>
          <a:ext cx="373489" cy="354228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B1183-B359-4B88-A0C8-BA9E8A8F2B4E}">
      <dsp:nvSpPr>
        <dsp:cNvPr id="0" name=""/>
        <dsp:cNvSpPr/>
      </dsp:nvSpPr>
      <dsp:spPr>
        <a:xfrm>
          <a:off x="863562" y="635307"/>
          <a:ext cx="2287396" cy="43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arlow" panose="020B0604020202020204" charset="0"/>
            </a:rPr>
            <a:t>Patching, Refresh and up to date brings new and updated functionality</a:t>
          </a:r>
        </a:p>
      </dsp:txBody>
      <dsp:txXfrm>
        <a:off x="863562" y="635307"/>
        <a:ext cx="2287396" cy="434364"/>
      </dsp:txXfrm>
    </dsp:sp>
    <dsp:sp modelId="{49849544-1102-417F-9415-E009CF8B3519}">
      <dsp:nvSpPr>
        <dsp:cNvPr id="0" name=""/>
        <dsp:cNvSpPr/>
      </dsp:nvSpPr>
      <dsp:spPr>
        <a:xfrm>
          <a:off x="261215" y="1566279"/>
          <a:ext cx="297440" cy="322832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000" r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A5AFF-92A8-430C-88E6-622AFB2FFDD8}">
      <dsp:nvSpPr>
        <dsp:cNvPr id="0" name=""/>
        <dsp:cNvSpPr/>
      </dsp:nvSpPr>
      <dsp:spPr>
        <a:xfrm>
          <a:off x="863562" y="1582467"/>
          <a:ext cx="1880854" cy="30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Barlow" panose="020B0604020202020204" charset="0"/>
            </a:rPr>
            <a:t>Sandbox systems =&gt; Useful for </a:t>
          </a:r>
          <a:r>
            <a:rPr lang="en-NZ" sz="1200" kern="1200" dirty="0" err="1">
              <a:latin typeface="Barlow" panose="020B0604020202020204" charset="0"/>
            </a:rPr>
            <a:t>PoC</a:t>
          </a:r>
          <a:endParaRPr lang="en-US" sz="1200" kern="1200" dirty="0">
            <a:latin typeface="Barlow" panose="020B0604020202020204" charset="0"/>
          </a:endParaRPr>
        </a:p>
      </dsp:txBody>
      <dsp:txXfrm>
        <a:off x="863562" y="1582467"/>
        <a:ext cx="1880854" cy="306646"/>
      </dsp:txXfrm>
    </dsp:sp>
    <dsp:sp modelId="{1AB8EA99-F274-485C-BC73-981DF55F2ECE}">
      <dsp:nvSpPr>
        <dsp:cNvPr id="0" name=""/>
        <dsp:cNvSpPr/>
      </dsp:nvSpPr>
      <dsp:spPr>
        <a:xfrm>
          <a:off x="204092" y="2423741"/>
          <a:ext cx="411684" cy="369646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9021C-DCE6-46F8-A5B8-E903B0581E8B}">
      <dsp:nvSpPr>
        <dsp:cNvPr id="0" name=""/>
        <dsp:cNvSpPr/>
      </dsp:nvSpPr>
      <dsp:spPr>
        <a:xfrm>
          <a:off x="863559" y="2420594"/>
          <a:ext cx="1750306" cy="220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chemeClr val="tx1"/>
              </a:solidFill>
              <a:latin typeface="Barlow" panose="020B0604020202020204" charset="0"/>
            </a:rPr>
            <a:t>Time investment in </a:t>
          </a:r>
          <a:r>
            <a:rPr lang="en-NZ" sz="1200" kern="1200" dirty="0" err="1">
              <a:solidFill>
                <a:schemeClr val="tx1"/>
              </a:solidFill>
              <a:latin typeface="Barlow" panose="020B0604020202020204" charset="0"/>
            </a:rPr>
            <a:t>PoCs</a:t>
          </a:r>
          <a:endParaRPr lang="en-US" sz="1200" kern="1200" dirty="0">
            <a:solidFill>
              <a:schemeClr val="tx1"/>
            </a:solidFill>
            <a:latin typeface="Barlow" panose="020B0604020202020204" charset="0"/>
          </a:endParaRPr>
        </a:p>
      </dsp:txBody>
      <dsp:txXfrm>
        <a:off x="863559" y="2420594"/>
        <a:ext cx="1750306" cy="220266"/>
      </dsp:txXfrm>
    </dsp:sp>
    <dsp:sp modelId="{AAE54BE7-331D-4F99-94AC-B57512A8B6AF}">
      <dsp:nvSpPr>
        <dsp:cNvPr id="0" name=""/>
        <dsp:cNvSpPr/>
      </dsp:nvSpPr>
      <dsp:spPr>
        <a:xfrm>
          <a:off x="247778" y="3091673"/>
          <a:ext cx="324316" cy="324316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09F9-4112-408B-997A-5A73CFB0B83F}">
      <dsp:nvSpPr>
        <dsp:cNvPr id="0" name=""/>
        <dsp:cNvSpPr/>
      </dsp:nvSpPr>
      <dsp:spPr>
        <a:xfrm>
          <a:off x="863559" y="3053203"/>
          <a:ext cx="2416366" cy="47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arlow" panose="020B0604020202020204" charset="0"/>
            </a:rPr>
            <a:t>Strategies adjustments and guidelines according to evolution in the BI area</a:t>
          </a:r>
        </a:p>
      </dsp:txBody>
      <dsp:txXfrm>
        <a:off x="863559" y="3053203"/>
        <a:ext cx="2416366" cy="47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17B847-0AC8-45AB-BC28-DF1692878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7EAE4-5A16-47BC-A005-1ABD48418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2BC8-C93F-4EFA-A590-BF2AD8D3F77A}" type="datetimeFigureOut">
              <a:rPr lang="en-NZ" smtClean="0"/>
              <a:t>27/08/2019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EE071-AAC3-4EA7-9783-758FCD84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929-52BB-471E-9F84-E82D91823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C74B-CD67-4798-8812-045ADB44E4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63774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28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849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23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11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82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8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27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10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47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0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32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1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0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08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93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837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51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05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50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9E19E-F44E-4FFE-AC4C-2294B06E11E2}"/>
              </a:ext>
            </a:extLst>
          </p:cNvPr>
          <p:cNvSpPr/>
          <p:nvPr userDrawn="1"/>
        </p:nvSpPr>
        <p:spPr>
          <a:xfrm>
            <a:off x="863571" y="395460"/>
            <a:ext cx="787458" cy="79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 userDrawn="1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BEF7-5F8C-43A0-8390-398F5389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2EE9-CB43-4CAB-A15D-3F49D437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7E23-F7BE-4EA7-AB4A-97433528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FA65-9448-460D-8C61-18009F4C7E34}" type="datetime1">
              <a:rPr lang="en-NZ" smtClean="0"/>
              <a:t>27/08/2019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49EF-1E46-4390-903A-2FECEC79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Centrix Holdings Ltd., New Zealand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DB75-BA9A-477F-8CA6-C19D8CC9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FB3D-B2CD-42D9-9DA1-D8987312BE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444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1_Title + 1 column half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6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6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6.png"/><Relationship Id="rId3" Type="http://schemas.openxmlformats.org/officeDocument/2006/relationships/image" Target="../media/image64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2.sv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1.png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image" Target="../media/image74.svg"/><Relationship Id="rId10" Type="http://schemas.microsoft.com/office/2007/relationships/diagramDrawing" Target="../diagrams/drawing3.xml"/><Relationship Id="rId4" Type="http://schemas.openxmlformats.org/officeDocument/2006/relationships/image" Target="../media/image73.pn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4.xml"/><Relationship Id="rId11" Type="http://schemas.openxmlformats.org/officeDocument/2006/relationships/image" Target="../media/image4.png"/><Relationship Id="rId5" Type="http://schemas.openxmlformats.org/officeDocument/2006/relationships/image" Target="../media/image74.svg"/><Relationship Id="rId10" Type="http://schemas.microsoft.com/office/2007/relationships/diagramDrawing" Target="../diagrams/drawing4.xml"/><Relationship Id="rId4" Type="http://schemas.openxmlformats.org/officeDocument/2006/relationships/image" Target="../media/image73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64.jpg"/><Relationship Id="rId7" Type="http://schemas.openxmlformats.org/officeDocument/2006/relationships/image" Target="../media/image104.png"/><Relationship Id="rId12" Type="http://schemas.openxmlformats.org/officeDocument/2006/relationships/image" Target="../media/image10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svg"/><Relationship Id="rId11" Type="http://schemas.openxmlformats.org/officeDocument/2006/relationships/image" Target="../media/image108.png"/><Relationship Id="rId5" Type="http://schemas.openxmlformats.org/officeDocument/2006/relationships/image" Target="../media/image101.png"/><Relationship Id="rId10" Type="http://schemas.openxmlformats.org/officeDocument/2006/relationships/image" Target="../media/image107.svg"/><Relationship Id="rId4" Type="http://schemas.openxmlformats.org/officeDocument/2006/relationships/image" Target="../media/image2.jpe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4.jp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4.jp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0.svg"/><Relationship Id="rId4" Type="http://schemas.openxmlformats.org/officeDocument/2006/relationships/image" Target="../media/image2.jpe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jpg"/><Relationship Id="rId21" Type="http://schemas.openxmlformats.org/officeDocument/2006/relationships/image" Target="../media/image31.png"/><Relationship Id="rId34" Type="http://schemas.openxmlformats.org/officeDocument/2006/relationships/image" Target="../media/image4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jp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emf"/><Relationship Id="rId4" Type="http://schemas.openxmlformats.org/officeDocument/2006/relationships/image" Target="../media/image36.png"/><Relationship Id="rId9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6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6.jpeg"/><Relationship Id="rId4" Type="http://schemas.openxmlformats.org/officeDocument/2006/relationships/image" Target="../media/image36.png"/><Relationship Id="rId9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sulting, building, background">
            <a:extLst>
              <a:ext uri="{FF2B5EF4-FFF2-40B4-BE49-F238E27FC236}">
                <a16:creationId xmlns:a16="http://schemas.microsoft.com/office/drawing/2014/main" id="{7294C527-F5F7-4AE4-BBF3-5BD9C877F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3495"/>
          <a:stretch/>
        </p:blipFill>
        <p:spPr bwMode="auto">
          <a:xfrm>
            <a:off x="15" y="-254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Image result for sap partner, logo png">
            <a:extLst>
              <a:ext uri="{FF2B5EF4-FFF2-40B4-BE49-F238E27FC236}">
                <a16:creationId xmlns:a16="http://schemas.microsoft.com/office/drawing/2014/main" id="{780164E2-EE9B-4AB3-B15C-6BEBA7C9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32" y="4647063"/>
            <a:ext cx="1769753" cy="4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light&#10;&#10;Description automatically generated">
            <a:extLst>
              <a:ext uri="{FF2B5EF4-FFF2-40B4-BE49-F238E27FC236}">
                <a16:creationId xmlns:a16="http://schemas.microsoft.com/office/drawing/2014/main" id="{717678A9-1B24-4C71-B082-FAF65F0A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6" y="-16898"/>
            <a:ext cx="4992418" cy="15959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8537DF1-F2D2-46A3-8726-BDC0431544E4}"/>
              </a:ext>
            </a:extLst>
          </p:cNvPr>
          <p:cNvSpPr txBox="1">
            <a:spLocks/>
          </p:cNvSpPr>
          <p:nvPr/>
        </p:nvSpPr>
        <p:spPr>
          <a:xfrm>
            <a:off x="0" y="1813608"/>
            <a:ext cx="6161518" cy="1511181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/>
            </a:lvl1pPr>
          </a:lstStyle>
          <a:p>
            <a:r>
              <a:rPr lang="en-NZ" sz="4000" b="1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</a:rPr>
              <a:t>Modern Business Intelligence</a:t>
            </a:r>
          </a:p>
        </p:txBody>
      </p:sp>
      <p:sp>
        <p:nvSpPr>
          <p:cNvPr id="9" name="Google Shape;16;p3">
            <a:extLst>
              <a:ext uri="{FF2B5EF4-FFF2-40B4-BE49-F238E27FC236}">
                <a16:creationId xmlns:a16="http://schemas.microsoft.com/office/drawing/2014/main" id="{CB2F428D-29C0-4F51-BA37-AB2B01B992C5}"/>
              </a:ext>
            </a:extLst>
          </p:cNvPr>
          <p:cNvSpPr txBox="1">
            <a:spLocks/>
          </p:cNvSpPr>
          <p:nvPr/>
        </p:nvSpPr>
        <p:spPr>
          <a:xfrm>
            <a:off x="38120" y="4286631"/>
            <a:ext cx="4725299" cy="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  <a:defRPr sz="36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l"/>
            <a:r>
              <a:rPr lang="en-US" sz="2400" dirty="0"/>
              <a:t>New Zealand SAP U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400" dirty="0"/>
              <a:t>er Group Forum 2019</a:t>
            </a:r>
          </a:p>
        </p:txBody>
      </p:sp>
    </p:spTree>
    <p:extLst>
      <p:ext uri="{BB962C8B-B14F-4D97-AF65-F5344CB8AC3E}">
        <p14:creationId xmlns:p14="http://schemas.microsoft.com/office/powerpoint/2010/main" val="11572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4EA86B-BC5E-4CE5-81B8-72EA5CC5B699}"/>
              </a:ext>
            </a:extLst>
          </p:cNvPr>
          <p:cNvSpPr/>
          <p:nvPr/>
        </p:nvSpPr>
        <p:spPr>
          <a:xfrm>
            <a:off x="863571" y="395460"/>
            <a:ext cx="787458" cy="79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Google Shape;185;p23">
            <a:extLst>
              <a:ext uri="{FF2B5EF4-FFF2-40B4-BE49-F238E27FC236}">
                <a16:creationId xmlns:a16="http://schemas.microsoft.com/office/drawing/2014/main" id="{69BFB197-EC38-42CE-8721-ECFECA9EFAA7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  <a:alpha val="64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N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- Evolution</a:t>
            </a:r>
          </a:p>
        </p:txBody>
      </p:sp>
      <p:pic>
        <p:nvPicPr>
          <p:cNvPr id="16" name="Graphic 15" descr="Atom">
            <a:extLst>
              <a:ext uri="{FF2B5EF4-FFF2-40B4-BE49-F238E27FC236}">
                <a16:creationId xmlns:a16="http://schemas.microsoft.com/office/drawing/2014/main" id="{6D759246-EADC-41DD-BC8F-A7054173D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632" y="411322"/>
            <a:ext cx="849098" cy="759126"/>
          </a:xfrm>
          <a:prstGeom prst="rect">
            <a:avLst/>
          </a:prstGeom>
        </p:spPr>
      </p:pic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6" name="Google Shape;286;p30"/>
          <p:cNvGrpSpPr/>
          <p:nvPr/>
        </p:nvGrpSpPr>
        <p:grpSpPr>
          <a:xfrm>
            <a:off x="6224211" y="1334475"/>
            <a:ext cx="2766540" cy="2721500"/>
            <a:chOff x="5919091" y="724875"/>
            <a:chExt cx="3305700" cy="2721500"/>
          </a:xfrm>
        </p:grpSpPr>
        <p:sp>
          <p:nvSpPr>
            <p:cNvPr id="287" name="Google Shape;287;p30"/>
            <p:cNvSpPr/>
            <p:nvPr/>
          </p:nvSpPr>
          <p:spPr>
            <a:xfrm>
              <a:off x="5919091" y="7248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154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NZ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2010s </a:t>
              </a:r>
              <a:r>
                <a:rPr lang="en-NZ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Wingdings" panose="05000000000000000000" pitchFamily="2" charset="2"/>
                </a:rPr>
                <a:t> </a:t>
              </a:r>
              <a:endParaRPr lang="en-NZ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453841" y="1528175"/>
              <a:ext cx="2236201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Actionable Insights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Predictive Analysis.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Big Data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Embedded BW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BW4HANA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Visualizations – SAC.</a:t>
              </a: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58476" y="1340224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NZ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1980s-2000s</a:t>
              </a: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004293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just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Historical &amp; Static  reporting.</a:t>
              </a:r>
            </a:p>
            <a:p>
              <a:pPr marL="171450" lvl="0" indent="-171450" algn="just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Decision Support </a:t>
              </a:r>
              <a:r>
                <a:rPr lang="en-US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Systems rise</a:t>
              </a: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.</a:t>
              </a:r>
            </a:p>
            <a:p>
              <a:pPr marL="171450" lvl="0" indent="-171450" algn="just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Online Analytical Processing (OLAP). </a:t>
              </a:r>
            </a:p>
            <a:p>
              <a:pPr marL="171450" lvl="0" indent="-171450" algn="just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Data warehousing</a:t>
              </a: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876339" y="1340224"/>
            <a:ext cx="2766540" cy="2785336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103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NZ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2000s-2010s</a:t>
              </a: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Self Service BI analytics.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Analytic Platforms.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Interactive Reporting.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Data mining.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In-memory.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Dashboards / Score cards.</a:t>
              </a:r>
            </a:p>
            <a:p>
              <a:pPr marL="171450" lvl="0" indent="-171450">
                <a:lnSpc>
                  <a:spcPct val="115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n-NZ" sz="1200" dirty="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Native HANA (data from SAP/Non-SAP sources to HANA DB).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7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DC97699-6114-4449-BD77-1BEACDFC8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892709"/>
              </p:ext>
            </p:extLst>
          </p:nvPr>
        </p:nvGraphicFramePr>
        <p:xfrm>
          <a:off x="4572000" y="1021279"/>
          <a:ext cx="4297376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2236" r="31904" b="3495"/>
          <a:stretch/>
        </p:blipFill>
        <p:spPr bwMode="auto">
          <a:xfrm>
            <a:off x="3" y="7"/>
            <a:ext cx="4571997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7F3DF9C-E445-4BCB-AD1B-517388C682A6}"/>
              </a:ext>
            </a:extLst>
          </p:cNvPr>
          <p:cNvSpPr/>
          <p:nvPr/>
        </p:nvSpPr>
        <p:spPr>
          <a:xfrm>
            <a:off x="517966" y="1097280"/>
            <a:ext cx="3507628" cy="3532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12" name="Google Shape;187;p23">
            <a:extLst>
              <a:ext uri="{FF2B5EF4-FFF2-40B4-BE49-F238E27FC236}">
                <a16:creationId xmlns:a16="http://schemas.microsoft.com/office/drawing/2014/main" id="{14E9167F-7003-4276-842D-290B645C1733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ED8D3A19-6756-4A55-BABD-A3F159851E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303" y="393675"/>
            <a:ext cx="809743" cy="809743"/>
          </a:xfrm>
          <a:prstGeom prst="rect">
            <a:avLst/>
          </a:prstGeom>
        </p:spPr>
      </p:pic>
      <p:pic>
        <p:nvPicPr>
          <p:cNvPr id="10" name="Picture 9" descr="A close up of a light&#10;&#10;Description automatically generated">
            <a:extLst>
              <a:ext uri="{FF2B5EF4-FFF2-40B4-BE49-F238E27FC236}">
                <a16:creationId xmlns:a16="http://schemas.microsoft.com/office/drawing/2014/main" id="{307FF74F-BC29-47F4-935E-440025DB18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" y="2090951"/>
            <a:ext cx="3007995" cy="961597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2BDC8EF-0E19-4E76-9937-EDC54B0D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23" y="2940265"/>
            <a:ext cx="2758314" cy="6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7F186FB-E85B-49F2-AE95-383367573FB1}"/>
              </a:ext>
            </a:extLst>
          </p:cNvPr>
          <p:cNvSpPr/>
          <p:nvPr/>
        </p:nvSpPr>
        <p:spPr>
          <a:xfrm>
            <a:off x="3791128" y="2378908"/>
            <a:ext cx="676145" cy="106296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7F06B476-420D-4E4C-A79E-BE718FA5AA71}"/>
              </a:ext>
            </a:extLst>
          </p:cNvPr>
          <p:cNvSpPr/>
          <p:nvPr/>
        </p:nvSpPr>
        <p:spPr>
          <a:xfrm rot="10800000">
            <a:off x="174644" y="2408782"/>
            <a:ext cx="665616" cy="106296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9" name="Google Shape;185;p23">
            <a:extLst>
              <a:ext uri="{FF2B5EF4-FFF2-40B4-BE49-F238E27FC236}">
                <a16:creationId xmlns:a16="http://schemas.microsoft.com/office/drawing/2014/main" id="{78F9D6E8-C913-40C9-9D01-D2314355C7B9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N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Centrix’s contribution in Foodstuffs</a:t>
            </a:r>
          </a:p>
        </p:txBody>
      </p:sp>
    </p:spTree>
    <p:extLst>
      <p:ext uri="{BB962C8B-B14F-4D97-AF65-F5344CB8AC3E}">
        <p14:creationId xmlns:p14="http://schemas.microsoft.com/office/powerpoint/2010/main" val="36913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2236" r="31904" b="3495"/>
          <a:stretch/>
        </p:blipFill>
        <p:spPr bwMode="auto">
          <a:xfrm>
            <a:off x="3" y="7"/>
            <a:ext cx="4571997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7F3DF9C-E445-4BCB-AD1B-517388C682A6}"/>
              </a:ext>
            </a:extLst>
          </p:cNvPr>
          <p:cNvSpPr/>
          <p:nvPr/>
        </p:nvSpPr>
        <p:spPr>
          <a:xfrm>
            <a:off x="517966" y="1097280"/>
            <a:ext cx="3507628" cy="3532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31A69-3182-41D0-BB63-82B4822D0CEC}"/>
              </a:ext>
            </a:extLst>
          </p:cNvPr>
          <p:cNvSpPr/>
          <p:nvPr/>
        </p:nvSpPr>
        <p:spPr>
          <a:xfrm rot="10800000" flipV="1">
            <a:off x="2705100" y="390434"/>
            <a:ext cx="6045300" cy="809741"/>
          </a:xfrm>
          <a:prstGeom prst="rect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100000">
                <a:schemeClr val="accent1">
                  <a:lumMod val="67000"/>
                  <a:alpha val="82000"/>
                </a:schemeClr>
              </a:gs>
              <a:gs pos="17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/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2794000" y="393475"/>
            <a:ext cx="5149899" cy="806700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NZ" sz="2800" dirty="0"/>
              <a:t>Guiding principles</a:t>
            </a:r>
            <a:endParaRPr sz="2800" dirty="0"/>
          </a:p>
        </p:txBody>
      </p:sp>
      <p:sp>
        <p:nvSpPr>
          <p:cNvPr id="12" name="Google Shape;187;p23">
            <a:extLst>
              <a:ext uri="{FF2B5EF4-FFF2-40B4-BE49-F238E27FC236}">
                <a16:creationId xmlns:a16="http://schemas.microsoft.com/office/drawing/2014/main" id="{14E9167F-7003-4276-842D-290B645C1733}"/>
              </a:ext>
            </a:extLst>
          </p:cNvPr>
          <p:cNvSpPr txBox="1">
            <a:spLocks/>
          </p:cNvSpPr>
          <p:nvPr/>
        </p:nvSpPr>
        <p:spPr>
          <a:xfrm>
            <a:off x="7943899" y="381287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ED8D3A19-6756-4A55-BABD-A3F15985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0657" y="372141"/>
            <a:ext cx="809743" cy="809743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DC97699-6114-4449-BD77-1BEACDFC8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915788"/>
              </p:ext>
            </p:extLst>
          </p:nvPr>
        </p:nvGraphicFramePr>
        <p:xfrm>
          <a:off x="4505388" y="1021279"/>
          <a:ext cx="4297376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A close up of a light&#10;&#10;Description automatically generated">
            <a:extLst>
              <a:ext uri="{FF2B5EF4-FFF2-40B4-BE49-F238E27FC236}">
                <a16:creationId xmlns:a16="http://schemas.microsoft.com/office/drawing/2014/main" id="{307FF74F-BC29-47F4-935E-440025DB18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" y="2090951"/>
            <a:ext cx="3007995" cy="961597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2BDC8EF-0E19-4E76-9937-EDC54B0D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23" y="2940265"/>
            <a:ext cx="2758314" cy="6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7F186FB-E85B-49F2-AE95-383367573FB1}"/>
              </a:ext>
            </a:extLst>
          </p:cNvPr>
          <p:cNvSpPr/>
          <p:nvPr/>
        </p:nvSpPr>
        <p:spPr>
          <a:xfrm>
            <a:off x="3791128" y="2378908"/>
            <a:ext cx="676145" cy="1062966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7F06B476-420D-4E4C-A79E-BE718FA5AA71}"/>
              </a:ext>
            </a:extLst>
          </p:cNvPr>
          <p:cNvSpPr/>
          <p:nvPr/>
        </p:nvSpPr>
        <p:spPr>
          <a:xfrm rot="10800000">
            <a:off x="174644" y="2408782"/>
            <a:ext cx="665616" cy="106296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296973" y="1282971"/>
            <a:ext cx="4525603" cy="3635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Embedded BW comes included in S/4 HANA and takes advantage of HANA’s fast processing speed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Transactional data and Master Data are read on-the-fly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Special Business Content delivered for this purposes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Standard content leveraged by custom Native HANA developments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Scenarios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Central Finance with restricted transactional processing 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b="1" dirty="0"/>
              <a:t>Benefits Reached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Real-time insight support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Space freed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4.8%</a:t>
            </a:r>
            <a:endParaRPr sz="1400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E2664D-960B-481B-8BD0-004BF8735971}"/>
              </a:ext>
            </a:extLst>
          </p:cNvPr>
          <p:cNvGraphicFramePr/>
          <p:nvPr/>
        </p:nvGraphicFramePr>
        <p:xfrm>
          <a:off x="5899200" y="1398395"/>
          <a:ext cx="3048000" cy="295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 descr="Connections">
            <a:extLst>
              <a:ext uri="{FF2B5EF4-FFF2-40B4-BE49-F238E27FC236}">
                <a16:creationId xmlns:a16="http://schemas.microsoft.com/office/drawing/2014/main" id="{14A8C002-D196-413F-B1FC-3234D41D3CF4}"/>
              </a:ext>
            </a:extLst>
          </p:cNvPr>
          <p:cNvSpPr/>
          <p:nvPr/>
        </p:nvSpPr>
        <p:spPr>
          <a:xfrm>
            <a:off x="820396" y="393675"/>
            <a:ext cx="841311" cy="8067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A685C097-D185-4230-8B68-88B919F37E72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BW - Assets and GL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111;p16">
            <a:extLst>
              <a:ext uri="{FF2B5EF4-FFF2-40B4-BE49-F238E27FC236}">
                <a16:creationId xmlns:a16="http://schemas.microsoft.com/office/drawing/2014/main" id="{E3825282-A2C3-4455-8664-67BA184DD77A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13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296973" y="1282971"/>
            <a:ext cx="4525603" cy="3635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FFC000"/>
              </a:buClr>
            </a:pPr>
            <a:endParaRPr lang="en-US" sz="1400" dirty="0"/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Enriched SAP BI Content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endParaRPr lang="en-US" sz="1400" dirty="0"/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Transient provides , HANA views or CDS Views?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endParaRPr lang="en-US" sz="1400" dirty="0"/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Master Data 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Transactions posted against multiple master data objects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Representation of master data object</a:t>
            </a:r>
          </a:p>
          <a:p>
            <a:pPr marL="63500" lvl="0" indent="0" algn="just">
              <a:spcBef>
                <a:spcPts val="0"/>
              </a:spcBef>
              <a:buClr>
                <a:srgbClr val="FFC000"/>
              </a:buClr>
              <a:buNone/>
            </a:pPr>
            <a:endParaRPr lang="en-US" sz="1400" dirty="0"/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Hierarchies 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Virtual</a:t>
            </a:r>
          </a:p>
          <a:p>
            <a:pPr lvl="1" algn="just">
              <a:buClr>
                <a:srgbClr val="FFC000"/>
              </a:buClr>
            </a:pPr>
            <a:r>
              <a:rPr lang="en-US" sz="1400" dirty="0"/>
              <a:t>Info object</a:t>
            </a:r>
          </a:p>
          <a:p>
            <a:pPr lvl="1" algn="just">
              <a:buClr>
                <a:srgbClr val="FFC000"/>
              </a:buClr>
            </a:pPr>
            <a:endParaRPr lang="en-US" sz="1400" dirty="0"/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r>
              <a:rPr lang="en-US" sz="1400" dirty="0"/>
              <a:t>Deployment &amp; Access Options</a:t>
            </a:r>
          </a:p>
          <a:p>
            <a:pPr lvl="0" algn="just">
              <a:spcBef>
                <a:spcPts val="0"/>
              </a:spcBef>
              <a:buClr>
                <a:srgbClr val="FFC000"/>
              </a:buClr>
            </a:pPr>
            <a:endParaRPr lang="en-US" sz="1400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4" name="Rectangle 13" descr="Connections">
            <a:extLst>
              <a:ext uri="{FF2B5EF4-FFF2-40B4-BE49-F238E27FC236}">
                <a16:creationId xmlns:a16="http://schemas.microsoft.com/office/drawing/2014/main" id="{14A8C002-D196-413F-B1FC-3234D41D3CF4}"/>
              </a:ext>
            </a:extLst>
          </p:cNvPr>
          <p:cNvSpPr/>
          <p:nvPr/>
        </p:nvSpPr>
        <p:spPr>
          <a:xfrm>
            <a:off x="820396" y="393675"/>
            <a:ext cx="841311" cy="8067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A685C097-D185-4230-8B68-88B919F37E72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98056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BW GL &amp; Assets- Design</a:t>
            </a:r>
            <a:endParaRPr lang="en-NZ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111;p16">
            <a:extLst>
              <a:ext uri="{FF2B5EF4-FFF2-40B4-BE49-F238E27FC236}">
                <a16:creationId xmlns:a16="http://schemas.microsoft.com/office/drawing/2014/main" id="{E3825282-A2C3-4455-8664-67BA184DD77A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14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  <p:pic>
        <p:nvPicPr>
          <p:cNvPr id="1030" name="Picture 6" descr="Image result for hana cds views">
            <a:extLst>
              <a:ext uri="{FF2B5EF4-FFF2-40B4-BE49-F238E27FC236}">
                <a16:creationId xmlns:a16="http://schemas.microsoft.com/office/drawing/2014/main" id="{9921F207-602D-466D-81D7-51D69918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3" y="1442474"/>
            <a:ext cx="2790265" cy="31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18" name="Google Shape;129;p19">
            <a:extLst>
              <a:ext uri="{FF2B5EF4-FFF2-40B4-BE49-F238E27FC236}">
                <a16:creationId xmlns:a16="http://schemas.microsoft.com/office/drawing/2014/main" id="{497D350B-BCCE-4B15-BCC4-58BCA5C21C65}"/>
              </a:ext>
            </a:extLst>
          </p:cNvPr>
          <p:cNvSpPr txBox="1">
            <a:spLocks/>
          </p:cNvSpPr>
          <p:nvPr/>
        </p:nvSpPr>
        <p:spPr>
          <a:xfrm>
            <a:off x="1296973" y="1282971"/>
            <a:ext cx="3676809" cy="3654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>
                <a:latin typeface="Barlow" panose="020B0604020202020204" charset="0"/>
              </a:rPr>
              <a:t>SAP Customer Activity Repository (CAR) collects, cleanse, and centralise the customer’s and point-of-sale (POS) data in real time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>
                <a:latin typeface="Barlow" panose="020B0604020202020204" charset="0"/>
              </a:rPr>
              <a:t>Big retail table - one source accessed from BW through HANA using </a:t>
            </a:r>
            <a:r>
              <a:rPr lang="en-NZ" sz="1600" dirty="0">
                <a:latin typeface="Barlow" panose="020B0604020202020204" charset="0"/>
              </a:rPr>
              <a:t>HANA Smart Data Integration (SDI)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b="1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b="1" dirty="0">
                <a:latin typeface="Barlow" panose="020B0604020202020204" charset="0"/>
              </a:rPr>
              <a:t>Benefits Reached</a:t>
            </a:r>
          </a:p>
          <a:p>
            <a:pPr marL="285750" lvl="8" indent="-15875" algn="just">
              <a:buClr>
                <a:srgbClr val="FFC000"/>
              </a:buClr>
              <a:buSzPct val="80000"/>
              <a:buFont typeface="Barlow" panose="020B0604020202020204" charset="0"/>
              <a:buChar char="□"/>
              <a:tabLst>
                <a:tab pos="452438" algn="l"/>
              </a:tabLst>
            </a:pPr>
            <a:r>
              <a:rPr lang="en-NZ" sz="1600" dirty="0">
                <a:latin typeface="Barlow" panose="020B0604020202020204" charset="0"/>
              </a:rPr>
              <a:t>	Real-time insight support</a:t>
            </a:r>
          </a:p>
          <a:p>
            <a:pPr marL="285750" lvl="4" indent="-15875" algn="just">
              <a:buClr>
                <a:srgbClr val="FFC000"/>
              </a:buClr>
              <a:buSzPct val="80000"/>
              <a:buFont typeface="Barlow" panose="020B0604020202020204" charset="0"/>
              <a:buChar char="□"/>
              <a:tabLst>
                <a:tab pos="452438" algn="l"/>
              </a:tabLst>
            </a:pPr>
            <a:r>
              <a:rPr lang="en-NZ" sz="1600" dirty="0">
                <a:latin typeface="Barlow" panose="020B0604020202020204" charset="0"/>
              </a:rPr>
              <a:t>	Space freed </a:t>
            </a:r>
            <a:r>
              <a:rPr lang="en-NZ" sz="1600" dirty="0">
                <a:latin typeface="Barlow" panose="020B0604020202020204" charset="0"/>
                <a:sym typeface="Wingdings" panose="05000000000000000000" pitchFamily="2" charset="2"/>
              </a:rPr>
              <a:t></a:t>
            </a:r>
            <a:r>
              <a:rPr lang="en-NZ" sz="1600" dirty="0">
                <a:latin typeface="Barlow" panose="020B0604020202020204" charset="0"/>
              </a:rPr>
              <a:t> 28%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D96D02-48E4-40D8-8437-A94AD0B19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764476"/>
              </p:ext>
            </p:extLst>
          </p:nvPr>
        </p:nvGraphicFramePr>
        <p:xfrm>
          <a:off x="5091545" y="1298876"/>
          <a:ext cx="3969328" cy="363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30CC28FE-20AA-4F56-9763-D115ED9F73A0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Source - CAR SDI Connection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187;p23">
            <a:extLst>
              <a:ext uri="{FF2B5EF4-FFF2-40B4-BE49-F238E27FC236}">
                <a16:creationId xmlns:a16="http://schemas.microsoft.com/office/drawing/2014/main" id="{D82F4A02-90E5-4604-8BA2-0B48E9A38C02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14" name="Rectangle 13" descr="Cell Tower">
            <a:extLst>
              <a:ext uri="{FF2B5EF4-FFF2-40B4-BE49-F238E27FC236}">
                <a16:creationId xmlns:a16="http://schemas.microsoft.com/office/drawing/2014/main" id="{FE146215-81ED-4267-A44E-FE423064A6AD}"/>
              </a:ext>
            </a:extLst>
          </p:cNvPr>
          <p:cNvSpPr/>
          <p:nvPr/>
        </p:nvSpPr>
        <p:spPr>
          <a:xfrm>
            <a:off x="833544" y="393675"/>
            <a:ext cx="806501" cy="80974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A5A624C9-72EE-4CD7-8E62-CB470E9A2E33}"/>
              </a:ext>
            </a:extLst>
          </p:cNvPr>
          <p:cNvSpPr txBox="1">
            <a:spLocks/>
          </p:cNvSpPr>
          <p:nvPr/>
        </p:nvSpPr>
        <p:spPr>
          <a:xfrm>
            <a:off x="8750400" y="4363130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15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18" name="Google Shape;129;p19">
            <a:extLst>
              <a:ext uri="{FF2B5EF4-FFF2-40B4-BE49-F238E27FC236}">
                <a16:creationId xmlns:a16="http://schemas.microsoft.com/office/drawing/2014/main" id="{497D350B-BCCE-4B15-BCC4-58BCA5C21C65}"/>
              </a:ext>
            </a:extLst>
          </p:cNvPr>
          <p:cNvSpPr txBox="1">
            <a:spLocks/>
          </p:cNvSpPr>
          <p:nvPr/>
        </p:nvSpPr>
        <p:spPr>
          <a:xfrm>
            <a:off x="1381581" y="1282971"/>
            <a:ext cx="3399364" cy="308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>
                <a:latin typeface="Barlow" panose="020B0604020202020204" charset="0"/>
              </a:rPr>
              <a:t>Virtual Table (s) on BW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>
                <a:latin typeface="Barlow" panose="020B0604020202020204" charset="0"/>
              </a:rPr>
              <a:t>Specific business needs addressed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>
                <a:latin typeface="Barlow" panose="020B0604020202020204" charset="0"/>
              </a:rPr>
              <a:t>Limit volume of requested data per instance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>
                <a:latin typeface="Barlow" panose="020B0604020202020204" charset="0"/>
              </a:rPr>
              <a:t>Fast changing master data – master data read on the fly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NZ" sz="1600" dirty="0" err="1">
                <a:latin typeface="Barlow" panose="020B0604020202020204" charset="0"/>
              </a:rPr>
              <a:t>Virtaul</a:t>
            </a:r>
            <a:r>
              <a:rPr lang="en-NZ" sz="1600" dirty="0">
                <a:latin typeface="Barlow" panose="020B0604020202020204" charset="0"/>
              </a:rPr>
              <a:t> Integration to sales data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b="1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NZ" sz="1600" b="1" dirty="0">
              <a:latin typeface="Barlow" panose="020B0604020202020204" charset="0"/>
            </a:endParaRPr>
          </a:p>
        </p:txBody>
      </p:sp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30CC28FE-20AA-4F56-9763-D115ED9F73A0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SDI Connection  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187;p23">
            <a:extLst>
              <a:ext uri="{FF2B5EF4-FFF2-40B4-BE49-F238E27FC236}">
                <a16:creationId xmlns:a16="http://schemas.microsoft.com/office/drawing/2014/main" id="{D82F4A02-90E5-4604-8BA2-0B48E9A38C02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14" name="Rectangle 13" descr="Cell Tower">
            <a:extLst>
              <a:ext uri="{FF2B5EF4-FFF2-40B4-BE49-F238E27FC236}">
                <a16:creationId xmlns:a16="http://schemas.microsoft.com/office/drawing/2014/main" id="{FE146215-81ED-4267-A44E-FE423064A6AD}"/>
              </a:ext>
            </a:extLst>
          </p:cNvPr>
          <p:cNvSpPr/>
          <p:nvPr/>
        </p:nvSpPr>
        <p:spPr>
          <a:xfrm>
            <a:off x="833544" y="393675"/>
            <a:ext cx="806501" cy="80974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A5A624C9-72EE-4CD7-8E62-CB470E9A2E33}"/>
              </a:ext>
            </a:extLst>
          </p:cNvPr>
          <p:cNvSpPr txBox="1">
            <a:spLocks/>
          </p:cNvSpPr>
          <p:nvPr/>
        </p:nvSpPr>
        <p:spPr>
          <a:xfrm>
            <a:off x="8750400" y="4363130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16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227F2-F43A-43BD-ABB4-DFFB3E7E4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962" y="1580029"/>
            <a:ext cx="3592201" cy="20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2236" r="31904" b="3495"/>
          <a:stretch/>
        </p:blipFill>
        <p:spPr bwMode="auto">
          <a:xfrm>
            <a:off x="3" y="7"/>
            <a:ext cx="4571997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7F3DF9C-E445-4BCB-AD1B-517388C682A6}"/>
              </a:ext>
            </a:extLst>
          </p:cNvPr>
          <p:cNvSpPr/>
          <p:nvPr/>
        </p:nvSpPr>
        <p:spPr>
          <a:xfrm>
            <a:off x="517966" y="1097280"/>
            <a:ext cx="3507628" cy="3532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31A69-3182-41D0-BB63-82B4822D0CEC}"/>
              </a:ext>
            </a:extLst>
          </p:cNvPr>
          <p:cNvSpPr/>
          <p:nvPr/>
        </p:nvSpPr>
        <p:spPr>
          <a:xfrm rot="10800000" flipV="1">
            <a:off x="2705100" y="390434"/>
            <a:ext cx="6045300" cy="809741"/>
          </a:xfrm>
          <a:prstGeom prst="rect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100000">
                <a:schemeClr val="accent1">
                  <a:lumMod val="67000"/>
                  <a:alpha val="82000"/>
                </a:schemeClr>
              </a:gs>
              <a:gs pos="17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/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2794000" y="393475"/>
            <a:ext cx="5149899" cy="806700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NZ" sz="2800" dirty="0"/>
              <a:t>How Foodstuffs got there</a:t>
            </a:r>
            <a:endParaRPr sz="2800" dirty="0"/>
          </a:p>
        </p:txBody>
      </p:sp>
      <p:sp>
        <p:nvSpPr>
          <p:cNvPr id="12" name="Google Shape;187;p23">
            <a:extLst>
              <a:ext uri="{FF2B5EF4-FFF2-40B4-BE49-F238E27FC236}">
                <a16:creationId xmlns:a16="http://schemas.microsoft.com/office/drawing/2014/main" id="{14E9167F-7003-4276-842D-290B645C1733}"/>
              </a:ext>
            </a:extLst>
          </p:cNvPr>
          <p:cNvSpPr txBox="1">
            <a:spLocks/>
          </p:cNvSpPr>
          <p:nvPr/>
        </p:nvSpPr>
        <p:spPr>
          <a:xfrm>
            <a:off x="7943899" y="381287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ED8D3A19-6756-4A55-BABD-A3F15985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0657" y="372141"/>
            <a:ext cx="809743" cy="809743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DC97699-6114-4449-BD77-1BEACDFC8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856104"/>
              </p:ext>
            </p:extLst>
          </p:nvPr>
        </p:nvGraphicFramePr>
        <p:xfrm>
          <a:off x="4505388" y="1021279"/>
          <a:ext cx="4297376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A close up of a light&#10;&#10;Description automatically generated">
            <a:extLst>
              <a:ext uri="{FF2B5EF4-FFF2-40B4-BE49-F238E27FC236}">
                <a16:creationId xmlns:a16="http://schemas.microsoft.com/office/drawing/2014/main" id="{307FF74F-BC29-47F4-935E-440025DB18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" y="2090951"/>
            <a:ext cx="3007995" cy="961597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2BDC8EF-0E19-4E76-9937-EDC54B0D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23" y="2940265"/>
            <a:ext cx="2758314" cy="6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7F186FB-E85B-49F2-AE95-383367573FB1}"/>
              </a:ext>
            </a:extLst>
          </p:cNvPr>
          <p:cNvSpPr/>
          <p:nvPr/>
        </p:nvSpPr>
        <p:spPr>
          <a:xfrm>
            <a:off x="3791128" y="2378908"/>
            <a:ext cx="676145" cy="1062966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7F06B476-420D-4E4C-A79E-BE718FA5AA71}"/>
              </a:ext>
            </a:extLst>
          </p:cNvPr>
          <p:cNvSpPr/>
          <p:nvPr/>
        </p:nvSpPr>
        <p:spPr>
          <a:xfrm rot="10800000">
            <a:off x="174644" y="2408782"/>
            <a:ext cx="665616" cy="106296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7;p23">
            <a:extLst>
              <a:ext uri="{FF2B5EF4-FFF2-40B4-BE49-F238E27FC236}">
                <a16:creationId xmlns:a16="http://schemas.microsoft.com/office/drawing/2014/main" id="{E4C39069-DA28-47B2-8F14-F54A4AF9009F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1404308" y="1381826"/>
            <a:ext cx="3062288" cy="3382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Clr>
                <a:schemeClr val="accent1">
                  <a:lumMod val="60000"/>
                  <a:lumOff val="40000"/>
                </a:schemeClr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/>
              <a:t>Data modelling by using native HANA objects (mainly Calculated Views, Virtual Tables, Database Tables)</a:t>
            </a:r>
          </a:p>
          <a:p>
            <a:pPr marL="171450" lvl="0" indent="-171450" algn="just">
              <a:buClr>
                <a:schemeClr val="accent1">
                  <a:lumMod val="60000"/>
                  <a:lumOff val="40000"/>
                </a:schemeClr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/>
              <a:t>Extraction of SAP/Non-SAP sources to HANA and it’s use for reporting in HANA DB</a:t>
            </a:r>
          </a:p>
          <a:p>
            <a:pPr marL="171450" lvl="0" indent="-171450" algn="just">
              <a:buClr>
                <a:schemeClr val="accent1">
                  <a:lumMod val="60000"/>
                  <a:lumOff val="40000"/>
                </a:schemeClr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/>
              <a:t>Master Data Integration and consumption</a:t>
            </a:r>
          </a:p>
          <a:p>
            <a:pPr marL="171450" lvl="0" indent="-171450" algn="just">
              <a:buClr>
                <a:schemeClr val="accent1">
                  <a:lumMod val="60000"/>
                  <a:lumOff val="40000"/>
                </a:schemeClr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/>
              <a:t>Master Data Changes reflected instantly (Real Time)</a:t>
            </a:r>
          </a:p>
        </p:txBody>
      </p:sp>
      <p:sp>
        <p:nvSpPr>
          <p:cNvPr id="12" name="Rectangle 11" descr="Database">
            <a:extLst>
              <a:ext uri="{FF2B5EF4-FFF2-40B4-BE49-F238E27FC236}">
                <a16:creationId xmlns:a16="http://schemas.microsoft.com/office/drawing/2014/main" id="{C2A20F13-BC70-4E8E-B188-74915FFA1E88}"/>
              </a:ext>
            </a:extLst>
          </p:cNvPr>
          <p:cNvSpPr/>
          <p:nvPr/>
        </p:nvSpPr>
        <p:spPr>
          <a:xfrm>
            <a:off x="852027" y="393675"/>
            <a:ext cx="788019" cy="8067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6E4A4AB0-9482-4A65-AC74-21456C401905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HANA developments and Integrations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3B4D8-E1CD-4722-9232-45B3E1136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65010"/>
            <a:ext cx="4296375" cy="279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2236" r="31904" b="3495"/>
          <a:stretch/>
        </p:blipFill>
        <p:spPr bwMode="auto">
          <a:xfrm>
            <a:off x="3" y="7"/>
            <a:ext cx="4571997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7" name="Google Shape;187;p23">
            <a:extLst>
              <a:ext uri="{FF2B5EF4-FFF2-40B4-BE49-F238E27FC236}">
                <a16:creationId xmlns:a16="http://schemas.microsoft.com/office/drawing/2014/main" id="{2958801E-F229-4A1F-A24C-4888A70DADE8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246C7CB0-101F-437B-ADDF-E96D8D3806C3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BW/4HANA Migration Path - What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1849D8CE-7918-4D33-A5D6-28DC7B23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95" y="447561"/>
            <a:ext cx="669000" cy="669000"/>
          </a:xfrm>
          <a:prstGeom prst="rect">
            <a:avLst/>
          </a:prstGeom>
        </p:spPr>
      </p:pic>
      <p:pic>
        <p:nvPicPr>
          <p:cNvPr id="10" name="Picture 2" descr="Image result for Bw vs BW/4HANA">
            <a:extLst>
              <a:ext uri="{FF2B5EF4-FFF2-40B4-BE49-F238E27FC236}">
                <a16:creationId xmlns:a16="http://schemas.microsoft.com/office/drawing/2014/main" id="{4AF10392-7C5A-4B1C-A97E-6B2C34E0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15" y="1173808"/>
            <a:ext cx="7036370" cy="399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04575" y="1208900"/>
            <a:ext cx="7192200" cy="360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Centrix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Foodstuffs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BI – Evolution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Embedded BW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Remote Source - CAR SDI Connection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Native HANA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BW/4HANA Migration Path 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Business Intelligence 10 years ago vs Business Intelligence today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sz="1800" dirty="0"/>
              <a:t> Q&amp;A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BEBC6C-CED4-400D-A727-D67BF9A1FF4A}"/>
              </a:ext>
            </a:extLst>
          </p:cNvPr>
          <p:cNvSpPr/>
          <p:nvPr/>
        </p:nvSpPr>
        <p:spPr>
          <a:xfrm>
            <a:off x="1450950" y="100904"/>
            <a:ext cx="3416320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gradFill>
                  <a:gsLst>
                    <a:gs pos="18000">
                      <a:schemeClr val="accent2">
                        <a:lumMod val="75000"/>
                      </a:schemeClr>
                    </a:gs>
                    <a:gs pos="72000">
                      <a:schemeClr val="accent1">
                        <a:lumMod val="67000"/>
                        <a:alpha val="82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consulting, building, background">
            <a:extLst>
              <a:ext uri="{FF2B5EF4-FFF2-40B4-BE49-F238E27FC236}">
                <a16:creationId xmlns:a16="http://schemas.microsoft.com/office/drawing/2014/main" id="{2640680B-012A-4340-900D-B7973ACD7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12236" r="39941" b="3495"/>
          <a:stretch/>
        </p:blipFill>
        <p:spPr bwMode="auto">
          <a:xfrm>
            <a:off x="0" y="0"/>
            <a:ext cx="2128266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87;p23"/>
          <p:cNvSpPr txBox="1">
            <a:spLocks noGrp="1"/>
          </p:cNvSpPr>
          <p:nvPr>
            <p:ph type="sldNum" idx="4294967295"/>
          </p:nvPr>
        </p:nvSpPr>
        <p:spPr>
          <a:xfrm>
            <a:off x="8750300" y="4356100"/>
            <a:ext cx="393700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7" name="Google Shape;187;p23">
            <a:extLst>
              <a:ext uri="{FF2B5EF4-FFF2-40B4-BE49-F238E27FC236}">
                <a16:creationId xmlns:a16="http://schemas.microsoft.com/office/drawing/2014/main" id="{2958801E-F229-4A1F-A24C-4888A70DADE8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246C7CB0-101F-437B-ADDF-E96D8D3806C3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BW/4HANA Migration Path - How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1849D8CE-7918-4D33-A5D6-28DC7B23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95" y="447561"/>
            <a:ext cx="669000" cy="66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6389E-3E3E-4928-A704-2352E10AF181}"/>
              </a:ext>
            </a:extLst>
          </p:cNvPr>
          <p:cNvSpPr txBox="1"/>
          <p:nvPr/>
        </p:nvSpPr>
        <p:spPr>
          <a:xfrm>
            <a:off x="2128267" y="1308088"/>
            <a:ext cx="3708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7.50 SP 12 to SP 14 with BW/4HANA Add-On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Bigger picture -&gt; BW/4HANA – That’s where we’re heading to!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Analysis of the BW/4HANA migration path - what was required in reality? How did all the white papers and guides were translated in reality to our case?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Objects to be converted -&gt; Notes and efforts migrating old objects (not only in the BW side but also in the ECC Side)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Why we chose Compatibility Mode</a:t>
            </a:r>
          </a:p>
          <a:p>
            <a:endParaRPr lang="en-US" dirty="0"/>
          </a:p>
        </p:txBody>
      </p:sp>
      <p:sp>
        <p:nvSpPr>
          <p:cNvPr id="11" name="Google Shape;111;p16">
            <a:extLst>
              <a:ext uri="{FF2B5EF4-FFF2-40B4-BE49-F238E27FC236}">
                <a16:creationId xmlns:a16="http://schemas.microsoft.com/office/drawing/2014/main" id="{80AB3009-0426-4852-A778-BC41AE29B38B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20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3CB45415-2E05-40EF-9E6E-5D4AF7F0DC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5733" y="1735474"/>
            <a:ext cx="914400" cy="914400"/>
          </a:xfrm>
          <a:prstGeom prst="rect">
            <a:avLst/>
          </a:prstGeom>
        </p:spPr>
      </p:pic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C93846BD-F566-45A5-A70B-F2CC69247AA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5900" y="2655779"/>
            <a:ext cx="914400" cy="914400"/>
          </a:xfrm>
          <a:prstGeom prst="rect">
            <a:avLst/>
          </a:prstGeom>
        </p:spPr>
      </p:pic>
      <p:pic>
        <p:nvPicPr>
          <p:cNvPr id="16" name="Graphic 15" descr="Upward trend">
            <a:extLst>
              <a:ext uri="{FF2B5EF4-FFF2-40B4-BE49-F238E27FC236}">
                <a16:creationId xmlns:a16="http://schemas.microsoft.com/office/drawing/2014/main" id="{D18703F9-8FC7-4613-81D6-7DD2C840A48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32023" y="26498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consulting, building, background">
            <a:extLst>
              <a:ext uri="{FF2B5EF4-FFF2-40B4-BE49-F238E27FC236}">
                <a16:creationId xmlns:a16="http://schemas.microsoft.com/office/drawing/2014/main" id="{2640680B-012A-4340-900D-B7973ACD7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12236" r="39941" b="3495"/>
          <a:stretch/>
        </p:blipFill>
        <p:spPr bwMode="auto">
          <a:xfrm>
            <a:off x="0" y="0"/>
            <a:ext cx="2128266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87;p23"/>
          <p:cNvSpPr txBox="1">
            <a:spLocks noGrp="1"/>
          </p:cNvSpPr>
          <p:nvPr>
            <p:ph type="sldNum" idx="4294967295"/>
          </p:nvPr>
        </p:nvSpPr>
        <p:spPr>
          <a:xfrm>
            <a:off x="8750300" y="4356100"/>
            <a:ext cx="393700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7" name="Google Shape;187;p23">
            <a:extLst>
              <a:ext uri="{FF2B5EF4-FFF2-40B4-BE49-F238E27FC236}">
                <a16:creationId xmlns:a16="http://schemas.microsoft.com/office/drawing/2014/main" id="{2958801E-F229-4A1F-A24C-4888A70DADE8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246C7CB0-101F-437B-ADDF-E96D8D3806C3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BW/4HANA Migration Path - How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1849D8CE-7918-4D33-A5D6-28DC7B23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95" y="447561"/>
            <a:ext cx="669000" cy="66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6389E-3E3E-4928-A704-2352E10AF181}"/>
              </a:ext>
            </a:extLst>
          </p:cNvPr>
          <p:cNvSpPr txBox="1"/>
          <p:nvPr/>
        </p:nvSpPr>
        <p:spPr>
          <a:xfrm>
            <a:off x="2128267" y="1308088"/>
            <a:ext cx="37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modes: 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BW mode (keep operating as before)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Compatibility mode (stop creating new objects with old BW types)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B4H mode (new B4HANA objects, migration ready)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Different strategies: 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Parallel System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Conversion of the existing systems </a:t>
            </a:r>
          </a:p>
          <a:p>
            <a:pPr marL="285750" indent="-285750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dirty="0"/>
              <a:t>Greenfields Implementation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D9E474-671A-4B71-8951-237B1760D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 t="6124" r="23275" b="17450"/>
          <a:stretch/>
        </p:blipFill>
        <p:spPr bwMode="auto">
          <a:xfrm>
            <a:off x="6520718" y="1564123"/>
            <a:ext cx="2229582" cy="17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E5F97-D0CF-4C26-8BE6-0C5F25A0A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3862" y="3641896"/>
            <a:ext cx="3006438" cy="847091"/>
          </a:xfrm>
          <a:prstGeom prst="rect">
            <a:avLst/>
          </a:prstGeom>
        </p:spPr>
      </p:pic>
      <p:sp>
        <p:nvSpPr>
          <p:cNvPr id="11" name="Google Shape;111;p16">
            <a:extLst>
              <a:ext uri="{FF2B5EF4-FFF2-40B4-BE49-F238E27FC236}">
                <a16:creationId xmlns:a16="http://schemas.microsoft.com/office/drawing/2014/main" id="{80AB3009-0426-4852-A778-BC41AE29B38B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21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12236" r="39941" b="3495"/>
          <a:stretch/>
        </p:blipFill>
        <p:spPr bwMode="auto">
          <a:xfrm>
            <a:off x="0" y="0"/>
            <a:ext cx="2128266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7" name="Google Shape;187;p23">
            <a:extLst>
              <a:ext uri="{FF2B5EF4-FFF2-40B4-BE49-F238E27FC236}">
                <a16:creationId xmlns:a16="http://schemas.microsoft.com/office/drawing/2014/main" id="{2958801E-F229-4A1F-A24C-4888A70DADE8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8" name="Google Shape;185;p23">
            <a:extLst>
              <a:ext uri="{FF2B5EF4-FFF2-40B4-BE49-F238E27FC236}">
                <a16:creationId xmlns:a16="http://schemas.microsoft.com/office/drawing/2014/main" id="{246C7CB0-101F-437B-ADDF-E96D8D3806C3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BW/4HANA Migration Path – How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1849D8CE-7918-4D33-A5D6-28DC7B23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95" y="447561"/>
            <a:ext cx="669000" cy="66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6389E-3E3E-4928-A704-2352E10AF181}"/>
              </a:ext>
            </a:extLst>
          </p:cNvPr>
          <p:cNvSpPr txBox="1"/>
          <p:nvPr/>
        </p:nvSpPr>
        <p:spPr>
          <a:xfrm>
            <a:off x="5477854" y="1676922"/>
            <a:ext cx="2935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NZ" dirty="0"/>
          </a:p>
          <a:p>
            <a:pPr algn="just"/>
            <a:r>
              <a:rPr lang="en-NZ" dirty="0"/>
              <a:t>Good opportunity for analysing currently used and obsolete objects </a:t>
            </a:r>
            <a:r>
              <a:rPr lang="en-NZ" dirty="0">
                <a:sym typeface="Wingdings" panose="05000000000000000000" pitchFamily="2" charset="2"/>
              </a:rPr>
              <a:t> D</a:t>
            </a:r>
            <a:r>
              <a:rPr lang="en-NZ" dirty="0"/>
              <a:t>on't spend time migrating and converting obsolete objects.</a:t>
            </a:r>
          </a:p>
          <a:p>
            <a:pPr algn="just"/>
            <a:endParaRPr lang="en-NZ" dirty="0"/>
          </a:p>
          <a:p>
            <a:pPr algn="just"/>
            <a:r>
              <a:rPr lang="en-NZ" dirty="0"/>
              <a:t>Gradual change in order to continue operating.</a:t>
            </a:r>
          </a:p>
          <a:p>
            <a:pPr algn="just"/>
            <a:r>
              <a:rPr lang="en-NZ" dirty="0"/>
              <a:t>Many objects require manual adjustments and analysis.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3B172-1356-4817-BDE3-8FE782726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471" y="2003028"/>
            <a:ext cx="166710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291E3E-8D8A-467F-8960-FBC4213A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27" y="1316008"/>
            <a:ext cx="3946765" cy="3176016"/>
          </a:xfrm>
          <a:prstGeom prst="rect">
            <a:avLst/>
          </a:prstGeom>
        </p:spPr>
      </p:pic>
      <p:sp>
        <p:nvSpPr>
          <p:cNvPr id="17" name="Google Shape;187;p23">
            <a:extLst>
              <a:ext uri="{FF2B5EF4-FFF2-40B4-BE49-F238E27FC236}">
                <a16:creationId xmlns:a16="http://schemas.microsoft.com/office/drawing/2014/main" id="{D29E9711-2BA2-43D8-B184-C917FE46F1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C5DBE7-875B-4B9D-B54F-F44F9F45EC37}"/>
              </a:ext>
            </a:extLst>
          </p:cNvPr>
          <p:cNvSpPr txBox="1"/>
          <p:nvPr/>
        </p:nvSpPr>
        <p:spPr>
          <a:xfrm>
            <a:off x="1411417" y="1501452"/>
            <a:ext cx="3835702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>
                <a:latin typeface="Barlow" panose="020B0604020202020204" charset="0"/>
              </a:rPr>
              <a:t>Data invasion </a:t>
            </a:r>
            <a:r>
              <a:rPr lang="en-US" sz="1600" dirty="0">
                <a:latin typeface="Barlow" panose="020B060402020202020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Barlow" panose="020B0604020202020204" charset="0"/>
              </a:rPr>
              <a:t> Data available now is everywhere really quickly, answers for questions we're not even asking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US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>
                <a:latin typeface="Barlow" panose="020B0604020202020204" charset="0"/>
              </a:rPr>
              <a:t>The importance of asking the correct questions</a:t>
            </a: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endParaRPr lang="en-US" sz="1600" dirty="0">
              <a:latin typeface="Barlow" panose="020B0604020202020204" charset="0"/>
            </a:endParaRPr>
          </a:p>
          <a:p>
            <a:pPr marL="285750" indent="-285750" algn="just">
              <a:buClr>
                <a:srgbClr val="FFC000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600" dirty="0">
                <a:latin typeface="Barlow" panose="020B0604020202020204" charset="0"/>
              </a:rPr>
              <a:t>Innovation not only comes from doing new things to answer the same questions, it also comes from asking new questions</a:t>
            </a:r>
          </a:p>
          <a:p>
            <a:pPr algn="just"/>
            <a:endParaRPr lang="en-NZ" dirty="0"/>
          </a:p>
        </p:txBody>
      </p:sp>
      <p:sp>
        <p:nvSpPr>
          <p:cNvPr id="21" name="Google Shape;187;p23">
            <a:extLst>
              <a:ext uri="{FF2B5EF4-FFF2-40B4-BE49-F238E27FC236}">
                <a16:creationId xmlns:a16="http://schemas.microsoft.com/office/drawing/2014/main" id="{1B6A4644-0315-4A23-A728-A731F43A4EF0}"/>
              </a:ext>
            </a:extLst>
          </p:cNvPr>
          <p:cNvSpPr txBox="1">
            <a:spLocks/>
          </p:cNvSpPr>
          <p:nvPr/>
        </p:nvSpPr>
        <p:spPr>
          <a:xfrm>
            <a:off x="833545" y="405922"/>
            <a:ext cx="806501" cy="80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lang="en" dirty="0"/>
          </a:p>
        </p:txBody>
      </p:sp>
      <p:sp>
        <p:nvSpPr>
          <p:cNvPr id="22" name="Google Shape;185;p23">
            <a:extLst>
              <a:ext uri="{FF2B5EF4-FFF2-40B4-BE49-F238E27FC236}">
                <a16:creationId xmlns:a16="http://schemas.microsoft.com/office/drawing/2014/main" id="{2F3C2520-C371-4FD9-B2E0-9C930B005833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7677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10 years ago vs BI Today </a:t>
            </a:r>
          </a:p>
        </p:txBody>
      </p:sp>
      <p:pic>
        <p:nvPicPr>
          <p:cNvPr id="3" name="Graphic 2" descr="Clock">
            <a:extLst>
              <a:ext uri="{FF2B5EF4-FFF2-40B4-BE49-F238E27FC236}">
                <a16:creationId xmlns:a16="http://schemas.microsoft.com/office/drawing/2014/main" id="{D3B68A7D-3CBD-480D-B0A9-CB3DC879A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089" y="419828"/>
            <a:ext cx="724465" cy="7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consulting, building, background">
            <a:extLst>
              <a:ext uri="{FF2B5EF4-FFF2-40B4-BE49-F238E27FC236}">
                <a16:creationId xmlns:a16="http://schemas.microsoft.com/office/drawing/2014/main" id="{57B9EC7A-0FE5-49C0-8FE7-5C410903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2236" r="31904" b="3495"/>
          <a:stretch/>
        </p:blipFill>
        <p:spPr bwMode="auto">
          <a:xfrm>
            <a:off x="3" y="7"/>
            <a:ext cx="4571997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31A69-3182-41D0-BB63-82B4822D0CEC}"/>
              </a:ext>
            </a:extLst>
          </p:cNvPr>
          <p:cNvSpPr/>
          <p:nvPr/>
        </p:nvSpPr>
        <p:spPr>
          <a:xfrm rot="10800000" flipV="1">
            <a:off x="2705100" y="390434"/>
            <a:ext cx="6045300" cy="809741"/>
          </a:xfrm>
          <a:prstGeom prst="rect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100000">
                <a:schemeClr val="accent1">
                  <a:lumMod val="67000"/>
                  <a:alpha val="82000"/>
                </a:schemeClr>
              </a:gs>
              <a:gs pos="17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/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 idx="4294967295"/>
          </p:nvPr>
        </p:nvSpPr>
        <p:spPr>
          <a:xfrm>
            <a:off x="481263" y="384330"/>
            <a:ext cx="8269137" cy="806700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NZ" sz="2800" dirty="0"/>
              <a:t>Q&amp;A Session</a:t>
            </a:r>
            <a:endParaRPr lang="en-US" sz="2800" dirty="0"/>
          </a:p>
        </p:txBody>
      </p:sp>
      <p:pic>
        <p:nvPicPr>
          <p:cNvPr id="8" name="Picture 2" descr="Image result for question mark">
            <a:extLst>
              <a:ext uri="{FF2B5EF4-FFF2-40B4-BE49-F238E27FC236}">
                <a16:creationId xmlns:a16="http://schemas.microsoft.com/office/drawing/2014/main" id="{49CAFB0B-C967-41C5-B83D-0AC411B8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879">
            <a:off x="710601" y="903221"/>
            <a:ext cx="3387959" cy="43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94D0F-65D6-4401-A68E-7F7A076193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8680" t="26019" r="13393" b="34636"/>
          <a:stretch/>
        </p:blipFill>
        <p:spPr>
          <a:xfrm>
            <a:off x="4843751" y="2509747"/>
            <a:ext cx="6096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4B83F-E343-4183-B648-058B6D74D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02" y="3098838"/>
            <a:ext cx="673099" cy="673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19653-DD61-4DA4-8D33-1FADC83F62E0}"/>
              </a:ext>
            </a:extLst>
          </p:cNvPr>
          <p:cNvSpPr txBox="1"/>
          <p:nvPr/>
        </p:nvSpPr>
        <p:spPr>
          <a:xfrm>
            <a:off x="4843751" y="1575353"/>
            <a:ext cx="340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Contact</a:t>
            </a:r>
          </a:p>
        </p:txBody>
      </p:sp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E285F9E3-0A77-40AD-A861-BEAE1B46B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1851" y="1986591"/>
            <a:ext cx="535857" cy="535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AE2C99-2A1D-425B-9294-4C5D82D6AE29}"/>
              </a:ext>
            </a:extLst>
          </p:cNvPr>
          <p:cNvSpPr txBox="1"/>
          <p:nvPr/>
        </p:nvSpPr>
        <p:spPr>
          <a:xfrm>
            <a:off x="5417708" y="2080252"/>
            <a:ext cx="299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info@centrix-consulting.com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C6F80-CCCF-4E17-A0B9-6C88C01959CB}"/>
              </a:ext>
            </a:extLst>
          </p:cNvPr>
          <p:cNvSpPr txBox="1"/>
          <p:nvPr/>
        </p:nvSpPr>
        <p:spPr>
          <a:xfrm>
            <a:off x="5453351" y="3299076"/>
            <a:ext cx="299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www.Centrix-Consulting.com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A66D4-56AF-4E0A-8E6F-18F13282BA08}"/>
              </a:ext>
            </a:extLst>
          </p:cNvPr>
          <p:cNvSpPr txBox="1"/>
          <p:nvPr/>
        </p:nvSpPr>
        <p:spPr>
          <a:xfrm>
            <a:off x="5417708" y="2708751"/>
            <a:ext cx="321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www.linkedin.com/company/Centrix-Holdings-Ltd-</a:t>
            </a:r>
          </a:p>
        </p:txBody>
      </p:sp>
    </p:spTree>
    <p:extLst>
      <p:ext uri="{BB962C8B-B14F-4D97-AF65-F5344CB8AC3E}">
        <p14:creationId xmlns:p14="http://schemas.microsoft.com/office/powerpoint/2010/main" val="41829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C23FF-571C-4864-A2FD-07F883B5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7" name="Google Shape;365;p36">
            <a:extLst>
              <a:ext uri="{FF2B5EF4-FFF2-40B4-BE49-F238E27FC236}">
                <a16:creationId xmlns:a16="http://schemas.microsoft.com/office/drawing/2014/main" id="{AE10D4C7-268A-4329-AE41-2B18E807E647}"/>
              </a:ext>
            </a:extLst>
          </p:cNvPr>
          <p:cNvSpPr txBox="1">
            <a:spLocks/>
          </p:cNvSpPr>
          <p:nvPr/>
        </p:nvSpPr>
        <p:spPr>
          <a:xfrm>
            <a:off x="4606801" y="104861"/>
            <a:ext cx="4537199" cy="259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r"/>
            <a:r>
              <a:rPr lang="en-NZ" sz="9600" dirty="0">
                <a:solidFill>
                  <a:schemeClr val="accent1"/>
                </a:solidFill>
              </a:rPr>
              <a:t>THANK </a:t>
            </a:r>
          </a:p>
          <a:p>
            <a:pPr algn="r"/>
            <a:r>
              <a:rPr lang="en-NZ" sz="9600" dirty="0">
                <a:solidFill>
                  <a:schemeClr val="accent1"/>
                </a:solidFill>
              </a:rPr>
              <a:t>YOU</a:t>
            </a:r>
          </a:p>
        </p:txBody>
      </p:sp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E0493769-62C2-4563-B72D-0FD2F2520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" y="2444283"/>
            <a:ext cx="4992418" cy="15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extBox 2">
            <a:extLst>
              <a:ext uri="{FF2B5EF4-FFF2-40B4-BE49-F238E27FC236}">
                <a16:creationId xmlns:a16="http://schemas.microsoft.com/office/drawing/2014/main" id="{44857D6B-2F88-4B2F-B2E2-6A982CBCC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796250"/>
              </p:ext>
            </p:extLst>
          </p:nvPr>
        </p:nvGraphicFramePr>
        <p:xfrm>
          <a:off x="3895725" y="35319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8D0C338-EECC-409B-A13B-34522C8F8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199" y="136921"/>
            <a:ext cx="3219450" cy="3219450"/>
          </a:xfrm>
          <a:prstGeom prst="rect">
            <a:avLst/>
          </a:prstGeom>
        </p:spPr>
      </p:pic>
      <p:pic>
        <p:nvPicPr>
          <p:cNvPr id="9" name="Picture 8" descr="A close up of a light&#10;&#10;Description automatically generated">
            <a:extLst>
              <a:ext uri="{FF2B5EF4-FFF2-40B4-BE49-F238E27FC236}">
                <a16:creationId xmlns:a16="http://schemas.microsoft.com/office/drawing/2014/main" id="{0FB22C07-B50C-4BC6-A944-5E1FF6F89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26"/>
          <a:stretch/>
        </p:blipFill>
        <p:spPr>
          <a:xfrm>
            <a:off x="0" y="2768728"/>
            <a:ext cx="3748140" cy="1849827"/>
          </a:xfrm>
          <a:prstGeom prst="rect">
            <a:avLst/>
          </a:prstGeom>
        </p:spPr>
      </p:pic>
      <p:sp>
        <p:nvSpPr>
          <p:cNvPr id="15" name="Google Shape;587;p39">
            <a:extLst>
              <a:ext uri="{FF2B5EF4-FFF2-40B4-BE49-F238E27FC236}">
                <a16:creationId xmlns:a16="http://schemas.microsoft.com/office/drawing/2014/main" id="{459EC961-FDF7-4A58-B255-B02A55B07FE4}"/>
              </a:ext>
            </a:extLst>
          </p:cNvPr>
          <p:cNvSpPr/>
          <p:nvPr/>
        </p:nvSpPr>
        <p:spPr>
          <a:xfrm>
            <a:off x="4062009" y="2805304"/>
            <a:ext cx="583143" cy="58764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1;p16">
            <a:extLst>
              <a:ext uri="{FF2B5EF4-FFF2-40B4-BE49-F238E27FC236}">
                <a16:creationId xmlns:a16="http://schemas.microsoft.com/office/drawing/2014/main" id="{FB586060-9232-48E2-A610-1CBC007D25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6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D626170-C1D4-43AD-BBDD-F3973DFB3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2398238"/>
            <a:ext cx="1476375" cy="5429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9E8DA74-2520-4596-AFE9-05349020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2" y="4004945"/>
            <a:ext cx="998600" cy="4629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BD82AE9-A686-4593-B789-1832768C7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697" y="4103496"/>
            <a:ext cx="1304925" cy="10001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EDF23A7-6034-49B5-8280-394B4BAB1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698" y="3767069"/>
            <a:ext cx="946136" cy="31122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8CC8531-4EBE-42BE-AB1C-81ED0DECD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25" y="3709562"/>
            <a:ext cx="995363" cy="2952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43C88C3-AE4B-447F-AE67-A49814022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715" y="3198839"/>
            <a:ext cx="663242" cy="84711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A9778A-04AB-4A8C-9F12-5C116215C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2068" y="2994078"/>
            <a:ext cx="1895475" cy="6000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3F2A3F6-2A46-4F6B-9C6B-5BD4F3E75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7188" y="4113040"/>
            <a:ext cx="793993" cy="22794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D7D1BB0-B134-4BC2-916C-8648A5A3FA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7706" y="4709865"/>
            <a:ext cx="859542" cy="4060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309BFA3-42AE-41B1-920C-BB02A01E4D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4245" y="3541743"/>
            <a:ext cx="1080069" cy="38443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C3461B8-DA0D-4F6F-9274-0DE6A44CB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2654" y="3029411"/>
            <a:ext cx="1664959" cy="5670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219BE-12EB-488B-986A-868A5BD09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658" y="2071798"/>
            <a:ext cx="1015342" cy="44808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C588E0F-7321-49F9-8A3B-C7FA1591D6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4679" y="4103192"/>
            <a:ext cx="801935" cy="17266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BB9C481-ACC2-4710-BFFE-70042A6A27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4579" y="4354983"/>
            <a:ext cx="645072" cy="27575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C25E544-585F-430B-8715-CC858EF611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4382" y="3866175"/>
            <a:ext cx="643688" cy="1562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D7AD962-EBE5-4BF9-81C1-306DD5EE11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10655" y="3709562"/>
            <a:ext cx="520830" cy="4999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D8F447A-B2DA-4B6C-BEC3-8FE83C810E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4679" y="3922684"/>
            <a:ext cx="735466" cy="19035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9E0A34E-DFDB-400B-8014-95B06133E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59107" y="4198852"/>
            <a:ext cx="998600" cy="89348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20B3D8-1155-4FDF-B709-7E477D36F1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42327" y="4438619"/>
            <a:ext cx="1458940" cy="704881"/>
          </a:xfrm>
          <a:prstGeom prst="rect">
            <a:avLst/>
          </a:prstGeom>
        </p:spPr>
      </p:pic>
      <p:pic>
        <p:nvPicPr>
          <p:cNvPr id="84" name="Picture 2" descr="T&amp;G_Global_logo">
            <a:extLst>
              <a:ext uri="{FF2B5EF4-FFF2-40B4-BE49-F238E27FC236}">
                <a16:creationId xmlns:a16="http://schemas.microsoft.com/office/drawing/2014/main" id="{9043DC0C-24F2-404C-9B0F-76737B2E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0" b="15469"/>
          <a:stretch>
            <a:fillRect/>
          </a:stretch>
        </p:blipFill>
        <p:spPr bwMode="auto">
          <a:xfrm>
            <a:off x="4557478" y="1666102"/>
            <a:ext cx="1015343" cy="71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5" name="Picture 3" descr="OJI_Fiber-logo_480X200_transparent">
            <a:extLst>
              <a:ext uri="{FF2B5EF4-FFF2-40B4-BE49-F238E27FC236}">
                <a16:creationId xmlns:a16="http://schemas.microsoft.com/office/drawing/2014/main" id="{87DAADFF-B25A-4063-8980-207C1212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21" y="1913011"/>
            <a:ext cx="910829" cy="37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6" name="Picture 5" descr="Stada_Logo">
            <a:extLst>
              <a:ext uri="{FF2B5EF4-FFF2-40B4-BE49-F238E27FC236}">
                <a16:creationId xmlns:a16="http://schemas.microsoft.com/office/drawing/2014/main" id="{08DDDA1B-0040-4E6D-B5F1-EC4FB7F6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07" y="2001865"/>
            <a:ext cx="1306837" cy="6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805F2357-74C8-4C78-9AC5-3279165E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54" y="1468150"/>
            <a:ext cx="2313047" cy="5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7">
            <a:extLst>
              <a:ext uri="{FF2B5EF4-FFF2-40B4-BE49-F238E27FC236}">
                <a16:creationId xmlns:a16="http://schemas.microsoft.com/office/drawing/2014/main" id="{D86E8314-FDB4-4D85-AD00-6F56B55535F4}"/>
              </a:ext>
            </a:extLst>
          </p:cNvPr>
          <p:cNvGrpSpPr>
            <a:grpSpLocks/>
          </p:cNvGrpSpPr>
          <p:nvPr/>
        </p:nvGrpSpPr>
        <p:grpSpPr bwMode="auto">
          <a:xfrm>
            <a:off x="4258189" y="3439831"/>
            <a:ext cx="946137" cy="365125"/>
            <a:chOff x="114480474" y="114384417"/>
            <a:chExt cx="1619762" cy="590498"/>
          </a:xfrm>
        </p:grpSpPr>
        <p:sp>
          <p:nvSpPr>
            <p:cNvPr id="90" name="Rectangle 8">
              <a:extLst>
                <a:ext uri="{FF2B5EF4-FFF2-40B4-BE49-F238E27FC236}">
                  <a16:creationId xmlns:a16="http://schemas.microsoft.com/office/drawing/2014/main" id="{6D65CECE-0D7A-489D-9BAE-5F73D893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80474" y="114384417"/>
              <a:ext cx="1619762" cy="590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pic>
          <p:nvPicPr>
            <p:cNvPr id="91" name="Picture 9" descr="1280px-Orica_logo">
              <a:extLst>
                <a:ext uri="{FF2B5EF4-FFF2-40B4-BE49-F238E27FC236}">
                  <a16:creationId xmlns:a16="http://schemas.microsoft.com/office/drawing/2014/main" id="{E072CA21-3296-49FE-8FB1-A5FE0F1F6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4460" y="114453007"/>
              <a:ext cx="1468494" cy="47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92" name="Picture 10" descr="tait_communications_logo">
            <a:extLst>
              <a:ext uri="{FF2B5EF4-FFF2-40B4-BE49-F238E27FC236}">
                <a16:creationId xmlns:a16="http://schemas.microsoft.com/office/drawing/2014/main" id="{72B96058-1A01-4A1A-93C5-F4A6BE2C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r="11369"/>
          <a:stretch>
            <a:fillRect/>
          </a:stretch>
        </p:blipFill>
        <p:spPr bwMode="auto">
          <a:xfrm>
            <a:off x="4537061" y="2458944"/>
            <a:ext cx="786874" cy="5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D0568F1-B56F-4450-8D39-B208FDF283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71342" y="1750477"/>
            <a:ext cx="1372004" cy="36797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5E8B0F9-E031-4CBD-90E5-C39E8396901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03"/>
          <a:stretch/>
        </p:blipFill>
        <p:spPr>
          <a:xfrm>
            <a:off x="5323935" y="2310581"/>
            <a:ext cx="2628517" cy="628236"/>
          </a:xfrm>
          <a:prstGeom prst="rect">
            <a:avLst/>
          </a:prstGeom>
        </p:spPr>
      </p:pic>
      <p:sp>
        <p:nvSpPr>
          <p:cNvPr id="97" name="Google Shape;185;p23">
            <a:extLst>
              <a:ext uri="{FF2B5EF4-FFF2-40B4-BE49-F238E27FC236}">
                <a16:creationId xmlns:a16="http://schemas.microsoft.com/office/drawing/2014/main" id="{A1F5EA73-7AEA-4A9F-80DF-3FD447F2DB28}"/>
              </a:ext>
            </a:extLst>
          </p:cNvPr>
          <p:cNvSpPr txBox="1">
            <a:spLocks/>
          </p:cNvSpPr>
          <p:nvPr/>
        </p:nvSpPr>
        <p:spPr>
          <a:xfrm>
            <a:off x="1795034" y="403913"/>
            <a:ext cx="7332293" cy="781493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Portfolio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AEE6C6F-D66C-48F9-987A-F69D8AFF322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82770" y="236056"/>
            <a:ext cx="1245717" cy="133291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4782726-7BCB-4B4A-985C-7C3F1A325EA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00888" y="951381"/>
            <a:ext cx="457200" cy="571500"/>
          </a:xfrm>
          <a:prstGeom prst="rect">
            <a:avLst/>
          </a:prstGeom>
        </p:spPr>
      </p:pic>
      <p:pic>
        <p:nvPicPr>
          <p:cNvPr id="87" name="Picture 6" descr="Karstadt_Logo">
            <a:extLst>
              <a:ext uri="{FF2B5EF4-FFF2-40B4-BE49-F238E27FC236}">
                <a16:creationId xmlns:a16="http://schemas.microsoft.com/office/drawing/2014/main" id="{BCA1CFF8-D076-4E4C-AEA1-F7001BD9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39" y="1261700"/>
            <a:ext cx="1934554" cy="4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Graphic 3" descr="Meeting">
            <a:extLst>
              <a:ext uri="{FF2B5EF4-FFF2-40B4-BE49-F238E27FC236}">
                <a16:creationId xmlns:a16="http://schemas.microsoft.com/office/drawing/2014/main" id="{5C5E7E0E-3B8D-4AA2-91F6-69C7AC9C81C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23241" y="386817"/>
            <a:ext cx="847111" cy="847111"/>
          </a:xfrm>
          <a:prstGeom prst="rect">
            <a:avLst/>
          </a:prstGeom>
        </p:spPr>
      </p:pic>
      <p:sp>
        <p:nvSpPr>
          <p:cNvPr id="36" name="Google Shape;111;p16">
            <a:extLst>
              <a:ext uri="{FF2B5EF4-FFF2-40B4-BE49-F238E27FC236}">
                <a16:creationId xmlns:a16="http://schemas.microsoft.com/office/drawing/2014/main" id="{831255D2-F6A0-4BC6-BA0B-37F1C0B6A017}"/>
              </a:ext>
            </a:extLst>
          </p:cNvPr>
          <p:cNvSpPr txBox="1">
            <a:spLocks/>
          </p:cNvSpPr>
          <p:nvPr/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4</a:t>
            </a:fld>
            <a:endParaRPr lang="en" sz="1200" dirty="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subTitle" idx="4294967295"/>
          </p:nvPr>
        </p:nvSpPr>
        <p:spPr>
          <a:xfrm>
            <a:off x="1414811" y="1283722"/>
            <a:ext cx="5671789" cy="2884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New Zealand North Island Co-operative 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96 years serving New Zealanders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All stores owner-operated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focused retailer and wholesaler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North Island only – sister co-op in the South Island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One large competitor and many small competitors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Revenue is $7.7b (2018 store sales)</a:t>
            </a:r>
          </a:p>
          <a:p>
            <a:pPr>
              <a:buClr>
                <a:srgbClr val="00B0F0"/>
              </a:buClr>
            </a:pPr>
            <a:r>
              <a:rPr lang="en-NZ" sz="1600" dirty="0"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3.7% increase in store sales from previous year</a:t>
            </a:r>
          </a:p>
          <a:p>
            <a:pPr marL="0" lvl="0" indent="0" algn="just">
              <a:buNone/>
            </a:pPr>
            <a:endParaRPr sz="1600" b="1" i="1" dirty="0"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FFD9C7E-89F7-406C-AC64-07CFA9A5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981" y="3727058"/>
            <a:ext cx="6763330" cy="16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DE220665-C5B7-468E-BB94-CB96F5ED4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274" y="403768"/>
            <a:ext cx="833707" cy="833707"/>
          </a:xfrm>
          <a:prstGeom prst="rect">
            <a:avLst/>
          </a:prstGeom>
        </p:spPr>
      </p:pic>
      <p:sp>
        <p:nvSpPr>
          <p:cNvPr id="7" name="Google Shape;185;p23">
            <a:extLst>
              <a:ext uri="{FF2B5EF4-FFF2-40B4-BE49-F238E27FC236}">
                <a16:creationId xmlns:a16="http://schemas.microsoft.com/office/drawing/2014/main" id="{2C08C09C-8975-415F-8025-3E3D11C15B39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833707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Foodstuffs - About us </a:t>
            </a:r>
          </a:p>
        </p:txBody>
      </p:sp>
      <p:sp>
        <p:nvSpPr>
          <p:cNvPr id="9" name="Google Shape;77;p11">
            <a:extLst>
              <a:ext uri="{FF2B5EF4-FFF2-40B4-BE49-F238E27FC236}">
                <a16:creationId xmlns:a16="http://schemas.microsoft.com/office/drawing/2014/main" id="{564CAC61-923D-4E2E-9666-8E92C37506CB}"/>
              </a:ext>
            </a:extLst>
          </p:cNvPr>
          <p:cNvSpPr txBox="1">
            <a:spLocks/>
          </p:cNvSpPr>
          <p:nvPr/>
        </p:nvSpPr>
        <p:spPr>
          <a:xfrm>
            <a:off x="8750400" y="444556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b="1" smtClean="0">
                <a:solidFill>
                  <a:schemeClr val="bg1"/>
                </a:solidFill>
                <a:latin typeface="Barlow" panose="020B0604020202020204" charset="0"/>
              </a:rPr>
              <a:pPr algn="ctr"/>
              <a:t>5</a:t>
            </a:fld>
            <a:endParaRPr lang="en" sz="1200" b="1" dirty="0">
              <a:solidFill>
                <a:schemeClr val="bg1"/>
              </a:solidFill>
              <a:latin typeface="Barlow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306936-2247-4E9D-99FB-1BDF297B3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293" y="1303414"/>
            <a:ext cx="905217" cy="684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D53157-3781-4CEF-A44B-AAA523078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888" y="1987537"/>
            <a:ext cx="905217" cy="676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DFC996-1324-45B4-A08C-ACE0F7973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284" y="2662184"/>
            <a:ext cx="908821" cy="684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FE073-6FB6-4090-93AA-F57F6EF6F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2283" y="3349430"/>
            <a:ext cx="908821" cy="8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subTitle" idx="4294967295"/>
          </p:nvPr>
        </p:nvSpPr>
        <p:spPr>
          <a:xfrm>
            <a:off x="6387353" y="1330927"/>
            <a:ext cx="2447365" cy="2633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B0F0"/>
              </a:buClr>
            </a:pPr>
            <a:r>
              <a:rPr lang="en-US" sz="1600" dirty="0"/>
              <a:t>Owner / Operator model </a:t>
            </a:r>
          </a:p>
          <a:p>
            <a:pPr>
              <a:buClr>
                <a:srgbClr val="00B0F0"/>
              </a:buClr>
            </a:pPr>
            <a:r>
              <a:rPr lang="en-US" sz="1600" dirty="0"/>
              <a:t>332 Stores</a:t>
            </a:r>
          </a:p>
          <a:p>
            <a:pPr>
              <a:buClr>
                <a:srgbClr val="00B0F0"/>
              </a:buClr>
            </a:pPr>
            <a:r>
              <a:rPr lang="en-US" sz="1600" dirty="0"/>
              <a:t>PAK ’n SAVE, New World, Four Square, Gilmours</a:t>
            </a:r>
          </a:p>
          <a:p>
            <a:pPr>
              <a:buClr>
                <a:srgbClr val="00B0F0"/>
              </a:buClr>
            </a:pPr>
            <a:r>
              <a:rPr lang="en-US" sz="1600" dirty="0"/>
              <a:t>22,000+ team members</a:t>
            </a:r>
          </a:p>
          <a:p>
            <a:pPr algn="just">
              <a:buClr>
                <a:schemeClr val="accent1"/>
              </a:buClr>
            </a:pPr>
            <a:endParaRPr lang="en-NZ" sz="1200" dirty="0"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FFD9C7E-89F7-406C-AC64-07CFA9A5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981" y="3727058"/>
            <a:ext cx="6763330" cy="16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DE220665-C5B7-468E-BB94-CB96F5ED4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845" y="371415"/>
            <a:ext cx="833707" cy="833707"/>
          </a:xfrm>
          <a:prstGeom prst="rect">
            <a:avLst/>
          </a:prstGeom>
        </p:spPr>
      </p:pic>
      <p:sp>
        <p:nvSpPr>
          <p:cNvPr id="7" name="Google Shape;185;p23">
            <a:extLst>
              <a:ext uri="{FF2B5EF4-FFF2-40B4-BE49-F238E27FC236}">
                <a16:creationId xmlns:a16="http://schemas.microsoft.com/office/drawing/2014/main" id="{3FA9677D-EAD6-4FDF-98FC-12DE6A1E468F}"/>
              </a:ext>
            </a:extLst>
          </p:cNvPr>
          <p:cNvSpPr txBox="1">
            <a:spLocks/>
          </p:cNvSpPr>
          <p:nvPr/>
        </p:nvSpPr>
        <p:spPr>
          <a:xfrm>
            <a:off x="1811708" y="371415"/>
            <a:ext cx="7332292" cy="833707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N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Foodstuffs - About us </a:t>
            </a:r>
          </a:p>
        </p:txBody>
      </p:sp>
      <p:sp>
        <p:nvSpPr>
          <p:cNvPr id="9" name="Google Shape;111;p16">
            <a:extLst>
              <a:ext uri="{FF2B5EF4-FFF2-40B4-BE49-F238E27FC236}">
                <a16:creationId xmlns:a16="http://schemas.microsoft.com/office/drawing/2014/main" id="{60B2ED9D-6FD5-4476-A912-E563BE23DD9C}"/>
              </a:ext>
            </a:extLst>
          </p:cNvPr>
          <p:cNvSpPr txBox="1">
            <a:spLocks/>
          </p:cNvSpPr>
          <p:nvPr/>
        </p:nvSpPr>
        <p:spPr>
          <a:xfrm>
            <a:off x="8750400" y="437848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6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2A208D5-8F91-43D4-8EE3-C1CE9C4B3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51" y="2472146"/>
            <a:ext cx="1559789" cy="1492432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3582BD9-E98A-4680-9957-B9896B29E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88" y="1350085"/>
            <a:ext cx="2296094" cy="755841"/>
          </a:xfrm>
          <a:prstGeom prst="rect">
            <a:avLst/>
          </a:prstGeom>
        </p:spPr>
      </p:pic>
      <p:pic>
        <p:nvPicPr>
          <p:cNvPr id="12" name="Picture 2" descr="Image result for gilmours logo">
            <a:extLst>
              <a:ext uri="{FF2B5EF4-FFF2-40B4-BE49-F238E27FC236}">
                <a16:creationId xmlns:a16="http://schemas.microsoft.com/office/drawing/2014/main" id="{FF191C41-1016-4788-BB72-54C9F42E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27" y="1284332"/>
            <a:ext cx="1593265" cy="7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four square logo">
            <a:extLst>
              <a:ext uri="{FF2B5EF4-FFF2-40B4-BE49-F238E27FC236}">
                <a16:creationId xmlns:a16="http://schemas.microsoft.com/office/drawing/2014/main" id="{B3DFF979-44B0-44E7-9BD6-A6539660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64" y="2622126"/>
            <a:ext cx="1433918" cy="1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nsulting, building, background">
            <a:extLst>
              <a:ext uri="{FF2B5EF4-FFF2-40B4-BE49-F238E27FC236}">
                <a16:creationId xmlns:a16="http://schemas.microsoft.com/office/drawing/2014/main" id="{A51F4A84-6A9E-4427-BC71-27A0BF26A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3" t="12236" r="52288" b="3495"/>
          <a:stretch/>
        </p:blipFill>
        <p:spPr bwMode="auto">
          <a:xfrm>
            <a:off x="3175" y="7"/>
            <a:ext cx="1270000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705FE-29CB-4672-8D03-EC527B88CC6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99FE3-F7A6-4079-A957-A128404FB34D}"/>
              </a:ext>
            </a:extLst>
          </p:cNvPr>
          <p:cNvSpPr/>
          <p:nvPr/>
        </p:nvSpPr>
        <p:spPr>
          <a:xfrm>
            <a:off x="863571" y="395460"/>
            <a:ext cx="787458" cy="79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Google Shape;185;p23">
            <a:extLst>
              <a:ext uri="{FF2B5EF4-FFF2-40B4-BE49-F238E27FC236}">
                <a16:creationId xmlns:a16="http://schemas.microsoft.com/office/drawing/2014/main" id="{B8BB6E50-748E-4B0D-98D8-D9007AB317A8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801712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N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- Evolution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4E393EE-6EA8-421E-BF99-9DE43E43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91" y="1456035"/>
            <a:ext cx="3436215" cy="30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17;p17">
            <a:extLst>
              <a:ext uri="{FF2B5EF4-FFF2-40B4-BE49-F238E27FC236}">
                <a16:creationId xmlns:a16="http://schemas.microsoft.com/office/drawing/2014/main" id="{AC3EC935-B3C3-431A-BE87-D8EFCE7DE5CB}"/>
              </a:ext>
            </a:extLst>
          </p:cNvPr>
          <p:cNvSpPr txBox="1">
            <a:spLocks/>
          </p:cNvSpPr>
          <p:nvPr/>
        </p:nvSpPr>
        <p:spPr>
          <a:xfrm>
            <a:off x="5513022" y="1651110"/>
            <a:ext cx="2788489" cy="61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>
              <a:spcBef>
                <a:spcPts val="0"/>
              </a:spcBef>
              <a:buFont typeface="Barlow"/>
              <a:buNone/>
            </a:pPr>
            <a:r>
              <a:rPr lang="en-US" sz="1100" dirty="0"/>
              <a:t>Started as gathering information about market trends.</a:t>
            </a:r>
          </a:p>
        </p:txBody>
      </p:sp>
      <p:sp>
        <p:nvSpPr>
          <p:cNvPr id="9" name="Google Shape;117;p17">
            <a:extLst>
              <a:ext uri="{FF2B5EF4-FFF2-40B4-BE49-F238E27FC236}">
                <a16:creationId xmlns:a16="http://schemas.microsoft.com/office/drawing/2014/main" id="{1AFC00D5-2CDF-485F-9690-1B1EC220D928}"/>
              </a:ext>
            </a:extLst>
          </p:cNvPr>
          <p:cNvSpPr txBox="1">
            <a:spLocks/>
          </p:cNvSpPr>
          <p:nvPr/>
        </p:nvSpPr>
        <p:spPr>
          <a:xfrm>
            <a:off x="5513022" y="2270844"/>
            <a:ext cx="2788489" cy="113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100" dirty="0"/>
              <a:t>Nowadays BI is seen as the usage of technology to </a:t>
            </a:r>
            <a:r>
              <a:rPr lang="en-US" sz="1100" b="1" dirty="0"/>
              <a:t>compile</a:t>
            </a:r>
            <a:r>
              <a:rPr lang="en-US" sz="1100" dirty="0"/>
              <a:t> and </a:t>
            </a:r>
            <a:r>
              <a:rPr lang="en-US" sz="1100" b="1" dirty="0"/>
              <a:t>analyze</a:t>
            </a:r>
            <a:r>
              <a:rPr lang="en-US" sz="1100" dirty="0"/>
              <a:t> data, translate it into useful </a:t>
            </a:r>
            <a:r>
              <a:rPr lang="en-US" sz="1100" b="1" dirty="0"/>
              <a:t>information</a:t>
            </a:r>
            <a:r>
              <a:rPr lang="en-US" sz="1100" dirty="0"/>
              <a:t>, and make strategic </a:t>
            </a:r>
            <a:r>
              <a:rPr lang="en-US" sz="1100" b="1" dirty="0"/>
              <a:t>decisions</a:t>
            </a:r>
            <a:r>
              <a:rPr lang="en-US" sz="1100" dirty="0"/>
              <a:t> based on the </a:t>
            </a:r>
            <a:r>
              <a:rPr lang="en-US" sz="1100" b="1" dirty="0"/>
              <a:t>results</a:t>
            </a:r>
            <a:r>
              <a:rPr lang="en-US" sz="1100" dirty="0"/>
              <a:t>.</a:t>
            </a:r>
            <a:endParaRPr lang="en-NZ" sz="1100" dirty="0"/>
          </a:p>
          <a:p>
            <a:pPr marL="0" indent="0" algn="just">
              <a:spcBef>
                <a:spcPts val="0"/>
              </a:spcBef>
              <a:buFont typeface="Barlow"/>
              <a:buNone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E377D-6F2B-4D53-899D-CAE8B3AF3313}"/>
              </a:ext>
            </a:extLst>
          </p:cNvPr>
          <p:cNvSpPr txBox="1"/>
          <p:nvPr/>
        </p:nvSpPr>
        <p:spPr>
          <a:xfrm>
            <a:off x="5513023" y="3435878"/>
            <a:ext cx="2935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sz="1100" dirty="0">
                <a:latin typeface="Barlow" panose="020B0604020202020204" charset="0"/>
              </a:rPr>
              <a:t>The target is to obtain data from multi-sources, a fast integration and data analysis for obtaining results in a simple way. </a:t>
            </a:r>
          </a:p>
        </p:txBody>
      </p:sp>
      <p:pic>
        <p:nvPicPr>
          <p:cNvPr id="12" name="Graphic 11" descr="Atom">
            <a:extLst>
              <a:ext uri="{FF2B5EF4-FFF2-40B4-BE49-F238E27FC236}">
                <a16:creationId xmlns:a16="http://schemas.microsoft.com/office/drawing/2014/main" id="{6806AB6C-93CF-4106-BD49-05FB5A677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32" y="411322"/>
            <a:ext cx="849098" cy="759126"/>
          </a:xfrm>
          <a:prstGeom prst="rect">
            <a:avLst/>
          </a:prstGeom>
        </p:spPr>
      </p:pic>
      <p:sp>
        <p:nvSpPr>
          <p:cNvPr id="11" name="Google Shape;111;p16">
            <a:extLst>
              <a:ext uri="{FF2B5EF4-FFF2-40B4-BE49-F238E27FC236}">
                <a16:creationId xmlns:a16="http://schemas.microsoft.com/office/drawing/2014/main" id="{80406999-73BF-4E76-A226-0F95E950EC7E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7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nsulting, building, background">
            <a:extLst>
              <a:ext uri="{FF2B5EF4-FFF2-40B4-BE49-F238E27FC236}">
                <a16:creationId xmlns:a16="http://schemas.microsoft.com/office/drawing/2014/main" id="{A51F4A84-6A9E-4427-BC71-27A0BF26A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3" t="12236" r="52288" b="3495"/>
          <a:stretch/>
        </p:blipFill>
        <p:spPr bwMode="auto">
          <a:xfrm>
            <a:off x="3175" y="7"/>
            <a:ext cx="1270000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705FE-29CB-4672-8D03-EC527B88CC6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99FE3-F7A6-4079-A957-A128404FB34D}"/>
              </a:ext>
            </a:extLst>
          </p:cNvPr>
          <p:cNvSpPr/>
          <p:nvPr/>
        </p:nvSpPr>
        <p:spPr>
          <a:xfrm>
            <a:off x="863571" y="395460"/>
            <a:ext cx="787458" cy="79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Google Shape;185;p23">
            <a:extLst>
              <a:ext uri="{FF2B5EF4-FFF2-40B4-BE49-F238E27FC236}">
                <a16:creationId xmlns:a16="http://schemas.microsoft.com/office/drawing/2014/main" id="{B8BB6E50-748E-4B0D-98D8-D9007AB317A8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99927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N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- Evolution</a:t>
            </a:r>
          </a:p>
        </p:txBody>
      </p:sp>
      <p:sp>
        <p:nvSpPr>
          <p:cNvPr id="11" name="Google Shape;117;p17">
            <a:extLst>
              <a:ext uri="{FF2B5EF4-FFF2-40B4-BE49-F238E27FC236}">
                <a16:creationId xmlns:a16="http://schemas.microsoft.com/office/drawing/2014/main" id="{7B254307-E5CA-435C-A01C-E936CFF1E989}"/>
              </a:ext>
            </a:extLst>
          </p:cNvPr>
          <p:cNvSpPr txBox="1">
            <a:spLocks/>
          </p:cNvSpPr>
          <p:nvPr/>
        </p:nvSpPr>
        <p:spPr>
          <a:xfrm>
            <a:off x="3027712" y="1523245"/>
            <a:ext cx="4900284" cy="313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b="1" dirty="0"/>
              <a:t>10 years ago:</a:t>
            </a:r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Performance impacted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A separate system for Analytics and reporting purposes</a:t>
            </a: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SzPct val="186000"/>
              <a:buNone/>
            </a:pPr>
            <a:endParaRPr lang="en-US" sz="1200" dirty="0"/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Difficult to get real time reporting</a:t>
            </a:r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endParaRPr lang="en-US" sz="1200" dirty="0"/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Data needs to be extracted into OLAP system (SAP BW)</a:t>
            </a:r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endParaRPr lang="en-US" sz="1200" dirty="0"/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Different layers of persisted data in order to get the required results / many BW object types</a:t>
            </a:r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endParaRPr lang="en-US" sz="1200" dirty="0"/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(Initially) few source systems in BW</a:t>
            </a:r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endParaRPr lang="en-US" sz="1200" dirty="0"/>
          </a:p>
          <a:p>
            <a:pPr marL="171450" indent="-171450" algn="just">
              <a:spcBef>
                <a:spcPts val="0"/>
              </a:spcBef>
              <a:buClr>
                <a:schemeClr val="accent1"/>
              </a:buClr>
              <a:buSzPct val="186000"/>
            </a:pPr>
            <a:r>
              <a:rPr lang="en-US" sz="1200" dirty="0"/>
              <a:t> Data was consumed with </a:t>
            </a:r>
            <a:r>
              <a:rPr lang="en-US" sz="1200" dirty="0" err="1"/>
              <a:t>BEx</a:t>
            </a:r>
            <a:r>
              <a:rPr lang="en-US" sz="1200" dirty="0"/>
              <a:t> tools only (BO later) through BW objects only</a:t>
            </a:r>
          </a:p>
        </p:txBody>
      </p:sp>
      <p:pic>
        <p:nvPicPr>
          <p:cNvPr id="12" name="Graphic 11" descr="Presentation with bar chart">
            <a:extLst>
              <a:ext uri="{FF2B5EF4-FFF2-40B4-BE49-F238E27FC236}">
                <a16:creationId xmlns:a16="http://schemas.microsoft.com/office/drawing/2014/main" id="{3F7861EE-E380-443E-A1A1-B6B46E007D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029" y="2325382"/>
            <a:ext cx="914400" cy="914400"/>
          </a:xfrm>
          <a:prstGeom prst="rect">
            <a:avLst/>
          </a:prstGeom>
        </p:spPr>
      </p:pic>
      <p:pic>
        <p:nvPicPr>
          <p:cNvPr id="13" name="Graphic 12" descr="Atom">
            <a:extLst>
              <a:ext uri="{FF2B5EF4-FFF2-40B4-BE49-F238E27FC236}">
                <a16:creationId xmlns:a16="http://schemas.microsoft.com/office/drawing/2014/main" id="{5A2050A0-0174-4669-ACDF-2E6626B9B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32" y="411322"/>
            <a:ext cx="849098" cy="759126"/>
          </a:xfrm>
          <a:prstGeom prst="rect">
            <a:avLst/>
          </a:prstGeom>
        </p:spPr>
      </p:pic>
      <p:sp>
        <p:nvSpPr>
          <p:cNvPr id="9" name="Google Shape;111;p16">
            <a:extLst>
              <a:ext uri="{FF2B5EF4-FFF2-40B4-BE49-F238E27FC236}">
                <a16:creationId xmlns:a16="http://schemas.microsoft.com/office/drawing/2014/main" id="{89B46667-E5BA-4A31-A4F9-82A3EABCDAE8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8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nsulting, building, background">
            <a:extLst>
              <a:ext uri="{FF2B5EF4-FFF2-40B4-BE49-F238E27FC236}">
                <a16:creationId xmlns:a16="http://schemas.microsoft.com/office/drawing/2014/main" id="{A51F4A84-6A9E-4427-BC71-27A0BF26A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3" t="12236" r="52288" b="3495"/>
          <a:stretch/>
        </p:blipFill>
        <p:spPr bwMode="auto">
          <a:xfrm>
            <a:off x="3175" y="7"/>
            <a:ext cx="1270000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705FE-29CB-4672-8D03-EC527B88CC6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50400" y="4356225"/>
            <a:ext cx="3936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99FE3-F7A6-4079-A957-A128404FB34D}"/>
              </a:ext>
            </a:extLst>
          </p:cNvPr>
          <p:cNvSpPr/>
          <p:nvPr/>
        </p:nvSpPr>
        <p:spPr>
          <a:xfrm>
            <a:off x="863571" y="395460"/>
            <a:ext cx="787458" cy="79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Google Shape;185;p23">
            <a:extLst>
              <a:ext uri="{FF2B5EF4-FFF2-40B4-BE49-F238E27FC236}">
                <a16:creationId xmlns:a16="http://schemas.microsoft.com/office/drawing/2014/main" id="{B8BB6E50-748E-4B0D-98D8-D9007AB317A8}"/>
              </a:ext>
            </a:extLst>
          </p:cNvPr>
          <p:cNvSpPr txBox="1">
            <a:spLocks/>
          </p:cNvSpPr>
          <p:nvPr/>
        </p:nvSpPr>
        <p:spPr>
          <a:xfrm>
            <a:off x="1811708" y="393675"/>
            <a:ext cx="7332292" cy="799927"/>
          </a:xfrm>
          <a:prstGeom prst="rect">
            <a:avLst/>
          </a:prstGeom>
          <a:gradFill>
            <a:gsLst>
              <a:gs pos="11000">
                <a:schemeClr val="accent2">
                  <a:lumMod val="75000"/>
                </a:schemeClr>
              </a:gs>
              <a:gs pos="72000">
                <a:schemeClr val="accent1">
                  <a:lumMod val="67000"/>
                  <a:alpha val="8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N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- Evolution</a:t>
            </a:r>
          </a:p>
        </p:txBody>
      </p:sp>
      <p:pic>
        <p:nvPicPr>
          <p:cNvPr id="13" name="Graphic 12" descr="Atom">
            <a:extLst>
              <a:ext uri="{FF2B5EF4-FFF2-40B4-BE49-F238E27FC236}">
                <a16:creationId xmlns:a16="http://schemas.microsoft.com/office/drawing/2014/main" id="{5A2050A0-0174-4669-ACDF-2E6626B9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632" y="411322"/>
            <a:ext cx="849098" cy="759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10B1-88AF-49A3-A68E-6831A455A483}"/>
              </a:ext>
            </a:extLst>
          </p:cNvPr>
          <p:cNvSpPr txBox="1"/>
          <p:nvPr/>
        </p:nvSpPr>
        <p:spPr>
          <a:xfrm>
            <a:off x="2891118" y="1570503"/>
            <a:ext cx="5647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Barlow" panose="020B0604020202020204" charset="0"/>
              </a:rPr>
              <a:t>Today: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Due to HANA's architecture and speed, possible to get good reporting performance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endParaRPr lang="en-US" sz="1200" dirty="0">
              <a:latin typeface="Barlow" panose="020B0604020202020204" charset="0"/>
            </a:endParaRP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With HANA getting real time reporting is easier (SDA/SDI, Embedded BW)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endParaRPr lang="en-US" sz="1200" dirty="0">
              <a:latin typeface="Barlow" panose="020B0604020202020204" charset="0"/>
            </a:endParaRP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Possible to read and integrate data in Remote Sources without extracting the data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endParaRPr lang="en-US" sz="1200" dirty="0">
              <a:latin typeface="Barlow" panose="020B0604020202020204" charset="0"/>
            </a:endParaRP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Less layers / Less BW object types - easier to manipulate data without persisting it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endParaRPr lang="en-US" sz="1200" dirty="0">
              <a:latin typeface="Barlow" panose="020B0604020202020204" charset="0"/>
            </a:endParaRP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Multisource (through HANA) - connections to many systems / Very good integration between Native HANA and BW objects</a:t>
            </a: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endParaRPr lang="en-US" sz="1200" dirty="0">
              <a:latin typeface="Barlow" panose="020B0604020202020204" charset="0"/>
            </a:endParaRPr>
          </a:p>
          <a:p>
            <a:pPr marL="171450" indent="-171450" algn="just">
              <a:buClr>
                <a:schemeClr val="accent1"/>
              </a:buClr>
              <a:buSzPct val="186000"/>
              <a:buFont typeface="Wingdings" panose="05000000000000000000" pitchFamily="2" charset="2"/>
              <a:buChar char="§"/>
            </a:pPr>
            <a:r>
              <a:rPr lang="en-US" sz="1200" dirty="0">
                <a:latin typeface="Barlow" panose="020B0604020202020204" charset="0"/>
              </a:rPr>
              <a:t>Data can be consumed by many different tools (BO, SAC, Analysis for Office, Excel, non-SAP) and allowing connection directly to HANA views</a:t>
            </a:r>
            <a:endParaRPr lang="en-NZ" sz="1200" dirty="0">
              <a:latin typeface="Barlow" panose="020B0604020202020204" charset="0"/>
            </a:endParaRPr>
          </a:p>
        </p:txBody>
      </p:sp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4CA544E7-A7BB-42D0-A791-557D9A3F2A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7284" y="2265728"/>
            <a:ext cx="914400" cy="914400"/>
          </a:xfrm>
          <a:prstGeom prst="rect">
            <a:avLst/>
          </a:prstGeom>
        </p:spPr>
      </p:pic>
      <p:sp>
        <p:nvSpPr>
          <p:cNvPr id="11" name="Google Shape;111;p16">
            <a:extLst>
              <a:ext uri="{FF2B5EF4-FFF2-40B4-BE49-F238E27FC236}">
                <a16:creationId xmlns:a16="http://schemas.microsoft.com/office/drawing/2014/main" id="{6C9FA470-8BF3-427B-9EB1-E37F26212F6B}"/>
              </a:ext>
            </a:extLst>
          </p:cNvPr>
          <p:cNvSpPr txBox="1">
            <a:spLocks/>
          </p:cNvSpPr>
          <p:nvPr/>
        </p:nvSpPr>
        <p:spPr>
          <a:xfrm>
            <a:off x="8750400" y="4380382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chemeClr val="tx2"/>
                </a:solidFill>
                <a:latin typeface="Barlow" panose="020B0604020202020204" charset="0"/>
              </a:rPr>
              <a:pPr algn="ctr"/>
              <a:t>9</a:t>
            </a:fld>
            <a:endParaRPr lang="en" sz="1200">
              <a:solidFill>
                <a:schemeClr val="tx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8DE46E0A1924889F073AEB11CC77B" ma:contentTypeVersion="11" ma:contentTypeDescription="Create a new document." ma:contentTypeScope="" ma:versionID="f23ea84cc7d8827f97aa8f4b8d92b9a6">
  <xsd:schema xmlns:xsd="http://www.w3.org/2001/XMLSchema" xmlns:xs="http://www.w3.org/2001/XMLSchema" xmlns:p="http://schemas.microsoft.com/office/2006/metadata/properties" xmlns:ns3="ddf7d8fc-2999-4fcf-a9ff-103b40be64c8" xmlns:ns4="db6712d5-77ea-4565-8842-947fd5b29bf1" targetNamespace="http://schemas.microsoft.com/office/2006/metadata/properties" ma:root="true" ma:fieldsID="07d0c03636e5f132c03ffaf7e864114b" ns3:_="" ns4:_="">
    <xsd:import namespace="ddf7d8fc-2999-4fcf-a9ff-103b40be64c8"/>
    <xsd:import namespace="db6712d5-77ea-4565-8842-947fd5b29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7d8fc-2999-4fcf-a9ff-103b40be6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712d5-77ea-4565-8842-947fd5b29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47710-8DB2-4B74-BE8D-5C03EBE5F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7d8fc-2999-4fcf-a9ff-103b40be64c8"/>
    <ds:schemaRef ds:uri="db6712d5-77ea-4565-8842-947fd5b29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41A37-804F-409E-A964-17A256F54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097756-15BB-40A8-8992-B1A2671AE7A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df7d8fc-2999-4fcf-a9ff-103b40be64c8"/>
    <ds:schemaRef ds:uri="http://schemas.microsoft.com/office/2006/documentManagement/types"/>
    <ds:schemaRef ds:uri="db6712d5-77ea-4565-8842-947fd5b29bf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1191</Words>
  <Application>Microsoft Office PowerPoint</Application>
  <PresentationFormat>On-screen Show (16:9)</PresentationFormat>
  <Paragraphs>223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Wingdings</vt:lpstr>
      <vt:lpstr>Barlow</vt:lpstr>
      <vt:lpstr>Basset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PowerPoint Presentation</vt:lpstr>
      <vt:lpstr>PowerPoint Presentation</vt:lpstr>
      <vt:lpstr>PowerPoint Presentation</vt:lpstr>
      <vt:lpstr>PowerPoint Presentation</vt:lpstr>
      <vt:lpstr>How Foodstuffs got there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TAHR</dc:creator>
  <cp:lastModifiedBy>Rosanne English</cp:lastModifiedBy>
  <cp:revision>110</cp:revision>
  <dcterms:modified xsi:type="dcterms:W3CDTF">2019-08-26T21:41:00Z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eebd8b-c6d1-4b94-b904-d14fce421acd_Enabled">
    <vt:lpwstr>True</vt:lpwstr>
  </property>
  <property fmtid="{D5CDD505-2E9C-101B-9397-08002B2CF9AE}" pid="3" name="MSIP_Label_68eebd8b-c6d1-4b94-b904-d14fce421acd_SiteId">
    <vt:lpwstr>fb39e3e9-23a9-404e-93a2-b42a87d94f35</vt:lpwstr>
  </property>
  <property fmtid="{D5CDD505-2E9C-101B-9397-08002B2CF9AE}" pid="4" name="MSIP_Label_68eebd8b-c6d1-4b94-b904-d14fce421acd_Owner">
    <vt:lpwstr>rosanne.english@ird.govt.nz</vt:lpwstr>
  </property>
  <property fmtid="{D5CDD505-2E9C-101B-9397-08002B2CF9AE}" pid="5" name="MSIP_Label_68eebd8b-c6d1-4b94-b904-d14fce421acd_SetDate">
    <vt:lpwstr>2019-08-26T21:39:25.2684953Z</vt:lpwstr>
  </property>
  <property fmtid="{D5CDD505-2E9C-101B-9397-08002B2CF9AE}" pid="6" name="MSIP_Label_68eebd8b-c6d1-4b94-b904-d14fce421acd_Name">
    <vt:lpwstr>UNCLASSIFIED</vt:lpwstr>
  </property>
  <property fmtid="{D5CDD505-2E9C-101B-9397-08002B2CF9AE}" pid="7" name="MSIP_Label_68eebd8b-c6d1-4b94-b904-d14fce421acd_Application">
    <vt:lpwstr>Microsoft Azure Information Protection</vt:lpwstr>
  </property>
  <property fmtid="{D5CDD505-2E9C-101B-9397-08002B2CF9AE}" pid="8" name="MSIP_Label_68eebd8b-c6d1-4b94-b904-d14fce421acd_ActionId">
    <vt:lpwstr>5f3f572d-dca3-4175-bebb-58df106325bb</vt:lpwstr>
  </property>
  <property fmtid="{D5CDD505-2E9C-101B-9397-08002B2CF9AE}" pid="9" name="MSIP_Label_68eebd8b-c6d1-4b94-b904-d14fce421acd_Extended_MSFT_Method">
    <vt:lpwstr>Manual</vt:lpwstr>
  </property>
  <property fmtid="{D5CDD505-2E9C-101B-9397-08002B2CF9AE}" pid="10" name="MSIP_Label_a4f106f2-aad1-42d5-aa61-96837420719b_Enabled">
    <vt:lpwstr>True</vt:lpwstr>
  </property>
  <property fmtid="{D5CDD505-2E9C-101B-9397-08002B2CF9AE}" pid="11" name="MSIP_Label_a4f106f2-aad1-42d5-aa61-96837420719b_SiteId">
    <vt:lpwstr>fb39e3e9-23a9-404e-93a2-b42a87d94f35</vt:lpwstr>
  </property>
  <property fmtid="{D5CDD505-2E9C-101B-9397-08002B2CF9AE}" pid="12" name="MSIP_Label_a4f106f2-aad1-42d5-aa61-96837420719b_Owner">
    <vt:lpwstr>rosanne.english@ird.govt.nz</vt:lpwstr>
  </property>
  <property fmtid="{D5CDD505-2E9C-101B-9397-08002B2CF9AE}" pid="13" name="MSIP_Label_a4f106f2-aad1-42d5-aa61-96837420719b_SetDate">
    <vt:lpwstr>2019-08-26T21:39:25.2684953Z</vt:lpwstr>
  </property>
  <property fmtid="{D5CDD505-2E9C-101B-9397-08002B2CF9AE}" pid="14" name="MSIP_Label_a4f106f2-aad1-42d5-aa61-96837420719b_Name">
    <vt:lpwstr>UNCLASSIFIED</vt:lpwstr>
  </property>
  <property fmtid="{D5CDD505-2E9C-101B-9397-08002B2CF9AE}" pid="15" name="MSIP_Label_a4f106f2-aad1-42d5-aa61-96837420719b_Application">
    <vt:lpwstr>Microsoft Azure Information Protection</vt:lpwstr>
  </property>
  <property fmtid="{D5CDD505-2E9C-101B-9397-08002B2CF9AE}" pid="16" name="MSIP_Label_a4f106f2-aad1-42d5-aa61-96837420719b_ActionId">
    <vt:lpwstr>5f3f572d-dca3-4175-bebb-58df106325bb</vt:lpwstr>
  </property>
  <property fmtid="{D5CDD505-2E9C-101B-9397-08002B2CF9AE}" pid="17" name="MSIP_Label_a4f106f2-aad1-42d5-aa61-96837420719b_Parent">
    <vt:lpwstr>68eebd8b-c6d1-4b94-b904-d14fce421acd</vt:lpwstr>
  </property>
  <property fmtid="{D5CDD505-2E9C-101B-9397-08002B2CF9AE}" pid="18" name="MSIP_Label_a4f106f2-aad1-42d5-aa61-96837420719b_Extended_MSFT_Method">
    <vt:lpwstr>Manual</vt:lpwstr>
  </property>
  <property fmtid="{D5CDD505-2E9C-101B-9397-08002B2CF9AE}" pid="19" name="Sensitivity">
    <vt:lpwstr>UNCLASSIFIED UNCLASSIFIED</vt:lpwstr>
  </property>
  <property fmtid="{D5CDD505-2E9C-101B-9397-08002B2CF9AE}" pid="20" name="ContentTypeId">
    <vt:lpwstr>0x0101000C58DE46E0A1924889F073AEB11CC77B</vt:lpwstr>
  </property>
</Properties>
</file>