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  <p:sldMasterId id="2147483689" r:id="rId6"/>
  </p:sldMasterIdLst>
  <p:notesMasterIdLst>
    <p:notesMasterId r:id="rId59"/>
  </p:notesMasterIdLst>
  <p:handoutMasterIdLst>
    <p:handoutMasterId r:id="rId60"/>
  </p:handoutMasterIdLst>
  <p:sldIdLst>
    <p:sldId id="257" r:id="rId7"/>
    <p:sldId id="328" r:id="rId8"/>
    <p:sldId id="300" r:id="rId9"/>
    <p:sldId id="372" r:id="rId10"/>
    <p:sldId id="262" r:id="rId11"/>
    <p:sldId id="371" r:id="rId12"/>
    <p:sldId id="261" r:id="rId13"/>
    <p:sldId id="373" r:id="rId14"/>
    <p:sldId id="591" r:id="rId15"/>
    <p:sldId id="592" r:id="rId16"/>
    <p:sldId id="593" r:id="rId17"/>
    <p:sldId id="374" r:id="rId18"/>
    <p:sldId id="334" r:id="rId19"/>
    <p:sldId id="298" r:id="rId20"/>
    <p:sldId id="264" r:id="rId21"/>
    <p:sldId id="605" r:id="rId22"/>
    <p:sldId id="606" r:id="rId23"/>
    <p:sldId id="339" r:id="rId24"/>
    <p:sldId id="589" r:id="rId25"/>
    <p:sldId id="584" r:id="rId26"/>
    <p:sldId id="610" r:id="rId27"/>
    <p:sldId id="611" r:id="rId28"/>
    <p:sldId id="595" r:id="rId29"/>
    <p:sldId id="590" r:id="rId30"/>
    <p:sldId id="358" r:id="rId31"/>
    <p:sldId id="579" r:id="rId32"/>
    <p:sldId id="362" r:id="rId33"/>
    <p:sldId id="363" r:id="rId34"/>
    <p:sldId id="354" r:id="rId35"/>
    <p:sldId id="361" r:id="rId36"/>
    <p:sldId id="359" r:id="rId37"/>
    <p:sldId id="582" r:id="rId38"/>
    <p:sldId id="343" r:id="rId39"/>
    <p:sldId id="357" r:id="rId40"/>
    <p:sldId id="586" r:id="rId41"/>
    <p:sldId id="596" r:id="rId42"/>
    <p:sldId id="597" r:id="rId43"/>
    <p:sldId id="607" r:id="rId44"/>
    <p:sldId id="612" r:id="rId45"/>
    <p:sldId id="598" r:id="rId46"/>
    <p:sldId id="599" r:id="rId47"/>
    <p:sldId id="600" r:id="rId48"/>
    <p:sldId id="578" r:id="rId49"/>
    <p:sldId id="609" r:id="rId50"/>
    <p:sldId id="614" r:id="rId51"/>
    <p:sldId id="608" r:id="rId52"/>
    <p:sldId id="603" r:id="rId53"/>
    <p:sldId id="329" r:id="rId54"/>
    <p:sldId id="604" r:id="rId55"/>
    <p:sldId id="601" r:id="rId56"/>
    <p:sldId id="351" r:id="rId57"/>
    <p:sldId id="2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BC"/>
    <a:srgbClr val="FFE64E"/>
    <a:srgbClr val="00AE3F"/>
    <a:srgbClr val="003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55353" autoAdjust="0"/>
  </p:normalViewPr>
  <p:slideViewPr>
    <p:cSldViewPr snapToGrid="0" snapToObjects="1">
      <p:cViewPr varScale="1">
        <p:scale>
          <a:sx n="34" d="100"/>
          <a:sy n="34" d="100"/>
        </p:scale>
        <p:origin x="18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3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FA1B-5BE4-1243-94F3-B69053BB16D8}" type="datetimeFigureOut">
              <a:rPr lang="en-US" smtClean="0">
                <a:latin typeface="Arial" charset="0"/>
                <a:ea typeface="Arial" charset="0"/>
                <a:cs typeface="Arial" charset="0"/>
              </a:rPr>
              <a:t>8/30/2019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E1EA2-34B7-2B44-9707-F6AC033E1CA5}" type="slidenum">
              <a:rPr lang="en-US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44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E77C-FDDD-224D-AD96-DEFCAE26E485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C0AA6-4ED2-DE47-A878-AB0D5EE22E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3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6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67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38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4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3D02-39D1-4252-93F4-D1391337E4B7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7751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2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7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0039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EDB80-100A-4DD2-8B4B-14354F609806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1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01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6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7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0F34A-7191-4E4C-8AD2-491F97D49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17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47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2A65B-E422-41DC-8255-BA64D08E3B94}" type="slidenum">
              <a:rPr lang="en-NZ" smtClean="0"/>
              <a:t>20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20496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36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0039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EDB80-100A-4DD2-8B4B-14354F609806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331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64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NZ" dirty="0"/>
          </a:p>
          <a:p>
            <a:endParaRPr lang="en-NZ" dirty="0">
              <a:solidFill>
                <a:srgbClr val="0039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EDB80-100A-4DD2-8B4B-14354F609806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060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99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2A65B-E422-41DC-8255-BA64D08E3B94}" type="slidenum">
              <a:rPr lang="en-NZ" smtClean="0"/>
              <a:t>26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8039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The prerequisites check is an ABAP report that does a preliminary check whether your current system meets the conditions for implementing SAP Simple Finance. This ABAP report is available by SAP Note implementation.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10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21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3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48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55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9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NZ" baseline="0" dirty="0"/>
            </a:b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2A65B-E422-41DC-8255-BA64D08E3B94}" type="slidenum">
              <a:rPr lang="en-NZ" smtClean="0"/>
              <a:t>32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1740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05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4C0AA6-4ED2-DE47-A878-AB0D5EE22E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2245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957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>
              <a:solidFill>
                <a:srgbClr val="0039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EDB80-100A-4DD2-8B4B-14354F609806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236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en-NZ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2A65B-E422-41DC-8255-BA64D08E3B94}" type="slidenum">
              <a:rPr lang="en-NZ" smtClean="0"/>
              <a:t>37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2259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668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9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302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5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en-NZ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518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NZ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NZ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NZ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959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0" y="220663"/>
            <a:ext cx="2924175" cy="164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6327" y="2129590"/>
            <a:ext cx="6485020" cy="7034300"/>
          </a:xfrm>
        </p:spPr>
        <p:txBody>
          <a:bodyPr/>
          <a:lstStyle/>
          <a:p>
            <a:endParaRPr lang="en-NZ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59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86C1C-7DA1-4DBA-B6C7-3F5442938983}" type="slidenum"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9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257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386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6750" y="220663"/>
            <a:ext cx="2924175" cy="164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6327" y="2129590"/>
            <a:ext cx="6485020" cy="70343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  <a:p>
            <a:endParaRPr lang="en-NZ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59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86C1C-7DA1-4DBA-B6C7-3F5442938983}" type="slidenum">
              <a:rPr kumimoji="0" lang="en-N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943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1065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800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913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153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2A65B-E422-41DC-8255-BA64D08E3B94}" type="slidenum">
              <a:rPr lang="en-NZ" smtClean="0"/>
              <a:t>49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222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3D02-39D1-4252-93F4-D1391337E4B7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504911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en-NZ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04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811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Thank you for joining us and we leave you with an African proverb as the Thought for the day.</a:t>
            </a:r>
          </a:p>
          <a:p>
            <a:r>
              <a:rPr lang="en-NZ" dirty="0"/>
              <a:t>“If you want to go fast, go alone. If you want to go far, go together”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2AE8-EEC8-4B0D-9A4E-1928C6F7309A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540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0F34A-7191-4E4C-8AD2-491F97D49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6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58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C0AA6-4ED2-DE47-A878-AB0D5EE22E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4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2387600"/>
          </a:xfrm>
          <a:prstGeom prst="rect">
            <a:avLst/>
          </a:prstGeom>
        </p:spPr>
        <p:txBody>
          <a:bodyPr anchor="b"/>
          <a:lstStyle>
            <a:lvl1pPr algn="l">
              <a:defRPr sz="8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presentation title.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959235"/>
            <a:ext cx="10572750" cy="869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aseline="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 and any other details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BCBC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4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2387600"/>
          </a:xfrm>
          <a:prstGeom prst="rect">
            <a:avLst/>
          </a:prstGeom>
        </p:spPr>
        <p:txBody>
          <a:bodyPr anchor="t"/>
          <a:lstStyle>
            <a:lvl1pPr algn="l">
              <a:defRPr sz="3600" b="1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copy, tables or images in here.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BCBC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tx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 Slide">
    <p:bg>
      <p:bgPr>
        <a:solidFill>
          <a:srgbClr val="003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663568"/>
          </a:xfrm>
          <a:prstGeom prst="rect">
            <a:avLst/>
          </a:prstGeom>
        </p:spPr>
        <p:txBody>
          <a:bodyPr anchor="t"/>
          <a:lstStyle>
            <a:lvl1pPr algn="l">
              <a:defRPr sz="36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content title here.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42913" y="2174130"/>
            <a:ext cx="10572750" cy="3759200"/>
          </a:xfrm>
          <a:prstGeom prst="rect">
            <a:avLst/>
          </a:prstGeom>
        </p:spPr>
        <p:txBody>
          <a:bodyPr/>
          <a:lstStyle>
            <a:lvl1pPr>
              <a:buClr>
                <a:srgbClr val="FFE64E"/>
              </a:buClr>
              <a:defRPr>
                <a:solidFill>
                  <a:srgbClr val="00BCBC"/>
                </a:solidFill>
              </a:defRPr>
            </a:lvl1pPr>
            <a:lvl2pPr>
              <a:buClr>
                <a:srgbClr val="FFE64E"/>
              </a:buClr>
              <a:defRPr>
                <a:solidFill>
                  <a:srgbClr val="00BCBC"/>
                </a:solidFill>
              </a:defRPr>
            </a:lvl2pPr>
            <a:lvl3pPr>
              <a:buClr>
                <a:srgbClr val="FFE64E"/>
              </a:buClr>
              <a:defRPr>
                <a:solidFill>
                  <a:srgbClr val="00BCBC"/>
                </a:solidFill>
              </a:defRPr>
            </a:lvl3pPr>
            <a:lvl4pPr>
              <a:buClr>
                <a:srgbClr val="FFE64E"/>
              </a:buClr>
              <a:defRPr>
                <a:solidFill>
                  <a:srgbClr val="00BCBC"/>
                </a:solidFill>
              </a:defRPr>
            </a:lvl4pPr>
            <a:lvl5pPr>
              <a:buClr>
                <a:srgbClr val="FFE64E"/>
              </a:buClr>
              <a:defRPr>
                <a:solidFill>
                  <a:srgbClr val="00BCBC"/>
                </a:solidFill>
              </a:defRPr>
            </a:lvl5pPr>
          </a:lstStyle>
          <a:p>
            <a:pPr lvl="0"/>
            <a:r>
              <a:rPr lang="en-US" dirty="0"/>
              <a:t>Click to add in content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tyle A Slide">
    <p:bg>
      <p:bgPr>
        <a:solidFill>
          <a:srgbClr val="00A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663568"/>
          </a:xfrm>
          <a:prstGeom prst="rect">
            <a:avLst/>
          </a:prstGeom>
        </p:spPr>
        <p:txBody>
          <a:bodyPr anchor="t"/>
          <a:lstStyle>
            <a:lvl1pPr algn="l">
              <a:defRPr sz="3600" b="1" baseline="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content title here.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42913" y="2174130"/>
            <a:ext cx="10572750" cy="3759200"/>
          </a:xfrm>
          <a:prstGeom prst="rect">
            <a:avLst/>
          </a:prstGeom>
        </p:spPr>
        <p:txBody>
          <a:bodyPr/>
          <a:lstStyle>
            <a:lvl1pPr>
              <a:buClr>
                <a:srgbClr val="FFE64E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FFE64E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E64E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E64E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E64E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in content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tyle A Slide">
    <p:bg>
      <p:bgPr>
        <a:solidFill>
          <a:srgbClr val="00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663568"/>
          </a:xfrm>
          <a:prstGeom prst="rect">
            <a:avLst/>
          </a:prstGeom>
        </p:spPr>
        <p:txBody>
          <a:bodyPr anchor="t"/>
          <a:lstStyle>
            <a:lvl1pPr algn="l">
              <a:defRPr sz="36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content title here.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42913" y="2174130"/>
            <a:ext cx="10572750" cy="3759200"/>
          </a:xfrm>
          <a:prstGeom prst="rect">
            <a:avLst/>
          </a:prstGeom>
        </p:spPr>
        <p:txBody>
          <a:bodyPr/>
          <a:lstStyle>
            <a:lvl1pPr>
              <a:buClr>
                <a:srgbClr val="FFE64E"/>
              </a:buClr>
              <a:defRPr>
                <a:solidFill>
                  <a:srgbClr val="003938"/>
                </a:solidFill>
              </a:defRPr>
            </a:lvl1pPr>
            <a:lvl2pPr>
              <a:buClr>
                <a:srgbClr val="FFE64E"/>
              </a:buClr>
              <a:defRPr>
                <a:solidFill>
                  <a:srgbClr val="003938"/>
                </a:solidFill>
              </a:defRPr>
            </a:lvl2pPr>
            <a:lvl3pPr>
              <a:buClr>
                <a:srgbClr val="FFE64E"/>
              </a:buClr>
              <a:defRPr>
                <a:solidFill>
                  <a:srgbClr val="003938"/>
                </a:solidFill>
              </a:defRPr>
            </a:lvl3pPr>
            <a:lvl4pPr>
              <a:buClr>
                <a:srgbClr val="FFE64E"/>
              </a:buClr>
              <a:defRPr>
                <a:solidFill>
                  <a:srgbClr val="003938"/>
                </a:solidFill>
              </a:defRPr>
            </a:lvl4pPr>
            <a:lvl5pPr>
              <a:buClr>
                <a:srgbClr val="FFE64E"/>
              </a:buClr>
              <a:defRPr>
                <a:solidFill>
                  <a:srgbClr val="003938"/>
                </a:solidFill>
              </a:defRPr>
            </a:lvl5pPr>
          </a:lstStyle>
          <a:p>
            <a:pPr lvl="0"/>
            <a:r>
              <a:rPr lang="en-US" dirty="0"/>
              <a:t>Click to add in content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tyle 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BCBC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663568"/>
          </a:xfrm>
          <a:prstGeom prst="rect">
            <a:avLst/>
          </a:prstGeom>
        </p:spPr>
        <p:txBody>
          <a:bodyPr anchor="t"/>
          <a:lstStyle>
            <a:lvl1pPr algn="l">
              <a:defRPr sz="3600" b="1" baseline="0">
                <a:solidFill>
                  <a:srgbClr val="00BCB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content title here.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42913" y="2174130"/>
            <a:ext cx="10572750" cy="3759200"/>
          </a:xfrm>
          <a:prstGeom prst="rect">
            <a:avLst/>
          </a:prstGeom>
        </p:spPr>
        <p:txBody>
          <a:bodyPr/>
          <a:lstStyle>
            <a:lvl1pPr>
              <a:buClr>
                <a:srgbClr val="FFE64E"/>
              </a:buClr>
              <a:defRPr>
                <a:solidFill>
                  <a:srgbClr val="003938"/>
                </a:solidFill>
              </a:defRPr>
            </a:lvl1pPr>
            <a:lvl2pPr>
              <a:buClr>
                <a:srgbClr val="FFE64E"/>
              </a:buClr>
              <a:defRPr>
                <a:solidFill>
                  <a:srgbClr val="003938"/>
                </a:solidFill>
              </a:defRPr>
            </a:lvl2pPr>
            <a:lvl3pPr>
              <a:buClr>
                <a:srgbClr val="FFE64E"/>
              </a:buClr>
              <a:defRPr>
                <a:solidFill>
                  <a:srgbClr val="003938"/>
                </a:solidFill>
              </a:defRPr>
            </a:lvl3pPr>
            <a:lvl4pPr>
              <a:buClr>
                <a:srgbClr val="FFE64E"/>
              </a:buClr>
              <a:defRPr>
                <a:solidFill>
                  <a:srgbClr val="003938"/>
                </a:solidFill>
              </a:defRPr>
            </a:lvl4pPr>
            <a:lvl5pPr>
              <a:buClr>
                <a:srgbClr val="FFE64E"/>
              </a:buClr>
              <a:defRPr>
                <a:solidFill>
                  <a:srgbClr val="003938"/>
                </a:solidFill>
              </a:defRPr>
            </a:lvl5pPr>
          </a:lstStyle>
          <a:p>
            <a:pPr lvl="0"/>
            <a:r>
              <a:rPr lang="en-US" dirty="0"/>
              <a:t>Click to add in content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tx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tyle 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00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AE3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663568"/>
          </a:xfrm>
          <a:prstGeom prst="rect">
            <a:avLst/>
          </a:prstGeom>
        </p:spPr>
        <p:txBody>
          <a:bodyPr anchor="t"/>
          <a:lstStyle>
            <a:lvl1pPr algn="l">
              <a:defRPr sz="3600" b="1" baseline="0">
                <a:solidFill>
                  <a:srgbClr val="00AE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content title here.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442913" y="2174130"/>
            <a:ext cx="10572750" cy="3759200"/>
          </a:xfrm>
          <a:prstGeom prst="rect">
            <a:avLst/>
          </a:prstGeom>
        </p:spPr>
        <p:txBody>
          <a:bodyPr/>
          <a:lstStyle>
            <a:lvl1pPr>
              <a:buClr>
                <a:srgbClr val="00AE3F"/>
              </a:buClr>
              <a:defRPr>
                <a:solidFill>
                  <a:srgbClr val="003938"/>
                </a:solidFill>
              </a:defRPr>
            </a:lvl1pPr>
            <a:lvl2pPr>
              <a:buClr>
                <a:srgbClr val="00AE3F"/>
              </a:buClr>
              <a:defRPr>
                <a:solidFill>
                  <a:srgbClr val="003938"/>
                </a:solidFill>
              </a:defRPr>
            </a:lvl2pPr>
            <a:lvl3pPr>
              <a:buClr>
                <a:srgbClr val="00AE3F"/>
              </a:buClr>
              <a:defRPr>
                <a:solidFill>
                  <a:srgbClr val="003938"/>
                </a:solidFill>
              </a:defRPr>
            </a:lvl3pPr>
            <a:lvl4pPr>
              <a:buClr>
                <a:srgbClr val="00AE3F"/>
              </a:buClr>
              <a:defRPr>
                <a:solidFill>
                  <a:srgbClr val="003938"/>
                </a:solidFill>
              </a:defRPr>
            </a:lvl4pPr>
            <a:lvl5pPr>
              <a:buClr>
                <a:srgbClr val="00AE3F"/>
              </a:buClr>
              <a:defRPr>
                <a:solidFill>
                  <a:srgbClr val="003938"/>
                </a:solidFill>
              </a:defRPr>
            </a:lvl5pPr>
          </a:lstStyle>
          <a:p>
            <a:pPr lvl="0"/>
            <a:r>
              <a:rPr lang="en-US" dirty="0"/>
              <a:t>Click to add in content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BB28-58BB-4384-BDF3-32AD2AC50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75CD7-7BEB-439B-9977-79FE1C252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DA802-FC31-4653-9C3E-1FEDD611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31FC-40D8-4C3D-8492-4420EAA7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EE788-EBE9-48D7-9BD0-2AAC085A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2125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877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solidFill>
                  <a:srgbClr val="00BCB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47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19AB-C694-BD40-A169-9CED3E8A5F6B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ED5-97AB-914B-9220-4A82C50CE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9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A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2387600"/>
          </a:xfrm>
          <a:prstGeom prst="rect">
            <a:avLst/>
          </a:prstGeom>
        </p:spPr>
        <p:txBody>
          <a:bodyPr anchor="b"/>
          <a:lstStyle>
            <a:lvl1pPr algn="l">
              <a:defRPr sz="8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presentation title.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959234"/>
            <a:ext cx="10572750" cy="855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aseline="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 and any other details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BB28-58BB-4384-BDF3-32AD2AC50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75CD7-7BEB-439B-9977-79FE1C252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DA802-FC31-4653-9C3E-1FEDD611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31FC-40D8-4C3D-8492-4420EAA7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EE788-EBE9-48D7-9BD0-2AAC085A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7342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61A9-F832-4618-8E2B-9DBD9078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85F12-EF05-4F62-9096-D0AC82FEF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3EEB-4703-4C42-B05D-9E791629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696B1-D938-4B8F-9B28-34D2AC44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02F72-12DF-40BA-8945-68867C7F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032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910A4-4383-430B-932F-B4B84549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7DDB8-4D1D-48A2-81C0-0BAAEE4B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038E-E972-45A7-BF06-AEF2A123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38329-4989-4607-8DA5-C721A08F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133D8-7D3C-47DD-9D07-D3A5298E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92055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B97F-E07E-4B7C-B8C1-29C7319A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FCC4-F490-433F-982D-CD81B43AF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8CAD7-7709-46AD-BA53-932E23993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211AB-3A51-4BAF-8C62-FBA7BDA8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090B3-A011-4806-9505-4A27BA9A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4280F-8C8A-4B75-8251-7EF5535E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91340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567A-0CD6-4391-9E31-3EFB75DF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4C854-A433-41A3-82D2-FD9B51E98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868F2-BA1F-4B51-BAB0-127319C2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AA361-5AE8-4462-976A-DC8D516A4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1BEC0-FF26-4D5C-A176-FF2B43F55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C83A9-65CC-428C-AFA2-904E8740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ACE97-C7B4-4601-B546-37DDE652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56B4D-DF85-43D3-BAF8-8AB38A5E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2643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9883-B95E-4799-B958-94D02290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6EA4C-233D-4399-91C3-59FBE7A5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F5704-3420-47E1-AE7D-8AC0BB0F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68084-54AA-415F-BA8F-7D857704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54448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BEACA-62C1-4315-A499-94C817D4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E8681-550B-4595-BB69-755394CB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0291A-6BA8-4406-A480-FD68973D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7009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EC78-A7F9-497D-B604-31F1735C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281E-56CE-4004-A666-A2C29998A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DF64B-7AE8-4F55-942F-62D7DE11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E8AFA-65FA-4F2F-BCFA-55332F3C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5E774-0FCC-499F-9E84-E919E361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23ADC-30CB-4206-8DA8-7CC5F0BB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5159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1421-F21B-46E8-B89C-057F87AB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5B8E5-87B5-4606-98C0-9876BBBBC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E29ED-C896-4E60-9CAE-4DEB8DD40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DE367-F8E3-4E05-8C27-40885BF1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3A41C-735A-4BCB-BF0E-97748960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BE52A-99F6-4660-9FF9-528E36C6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41016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A525-147F-463B-991E-EEAC2E98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8B45F-D111-4751-A71B-8A868AC53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DFFF2-C7C2-4E98-90FA-EBD7376A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7AAF2-1EA8-4D91-8337-93EF060D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51038-ACE8-413C-9745-B9FA8C8A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092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2387600"/>
          </a:xfrm>
          <a:prstGeom prst="rect">
            <a:avLst/>
          </a:prstGeom>
        </p:spPr>
        <p:txBody>
          <a:bodyPr anchor="b"/>
          <a:lstStyle>
            <a:lvl1pPr algn="l">
              <a:defRPr sz="8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presentation title.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959234"/>
            <a:ext cx="10572750" cy="855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aseline="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 and any other details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00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81F5AC-DAB6-495E-9D5F-CD1038D69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C9E80-1059-4F51-9B2C-D0788DED5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F7FD6-35DD-45FE-945F-9EE0753B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86C65-4A31-4835-A2CD-E75406CE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5AD16-0D59-4AD9-BDE7-9EA1657F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3921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2387600"/>
          </a:xfrm>
          <a:prstGeom prst="rect">
            <a:avLst/>
          </a:prstGeom>
        </p:spPr>
        <p:txBody>
          <a:bodyPr anchor="t"/>
          <a:lstStyle>
            <a:lvl1pPr algn="l">
              <a:defRPr sz="3600" b="1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copy, tables or images in here.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00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AE3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94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3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2387600"/>
          </a:xfrm>
          <a:prstGeom prst="rect">
            <a:avLst/>
          </a:prstGeom>
        </p:spPr>
        <p:txBody>
          <a:bodyPr anchor="b"/>
          <a:lstStyle>
            <a:lvl1pPr algn="l">
              <a:defRPr sz="8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presentation title.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959235"/>
            <a:ext cx="10572750" cy="8699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aseline="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 and any other details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BCBC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559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329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56520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5153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91133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4681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4119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696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bg>
      <p:bgPr>
        <a:solidFill>
          <a:srgbClr val="003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3270479"/>
            <a:ext cx="10572750" cy="2387600"/>
          </a:xfrm>
          <a:prstGeom prst="rect">
            <a:avLst/>
          </a:prstGeom>
        </p:spPr>
        <p:txBody>
          <a:bodyPr anchor="b"/>
          <a:lstStyle>
            <a:lvl1pPr algn="l">
              <a:defRPr sz="22400" b="1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01.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1596347"/>
            <a:ext cx="10572750" cy="855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section break copy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2106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32416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01290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13087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solidFill>
                  <a:srgbClr val="00BCB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40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me Car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17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">
    <p:bg>
      <p:bgPr>
        <a:solidFill>
          <a:srgbClr val="00A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3270479"/>
            <a:ext cx="10572750" cy="2387600"/>
          </a:xfrm>
          <a:prstGeom prst="rect">
            <a:avLst/>
          </a:prstGeom>
        </p:spPr>
        <p:txBody>
          <a:bodyPr anchor="b"/>
          <a:lstStyle>
            <a:lvl1pPr algn="l">
              <a:defRPr sz="2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02.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1596347"/>
            <a:ext cx="10572750" cy="855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baseline="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section break copy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">
    <p:bg>
      <p:bgPr>
        <a:solidFill>
          <a:srgbClr val="00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3270479"/>
            <a:ext cx="10572750" cy="2387600"/>
          </a:xfrm>
          <a:prstGeom prst="rect">
            <a:avLst/>
          </a:prstGeom>
        </p:spPr>
        <p:txBody>
          <a:bodyPr anchor="b"/>
          <a:lstStyle>
            <a:lvl1pPr algn="l">
              <a:defRPr sz="22400" b="1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03.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1596347"/>
            <a:ext cx="10572750" cy="8556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baseline="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section break copy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bg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2387600"/>
          </a:xfrm>
          <a:prstGeom prst="rect">
            <a:avLst/>
          </a:prstGeom>
        </p:spPr>
        <p:txBody>
          <a:bodyPr anchor="t"/>
          <a:lstStyle>
            <a:lvl1pPr algn="l">
              <a:defRPr sz="3600" b="1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copy, tables or images in here.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00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BCBC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tx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2387600"/>
          </a:xfrm>
          <a:prstGeom prst="rect">
            <a:avLst/>
          </a:prstGeom>
        </p:spPr>
        <p:txBody>
          <a:bodyPr anchor="t"/>
          <a:lstStyle>
            <a:lvl1pPr algn="l">
              <a:defRPr sz="3600" b="1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copy, tables or images in here.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A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00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00393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AE3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3" y="1393832"/>
            <a:ext cx="10572750" cy="2387600"/>
          </a:xfrm>
          <a:prstGeom prst="rect">
            <a:avLst/>
          </a:prstGeom>
        </p:spPr>
        <p:txBody>
          <a:bodyPr anchor="t"/>
          <a:lstStyle>
            <a:lvl1pPr algn="l">
              <a:defRPr sz="3600" b="1">
                <a:solidFill>
                  <a:srgbClr val="00BCB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your copy, tables or images in here.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2913" y="320675"/>
            <a:ext cx="2643187" cy="0"/>
          </a:xfrm>
          <a:prstGeom prst="line">
            <a:avLst/>
          </a:prstGeom>
          <a:ln w="22225">
            <a:solidFill>
              <a:srgbClr val="00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95983" y="324220"/>
            <a:ext cx="2643187" cy="0"/>
          </a:xfrm>
          <a:prstGeom prst="line">
            <a:avLst/>
          </a:prstGeom>
          <a:ln w="22225">
            <a:solidFill>
              <a:srgbClr val="FFE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95650" y="412750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section heading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12749"/>
            <a:ext cx="26431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00BCBC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900">
                <a:latin typeface="Arial" charset="0"/>
                <a:ea typeface="Arial" charset="0"/>
                <a:cs typeface="Arial" charset="0"/>
              </a:defRPr>
            </a:lvl2pPr>
            <a:lvl3pPr>
              <a:defRPr sz="900">
                <a:latin typeface="Arial" charset="0"/>
                <a:ea typeface="Arial" charset="0"/>
                <a:cs typeface="Arial" charset="0"/>
              </a:defRPr>
            </a:lvl3pPr>
            <a:lvl4pPr>
              <a:defRPr sz="900">
                <a:latin typeface="Arial" charset="0"/>
                <a:ea typeface="Arial" charset="0"/>
                <a:cs typeface="Arial" charset="0"/>
              </a:defRPr>
            </a:lvl4pPr>
            <a:lvl5pPr>
              <a:defRPr sz="9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 add presentation heading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50" y="6072963"/>
            <a:ext cx="2361600" cy="590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1012616" y="338506"/>
            <a:ext cx="720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11012488" y="412751"/>
            <a:ext cx="720725" cy="3651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>
                <a:solidFill>
                  <a:schemeClr val="tx2"/>
                </a:solidFill>
              </a:defRPr>
            </a:lvl1pPr>
            <a:lvl2pPr marL="457200" indent="0">
              <a:buNone/>
              <a:defRPr sz="900">
                <a:solidFill>
                  <a:schemeClr val="bg2"/>
                </a:solidFill>
              </a:defRPr>
            </a:lvl2pPr>
            <a:lvl3pPr marL="914400" indent="0">
              <a:buNone/>
              <a:defRPr sz="900">
                <a:solidFill>
                  <a:schemeClr val="bg2"/>
                </a:solidFill>
              </a:defRPr>
            </a:lvl3pPr>
            <a:lvl4pPr marL="1371600" indent="0">
              <a:buNone/>
              <a:defRPr sz="900">
                <a:solidFill>
                  <a:schemeClr val="bg2"/>
                </a:solidFill>
              </a:defRPr>
            </a:lvl4pPr>
            <a:lvl5pPr marL="1828800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 </a:t>
            </a:r>
            <a:fld id="{15174F4C-1435-9743-932C-3040DC61AF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0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2" r:id="rId7"/>
    <p:sldLayoutId id="2147483654" r:id="rId8"/>
    <p:sldLayoutId id="2147483653" r:id="rId9"/>
    <p:sldLayoutId id="2147483655" r:id="rId10"/>
    <p:sldLayoutId id="2147483659" r:id="rId11"/>
    <p:sldLayoutId id="2147483661" r:id="rId12"/>
    <p:sldLayoutId id="2147483660" r:id="rId13"/>
    <p:sldLayoutId id="2147483662" r:id="rId14"/>
    <p:sldLayoutId id="2147483663" r:id="rId15"/>
    <p:sldLayoutId id="2147483670" r:id="rId16"/>
    <p:sldLayoutId id="2147483685" r:id="rId17"/>
    <p:sldLayoutId id="2147483687" r:id="rId18"/>
    <p:sldLayoutId id="214748370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F7B41-D953-4E16-8D7B-E1BDC253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70C57-E03E-42CB-88E9-F13764C6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B644D-18A1-4233-98BC-66152EBF1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D3261-21B8-449A-A87C-5B9CB6620023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7F773-B411-4FFA-B593-8C07EE3ED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F5BAB-462C-4E47-8D81-1098D124D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C93B-BBA6-41A2-B69A-C716EE3AEED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64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250B1-C624-4415-A803-5BF6372F85AF}" type="datetimeFigureOut">
              <a:rPr lang="en-NZ" smtClean="0"/>
              <a:t>30/08/2019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789C-99B4-402E-97B0-C263CCAE4DF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7877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tif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3" y="1393832"/>
            <a:ext cx="10572750" cy="3768718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S/4HANA Finance migration and DB conversion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750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43E3C80-253A-40A7-AD78-8232218A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05" y="220337"/>
            <a:ext cx="11773938" cy="69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8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E4ED831-EDF3-4C5C-8F42-08AE33E86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634" y="1001800"/>
            <a:ext cx="9258732" cy="48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1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03369F-1CEC-4D1A-80C5-9DDA5B5804A2}"/>
              </a:ext>
            </a:extLst>
          </p:cNvPr>
          <p:cNvSpPr>
            <a:spLocks noGrp="1"/>
          </p:cNvSpPr>
          <p:nvPr/>
        </p:nvSpPr>
        <p:spPr bwMode="auto">
          <a:xfrm>
            <a:off x="353079" y="480153"/>
            <a:ext cx="11257340" cy="38563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rgbClr val="739A27"/>
                </a:solidFill>
                <a:latin typeface="Arial" pitchFamily="34" charset="0"/>
                <a:ea typeface="ヒラギノ角ゴ Pro W3" pitchFamily="-84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ヒラギノ角ゴ Pro W3" pitchFamily="-84" charset="-128"/>
                <a:cs typeface="ヒラギノ角ゴ Pro W3" pitchFamily="-8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ヒラギノ角ゴ Pro W3" pitchFamily="-84" charset="-128"/>
                <a:cs typeface="ヒラギノ角ゴ Pro W3" pitchFamily="-8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ヒラギノ角ゴ Pro W3" pitchFamily="-84" charset="-128"/>
                <a:cs typeface="ヒラギノ角ゴ Pro W3" pitchFamily="-8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ヒラギノ角ゴ Pro W3" pitchFamily="-84" charset="-128"/>
                <a:cs typeface="ヒラギノ角ゴ Pro W3" pitchFamily="-8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ヒラギノ角ゴ Pro W3" pitchFamily="-84" charset="-128"/>
                <a:cs typeface="ヒラギノ角ゴ Pro W3" pitchFamily="-8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ヒラギノ角ゴ Pro W3" pitchFamily="-84" charset="-128"/>
                <a:cs typeface="ヒラギノ角ゴ Pro W3" pitchFamily="-8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ヒラギノ角ゴ Pro W3" pitchFamily="-84" charset="-128"/>
                <a:cs typeface="ヒラギノ角ゴ Pro W3" pitchFamily="-8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84" charset="0"/>
                <a:ea typeface="ヒラギノ角ゴ Pro W3" pitchFamily="-84" charset="-128"/>
                <a:cs typeface="ヒラギノ角ゴ Pro W3" pitchFamily="-84" charset="-128"/>
              </a:defRPr>
            </a:lvl9pPr>
          </a:lstStyle>
          <a:p>
            <a:r>
              <a:rPr lang="en-NZ" b="1" dirty="0">
                <a:solidFill>
                  <a:srgbClr val="00BCBC"/>
                </a:solidFill>
                <a:latin typeface="Arial" charset="0"/>
                <a:cs typeface="Arial" charset="0"/>
              </a:rPr>
              <a:t>SAP Finance modules and add-ons </a:t>
            </a:r>
            <a:endParaRPr lang="en-US" altLang="en-US" sz="4800" b="1" dirty="0">
              <a:solidFill>
                <a:srgbClr val="00BCBC"/>
              </a:solidFill>
              <a:ea typeface="ヒラギノ角ゴ Pro W3" charset="-12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E5430F-8A00-4333-AFF2-664272E3864E}"/>
              </a:ext>
            </a:extLst>
          </p:cNvPr>
          <p:cNvGrpSpPr/>
          <p:nvPr/>
        </p:nvGrpSpPr>
        <p:grpSpPr>
          <a:xfrm>
            <a:off x="3292425" y="1305629"/>
            <a:ext cx="2721611" cy="2389708"/>
            <a:chOff x="2383306" y="1324095"/>
            <a:chExt cx="1475780" cy="129580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541E83-A03B-48BB-90DA-2F1D31885206}"/>
                </a:ext>
              </a:extLst>
            </p:cNvPr>
            <p:cNvSpPr/>
            <p:nvPr/>
          </p:nvSpPr>
          <p:spPr>
            <a:xfrm>
              <a:off x="2476346" y="1324095"/>
              <a:ext cx="1275188" cy="1295807"/>
            </a:xfrm>
            <a:prstGeom prst="ellipse">
              <a:avLst/>
            </a:prstGeom>
            <a:solidFill>
              <a:srgbClr val="00BCBC"/>
            </a:solidFill>
            <a:ln>
              <a:solidFill>
                <a:srgbClr val="00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6ADDFC-988B-47FB-A035-B3CFA2D875C8}"/>
                </a:ext>
              </a:extLst>
            </p:cNvPr>
            <p:cNvSpPr/>
            <p:nvPr/>
          </p:nvSpPr>
          <p:spPr>
            <a:xfrm>
              <a:off x="2383306" y="1615293"/>
              <a:ext cx="1475780" cy="817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Accounts </a:t>
              </a:r>
            </a:p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Payable and</a:t>
              </a:r>
            </a:p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Accounts </a:t>
              </a:r>
            </a:p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Receivable</a:t>
              </a:r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084779-D2D1-4607-8E57-803F27942745}"/>
              </a:ext>
            </a:extLst>
          </p:cNvPr>
          <p:cNvGrpSpPr/>
          <p:nvPr/>
        </p:nvGrpSpPr>
        <p:grpSpPr>
          <a:xfrm>
            <a:off x="6581123" y="1305629"/>
            <a:ext cx="2375414" cy="2389707"/>
            <a:chOff x="4843214" y="1307495"/>
            <a:chExt cx="1288057" cy="129580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B7CBFB9-BAF1-4DAA-9BFB-3DE9B498F91A}"/>
                </a:ext>
              </a:extLst>
            </p:cNvPr>
            <p:cNvSpPr/>
            <p:nvPr/>
          </p:nvSpPr>
          <p:spPr>
            <a:xfrm>
              <a:off x="4843214" y="1307495"/>
              <a:ext cx="1275188" cy="1295807"/>
            </a:xfrm>
            <a:prstGeom prst="ellipse">
              <a:avLst/>
            </a:prstGeom>
            <a:solidFill>
              <a:srgbClr val="00BCBC"/>
            </a:solidFill>
            <a:ln>
              <a:solidFill>
                <a:srgbClr val="00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295CCA-21F8-484C-B0F0-8DE521BD9A3C}"/>
                </a:ext>
              </a:extLst>
            </p:cNvPr>
            <p:cNvSpPr/>
            <p:nvPr/>
          </p:nvSpPr>
          <p:spPr>
            <a:xfrm>
              <a:off x="4843215" y="1710379"/>
              <a:ext cx="1288056" cy="43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Asset </a:t>
              </a:r>
            </a:p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Accounting</a:t>
              </a:r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6E1ABA-08AB-43C5-BF83-3A82DBC23A6B}"/>
              </a:ext>
            </a:extLst>
          </p:cNvPr>
          <p:cNvGrpSpPr/>
          <p:nvPr/>
        </p:nvGrpSpPr>
        <p:grpSpPr>
          <a:xfrm>
            <a:off x="373652" y="1305629"/>
            <a:ext cx="2351686" cy="2389705"/>
            <a:chOff x="471535" y="1281757"/>
            <a:chExt cx="1275190" cy="129580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81573A8-30C8-4B19-BFB7-237C07381785}"/>
                </a:ext>
              </a:extLst>
            </p:cNvPr>
            <p:cNvSpPr/>
            <p:nvPr/>
          </p:nvSpPr>
          <p:spPr>
            <a:xfrm>
              <a:off x="471537" y="1281757"/>
              <a:ext cx="1275188" cy="1295806"/>
            </a:xfrm>
            <a:prstGeom prst="ellipse">
              <a:avLst/>
            </a:prstGeom>
            <a:solidFill>
              <a:srgbClr val="00BCBC"/>
            </a:solidFill>
            <a:ln>
              <a:solidFill>
                <a:srgbClr val="00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308B2F-57EB-4EC9-A3B5-A9482DE24F67}"/>
                </a:ext>
              </a:extLst>
            </p:cNvPr>
            <p:cNvSpPr/>
            <p:nvPr/>
          </p:nvSpPr>
          <p:spPr>
            <a:xfrm>
              <a:off x="471535" y="1712702"/>
              <a:ext cx="1275190" cy="43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GL and </a:t>
              </a:r>
            </a:p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Reporting</a:t>
              </a:r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1218DA-8D0E-434C-AB2A-C795077F4993}"/>
              </a:ext>
            </a:extLst>
          </p:cNvPr>
          <p:cNvGrpSpPr/>
          <p:nvPr/>
        </p:nvGrpSpPr>
        <p:grpSpPr>
          <a:xfrm>
            <a:off x="966460" y="4009161"/>
            <a:ext cx="2507874" cy="2389708"/>
            <a:chOff x="6775771" y="1214098"/>
            <a:chExt cx="1359882" cy="129580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44D1DCE-2B62-47AB-A908-D611D3C54358}"/>
                </a:ext>
              </a:extLst>
            </p:cNvPr>
            <p:cNvSpPr/>
            <p:nvPr/>
          </p:nvSpPr>
          <p:spPr>
            <a:xfrm>
              <a:off x="6801871" y="1214098"/>
              <a:ext cx="1275188" cy="1295807"/>
            </a:xfrm>
            <a:prstGeom prst="ellipse">
              <a:avLst/>
            </a:prstGeom>
            <a:solidFill>
              <a:srgbClr val="00BCBC"/>
            </a:solidFill>
            <a:ln>
              <a:solidFill>
                <a:srgbClr val="00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503B49-2FCB-40EE-BD46-C9ACA779AD95}"/>
                </a:ext>
              </a:extLst>
            </p:cNvPr>
            <p:cNvSpPr/>
            <p:nvPr/>
          </p:nvSpPr>
          <p:spPr>
            <a:xfrm>
              <a:off x="6775771" y="1589395"/>
              <a:ext cx="1359882" cy="625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kern="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Project</a:t>
              </a:r>
            </a:p>
            <a:p>
              <a:pPr algn="ctr"/>
              <a:r>
                <a:rPr lang="en-US" sz="23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Systems and</a:t>
              </a:r>
            </a:p>
            <a:p>
              <a:pPr algn="ctr"/>
              <a:r>
                <a:rPr lang="en-US" sz="23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Controlling</a:t>
              </a:r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8E629D-6CD1-4E80-B4F3-AD48AE233DC1}"/>
              </a:ext>
            </a:extLst>
          </p:cNvPr>
          <p:cNvGrpSpPr/>
          <p:nvPr/>
        </p:nvGrpSpPr>
        <p:grpSpPr>
          <a:xfrm>
            <a:off x="3712780" y="4009161"/>
            <a:ext cx="2563876" cy="2389708"/>
            <a:chOff x="507727" y="3957892"/>
            <a:chExt cx="1390249" cy="129580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4480840-0C6D-457B-B684-02FA8FF0D709}"/>
                </a:ext>
              </a:extLst>
            </p:cNvPr>
            <p:cNvSpPr/>
            <p:nvPr/>
          </p:nvSpPr>
          <p:spPr>
            <a:xfrm>
              <a:off x="556022" y="3957892"/>
              <a:ext cx="1275188" cy="1295807"/>
            </a:xfrm>
            <a:prstGeom prst="ellipse">
              <a:avLst/>
            </a:prstGeom>
            <a:solidFill>
              <a:srgbClr val="00BCBC"/>
            </a:solidFill>
            <a:ln>
              <a:solidFill>
                <a:srgbClr val="00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0451230-2CAC-4240-A2CB-3FD82B9946D6}"/>
                </a:ext>
              </a:extLst>
            </p:cNvPr>
            <p:cNvSpPr/>
            <p:nvPr/>
          </p:nvSpPr>
          <p:spPr>
            <a:xfrm>
              <a:off x="507727" y="4333190"/>
              <a:ext cx="1390249" cy="625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Flexible</a:t>
              </a:r>
            </a:p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 Estate</a:t>
              </a:r>
            </a:p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</a:t>
              </a:r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9B8BB97-2D96-4307-A6E8-2B763BC48F04}"/>
              </a:ext>
            </a:extLst>
          </p:cNvPr>
          <p:cNvGrpSpPr/>
          <p:nvPr/>
        </p:nvGrpSpPr>
        <p:grpSpPr>
          <a:xfrm>
            <a:off x="6515102" y="4009161"/>
            <a:ext cx="2770076" cy="2389707"/>
            <a:chOff x="7247438" y="3957892"/>
            <a:chExt cx="1502060" cy="129580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CD3CC38-23B4-4DF0-B88C-34C3E7AB833A}"/>
                </a:ext>
              </a:extLst>
            </p:cNvPr>
            <p:cNvSpPr/>
            <p:nvPr/>
          </p:nvSpPr>
          <p:spPr>
            <a:xfrm>
              <a:off x="7331763" y="3957892"/>
              <a:ext cx="1275188" cy="1295807"/>
            </a:xfrm>
            <a:prstGeom prst="ellipse">
              <a:avLst/>
            </a:prstGeom>
            <a:solidFill>
              <a:srgbClr val="00BCBC"/>
            </a:solidFill>
            <a:ln>
              <a:solidFill>
                <a:srgbClr val="00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4760242-2574-4D02-8A49-AD4B6015F9CC}"/>
                </a:ext>
              </a:extLst>
            </p:cNvPr>
            <p:cNvSpPr/>
            <p:nvPr/>
          </p:nvSpPr>
          <p:spPr>
            <a:xfrm>
              <a:off x="7247438" y="4459969"/>
              <a:ext cx="1502060" cy="625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 Text VIM </a:t>
              </a:r>
            </a:p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Agency Business</a:t>
              </a:r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D1B583-CE79-4F0B-8AD0-6E19D3D16C74}"/>
              </a:ext>
            </a:extLst>
          </p:cNvPr>
          <p:cNvGrpSpPr/>
          <p:nvPr/>
        </p:nvGrpSpPr>
        <p:grpSpPr>
          <a:xfrm>
            <a:off x="9523624" y="1305629"/>
            <a:ext cx="2375413" cy="2389707"/>
            <a:chOff x="4969216" y="1234108"/>
            <a:chExt cx="1288056" cy="129580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59559AC-9107-4611-81BA-F4549CDEC282}"/>
                </a:ext>
              </a:extLst>
            </p:cNvPr>
            <p:cNvSpPr/>
            <p:nvPr/>
          </p:nvSpPr>
          <p:spPr>
            <a:xfrm>
              <a:off x="4969216" y="1234108"/>
              <a:ext cx="1275188" cy="1295807"/>
            </a:xfrm>
            <a:prstGeom prst="ellipse">
              <a:avLst/>
            </a:prstGeom>
            <a:solidFill>
              <a:srgbClr val="00BCBC"/>
            </a:solidFill>
            <a:ln>
              <a:solidFill>
                <a:srgbClr val="00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35128AE-3DA3-4229-8CF2-0FB25210EBBA}"/>
                </a:ext>
              </a:extLst>
            </p:cNvPr>
            <p:cNvSpPr/>
            <p:nvPr/>
          </p:nvSpPr>
          <p:spPr>
            <a:xfrm>
              <a:off x="4969216" y="1685649"/>
              <a:ext cx="1288056" cy="43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 Management</a:t>
              </a:r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2068D2-E5C5-49D8-9D14-293AEF126B70}"/>
              </a:ext>
            </a:extLst>
          </p:cNvPr>
          <p:cNvGrpSpPr/>
          <p:nvPr/>
        </p:nvGrpSpPr>
        <p:grpSpPr>
          <a:xfrm>
            <a:off x="9523624" y="4009161"/>
            <a:ext cx="2770076" cy="2389707"/>
            <a:chOff x="7247438" y="3957892"/>
            <a:chExt cx="1502060" cy="129580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9BF7269-0D37-44E6-BA4B-9EA925D6F825}"/>
                </a:ext>
              </a:extLst>
            </p:cNvPr>
            <p:cNvSpPr/>
            <p:nvPr/>
          </p:nvSpPr>
          <p:spPr>
            <a:xfrm>
              <a:off x="7331763" y="3957892"/>
              <a:ext cx="1275188" cy="1295807"/>
            </a:xfrm>
            <a:prstGeom prst="ellipse">
              <a:avLst/>
            </a:prstGeom>
            <a:solidFill>
              <a:srgbClr val="00BCBC"/>
            </a:solidFill>
            <a:ln>
              <a:solidFill>
                <a:srgbClr val="00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108000" rtlCol="0" anchor="ctr"/>
            <a:lstStyle/>
            <a:p>
              <a:pPr algn="ctr"/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BAB47E-6902-469D-9CA1-F1C6671C7411}"/>
                </a:ext>
              </a:extLst>
            </p:cNvPr>
            <p:cNvSpPr/>
            <p:nvPr/>
          </p:nvSpPr>
          <p:spPr>
            <a:xfrm>
              <a:off x="7247438" y="4459969"/>
              <a:ext cx="1502060" cy="43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GLWAND, </a:t>
              </a:r>
            </a:p>
            <a:p>
              <a:pPr algn="ctr"/>
              <a:r>
                <a:rPr lang="en-NZ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GLSU</a:t>
              </a:r>
              <a:endParaRPr lang="en-NZ" sz="2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96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Project scope and benefits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2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3586" y="696927"/>
            <a:ext cx="10572750" cy="1150687"/>
          </a:xfrm>
        </p:spPr>
        <p:txBody>
          <a:bodyPr/>
          <a:lstStyle/>
          <a:p>
            <a:r>
              <a:rPr lang="en-NZ" sz="4800" dirty="0">
                <a:solidFill>
                  <a:srgbClr val="00BCBC"/>
                </a:solidFill>
              </a:rPr>
              <a:t>Transition Paths</a:t>
            </a:r>
            <a:br>
              <a:rPr lang="en-NZ" dirty="0"/>
            </a:br>
            <a:endParaRPr lang="en-NZ" dirty="0"/>
          </a:p>
        </p:txBody>
      </p:sp>
      <p:grpSp>
        <p:nvGrpSpPr>
          <p:cNvPr id="86" name="Group 85"/>
          <p:cNvGrpSpPr/>
          <p:nvPr/>
        </p:nvGrpSpPr>
        <p:grpSpPr>
          <a:xfrm>
            <a:off x="56631" y="899026"/>
            <a:ext cx="11178937" cy="5153105"/>
            <a:chOff x="0" y="712450"/>
            <a:chExt cx="11178937" cy="5153105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712450"/>
              <a:ext cx="11178937" cy="5153105"/>
              <a:chOff x="29057" y="1326599"/>
              <a:chExt cx="11178937" cy="515310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9057" y="5018103"/>
                <a:ext cx="2330411" cy="1461601"/>
                <a:chOff x="4908789" y="1990725"/>
                <a:chExt cx="2037558" cy="1461601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5274276" y="1990725"/>
                  <a:ext cx="1672071" cy="1461601"/>
                </a:xfrm>
                <a:custGeom>
                  <a:avLst/>
                  <a:gdLst>
                    <a:gd name="connsiteX0" fmla="*/ 0 w 1672071"/>
                    <a:gd name="connsiteY0" fmla="*/ 219240 h 1461601"/>
                    <a:gd name="connsiteX1" fmla="*/ 941271 w 1672071"/>
                    <a:gd name="connsiteY1" fmla="*/ 219240 h 1461601"/>
                    <a:gd name="connsiteX2" fmla="*/ 941271 w 1672071"/>
                    <a:gd name="connsiteY2" fmla="*/ 0 h 1461601"/>
                    <a:gd name="connsiteX3" fmla="*/ 1672071 w 1672071"/>
                    <a:gd name="connsiteY3" fmla="*/ 730801 h 1461601"/>
                    <a:gd name="connsiteX4" fmla="*/ 941271 w 1672071"/>
                    <a:gd name="connsiteY4" fmla="*/ 1461601 h 1461601"/>
                    <a:gd name="connsiteX5" fmla="*/ 941271 w 1672071"/>
                    <a:gd name="connsiteY5" fmla="*/ 1242361 h 1461601"/>
                    <a:gd name="connsiteX6" fmla="*/ 0 w 1672071"/>
                    <a:gd name="connsiteY6" fmla="*/ 1242361 h 1461601"/>
                    <a:gd name="connsiteX7" fmla="*/ 0 w 1672071"/>
                    <a:gd name="connsiteY7" fmla="*/ 219240 h 1461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2071" h="1461601">
                      <a:moveTo>
                        <a:pt x="0" y="219240"/>
                      </a:moveTo>
                      <a:lnTo>
                        <a:pt x="941271" y="219240"/>
                      </a:lnTo>
                      <a:lnTo>
                        <a:pt x="941271" y="0"/>
                      </a:lnTo>
                      <a:lnTo>
                        <a:pt x="1672071" y="730801"/>
                      </a:lnTo>
                      <a:lnTo>
                        <a:pt x="941271" y="1461601"/>
                      </a:lnTo>
                      <a:lnTo>
                        <a:pt x="941271" y="1242361"/>
                      </a:lnTo>
                      <a:lnTo>
                        <a:pt x="0" y="1242361"/>
                      </a:lnTo>
                      <a:lnTo>
                        <a:pt x="0" y="21924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63738" tIns="230670" rIns="461779" bIns="230670" numCol="1" spcCol="1270" anchor="ctr" anchorCtr="0">
                  <a:noAutofit/>
                </a:bodyPr>
                <a:lstStyle/>
                <a:p>
                  <a:pPr marL="0" lvl="1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en-US" sz="1800" kern="1200" dirty="0"/>
                </a:p>
                <a:p>
                  <a:pPr marL="0" lvl="1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dirty="0"/>
                    <a:t> </a:t>
                  </a:r>
                  <a:r>
                    <a:rPr lang="en-US" sz="1600" kern="1200" dirty="0"/>
                    <a:t>ECC</a:t>
                  </a:r>
                </a:p>
                <a:p>
                  <a:pPr marL="0" lvl="1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1600" kern="1200" dirty="0"/>
                    <a:t>  EhP8</a:t>
                  </a:r>
                </a:p>
                <a:p>
                  <a:pPr marL="171450" lvl="1" indent="-17145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endParaRPr lang="en-US" sz="1800" kern="1200" dirty="0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4908789" y="2303507"/>
                  <a:ext cx="836035" cy="836035"/>
                </a:xfrm>
                <a:custGeom>
                  <a:avLst/>
                  <a:gdLst>
                    <a:gd name="connsiteX0" fmla="*/ 0 w 836035"/>
                    <a:gd name="connsiteY0" fmla="*/ 418018 h 836035"/>
                    <a:gd name="connsiteX1" fmla="*/ 418018 w 836035"/>
                    <a:gd name="connsiteY1" fmla="*/ 0 h 836035"/>
                    <a:gd name="connsiteX2" fmla="*/ 836036 w 836035"/>
                    <a:gd name="connsiteY2" fmla="*/ 418018 h 836035"/>
                    <a:gd name="connsiteX3" fmla="*/ 418018 w 836035"/>
                    <a:gd name="connsiteY3" fmla="*/ 836036 h 836035"/>
                    <a:gd name="connsiteX4" fmla="*/ 0 w 836035"/>
                    <a:gd name="connsiteY4" fmla="*/ 418018 h 836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6035" h="836035">
                      <a:moveTo>
                        <a:pt x="0" y="418018"/>
                      </a:moveTo>
                      <a:cubicBezTo>
                        <a:pt x="0" y="187153"/>
                        <a:pt x="187153" y="0"/>
                        <a:pt x="418018" y="0"/>
                      </a:cubicBezTo>
                      <a:cubicBezTo>
                        <a:pt x="648883" y="0"/>
                        <a:pt x="836036" y="187153"/>
                        <a:pt x="836036" y="418018"/>
                      </a:cubicBezTo>
                      <a:cubicBezTo>
                        <a:pt x="836036" y="648883"/>
                        <a:pt x="648883" y="836036"/>
                        <a:pt x="418018" y="836036"/>
                      </a:cubicBezTo>
                      <a:cubicBezTo>
                        <a:pt x="187153" y="836036"/>
                        <a:pt x="0" y="648883"/>
                        <a:pt x="0" y="41801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3864" tIns="133864" rIns="133864" bIns="133864" numCol="1" spcCol="1270" anchor="ctr" anchorCtr="0">
                  <a:noAutofit/>
                </a:bodyPr>
                <a:lstStyle/>
                <a:p>
                  <a:pPr marL="0" lvl="0" indent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600" kern="1200" dirty="0"/>
                    <a:t>Non HANA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3036559" y="3787601"/>
                <a:ext cx="2272418" cy="1461601"/>
                <a:chOff x="2038070" y="3458742"/>
                <a:chExt cx="2272418" cy="1461601"/>
              </a:xfrm>
            </p:grpSpPr>
            <p:sp>
              <p:nvSpPr>
                <p:cNvPr id="17" name="Freeform 16"/>
                <p:cNvSpPr/>
                <p:nvPr/>
              </p:nvSpPr>
              <p:spPr>
                <a:xfrm>
                  <a:off x="2492554" y="3458742"/>
                  <a:ext cx="1817934" cy="1461601"/>
                </a:xfrm>
                <a:custGeom>
                  <a:avLst/>
                  <a:gdLst>
                    <a:gd name="connsiteX0" fmla="*/ 0 w 1672071"/>
                    <a:gd name="connsiteY0" fmla="*/ 219240 h 1461601"/>
                    <a:gd name="connsiteX1" fmla="*/ 941271 w 1672071"/>
                    <a:gd name="connsiteY1" fmla="*/ 219240 h 1461601"/>
                    <a:gd name="connsiteX2" fmla="*/ 941271 w 1672071"/>
                    <a:gd name="connsiteY2" fmla="*/ 0 h 1461601"/>
                    <a:gd name="connsiteX3" fmla="*/ 1672071 w 1672071"/>
                    <a:gd name="connsiteY3" fmla="*/ 730801 h 1461601"/>
                    <a:gd name="connsiteX4" fmla="*/ 941271 w 1672071"/>
                    <a:gd name="connsiteY4" fmla="*/ 1461601 h 1461601"/>
                    <a:gd name="connsiteX5" fmla="*/ 941271 w 1672071"/>
                    <a:gd name="connsiteY5" fmla="*/ 1242361 h 1461601"/>
                    <a:gd name="connsiteX6" fmla="*/ 0 w 1672071"/>
                    <a:gd name="connsiteY6" fmla="*/ 1242361 h 1461601"/>
                    <a:gd name="connsiteX7" fmla="*/ 0 w 1672071"/>
                    <a:gd name="connsiteY7" fmla="*/ 219240 h 1461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2071" h="1461601">
                      <a:moveTo>
                        <a:pt x="0" y="219240"/>
                      </a:moveTo>
                      <a:lnTo>
                        <a:pt x="941271" y="219240"/>
                      </a:lnTo>
                      <a:lnTo>
                        <a:pt x="941271" y="0"/>
                      </a:lnTo>
                      <a:lnTo>
                        <a:pt x="1672071" y="730801"/>
                      </a:lnTo>
                      <a:lnTo>
                        <a:pt x="941271" y="1461601"/>
                      </a:lnTo>
                      <a:lnTo>
                        <a:pt x="941271" y="1242361"/>
                      </a:lnTo>
                      <a:lnTo>
                        <a:pt x="0" y="1242361"/>
                      </a:lnTo>
                      <a:lnTo>
                        <a:pt x="0" y="21924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63738" tIns="230670" rIns="461779" bIns="230670" numCol="1" spcCol="1270" anchor="ctr" anchorCtr="0">
                  <a:noAutofit/>
                </a:bodyPr>
                <a:lstStyle/>
                <a:p>
                  <a:pPr marL="0" lvl="1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en-US" sz="1800" kern="1200" dirty="0"/>
                </a:p>
                <a:p>
                  <a:pPr marL="0" lvl="1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1600" kern="1200" dirty="0"/>
                    <a:t>ECC </a:t>
                  </a:r>
                </a:p>
                <a:p>
                  <a:pPr marL="0" lvl="1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1600" dirty="0"/>
                    <a:t>EhP8</a:t>
                  </a:r>
                  <a:endParaRPr lang="en-US" sz="1600" kern="1200" dirty="0"/>
                </a:p>
                <a:p>
                  <a:pPr marL="171450" lvl="1" indent="-17145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endParaRPr lang="en-US" sz="1800" kern="1200" dirty="0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2038070" y="3771524"/>
                  <a:ext cx="908967" cy="836035"/>
                </a:xfrm>
                <a:custGeom>
                  <a:avLst/>
                  <a:gdLst>
                    <a:gd name="connsiteX0" fmla="*/ 0 w 836035"/>
                    <a:gd name="connsiteY0" fmla="*/ 418018 h 836035"/>
                    <a:gd name="connsiteX1" fmla="*/ 418018 w 836035"/>
                    <a:gd name="connsiteY1" fmla="*/ 0 h 836035"/>
                    <a:gd name="connsiteX2" fmla="*/ 836036 w 836035"/>
                    <a:gd name="connsiteY2" fmla="*/ 418018 h 836035"/>
                    <a:gd name="connsiteX3" fmla="*/ 418018 w 836035"/>
                    <a:gd name="connsiteY3" fmla="*/ 836036 h 836035"/>
                    <a:gd name="connsiteX4" fmla="*/ 0 w 836035"/>
                    <a:gd name="connsiteY4" fmla="*/ 418018 h 836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6035" h="836035">
                      <a:moveTo>
                        <a:pt x="0" y="418018"/>
                      </a:moveTo>
                      <a:cubicBezTo>
                        <a:pt x="0" y="187153"/>
                        <a:pt x="187153" y="0"/>
                        <a:pt x="418018" y="0"/>
                      </a:cubicBezTo>
                      <a:cubicBezTo>
                        <a:pt x="648883" y="0"/>
                        <a:pt x="836036" y="187153"/>
                        <a:pt x="836036" y="418018"/>
                      </a:cubicBezTo>
                      <a:cubicBezTo>
                        <a:pt x="836036" y="648883"/>
                        <a:pt x="648883" y="836036"/>
                        <a:pt x="418018" y="836036"/>
                      </a:cubicBezTo>
                      <a:cubicBezTo>
                        <a:pt x="187153" y="836036"/>
                        <a:pt x="0" y="648883"/>
                        <a:pt x="0" y="41801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3864" tIns="133864" rIns="133864" bIns="133864" numCol="1" spcCol="1270" anchor="ctr" anchorCtr="0">
                  <a:noAutofit/>
                </a:bodyPr>
                <a:lstStyle/>
                <a:p>
                  <a:pPr marL="0" lvl="0" indent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600" kern="1200" dirty="0"/>
                    <a:t>HANA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986068" y="2557100"/>
                <a:ext cx="2272418" cy="1461601"/>
                <a:chOff x="4467267" y="3458742"/>
                <a:chExt cx="2272418" cy="1461601"/>
              </a:xfrm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4921751" y="3458742"/>
                  <a:ext cx="1817934" cy="1461601"/>
                </a:xfrm>
                <a:custGeom>
                  <a:avLst/>
                  <a:gdLst>
                    <a:gd name="connsiteX0" fmla="*/ 0 w 1672071"/>
                    <a:gd name="connsiteY0" fmla="*/ 219240 h 1461601"/>
                    <a:gd name="connsiteX1" fmla="*/ 941271 w 1672071"/>
                    <a:gd name="connsiteY1" fmla="*/ 219240 h 1461601"/>
                    <a:gd name="connsiteX2" fmla="*/ 941271 w 1672071"/>
                    <a:gd name="connsiteY2" fmla="*/ 0 h 1461601"/>
                    <a:gd name="connsiteX3" fmla="*/ 1672071 w 1672071"/>
                    <a:gd name="connsiteY3" fmla="*/ 730801 h 1461601"/>
                    <a:gd name="connsiteX4" fmla="*/ 941271 w 1672071"/>
                    <a:gd name="connsiteY4" fmla="*/ 1461601 h 1461601"/>
                    <a:gd name="connsiteX5" fmla="*/ 941271 w 1672071"/>
                    <a:gd name="connsiteY5" fmla="*/ 1242361 h 1461601"/>
                    <a:gd name="connsiteX6" fmla="*/ 0 w 1672071"/>
                    <a:gd name="connsiteY6" fmla="*/ 1242361 h 1461601"/>
                    <a:gd name="connsiteX7" fmla="*/ 0 w 1672071"/>
                    <a:gd name="connsiteY7" fmla="*/ 219240 h 1461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2071" h="1461601">
                      <a:moveTo>
                        <a:pt x="0" y="219240"/>
                      </a:moveTo>
                      <a:lnTo>
                        <a:pt x="941271" y="219240"/>
                      </a:lnTo>
                      <a:lnTo>
                        <a:pt x="941271" y="0"/>
                      </a:lnTo>
                      <a:lnTo>
                        <a:pt x="1672071" y="730801"/>
                      </a:lnTo>
                      <a:lnTo>
                        <a:pt x="941271" y="1461601"/>
                      </a:lnTo>
                      <a:lnTo>
                        <a:pt x="941271" y="1242361"/>
                      </a:lnTo>
                      <a:lnTo>
                        <a:pt x="0" y="1242361"/>
                      </a:lnTo>
                      <a:lnTo>
                        <a:pt x="0" y="21924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63738" tIns="230670" rIns="461779" bIns="230670" numCol="1" spcCol="1270" anchor="ctr" anchorCtr="0">
                  <a:noAutofit/>
                </a:bodyPr>
                <a:lstStyle/>
                <a:p>
                  <a:pPr marL="0" lvl="1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en-US" sz="1600" kern="1200" dirty="0"/>
                </a:p>
                <a:p>
                  <a:pPr marL="0" lvl="1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1600" b="1" kern="1200" dirty="0">
                      <a:solidFill>
                        <a:schemeClr val="accent1"/>
                      </a:solidFill>
                    </a:rPr>
                    <a:t>S/4 HANA Finance 1605</a:t>
                  </a:r>
                </a:p>
                <a:p>
                  <a:pPr marL="171450" lvl="1" indent="-17145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endParaRPr lang="en-US" sz="1800" kern="1200" dirty="0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4467267" y="3771524"/>
                  <a:ext cx="908967" cy="836035"/>
                </a:xfrm>
                <a:custGeom>
                  <a:avLst/>
                  <a:gdLst>
                    <a:gd name="connsiteX0" fmla="*/ 0 w 836035"/>
                    <a:gd name="connsiteY0" fmla="*/ 418018 h 836035"/>
                    <a:gd name="connsiteX1" fmla="*/ 418018 w 836035"/>
                    <a:gd name="connsiteY1" fmla="*/ 0 h 836035"/>
                    <a:gd name="connsiteX2" fmla="*/ 836036 w 836035"/>
                    <a:gd name="connsiteY2" fmla="*/ 418018 h 836035"/>
                    <a:gd name="connsiteX3" fmla="*/ 418018 w 836035"/>
                    <a:gd name="connsiteY3" fmla="*/ 836036 h 836035"/>
                    <a:gd name="connsiteX4" fmla="*/ 0 w 836035"/>
                    <a:gd name="connsiteY4" fmla="*/ 418018 h 836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6035" h="836035">
                      <a:moveTo>
                        <a:pt x="0" y="418018"/>
                      </a:moveTo>
                      <a:cubicBezTo>
                        <a:pt x="0" y="187153"/>
                        <a:pt x="187153" y="0"/>
                        <a:pt x="418018" y="0"/>
                      </a:cubicBezTo>
                      <a:cubicBezTo>
                        <a:pt x="648883" y="0"/>
                        <a:pt x="836036" y="187153"/>
                        <a:pt x="836036" y="418018"/>
                      </a:cubicBezTo>
                      <a:cubicBezTo>
                        <a:pt x="836036" y="648883"/>
                        <a:pt x="648883" y="836036"/>
                        <a:pt x="418018" y="836036"/>
                      </a:cubicBezTo>
                      <a:cubicBezTo>
                        <a:pt x="187153" y="836036"/>
                        <a:pt x="0" y="648883"/>
                        <a:pt x="0" y="41801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3864" tIns="133864" rIns="133864" bIns="133864" numCol="1" spcCol="1270" anchor="ctr" anchorCtr="0">
                  <a:noAutofit/>
                </a:bodyPr>
                <a:lstStyle/>
                <a:p>
                  <a:pPr marL="0" lvl="0" indent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600" kern="1200" dirty="0"/>
                    <a:t>HANA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935576" y="1326599"/>
                <a:ext cx="2272418" cy="1461601"/>
                <a:chOff x="6896464" y="3458742"/>
                <a:chExt cx="2272418" cy="1461601"/>
              </a:xfrm>
            </p:grpSpPr>
            <p:sp>
              <p:nvSpPr>
                <p:cNvPr id="21" name="Freeform 20"/>
                <p:cNvSpPr/>
                <p:nvPr/>
              </p:nvSpPr>
              <p:spPr>
                <a:xfrm>
                  <a:off x="7350948" y="3458742"/>
                  <a:ext cx="1817934" cy="1461601"/>
                </a:xfrm>
                <a:custGeom>
                  <a:avLst/>
                  <a:gdLst>
                    <a:gd name="connsiteX0" fmla="*/ 0 w 1672071"/>
                    <a:gd name="connsiteY0" fmla="*/ 219240 h 1461601"/>
                    <a:gd name="connsiteX1" fmla="*/ 941271 w 1672071"/>
                    <a:gd name="connsiteY1" fmla="*/ 219240 h 1461601"/>
                    <a:gd name="connsiteX2" fmla="*/ 941271 w 1672071"/>
                    <a:gd name="connsiteY2" fmla="*/ 0 h 1461601"/>
                    <a:gd name="connsiteX3" fmla="*/ 1672071 w 1672071"/>
                    <a:gd name="connsiteY3" fmla="*/ 730801 h 1461601"/>
                    <a:gd name="connsiteX4" fmla="*/ 941271 w 1672071"/>
                    <a:gd name="connsiteY4" fmla="*/ 1461601 h 1461601"/>
                    <a:gd name="connsiteX5" fmla="*/ 941271 w 1672071"/>
                    <a:gd name="connsiteY5" fmla="*/ 1242361 h 1461601"/>
                    <a:gd name="connsiteX6" fmla="*/ 0 w 1672071"/>
                    <a:gd name="connsiteY6" fmla="*/ 1242361 h 1461601"/>
                    <a:gd name="connsiteX7" fmla="*/ 0 w 1672071"/>
                    <a:gd name="connsiteY7" fmla="*/ 219240 h 1461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72071" h="1461601">
                      <a:moveTo>
                        <a:pt x="0" y="219240"/>
                      </a:moveTo>
                      <a:lnTo>
                        <a:pt x="941271" y="219240"/>
                      </a:lnTo>
                      <a:lnTo>
                        <a:pt x="941271" y="0"/>
                      </a:lnTo>
                      <a:lnTo>
                        <a:pt x="1672071" y="730801"/>
                      </a:lnTo>
                      <a:lnTo>
                        <a:pt x="941271" y="1461601"/>
                      </a:lnTo>
                      <a:lnTo>
                        <a:pt x="941271" y="1242361"/>
                      </a:lnTo>
                      <a:lnTo>
                        <a:pt x="0" y="1242361"/>
                      </a:lnTo>
                      <a:lnTo>
                        <a:pt x="0" y="21924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63738" tIns="230670" rIns="461779" bIns="230670" numCol="1" spcCol="1270" anchor="ctr" anchorCtr="0">
                  <a:noAutofit/>
                </a:bodyPr>
                <a:lstStyle/>
                <a:p>
                  <a:pPr marL="0" lvl="1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en-US" sz="1600" kern="1200" dirty="0"/>
                </a:p>
                <a:p>
                  <a:pPr marL="0" lvl="1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1600" b="1" kern="1200" dirty="0">
                      <a:solidFill>
                        <a:srgbClr val="7030A0"/>
                      </a:solidFill>
                    </a:rPr>
                    <a:t>S/4 HANA</a:t>
                  </a:r>
                </a:p>
                <a:p>
                  <a:pPr marL="0" lvl="1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1600" b="1" kern="1200" dirty="0">
                      <a:solidFill>
                        <a:srgbClr val="7030A0"/>
                      </a:solidFill>
                    </a:rPr>
                    <a:t>1</a:t>
                  </a:r>
                  <a:r>
                    <a:rPr lang="en-US" sz="1600" b="1" dirty="0">
                      <a:solidFill>
                        <a:srgbClr val="7030A0"/>
                      </a:solidFill>
                    </a:rPr>
                    <a:t>709+</a:t>
                  </a:r>
                  <a:endParaRPr lang="en-US" sz="1600" b="1" kern="1200" dirty="0">
                    <a:solidFill>
                      <a:srgbClr val="7030A0"/>
                    </a:solidFill>
                  </a:endParaRPr>
                </a:p>
                <a:p>
                  <a:pPr marL="0" lvl="1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en-US" sz="1800" kern="1200" dirty="0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6896464" y="3771524"/>
                  <a:ext cx="908967" cy="836035"/>
                </a:xfrm>
                <a:custGeom>
                  <a:avLst/>
                  <a:gdLst>
                    <a:gd name="connsiteX0" fmla="*/ 0 w 836035"/>
                    <a:gd name="connsiteY0" fmla="*/ 418018 h 836035"/>
                    <a:gd name="connsiteX1" fmla="*/ 418018 w 836035"/>
                    <a:gd name="connsiteY1" fmla="*/ 0 h 836035"/>
                    <a:gd name="connsiteX2" fmla="*/ 836036 w 836035"/>
                    <a:gd name="connsiteY2" fmla="*/ 418018 h 836035"/>
                    <a:gd name="connsiteX3" fmla="*/ 418018 w 836035"/>
                    <a:gd name="connsiteY3" fmla="*/ 836036 h 836035"/>
                    <a:gd name="connsiteX4" fmla="*/ 0 w 836035"/>
                    <a:gd name="connsiteY4" fmla="*/ 418018 h 836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6035" h="836035">
                      <a:moveTo>
                        <a:pt x="0" y="418018"/>
                      </a:moveTo>
                      <a:cubicBezTo>
                        <a:pt x="0" y="187153"/>
                        <a:pt x="187153" y="0"/>
                        <a:pt x="418018" y="0"/>
                      </a:cubicBezTo>
                      <a:cubicBezTo>
                        <a:pt x="648883" y="0"/>
                        <a:pt x="836036" y="187153"/>
                        <a:pt x="836036" y="418018"/>
                      </a:cubicBezTo>
                      <a:cubicBezTo>
                        <a:pt x="836036" y="648883"/>
                        <a:pt x="648883" y="836036"/>
                        <a:pt x="418018" y="836036"/>
                      </a:cubicBezTo>
                      <a:cubicBezTo>
                        <a:pt x="187153" y="836036"/>
                        <a:pt x="0" y="648883"/>
                        <a:pt x="0" y="41801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3864" tIns="133864" rIns="133864" bIns="133864" numCol="1" spcCol="1270" anchor="ctr" anchorCtr="0">
                  <a:noAutofit/>
                </a:bodyPr>
                <a:lstStyle/>
                <a:p>
                  <a:pPr marL="0" lvl="0" indent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600" kern="1200" dirty="0"/>
                    <a:t>HANA</a:t>
                  </a:r>
                </a:p>
              </p:txBody>
            </p:sp>
          </p:grpSp>
          <p:sp>
            <p:nvSpPr>
              <p:cNvPr id="37" name="Bent Arrow 36"/>
              <p:cNvSpPr/>
              <p:nvPr/>
            </p:nvSpPr>
            <p:spPr>
              <a:xfrm>
                <a:off x="411317" y="4201881"/>
                <a:ext cx="2504124" cy="1129004"/>
              </a:xfrm>
              <a:prstGeom prst="ben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ent Arrow 39"/>
              <p:cNvSpPr/>
              <p:nvPr/>
            </p:nvSpPr>
            <p:spPr>
              <a:xfrm>
                <a:off x="3365182" y="2971379"/>
                <a:ext cx="2504124" cy="1129004"/>
              </a:xfrm>
              <a:prstGeom prst="bentArrow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Bent Arrow 40"/>
              <p:cNvSpPr/>
              <p:nvPr/>
            </p:nvSpPr>
            <p:spPr>
              <a:xfrm>
                <a:off x="6320063" y="1742748"/>
                <a:ext cx="2504124" cy="1129004"/>
              </a:xfrm>
              <a:prstGeom prst="bent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8344859" y="2293605"/>
                <a:ext cx="908967" cy="836035"/>
              </a:xfrm>
              <a:custGeom>
                <a:avLst/>
                <a:gdLst>
                  <a:gd name="connsiteX0" fmla="*/ 0 w 836035"/>
                  <a:gd name="connsiteY0" fmla="*/ 418018 h 836035"/>
                  <a:gd name="connsiteX1" fmla="*/ 418018 w 836035"/>
                  <a:gd name="connsiteY1" fmla="*/ 0 h 836035"/>
                  <a:gd name="connsiteX2" fmla="*/ 836036 w 836035"/>
                  <a:gd name="connsiteY2" fmla="*/ 418018 h 836035"/>
                  <a:gd name="connsiteX3" fmla="*/ 418018 w 836035"/>
                  <a:gd name="connsiteY3" fmla="*/ 836036 h 836035"/>
                  <a:gd name="connsiteX4" fmla="*/ 0 w 836035"/>
                  <a:gd name="connsiteY4" fmla="*/ 418018 h 836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6035" h="836035">
                    <a:moveTo>
                      <a:pt x="0" y="418018"/>
                    </a:moveTo>
                    <a:cubicBezTo>
                      <a:pt x="0" y="187153"/>
                      <a:pt x="187153" y="0"/>
                      <a:pt x="418018" y="0"/>
                    </a:cubicBezTo>
                    <a:cubicBezTo>
                      <a:pt x="648883" y="0"/>
                      <a:pt x="836036" y="187153"/>
                      <a:pt x="836036" y="418018"/>
                    </a:cubicBezTo>
                    <a:cubicBezTo>
                      <a:pt x="836036" y="648883"/>
                      <a:pt x="648883" y="836036"/>
                      <a:pt x="418018" y="836036"/>
                    </a:cubicBezTo>
                    <a:cubicBezTo>
                      <a:pt x="187153" y="836036"/>
                      <a:pt x="0" y="648883"/>
                      <a:pt x="0" y="418018"/>
                    </a:cubicBezTo>
                    <a:close/>
                  </a:path>
                </a:pathLst>
              </a:custGeom>
              <a:solidFill>
                <a:srgbClr val="7030A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3864" tIns="133864" rIns="133864" bIns="133864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>
                    <a:solidFill>
                      <a:schemeClr val="bg1"/>
                    </a:solidFill>
                  </a:rPr>
                  <a:t>Cust</a:t>
                </a:r>
                <a:r>
                  <a:rPr lang="en-US" sz="1400" dirty="0">
                    <a:solidFill>
                      <a:schemeClr val="bg1"/>
                    </a:solidFill>
                  </a:rPr>
                  <a:t>, </a:t>
                </a:r>
                <a:r>
                  <a:rPr lang="en-US" sz="1400" kern="1200" dirty="0">
                    <a:solidFill>
                      <a:schemeClr val="bg1"/>
                    </a:solidFill>
                  </a:rPr>
                  <a:t>Vend &amp; Site conv</a:t>
                </a:r>
              </a:p>
            </p:txBody>
          </p:sp>
        </p:grpSp>
        <p:cxnSp>
          <p:nvCxnSpPr>
            <p:cNvPr id="14" name="Elbow Connector 13"/>
            <p:cNvCxnSpPr>
              <a:stCxn id="10" idx="4"/>
            </p:cNvCxnSpPr>
            <p:nvPr/>
          </p:nvCxnSpPr>
          <p:spPr>
            <a:xfrm flipV="1">
              <a:off x="1494575" y="1861267"/>
              <a:ext cx="9287156" cy="4004288"/>
            </a:xfrm>
            <a:prstGeom prst="bentConnector3">
              <a:avLst>
                <a:gd name="adj1" fmla="val 99817"/>
              </a:avLst>
            </a:prstGeom>
            <a:ln w="508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17" idx="4"/>
            </p:cNvCxnSpPr>
            <p:nvPr/>
          </p:nvCxnSpPr>
          <p:spPr>
            <a:xfrm flipV="1">
              <a:off x="4485369" y="1979786"/>
              <a:ext cx="5784601" cy="2655267"/>
            </a:xfrm>
            <a:prstGeom prst="bentConnector3">
              <a:avLst>
                <a:gd name="adj1" fmla="val 99782"/>
              </a:avLst>
            </a:prstGeom>
            <a:ln w="508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Elbow Connector 86"/>
          <p:cNvCxnSpPr>
            <a:endCxn id="19" idx="4"/>
          </p:cNvCxnSpPr>
          <p:nvPr/>
        </p:nvCxnSpPr>
        <p:spPr>
          <a:xfrm flipV="1">
            <a:off x="2036210" y="3591128"/>
            <a:ext cx="5455299" cy="2066537"/>
          </a:xfrm>
          <a:prstGeom prst="bentConnector3">
            <a:avLst>
              <a:gd name="adj1" fmla="val 100492"/>
            </a:avLst>
          </a:prstGeom>
          <a:ln w="508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5997895" y="1330325"/>
            <a:ext cx="2374537" cy="2819643"/>
          </a:xfrm>
          <a:prstGeom prst="roundRect">
            <a:avLst/>
          </a:prstGeom>
          <a:noFill/>
          <a:ln w="1111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741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8557EEB-0235-485E-BA6F-2A75DDE9E2BF}"/>
              </a:ext>
            </a:extLst>
          </p:cNvPr>
          <p:cNvSpPr txBox="1">
            <a:spLocks/>
          </p:cNvSpPr>
          <p:nvPr/>
        </p:nvSpPr>
        <p:spPr>
          <a:xfrm>
            <a:off x="210629" y="364701"/>
            <a:ext cx="12133771" cy="100569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BCBC"/>
                </a:solidFill>
                <a:effectLst/>
                <a:uLnTx/>
                <a:uFillTx/>
                <a:latin typeface="Arial" charset="0"/>
                <a:cs typeface="Arial" charset="0"/>
              </a:rPr>
              <a:t>Benefits of approach</a:t>
            </a:r>
            <a:endParaRPr kumimoji="0" lang="en-NZ" sz="4800" b="1" i="0" u="none" strike="noStrike" kern="1200" cap="none" spc="0" normalizeH="0" baseline="0" noProof="0" dirty="0">
              <a:ln>
                <a:noFill/>
              </a:ln>
              <a:solidFill>
                <a:srgbClr val="00BCBC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C50B98B-2126-44CD-B6B7-1CF8F1FD4B24}"/>
              </a:ext>
            </a:extLst>
          </p:cNvPr>
          <p:cNvSpPr txBox="1">
            <a:spLocks/>
          </p:cNvSpPr>
          <p:nvPr/>
        </p:nvSpPr>
        <p:spPr>
          <a:xfrm>
            <a:off x="1624929" y="1740733"/>
            <a:ext cx="9387062" cy="66356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NZ" sz="3600" b="1" dirty="0">
                <a:solidFill>
                  <a:srgbClr val="003838"/>
                </a:solidFill>
              </a:rPr>
              <a:t>Platform for further enhancements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D1B94-85C3-48C6-BF99-57A99CA8AD12}"/>
              </a:ext>
            </a:extLst>
          </p:cNvPr>
          <p:cNvSpPr txBox="1"/>
          <p:nvPr/>
        </p:nvSpPr>
        <p:spPr>
          <a:xfrm>
            <a:off x="1624929" y="2910981"/>
            <a:ext cx="9387063" cy="64633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3838"/>
                </a:solidFill>
              </a:rPr>
              <a:t>Increased SAP system performance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0EDA2-8591-428D-B7A6-3A44CA33859E}"/>
              </a:ext>
            </a:extLst>
          </p:cNvPr>
          <p:cNvSpPr txBox="1"/>
          <p:nvPr/>
        </p:nvSpPr>
        <p:spPr>
          <a:xfrm>
            <a:off x="1624928" y="4115757"/>
            <a:ext cx="10567071" cy="64633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3838"/>
                </a:solidFill>
              </a:rPr>
              <a:t>Time savings via transactional efficiencies</a:t>
            </a:r>
            <a:endParaRPr kumimoji="0" lang="en-NZ" sz="36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A7EFAAA-7BF9-49D6-BF07-0A8567ACD885}"/>
              </a:ext>
            </a:extLst>
          </p:cNvPr>
          <p:cNvSpPr/>
          <p:nvPr/>
        </p:nvSpPr>
        <p:spPr>
          <a:xfrm>
            <a:off x="559963" y="1569868"/>
            <a:ext cx="905852" cy="905852"/>
          </a:xfrm>
          <a:prstGeom prst="ellipse">
            <a:avLst/>
          </a:prstGeom>
          <a:solidFill>
            <a:srgbClr val="00B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DCDE83C7-9B35-4E2D-9431-CDE8AD3CC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1728982"/>
            <a:ext cx="587625" cy="58762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B5F0EA0-3E7F-4477-8920-78A34FE01595}"/>
              </a:ext>
            </a:extLst>
          </p:cNvPr>
          <p:cNvSpPr/>
          <p:nvPr/>
        </p:nvSpPr>
        <p:spPr>
          <a:xfrm>
            <a:off x="559963" y="2775819"/>
            <a:ext cx="905852" cy="905852"/>
          </a:xfrm>
          <a:prstGeom prst="ellipse">
            <a:avLst/>
          </a:prstGeom>
          <a:solidFill>
            <a:srgbClr val="00B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A4427673-F2BF-4394-8084-61F6DE477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2934933"/>
            <a:ext cx="587625" cy="58762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D3030E4-8618-45E5-AF90-9824F3975A90}"/>
              </a:ext>
            </a:extLst>
          </p:cNvPr>
          <p:cNvSpPr/>
          <p:nvPr/>
        </p:nvSpPr>
        <p:spPr>
          <a:xfrm>
            <a:off x="559963" y="3985092"/>
            <a:ext cx="905852" cy="905852"/>
          </a:xfrm>
          <a:prstGeom prst="ellipse">
            <a:avLst/>
          </a:prstGeom>
          <a:solidFill>
            <a:srgbClr val="00B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DDFEBCDD-2134-4B3D-B2B2-5A2043584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4144206"/>
            <a:ext cx="587625" cy="58762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63957DA2-2C96-485E-833C-2BCCE65490EA}"/>
              </a:ext>
            </a:extLst>
          </p:cNvPr>
          <p:cNvSpPr/>
          <p:nvPr/>
        </p:nvSpPr>
        <p:spPr>
          <a:xfrm>
            <a:off x="559963" y="5161255"/>
            <a:ext cx="905852" cy="905852"/>
          </a:xfrm>
          <a:prstGeom prst="ellipse">
            <a:avLst/>
          </a:prstGeom>
          <a:solidFill>
            <a:srgbClr val="00B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413ABD5D-9298-408B-8ADF-ED724B777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5320369"/>
            <a:ext cx="587625" cy="5876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3734E6-6614-4F5B-93A0-B71F25DBC987}"/>
              </a:ext>
            </a:extLst>
          </p:cNvPr>
          <p:cNvSpPr txBox="1"/>
          <p:nvPr/>
        </p:nvSpPr>
        <p:spPr>
          <a:xfrm>
            <a:off x="1624929" y="5291015"/>
            <a:ext cx="10827497" cy="64633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3838"/>
                </a:solidFill>
              </a:rPr>
              <a:t>Enhanced user experience - fiori apps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EF784C-1E8F-4F96-81FE-70FAF4526F8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07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FF82-C76D-47BA-BF62-CBEB07ED2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820" y="730264"/>
            <a:ext cx="10572750" cy="663568"/>
          </a:xfrm>
        </p:spPr>
        <p:txBody>
          <a:bodyPr/>
          <a:lstStyle/>
          <a:p>
            <a:r>
              <a:rPr lang="en-NZ" dirty="0">
                <a:latin typeface="Arial"/>
                <a:cs typeface="Arial"/>
              </a:rPr>
              <a:t>Powerful reporting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8BE50-FBCE-413E-AD5F-638015986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83" y="1369653"/>
            <a:ext cx="7248525" cy="515423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A25FFA7-1003-46E7-B7AB-67409088C85D}"/>
              </a:ext>
            </a:extLst>
          </p:cNvPr>
          <p:cNvSpPr/>
          <p:nvPr/>
        </p:nvSpPr>
        <p:spPr>
          <a:xfrm>
            <a:off x="9522925" y="599622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FBL1H</a:t>
            </a:r>
            <a:endParaRPr lang="en-NZ" sz="2000" b="1" dirty="0">
              <a:solidFill>
                <a:srgbClr val="00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F4743A-183C-48A5-90A3-43FC218F8BE1}"/>
              </a:ext>
            </a:extLst>
          </p:cNvPr>
          <p:cNvSpPr/>
          <p:nvPr/>
        </p:nvSpPr>
        <p:spPr>
          <a:xfrm>
            <a:off x="9522925" y="4482382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FBL5h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78C231-9BD9-40AA-B6BF-1177F7D7A7CB}"/>
              </a:ext>
            </a:extLst>
          </p:cNvPr>
          <p:cNvSpPr/>
          <p:nvPr/>
        </p:nvSpPr>
        <p:spPr>
          <a:xfrm>
            <a:off x="7417598" y="2612791"/>
            <a:ext cx="2316648" cy="2182187"/>
          </a:xfrm>
          <a:prstGeom prst="ellipse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FAGLL03H</a:t>
            </a:r>
            <a:r>
              <a:rPr lang="en-US" sz="2000" b="1" dirty="0">
                <a:solidFill>
                  <a:srgbClr val="00BCBC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26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F13F7F-B906-40A9-9D53-46C05A3A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299105"/>
            <a:ext cx="5291666" cy="425979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61CC99-A672-4EFB-A2C5-49F43118D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5" y="1810309"/>
            <a:ext cx="5291667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1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Project facts and figures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2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E9EED2-4079-4CE4-97D5-10EC965CF371}"/>
              </a:ext>
            </a:extLst>
          </p:cNvPr>
          <p:cNvSpPr txBox="1"/>
          <p:nvPr/>
        </p:nvSpPr>
        <p:spPr>
          <a:xfrm>
            <a:off x="3603412" y="1765418"/>
            <a:ext cx="4444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0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mths</a:t>
            </a:r>
            <a:endParaRPr kumimoji="0" lang="en-NZ" sz="10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C00F7-6556-400A-BD2C-B2A5BB7016B9}"/>
              </a:ext>
            </a:extLst>
          </p:cNvPr>
          <p:cNvSpPr txBox="1"/>
          <p:nvPr/>
        </p:nvSpPr>
        <p:spPr>
          <a:xfrm>
            <a:off x="4324506" y="3044279"/>
            <a:ext cx="3165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solidFill>
                  <a:srgbClr val="0039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7459E4-6CEF-4BBF-A3B3-5F955AC7CFDC}"/>
              </a:ext>
            </a:extLst>
          </p:cNvPr>
          <p:cNvSpPr txBox="1"/>
          <p:nvPr/>
        </p:nvSpPr>
        <p:spPr>
          <a:xfrm>
            <a:off x="8152350" y="77439"/>
            <a:ext cx="4444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NZ" sz="10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DFF8D8-DC5C-414E-89D1-1DDE41E737B1}"/>
              </a:ext>
            </a:extLst>
          </p:cNvPr>
          <p:cNvSpPr txBox="1"/>
          <p:nvPr/>
        </p:nvSpPr>
        <p:spPr>
          <a:xfrm>
            <a:off x="8424875" y="1430985"/>
            <a:ext cx="3767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solidFill>
                  <a:srgbClr val="0039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Workstreams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0346A7-B0E9-4ABD-ABB5-074145E902AC}"/>
              </a:ext>
            </a:extLst>
          </p:cNvPr>
          <p:cNvSpPr txBox="1"/>
          <p:nvPr/>
        </p:nvSpPr>
        <p:spPr>
          <a:xfrm>
            <a:off x="-1018773" y="77099"/>
            <a:ext cx="4444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0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B2144E-BA80-4F64-B857-EC8A169DF8EC}"/>
              </a:ext>
            </a:extLst>
          </p:cNvPr>
          <p:cNvSpPr txBox="1"/>
          <p:nvPr/>
        </p:nvSpPr>
        <p:spPr>
          <a:xfrm>
            <a:off x="164887" y="1363370"/>
            <a:ext cx="3438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solidFill>
                  <a:srgbClr val="0039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of migrations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06CF9-A085-4A55-8BBE-690BBCA1201D}"/>
              </a:ext>
            </a:extLst>
          </p:cNvPr>
          <p:cNvSpPr txBox="1"/>
          <p:nvPr/>
        </p:nvSpPr>
        <p:spPr>
          <a:xfrm>
            <a:off x="164887" y="3232473"/>
            <a:ext cx="55713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0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F1C44A-522E-4D3E-A531-F718D1C1ED99}"/>
              </a:ext>
            </a:extLst>
          </p:cNvPr>
          <p:cNvSpPr txBox="1"/>
          <p:nvPr/>
        </p:nvSpPr>
        <p:spPr>
          <a:xfrm>
            <a:off x="164887" y="4600141"/>
            <a:ext cx="3730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4400" b="1" dirty="0">
                <a:solidFill>
                  <a:srgbClr val="003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</a:t>
            </a: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solidFill>
                  <a:srgbClr val="0039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B1F20-CDF3-4575-864C-4AE48C2B062A}"/>
              </a:ext>
            </a:extLst>
          </p:cNvPr>
          <p:cNvSpPr txBox="1"/>
          <p:nvPr/>
        </p:nvSpPr>
        <p:spPr>
          <a:xfrm>
            <a:off x="3144848" y="-29612"/>
            <a:ext cx="7229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solidFill>
                  <a:srgbClr val="0039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project stats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FB089F-B627-4E47-BE23-EB4FED93BF5B}"/>
              </a:ext>
            </a:extLst>
          </p:cNvPr>
          <p:cNvSpPr txBox="1"/>
          <p:nvPr/>
        </p:nvSpPr>
        <p:spPr>
          <a:xfrm>
            <a:off x="8388880" y="3428999"/>
            <a:ext cx="4444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NZ" sz="10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42hr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F3C3F4-8926-4BAF-AE68-FA811E62D6A5}"/>
              </a:ext>
            </a:extLst>
          </p:cNvPr>
          <p:cNvSpPr txBox="1"/>
          <p:nvPr/>
        </p:nvSpPr>
        <p:spPr>
          <a:xfrm>
            <a:off x="9550290" y="4863689"/>
            <a:ext cx="3767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solidFill>
                  <a:srgbClr val="0039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4CB09-EA47-41B2-88B0-7C4194CCD5C7}"/>
              </a:ext>
            </a:extLst>
          </p:cNvPr>
          <p:cNvSpPr txBox="1"/>
          <p:nvPr/>
        </p:nvSpPr>
        <p:spPr>
          <a:xfrm>
            <a:off x="3707435" y="4335494"/>
            <a:ext cx="44449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NZ" sz="10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760E5C-DC9E-4703-BC4D-8936DCD26CDC}"/>
              </a:ext>
            </a:extLst>
          </p:cNvPr>
          <p:cNvSpPr txBox="1"/>
          <p:nvPr/>
        </p:nvSpPr>
        <p:spPr>
          <a:xfrm>
            <a:off x="3707435" y="5719043"/>
            <a:ext cx="5448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4400" b="1" dirty="0">
                <a:solidFill>
                  <a:srgbClr val="0039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modifications</a:t>
            </a:r>
            <a:endParaRPr kumimoji="0" lang="en-NZ" sz="4400" b="1" i="0" u="none" strike="noStrike" kern="1200" cap="none" spc="0" normalizeH="0" baseline="0" noProof="0" dirty="0">
              <a:ln>
                <a:noFill/>
              </a:ln>
              <a:solidFill>
                <a:srgbClr val="0039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7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15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3D4F88-8EDE-4EC7-8CF6-102C6759F128}"/>
              </a:ext>
            </a:extLst>
          </p:cNvPr>
          <p:cNvSpPr/>
          <p:nvPr/>
        </p:nvSpPr>
        <p:spPr>
          <a:xfrm>
            <a:off x="255687" y="0"/>
            <a:ext cx="1969477" cy="808892"/>
          </a:xfrm>
          <a:prstGeom prst="rect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NZ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MAY-18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1B56E2-6AE5-469F-9AFB-BD70B045B3BC}"/>
              </a:ext>
            </a:extLst>
          </p:cNvPr>
          <p:cNvSpPr/>
          <p:nvPr/>
        </p:nvSpPr>
        <p:spPr>
          <a:xfrm>
            <a:off x="2225164" y="0"/>
            <a:ext cx="1969477" cy="808892"/>
          </a:xfrm>
          <a:prstGeom prst="rect">
            <a:avLst/>
          </a:prstGeom>
          <a:solidFill>
            <a:srgbClr val="FFE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NZ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JUN-18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FDEE05-B766-489B-AA18-E75D6BB7D209}"/>
              </a:ext>
            </a:extLst>
          </p:cNvPr>
          <p:cNvSpPr/>
          <p:nvPr/>
        </p:nvSpPr>
        <p:spPr>
          <a:xfrm>
            <a:off x="4194641" y="0"/>
            <a:ext cx="1969477" cy="808892"/>
          </a:xfrm>
          <a:prstGeom prst="rect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NZ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JUL-18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9F571C-8D62-470F-BEB4-F1B34F4E407B}"/>
              </a:ext>
            </a:extLst>
          </p:cNvPr>
          <p:cNvSpPr/>
          <p:nvPr/>
        </p:nvSpPr>
        <p:spPr>
          <a:xfrm>
            <a:off x="6164118" y="0"/>
            <a:ext cx="1969477" cy="808892"/>
          </a:xfrm>
          <a:prstGeom prst="rect">
            <a:avLst/>
          </a:prstGeom>
          <a:solidFill>
            <a:srgbClr val="FFE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NZ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AUG-18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B72910-F3BF-4F56-AF5E-490EBB0CFFE3}"/>
              </a:ext>
            </a:extLst>
          </p:cNvPr>
          <p:cNvSpPr/>
          <p:nvPr/>
        </p:nvSpPr>
        <p:spPr>
          <a:xfrm>
            <a:off x="8133595" y="0"/>
            <a:ext cx="1969477" cy="808892"/>
          </a:xfrm>
          <a:prstGeom prst="rect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NZ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SEPT-18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42938C-8637-4AD9-B557-3AF019CF7463}"/>
              </a:ext>
            </a:extLst>
          </p:cNvPr>
          <p:cNvSpPr/>
          <p:nvPr/>
        </p:nvSpPr>
        <p:spPr>
          <a:xfrm>
            <a:off x="10103072" y="0"/>
            <a:ext cx="1969477" cy="808892"/>
          </a:xfrm>
          <a:prstGeom prst="rect">
            <a:avLst/>
          </a:prstGeom>
          <a:solidFill>
            <a:srgbClr val="FFE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NZ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OCT-18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85A6C3-912C-46FB-A7A4-D24A9E2B0F79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FB87F15-4567-4CE6-B94F-55E84D4F2863}"/>
              </a:ext>
            </a:extLst>
          </p:cNvPr>
          <p:cNvSpPr/>
          <p:nvPr/>
        </p:nvSpPr>
        <p:spPr>
          <a:xfrm>
            <a:off x="1336431" y="861646"/>
            <a:ext cx="5011615" cy="633046"/>
          </a:xfrm>
          <a:prstGeom prst="rightArrow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SANDBOX TESTING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4CBEE63-41CA-4ADA-B3E0-887F6298A896}"/>
              </a:ext>
            </a:extLst>
          </p:cNvPr>
          <p:cNvSpPr/>
          <p:nvPr/>
        </p:nvSpPr>
        <p:spPr>
          <a:xfrm>
            <a:off x="6164117" y="1274884"/>
            <a:ext cx="1969477" cy="633046"/>
          </a:xfrm>
          <a:prstGeom prst="rightArrow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 TESTING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E7E341D-7436-4C8F-82EF-6BE6F5A0BAF0}"/>
              </a:ext>
            </a:extLst>
          </p:cNvPr>
          <p:cNvSpPr/>
          <p:nvPr/>
        </p:nvSpPr>
        <p:spPr>
          <a:xfrm>
            <a:off x="7737232" y="1855176"/>
            <a:ext cx="2184134" cy="633046"/>
          </a:xfrm>
          <a:prstGeom prst="rightArrow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 TESTING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A4428DA-8B65-4D77-8440-BA53586E1D96}"/>
              </a:ext>
            </a:extLst>
          </p:cNvPr>
          <p:cNvSpPr/>
          <p:nvPr/>
        </p:nvSpPr>
        <p:spPr>
          <a:xfrm>
            <a:off x="9921366" y="2256690"/>
            <a:ext cx="1016265" cy="633046"/>
          </a:xfrm>
          <a:prstGeom prst="rightArrow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PPRD</a:t>
            </a:r>
          </a:p>
        </p:txBody>
      </p:sp>
      <p:pic>
        <p:nvPicPr>
          <p:cNvPr id="28" name="Graphic 27" descr="Star">
            <a:extLst>
              <a:ext uri="{FF2B5EF4-FFF2-40B4-BE49-F238E27FC236}">
                <a16:creationId xmlns:a16="http://schemas.microsoft.com/office/drawing/2014/main" id="{E615740C-FC6F-4D1E-AA4A-7E2086689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0610" y="2514600"/>
            <a:ext cx="914400" cy="914400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805AA492-DC2C-4218-9D00-9F4B62D9A219}"/>
              </a:ext>
            </a:extLst>
          </p:cNvPr>
          <p:cNvSpPr/>
          <p:nvPr/>
        </p:nvSpPr>
        <p:spPr>
          <a:xfrm>
            <a:off x="224160" y="861646"/>
            <a:ext cx="1016265" cy="633046"/>
          </a:xfrm>
          <a:prstGeom prst="rightArrow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0295330-A23D-4F64-9F04-BEA9B6059AAC}"/>
              </a:ext>
            </a:extLst>
          </p:cNvPr>
          <p:cNvSpPr/>
          <p:nvPr/>
        </p:nvSpPr>
        <p:spPr>
          <a:xfrm>
            <a:off x="255687" y="4328749"/>
            <a:ext cx="4303170" cy="633046"/>
          </a:xfrm>
          <a:prstGeom prst="rightArrow">
            <a:avLst/>
          </a:prstGeom>
          <a:solidFill>
            <a:srgbClr val="003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CODE REVIEW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0396643-1180-4F14-8D06-EF8A966917B5}"/>
              </a:ext>
            </a:extLst>
          </p:cNvPr>
          <p:cNvSpPr/>
          <p:nvPr/>
        </p:nvSpPr>
        <p:spPr>
          <a:xfrm>
            <a:off x="0" y="3596056"/>
            <a:ext cx="12192000" cy="633046"/>
          </a:xfrm>
          <a:prstGeom prst="rightArrow">
            <a:avLst/>
          </a:prstGeom>
          <a:solidFill>
            <a:srgbClr val="003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AND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3479079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DB Migration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40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8557EEB-0235-485E-BA6F-2A75DDE9E2BF}"/>
              </a:ext>
            </a:extLst>
          </p:cNvPr>
          <p:cNvSpPr txBox="1">
            <a:spLocks/>
          </p:cNvSpPr>
          <p:nvPr/>
        </p:nvSpPr>
        <p:spPr>
          <a:xfrm>
            <a:off x="210629" y="364701"/>
            <a:ext cx="12133771" cy="100569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defRPr/>
            </a:pPr>
            <a:r>
              <a:rPr lang="en-NZ" sz="4800" dirty="0"/>
              <a:t>DB migration approach </a:t>
            </a:r>
            <a:endParaRPr kumimoji="0" lang="en-NZ" sz="4800" b="1" i="0" u="none" strike="noStrike" kern="1200" cap="none" spc="0" normalizeH="0" baseline="0" noProof="0" dirty="0">
              <a:ln>
                <a:noFill/>
              </a:ln>
              <a:solidFill>
                <a:srgbClr val="00BCBC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C50B98B-2126-44CD-B6B7-1CF8F1FD4B24}"/>
              </a:ext>
            </a:extLst>
          </p:cNvPr>
          <p:cNvSpPr txBox="1">
            <a:spLocks/>
          </p:cNvSpPr>
          <p:nvPr/>
        </p:nvSpPr>
        <p:spPr>
          <a:xfrm>
            <a:off x="1624929" y="1740733"/>
            <a:ext cx="9387062" cy="66356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3600" b="1" dirty="0">
                <a:solidFill>
                  <a:srgbClr val="003838"/>
                </a:solidFill>
              </a:rPr>
              <a:t>Migration was incorporated into our “standard” yearly patching cycle.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D1B94-85C3-48C6-BF99-57A99CA8AD12}"/>
              </a:ext>
            </a:extLst>
          </p:cNvPr>
          <p:cNvSpPr txBox="1"/>
          <p:nvPr/>
        </p:nvSpPr>
        <p:spPr>
          <a:xfrm>
            <a:off x="1624928" y="3293932"/>
            <a:ext cx="10007108" cy="1200329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3838"/>
                </a:solidFill>
              </a:rPr>
              <a:t>Minimizing Downtime was a key consideration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A7EFAAA-7BF9-49D6-BF07-0A8567ACD885}"/>
              </a:ext>
            </a:extLst>
          </p:cNvPr>
          <p:cNvSpPr/>
          <p:nvPr/>
        </p:nvSpPr>
        <p:spPr>
          <a:xfrm>
            <a:off x="559963" y="1569868"/>
            <a:ext cx="905852" cy="905852"/>
          </a:xfrm>
          <a:prstGeom prst="ellipse">
            <a:avLst/>
          </a:prstGeom>
          <a:solidFill>
            <a:srgbClr val="00B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DCDE83C7-9B35-4E2D-9431-CDE8AD3CC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1728982"/>
            <a:ext cx="587625" cy="58762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B5F0EA0-3E7F-4477-8920-78A34FE01595}"/>
              </a:ext>
            </a:extLst>
          </p:cNvPr>
          <p:cNvSpPr/>
          <p:nvPr/>
        </p:nvSpPr>
        <p:spPr>
          <a:xfrm>
            <a:off x="559963" y="3329952"/>
            <a:ext cx="905852" cy="905852"/>
          </a:xfrm>
          <a:prstGeom prst="ellipse">
            <a:avLst/>
          </a:prstGeom>
          <a:solidFill>
            <a:srgbClr val="00B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A4427673-F2BF-4394-8084-61F6DE477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6" y="3489640"/>
            <a:ext cx="587625" cy="587625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DDFEBCDD-2134-4B3D-B2B2-5A2043584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4144206"/>
            <a:ext cx="587625" cy="58762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63957DA2-2C96-485E-833C-2BCCE65490EA}"/>
              </a:ext>
            </a:extLst>
          </p:cNvPr>
          <p:cNvSpPr/>
          <p:nvPr/>
        </p:nvSpPr>
        <p:spPr>
          <a:xfrm>
            <a:off x="559963" y="5161255"/>
            <a:ext cx="905852" cy="905852"/>
          </a:xfrm>
          <a:prstGeom prst="ellipse">
            <a:avLst/>
          </a:prstGeom>
          <a:solidFill>
            <a:srgbClr val="00B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413ABD5D-9298-408B-8ADF-ED724B777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5320369"/>
            <a:ext cx="587625" cy="5876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3734E6-6614-4F5B-93A0-B71F25DBC987}"/>
              </a:ext>
            </a:extLst>
          </p:cNvPr>
          <p:cNvSpPr txBox="1"/>
          <p:nvPr/>
        </p:nvSpPr>
        <p:spPr>
          <a:xfrm>
            <a:off x="1624929" y="5161255"/>
            <a:ext cx="10827497" cy="1200329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3838"/>
                </a:solidFill>
              </a:rPr>
              <a:t>Dual Landscape to minimize the impact on BAU and other projects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EF784C-1E8F-4F96-81FE-70FAF4526F8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AC60C4-A744-4358-ACDC-30AA295C7B01}"/>
              </a:ext>
            </a:extLst>
          </p:cNvPr>
          <p:cNvSpPr/>
          <p:nvPr/>
        </p:nvSpPr>
        <p:spPr>
          <a:xfrm>
            <a:off x="9849949" y="181553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DB Migration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10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ABF6BC-EE16-4E9D-A5B9-50DBCA6C8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804337"/>
            <a:ext cx="10572750" cy="663568"/>
          </a:xfrm>
        </p:spPr>
        <p:txBody>
          <a:bodyPr/>
          <a:lstStyle/>
          <a:p>
            <a:r>
              <a:rPr lang="en-NZ" dirty="0"/>
              <a:t>Tools – SUM DMO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817A85-58C0-4003-8FCA-7DCB8D6E55AA}"/>
              </a:ext>
            </a:extLst>
          </p:cNvPr>
          <p:cNvPicPr>
            <a:picLocks noGrp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19932" y="1538712"/>
            <a:ext cx="6970689" cy="490653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279E6B3-3858-4584-8956-76954CE946E1}"/>
              </a:ext>
            </a:extLst>
          </p:cNvPr>
          <p:cNvSpPr/>
          <p:nvPr/>
        </p:nvSpPr>
        <p:spPr>
          <a:xfrm>
            <a:off x="9849949" y="181553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DB Migration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48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8557EEB-0235-485E-BA6F-2A75DDE9E2BF}"/>
              </a:ext>
            </a:extLst>
          </p:cNvPr>
          <p:cNvSpPr txBox="1">
            <a:spLocks/>
          </p:cNvSpPr>
          <p:nvPr/>
        </p:nvSpPr>
        <p:spPr>
          <a:xfrm>
            <a:off x="210629" y="364701"/>
            <a:ext cx="12133771" cy="100569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BCBC"/>
                </a:solidFill>
                <a:effectLst/>
                <a:uLnTx/>
                <a:uFillTx/>
                <a:latin typeface="Arial" charset="0"/>
                <a:cs typeface="Arial" charset="0"/>
              </a:rPr>
              <a:t>Post installation of add-on</a:t>
            </a:r>
            <a:endParaRPr kumimoji="0" lang="en-NZ" sz="4800" b="1" i="0" u="none" strike="noStrike" kern="1200" cap="none" spc="0" normalizeH="0" baseline="0" noProof="0" dirty="0">
              <a:ln>
                <a:noFill/>
              </a:ln>
              <a:solidFill>
                <a:srgbClr val="00BCBC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C50B98B-2126-44CD-B6B7-1CF8F1FD4B24}"/>
              </a:ext>
            </a:extLst>
          </p:cNvPr>
          <p:cNvSpPr txBox="1">
            <a:spLocks/>
          </p:cNvSpPr>
          <p:nvPr/>
        </p:nvSpPr>
        <p:spPr>
          <a:xfrm>
            <a:off x="1624929" y="1740733"/>
            <a:ext cx="9387062" cy="66356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3600" b="1" dirty="0">
                <a:solidFill>
                  <a:srgbClr val="003838"/>
                </a:solidFill>
              </a:rPr>
              <a:t>New config becomes available</a:t>
            </a:r>
            <a:endParaRPr lang="en-NZ" sz="3600" b="1" dirty="0">
              <a:solidFill>
                <a:srgbClr val="003838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D1B94-85C3-48C6-BF99-57A99CA8AD12}"/>
              </a:ext>
            </a:extLst>
          </p:cNvPr>
          <p:cNvSpPr txBox="1"/>
          <p:nvPr/>
        </p:nvSpPr>
        <p:spPr>
          <a:xfrm>
            <a:off x="1624929" y="2910981"/>
            <a:ext cx="9387063" cy="64633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3838"/>
                </a:solidFill>
              </a:rPr>
              <a:t>New roles and tcodes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0EDA2-8591-428D-B7A6-3A44CA33859E}"/>
              </a:ext>
            </a:extLst>
          </p:cNvPr>
          <p:cNvSpPr txBox="1"/>
          <p:nvPr/>
        </p:nvSpPr>
        <p:spPr>
          <a:xfrm>
            <a:off x="1624928" y="4115757"/>
            <a:ext cx="10567071" cy="64633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3838"/>
                </a:solidFill>
              </a:rPr>
              <a:t>New CDS views and technical tables</a:t>
            </a:r>
            <a:endParaRPr kumimoji="0" lang="en-NZ" sz="36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A7EFAAA-7BF9-49D6-BF07-0A8567ACD885}"/>
              </a:ext>
            </a:extLst>
          </p:cNvPr>
          <p:cNvSpPr/>
          <p:nvPr/>
        </p:nvSpPr>
        <p:spPr>
          <a:xfrm>
            <a:off x="559963" y="1569868"/>
            <a:ext cx="905852" cy="905852"/>
          </a:xfrm>
          <a:prstGeom prst="ellipse">
            <a:avLst/>
          </a:prstGeom>
          <a:solidFill>
            <a:srgbClr val="00B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DCDE83C7-9B35-4E2D-9431-CDE8AD3CC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1728982"/>
            <a:ext cx="587625" cy="58762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B5F0EA0-3E7F-4477-8920-78A34FE01595}"/>
              </a:ext>
            </a:extLst>
          </p:cNvPr>
          <p:cNvSpPr/>
          <p:nvPr/>
        </p:nvSpPr>
        <p:spPr>
          <a:xfrm>
            <a:off x="559963" y="2775819"/>
            <a:ext cx="905852" cy="905852"/>
          </a:xfrm>
          <a:prstGeom prst="ellipse">
            <a:avLst/>
          </a:prstGeom>
          <a:solidFill>
            <a:srgbClr val="00B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A4427673-F2BF-4394-8084-61F6DE477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2934933"/>
            <a:ext cx="587625" cy="58762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D3030E4-8618-45E5-AF90-9824F3975A90}"/>
              </a:ext>
            </a:extLst>
          </p:cNvPr>
          <p:cNvSpPr/>
          <p:nvPr/>
        </p:nvSpPr>
        <p:spPr>
          <a:xfrm>
            <a:off x="559963" y="3985092"/>
            <a:ext cx="905852" cy="905852"/>
          </a:xfrm>
          <a:prstGeom prst="ellipse">
            <a:avLst/>
          </a:prstGeom>
          <a:solidFill>
            <a:srgbClr val="00B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DDFEBCDD-2134-4B3D-B2B2-5A2043584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4144206"/>
            <a:ext cx="587625" cy="58762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63957DA2-2C96-485E-833C-2BCCE65490EA}"/>
              </a:ext>
            </a:extLst>
          </p:cNvPr>
          <p:cNvSpPr/>
          <p:nvPr/>
        </p:nvSpPr>
        <p:spPr>
          <a:xfrm>
            <a:off x="559963" y="5161255"/>
            <a:ext cx="905852" cy="905852"/>
          </a:xfrm>
          <a:prstGeom prst="ellipse">
            <a:avLst/>
          </a:prstGeom>
          <a:solidFill>
            <a:srgbClr val="00B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413ABD5D-9298-408B-8ADF-ED724B777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5320369"/>
            <a:ext cx="587625" cy="5876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3734E6-6614-4F5B-93A0-B71F25DBC987}"/>
              </a:ext>
            </a:extLst>
          </p:cNvPr>
          <p:cNvSpPr txBox="1"/>
          <p:nvPr/>
        </p:nvSpPr>
        <p:spPr>
          <a:xfrm>
            <a:off x="1624929" y="5161255"/>
            <a:ext cx="10827497" cy="1200329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3838"/>
                </a:solidFill>
              </a:rPr>
              <a:t>No postings are possible until the migration is completed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EF784C-1E8F-4F96-81FE-70FAF4526F8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AC60C4-A744-4358-ACDC-30AA295C7B01}"/>
              </a:ext>
            </a:extLst>
          </p:cNvPr>
          <p:cNvSpPr/>
          <p:nvPr/>
        </p:nvSpPr>
        <p:spPr>
          <a:xfrm>
            <a:off x="9849949" y="181553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DB Migration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38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S/4HANA Finance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17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767EB7-DA77-4678-AF46-5AA32030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45" y="685800"/>
            <a:ext cx="3943350" cy="27432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F4C9661-A6B5-4F41-B871-7D5CA4D1E8D7}"/>
              </a:ext>
            </a:extLst>
          </p:cNvPr>
          <p:cNvSpPr/>
          <p:nvPr/>
        </p:nvSpPr>
        <p:spPr>
          <a:xfrm>
            <a:off x="5351566" y="685800"/>
            <a:ext cx="3032695" cy="3032695"/>
          </a:xfrm>
          <a:prstGeom prst="ellipse">
            <a:avLst/>
          </a:prstGeom>
          <a:solidFill>
            <a:srgbClr val="FFE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3200" b="1" dirty="0">
                <a:solidFill>
                  <a:srgbClr val="003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Finance Activities</a:t>
            </a: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0038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EC6107-476E-4E9B-AA34-144123728C51}"/>
              </a:ext>
            </a:extLst>
          </p:cNvPr>
          <p:cNvGrpSpPr/>
          <p:nvPr/>
        </p:nvGrpSpPr>
        <p:grpSpPr>
          <a:xfrm>
            <a:off x="300045" y="3587262"/>
            <a:ext cx="11583240" cy="2850653"/>
            <a:chOff x="300045" y="3587262"/>
            <a:chExt cx="11583240" cy="285065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A430D1-1123-4521-8473-F4EEE0B17AF8}"/>
                </a:ext>
              </a:extLst>
            </p:cNvPr>
            <p:cNvGrpSpPr/>
            <p:nvPr/>
          </p:nvGrpSpPr>
          <p:grpSpPr>
            <a:xfrm>
              <a:off x="300045" y="4215398"/>
              <a:ext cx="11583240" cy="2222517"/>
              <a:chOff x="0" y="4215398"/>
              <a:chExt cx="11583240" cy="222251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931859" y="4255728"/>
                <a:ext cx="2316648" cy="2182187"/>
              </a:xfrm>
              <a:prstGeom prst="ellipse">
                <a:avLst/>
              </a:prstGeom>
              <a:solidFill>
                <a:srgbClr val="00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Finance Migration</a:t>
                </a:r>
                <a:r>
                  <a:rPr lang="en-US" sz="2000" b="1" dirty="0">
                    <a:solidFill>
                      <a:srgbClr val="00BCBC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.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CBC"/>
                  </a:solidFill>
                  <a:effectLst/>
                  <a:uLnTx/>
                  <a:uFillTx/>
                  <a:latin typeface="Graphik Semibold" charset="0"/>
                  <a:ea typeface="Graphik Semibold" charset="0"/>
                  <a:cs typeface="Graphik Semibold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33296" y="4255728"/>
                <a:ext cx="2316648" cy="2182187"/>
              </a:xfrm>
              <a:prstGeom prst="ellipse">
                <a:avLst/>
              </a:prstGeom>
              <a:solidFill>
                <a:srgbClr val="003938"/>
              </a:solidFill>
              <a:ln>
                <a:solidFill>
                  <a:srgbClr val="0039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NZ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 Config</a:t>
                </a:r>
                <a:endParaRPr lang="en-NZ" sz="2000" b="1" dirty="0">
                  <a:solidFill>
                    <a:srgbClr val="00BCB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0" y="4255728"/>
                <a:ext cx="2316648" cy="2182187"/>
              </a:xfrm>
              <a:prstGeom prst="ellipse">
                <a:avLst/>
              </a:prstGeom>
              <a:solidFill>
                <a:srgbClr val="003938"/>
              </a:solidFill>
              <a:ln>
                <a:solidFill>
                  <a:srgbClr val="0039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defTabSz="914400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Readiness</a:t>
                </a:r>
              </a:p>
              <a:p>
                <a:pPr lvl="0" algn="ctr" defTabSz="914400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Checks</a:t>
                </a:r>
                <a:endParaRPr lang="en-US" sz="2400" b="1" dirty="0">
                  <a:solidFill>
                    <a:srgbClr val="00BCBC"/>
                  </a:solidFill>
                  <a:latin typeface="Graphik Semibold" charset="0"/>
                  <a:ea typeface="Graphik Semibold" charset="0"/>
                  <a:cs typeface="Graphik Semibold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316648" y="4255728"/>
                <a:ext cx="2316648" cy="2182187"/>
              </a:xfrm>
              <a:prstGeom prst="ellipse">
                <a:avLst/>
              </a:prstGeom>
              <a:solidFill>
                <a:srgbClr val="00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defTabSz="914400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Preparation</a:t>
                </a:r>
              </a:p>
              <a:p>
                <a:pPr lvl="0" algn="ctr" defTabSz="914400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Activities</a:t>
                </a:r>
                <a:r>
                  <a:rPr lang="en-US" sz="2000" b="1" dirty="0">
                    <a:solidFill>
                      <a:srgbClr val="00BCBC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.</a:t>
                </a:r>
                <a:endParaRPr lang="en-US" sz="2400" b="1" dirty="0">
                  <a:solidFill>
                    <a:srgbClr val="00BCBC"/>
                  </a:solidFill>
                  <a:latin typeface="Graphik Semibold" charset="0"/>
                  <a:ea typeface="Graphik Semibold" charset="0"/>
                  <a:cs typeface="Graphik Semibold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C79E91C-DD78-487F-8A81-CE8C2D78BFAB}"/>
                  </a:ext>
                </a:extLst>
              </p:cNvPr>
              <p:cNvSpPr/>
              <p:nvPr/>
            </p:nvSpPr>
            <p:spPr>
              <a:xfrm>
                <a:off x="9266592" y="4215398"/>
                <a:ext cx="2316648" cy="2182187"/>
              </a:xfrm>
              <a:prstGeom prst="ellipse">
                <a:avLst/>
              </a:prstGeom>
              <a:solidFill>
                <a:srgbClr val="003938"/>
              </a:solidFill>
              <a:ln>
                <a:solidFill>
                  <a:srgbClr val="0039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NZ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Validations</a:t>
                </a:r>
                <a:endParaRPr lang="en-NZ" sz="2000" b="1" dirty="0">
                  <a:solidFill>
                    <a:srgbClr val="00BCB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Graphic 16" descr="Teacher">
              <a:extLst>
                <a:ext uri="{FF2B5EF4-FFF2-40B4-BE49-F238E27FC236}">
                  <a16:creationId xmlns:a16="http://schemas.microsoft.com/office/drawing/2014/main" id="{FF9569D0-6731-4811-BEDF-61E278FDE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05408" y="358726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6732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8BF447-5F61-4CC6-9F3D-D821BFE87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Readiness check continued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AA98A1-E8DA-4938-BEC1-6CCEFBC16C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41387" y="3325025"/>
            <a:ext cx="5627538" cy="2362120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8CD7B8FF-EF4E-4A8E-8403-66D01AD13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6" y="1927945"/>
            <a:ext cx="9552224" cy="366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7CECB48-B746-408F-B7D0-690F2F90C3F0}"/>
              </a:ext>
            </a:extLst>
          </p:cNvPr>
          <p:cNvSpPr/>
          <p:nvPr/>
        </p:nvSpPr>
        <p:spPr>
          <a:xfrm>
            <a:off x="9849949" y="94036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Readiness</a:t>
            </a:r>
          </a:p>
          <a:p>
            <a:pPr lvl="0" algn="ctr" defTabSz="914400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Checks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38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8BF447-5F61-4CC6-9F3D-D821BFE87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Readiness check continued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AA98A1-E8DA-4938-BEC1-6CCEFBC16C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41387" y="3325025"/>
            <a:ext cx="5627538" cy="2362120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05B4E-1490-498C-9EF4-B3300817CA5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8" name="Picture 2" descr="image002">
            <a:extLst>
              <a:ext uri="{FF2B5EF4-FFF2-40B4-BE49-F238E27FC236}">
                <a16:creationId xmlns:a16="http://schemas.microsoft.com/office/drawing/2014/main" id="{D2E55032-3820-4FA9-B911-18F66609F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1927945"/>
            <a:ext cx="11845916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61ADF54-9D44-4E23-8122-43679EAE5411}"/>
              </a:ext>
            </a:extLst>
          </p:cNvPr>
          <p:cNvSpPr/>
          <p:nvPr/>
        </p:nvSpPr>
        <p:spPr>
          <a:xfrm>
            <a:off x="9849949" y="94036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Readiness</a:t>
            </a:r>
          </a:p>
          <a:p>
            <a:pPr lvl="0" algn="ctr" defTabSz="914400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Checks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17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8BF447-5F61-4CC6-9F3D-D821BFE87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FI-AA Prerequisite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AA98A1-E8DA-4938-BEC1-6CCEFBC16CA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05B4E-1490-498C-9EF4-B3300817CA5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C82AF-B093-4D23-B2B2-3CAAA9484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21" y="2174130"/>
            <a:ext cx="8248650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E843C2-3A3B-4F0C-B8A1-E451C0E8263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3521" y="3929160"/>
            <a:ext cx="9777730" cy="266110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F332BF4-28D5-4A39-BBFE-02F814520A1E}"/>
              </a:ext>
            </a:extLst>
          </p:cNvPr>
          <p:cNvSpPr/>
          <p:nvPr/>
        </p:nvSpPr>
        <p:spPr>
          <a:xfrm>
            <a:off x="9849949" y="94036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Readiness</a:t>
            </a:r>
          </a:p>
          <a:p>
            <a:pPr lvl="0" algn="ctr" defTabSz="914400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Checks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8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9738" y="1062048"/>
            <a:ext cx="10572750" cy="66356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39738" y="1725616"/>
            <a:ext cx="10572750" cy="3759200"/>
          </a:xfrm>
        </p:spPr>
        <p:txBody>
          <a:bodyPr/>
          <a:lstStyle/>
          <a:p>
            <a:r>
              <a:rPr lang="en-US" dirty="0"/>
              <a:t>Overview of the Business</a:t>
            </a:r>
          </a:p>
          <a:p>
            <a:r>
              <a:rPr lang="en-US" dirty="0"/>
              <a:t>Overview of the SAP Landscape</a:t>
            </a:r>
          </a:p>
          <a:p>
            <a:r>
              <a:rPr lang="en-US" dirty="0"/>
              <a:t>Project scope and benefits </a:t>
            </a:r>
          </a:p>
          <a:p>
            <a:r>
              <a:rPr lang="en-US" dirty="0"/>
              <a:t>Project facts and figures</a:t>
            </a:r>
          </a:p>
          <a:p>
            <a:r>
              <a:rPr lang="en-US" dirty="0"/>
              <a:t>Execution of the migrations</a:t>
            </a:r>
          </a:p>
          <a:p>
            <a:r>
              <a:rPr lang="en-US" dirty="0"/>
              <a:t>Cutover weekend</a:t>
            </a:r>
          </a:p>
          <a:p>
            <a:r>
              <a:rPr lang="en-US" dirty="0"/>
              <a:t>Lesson learnt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98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8BF447-5F61-4CC6-9F3D-D821BFE87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Finance preparation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AA98A1-E8DA-4938-BEC1-6CCEFBC16CA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NZ" dirty="0"/>
              <a:t>Activate business functions – SFW5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Period end closing</a:t>
            </a:r>
          </a:p>
          <a:p>
            <a:pPr lvl="1"/>
            <a:r>
              <a:rPr lang="en-NZ" dirty="0"/>
              <a:t>Asset specific (prior year as well)</a:t>
            </a:r>
          </a:p>
          <a:p>
            <a:pPr lvl="1"/>
            <a:r>
              <a:rPr lang="en-NZ" dirty="0"/>
              <a:t>GL specific (completed month-end)</a:t>
            </a:r>
          </a:p>
          <a:p>
            <a:pPr marL="457200" lvl="1" indent="0">
              <a:buNone/>
            </a:pPr>
            <a:endParaRPr lang="en-NZ" dirty="0"/>
          </a:p>
          <a:p>
            <a:r>
              <a:rPr lang="en-NZ" dirty="0"/>
              <a:t>Extract pre-migration validation reports</a:t>
            </a:r>
          </a:p>
          <a:p>
            <a:pPr lvl="1"/>
            <a:r>
              <a:rPr lang="en-NZ" dirty="0"/>
              <a:t>GL balances</a:t>
            </a:r>
          </a:p>
          <a:p>
            <a:pPr lvl="1"/>
            <a:r>
              <a:rPr lang="en-NZ" dirty="0"/>
              <a:t>Asset balances</a:t>
            </a:r>
          </a:p>
          <a:p>
            <a:pPr lvl="1"/>
            <a:r>
              <a:rPr lang="en-NZ" dirty="0"/>
              <a:t>AR and AP balances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05B4E-1490-498C-9EF4-B3300817CA5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37D0C-426A-4047-AB71-1AAC06D63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999" y="2229772"/>
            <a:ext cx="5394813" cy="23145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6EEE2FE-3D51-4FBE-8727-124E9E351056}"/>
              </a:ext>
            </a:extLst>
          </p:cNvPr>
          <p:cNvSpPr/>
          <p:nvPr/>
        </p:nvSpPr>
        <p:spPr>
          <a:xfrm>
            <a:off x="9854164" y="0"/>
            <a:ext cx="2316648" cy="2182187"/>
          </a:xfrm>
          <a:prstGeom prst="ellipse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Preparation</a:t>
            </a:r>
          </a:p>
          <a:p>
            <a:pPr lvl="0" algn="ctr" defTabSz="914400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Activities</a:t>
            </a:r>
            <a:r>
              <a:rPr lang="en-US" sz="2000" b="1" dirty="0">
                <a:solidFill>
                  <a:srgbClr val="00BCBC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34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43F8B1-6AAB-414D-94FF-15E349D66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A7449E-4EE3-460A-98F4-42FC963681C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7917F0-CF46-4C0C-8643-D22601349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1222"/>
            <a:ext cx="12192000" cy="551642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52C3E9-E483-4DA0-B864-5BE5480EA1F2}"/>
              </a:ext>
            </a:extLst>
          </p:cNvPr>
          <p:cNvSpPr/>
          <p:nvPr/>
        </p:nvSpPr>
        <p:spPr>
          <a:xfrm>
            <a:off x="9857339" y="0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 Config</a:t>
            </a:r>
            <a:endParaRPr lang="en-NZ" sz="2000" b="1" dirty="0">
              <a:solidFill>
                <a:srgbClr val="00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08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767EB7-DA77-4678-AF46-5AA32030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45" y="685800"/>
            <a:ext cx="3943350" cy="27432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F4C9661-A6B5-4F41-B871-7D5CA4D1E8D7}"/>
              </a:ext>
            </a:extLst>
          </p:cNvPr>
          <p:cNvSpPr/>
          <p:nvPr/>
        </p:nvSpPr>
        <p:spPr>
          <a:xfrm>
            <a:off x="5351566" y="685800"/>
            <a:ext cx="3032695" cy="3032695"/>
          </a:xfrm>
          <a:prstGeom prst="ellipse">
            <a:avLst/>
          </a:prstGeom>
          <a:solidFill>
            <a:srgbClr val="FFE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3200" b="1" dirty="0">
                <a:solidFill>
                  <a:srgbClr val="003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Finance Activities</a:t>
            </a: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0038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5BABD1-8377-4D88-9FA7-7D32B783C8AD}"/>
              </a:ext>
            </a:extLst>
          </p:cNvPr>
          <p:cNvGrpSpPr/>
          <p:nvPr/>
        </p:nvGrpSpPr>
        <p:grpSpPr>
          <a:xfrm>
            <a:off x="300045" y="3529912"/>
            <a:ext cx="11583240" cy="2908003"/>
            <a:chOff x="300045" y="3529912"/>
            <a:chExt cx="11583240" cy="290800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A430D1-1123-4521-8473-F4EEE0B17AF8}"/>
                </a:ext>
              </a:extLst>
            </p:cNvPr>
            <p:cNvGrpSpPr/>
            <p:nvPr/>
          </p:nvGrpSpPr>
          <p:grpSpPr>
            <a:xfrm>
              <a:off x="300045" y="4215398"/>
              <a:ext cx="11583240" cy="2222517"/>
              <a:chOff x="0" y="4215398"/>
              <a:chExt cx="11583240" cy="222251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931859" y="4255728"/>
                <a:ext cx="2316648" cy="2182187"/>
              </a:xfrm>
              <a:prstGeom prst="ellipse">
                <a:avLst/>
              </a:prstGeom>
              <a:solidFill>
                <a:srgbClr val="00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Finance Migration</a:t>
                </a:r>
                <a:r>
                  <a:rPr lang="en-US" sz="2000" b="1" dirty="0">
                    <a:solidFill>
                      <a:srgbClr val="00BCBC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.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CBC"/>
                  </a:solidFill>
                  <a:effectLst/>
                  <a:uLnTx/>
                  <a:uFillTx/>
                  <a:latin typeface="Graphik Semibold" charset="0"/>
                  <a:ea typeface="Graphik Semibold" charset="0"/>
                  <a:cs typeface="Graphik Semibold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33296" y="4255728"/>
                <a:ext cx="2316648" cy="2182187"/>
              </a:xfrm>
              <a:prstGeom prst="ellipse">
                <a:avLst/>
              </a:prstGeom>
              <a:solidFill>
                <a:srgbClr val="003938"/>
              </a:solidFill>
              <a:ln>
                <a:solidFill>
                  <a:srgbClr val="0039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NZ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Config and Impacts</a:t>
                </a:r>
                <a:endParaRPr lang="en-NZ" sz="2000" b="1" dirty="0">
                  <a:solidFill>
                    <a:srgbClr val="00BCB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0" y="4255728"/>
                <a:ext cx="2316648" cy="2182187"/>
              </a:xfrm>
              <a:prstGeom prst="ellipse">
                <a:avLst/>
              </a:prstGeom>
              <a:solidFill>
                <a:srgbClr val="003938"/>
              </a:solidFill>
              <a:ln>
                <a:solidFill>
                  <a:srgbClr val="0039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defTabSz="914400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Readiness</a:t>
                </a:r>
              </a:p>
              <a:p>
                <a:pPr lvl="0" algn="ctr" defTabSz="914400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Checks</a:t>
                </a:r>
                <a:endParaRPr lang="en-US" sz="2400" b="1" dirty="0">
                  <a:solidFill>
                    <a:srgbClr val="00BCBC"/>
                  </a:solidFill>
                  <a:latin typeface="Graphik Semibold" charset="0"/>
                  <a:ea typeface="Graphik Semibold" charset="0"/>
                  <a:cs typeface="Graphik Semibold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316648" y="4255728"/>
                <a:ext cx="2316648" cy="2182187"/>
              </a:xfrm>
              <a:prstGeom prst="ellipse">
                <a:avLst/>
              </a:prstGeom>
              <a:solidFill>
                <a:srgbClr val="00BC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defTabSz="914400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Preparation</a:t>
                </a:r>
              </a:p>
              <a:p>
                <a:pPr lvl="0" algn="ctr" defTabSz="914400">
                  <a:defRPr/>
                </a:pPr>
                <a:r>
                  <a:rPr lang="en-US" sz="2000" b="1" dirty="0">
                    <a:solidFill>
                      <a:prstClr val="white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Activities</a:t>
                </a:r>
                <a:r>
                  <a:rPr lang="en-US" sz="2000" b="1" dirty="0">
                    <a:solidFill>
                      <a:srgbClr val="00BCBC"/>
                    </a:solidFill>
                    <a:latin typeface="Arial" panose="020B0604020202020204" pitchFamily="34" charset="0"/>
                    <a:ea typeface="Graphik Semibold" charset="0"/>
                    <a:cs typeface="Arial" panose="020B0604020202020204" pitchFamily="34" charset="0"/>
                  </a:rPr>
                  <a:t>.</a:t>
                </a:r>
                <a:endParaRPr lang="en-US" sz="2400" b="1" dirty="0">
                  <a:solidFill>
                    <a:srgbClr val="00BCBC"/>
                  </a:solidFill>
                  <a:latin typeface="Graphik Semibold" charset="0"/>
                  <a:ea typeface="Graphik Semibold" charset="0"/>
                  <a:cs typeface="Graphik Semibold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C79E91C-DD78-487F-8A81-CE8C2D78BFAB}"/>
                  </a:ext>
                </a:extLst>
              </p:cNvPr>
              <p:cNvSpPr/>
              <p:nvPr/>
            </p:nvSpPr>
            <p:spPr>
              <a:xfrm>
                <a:off x="9266592" y="4215398"/>
                <a:ext cx="2316648" cy="2182187"/>
              </a:xfrm>
              <a:prstGeom prst="ellipse">
                <a:avLst/>
              </a:prstGeom>
              <a:solidFill>
                <a:srgbClr val="003938"/>
              </a:solidFill>
              <a:ln>
                <a:solidFill>
                  <a:srgbClr val="0039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NZ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Validations</a:t>
                </a:r>
                <a:endParaRPr lang="en-NZ" sz="2000" b="1" dirty="0">
                  <a:solidFill>
                    <a:srgbClr val="00BCB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Graphic 16" descr="Teacher">
              <a:extLst>
                <a:ext uri="{FF2B5EF4-FFF2-40B4-BE49-F238E27FC236}">
                  <a16:creationId xmlns:a16="http://schemas.microsoft.com/office/drawing/2014/main" id="{FF9569D0-6731-4811-BEDF-61E278FDE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85995" y="352991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570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836007-4B95-430D-BE9D-82CB1810F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759685"/>
            <a:ext cx="10572750" cy="663568"/>
          </a:xfrm>
        </p:spPr>
        <p:txBody>
          <a:bodyPr/>
          <a:lstStyle/>
          <a:p>
            <a:r>
              <a:rPr lang="en-NZ" dirty="0"/>
              <a:t>Finance Migration Cockpit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27F575F-C0E1-452E-BE08-1DC89709112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3B7626-ACA5-4F49-A50E-6735B056D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" y="1828800"/>
            <a:ext cx="9096375" cy="472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39AC86-6577-490C-BB36-1F7B84687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582" y="1515206"/>
            <a:ext cx="5327362" cy="27900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6ED473-68FF-4629-8750-70E447E15A6A}"/>
              </a:ext>
            </a:extLst>
          </p:cNvPr>
          <p:cNvSpPr/>
          <p:nvPr/>
        </p:nvSpPr>
        <p:spPr>
          <a:xfrm>
            <a:off x="9854164" y="-17584"/>
            <a:ext cx="2316648" cy="2182187"/>
          </a:xfrm>
          <a:prstGeom prst="ellipse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Finance Migration</a:t>
            </a:r>
            <a:r>
              <a:rPr lang="en-US" sz="2000" b="1" dirty="0">
                <a:solidFill>
                  <a:srgbClr val="00BCBC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CBC"/>
              </a:solidFill>
              <a:effectLst/>
              <a:uLnTx/>
              <a:uFillTx/>
              <a:latin typeface="Graphik Semibold" charset="0"/>
              <a:ea typeface="Graphik Semibold" charset="0"/>
              <a:cs typeface="Graphik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99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8BF447-5F61-4CC6-9F3D-D821BFE87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Post migration activities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AA98A1-E8DA-4938-BEC1-6CCEFBC16CA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NZ" dirty="0"/>
              <a:t>Extract post migration reports</a:t>
            </a:r>
          </a:p>
          <a:p>
            <a:r>
              <a:rPr lang="en-NZ" dirty="0"/>
              <a:t>Perform validations and comparisons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63EA7D-7ECA-4754-9BE1-B0333099EB0C}"/>
              </a:ext>
            </a:extLst>
          </p:cNvPr>
          <p:cNvSpPr/>
          <p:nvPr/>
        </p:nvSpPr>
        <p:spPr>
          <a:xfrm>
            <a:off x="9857339" y="0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Validations</a:t>
            </a:r>
            <a:endParaRPr lang="en-NZ" sz="2000" b="1" dirty="0">
              <a:solidFill>
                <a:srgbClr val="00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13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463" y="1431695"/>
            <a:ext cx="10572750" cy="2387600"/>
          </a:xfrm>
        </p:spPr>
        <p:txBody>
          <a:bodyPr/>
          <a:lstStyle/>
          <a:p>
            <a:pPr algn="ctr"/>
            <a:r>
              <a:rPr lang="en-US" dirty="0"/>
              <a:t>First run findings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65C468-E4C4-43EA-B8FC-DC320A8438D7}"/>
              </a:ext>
            </a:extLst>
          </p:cNvPr>
          <p:cNvSpPr txBox="1">
            <a:spLocks/>
          </p:cNvSpPr>
          <p:nvPr/>
        </p:nvSpPr>
        <p:spPr>
          <a:xfrm>
            <a:off x="442913" y="4232505"/>
            <a:ext cx="1057275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4400" i="1" dirty="0"/>
              <a:t>Reality did not equal the vision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52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8557EEB-0235-485E-BA6F-2A75DDE9E2BF}"/>
              </a:ext>
            </a:extLst>
          </p:cNvPr>
          <p:cNvSpPr txBox="1">
            <a:spLocks/>
          </p:cNvSpPr>
          <p:nvPr/>
        </p:nvSpPr>
        <p:spPr>
          <a:xfrm>
            <a:off x="210629" y="364701"/>
            <a:ext cx="12133771" cy="100569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BCBC"/>
                </a:solidFill>
                <a:effectLst/>
                <a:uLnTx/>
                <a:uFillTx/>
                <a:latin typeface="Arial" charset="0"/>
                <a:cs typeface="Arial" charset="0"/>
              </a:rPr>
              <a:t>Learnings of first run</a:t>
            </a:r>
            <a:endParaRPr kumimoji="0" lang="en-NZ" sz="4800" b="1" i="0" u="none" strike="noStrike" kern="1200" cap="none" spc="0" normalizeH="0" baseline="0" noProof="0" dirty="0">
              <a:ln>
                <a:noFill/>
              </a:ln>
              <a:solidFill>
                <a:srgbClr val="00BCBC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C50B98B-2126-44CD-B6B7-1CF8F1FD4B24}"/>
              </a:ext>
            </a:extLst>
          </p:cNvPr>
          <p:cNvSpPr txBox="1">
            <a:spLocks/>
          </p:cNvSpPr>
          <p:nvPr/>
        </p:nvSpPr>
        <p:spPr>
          <a:xfrm>
            <a:off x="7305174" y="1370015"/>
            <a:ext cx="9387062" cy="66356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NZ" sz="3600" b="1" dirty="0">
                <a:solidFill>
                  <a:srgbClr val="003838"/>
                </a:solidFill>
              </a:rPr>
              <a:t>Sizing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D1B94-85C3-48C6-BF99-57A99CA8AD12}"/>
              </a:ext>
            </a:extLst>
          </p:cNvPr>
          <p:cNvSpPr txBox="1"/>
          <p:nvPr/>
        </p:nvSpPr>
        <p:spPr>
          <a:xfrm>
            <a:off x="1616933" y="2349479"/>
            <a:ext cx="9387063" cy="64633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3838"/>
                </a:solidFill>
              </a:rPr>
              <a:t>CDS views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0EDA2-8591-428D-B7A6-3A44CA33859E}"/>
              </a:ext>
            </a:extLst>
          </p:cNvPr>
          <p:cNvSpPr txBox="1"/>
          <p:nvPr/>
        </p:nvSpPr>
        <p:spPr>
          <a:xfrm>
            <a:off x="1564600" y="3445312"/>
            <a:ext cx="10567071" cy="64633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3838"/>
                </a:solidFill>
              </a:rPr>
              <a:t>Didn’t wait for SAP, did a workaround</a:t>
            </a:r>
            <a:endParaRPr kumimoji="0" lang="en-NZ" sz="3600" b="1" i="0" u="none" strike="noStrike" kern="1200" cap="none" spc="0" normalizeH="0" baseline="0" noProof="0" dirty="0">
              <a:ln>
                <a:noFill/>
              </a:ln>
              <a:solidFill>
                <a:srgbClr val="0038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DCDE83C7-9B35-4E2D-9431-CDE8AD3CC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" y="1728982"/>
            <a:ext cx="587625" cy="5876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3734E6-6614-4F5B-93A0-B71F25DBC987}"/>
              </a:ext>
            </a:extLst>
          </p:cNvPr>
          <p:cNvSpPr txBox="1"/>
          <p:nvPr/>
        </p:nvSpPr>
        <p:spPr>
          <a:xfrm>
            <a:off x="1624929" y="4561043"/>
            <a:ext cx="10827497" cy="64633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3838"/>
                </a:solidFill>
              </a:rPr>
              <a:t>Numerous asset issues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EF784C-1E8F-4F96-81FE-70FAF4526F8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7EEB11F3-3651-46E7-BE1B-76B14FC572C9}"/>
              </a:ext>
            </a:extLst>
          </p:cNvPr>
          <p:cNvSpPr/>
          <p:nvPr/>
        </p:nvSpPr>
        <p:spPr>
          <a:xfrm>
            <a:off x="569851" y="1131405"/>
            <a:ext cx="1055077" cy="90585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99CB6363-C394-4963-A104-7E2C29ADE229}"/>
              </a:ext>
            </a:extLst>
          </p:cNvPr>
          <p:cNvSpPr/>
          <p:nvPr/>
        </p:nvSpPr>
        <p:spPr>
          <a:xfrm>
            <a:off x="569851" y="2163720"/>
            <a:ext cx="1055077" cy="90585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9F9C8ABD-37B7-4312-B949-40BFEF2C8365}"/>
              </a:ext>
            </a:extLst>
          </p:cNvPr>
          <p:cNvSpPr/>
          <p:nvPr/>
        </p:nvSpPr>
        <p:spPr>
          <a:xfrm>
            <a:off x="569852" y="3274442"/>
            <a:ext cx="1055077" cy="90585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C39E7A42-129E-484B-9B89-AC7BFD76F1F5}"/>
              </a:ext>
            </a:extLst>
          </p:cNvPr>
          <p:cNvSpPr/>
          <p:nvPr/>
        </p:nvSpPr>
        <p:spPr>
          <a:xfrm>
            <a:off x="569852" y="4434580"/>
            <a:ext cx="1055077" cy="90585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D386919F-FFAE-4BA4-949C-24AFEB765345}"/>
              </a:ext>
            </a:extLst>
          </p:cNvPr>
          <p:cNvSpPr/>
          <p:nvPr/>
        </p:nvSpPr>
        <p:spPr>
          <a:xfrm>
            <a:off x="6125165" y="1164995"/>
            <a:ext cx="1055077" cy="90585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2427A9-EEDA-4592-A21C-9176E446D2F0}"/>
              </a:ext>
            </a:extLst>
          </p:cNvPr>
          <p:cNvSpPr txBox="1">
            <a:spLocks/>
          </p:cNvSpPr>
          <p:nvPr/>
        </p:nvSpPr>
        <p:spPr>
          <a:xfrm>
            <a:off x="1624929" y="1292897"/>
            <a:ext cx="9387062" cy="66356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NZ" sz="3600" b="1" dirty="0">
                <a:solidFill>
                  <a:srgbClr val="003838"/>
                </a:solidFill>
              </a:rPr>
              <a:t>Duration 9 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CA1B63-79C1-4638-A0B8-134C21AD346C}"/>
              </a:ext>
            </a:extLst>
          </p:cNvPr>
          <p:cNvSpPr txBox="1"/>
          <p:nvPr/>
        </p:nvSpPr>
        <p:spPr>
          <a:xfrm>
            <a:off x="1616933" y="5768834"/>
            <a:ext cx="10827497" cy="64633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3838"/>
                </a:solidFill>
              </a:rPr>
              <a:t>Sub optimal partitioning</a:t>
            </a: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76F211BF-D825-4A72-BACD-ACC8C0E102C1}"/>
              </a:ext>
            </a:extLst>
          </p:cNvPr>
          <p:cNvSpPr/>
          <p:nvPr/>
        </p:nvSpPr>
        <p:spPr>
          <a:xfrm>
            <a:off x="561856" y="5642371"/>
            <a:ext cx="1055077" cy="90585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50595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3D4F88-8EDE-4EC7-8CF6-102C6759F128}"/>
              </a:ext>
            </a:extLst>
          </p:cNvPr>
          <p:cNvSpPr/>
          <p:nvPr/>
        </p:nvSpPr>
        <p:spPr>
          <a:xfrm>
            <a:off x="255687" y="0"/>
            <a:ext cx="1969477" cy="808892"/>
          </a:xfrm>
          <a:prstGeom prst="rect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NZ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MAY-18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1B56E2-6AE5-469F-9AFB-BD70B045B3BC}"/>
              </a:ext>
            </a:extLst>
          </p:cNvPr>
          <p:cNvSpPr/>
          <p:nvPr/>
        </p:nvSpPr>
        <p:spPr>
          <a:xfrm>
            <a:off x="2225164" y="0"/>
            <a:ext cx="1969477" cy="808892"/>
          </a:xfrm>
          <a:prstGeom prst="rect">
            <a:avLst/>
          </a:prstGeom>
          <a:solidFill>
            <a:srgbClr val="FFE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NZ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JUN-18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FDEE05-B766-489B-AA18-E75D6BB7D209}"/>
              </a:ext>
            </a:extLst>
          </p:cNvPr>
          <p:cNvSpPr/>
          <p:nvPr/>
        </p:nvSpPr>
        <p:spPr>
          <a:xfrm>
            <a:off x="4194641" y="0"/>
            <a:ext cx="1969477" cy="808892"/>
          </a:xfrm>
          <a:prstGeom prst="rect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NZ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JUL-18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9F571C-8D62-470F-BEB4-F1B34F4E407B}"/>
              </a:ext>
            </a:extLst>
          </p:cNvPr>
          <p:cNvSpPr/>
          <p:nvPr/>
        </p:nvSpPr>
        <p:spPr>
          <a:xfrm>
            <a:off x="6164118" y="0"/>
            <a:ext cx="1969477" cy="808892"/>
          </a:xfrm>
          <a:prstGeom prst="rect">
            <a:avLst/>
          </a:prstGeom>
          <a:solidFill>
            <a:srgbClr val="FFE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NZ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AUG-18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B72910-F3BF-4F56-AF5E-490EBB0CFFE3}"/>
              </a:ext>
            </a:extLst>
          </p:cNvPr>
          <p:cNvSpPr/>
          <p:nvPr/>
        </p:nvSpPr>
        <p:spPr>
          <a:xfrm>
            <a:off x="8133595" y="0"/>
            <a:ext cx="1969477" cy="808892"/>
          </a:xfrm>
          <a:prstGeom prst="rect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NZ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SEPT-18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42938C-8637-4AD9-B557-3AF019CF7463}"/>
              </a:ext>
            </a:extLst>
          </p:cNvPr>
          <p:cNvSpPr/>
          <p:nvPr/>
        </p:nvSpPr>
        <p:spPr>
          <a:xfrm>
            <a:off x="10103072" y="0"/>
            <a:ext cx="1969477" cy="808892"/>
          </a:xfrm>
          <a:prstGeom prst="rect">
            <a:avLst/>
          </a:prstGeom>
          <a:solidFill>
            <a:srgbClr val="FFE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NZ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OCT-18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85A6C3-912C-46FB-A7A4-D24A9E2B0F79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4C62F68C-4825-4DE3-A113-24125737E999}"/>
              </a:ext>
            </a:extLst>
          </p:cNvPr>
          <p:cNvSpPr/>
          <p:nvPr/>
        </p:nvSpPr>
        <p:spPr>
          <a:xfrm>
            <a:off x="1336431" y="3622431"/>
            <a:ext cx="9404791" cy="633046"/>
          </a:xfrm>
          <a:prstGeom prst="rightArrow">
            <a:avLst/>
          </a:prstGeom>
          <a:solidFill>
            <a:srgbClr val="003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 TESTING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FB87F15-4567-4CE6-B94F-55E84D4F2863}"/>
              </a:ext>
            </a:extLst>
          </p:cNvPr>
          <p:cNvSpPr/>
          <p:nvPr/>
        </p:nvSpPr>
        <p:spPr>
          <a:xfrm>
            <a:off x="1336431" y="861646"/>
            <a:ext cx="5011615" cy="633046"/>
          </a:xfrm>
          <a:prstGeom prst="rightArrow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SANDBOX TESTING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4CBEE63-41CA-4ADA-B3E0-887F6298A896}"/>
              </a:ext>
            </a:extLst>
          </p:cNvPr>
          <p:cNvSpPr/>
          <p:nvPr/>
        </p:nvSpPr>
        <p:spPr>
          <a:xfrm>
            <a:off x="6164117" y="1274884"/>
            <a:ext cx="1969477" cy="633046"/>
          </a:xfrm>
          <a:prstGeom prst="rightArrow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 TESTING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E7E341D-7436-4C8F-82EF-6BE6F5A0BAF0}"/>
              </a:ext>
            </a:extLst>
          </p:cNvPr>
          <p:cNvSpPr/>
          <p:nvPr/>
        </p:nvSpPr>
        <p:spPr>
          <a:xfrm>
            <a:off x="7737232" y="1855176"/>
            <a:ext cx="2184134" cy="633046"/>
          </a:xfrm>
          <a:prstGeom prst="rightArrow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 TESTING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A4428DA-8B65-4D77-8440-BA53586E1D96}"/>
              </a:ext>
            </a:extLst>
          </p:cNvPr>
          <p:cNvSpPr/>
          <p:nvPr/>
        </p:nvSpPr>
        <p:spPr>
          <a:xfrm>
            <a:off x="9921366" y="2256690"/>
            <a:ext cx="1016265" cy="633046"/>
          </a:xfrm>
          <a:prstGeom prst="rightArrow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PPRD</a:t>
            </a:r>
          </a:p>
        </p:txBody>
      </p:sp>
      <p:pic>
        <p:nvPicPr>
          <p:cNvPr id="28" name="Graphic 27" descr="Star">
            <a:extLst>
              <a:ext uri="{FF2B5EF4-FFF2-40B4-BE49-F238E27FC236}">
                <a16:creationId xmlns:a16="http://schemas.microsoft.com/office/drawing/2014/main" id="{E615740C-FC6F-4D1E-AA4A-7E2086689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0610" y="2514600"/>
            <a:ext cx="914400" cy="914400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805AA492-DC2C-4218-9D00-9F4B62D9A219}"/>
              </a:ext>
            </a:extLst>
          </p:cNvPr>
          <p:cNvSpPr/>
          <p:nvPr/>
        </p:nvSpPr>
        <p:spPr>
          <a:xfrm>
            <a:off x="224160" y="861646"/>
            <a:ext cx="1016265" cy="633046"/>
          </a:xfrm>
          <a:prstGeom prst="rightArrow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0295330-A23D-4F64-9F04-BEA9B6059AAC}"/>
              </a:ext>
            </a:extLst>
          </p:cNvPr>
          <p:cNvSpPr/>
          <p:nvPr/>
        </p:nvSpPr>
        <p:spPr>
          <a:xfrm>
            <a:off x="255687" y="5484072"/>
            <a:ext cx="4303170" cy="633046"/>
          </a:xfrm>
          <a:prstGeom prst="rightArrow">
            <a:avLst/>
          </a:prstGeom>
          <a:solidFill>
            <a:srgbClr val="003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CODE REVIEW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70AA453-409E-490C-B2A3-4454F3B97FB8}"/>
              </a:ext>
            </a:extLst>
          </p:cNvPr>
          <p:cNvSpPr/>
          <p:nvPr/>
        </p:nvSpPr>
        <p:spPr>
          <a:xfrm>
            <a:off x="6550557" y="5317512"/>
            <a:ext cx="4104633" cy="633046"/>
          </a:xfrm>
          <a:prstGeom prst="rightArrow">
            <a:avLst/>
          </a:prstGeom>
          <a:solidFill>
            <a:srgbClr val="003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DOWNTIME PREP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BFCC408-651D-469D-A714-1E1A4A62D500}"/>
              </a:ext>
            </a:extLst>
          </p:cNvPr>
          <p:cNvSpPr/>
          <p:nvPr/>
        </p:nvSpPr>
        <p:spPr>
          <a:xfrm>
            <a:off x="2183427" y="4465297"/>
            <a:ext cx="6549559" cy="633046"/>
          </a:xfrm>
          <a:prstGeom prst="rightArrow">
            <a:avLst/>
          </a:prstGeom>
          <a:solidFill>
            <a:srgbClr val="003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 LOADS &amp; ASSET REGISTERS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C0396643-1180-4F14-8D06-EF8A966917B5}"/>
              </a:ext>
            </a:extLst>
          </p:cNvPr>
          <p:cNvSpPr/>
          <p:nvPr/>
        </p:nvSpPr>
        <p:spPr>
          <a:xfrm>
            <a:off x="0" y="6131174"/>
            <a:ext cx="12192000" cy="633046"/>
          </a:xfrm>
          <a:prstGeom prst="rightArrow">
            <a:avLst/>
          </a:prstGeom>
          <a:solidFill>
            <a:srgbClr val="003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AND CHANGE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E6E28C-B7B0-454B-8BC8-C4322BFA1D57}"/>
              </a:ext>
            </a:extLst>
          </p:cNvPr>
          <p:cNvSpPr/>
          <p:nvPr/>
        </p:nvSpPr>
        <p:spPr>
          <a:xfrm>
            <a:off x="1240425" y="3622431"/>
            <a:ext cx="9583422" cy="706318"/>
          </a:xfrm>
          <a:prstGeom prst="rect">
            <a:avLst/>
          </a:prstGeom>
          <a:noFill/>
          <a:ln w="76200">
            <a:solidFill>
              <a:srgbClr val="00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3E388C-81CD-4C84-A20A-D97C8D471EAC}"/>
              </a:ext>
            </a:extLst>
          </p:cNvPr>
          <p:cNvSpPr/>
          <p:nvPr/>
        </p:nvSpPr>
        <p:spPr>
          <a:xfrm>
            <a:off x="2049137" y="4457403"/>
            <a:ext cx="6769881" cy="694028"/>
          </a:xfrm>
          <a:prstGeom prst="rect">
            <a:avLst/>
          </a:prstGeom>
          <a:noFill/>
          <a:ln w="76200">
            <a:solidFill>
              <a:srgbClr val="00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095CB8-371B-4522-8397-F0BABD760695}"/>
              </a:ext>
            </a:extLst>
          </p:cNvPr>
          <p:cNvSpPr/>
          <p:nvPr/>
        </p:nvSpPr>
        <p:spPr>
          <a:xfrm>
            <a:off x="6465565" y="5317512"/>
            <a:ext cx="4288172" cy="633046"/>
          </a:xfrm>
          <a:prstGeom prst="rect">
            <a:avLst/>
          </a:prstGeom>
          <a:noFill/>
          <a:ln w="76200">
            <a:solidFill>
              <a:srgbClr val="00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1394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08ED3E-A00A-454E-A1C4-EA0CB973A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865" y="539827"/>
            <a:ext cx="7950506" cy="59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29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Iterative Tests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65C468-E4C4-43EA-B8FC-DC320A8438D7}"/>
              </a:ext>
            </a:extLst>
          </p:cNvPr>
          <p:cNvSpPr txBox="1">
            <a:spLocks/>
          </p:cNvSpPr>
          <p:nvPr/>
        </p:nvSpPr>
        <p:spPr>
          <a:xfrm>
            <a:off x="442913" y="4232505"/>
            <a:ext cx="1057275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4400" i="1" dirty="0"/>
              <a:t>If at first, you don’t succeed, dust yourself up and try again, try again ..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8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Overview of Business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77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572939-D8C1-4770-A672-DF8DE7F97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38" y="794452"/>
            <a:ext cx="10572750" cy="663568"/>
          </a:xfrm>
        </p:spPr>
        <p:txBody>
          <a:bodyPr/>
          <a:lstStyle/>
          <a:p>
            <a:r>
              <a:rPr lang="en-NZ" dirty="0"/>
              <a:t>Move to Iterative testing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B25F75-5FBF-4405-AE17-B25D261578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913" y="1583528"/>
            <a:ext cx="10572750" cy="4410779"/>
          </a:xfrm>
        </p:spPr>
        <p:txBody>
          <a:bodyPr/>
          <a:lstStyle/>
          <a:p>
            <a:r>
              <a:rPr lang="en-NZ" sz="2400" dirty="0"/>
              <a:t>Migration testing needed production sized hardware!</a:t>
            </a:r>
          </a:p>
          <a:p>
            <a:endParaRPr lang="en-NZ" sz="2400" dirty="0"/>
          </a:p>
          <a:p>
            <a:r>
              <a:rPr lang="en-NZ" sz="2400" dirty="0"/>
              <a:t>Allowed ongoing development of the migration while COE teams continued to deliver work </a:t>
            </a:r>
          </a:p>
          <a:p>
            <a:endParaRPr lang="en-NZ" sz="2400" dirty="0"/>
          </a:p>
          <a:p>
            <a:r>
              <a:rPr lang="en-NZ" sz="2400" dirty="0"/>
              <a:t>We were able to asses the effect of the limited variables available to us</a:t>
            </a:r>
          </a:p>
          <a:p>
            <a:endParaRPr lang="en-NZ" sz="2400" dirty="0"/>
          </a:p>
          <a:p>
            <a:r>
              <a:rPr lang="en-NZ" sz="2400" dirty="0"/>
              <a:t>Allowed us to build a body of knowledge around SUM DMO / SAP HANA and FINMIG screens,  across the team.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D37590-9065-4F15-B1D9-9FAE3EDAB973}"/>
              </a:ext>
            </a:extLst>
          </p:cNvPr>
          <p:cNvSpPr/>
          <p:nvPr/>
        </p:nvSpPr>
        <p:spPr>
          <a:xfrm>
            <a:off x="9857339" y="0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 Iterative Tests</a:t>
            </a:r>
            <a:endParaRPr lang="en-NZ" sz="2000" b="1" dirty="0">
              <a:solidFill>
                <a:srgbClr val="00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96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572939-D8C1-4770-A672-DF8DE7F97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580" y="759309"/>
            <a:ext cx="10572750" cy="663568"/>
          </a:xfrm>
        </p:spPr>
        <p:txBody>
          <a:bodyPr/>
          <a:lstStyle/>
          <a:p>
            <a:r>
              <a:rPr lang="en-NZ" dirty="0"/>
              <a:t>Iterative testing: Key migration Variables (1)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B25F75-5FBF-4405-AE17-B25D261578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913" y="1702379"/>
            <a:ext cx="10572750" cy="4247278"/>
          </a:xfrm>
        </p:spPr>
        <p:txBody>
          <a:bodyPr/>
          <a:lstStyle/>
          <a:p>
            <a:r>
              <a:rPr lang="en-NZ" sz="2400" dirty="0"/>
              <a:t>HANA Parameters – SAP HANA Parallelism / Delta Merge</a:t>
            </a:r>
          </a:p>
          <a:p>
            <a:endParaRPr lang="en-NZ" sz="2400" dirty="0"/>
          </a:p>
          <a:p>
            <a:r>
              <a:rPr lang="en-NZ" sz="2400" dirty="0"/>
              <a:t>HW sizing – Need production like HW to do meaningful testing</a:t>
            </a:r>
          </a:p>
          <a:p>
            <a:endParaRPr lang="en-NZ" sz="2400" dirty="0"/>
          </a:p>
          <a:p>
            <a:r>
              <a:rPr lang="en-NZ" sz="2400" dirty="0"/>
              <a:t>Data volumes – Archiving data had significate influences on runtime, in particular the cluster tables which are converted</a:t>
            </a:r>
          </a:p>
          <a:p>
            <a:pPr lvl="1"/>
            <a:r>
              <a:rPr lang="en-NZ" sz="2000" dirty="0"/>
              <a:t>CDCLS -&gt; CDPOS converted  to 12 billion rows</a:t>
            </a:r>
          </a:p>
          <a:p>
            <a:pPr lvl="1"/>
            <a:r>
              <a:rPr lang="en-NZ" sz="2000" dirty="0"/>
              <a:t>KOCLU -&gt; KONV converted to 14 billion rows</a:t>
            </a:r>
          </a:p>
          <a:p>
            <a:pPr lvl="1"/>
            <a:r>
              <a:rPr lang="en-NZ" sz="2000" dirty="0"/>
              <a:t>COEP had more than 3 billion rows and this triggered a code rewrite by SAP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0A6705-9369-4D82-8DBC-25F918A43E9D}"/>
              </a:ext>
            </a:extLst>
          </p:cNvPr>
          <p:cNvSpPr/>
          <p:nvPr/>
        </p:nvSpPr>
        <p:spPr>
          <a:xfrm>
            <a:off x="9857339" y="0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 Iterative Tests</a:t>
            </a:r>
            <a:endParaRPr lang="en-NZ" sz="2000" b="1" dirty="0">
              <a:solidFill>
                <a:srgbClr val="00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61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572939-D8C1-4770-A672-DF8DE7F97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809" y="759309"/>
            <a:ext cx="10572750" cy="663568"/>
          </a:xfrm>
        </p:spPr>
        <p:txBody>
          <a:bodyPr/>
          <a:lstStyle/>
          <a:p>
            <a:r>
              <a:rPr lang="en-NZ" dirty="0"/>
              <a:t>Iterative testing: Key migration Variables (2)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B25F75-5FBF-4405-AE17-B25D261578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913" y="1974717"/>
            <a:ext cx="10572750" cy="3759200"/>
          </a:xfrm>
        </p:spPr>
        <p:txBody>
          <a:bodyPr/>
          <a:lstStyle/>
          <a:p>
            <a:r>
              <a:rPr lang="en-NZ" sz="2400" dirty="0"/>
              <a:t># of Migration streams :  5 threads per CPUs – 480 was our sweet spot</a:t>
            </a:r>
          </a:p>
          <a:p>
            <a:pPr lvl="1"/>
            <a:r>
              <a:rPr lang="en-NZ" sz="1600" dirty="0"/>
              <a:t>we peaked at 6GB/sec output on our MSSQL server NIC</a:t>
            </a:r>
          </a:p>
          <a:p>
            <a:pPr lvl="1"/>
            <a:endParaRPr lang="en-NZ" dirty="0"/>
          </a:p>
          <a:p>
            <a:r>
              <a:rPr lang="en-NZ" sz="2400" dirty="0"/>
              <a:t>Use a history file for the table splits – to decrease the export/import “tail”</a:t>
            </a:r>
          </a:p>
          <a:p>
            <a:endParaRPr lang="en-NZ" sz="2400" dirty="0"/>
          </a:p>
          <a:p>
            <a:r>
              <a:rPr lang="en-NZ" sz="2400" dirty="0"/>
              <a:t>Created Primary keys on cluster table targets before they where loaded.</a:t>
            </a:r>
          </a:p>
          <a:p>
            <a:endParaRPr lang="en-NZ" sz="2400" dirty="0"/>
          </a:p>
          <a:p>
            <a:r>
              <a:rPr lang="en-NZ" sz="2400" dirty="0"/>
              <a:t>Run SAP HANA in OVERWRITE Mode for the import</a:t>
            </a:r>
          </a:p>
          <a:p>
            <a:endParaRPr lang="en-NZ" sz="2400" dirty="0"/>
          </a:p>
          <a:p>
            <a:r>
              <a:rPr lang="en-NZ" sz="2400" dirty="0"/>
              <a:t>Increase of parallelism in MS SQL from 1 to 4 </a:t>
            </a:r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639C24-199A-4C80-86AE-52C3D2340660}"/>
              </a:ext>
            </a:extLst>
          </p:cNvPr>
          <p:cNvSpPr/>
          <p:nvPr/>
        </p:nvSpPr>
        <p:spPr>
          <a:xfrm>
            <a:off x="9857339" y="0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 Iterative Tests</a:t>
            </a:r>
            <a:endParaRPr lang="en-NZ" sz="2000" b="1" dirty="0">
              <a:solidFill>
                <a:srgbClr val="00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69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F19E31-A1FA-4496-8F23-372ADEDD5686}"/>
              </a:ext>
            </a:extLst>
          </p:cNvPr>
          <p:cNvSpPr txBox="1"/>
          <p:nvPr/>
        </p:nvSpPr>
        <p:spPr>
          <a:xfrm>
            <a:off x="623780" y="314120"/>
            <a:ext cx="1031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NZ" sz="3600" b="1" dirty="0">
                <a:solidFill>
                  <a:srgbClr val="00BCBC"/>
                </a:solidFill>
                <a:latin typeface="Arial" charset="0"/>
                <a:cs typeface="Arial" charset="0"/>
              </a:rPr>
              <a:t>FI Migration Iterative Tests</a:t>
            </a:r>
            <a:endParaRPr kumimoji="0" lang="en-NZ" sz="4800" b="1" i="0" u="none" strike="noStrike" kern="1200" cap="none" spc="0" normalizeH="0" baseline="0" noProof="0" dirty="0">
              <a:ln>
                <a:noFill/>
              </a:ln>
              <a:solidFill>
                <a:srgbClr val="0038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527E79-7F93-4EC1-B880-6D68D3A00C58}"/>
              </a:ext>
            </a:extLst>
          </p:cNvPr>
          <p:cNvSpPr/>
          <p:nvPr/>
        </p:nvSpPr>
        <p:spPr>
          <a:xfrm>
            <a:off x="494450" y="1580839"/>
            <a:ext cx="3032695" cy="3032695"/>
          </a:xfrm>
          <a:prstGeom prst="ellipse">
            <a:avLst/>
          </a:prstGeom>
          <a:solidFill>
            <a:srgbClr val="00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jobs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588AAC-2106-4C7C-B3F9-75BF5C7ACD75}"/>
              </a:ext>
            </a:extLst>
          </p:cNvPr>
          <p:cNvSpPr/>
          <p:nvPr/>
        </p:nvSpPr>
        <p:spPr>
          <a:xfrm>
            <a:off x="3294312" y="3339830"/>
            <a:ext cx="3032695" cy="3032695"/>
          </a:xfrm>
          <a:prstGeom prst="ellipse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268FC6-F492-4BC6-AA08-9B85121F5017}"/>
              </a:ext>
            </a:extLst>
          </p:cNvPr>
          <p:cNvSpPr/>
          <p:nvPr/>
        </p:nvSpPr>
        <p:spPr>
          <a:xfrm>
            <a:off x="5950125" y="1580839"/>
            <a:ext cx="3032695" cy="3032695"/>
          </a:xfrm>
          <a:prstGeom prst="ellipse">
            <a:avLst/>
          </a:prstGeom>
          <a:solidFill>
            <a:srgbClr val="FFE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0038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245FD1-0FC2-4295-ACF0-ECFDE4483DE7}"/>
              </a:ext>
            </a:extLst>
          </p:cNvPr>
          <p:cNvSpPr/>
          <p:nvPr/>
        </p:nvSpPr>
        <p:spPr>
          <a:xfrm>
            <a:off x="8897500" y="3339829"/>
            <a:ext cx="3032695" cy="3032695"/>
          </a:xfrm>
          <a:prstGeom prst="ellipse">
            <a:avLst/>
          </a:prstGeom>
          <a:solidFill>
            <a:srgbClr val="00A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D451E-902D-4868-A45B-4C2603304366}"/>
              </a:ext>
            </a:extLst>
          </p:cNvPr>
          <p:cNvSpPr txBox="1"/>
          <p:nvPr/>
        </p:nvSpPr>
        <p:spPr>
          <a:xfrm>
            <a:off x="6103366" y="2394135"/>
            <a:ext cx="2862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3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Adjusting jobs on the fly +/-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BC9F8-387C-4466-A18B-41144349107F}"/>
              </a:ext>
            </a:extLst>
          </p:cNvPr>
          <p:cNvSpPr txBox="1"/>
          <p:nvPr/>
        </p:nvSpPr>
        <p:spPr>
          <a:xfrm>
            <a:off x="9067226" y="4205571"/>
            <a:ext cx="2693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 each step SAP trace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48467-32AB-4E40-B1F3-800626CB4460}"/>
              </a:ext>
            </a:extLst>
          </p:cNvPr>
          <p:cNvSpPr txBox="1"/>
          <p:nvPr/>
        </p:nvSpPr>
        <p:spPr>
          <a:xfrm>
            <a:off x="3774332" y="3825124"/>
            <a:ext cx="21757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load balancing packages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CABBE-7739-4020-AC2F-2B15AC705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346" y="0"/>
            <a:ext cx="3665654" cy="2558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5BE64-D877-4FF9-82CA-9B7C669E6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5" y="4282158"/>
            <a:ext cx="3072728" cy="22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33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Cutover weekend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65C468-E4C4-43EA-B8FC-DC320A8438D7}"/>
              </a:ext>
            </a:extLst>
          </p:cNvPr>
          <p:cNvSpPr txBox="1">
            <a:spLocks/>
          </p:cNvSpPr>
          <p:nvPr/>
        </p:nvSpPr>
        <p:spPr>
          <a:xfrm>
            <a:off x="442913" y="4232505"/>
            <a:ext cx="1057275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4400" i="1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95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F19E31-A1FA-4496-8F23-372ADEDD5686}"/>
              </a:ext>
            </a:extLst>
          </p:cNvPr>
          <p:cNvSpPr txBox="1"/>
          <p:nvPr/>
        </p:nvSpPr>
        <p:spPr>
          <a:xfrm>
            <a:off x="623780" y="314120"/>
            <a:ext cx="1031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NZ" sz="3600" b="1" dirty="0">
                <a:solidFill>
                  <a:srgbClr val="00BCBC"/>
                </a:solidFill>
                <a:latin typeface="Arial" charset="0"/>
                <a:cs typeface="Arial" charset="0"/>
              </a:rPr>
              <a:t>Downtime Management</a:t>
            </a:r>
            <a:endParaRPr kumimoji="0" lang="en-NZ" sz="4800" b="1" i="0" u="none" strike="noStrike" kern="1200" cap="none" spc="0" normalizeH="0" baseline="0" noProof="0" dirty="0">
              <a:ln>
                <a:noFill/>
              </a:ln>
              <a:solidFill>
                <a:srgbClr val="0038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527E79-7F93-4EC1-B880-6D68D3A00C58}"/>
              </a:ext>
            </a:extLst>
          </p:cNvPr>
          <p:cNvSpPr/>
          <p:nvPr/>
        </p:nvSpPr>
        <p:spPr>
          <a:xfrm>
            <a:off x="494450" y="1580839"/>
            <a:ext cx="3032695" cy="3032695"/>
          </a:xfrm>
          <a:prstGeom prst="ellipse">
            <a:avLst/>
          </a:prstGeom>
          <a:solidFill>
            <a:srgbClr val="00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key BO’s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588AAC-2106-4C7C-B3F9-75BF5C7ACD75}"/>
              </a:ext>
            </a:extLst>
          </p:cNvPr>
          <p:cNvSpPr/>
          <p:nvPr/>
        </p:nvSpPr>
        <p:spPr>
          <a:xfrm>
            <a:off x="3294312" y="3339830"/>
            <a:ext cx="3032695" cy="3032695"/>
          </a:xfrm>
          <a:prstGeom prst="ellipse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268FC6-F492-4BC6-AA08-9B85121F5017}"/>
              </a:ext>
            </a:extLst>
          </p:cNvPr>
          <p:cNvSpPr/>
          <p:nvPr/>
        </p:nvSpPr>
        <p:spPr>
          <a:xfrm>
            <a:off x="6119851" y="1580838"/>
            <a:ext cx="3032695" cy="3032695"/>
          </a:xfrm>
          <a:prstGeom prst="ellipse">
            <a:avLst/>
          </a:prstGeom>
          <a:solidFill>
            <a:srgbClr val="FFE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0038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245FD1-0FC2-4295-ACF0-ECFDE4483DE7}"/>
              </a:ext>
            </a:extLst>
          </p:cNvPr>
          <p:cNvSpPr/>
          <p:nvPr/>
        </p:nvSpPr>
        <p:spPr>
          <a:xfrm>
            <a:off x="8897500" y="3339829"/>
            <a:ext cx="3032695" cy="3032695"/>
          </a:xfrm>
          <a:prstGeom prst="ellipse">
            <a:avLst/>
          </a:prstGeom>
          <a:solidFill>
            <a:srgbClr val="00A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D451E-902D-4868-A45B-4C2603304366}"/>
              </a:ext>
            </a:extLst>
          </p:cNvPr>
          <p:cNvSpPr txBox="1"/>
          <p:nvPr/>
        </p:nvSpPr>
        <p:spPr>
          <a:xfrm>
            <a:off x="6199940" y="2558576"/>
            <a:ext cx="2862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003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Socialize the outage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BC9F8-387C-4466-A18B-41144349107F}"/>
              </a:ext>
            </a:extLst>
          </p:cNvPr>
          <p:cNvSpPr txBox="1"/>
          <p:nvPr/>
        </p:nvSpPr>
        <p:spPr>
          <a:xfrm>
            <a:off x="9067226" y="4205571"/>
            <a:ext cx="2693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Detailed</a:t>
            </a:r>
            <a:r>
              <a:rPr lang="en-NZ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 to track progress</a:t>
            </a: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48467-32AB-4E40-B1F3-800626CB4460}"/>
              </a:ext>
            </a:extLst>
          </p:cNvPr>
          <p:cNvSpPr txBox="1"/>
          <p:nvPr/>
        </p:nvSpPr>
        <p:spPr>
          <a:xfrm>
            <a:off x="3774332" y="4071346"/>
            <a:ext cx="2175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process solutions</a:t>
            </a:r>
          </a:p>
        </p:txBody>
      </p:sp>
    </p:spTree>
    <p:extLst>
      <p:ext uri="{BB962C8B-B14F-4D97-AF65-F5344CB8AC3E}">
        <p14:creationId xmlns:p14="http://schemas.microsoft.com/office/powerpoint/2010/main" val="3400636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id:image001.png@01D463DA.3AA020A0">
            <a:extLst>
              <a:ext uri="{FF2B5EF4-FFF2-40B4-BE49-F238E27FC236}">
                <a16:creationId xmlns:a16="http://schemas.microsoft.com/office/drawing/2014/main" id="{5AE625EB-56C2-4A5E-AA39-92B7691BE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9" y="423873"/>
            <a:ext cx="11159491" cy="30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DD769AF-A5D4-49A7-A90B-5B1058E06D3C}"/>
              </a:ext>
            </a:extLst>
          </p:cNvPr>
          <p:cNvSpPr/>
          <p:nvPr/>
        </p:nvSpPr>
        <p:spPr>
          <a:xfrm>
            <a:off x="6394940" y="3497149"/>
            <a:ext cx="2316648" cy="2182187"/>
          </a:xfrm>
          <a:prstGeom prst="ellipse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Shift Schedule for the 42 hours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CBC"/>
              </a:solidFill>
              <a:effectLst/>
              <a:uLnTx/>
              <a:uFillTx/>
              <a:latin typeface="Graphik Semibold" charset="0"/>
              <a:ea typeface="Graphik Semibold" charset="0"/>
              <a:cs typeface="Graphik Semibold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F0DC6E-09F5-4A4D-BC3E-F0A89BC41872}"/>
              </a:ext>
            </a:extLst>
          </p:cNvPr>
          <p:cNvSpPr/>
          <p:nvPr/>
        </p:nvSpPr>
        <p:spPr>
          <a:xfrm>
            <a:off x="8844266" y="4588243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Senior Stakeholder Support</a:t>
            </a:r>
            <a:endParaRPr lang="en-US" sz="20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708090-174F-40F1-A4DA-CDEF8D503D19}"/>
              </a:ext>
            </a:extLst>
          </p:cNvPr>
          <p:cNvSpPr/>
          <p:nvPr/>
        </p:nvSpPr>
        <p:spPr>
          <a:xfrm>
            <a:off x="3641819" y="4588243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Checkpoints and Go-no go decision points</a:t>
            </a:r>
            <a:endParaRPr lang="en-US" sz="20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7D1C30-674B-4BB0-901A-E58A656B2F25}"/>
              </a:ext>
            </a:extLst>
          </p:cNvPr>
          <p:cNvSpPr/>
          <p:nvPr/>
        </p:nvSpPr>
        <p:spPr>
          <a:xfrm>
            <a:off x="1031086" y="3497149"/>
            <a:ext cx="2316648" cy="2182187"/>
          </a:xfrm>
          <a:prstGeom prst="ellipse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Graphik Semibold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Hour by hour plan to track against</a:t>
            </a:r>
            <a:endParaRPr lang="en-US" sz="20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  <a:p>
            <a:pPr lvl="0" algn="ctr" defTabSz="914400">
              <a:defRPr/>
            </a:pPr>
            <a:r>
              <a:rPr lang="en-US" sz="2000" b="1" dirty="0">
                <a:solidFill>
                  <a:srgbClr val="00BCBC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773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FD343-0CB3-4CEE-9D20-F4A143C28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643555"/>
            <a:ext cx="10572750" cy="663568"/>
          </a:xfrm>
        </p:spPr>
        <p:txBody>
          <a:bodyPr/>
          <a:lstStyle/>
          <a:p>
            <a:r>
              <a:rPr lang="en-NZ" dirty="0"/>
              <a:t>Cut-over weekend</a:t>
            </a:r>
            <a:br>
              <a:rPr lang="en-NZ" dirty="0"/>
            </a:br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245BB-6F13-479B-871B-A9196FF85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85" y="1814512"/>
            <a:ext cx="6154615" cy="38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2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3" y="1453243"/>
            <a:ext cx="10572750" cy="3976885"/>
          </a:xfrm>
        </p:spPr>
        <p:txBody>
          <a:bodyPr/>
          <a:lstStyle/>
          <a:p>
            <a:pPr algn="ctr"/>
            <a:r>
              <a:rPr lang="en-US" sz="5400" i="1" dirty="0"/>
              <a:t>“…this project was described as being the new benchmark for all Projects to measure themselves against  ”</a:t>
            </a:r>
            <a:br>
              <a:rPr lang="en-US" sz="5400" i="1" dirty="0"/>
            </a:br>
            <a:r>
              <a:rPr lang="en-US" sz="5400" i="1" dirty="0"/>
              <a:t>Peter Muggleston, CIO 2018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58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767EB7-DA77-4678-AF46-5AA32030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45" y="685800"/>
            <a:ext cx="3943350" cy="27432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F4C9661-A6B5-4F41-B871-7D5CA4D1E8D7}"/>
              </a:ext>
            </a:extLst>
          </p:cNvPr>
          <p:cNvSpPr/>
          <p:nvPr/>
        </p:nvSpPr>
        <p:spPr>
          <a:xfrm>
            <a:off x="5043321" y="497217"/>
            <a:ext cx="3032695" cy="3032695"/>
          </a:xfrm>
          <a:prstGeom prst="ellipse">
            <a:avLst/>
          </a:prstGeom>
          <a:solidFill>
            <a:srgbClr val="FFE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3200" b="1" dirty="0">
                <a:solidFill>
                  <a:srgbClr val="0038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Learnt</a:t>
            </a: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00383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A430D1-1123-4521-8473-F4EEE0B17AF8}"/>
              </a:ext>
            </a:extLst>
          </p:cNvPr>
          <p:cNvGrpSpPr/>
          <p:nvPr/>
        </p:nvGrpSpPr>
        <p:grpSpPr>
          <a:xfrm>
            <a:off x="1343516" y="4043176"/>
            <a:ext cx="9571069" cy="2317607"/>
            <a:chOff x="0" y="4255728"/>
            <a:chExt cx="9312827" cy="2182187"/>
          </a:xfrm>
        </p:grpSpPr>
        <p:sp>
          <p:nvSpPr>
            <p:cNvPr id="6" name="Oval 5"/>
            <p:cNvSpPr/>
            <p:nvPr/>
          </p:nvSpPr>
          <p:spPr>
            <a:xfrm>
              <a:off x="6996179" y="4255728"/>
              <a:ext cx="2316648" cy="2182187"/>
            </a:xfrm>
            <a:prstGeom prst="ellipse">
              <a:avLst/>
            </a:prstGeom>
            <a:solidFill>
              <a:srgbClr val="00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Arial" panose="020B0604020202020204" pitchFamily="34" charset="0"/>
                  <a:ea typeface="Graphik Semibold" charset="0"/>
                  <a:cs typeface="Arial" panose="020B0604020202020204" pitchFamily="34" charset="0"/>
                </a:rPr>
                <a:t>Make use of the available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Arial" panose="020B0604020202020204" pitchFamily="34" charset="0"/>
                  <a:ea typeface="Graphik Semibold" charset="0"/>
                  <a:cs typeface="Arial" panose="020B0604020202020204" pitchFamily="34" charset="0"/>
                </a:rPr>
                <a:t>SAP services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CBC"/>
                </a:solidFill>
                <a:effectLst/>
                <a:uLnTx/>
                <a:uFillTx/>
                <a:latin typeface="Graphik Semibold" charset="0"/>
                <a:ea typeface="Graphik Semibold" charset="0"/>
                <a:cs typeface="Graphik Semibold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660052" y="4255728"/>
              <a:ext cx="2316648" cy="2182187"/>
            </a:xfrm>
            <a:prstGeom prst="ellipse">
              <a:avLst/>
            </a:prstGeom>
            <a:solidFill>
              <a:srgbClr val="003938"/>
            </a:solidFill>
            <a:ln>
              <a:solidFill>
                <a:srgbClr val="003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N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Repetition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0" y="4255728"/>
              <a:ext cx="2316648" cy="2182187"/>
            </a:xfrm>
            <a:prstGeom prst="ellipse">
              <a:avLst/>
            </a:prstGeom>
            <a:solidFill>
              <a:srgbClr val="003938"/>
            </a:solidFill>
            <a:ln>
              <a:solidFill>
                <a:srgbClr val="0039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 defTabSz="914400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Graphik Semibold" charset="0"/>
                  <a:cs typeface="Arial" panose="020B0604020202020204" pitchFamily="34" charset="0"/>
                </a:rPr>
                <a:t>Order Production Hardware early</a:t>
              </a:r>
              <a:endParaRPr lang="en-US" sz="2400" b="1" dirty="0">
                <a:solidFill>
                  <a:srgbClr val="00BCBC"/>
                </a:solidFill>
                <a:latin typeface="Graphik Semibold" charset="0"/>
                <a:ea typeface="Graphik Semibold" charset="0"/>
                <a:cs typeface="Graphik Semibold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16648" y="4255728"/>
              <a:ext cx="2316648" cy="2182187"/>
            </a:xfrm>
            <a:prstGeom prst="ellipse">
              <a:avLst/>
            </a:prstGeom>
            <a:solidFill>
              <a:srgbClr val="00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 defTabSz="914400"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Arial" panose="020B0604020202020204" pitchFamily="34" charset="0"/>
                  <a:ea typeface="Graphik Semibold" charset="0"/>
                  <a:cs typeface="Arial" panose="020B0604020202020204" pitchFamily="34" charset="0"/>
                </a:rPr>
                <a:t>Spring Clean your Database</a:t>
              </a:r>
              <a:r>
                <a:rPr lang="en-US" sz="2000" b="1" dirty="0">
                  <a:solidFill>
                    <a:srgbClr val="00BCBC"/>
                  </a:solidFill>
                  <a:latin typeface="Arial" panose="020B0604020202020204" pitchFamily="34" charset="0"/>
                  <a:ea typeface="Graphik Semibold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BCBC"/>
                </a:solidFill>
                <a:latin typeface="Graphik Semibold" charset="0"/>
                <a:ea typeface="Graphik Semibold" charset="0"/>
                <a:cs typeface="Graphik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31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F07F5-86BD-4BF4-84C3-E90AE2470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3BC423-D79F-4415-9EE6-EE53F878A0B4}"/>
              </a:ext>
            </a:extLst>
          </p:cNvPr>
          <p:cNvSpPr txBox="1"/>
          <p:nvPr/>
        </p:nvSpPr>
        <p:spPr>
          <a:xfrm>
            <a:off x="509588" y="271463"/>
            <a:ext cx="104632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make sure </a:t>
            </a:r>
            <a:r>
              <a:rPr lang="en-NZ" sz="5400" b="1" dirty="0">
                <a:solidFill>
                  <a:srgbClr val="FFE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Zealanders </a:t>
            </a:r>
            <a:r>
              <a:rPr lang="en-NZ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more out of life</a:t>
            </a:r>
            <a:r>
              <a:rPr lang="en-NZ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N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19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572939-D8C1-4770-A672-DF8DE7F97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38" y="703662"/>
            <a:ext cx="10572750" cy="663568"/>
          </a:xfrm>
        </p:spPr>
        <p:txBody>
          <a:bodyPr/>
          <a:lstStyle/>
          <a:p>
            <a:r>
              <a:rPr lang="en-NZ" dirty="0"/>
              <a:t>SAP Services and Tools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7C3961-3FEA-4B04-9735-9725F78DBC7F}"/>
              </a:ext>
            </a:extLst>
          </p:cNvPr>
          <p:cNvSpPr/>
          <p:nvPr/>
        </p:nvSpPr>
        <p:spPr>
          <a:xfrm>
            <a:off x="366827" y="1763489"/>
            <a:ext cx="2316648" cy="2182187"/>
          </a:xfrm>
          <a:prstGeom prst="ellipse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Near Zero Downtime (NZDT)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2D124C-2458-4013-A955-5B2707D8B640}"/>
              </a:ext>
            </a:extLst>
          </p:cNvPr>
          <p:cNvSpPr/>
          <p:nvPr/>
        </p:nvSpPr>
        <p:spPr>
          <a:xfrm>
            <a:off x="1806857" y="4104998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on Demand</a:t>
            </a:r>
            <a:endParaRPr lang="en-NZ" sz="2000" b="1" dirty="0">
              <a:solidFill>
                <a:srgbClr val="00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E8A955-5729-4B69-84E1-501F76C465E4}"/>
              </a:ext>
            </a:extLst>
          </p:cNvPr>
          <p:cNvSpPr/>
          <p:nvPr/>
        </p:nvSpPr>
        <p:spPr>
          <a:xfrm>
            <a:off x="3503931" y="1763489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Live Service</a:t>
            </a:r>
            <a:endParaRPr lang="en-NZ" sz="2000" b="1" dirty="0">
              <a:solidFill>
                <a:srgbClr val="00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6DA878-5B6F-40C4-9F26-52EC2FADBAB4}"/>
              </a:ext>
            </a:extLst>
          </p:cNvPr>
          <p:cNvSpPr/>
          <p:nvPr/>
        </p:nvSpPr>
        <p:spPr>
          <a:xfrm>
            <a:off x="5159753" y="4104998"/>
            <a:ext cx="2316648" cy="2182187"/>
          </a:xfrm>
          <a:prstGeom prst="ellipse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OS / DB </a:t>
            </a:r>
          </a:p>
          <a:p>
            <a:pPr lvl="0" algn="ctr" defTabSz="914400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Migration </a:t>
            </a:r>
          </a:p>
          <a:p>
            <a:pPr lvl="0" algn="ctr" defTabSz="914400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Service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B203F9-C59D-4546-BC8A-A7FAF673BD8B}"/>
              </a:ext>
            </a:extLst>
          </p:cNvPr>
          <p:cNvSpPr/>
          <p:nvPr/>
        </p:nvSpPr>
        <p:spPr>
          <a:xfrm>
            <a:off x="6641035" y="1826929"/>
            <a:ext cx="2316648" cy="2182187"/>
          </a:xfrm>
          <a:prstGeom prst="ellipse">
            <a:avLst/>
          </a:prstGeom>
          <a:solidFill>
            <a:srgbClr val="00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ea typeface="Graphik Semibold" charset="0"/>
                <a:cs typeface="Arial" panose="020B0604020202020204" pitchFamily="34" charset="0"/>
              </a:rPr>
              <a:t>Code Inspector</a:t>
            </a:r>
            <a:endParaRPr lang="en-US" sz="2400" b="1" dirty="0">
              <a:solidFill>
                <a:srgbClr val="00BCBC"/>
              </a:solidFill>
              <a:latin typeface="Graphik Semibold" charset="0"/>
              <a:ea typeface="Graphik Semibold" charset="0"/>
              <a:cs typeface="Graphik Semibold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FFC75D-66E7-451C-AC42-2E182CAC9348}"/>
              </a:ext>
            </a:extLst>
          </p:cNvPr>
          <p:cNvSpPr/>
          <p:nvPr/>
        </p:nvSpPr>
        <p:spPr>
          <a:xfrm>
            <a:off x="8296857" y="3913235"/>
            <a:ext cx="2316648" cy="2182187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ABAP SQL Monitor</a:t>
            </a:r>
            <a:endParaRPr lang="en-NZ" sz="2000" b="1" dirty="0">
              <a:solidFill>
                <a:srgbClr val="00BC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54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83A93-975B-4257-89D9-41F8F6073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Platform for further enhancements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3CFE09-C2A6-4768-A6F9-979226121CB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NZ" dirty="0"/>
              <a:t>Continued deployment of S/4HANA Finance apps</a:t>
            </a:r>
          </a:p>
          <a:p>
            <a:r>
              <a:rPr lang="en-NZ" dirty="0"/>
              <a:t>Embedded reporting – real-time</a:t>
            </a:r>
          </a:p>
          <a:p>
            <a:r>
              <a:rPr lang="en-NZ" dirty="0"/>
              <a:t>Data aging</a:t>
            </a:r>
          </a:p>
          <a:p>
            <a:r>
              <a:rPr lang="en-NZ" dirty="0"/>
              <a:t>SAP Analytics Cloud</a:t>
            </a:r>
          </a:p>
          <a:p>
            <a:r>
              <a:rPr lang="en-NZ" dirty="0"/>
              <a:t>KNOA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18743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995739" y="412752"/>
            <a:ext cx="1982391" cy="365125"/>
          </a:xfrm>
        </p:spPr>
        <p:txBody>
          <a:bodyPr/>
          <a:lstStyle/>
          <a:p>
            <a:r>
              <a:rPr lang="en-NZ" dirty="0"/>
              <a:t>26 April 2018</a:t>
            </a:r>
            <a:endParaRPr lang="en-US" dirty="0"/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856186" y="412751"/>
            <a:ext cx="1982391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rgbClr val="00BCB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Finance Users</a:t>
            </a:r>
          </a:p>
        </p:txBody>
      </p:sp>
      <p:sp>
        <p:nvSpPr>
          <p:cNvPr id="27" name="Slide Number Placeholder 2"/>
          <p:cNvSpPr txBox="1">
            <a:spLocks/>
          </p:cNvSpPr>
          <p:nvPr/>
        </p:nvSpPr>
        <p:spPr>
          <a:xfrm>
            <a:off x="9788107" y="30209"/>
            <a:ext cx="491049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17F3E2A9-A676-4E6F-A621-F1FE6821BB9E}" type="slidenum">
              <a:rPr lang="en-NZ" dirty="0"/>
              <a:pPr/>
              <a:t>52</a:t>
            </a:fld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F8CC1-8921-4703-811C-2F1B8D7E9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6185" y="1481478"/>
            <a:ext cx="8422971" cy="1182210"/>
          </a:xfrm>
        </p:spPr>
        <p:txBody>
          <a:bodyPr/>
          <a:lstStyle/>
          <a:p>
            <a:pPr algn="ctr"/>
            <a:r>
              <a:rPr lang="en-NZ" sz="4400" b="0" dirty="0">
                <a:latin typeface="Calibri" panose="020F0502020204030204" pitchFamily="34" charset="0"/>
                <a:cs typeface="Calibri" panose="020F0502020204030204" pitchFamily="34" charset="0"/>
              </a:rPr>
              <a:t>Any questions?</a:t>
            </a:r>
            <a:br>
              <a:rPr lang="en-NZ" sz="4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NZ" sz="4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4400" b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NZ" sz="4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NZ" sz="4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NZ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NZ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NZ" sz="1800" b="0" dirty="0"/>
            </a:br>
            <a:endParaRPr lang="en-NZ" sz="18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101848" cy="61561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53758" y="1839347"/>
            <a:ext cx="2430000" cy="2430000"/>
          </a:xfrm>
          <a:prstGeom prst="ellipse">
            <a:avLst/>
          </a:prstGeom>
          <a:solidFill>
            <a:srgbClr val="003938"/>
          </a:solidFill>
          <a:ln>
            <a:solidFill>
              <a:srgbClr val="00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/>
          <a:lstStyle/>
          <a:p>
            <a:pPr algn="ctr"/>
            <a:r>
              <a:rPr lang="en-AU" sz="30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  <a:r>
              <a:rPr lang="en-US" sz="3000" b="1" dirty="0">
                <a:solidFill>
                  <a:srgbClr val="FFE64E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362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16968" y="-2988"/>
            <a:ext cx="3383671" cy="3471588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0" rIns="36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phik Semibold" charset="0"/>
              <a:ea typeface="Graphik Semibold" charset="0"/>
              <a:cs typeface="Graphik Semi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r="31124"/>
          <a:stretch/>
        </p:blipFill>
        <p:spPr>
          <a:xfrm>
            <a:off x="1" y="0"/>
            <a:ext cx="3433011" cy="3478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r="7630"/>
          <a:stretch/>
        </p:blipFill>
        <p:spPr>
          <a:xfrm>
            <a:off x="6798608" y="-2988"/>
            <a:ext cx="5407249" cy="3417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4" r="-2"/>
          <a:stretch/>
        </p:blipFill>
        <p:spPr>
          <a:xfrm>
            <a:off x="4795874" y="3404207"/>
            <a:ext cx="3638839" cy="3453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4" r="468" b="8772"/>
          <a:stretch/>
        </p:blipFill>
        <p:spPr>
          <a:xfrm>
            <a:off x="-8128" y="3404207"/>
            <a:ext cx="4811915" cy="3465095"/>
          </a:xfrm>
          <a:prstGeom prst="rect">
            <a:avLst/>
          </a:prstGeom>
        </p:spPr>
      </p:pic>
      <p:pic>
        <p:nvPicPr>
          <p:cNvPr id="3074" name="Picture 2" descr="http://truecommercial.nzherald.co.nz/media/5367/true-commercial-redwood-centre-liquorland-don-kebab-unit-rotoru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r="37110" b="33836"/>
          <a:stretch/>
        </p:blipFill>
        <p:spPr bwMode="auto">
          <a:xfrm>
            <a:off x="8237014" y="3404207"/>
            <a:ext cx="3954986" cy="34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4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5BECB2-9D2D-4D20-B11C-51367E37820E}"/>
              </a:ext>
            </a:extLst>
          </p:cNvPr>
          <p:cNvSpPr/>
          <p:nvPr/>
        </p:nvSpPr>
        <p:spPr>
          <a:xfrm>
            <a:off x="9806651" y="1034802"/>
            <a:ext cx="720000" cy="720000"/>
          </a:xfrm>
          <a:prstGeom prst="ellipse">
            <a:avLst/>
          </a:prstGeom>
          <a:solidFill>
            <a:srgbClr val="00AE3F"/>
          </a:solidFill>
          <a:ln>
            <a:solidFill>
              <a:srgbClr val="00A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8C3647-F20C-4061-B99C-D7F99D989683}"/>
              </a:ext>
            </a:extLst>
          </p:cNvPr>
          <p:cNvSpPr/>
          <p:nvPr/>
        </p:nvSpPr>
        <p:spPr>
          <a:xfrm>
            <a:off x="10742027" y="232966"/>
            <a:ext cx="1080000" cy="1080000"/>
          </a:xfrm>
          <a:prstGeom prst="ellipse">
            <a:avLst/>
          </a:prstGeom>
          <a:solidFill>
            <a:srgbClr val="FFE64E"/>
          </a:solidFill>
          <a:ln>
            <a:solidFill>
              <a:srgbClr val="FFE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EF9F02-89EA-448A-B157-CF20A4F928DE}"/>
              </a:ext>
            </a:extLst>
          </p:cNvPr>
          <p:cNvSpPr/>
          <p:nvPr/>
        </p:nvSpPr>
        <p:spPr>
          <a:xfrm>
            <a:off x="10426851" y="1871341"/>
            <a:ext cx="1440000" cy="144000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939577-7231-4283-B2B0-BA5578165E8E}"/>
              </a:ext>
            </a:extLst>
          </p:cNvPr>
          <p:cNvSpPr/>
          <p:nvPr/>
        </p:nvSpPr>
        <p:spPr>
          <a:xfrm>
            <a:off x="10879432" y="3546659"/>
            <a:ext cx="720000" cy="720000"/>
          </a:xfrm>
          <a:prstGeom prst="ellipse">
            <a:avLst/>
          </a:prstGeom>
          <a:solidFill>
            <a:srgbClr val="00AE3F"/>
          </a:solidFill>
          <a:ln>
            <a:solidFill>
              <a:srgbClr val="00A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619C15-2DF2-4CED-BA07-0EB3D52D5BE0}"/>
              </a:ext>
            </a:extLst>
          </p:cNvPr>
          <p:cNvSpPr/>
          <p:nvPr/>
        </p:nvSpPr>
        <p:spPr>
          <a:xfrm>
            <a:off x="10370197" y="4176659"/>
            <a:ext cx="540000" cy="540000"/>
          </a:xfrm>
          <a:prstGeom prst="ellipse">
            <a:avLst/>
          </a:prstGeom>
          <a:solidFill>
            <a:srgbClr val="FFE64E"/>
          </a:solidFill>
          <a:ln>
            <a:solidFill>
              <a:srgbClr val="FFE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CCE3AB-464A-4BB1-A322-A9364B7E5CA8}"/>
              </a:ext>
            </a:extLst>
          </p:cNvPr>
          <p:cNvSpPr/>
          <p:nvPr/>
        </p:nvSpPr>
        <p:spPr>
          <a:xfrm>
            <a:off x="9785073" y="6130846"/>
            <a:ext cx="540000" cy="540000"/>
          </a:xfrm>
          <a:prstGeom prst="ellipse">
            <a:avLst/>
          </a:prstGeom>
          <a:solidFill>
            <a:srgbClr val="FFE64E"/>
          </a:solidFill>
          <a:ln>
            <a:solidFill>
              <a:srgbClr val="FFE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A46F07-5D21-4F62-8AC6-883BF05D6C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7" r="21354"/>
          <a:stretch/>
        </p:blipFill>
        <p:spPr>
          <a:xfrm>
            <a:off x="10323057" y="4859291"/>
            <a:ext cx="1644437" cy="1659437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5270E9-B589-4CA2-9D9A-8407E8605F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r="26640"/>
          <a:stretch/>
        </p:blipFill>
        <p:spPr>
          <a:xfrm>
            <a:off x="8022618" y="159140"/>
            <a:ext cx="1676345" cy="1676016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E9EED2-4079-4CE4-97D5-10EC965CF371}"/>
              </a:ext>
            </a:extLst>
          </p:cNvPr>
          <p:cNvSpPr txBox="1"/>
          <p:nvPr/>
        </p:nvSpPr>
        <p:spPr>
          <a:xfrm>
            <a:off x="238160" y="921154"/>
            <a:ext cx="44449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C00F7-6556-400A-BD2C-B2A5BB7016B9}"/>
              </a:ext>
            </a:extLst>
          </p:cNvPr>
          <p:cNvSpPr txBox="1"/>
          <p:nvPr/>
        </p:nvSpPr>
        <p:spPr>
          <a:xfrm>
            <a:off x="455423" y="2672839"/>
            <a:ext cx="3165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solidFill>
                  <a:srgbClr val="0039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7459E4-6CEF-4BBF-A3B3-5F955AC7CFDC}"/>
              </a:ext>
            </a:extLst>
          </p:cNvPr>
          <p:cNvSpPr txBox="1"/>
          <p:nvPr/>
        </p:nvSpPr>
        <p:spPr>
          <a:xfrm>
            <a:off x="5314286" y="846880"/>
            <a:ext cx="44449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DFF8D8-DC5C-414E-89D1-1DDE41E737B1}"/>
              </a:ext>
            </a:extLst>
          </p:cNvPr>
          <p:cNvSpPr txBox="1"/>
          <p:nvPr/>
        </p:nvSpPr>
        <p:spPr>
          <a:xfrm>
            <a:off x="5314286" y="2591890"/>
            <a:ext cx="3165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solidFill>
                  <a:srgbClr val="0039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0346A7-B0E9-4ABD-ABB5-074145E902AC}"/>
              </a:ext>
            </a:extLst>
          </p:cNvPr>
          <p:cNvSpPr txBox="1"/>
          <p:nvPr/>
        </p:nvSpPr>
        <p:spPr>
          <a:xfrm>
            <a:off x="5306537" y="3306621"/>
            <a:ext cx="44449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1.3m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B2144E-BA80-4F64-B857-EC8A169DF8EC}"/>
              </a:ext>
            </a:extLst>
          </p:cNvPr>
          <p:cNvSpPr txBox="1"/>
          <p:nvPr/>
        </p:nvSpPr>
        <p:spPr>
          <a:xfrm>
            <a:off x="5306537" y="5252310"/>
            <a:ext cx="3438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solidFill>
                  <a:srgbClr val="0039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customers every week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06CF9-A085-4A55-8BBE-690BBCA1201D}"/>
              </a:ext>
            </a:extLst>
          </p:cNvPr>
          <p:cNvSpPr txBox="1"/>
          <p:nvPr/>
        </p:nvSpPr>
        <p:spPr>
          <a:xfrm>
            <a:off x="304971" y="3400921"/>
            <a:ext cx="55713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$7.9b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F1C44A-522E-4D3E-A531-F718D1C1ED99}"/>
              </a:ext>
            </a:extLst>
          </p:cNvPr>
          <p:cNvSpPr txBox="1"/>
          <p:nvPr/>
        </p:nvSpPr>
        <p:spPr>
          <a:xfrm>
            <a:off x="447674" y="5400055"/>
            <a:ext cx="3730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solidFill>
                  <a:srgbClr val="0039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B1F20-CDF3-4575-864C-4AE48C2B062A}"/>
              </a:ext>
            </a:extLst>
          </p:cNvPr>
          <p:cNvSpPr txBox="1"/>
          <p:nvPr/>
        </p:nvSpPr>
        <p:spPr>
          <a:xfrm>
            <a:off x="304971" y="281015"/>
            <a:ext cx="7229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solidFill>
                  <a:srgbClr val="0039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North Island…</a:t>
            </a:r>
          </a:p>
        </p:txBody>
      </p:sp>
    </p:spTree>
    <p:extLst>
      <p:ext uri="{BB962C8B-B14F-4D97-AF65-F5344CB8AC3E}">
        <p14:creationId xmlns:p14="http://schemas.microsoft.com/office/powerpoint/2010/main" val="154560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Overview of SAP Landscape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6BDD43-1C6E-484B-8DFB-85C053F3E7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Bonnie Hohlfeld, Chris Attwood</a:t>
            </a:r>
          </a:p>
          <a:p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D381E-BE33-4B4A-8EAF-A07C2ED980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dirty="0"/>
              <a:t>Auckland NZSUG + SAP Summit 2019</a:t>
            </a:r>
          </a:p>
          <a:p>
            <a:endParaRPr lang="en-N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8BF447-5F61-4CC6-9F3D-D821BFE87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812433"/>
            <a:ext cx="10572750" cy="663568"/>
          </a:xfrm>
        </p:spPr>
        <p:txBody>
          <a:bodyPr/>
          <a:lstStyle/>
          <a:p>
            <a:r>
              <a:rPr lang="en-NZ" dirty="0"/>
              <a:t>Overview of the SAP History @ FSNI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AA98A1-E8DA-4938-BEC1-6CCEFBC16C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9738" y="1476000"/>
            <a:ext cx="10572750" cy="4748529"/>
          </a:xfrm>
        </p:spPr>
        <p:txBody>
          <a:bodyPr/>
          <a:lstStyle/>
          <a:p>
            <a:r>
              <a:rPr lang="en-US" sz="2000" dirty="0"/>
              <a:t>1996 - Implemented SAP on AS/400 - 3.0F</a:t>
            </a:r>
          </a:p>
          <a:p>
            <a:endParaRPr lang="en-US" sz="800" dirty="0"/>
          </a:p>
          <a:p>
            <a:r>
              <a:rPr lang="en-US" sz="2000" dirty="0"/>
              <a:t>2001 - Migrated to AIX/DB2 – 4.6C</a:t>
            </a:r>
          </a:p>
          <a:p>
            <a:endParaRPr lang="en-US" sz="700" dirty="0"/>
          </a:p>
          <a:p>
            <a:r>
              <a:rPr lang="en-US" sz="2000" dirty="0"/>
              <a:t>2008 - SAP rollout to Gilmour’s</a:t>
            </a:r>
          </a:p>
          <a:p>
            <a:endParaRPr lang="en-US" sz="700" dirty="0"/>
          </a:p>
          <a:p>
            <a:r>
              <a:rPr lang="en-US" sz="2000" dirty="0"/>
              <a:t>2012 - Project Lightening Phase 1 Go-live ECC 6.0 EHP6</a:t>
            </a:r>
          </a:p>
          <a:p>
            <a:endParaRPr lang="en-US" sz="700" dirty="0"/>
          </a:p>
          <a:p>
            <a:r>
              <a:rPr lang="en-NZ" sz="2000" dirty="0"/>
              <a:t>2017 - ECC upgrade to EHP8</a:t>
            </a:r>
          </a:p>
          <a:p>
            <a:pPr marL="0" indent="0">
              <a:buNone/>
            </a:pPr>
            <a:endParaRPr lang="en-NZ" sz="800" dirty="0"/>
          </a:p>
          <a:p>
            <a:r>
              <a:rPr lang="en-US" sz="2000" dirty="0"/>
              <a:t>2018 - Migration of ECC on HANA with S/4 Fin 1605</a:t>
            </a:r>
          </a:p>
          <a:p>
            <a:endParaRPr lang="en-US" sz="800" dirty="0"/>
          </a:p>
          <a:p>
            <a:r>
              <a:rPr lang="en-US" sz="2000" dirty="0"/>
              <a:t>2019 - All remaining apps migrated to HANA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4055549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odstuffs North Island Colours">
      <a:dk1>
        <a:srgbClr val="003838"/>
      </a:dk1>
      <a:lt1>
        <a:srgbClr val="FFFFFF"/>
      </a:lt1>
      <a:dk2>
        <a:srgbClr val="00BCBC"/>
      </a:dk2>
      <a:lt2>
        <a:srgbClr val="FFE64E"/>
      </a:lt2>
      <a:accent1>
        <a:srgbClr val="00AE3F"/>
      </a:accent1>
      <a:accent2>
        <a:srgbClr val="999999"/>
      </a:accent2>
      <a:accent3>
        <a:srgbClr val="070707"/>
      </a:accent3>
      <a:accent4>
        <a:srgbClr val="E9201D"/>
      </a:accent4>
      <a:accent5>
        <a:srgbClr val="FFFFFF"/>
      </a:accent5>
      <a:accent6>
        <a:srgbClr val="003838"/>
      </a:accent6>
      <a:hlink>
        <a:srgbClr val="00BCBC"/>
      </a:hlink>
      <a:folHlink>
        <a:srgbClr val="0038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0320288-D5B0-4FAA-9A88-152F0FDD2F85}">
  <we:reference id="wa104380508" version="1.1.0.2" store="en-US" storeType="OMEX"/>
  <we:alternateReferences>
    <we:reference id="wa104380508" version="1.1.0.2" store="wa104380508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haredWithUsers xmlns="ddf7d8fc-2999-4fcf-a9ff-103b40be64c8">
      <UserInfo>
        <DisplayName>Chris Attwood</DisplayName>
        <AccountId>29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8DE46E0A1924889F073AEB11CC77B" ma:contentTypeVersion="11" ma:contentTypeDescription="Create a new document." ma:contentTypeScope="" ma:versionID="f23ea84cc7d8827f97aa8f4b8d92b9a6">
  <xsd:schema xmlns:xsd="http://www.w3.org/2001/XMLSchema" xmlns:xs="http://www.w3.org/2001/XMLSchema" xmlns:p="http://schemas.microsoft.com/office/2006/metadata/properties" xmlns:ns3="ddf7d8fc-2999-4fcf-a9ff-103b40be64c8" xmlns:ns4="db6712d5-77ea-4565-8842-947fd5b29bf1" targetNamespace="http://schemas.microsoft.com/office/2006/metadata/properties" ma:root="true" ma:fieldsID="07d0c03636e5f132c03ffaf7e864114b" ns3:_="" ns4:_="">
    <xsd:import namespace="ddf7d8fc-2999-4fcf-a9ff-103b40be64c8"/>
    <xsd:import namespace="db6712d5-77ea-4565-8842-947fd5b29b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7d8fc-2999-4fcf-a9ff-103b40be64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712d5-77ea-4565-8842-947fd5b29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0F491B-5191-4E9F-A263-F3064A4DD759}">
  <ds:schemaRefs>
    <ds:schemaRef ds:uri="http://purl.org/dc/elements/1.1/"/>
    <ds:schemaRef ds:uri="http://schemas.microsoft.com/office/2006/metadata/properties"/>
    <ds:schemaRef ds:uri="ddf7d8fc-2999-4fcf-a9ff-103b40be64c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b6712d5-77ea-4565-8842-947fd5b29bf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883744-6E60-407C-8D36-A13145A204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798B1E-DDBC-4DC4-A4E8-2BFB226CC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f7d8fc-2999-4fcf-a9ff-103b40be64c8"/>
    <ds:schemaRef ds:uri="db6712d5-77ea-4565-8842-947fd5b29b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1218</Words>
  <Application>Microsoft Office PowerPoint</Application>
  <PresentationFormat>Widescreen</PresentationFormat>
  <Paragraphs>379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Graphik Semibold</vt:lpstr>
      <vt:lpstr>Symbol</vt:lpstr>
      <vt:lpstr>Times New Roman</vt:lpstr>
      <vt:lpstr>Verdana</vt:lpstr>
      <vt:lpstr>Office Theme</vt:lpstr>
      <vt:lpstr>2_Office Theme</vt:lpstr>
      <vt:lpstr>1_Office Theme</vt:lpstr>
      <vt:lpstr>   S/4HANA Finance migration and DB conversion</vt:lpstr>
      <vt:lpstr>Agenda</vt:lpstr>
      <vt:lpstr>Agenda</vt:lpstr>
      <vt:lpstr>Overview of Business</vt:lpstr>
      <vt:lpstr>PowerPoint Presentation</vt:lpstr>
      <vt:lpstr>PowerPoint Presentation</vt:lpstr>
      <vt:lpstr>PowerPoint Presentation</vt:lpstr>
      <vt:lpstr>Overview of SAP Landscape</vt:lpstr>
      <vt:lpstr>Overview of the SAP History @ FSNI</vt:lpstr>
      <vt:lpstr>PowerPoint Presentation</vt:lpstr>
      <vt:lpstr>PowerPoint Presentation</vt:lpstr>
      <vt:lpstr>PowerPoint Presentation</vt:lpstr>
      <vt:lpstr>Project scope and benefits</vt:lpstr>
      <vt:lpstr>Transition Paths </vt:lpstr>
      <vt:lpstr>PowerPoint Presentation</vt:lpstr>
      <vt:lpstr>Powerful reporting</vt:lpstr>
      <vt:lpstr>PowerPoint Presentation</vt:lpstr>
      <vt:lpstr>Project facts and figures</vt:lpstr>
      <vt:lpstr>PowerPoint Presentation</vt:lpstr>
      <vt:lpstr>PowerPoint Presentation</vt:lpstr>
      <vt:lpstr>DB Migration</vt:lpstr>
      <vt:lpstr>PowerPoint Presentation</vt:lpstr>
      <vt:lpstr>Tools – SUM DMO</vt:lpstr>
      <vt:lpstr>PowerPoint Presentation</vt:lpstr>
      <vt:lpstr>S/4HANA Finance activities</vt:lpstr>
      <vt:lpstr>PowerPoint Presentation</vt:lpstr>
      <vt:lpstr>Readiness check continued</vt:lpstr>
      <vt:lpstr>Readiness check continued</vt:lpstr>
      <vt:lpstr>FI-AA Prerequisite check</vt:lpstr>
      <vt:lpstr>Finance preparation activities</vt:lpstr>
      <vt:lpstr>PowerPoint Presentation</vt:lpstr>
      <vt:lpstr>PowerPoint Presentation</vt:lpstr>
      <vt:lpstr>Finance Migration Cockpit</vt:lpstr>
      <vt:lpstr>Post migration activities</vt:lpstr>
      <vt:lpstr>First run findings </vt:lpstr>
      <vt:lpstr>PowerPoint Presentation</vt:lpstr>
      <vt:lpstr>PowerPoint Presentation</vt:lpstr>
      <vt:lpstr>PowerPoint Presentation</vt:lpstr>
      <vt:lpstr>Iterative Tests </vt:lpstr>
      <vt:lpstr>Move to Iterative testing</vt:lpstr>
      <vt:lpstr>Iterative testing: Key migration Variables (1)</vt:lpstr>
      <vt:lpstr>Iterative testing: Key migration Variables (2)</vt:lpstr>
      <vt:lpstr>PowerPoint Presentation</vt:lpstr>
      <vt:lpstr>Cutover weekend </vt:lpstr>
      <vt:lpstr>PowerPoint Presentation</vt:lpstr>
      <vt:lpstr>PowerPoint Presentation</vt:lpstr>
      <vt:lpstr>Cut-over weekend </vt:lpstr>
      <vt:lpstr>“…this project was described as being the new benchmark for all Projects to measure themselves against  ” Peter Muggleston, CIO 2018 </vt:lpstr>
      <vt:lpstr>PowerPoint Presentation</vt:lpstr>
      <vt:lpstr>SAP Services and Tools</vt:lpstr>
      <vt:lpstr>Platform for further enhancements</vt:lpstr>
      <vt:lpstr>Any questions?  Thank you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S/4HANA Finance migration and DB conversion</dc:title>
  <dc:creator>Bonnie Hohlfeld</dc:creator>
  <cp:lastModifiedBy>Rosanne English</cp:lastModifiedBy>
  <cp:revision>146</cp:revision>
  <dcterms:created xsi:type="dcterms:W3CDTF">2019-08-17T23:43:55Z</dcterms:created>
  <dcterms:modified xsi:type="dcterms:W3CDTF">2019-08-29T22:11:45Z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0x0101000C58DE46E0A1924889F073AEB11CC77B</vt:lpwstr>
  </property>
  <property fmtid="{D5CDD505-2E9C-101B-9397-08002B2CF9AE}" pid="3" name="MSIP_Label_68eebd8b-c6d1-4b94-b904-d14fce421acd_Enabled">
    <vt:lpwstr>True</vt:lpwstr>
  </property>
  <property fmtid="{D5CDD505-2E9C-101B-9397-08002B2CF9AE}" pid="4" name="MSIP_Label_68eebd8b-c6d1-4b94-b904-d14fce421acd_SiteId">
    <vt:lpwstr>fb39e3e9-23a9-404e-93a2-b42a87d94f35</vt:lpwstr>
  </property>
  <property fmtid="{D5CDD505-2E9C-101B-9397-08002B2CF9AE}" pid="5" name="MSIP_Label_68eebd8b-c6d1-4b94-b904-d14fce421acd_Owner">
    <vt:lpwstr>rosanne.english@ird.govt.nz</vt:lpwstr>
  </property>
  <property fmtid="{D5CDD505-2E9C-101B-9397-08002B2CF9AE}" pid="6" name="MSIP_Label_68eebd8b-c6d1-4b94-b904-d14fce421acd_SetDate">
    <vt:lpwstr>2019-08-29T22:11:08.8429669Z</vt:lpwstr>
  </property>
  <property fmtid="{D5CDD505-2E9C-101B-9397-08002B2CF9AE}" pid="7" name="MSIP_Label_68eebd8b-c6d1-4b94-b904-d14fce421acd_Name">
    <vt:lpwstr>UNCLASSIFIED</vt:lpwstr>
  </property>
  <property fmtid="{D5CDD505-2E9C-101B-9397-08002B2CF9AE}" pid="8" name="MSIP_Label_68eebd8b-c6d1-4b94-b904-d14fce421acd_Application">
    <vt:lpwstr>Microsoft Azure Information Protection</vt:lpwstr>
  </property>
  <property fmtid="{D5CDD505-2E9C-101B-9397-08002B2CF9AE}" pid="9" name="MSIP_Label_68eebd8b-c6d1-4b94-b904-d14fce421acd_ActionId">
    <vt:lpwstr>e95745ad-4269-4a9c-a74f-9ea19d9fa45b</vt:lpwstr>
  </property>
  <property fmtid="{D5CDD505-2E9C-101B-9397-08002B2CF9AE}" pid="10" name="MSIP_Label_68eebd8b-c6d1-4b94-b904-d14fce421acd_Extended_MSFT_Method">
    <vt:lpwstr>Manual</vt:lpwstr>
  </property>
  <property fmtid="{D5CDD505-2E9C-101B-9397-08002B2CF9AE}" pid="11" name="MSIP_Label_a4f106f2-aad1-42d5-aa61-96837420719b_Enabled">
    <vt:lpwstr>True</vt:lpwstr>
  </property>
  <property fmtid="{D5CDD505-2E9C-101B-9397-08002B2CF9AE}" pid="12" name="MSIP_Label_a4f106f2-aad1-42d5-aa61-96837420719b_SiteId">
    <vt:lpwstr>fb39e3e9-23a9-404e-93a2-b42a87d94f35</vt:lpwstr>
  </property>
  <property fmtid="{D5CDD505-2E9C-101B-9397-08002B2CF9AE}" pid="13" name="MSIP_Label_a4f106f2-aad1-42d5-aa61-96837420719b_Owner">
    <vt:lpwstr>rosanne.english@ird.govt.nz</vt:lpwstr>
  </property>
  <property fmtid="{D5CDD505-2E9C-101B-9397-08002B2CF9AE}" pid="14" name="MSIP_Label_a4f106f2-aad1-42d5-aa61-96837420719b_SetDate">
    <vt:lpwstr>2019-08-29T22:11:08.8429669Z</vt:lpwstr>
  </property>
  <property fmtid="{D5CDD505-2E9C-101B-9397-08002B2CF9AE}" pid="15" name="MSIP_Label_a4f106f2-aad1-42d5-aa61-96837420719b_Name">
    <vt:lpwstr>UNCLASSIFIED</vt:lpwstr>
  </property>
  <property fmtid="{D5CDD505-2E9C-101B-9397-08002B2CF9AE}" pid="16" name="MSIP_Label_a4f106f2-aad1-42d5-aa61-96837420719b_Application">
    <vt:lpwstr>Microsoft Azure Information Protection</vt:lpwstr>
  </property>
  <property fmtid="{D5CDD505-2E9C-101B-9397-08002B2CF9AE}" pid="17" name="MSIP_Label_a4f106f2-aad1-42d5-aa61-96837420719b_ActionId">
    <vt:lpwstr>e95745ad-4269-4a9c-a74f-9ea19d9fa45b</vt:lpwstr>
  </property>
  <property fmtid="{D5CDD505-2E9C-101B-9397-08002B2CF9AE}" pid="18" name="MSIP_Label_a4f106f2-aad1-42d5-aa61-96837420719b_Parent">
    <vt:lpwstr>68eebd8b-c6d1-4b94-b904-d14fce421acd</vt:lpwstr>
  </property>
  <property fmtid="{D5CDD505-2E9C-101B-9397-08002B2CF9AE}" pid="19" name="MSIP_Label_a4f106f2-aad1-42d5-aa61-96837420719b_Extended_MSFT_Method">
    <vt:lpwstr>Manual</vt:lpwstr>
  </property>
  <property fmtid="{D5CDD505-2E9C-101B-9397-08002B2CF9AE}" pid="20" name="Sensitivity">
    <vt:lpwstr>UNCLASSIFIED UNCLASSIFIED</vt:lpwstr>
  </property>
</Properties>
</file>