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5" r:id="rId5"/>
    <p:sldMasterId id="2147483692" r:id="rId6"/>
  </p:sldMasterIdLst>
  <p:notesMasterIdLst>
    <p:notesMasterId r:id="rId34"/>
  </p:notesMasterIdLst>
  <p:handoutMasterIdLst>
    <p:handoutMasterId r:id="rId35"/>
  </p:handoutMasterIdLst>
  <p:sldIdLst>
    <p:sldId id="539" r:id="rId7"/>
    <p:sldId id="3312" r:id="rId8"/>
    <p:sldId id="544" r:id="rId9"/>
    <p:sldId id="257" r:id="rId10"/>
    <p:sldId id="259" r:id="rId11"/>
    <p:sldId id="3313" r:id="rId12"/>
    <p:sldId id="671" r:id="rId13"/>
    <p:sldId id="3319" r:id="rId14"/>
    <p:sldId id="1144" r:id="rId15"/>
    <p:sldId id="529" r:id="rId16"/>
    <p:sldId id="545" r:id="rId17"/>
    <p:sldId id="3315" r:id="rId18"/>
    <p:sldId id="510" r:id="rId19"/>
    <p:sldId id="258" r:id="rId20"/>
    <p:sldId id="3309" r:id="rId21"/>
    <p:sldId id="3293" r:id="rId22"/>
    <p:sldId id="3306" r:id="rId23"/>
    <p:sldId id="3307" r:id="rId24"/>
    <p:sldId id="608" r:id="rId25"/>
    <p:sldId id="3320" r:id="rId26"/>
    <p:sldId id="1135" r:id="rId27"/>
    <p:sldId id="570" r:id="rId28"/>
    <p:sldId id="3318" r:id="rId29"/>
    <p:sldId id="501" r:id="rId30"/>
    <p:sldId id="3314" r:id="rId31"/>
    <p:sldId id="3310" r:id="rId32"/>
    <p:sldId id="3311" r:id="rId33"/>
  </p:sldIdLst>
  <p:sldSz cx="14630400" cy="8229600"/>
  <p:notesSz cx="6858000" cy="9144000"/>
  <p:custDataLst>
    <p:tags r:id="rId36"/>
  </p:custDataLst>
  <p:defaultTextStyle>
    <a:defPPr>
      <a:defRPr lang="en-US"/>
    </a:defPPr>
    <a:lvl1pPr marL="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8A7EF9-4E4D-452A-BEA1-8B56919FF429}">
          <p14:sldIdLst>
            <p14:sldId id="539"/>
            <p14:sldId id="3312"/>
            <p14:sldId id="544"/>
            <p14:sldId id="257"/>
            <p14:sldId id="259"/>
            <p14:sldId id="3313"/>
            <p14:sldId id="671"/>
            <p14:sldId id="3319"/>
            <p14:sldId id="1144"/>
            <p14:sldId id="529"/>
            <p14:sldId id="545"/>
            <p14:sldId id="3315"/>
            <p14:sldId id="510"/>
            <p14:sldId id="258"/>
            <p14:sldId id="3309"/>
            <p14:sldId id="3293"/>
            <p14:sldId id="3306"/>
            <p14:sldId id="3307"/>
            <p14:sldId id="608"/>
            <p14:sldId id="3320"/>
            <p14:sldId id="1135"/>
            <p14:sldId id="570"/>
            <p14:sldId id="3318"/>
            <p14:sldId id="501"/>
            <p14:sldId id="3314"/>
            <p14:sldId id="3310"/>
            <p14:sldId id="3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3" userDrawn="1">
          <p15:clr>
            <a:srgbClr val="A4A3A4"/>
          </p15:clr>
        </p15:guide>
        <p15:guide id="2" orient="horz" pos="1296" userDrawn="1">
          <p15:clr>
            <a:srgbClr val="A4A3A4"/>
          </p15:clr>
        </p15:guide>
        <p15:guide id="3" orient="horz" pos="4522" userDrawn="1">
          <p15:clr>
            <a:srgbClr val="A4A3A4"/>
          </p15:clr>
        </p15:guide>
        <p15:guide id="4" orient="horz" pos="4896" userDrawn="1">
          <p15:clr>
            <a:srgbClr val="A4A3A4"/>
          </p15:clr>
        </p15:guide>
        <p15:guide id="5" pos="7488" userDrawn="1">
          <p15:clr>
            <a:srgbClr val="A4A3A4"/>
          </p15:clr>
        </p15:guide>
        <p15:guide id="6" pos="432" userDrawn="1">
          <p15:clr>
            <a:srgbClr val="A4A3A4"/>
          </p15:clr>
        </p15:guide>
        <p15:guide id="7" pos="3024" userDrawn="1">
          <p15:clr>
            <a:srgbClr val="A4A3A4"/>
          </p15:clr>
        </p15:guide>
        <p15:guide id="8" pos="3312" userDrawn="1">
          <p15:clr>
            <a:srgbClr val="A4A3A4"/>
          </p15:clr>
        </p15:guide>
        <p15:guide id="9" pos="4464" userDrawn="1">
          <p15:clr>
            <a:srgbClr val="A4A3A4"/>
          </p15:clr>
        </p15:guide>
        <p15:guide id="10" pos="4608" userDrawn="1">
          <p15:clr>
            <a:srgbClr val="A4A3A4"/>
          </p15:clr>
        </p15:guide>
        <p15:guide id="11" pos="4752" userDrawn="1">
          <p15:clr>
            <a:srgbClr val="A4A3A4"/>
          </p15:clr>
        </p15:guide>
        <p15:guide id="12" pos="5904" userDrawn="1">
          <p15:clr>
            <a:srgbClr val="A4A3A4"/>
          </p15:clr>
        </p15:guide>
        <p15:guide id="13" pos="6192" userDrawn="1">
          <p15:clr>
            <a:srgbClr val="A4A3A4"/>
          </p15:clr>
        </p15:guide>
        <p15:guide id="14" pos="8784" userDrawn="1">
          <p15:clr>
            <a:srgbClr val="A4A3A4"/>
          </p15:clr>
        </p15:guide>
        <p15:guide id="15" orient="horz" pos="384">
          <p15:clr>
            <a:srgbClr val="A4A3A4"/>
          </p15:clr>
        </p15:guide>
        <p15:guide id="16" orient="horz" pos="4533">
          <p15:clr>
            <a:srgbClr val="A4A3A4"/>
          </p15:clr>
        </p15:guide>
        <p15:guide id="17" orient="horz" pos="5183">
          <p15:clr>
            <a:srgbClr val="A4A3A4"/>
          </p15:clr>
        </p15:guide>
        <p15:guide id="18" pos="92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Wakely" initials="JW" lastIdx="3" clrIdx="0">
    <p:extLst>
      <p:ext uri="{19B8F6BF-5375-455C-9EA6-DF929625EA0E}">
        <p15:presenceInfo xmlns:p15="http://schemas.microsoft.com/office/powerpoint/2012/main" userId="S-1-5-21-1616027328-3761348622-3856648192-2904" providerId="AD"/>
      </p:ext>
    </p:extLst>
  </p:cmAuthor>
  <p:cmAuthor id="2" name="Wakely, Julie" initials="WJ" lastIdx="3" clrIdx="1">
    <p:extLst>
      <p:ext uri="{19B8F6BF-5375-455C-9EA6-DF929625EA0E}">
        <p15:presenceInfo xmlns:p15="http://schemas.microsoft.com/office/powerpoint/2012/main" userId="S::jwakely@dxc.com::e830a040-7beb-4075-a0e8-93e8e59009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C0C0C0"/>
    <a:srgbClr val="D9D9D9"/>
    <a:srgbClr val="A6A6A6"/>
    <a:srgbClr val="000000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916E1-64B2-C440-BF4A-B2CE5AC9E8D4}" v="170" dt="2019-08-20T20:18:59.876"/>
    <p1510:client id="{AD85DD4E-C0DA-70D6-D9A6-F8661E0DC691}" v="8" dt="2019-08-20T06:55:18.863"/>
    <p1510:client id="{63A21A77-6D35-4DE1-BD20-2DA72B6AEF14}" v="46" dt="2019-08-20T06:57:13.847"/>
  </p1510:revLst>
</p1510:revInfo>
</file>

<file path=ppt/tableStyles.xml><?xml version="1.0" encoding="utf-8"?>
<a:tblStyleLst xmlns:a="http://schemas.openxmlformats.org/drawingml/2006/main" def="{45BD5076-5073-49C7-9E08-65982F3C9860}">
  <a:tblStyle styleId="{45BD5076-5073-49C7-9E08-65982F3C9860}" styleName="DXC Table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000000"/>
              </a:solidFill>
            </a:ln>
          </a:top>
          <a:bottom>
            <a:ln w="6350">
              <a:solidFill>
                <a:srgbClr val="000000"/>
              </a:solidFill>
            </a:ln>
          </a:bottom>
          <a:insideH>
            <a:ln w="6350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 b="on">
        <a:fontRef idx="major"/>
        <a:srgbClr val="000000"/>
      </a:tcTxStyle>
      <a:tcStyle>
        <a:tcBdr/>
      </a:tcStyle>
    </a:lastCol>
    <a:firstCol>
      <a:tcTxStyle b="on">
        <a:fontRef idx="major"/>
        <a:srgbClr val="000000"/>
      </a:tcTxStyle>
      <a:tcStyle>
        <a:tcBdr/>
      </a:tcStyle>
    </a:firstCol>
    <a:lastRow>
      <a:tcTxStyle b="on">
        <a:fontRef idx="major"/>
        <a:srgbClr val="000000"/>
      </a:tcTxStyle>
      <a:tcStyle>
        <a:tcBdr>
          <a:top>
            <a:ln w="19050">
              <a:solidFill>
                <a:srgbClr val="000000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ajor"/>
        <a:srgbClr val="000000"/>
      </a:tcTxStyle>
      <a:tcStyle>
        <a:tcBdr>
          <a:top>
            <a:ln>
              <a:noFill/>
            </a:ln>
          </a:top>
          <a:bottom>
            <a:ln w="19050">
              <a:solidFill>
                <a:srgbClr val="000000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 snapToGrid="0">
      <p:cViewPr varScale="1">
        <p:scale>
          <a:sx n="49" d="100"/>
          <a:sy n="49" d="100"/>
        </p:scale>
        <p:origin x="940" y="44"/>
      </p:cViewPr>
      <p:guideLst>
        <p:guide orient="horz" pos="403"/>
        <p:guide orient="horz" pos="1296"/>
        <p:guide orient="horz" pos="4522"/>
        <p:guide orient="horz" pos="4896"/>
        <p:guide pos="7488"/>
        <p:guide pos="432"/>
        <p:guide pos="3024"/>
        <p:guide pos="3312"/>
        <p:guide pos="4464"/>
        <p:guide pos="4608"/>
        <p:guide pos="4752"/>
        <p:guide pos="5904"/>
        <p:guide pos="6192"/>
        <p:guide pos="8784"/>
        <p:guide orient="horz" pos="384"/>
        <p:guide orient="horz" pos="4533"/>
        <p:guide orient="horz" pos="5183"/>
        <p:guide pos="92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B0FEA-32AE-4E42-BBB9-013D8C10459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4FD365-3E2D-5A40-A840-5DF2D48EEC31}">
      <dgm:prSet custT="1"/>
      <dgm:spPr/>
      <dgm:t>
        <a:bodyPr/>
        <a:lstStyle/>
        <a:p>
          <a:r>
            <a:rPr lang="en-US" sz="2400" err="1">
              <a:latin typeface="GT Walsheim Pro" pitchFamily="2" charset="77"/>
            </a:rPr>
            <a:t>Humanises</a:t>
          </a:r>
          <a:r>
            <a:rPr lang="en-US" sz="2400">
              <a:latin typeface="GT Walsheim Pro" pitchFamily="2" charset="77"/>
            </a:rPr>
            <a:t> the digital travel customer experience</a:t>
          </a:r>
          <a:endParaRPr lang="en-AU" sz="2400">
            <a:latin typeface="GT Walsheim Pro" pitchFamily="2" charset="77"/>
          </a:endParaRPr>
        </a:p>
      </dgm:t>
    </dgm:pt>
    <dgm:pt modelId="{1CAA91DD-04D3-E74F-99CC-FB78318FC7EA}" type="parTrans" cxnId="{6B9E6932-57AE-6C46-B387-485C6A260A07}">
      <dgm:prSet/>
      <dgm:spPr/>
      <dgm:t>
        <a:bodyPr/>
        <a:lstStyle/>
        <a:p>
          <a:endParaRPr lang="en-US"/>
        </a:p>
      </dgm:t>
    </dgm:pt>
    <dgm:pt modelId="{6FC19A12-331D-5A4E-B3B8-FB8BCA3F777F}" type="sibTrans" cxnId="{6B9E6932-57AE-6C46-B387-485C6A260A07}">
      <dgm:prSet/>
      <dgm:spPr/>
      <dgm:t>
        <a:bodyPr/>
        <a:lstStyle/>
        <a:p>
          <a:endParaRPr lang="en-US"/>
        </a:p>
      </dgm:t>
    </dgm:pt>
    <dgm:pt modelId="{33BA593B-D060-F640-9AC3-098A4DC91D1E}">
      <dgm:prSet custT="1"/>
      <dgm:spPr/>
      <dgm:t>
        <a:bodyPr/>
        <a:lstStyle/>
        <a:p>
          <a:r>
            <a:rPr lang="en-US" sz="2400">
              <a:latin typeface="GT Walsheim Pro" pitchFamily="2" charset="77"/>
            </a:rPr>
            <a:t>Enables agility </a:t>
          </a:r>
          <a:endParaRPr lang="en-AU" sz="2400">
            <a:latin typeface="GT Walsheim Pro" pitchFamily="2" charset="77"/>
          </a:endParaRPr>
        </a:p>
      </dgm:t>
    </dgm:pt>
    <dgm:pt modelId="{EF5D31CA-E560-F64E-9437-FF318416F0E1}" type="parTrans" cxnId="{7C511914-3E51-9F45-B619-4E96BBAF05A0}">
      <dgm:prSet/>
      <dgm:spPr/>
      <dgm:t>
        <a:bodyPr/>
        <a:lstStyle/>
        <a:p>
          <a:endParaRPr lang="en-US"/>
        </a:p>
      </dgm:t>
    </dgm:pt>
    <dgm:pt modelId="{4862EFC0-D9F2-8D41-8A3B-9D2C7FFC3C15}" type="sibTrans" cxnId="{7C511914-3E51-9F45-B619-4E96BBAF05A0}">
      <dgm:prSet/>
      <dgm:spPr/>
      <dgm:t>
        <a:bodyPr/>
        <a:lstStyle/>
        <a:p>
          <a:endParaRPr lang="en-US"/>
        </a:p>
      </dgm:t>
    </dgm:pt>
    <dgm:pt modelId="{51BA242D-784C-BF48-A56B-03C43E6C4CA3}">
      <dgm:prSet custT="1"/>
      <dgm:spPr/>
      <dgm:t>
        <a:bodyPr/>
        <a:lstStyle/>
        <a:p>
          <a:r>
            <a:rPr lang="en-US" sz="2400">
              <a:latin typeface="GT Walsheim Pro" pitchFamily="2" charset="77"/>
            </a:rPr>
            <a:t>Understands the traveler’s context and provides </a:t>
          </a:r>
          <a:br>
            <a:rPr lang="en-US" sz="2400">
              <a:latin typeface="GT Walsheim Pro" pitchFamily="2" charset="77"/>
            </a:rPr>
          </a:br>
          <a:r>
            <a:rPr lang="en-US" sz="2400">
              <a:latin typeface="GT Walsheim Pro" pitchFamily="2" charset="77"/>
            </a:rPr>
            <a:t>services relevant to it</a:t>
          </a:r>
          <a:endParaRPr lang="en-AU" sz="2400">
            <a:latin typeface="GT Walsheim Pro" pitchFamily="2" charset="77"/>
          </a:endParaRPr>
        </a:p>
      </dgm:t>
    </dgm:pt>
    <dgm:pt modelId="{5DE84B06-2E7C-A54C-BFF8-0D1321472122}" type="parTrans" cxnId="{7209A0BB-2564-5540-8C45-14900D04EB54}">
      <dgm:prSet/>
      <dgm:spPr/>
      <dgm:t>
        <a:bodyPr/>
        <a:lstStyle/>
        <a:p>
          <a:endParaRPr lang="en-US"/>
        </a:p>
      </dgm:t>
    </dgm:pt>
    <dgm:pt modelId="{A8145564-8A20-1843-AAEB-AEADA5C033E2}" type="sibTrans" cxnId="{7209A0BB-2564-5540-8C45-14900D04EB54}">
      <dgm:prSet/>
      <dgm:spPr/>
      <dgm:t>
        <a:bodyPr/>
        <a:lstStyle/>
        <a:p>
          <a:endParaRPr lang="en-US"/>
        </a:p>
      </dgm:t>
    </dgm:pt>
    <dgm:pt modelId="{1EA4A1DE-1F04-504F-AF0B-0B8BCA48266F}" type="pres">
      <dgm:prSet presAssocID="{53EB0FEA-32AE-4E42-BBB9-013D8C10459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F787881-C12B-A34A-BE37-5B37AAD0A4BB}" type="pres">
      <dgm:prSet presAssocID="{9A4FD365-3E2D-5A40-A840-5DF2D48EEC31}" presName="horFlow" presStyleCnt="0"/>
      <dgm:spPr/>
    </dgm:pt>
    <dgm:pt modelId="{EF264CF8-6EFA-D342-9C99-89A18176B17C}" type="pres">
      <dgm:prSet presAssocID="{9A4FD365-3E2D-5A40-A840-5DF2D48EEC31}" presName="bigChev" presStyleLbl="node1" presStyleIdx="0" presStyleCnt="3" custScaleX="151469"/>
      <dgm:spPr/>
    </dgm:pt>
    <dgm:pt modelId="{3A5C91FE-889F-F247-94B8-DE6BDF02BA70}" type="pres">
      <dgm:prSet presAssocID="{9A4FD365-3E2D-5A40-A840-5DF2D48EEC31}" presName="vSp" presStyleCnt="0"/>
      <dgm:spPr/>
    </dgm:pt>
    <dgm:pt modelId="{6DAC12CD-DE90-9547-B774-A7DD9C7A9FF5}" type="pres">
      <dgm:prSet presAssocID="{33BA593B-D060-F640-9AC3-098A4DC91D1E}" presName="horFlow" presStyleCnt="0"/>
      <dgm:spPr/>
    </dgm:pt>
    <dgm:pt modelId="{915C1B80-5270-B641-BE2B-9ED084C69108}" type="pres">
      <dgm:prSet presAssocID="{33BA593B-D060-F640-9AC3-098A4DC91D1E}" presName="bigChev" presStyleLbl="node1" presStyleIdx="1" presStyleCnt="3" custScaleX="151295"/>
      <dgm:spPr/>
    </dgm:pt>
    <dgm:pt modelId="{B209DED2-65BA-984B-9FA4-2AF13EF9C502}" type="pres">
      <dgm:prSet presAssocID="{33BA593B-D060-F640-9AC3-098A4DC91D1E}" presName="vSp" presStyleCnt="0"/>
      <dgm:spPr/>
    </dgm:pt>
    <dgm:pt modelId="{1EE6FE08-1E32-DE44-BA90-9194B2C3DCB9}" type="pres">
      <dgm:prSet presAssocID="{51BA242D-784C-BF48-A56B-03C43E6C4CA3}" presName="horFlow" presStyleCnt="0"/>
      <dgm:spPr/>
    </dgm:pt>
    <dgm:pt modelId="{2658DF2A-BF15-4748-918E-2B7CE5B910EA}" type="pres">
      <dgm:prSet presAssocID="{51BA242D-784C-BF48-A56B-03C43E6C4CA3}" presName="bigChev" presStyleLbl="node1" presStyleIdx="2" presStyleCnt="3" custScaleX="151957"/>
      <dgm:spPr/>
    </dgm:pt>
  </dgm:ptLst>
  <dgm:cxnLst>
    <dgm:cxn modelId="{7C511914-3E51-9F45-B619-4E96BBAF05A0}" srcId="{53EB0FEA-32AE-4E42-BBB9-013D8C10459C}" destId="{33BA593B-D060-F640-9AC3-098A4DC91D1E}" srcOrd="1" destOrd="0" parTransId="{EF5D31CA-E560-F64E-9437-FF318416F0E1}" sibTransId="{4862EFC0-D9F2-8D41-8A3B-9D2C7FFC3C15}"/>
    <dgm:cxn modelId="{AC11A822-A681-A843-8880-6F9A3FE7EF0E}" type="presOf" srcId="{53EB0FEA-32AE-4E42-BBB9-013D8C10459C}" destId="{1EA4A1DE-1F04-504F-AF0B-0B8BCA48266F}" srcOrd="0" destOrd="0" presId="urn:microsoft.com/office/officeart/2005/8/layout/lProcess3"/>
    <dgm:cxn modelId="{6B9E6932-57AE-6C46-B387-485C6A260A07}" srcId="{53EB0FEA-32AE-4E42-BBB9-013D8C10459C}" destId="{9A4FD365-3E2D-5A40-A840-5DF2D48EEC31}" srcOrd="0" destOrd="0" parTransId="{1CAA91DD-04D3-E74F-99CC-FB78318FC7EA}" sibTransId="{6FC19A12-331D-5A4E-B3B8-FB8BCA3F777F}"/>
    <dgm:cxn modelId="{542FC079-FC05-9940-9B63-1FF1D30AE1A3}" type="presOf" srcId="{33BA593B-D060-F640-9AC3-098A4DC91D1E}" destId="{915C1B80-5270-B641-BE2B-9ED084C69108}" srcOrd="0" destOrd="0" presId="urn:microsoft.com/office/officeart/2005/8/layout/lProcess3"/>
    <dgm:cxn modelId="{1F883FB6-46A9-9641-85D6-AF1B4FE51B39}" type="presOf" srcId="{9A4FD365-3E2D-5A40-A840-5DF2D48EEC31}" destId="{EF264CF8-6EFA-D342-9C99-89A18176B17C}" srcOrd="0" destOrd="0" presId="urn:microsoft.com/office/officeart/2005/8/layout/lProcess3"/>
    <dgm:cxn modelId="{7209A0BB-2564-5540-8C45-14900D04EB54}" srcId="{53EB0FEA-32AE-4E42-BBB9-013D8C10459C}" destId="{51BA242D-784C-BF48-A56B-03C43E6C4CA3}" srcOrd="2" destOrd="0" parTransId="{5DE84B06-2E7C-A54C-BFF8-0D1321472122}" sibTransId="{A8145564-8A20-1843-AAEB-AEADA5C033E2}"/>
    <dgm:cxn modelId="{313E45C1-FF34-B34F-A402-C6BDD2B2D8C7}" type="presOf" srcId="{51BA242D-784C-BF48-A56B-03C43E6C4CA3}" destId="{2658DF2A-BF15-4748-918E-2B7CE5B910EA}" srcOrd="0" destOrd="0" presId="urn:microsoft.com/office/officeart/2005/8/layout/lProcess3"/>
    <dgm:cxn modelId="{69596164-3E07-1244-8B85-50BF71ECF8C1}" type="presParOf" srcId="{1EA4A1DE-1F04-504F-AF0B-0B8BCA48266F}" destId="{4F787881-C12B-A34A-BE37-5B37AAD0A4BB}" srcOrd="0" destOrd="0" presId="urn:microsoft.com/office/officeart/2005/8/layout/lProcess3"/>
    <dgm:cxn modelId="{1C0F755C-9984-4E49-873F-DA34A17D9DAA}" type="presParOf" srcId="{4F787881-C12B-A34A-BE37-5B37AAD0A4BB}" destId="{EF264CF8-6EFA-D342-9C99-89A18176B17C}" srcOrd="0" destOrd="0" presId="urn:microsoft.com/office/officeart/2005/8/layout/lProcess3"/>
    <dgm:cxn modelId="{D1B0EE6E-DB40-8B41-9113-F341639D3D60}" type="presParOf" srcId="{1EA4A1DE-1F04-504F-AF0B-0B8BCA48266F}" destId="{3A5C91FE-889F-F247-94B8-DE6BDF02BA70}" srcOrd="1" destOrd="0" presId="urn:microsoft.com/office/officeart/2005/8/layout/lProcess3"/>
    <dgm:cxn modelId="{52CC5313-75C5-E143-8E71-F77B5E0BBCA6}" type="presParOf" srcId="{1EA4A1DE-1F04-504F-AF0B-0B8BCA48266F}" destId="{6DAC12CD-DE90-9547-B774-A7DD9C7A9FF5}" srcOrd="2" destOrd="0" presId="urn:microsoft.com/office/officeart/2005/8/layout/lProcess3"/>
    <dgm:cxn modelId="{D2C5B46F-41F1-FB4F-9FE2-368E0559ED7E}" type="presParOf" srcId="{6DAC12CD-DE90-9547-B774-A7DD9C7A9FF5}" destId="{915C1B80-5270-B641-BE2B-9ED084C69108}" srcOrd="0" destOrd="0" presId="urn:microsoft.com/office/officeart/2005/8/layout/lProcess3"/>
    <dgm:cxn modelId="{9911F6A9-236F-B744-A5E6-622D2953BE9A}" type="presParOf" srcId="{1EA4A1DE-1F04-504F-AF0B-0B8BCA48266F}" destId="{B209DED2-65BA-984B-9FA4-2AF13EF9C502}" srcOrd="3" destOrd="0" presId="urn:microsoft.com/office/officeart/2005/8/layout/lProcess3"/>
    <dgm:cxn modelId="{8DD6A85E-457C-6D48-A8D6-87D76C6B275A}" type="presParOf" srcId="{1EA4A1DE-1F04-504F-AF0B-0B8BCA48266F}" destId="{1EE6FE08-1E32-DE44-BA90-9194B2C3DCB9}" srcOrd="4" destOrd="0" presId="urn:microsoft.com/office/officeart/2005/8/layout/lProcess3"/>
    <dgm:cxn modelId="{DACC1237-97B8-474F-BDB6-71FA3EB25DA5}" type="presParOf" srcId="{1EE6FE08-1E32-DE44-BA90-9194B2C3DCB9}" destId="{2658DF2A-BF15-4748-918E-2B7CE5B910E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64CF8-6EFA-D342-9C99-89A18176B17C}">
      <dsp:nvSpPr>
        <dsp:cNvPr id="0" name=""/>
        <dsp:cNvSpPr/>
      </dsp:nvSpPr>
      <dsp:spPr>
        <a:xfrm>
          <a:off x="687743" y="569"/>
          <a:ext cx="5911143" cy="15610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GT Walsheim Pro" pitchFamily="2" charset="77"/>
            </a:rPr>
            <a:t>Humanises</a:t>
          </a:r>
          <a:r>
            <a:rPr lang="en-US" sz="2400" kern="1200">
              <a:latin typeface="GT Walsheim Pro" pitchFamily="2" charset="77"/>
            </a:rPr>
            <a:t> the digital travel customer experience</a:t>
          </a:r>
          <a:endParaRPr lang="en-AU" sz="2400" kern="1200">
            <a:latin typeface="GT Walsheim Pro" pitchFamily="2" charset="77"/>
          </a:endParaRPr>
        </a:p>
      </dsp:txBody>
      <dsp:txXfrm>
        <a:off x="1468252" y="569"/>
        <a:ext cx="4350126" cy="1561017"/>
      </dsp:txXfrm>
    </dsp:sp>
    <dsp:sp modelId="{915C1B80-5270-B641-BE2B-9ED084C69108}">
      <dsp:nvSpPr>
        <dsp:cNvPr id="0" name=""/>
        <dsp:cNvSpPr/>
      </dsp:nvSpPr>
      <dsp:spPr>
        <a:xfrm>
          <a:off x="687743" y="1780129"/>
          <a:ext cx="5904352" cy="15610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GT Walsheim Pro" pitchFamily="2" charset="77"/>
            </a:rPr>
            <a:t>Enables agility </a:t>
          </a:r>
          <a:endParaRPr lang="en-AU" sz="2400" kern="1200">
            <a:latin typeface="GT Walsheim Pro" pitchFamily="2" charset="77"/>
          </a:endParaRPr>
        </a:p>
      </dsp:txBody>
      <dsp:txXfrm>
        <a:off x="1468252" y="1780129"/>
        <a:ext cx="4343335" cy="1561017"/>
      </dsp:txXfrm>
    </dsp:sp>
    <dsp:sp modelId="{2658DF2A-BF15-4748-918E-2B7CE5B910EA}">
      <dsp:nvSpPr>
        <dsp:cNvPr id="0" name=""/>
        <dsp:cNvSpPr/>
      </dsp:nvSpPr>
      <dsp:spPr>
        <a:xfrm>
          <a:off x="687743" y="3559689"/>
          <a:ext cx="5930187" cy="15610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GT Walsheim Pro" pitchFamily="2" charset="77"/>
            </a:rPr>
            <a:t>Understands the traveler’s context and provides </a:t>
          </a:r>
          <a:br>
            <a:rPr lang="en-US" sz="2400" kern="1200">
              <a:latin typeface="GT Walsheim Pro" pitchFamily="2" charset="77"/>
            </a:rPr>
          </a:br>
          <a:r>
            <a:rPr lang="en-US" sz="2400" kern="1200">
              <a:latin typeface="GT Walsheim Pro" pitchFamily="2" charset="77"/>
            </a:rPr>
            <a:t>services relevant to it</a:t>
          </a:r>
          <a:endParaRPr lang="en-AU" sz="2400" kern="1200">
            <a:latin typeface="GT Walsheim Pro" pitchFamily="2" charset="77"/>
          </a:endParaRPr>
        </a:p>
      </dsp:txBody>
      <dsp:txXfrm>
        <a:off x="1468252" y="3559689"/>
        <a:ext cx="4369170" cy="1561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EA277-358B-E94E-961E-33D0503F6849}" type="datetimeFigureOut">
              <a:rPr lang="en-US" smtClean="0">
                <a:latin typeface="Arial"/>
                <a:cs typeface="Arial"/>
              </a:rPr>
              <a:t>8/30/2019</a:t>
            </a:fld>
            <a:endParaRPr lang="en-US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C7428-30A9-FD43-A0D8-DB91B17088EC}" type="slidenum">
              <a:rPr lang="en-US" smtClean="0">
                <a:latin typeface="Arial"/>
                <a:cs typeface="Arial"/>
              </a:r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764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fld id="{73B26A0F-F4D6-9B4F-A87B-D8948CDE3BB4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fld id="{7DE2E8FF-3D0C-9D4D-B4D1-308921595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34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31520" rtl="0" eaLnBrk="1" latinLnBrk="0" hangingPunct="1">
      <a:defRPr sz="1920" kern="1200">
        <a:solidFill>
          <a:schemeClr val="tx1"/>
        </a:solidFill>
        <a:latin typeface="Arial"/>
        <a:ea typeface="+mn-ea"/>
        <a:cs typeface="Arial"/>
      </a:defRPr>
    </a:lvl1pPr>
    <a:lvl2pPr marL="731520" algn="l" defTabSz="731520" rtl="0" eaLnBrk="1" latinLnBrk="0" hangingPunct="1">
      <a:defRPr sz="1920" kern="1200">
        <a:solidFill>
          <a:schemeClr val="tx1"/>
        </a:solidFill>
        <a:latin typeface="Arial"/>
        <a:ea typeface="+mn-ea"/>
        <a:cs typeface="+mn-cs"/>
      </a:defRPr>
    </a:lvl2pPr>
    <a:lvl3pPr marL="1463040" algn="l" defTabSz="731520" rtl="0" eaLnBrk="1" latinLnBrk="0" hangingPunct="1">
      <a:defRPr sz="1920" kern="1200">
        <a:solidFill>
          <a:schemeClr val="tx1"/>
        </a:solidFill>
        <a:latin typeface="Arial"/>
        <a:ea typeface="+mn-ea"/>
        <a:cs typeface="+mn-cs"/>
      </a:defRPr>
    </a:lvl3pPr>
    <a:lvl4pPr marL="2194560" algn="l" defTabSz="731520" rtl="0" eaLnBrk="1" latinLnBrk="0" hangingPunct="1">
      <a:defRPr sz="1920" kern="1200">
        <a:solidFill>
          <a:schemeClr val="tx1"/>
        </a:solidFill>
        <a:latin typeface="Arial"/>
        <a:ea typeface="+mn-ea"/>
        <a:cs typeface="+mn-cs"/>
      </a:defRPr>
    </a:lvl4pPr>
    <a:lvl5pPr marL="2926080" algn="l" defTabSz="731520" rtl="0" eaLnBrk="1" latinLnBrk="0" hangingPunct="1">
      <a:defRPr sz="1920" kern="1200">
        <a:solidFill>
          <a:schemeClr val="tx1"/>
        </a:solidFill>
        <a:latin typeface="Arial"/>
        <a:ea typeface="+mn-ea"/>
        <a:cs typeface="+mn-cs"/>
      </a:defRPr>
    </a:lvl5pPr>
    <a:lvl6pPr marL="365760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marketwatch.com/story/bill-gates-says-robots-should-pay-taxes-if-they-take-your-job-2017-02-17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2E8FF-3D0C-9D4D-B4D1-3089215958A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3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2E8FF-3D0C-9D4D-B4D1-3089215958A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19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does the IT group adopt and adapt to a more business centric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2E8FF-3D0C-9D4D-B4D1-3089215958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This is the HOW</a:t>
            </a:r>
          </a:p>
          <a:p>
            <a:endParaRPr lang="en-AU"/>
          </a:p>
          <a:p>
            <a:pPr marL="285750" indent="-285750" algn="just" defTabSz="1149307">
              <a:lnSpc>
                <a:spcPct val="11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AU" sz="2000" b="1"/>
              <a:t>Empathising and understanding end users</a:t>
            </a:r>
            <a:r>
              <a:rPr lang="en-AU" sz="2000"/>
              <a:t> (customers, employees and partners) and designing the vision for the future enterprise leveraging both new digital technologies and customer-centric practices. </a:t>
            </a:r>
          </a:p>
          <a:p>
            <a:pPr marL="285750" indent="-285750" algn="just" defTabSz="1149307">
              <a:lnSpc>
                <a:spcPct val="11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AU" sz="2000"/>
              <a:t>The outcome will include a </a:t>
            </a:r>
            <a:r>
              <a:rPr lang="en-AU" sz="2000" b="1"/>
              <a:t>transformation blueprint </a:t>
            </a:r>
            <a:r>
              <a:rPr lang="en-AU" sz="2000"/>
              <a:t>of your digital core requirements and the relative </a:t>
            </a:r>
            <a:r>
              <a:rPr lang="en-AU" sz="2000" b="1"/>
              <a:t>tangible benefits </a:t>
            </a:r>
            <a:r>
              <a:rPr lang="en-AU" sz="2000"/>
              <a:t>to be achieved </a:t>
            </a:r>
          </a:p>
          <a:p>
            <a:pPr marL="285750" indent="-285750" algn="just" defTabSz="1149307">
              <a:lnSpc>
                <a:spcPct val="11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AU" sz="2000"/>
              <a:t>Our approach guarantees </a:t>
            </a:r>
            <a:r>
              <a:rPr lang="en-AU" sz="2000" b="1"/>
              <a:t>initial alignment to what matters </a:t>
            </a:r>
            <a:r>
              <a:rPr lang="en-AU" sz="2000"/>
              <a:t>for change and generates internal business buy-in as SME’s collaborate to co-design their future enterprise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28C78-B7A5-4AB0-826D-C7308F9DD37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75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This is the HOW</a:t>
            </a:r>
          </a:p>
          <a:p>
            <a:endParaRPr lang="en-AU"/>
          </a:p>
          <a:p>
            <a:pPr marL="285750" indent="-285750" algn="just" defTabSz="1149307">
              <a:lnSpc>
                <a:spcPct val="11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AU" sz="2000" b="1"/>
              <a:t>Empathising and understanding end users</a:t>
            </a:r>
            <a:r>
              <a:rPr lang="en-AU" sz="2000"/>
              <a:t> (customers, employees and partners) and designing the vision for the future enterprise leveraging both new digital technologies and customer-centric practices. </a:t>
            </a:r>
          </a:p>
          <a:p>
            <a:pPr marL="285750" indent="-285750" algn="just" defTabSz="1149307">
              <a:lnSpc>
                <a:spcPct val="11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AU" sz="2000"/>
              <a:t>The outcome will include a </a:t>
            </a:r>
            <a:r>
              <a:rPr lang="en-AU" sz="2000" b="1"/>
              <a:t>transformation blueprint </a:t>
            </a:r>
            <a:r>
              <a:rPr lang="en-AU" sz="2000"/>
              <a:t>of your digital core requirements and the relative </a:t>
            </a:r>
            <a:r>
              <a:rPr lang="en-AU" sz="2000" b="1"/>
              <a:t>tangible benefits </a:t>
            </a:r>
            <a:r>
              <a:rPr lang="en-AU" sz="2000"/>
              <a:t>to be achieved </a:t>
            </a:r>
          </a:p>
          <a:p>
            <a:pPr marL="285750" indent="-285750" algn="just" defTabSz="1149307">
              <a:lnSpc>
                <a:spcPct val="11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AU" sz="2000"/>
              <a:t>Our approach guarantees </a:t>
            </a:r>
            <a:r>
              <a:rPr lang="en-AU" sz="2000" b="1"/>
              <a:t>initial alignment to what matters </a:t>
            </a:r>
            <a:r>
              <a:rPr lang="en-AU" sz="2000"/>
              <a:t>for change and generates internal business buy-in as SME’s collaborate to co-design their future enterprise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28C78-B7A5-4AB0-826D-C7308F9DD37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068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still too often… Technology is shown as the only answer.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2E8FF-3D0C-9D4D-B4D1-3089215958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51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Business</a:t>
            </a:r>
          </a:p>
          <a:p>
            <a:endParaRPr lang="en-AU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20" b="0" i="0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Customer Experience Transformation &amp; Personalisation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20" b="0" i="0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Simplification, Automation and Business Cost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20" b="0" i="0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Greater Business Agility&amp; Changeability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920" b="0" i="0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Proactive Health &amp; Safety &amp; Risk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920" b="0" i="1" u="none" strike="noStrike" kern="120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920" b="0" i="1" u="none" strike="noStrike" kern="120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r>
              <a:rPr lang="en-AU" sz="1920" b="0" i="1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“Right now if a human worker does you know, $50,000 worth of work in a factory, that income is taxed. If a robot comes in to do the same thing, you’d think we would tax the robot at a similar level.”</a:t>
            </a:r>
          </a:p>
          <a:p>
            <a:r>
              <a:rPr lang="en-AU" sz="1920" b="0" i="1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Bill Gates, in an interview with Quartz</a:t>
            </a:r>
          </a:p>
          <a:p>
            <a:r>
              <a:rPr lang="en-AU" sz="1920" b="0" i="1" u="none" strike="noStrike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Source: </a:t>
            </a:r>
            <a:r>
              <a:rPr lang="en-AU" sz="1920" b="0" i="1" u="none" strike="noStrike" kern="1200" err="1">
                <a:solidFill>
                  <a:schemeClr val="tx1"/>
                </a:solidFill>
                <a:effectLst/>
                <a:latin typeface="Arial"/>
                <a:ea typeface="+mn-ea"/>
                <a:cs typeface="Arial"/>
                <a:hlinkClick r:id="rId3"/>
              </a:rPr>
              <a:t>Marketwatch</a:t>
            </a:r>
            <a:endParaRPr lang="en-AU" sz="1920" b="0" i="1" u="none" strike="noStrike" kern="120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2E8FF-3D0C-9D4D-B4D1-3089215958A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>
            <a:extLst>
              <a:ext uri="{FF2B5EF4-FFF2-40B4-BE49-F238E27FC236}">
                <a16:creationId xmlns:a16="http://schemas.microsoft.com/office/drawing/2014/main" id="{61B46DF5-A187-46B7-B40D-6DCD83143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456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456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456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4563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456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456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456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4563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45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CF6D8-8AFA-4AAD-A952-DEDC58923F8A}" type="slidenum">
              <a:rPr kumimoji="0" lang="en-US" alt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45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5699" name="Rectangle 2">
            <a:extLst>
              <a:ext uri="{FF2B5EF4-FFF2-40B4-BE49-F238E27FC236}">
                <a16:creationId xmlns:a16="http://schemas.microsoft.com/office/drawing/2014/main" id="{C5666DB9-7B6C-4A0D-B027-735F85A9C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25962" cy="2546350"/>
          </a:xfrm>
          <a:ln/>
        </p:spPr>
      </p:sp>
      <p:sp>
        <p:nvSpPr>
          <p:cNvPr id="285700" name="Rectangle 3">
            <a:extLst>
              <a:ext uri="{FF2B5EF4-FFF2-40B4-BE49-F238E27FC236}">
                <a16:creationId xmlns:a16="http://schemas.microsoft.com/office/drawing/2014/main" id="{E7033888-7FFF-4CF1-850E-30F1A4D891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5800"/>
            <a:ext cx="7947025" cy="305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139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OTA – Online Travel Agency</a:t>
            </a:r>
          </a:p>
          <a:p>
            <a:r>
              <a:rPr lang="en-US"/>
              <a:t>GDS – Global Distribution Systems</a:t>
            </a:r>
          </a:p>
          <a:p>
            <a:r>
              <a:rPr lang="en-US"/>
              <a:t>OA – Other Airline (typically a partner)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5DC8D-9D82-4027-AF49-0D186818B3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3503613" cy="197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BE62D-9711-6541-9136-AA84E080A6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5"/>
          <p:cNvSpPr>
            <a:spLocks noChangeAspect="1"/>
          </p:cNvSpPr>
          <p:nvPr userDrawn="1"/>
        </p:nvSpPr>
        <p:spPr bwMode="hidden">
          <a:xfrm>
            <a:off x="1" y="0"/>
            <a:ext cx="11986923" cy="8229600"/>
          </a:xfrm>
          <a:custGeom>
            <a:avLst/>
            <a:gdLst>
              <a:gd name="T0" fmla="*/ 7871 w 7871"/>
              <a:gd name="T1" fmla="*/ 2698 h 5404"/>
              <a:gd name="T2" fmla="*/ 7871 w 7871"/>
              <a:gd name="T3" fmla="*/ 2698 h 5404"/>
              <a:gd name="T4" fmla="*/ 5172 w 7871"/>
              <a:gd name="T5" fmla="*/ 0 h 5404"/>
              <a:gd name="T6" fmla="*/ 0 w 7871"/>
              <a:gd name="T7" fmla="*/ 0 h 5404"/>
              <a:gd name="T8" fmla="*/ 0 w 7871"/>
              <a:gd name="T9" fmla="*/ 5404 h 5404"/>
              <a:gd name="T10" fmla="*/ 5172 w 7871"/>
              <a:gd name="T11" fmla="*/ 5404 h 5404"/>
              <a:gd name="T12" fmla="*/ 7871 w 7871"/>
              <a:gd name="T13" fmla="*/ 2698 h 5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71" h="5404">
                <a:moveTo>
                  <a:pt x="7871" y="2698"/>
                </a:moveTo>
                <a:lnTo>
                  <a:pt x="7871" y="2698"/>
                </a:lnTo>
                <a:cubicBezTo>
                  <a:pt x="7871" y="1192"/>
                  <a:pt x="6668" y="0"/>
                  <a:pt x="5172" y="0"/>
                </a:cubicBezTo>
                <a:lnTo>
                  <a:pt x="0" y="0"/>
                </a:lnTo>
                <a:lnTo>
                  <a:pt x="0" y="5404"/>
                </a:lnTo>
                <a:lnTo>
                  <a:pt x="5172" y="5404"/>
                </a:lnTo>
                <a:cubicBezTo>
                  <a:pt x="6668" y="5404"/>
                  <a:pt x="7871" y="4211"/>
                  <a:pt x="7871" y="2698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10058400" cy="29260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422761" y="7314920"/>
            <a:ext cx="2706624" cy="768757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85800" y="7580439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54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itchFamily="34" charset="0"/>
              <a:buChar char="•"/>
              <a:defRPr/>
            </a:lvl1pPr>
            <a:lvl2pPr marL="457200" indent="-228600">
              <a:spcBef>
                <a:spcPts val="600"/>
              </a:spcBef>
              <a:buFont typeface="Arial" pitchFamily="34" charset="0"/>
              <a:buChar char="–"/>
              <a:defRPr/>
            </a:lvl2pPr>
            <a:lvl3pPr marL="685800" indent="-228600">
              <a:spcBef>
                <a:spcPts val="600"/>
              </a:spcBef>
              <a:buFont typeface="Arial" pitchFamily="34" charset="0"/>
              <a:buChar char="–"/>
              <a:defRPr/>
            </a:lvl3pPr>
            <a:lvl4pPr marL="914400" indent="-228600">
              <a:spcBef>
                <a:spcPts val="600"/>
              </a:spcBef>
              <a:buFont typeface="Arial" pitchFamily="34" charset="0"/>
              <a:buChar char="–"/>
              <a:defRPr/>
            </a:lvl4pPr>
            <a:lvl5pPr marL="1143000" indent="-228600">
              <a:spcBef>
                <a:spcPts val="600"/>
              </a:spcBef>
              <a:buFont typeface="Arial" pitchFamily="34" charset="0"/>
              <a:buChar char="–"/>
              <a:defRPr/>
            </a:lvl5pPr>
            <a:lvl6pPr marL="1371600" indent="-228600">
              <a:spcBef>
                <a:spcPts val="600"/>
              </a:spcBef>
              <a:buFont typeface="Arial" pitchFamily="34" charset="0"/>
              <a:buChar char="–"/>
              <a:defRPr baseline="0"/>
            </a:lvl6pPr>
            <a:lvl7pPr marL="1600200" indent="-228600">
              <a:spcBef>
                <a:spcPts val="600"/>
              </a:spcBef>
              <a:buFont typeface="Arial" pitchFamily="34" charset="0"/>
              <a:buChar char="–"/>
              <a:defRPr baseline="0"/>
            </a:lvl7pPr>
            <a:lvl8pPr marL="1828800" indent="-228600">
              <a:spcBef>
                <a:spcPts val="600"/>
              </a:spcBef>
              <a:buFont typeface="Arial" pitchFamily="34" charset="0"/>
              <a:buChar char="–"/>
              <a:defRPr baseline="0"/>
            </a:lvl8pPr>
            <a:lvl9pPr marL="2057400" indent="-228600">
              <a:spcBef>
                <a:spcPts val="600"/>
              </a:spcBef>
              <a:buFont typeface="Arial" pitchFamily="34" charset="0"/>
              <a:buChar char="–"/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399"/>
            <a:ext cx="6400800" cy="5121276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 marL="457200" indent="-228600">
              <a:buFont typeface="Arial" pitchFamily="34" charset="0"/>
              <a:buChar char="–"/>
              <a:defRPr sz="2000"/>
            </a:lvl4pPr>
            <a:lvl5pPr marL="685800" indent="-228600">
              <a:buFont typeface="Arial" pitchFamily="34" charset="0"/>
              <a:buChar char="–"/>
              <a:defRPr sz="2000"/>
            </a:lvl5pPr>
            <a:lvl6pPr marL="914400" indent="-228600">
              <a:buFont typeface="Arial" pitchFamily="34" charset="0"/>
              <a:buChar char="–"/>
              <a:defRPr sz="2000" baseline="0"/>
            </a:lvl6pPr>
            <a:lvl7pPr marL="1143000" indent="-228600">
              <a:buFont typeface="Arial" pitchFamily="34" charset="0"/>
              <a:buChar char="–"/>
              <a:defRPr sz="2000" baseline="0"/>
            </a:lvl7pPr>
            <a:lvl8pPr marL="1371600" indent="-228600">
              <a:buFont typeface="Arial" pitchFamily="34" charset="0"/>
              <a:buChar char="–"/>
              <a:defRPr sz="2000" baseline="0"/>
            </a:lvl8pPr>
            <a:lvl9pPr marL="1600200" indent="-228600">
              <a:buFont typeface="Arial" pitchFamily="34" charset="0"/>
              <a:buChar char="–"/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800" y="2057398"/>
            <a:ext cx="6400800" cy="51212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9829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73152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39763"/>
            <a:ext cx="6400800" cy="1417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9"/>
          <p:cNvSpPr>
            <a:spLocks noChangeAspect="1"/>
          </p:cNvSpPr>
          <p:nvPr userDrawn="1"/>
        </p:nvSpPr>
        <p:spPr bwMode="black">
          <a:xfrm>
            <a:off x="448310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0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38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38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1" name="Text Box 115"/>
          <p:cNvSpPr txBox="1">
            <a:spLocks noChangeArrowheads="1"/>
          </p:cNvSpPr>
          <p:nvPr userDrawn="1"/>
        </p:nvSpPr>
        <p:spPr bwMode="auto">
          <a:xfrm>
            <a:off x="13533120" y="7580439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38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38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971800" y="7580439"/>
            <a:ext cx="4114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DXC Proprietary and Confidential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85800" y="2057398"/>
            <a:ext cx="6400800" cy="512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7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399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/>
            </a:lvl1pPr>
            <a:lvl2pPr marL="0" indent="0">
              <a:spcBef>
                <a:spcPts val="900"/>
              </a:spcBef>
              <a:buFontTx/>
              <a:buNone/>
              <a:defRPr/>
            </a:lvl2pPr>
            <a:lvl3pPr marL="0" indent="0">
              <a:spcBef>
                <a:spcPts val="900"/>
              </a:spcBef>
              <a:buFontTx/>
              <a:buNone/>
              <a:defRPr/>
            </a:lvl3pPr>
            <a:lvl4pPr marL="0" indent="0">
              <a:spcBef>
                <a:spcPts val="900"/>
              </a:spcBef>
              <a:buFontTx/>
              <a:buNone/>
              <a:defRPr/>
            </a:lvl4pPr>
            <a:lvl5pPr marL="0" indent="0">
              <a:spcBef>
                <a:spcPts val="900"/>
              </a:spcBef>
              <a:buFontTx/>
              <a:buNone/>
              <a:defRPr/>
            </a:lvl5pPr>
            <a:lvl6pPr marL="0" indent="0">
              <a:spcBef>
                <a:spcPts val="900"/>
              </a:spcBef>
              <a:buFontTx/>
              <a:buNone/>
              <a:defRPr baseline="0"/>
            </a:lvl6pPr>
            <a:lvl7pPr marL="0" indent="0">
              <a:spcBef>
                <a:spcPts val="900"/>
              </a:spcBef>
              <a:buFontTx/>
              <a:buNone/>
              <a:defRPr baseline="0"/>
            </a:lvl7pPr>
            <a:lvl8pPr marL="0" indent="0">
              <a:spcBef>
                <a:spcPts val="900"/>
              </a:spcBef>
              <a:buFontTx/>
              <a:buNone/>
              <a:defRPr baseline="0"/>
            </a:lvl8pPr>
            <a:lvl9pPr marL="0" indent="0">
              <a:spcBef>
                <a:spcPts val="900"/>
              </a:spcBef>
              <a:buFontTx/>
              <a:buNone/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reeform 9"/>
          <p:cNvSpPr>
            <a:spLocks noChangeAspect="1"/>
          </p:cNvSpPr>
          <p:nvPr userDrawn="1"/>
        </p:nvSpPr>
        <p:spPr bwMode="black">
          <a:xfrm>
            <a:off x="362839" y="-1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5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38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38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6" name="Text Box 115"/>
          <p:cNvSpPr txBox="1">
            <a:spLocks noChangeArrowheads="1"/>
          </p:cNvSpPr>
          <p:nvPr userDrawn="1"/>
        </p:nvSpPr>
        <p:spPr bwMode="auto">
          <a:xfrm>
            <a:off x="13533120" y="7580439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38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38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800600" y="7580439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38">
              <a:spcBef>
                <a:spcPts val="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38">
                <a:spcBef>
                  <a:spcPts val="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9" name="Text Box 115"/>
          <p:cNvSpPr txBox="1">
            <a:spLocks noChangeArrowheads="1"/>
          </p:cNvSpPr>
          <p:nvPr userDrawn="1"/>
        </p:nvSpPr>
        <p:spPr bwMode="auto">
          <a:xfrm>
            <a:off x="13533120" y="7580439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38">
              <a:spcBef>
                <a:spcPts val="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38">
                <a:spcBef>
                  <a:spcPts val="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4800600" y="7580439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22" name="Freeform 9"/>
          <p:cNvSpPr>
            <a:spLocks noChangeAspect="1"/>
          </p:cNvSpPr>
          <p:nvPr userDrawn="1"/>
        </p:nvSpPr>
        <p:spPr bwMode="black">
          <a:xfrm>
            <a:off x="362839" y="-1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6304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3" name="Freeform 9"/>
          <p:cNvSpPr>
            <a:spLocks noChangeAspect="1"/>
          </p:cNvSpPr>
          <p:nvPr userDrawn="1"/>
        </p:nvSpPr>
        <p:spPr bwMode="black">
          <a:xfrm>
            <a:off x="362838" y="-2"/>
            <a:ext cx="730237" cy="639765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4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38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38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3533120" y="7580439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38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38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800600" y="7580439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0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1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0"/>
            <a:ext cx="2706624" cy="768757"/>
          </a:xfrm>
          <a:prstGeom prst="rect">
            <a:avLst/>
          </a:prstGeom>
        </p:spPr>
      </p:pic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399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7543800" y="7580439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085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4" y="259083"/>
            <a:ext cx="13528040" cy="4419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7647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654388" y="1645920"/>
            <a:ext cx="9674880" cy="1107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4918"/>
              </a:lnSpc>
              <a:spcAft>
                <a:spcPts val="3742"/>
              </a:spcAft>
              <a:defRPr/>
            </a:lvl1pPr>
          </a:lstStyle>
          <a:p>
            <a:pPr marL="0" marR="0" indent="0" algn="l">
              <a:lnSpc>
                <a:spcPts val="4100"/>
              </a:lnSpc>
              <a:spcAft>
                <a:spcPts val="3120"/>
              </a:spcAft>
            </a:pPr>
            <a:r>
              <a:rPr lang="en-US" sz="4378" b="1" spc="-30">
                <a:solidFill>
                  <a:srgbClr val="FFEC00"/>
                </a:solidFill>
                <a:latin typeface="Arial" panose="02020603050405020304" pitchFamily="2"/>
              </a:rPr>
              <a:t>Beyond Disruption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654388" y="2753355"/>
            <a:ext cx="9674880" cy="464604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>
            <a:normAutofit fontScale="90000"/>
          </a:bodyPr>
          <a:lstStyle>
            <a:lvl1pPr marL="0" marR="0" indent="0" algn="just">
              <a:lnSpc>
                <a:spcPts val="2639"/>
              </a:lnSpc>
              <a:spcBef>
                <a:spcPts val="1421"/>
              </a:spcBef>
              <a:spcAft>
                <a:spcPts val="6435"/>
              </a:spcAft>
              <a:defRPr/>
            </a:lvl1pPr>
          </a:lstStyle>
          <a:p>
            <a:pPr marL="0" marR="0" indent="0" algn="just">
              <a:lnSpc>
                <a:spcPts val="2100"/>
              </a:lnSpc>
              <a:spcAft>
                <a:spcPts val="0"/>
              </a:spcAft>
            </a:pPr>
            <a:r>
              <a:rPr lang="en-US" sz="2219" spc="-30">
                <a:solidFill>
                  <a:srgbClr val="FFFFFF"/>
                </a:solidFill>
                <a:latin typeface="Arial" panose="02020603050405020304" pitchFamily="2"/>
              </a:rPr>
              <a:t>Digital transformation has been </a:t>
            </a:r>
            <a:r>
              <a:rPr lang="en-US" sz="2219" b="1" spc="-42">
                <a:solidFill>
                  <a:srgbClr val="FFFFFF"/>
                </a:solidFill>
                <a:latin typeface="Arial" panose="02020603050405020304" pitchFamily="2"/>
              </a:rPr>
              <a:t>high on the agenda </a:t>
            </a:r>
            <a:r>
              <a:rPr lang="en-US" sz="2219" spc="-30">
                <a:solidFill>
                  <a:srgbClr val="FFFFFF"/>
                </a:solidFill>
                <a:latin typeface="Arial" panose="02020603050405020304" pitchFamily="2"/>
              </a:rPr>
              <a:t>of business leaders </a:t>
            </a:r>
          </a:p>
          <a:p>
            <a:pPr marL="0" marR="0" indent="0" algn="just">
              <a:lnSpc>
                <a:spcPts val="2100"/>
              </a:lnSpc>
              <a:spcBef>
                <a:spcPts val="1180"/>
              </a:spcBef>
              <a:spcAft>
                <a:spcPts val="0"/>
              </a:spcAft>
            </a:pPr>
            <a:r>
              <a:rPr lang="en-US" sz="2219" spc="-42">
                <a:solidFill>
                  <a:srgbClr val="FFFFFF"/>
                </a:solidFill>
                <a:latin typeface="Arial" panose="02020603050405020304" pitchFamily="2"/>
              </a:rPr>
              <a:t>for some time now, and the results are showing. Transformation is helping </a:t>
            </a:r>
          </a:p>
          <a:p>
            <a:pPr marL="0" marR="0" indent="0" algn="just">
              <a:lnSpc>
                <a:spcPts val="2200"/>
              </a:lnSpc>
              <a:spcBef>
                <a:spcPts val="1185"/>
              </a:spcBef>
              <a:spcAft>
                <a:spcPts val="0"/>
              </a:spcAft>
            </a:pPr>
            <a:r>
              <a:rPr lang="en-US" sz="2219" spc="-36">
                <a:solidFill>
                  <a:srgbClr val="FFFFFF"/>
                </a:solidFill>
                <a:latin typeface="Arial" panose="02020603050405020304" pitchFamily="2"/>
              </a:rPr>
              <a:t>New Zealand businesses compete in their existing markets </a:t>
            </a:r>
            <a:r>
              <a:rPr lang="en-US" sz="2399" spc="-48">
                <a:solidFill>
                  <a:srgbClr val="FFFFFF"/>
                </a:solidFill>
                <a:latin typeface="Arial" panose="02020603050405020304" pitchFamily="2"/>
              </a:rPr>
              <a:t>– </a:t>
            </a:r>
            <a:r>
              <a:rPr lang="en-US" sz="2219" b="1" spc="-48">
                <a:solidFill>
                  <a:srgbClr val="FFFFFF"/>
                </a:solidFill>
                <a:latin typeface="Arial" panose="02020603050405020304" pitchFamily="2"/>
              </a:rPr>
              <a:t>and enabling </a:t>
            </a:r>
          </a:p>
          <a:p>
            <a:pPr marL="0" marR="0" indent="0" algn="just">
              <a:lnSpc>
                <a:spcPts val="2100"/>
              </a:lnSpc>
              <a:spcBef>
                <a:spcPts val="1145"/>
              </a:spcBef>
              <a:spcAft>
                <a:spcPts val="0"/>
              </a:spcAft>
            </a:pPr>
            <a:r>
              <a:rPr lang="en-US" sz="2219" b="1" spc="-12">
                <a:solidFill>
                  <a:srgbClr val="FFFFFF"/>
                </a:solidFill>
                <a:latin typeface="Arial" panose="02020603050405020304" pitchFamily="2"/>
              </a:rPr>
              <a:t>them to enter new ones</a:t>
            </a:r>
            <a:r>
              <a:rPr lang="en-US" sz="2219" spc="-6">
                <a:solidFill>
                  <a:srgbClr val="FFFFFF"/>
                </a:solidFill>
                <a:latin typeface="Arial" panose="02020603050405020304" pitchFamily="2"/>
              </a:rPr>
              <a:t>. </a:t>
            </a:r>
          </a:p>
          <a:p>
            <a:pPr marL="0" marR="0" indent="0" algn="just">
              <a:lnSpc>
                <a:spcPts val="2100"/>
              </a:lnSpc>
              <a:spcBef>
                <a:spcPts val="2215"/>
              </a:spcBef>
              <a:spcAft>
                <a:spcPts val="0"/>
              </a:spcAft>
            </a:pPr>
            <a:r>
              <a:rPr lang="en-US" sz="2159" spc="-18">
                <a:solidFill>
                  <a:srgbClr val="FFFFFF"/>
                </a:solidFill>
                <a:latin typeface="Arial" panose="02020603050405020304" pitchFamily="2"/>
              </a:rPr>
              <a:t>It’s time to </a:t>
            </a:r>
            <a:r>
              <a:rPr lang="en-US" sz="2219" b="1" spc="-18">
                <a:solidFill>
                  <a:srgbClr val="FFFFFF"/>
                </a:solidFill>
                <a:latin typeface="Arial" panose="02020603050405020304" pitchFamily="2"/>
              </a:rPr>
              <a:t>stop thinking about disruption </a:t>
            </a:r>
            <a:r>
              <a:rPr lang="en-US" sz="2219" spc="-12">
                <a:solidFill>
                  <a:srgbClr val="FFFFFF"/>
                </a:solidFill>
                <a:latin typeface="Arial" panose="02020603050405020304" pitchFamily="2"/>
              </a:rPr>
              <a:t>as a future possibility and </a:t>
            </a:r>
            <a:r>
              <a:rPr lang="en-US" sz="2219" b="1" spc="-18">
                <a:solidFill>
                  <a:srgbClr val="FFFFFF"/>
                </a:solidFill>
                <a:latin typeface="Arial" panose="02020603050405020304" pitchFamily="2"/>
              </a:rPr>
              <a:t>start </a:t>
            </a:r>
          </a:p>
          <a:p>
            <a:pPr marL="0" marR="0" indent="0" algn="just">
              <a:lnSpc>
                <a:spcPts val="2100"/>
              </a:lnSpc>
              <a:spcBef>
                <a:spcPts val="1185"/>
              </a:spcBef>
              <a:spcAft>
                <a:spcPts val="0"/>
              </a:spcAft>
            </a:pPr>
            <a:r>
              <a:rPr lang="en-US" sz="2219" b="1" spc="-36">
                <a:solidFill>
                  <a:srgbClr val="FFFFFF"/>
                </a:solidFill>
                <a:latin typeface="Arial" panose="02020603050405020304" pitchFamily="2"/>
              </a:rPr>
              <a:t>planning how to thrive </a:t>
            </a:r>
            <a:r>
              <a:rPr lang="en-US" sz="2219" spc="-30">
                <a:solidFill>
                  <a:srgbClr val="FFFFFF"/>
                </a:solidFill>
                <a:latin typeface="Arial" panose="02020603050405020304" pitchFamily="2"/>
              </a:rPr>
              <a:t>in the new digital-driven economy. </a:t>
            </a:r>
          </a:p>
          <a:p>
            <a:pPr marL="0" marR="0" indent="0" algn="just">
              <a:lnSpc>
                <a:spcPts val="2100"/>
              </a:lnSpc>
              <a:spcBef>
                <a:spcPts val="2215"/>
              </a:spcBef>
              <a:spcAft>
                <a:spcPts val="0"/>
              </a:spcAft>
            </a:pPr>
            <a:r>
              <a:rPr lang="en-US" sz="2219" spc="-54">
                <a:solidFill>
                  <a:srgbClr val="FFFFFF"/>
                </a:solidFill>
                <a:latin typeface="Arial" panose="02020603050405020304" pitchFamily="2"/>
              </a:rPr>
              <a:t>To explore this challenge further, DXC Technology commissioned Telsyte to </a:t>
            </a:r>
          </a:p>
          <a:p>
            <a:pPr marL="0" marR="0" indent="0" algn="just">
              <a:lnSpc>
                <a:spcPts val="2100"/>
              </a:lnSpc>
              <a:spcBef>
                <a:spcPts val="1180"/>
              </a:spcBef>
              <a:spcAft>
                <a:spcPts val="0"/>
              </a:spcAft>
            </a:pPr>
            <a:r>
              <a:rPr lang="en-US" sz="2219" spc="-42">
                <a:solidFill>
                  <a:srgbClr val="FFFFFF"/>
                </a:solidFill>
                <a:latin typeface="Arial" panose="02020603050405020304" pitchFamily="2"/>
              </a:rPr>
              <a:t>survey business and IT decision makers across New Zealand organisations </a:t>
            </a:r>
          </a:p>
          <a:p>
            <a:pPr marL="0" marR="0" indent="0" algn="just">
              <a:lnSpc>
                <a:spcPts val="2200"/>
              </a:lnSpc>
              <a:spcBef>
                <a:spcPts val="1185"/>
              </a:spcBef>
              <a:spcAft>
                <a:spcPts val="5365"/>
              </a:spcAft>
            </a:pPr>
            <a:r>
              <a:rPr lang="en-US" sz="2399" spc="-42">
                <a:solidFill>
                  <a:srgbClr val="FFFFFF"/>
                </a:solidFill>
                <a:latin typeface="Arial" panose="02020603050405020304" pitchFamily="2"/>
              </a:rPr>
              <a:t>– </a:t>
            </a:r>
            <a:r>
              <a:rPr lang="en-US" sz="2219" spc="-30">
                <a:solidFill>
                  <a:srgbClr val="FFFFFF"/>
                </a:solidFill>
                <a:latin typeface="Arial" panose="02020603050405020304" pitchFamily="2"/>
              </a:rPr>
              <a:t>to gather their views on the </a:t>
            </a:r>
            <a:r>
              <a:rPr lang="en-US" sz="2219" b="1" spc="-42">
                <a:solidFill>
                  <a:srgbClr val="FFFFFF"/>
                </a:solidFill>
                <a:latin typeface="Arial" panose="02020603050405020304" pitchFamily="2"/>
              </a:rPr>
              <a:t>impacts and opportunities </a:t>
            </a:r>
            <a:r>
              <a:rPr lang="en-US" sz="2219" spc="-30">
                <a:solidFill>
                  <a:srgbClr val="FFFFFF"/>
                </a:solidFill>
                <a:latin typeface="Arial" panose="02020603050405020304" pitchFamily="2"/>
              </a:rPr>
              <a:t>of digital disruption.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654388" y="7399405"/>
            <a:ext cx="7809990" cy="82638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2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965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idx="10"/>
          </p:nvPr>
        </p:nvSpPr>
        <p:spPr>
          <a:xfrm>
            <a:off x="6242202" y="1275759"/>
            <a:ext cx="969012" cy="124300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0" rIns="0" bIns="0" anchor="t"/>
          <a:lstStyle>
            <a:lvl1pPr marL="0" marR="0" indent="0" algn="l">
              <a:lnSpc>
                <a:spcPts val="9475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900"/>
              </a:lnSpc>
              <a:spcAft>
                <a:spcPts val="0"/>
              </a:spcAft>
            </a:pPr>
            <a:r>
              <a:rPr lang="en-US" sz="8696" b="1" spc="0">
                <a:solidFill>
                  <a:srgbClr val="000000"/>
                </a:solidFill>
                <a:latin typeface="Arial" panose="02020603050405020304" pitchFamily="2"/>
              </a:rPr>
              <a:t>2 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idx="10"/>
          </p:nvPr>
        </p:nvSpPr>
        <p:spPr>
          <a:xfrm>
            <a:off x="10077873" y="1275760"/>
            <a:ext cx="668862" cy="128337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0" rIns="0" bIns="0" anchor="t"/>
          <a:lstStyle>
            <a:lvl1pPr marL="0" marR="0" indent="0" algn="l">
              <a:lnSpc>
                <a:spcPts val="9835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8200"/>
              </a:lnSpc>
              <a:spcAft>
                <a:spcPts val="0"/>
              </a:spcAft>
            </a:pPr>
            <a:r>
              <a:rPr lang="en-US" sz="8696" b="1" spc="0">
                <a:solidFill>
                  <a:srgbClr val="000000"/>
                </a:solidFill>
                <a:latin typeface="Arial" panose="02020603050405020304" pitchFamily="2"/>
              </a:rPr>
              <a:t>3 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0"/>
          </p:nvPr>
        </p:nvSpPr>
        <p:spPr>
          <a:xfrm>
            <a:off x="6242202" y="2518768"/>
            <a:ext cx="2193989" cy="115998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/>
          <a:lstStyle>
            <a:lvl1pPr marL="54837" marR="219346" indent="0" algn="l">
              <a:lnSpc>
                <a:spcPts val="1679"/>
              </a:lnSpc>
              <a:spcAft>
                <a:spcPts val="720"/>
              </a:spcAft>
              <a:defRPr/>
            </a:lvl1pPr>
          </a:lstStyle>
          <a:p>
            <a:pPr marL="45720" marR="182880" indent="0" algn="l">
              <a:lnSpc>
                <a:spcPts val="1400"/>
              </a:lnSpc>
              <a:spcAft>
                <a:spcPts val="60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New Zealand businesses are well on the path to an organisation-wide digital approach 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idx="10"/>
          </p:nvPr>
        </p:nvSpPr>
        <p:spPr>
          <a:xfrm>
            <a:off x="10081683" y="2559135"/>
            <a:ext cx="2387486" cy="81191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679"/>
              </a:lnSpc>
              <a:spcBef>
                <a:spcPts val="18"/>
              </a:spcBef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1379" b="1" spc="-6">
                <a:solidFill>
                  <a:srgbClr val="000000"/>
                </a:solidFill>
                <a:latin typeface="Arial" panose="02020603050405020304" pitchFamily="2"/>
              </a:rPr>
              <a:t>New cloud, </a:t>
            </a:r>
          </a:p>
          <a:p>
            <a:pPr marL="0" marR="0" indent="0" algn="l">
              <a:lnSpc>
                <a:spcPts val="14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connectivity and customer experience technologies are driving digital agendas 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idx="10"/>
          </p:nvPr>
        </p:nvSpPr>
        <p:spPr>
          <a:xfrm>
            <a:off x="709237" y="604748"/>
            <a:ext cx="3748064" cy="43109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3358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800"/>
              </a:lnSpc>
              <a:spcAft>
                <a:spcPts val="0"/>
              </a:spcAft>
            </a:pPr>
            <a:r>
              <a:rPr lang="en-US" sz="2999" b="1" spc="-24">
                <a:solidFill>
                  <a:srgbClr val="000000"/>
                </a:solidFill>
                <a:latin typeface="Arial" panose="02020603050405020304" pitchFamily="2"/>
              </a:rPr>
              <a:t>Key findings 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709238" y="1035840"/>
            <a:ext cx="2307497" cy="150196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31775" rIns="0" bIns="0" anchor="t"/>
          <a:lstStyle>
            <a:lvl1pPr marL="0" marR="0" indent="0" algn="r">
              <a:lnSpc>
                <a:spcPts val="9595"/>
              </a:lnSpc>
              <a:spcAft>
                <a:spcPts val="0"/>
              </a:spcAft>
              <a:defRPr/>
            </a:lvl1pPr>
          </a:lstStyle>
          <a:p>
            <a:pPr marL="0" marR="0" indent="0" algn="r">
              <a:lnSpc>
                <a:spcPts val="8000"/>
              </a:lnSpc>
              <a:spcAft>
                <a:spcPts val="0"/>
              </a:spcAft>
            </a:pPr>
            <a:r>
              <a:rPr lang="en-US" sz="8696" b="1" spc="0">
                <a:solidFill>
                  <a:srgbClr val="000000"/>
                </a:solidFill>
                <a:latin typeface="Arial" panose="02020603050405020304" pitchFamily="2"/>
              </a:rPr>
              <a:t>1 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idx="10"/>
          </p:nvPr>
        </p:nvSpPr>
        <p:spPr>
          <a:xfrm>
            <a:off x="709238" y="2537809"/>
            <a:ext cx="2362347" cy="23001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1809607" marR="0" indent="0" algn="l">
              <a:lnSpc>
                <a:spcPts val="1679"/>
              </a:lnSpc>
              <a:spcAft>
                <a:spcPts val="0"/>
              </a:spcAft>
              <a:defRPr/>
            </a:lvl1pPr>
          </a:lstStyle>
          <a:p>
            <a:pPr marL="150876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Digital 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idx="10"/>
          </p:nvPr>
        </p:nvSpPr>
        <p:spPr>
          <a:xfrm>
            <a:off x="709237" y="2767827"/>
            <a:ext cx="3748064" cy="165353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1809607" marR="0" indent="0" algn="l">
              <a:lnSpc>
                <a:spcPts val="1679"/>
              </a:lnSpc>
              <a:spcAft>
                <a:spcPts val="8258"/>
              </a:spcAft>
              <a:defRPr/>
            </a:lvl1pPr>
          </a:lstStyle>
          <a:p>
            <a:pPr marL="1508760" marR="0" indent="0" algn="l">
              <a:lnSpc>
                <a:spcPts val="1400"/>
              </a:lnSpc>
              <a:spcAft>
                <a:spcPts val="6885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disruption is now high on New Zealand’s corporate agenda </a:t>
            </a:r>
          </a:p>
        </p:txBody>
      </p:sp>
      <p:sp>
        <p:nvSpPr>
          <p:cNvPr id="51" name="Text Placeholder 50"/>
          <p:cNvSpPr>
            <a:spLocks noGrp="1"/>
          </p:cNvSpPr>
          <p:nvPr>
            <p:ph type="body" idx="10"/>
          </p:nvPr>
        </p:nvSpPr>
        <p:spPr>
          <a:xfrm>
            <a:off x="10121297" y="4421363"/>
            <a:ext cx="669624" cy="124910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>
            <a:lvl1pPr marL="0" marR="0" indent="0" algn="l">
              <a:lnSpc>
                <a:spcPts val="9835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8200"/>
              </a:lnSpc>
              <a:spcAft>
                <a:spcPts val="0"/>
              </a:spcAft>
            </a:pPr>
            <a:r>
              <a:rPr lang="en-US" sz="8696" b="1" spc="0">
                <a:solidFill>
                  <a:srgbClr val="000000"/>
                </a:solidFill>
                <a:latin typeface="Arial" panose="02020603050405020304" pitchFamily="2"/>
              </a:rPr>
              <a:t>6 </a:t>
            </a:r>
          </a:p>
        </p:txBody>
      </p:sp>
      <p:sp>
        <p:nvSpPr>
          <p:cNvPr id="58" name="Text Placeholder 57"/>
          <p:cNvSpPr>
            <a:spLocks noGrp="1"/>
          </p:cNvSpPr>
          <p:nvPr>
            <p:ph type="body" idx="10"/>
          </p:nvPr>
        </p:nvSpPr>
        <p:spPr>
          <a:xfrm>
            <a:off x="2486521" y="4421363"/>
            <a:ext cx="705428" cy="122777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>
            <a:lvl1pPr marL="0" marR="0" indent="0" algn="l">
              <a:lnSpc>
                <a:spcPts val="9595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8000"/>
              </a:lnSpc>
              <a:spcAft>
                <a:spcPts val="0"/>
              </a:spcAft>
            </a:pPr>
            <a:r>
              <a:rPr lang="en-US" sz="8696" b="1" spc="0">
                <a:solidFill>
                  <a:srgbClr val="000000"/>
                </a:solidFill>
                <a:latin typeface="Arial" panose="02020603050405020304" pitchFamily="2"/>
              </a:rPr>
              <a:t>4 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idx="10"/>
          </p:nvPr>
        </p:nvSpPr>
        <p:spPr>
          <a:xfrm>
            <a:off x="2486520" y="5649139"/>
            <a:ext cx="585064" cy="22925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54837" marR="0" indent="0" algn="l">
              <a:lnSpc>
                <a:spcPts val="1679"/>
              </a:lnSpc>
              <a:spcAft>
                <a:spcPts val="0"/>
              </a:spcAft>
              <a:defRPr/>
            </a:lvl1pPr>
          </a:lstStyle>
          <a:p>
            <a:pPr marL="4572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379" b="1" spc="-12">
                <a:solidFill>
                  <a:srgbClr val="000000"/>
                </a:solidFill>
                <a:latin typeface="Arial" panose="02020603050405020304" pitchFamily="2"/>
              </a:rPr>
              <a:t>Digital 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idx="10"/>
          </p:nvPr>
        </p:nvSpPr>
        <p:spPr>
          <a:xfrm>
            <a:off x="2486521" y="5878395"/>
            <a:ext cx="2483473" cy="60627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54837" marR="0" indent="0" algn="l">
              <a:lnSpc>
                <a:spcPts val="1679"/>
              </a:lnSpc>
              <a:spcAft>
                <a:spcPts val="0"/>
              </a:spcAft>
              <a:defRPr/>
            </a:lvl1pPr>
          </a:lstStyle>
          <a:p>
            <a:pPr marL="4572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379" b="1" spc="-12">
                <a:solidFill>
                  <a:srgbClr val="000000"/>
                </a:solidFill>
                <a:latin typeface="Arial" panose="02020603050405020304" pitchFamily="2"/>
              </a:rPr>
              <a:t>strategy requires a better approach to non-IT business unit technology spending 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idx="10"/>
          </p:nvPr>
        </p:nvSpPr>
        <p:spPr>
          <a:xfrm>
            <a:off x="6242203" y="4620916"/>
            <a:ext cx="672671" cy="100765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916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6600"/>
              </a:lnSpc>
              <a:spcAft>
                <a:spcPts val="0"/>
              </a:spcAft>
            </a:pPr>
            <a:r>
              <a:rPr lang="en-US" sz="8696" b="1" spc="0">
                <a:solidFill>
                  <a:srgbClr val="000000"/>
                </a:solidFill>
                <a:latin typeface="Arial" panose="02020603050405020304" pitchFamily="2"/>
              </a:rPr>
              <a:t>5 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idx="10"/>
          </p:nvPr>
        </p:nvSpPr>
        <p:spPr>
          <a:xfrm>
            <a:off x="6285625" y="5628574"/>
            <a:ext cx="793797" cy="249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559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Speed up </a:t>
            </a:r>
          </a:p>
        </p:txBody>
      </p:sp>
      <p:sp>
        <p:nvSpPr>
          <p:cNvPr id="63" name="Text Placeholder 62"/>
          <p:cNvSpPr>
            <a:spLocks noGrp="1"/>
          </p:cNvSpPr>
          <p:nvPr>
            <p:ph type="body" idx="10"/>
          </p:nvPr>
        </p:nvSpPr>
        <p:spPr>
          <a:xfrm>
            <a:off x="6281816" y="5878394"/>
            <a:ext cx="1817659" cy="56666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559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success to avoid digital transformation failures </a:t>
            </a:r>
          </a:p>
        </p:txBody>
      </p:sp>
      <p:sp>
        <p:nvSpPr>
          <p:cNvPr id="64" name="Text Placeholder 63"/>
          <p:cNvSpPr>
            <a:spLocks noGrp="1"/>
          </p:cNvSpPr>
          <p:nvPr>
            <p:ph type="body" idx="10"/>
          </p:nvPr>
        </p:nvSpPr>
        <p:spPr>
          <a:xfrm>
            <a:off x="10077873" y="5670466"/>
            <a:ext cx="1590642" cy="56285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319"/>
              </a:lnSpc>
              <a:spcBef>
                <a:spcPts val="96"/>
              </a:spcBef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Digital will </a:t>
            </a:r>
          </a:p>
          <a:p>
            <a:pPr marL="0" marR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79" b="1" spc="-30">
                <a:solidFill>
                  <a:srgbClr val="000000"/>
                </a:solidFill>
                <a:latin typeface="Arial" panose="02020603050405020304" pitchFamily="2"/>
              </a:rPr>
              <a:t>usher in workforce </a:t>
            </a:r>
          </a:p>
          <a:p>
            <a:pPr marL="0" marR="0" indent="0" algn="l">
              <a:lnSpc>
                <a:spcPts val="1100"/>
              </a:lnSpc>
              <a:spcBef>
                <a:spcPts val="80"/>
              </a:spcBef>
              <a:spcAft>
                <a:spcPts val="0"/>
              </a:spcAft>
            </a:pPr>
            <a:r>
              <a:rPr lang="en-US" sz="1379" b="1" spc="0">
                <a:solidFill>
                  <a:srgbClr val="000000"/>
                </a:solidFill>
                <a:latin typeface="Arial" panose="02020603050405020304" pitchFamily="2"/>
              </a:rPr>
              <a:t>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1276453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2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8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3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6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39763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10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5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6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13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9FFFC6D3-73AC-40B0-9DF7-E324D9CC53C6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02BD1772-B5A8-4E34-995E-7020217A6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29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5"/>
          <p:cNvSpPr>
            <a:spLocks noChangeAspect="1"/>
          </p:cNvSpPr>
          <p:nvPr/>
        </p:nvSpPr>
        <p:spPr bwMode="hidden">
          <a:xfrm>
            <a:off x="2" y="0"/>
            <a:ext cx="11986924" cy="8229600"/>
          </a:xfrm>
          <a:custGeom>
            <a:avLst/>
            <a:gdLst>
              <a:gd name="T0" fmla="*/ 7871 w 7871"/>
              <a:gd name="T1" fmla="*/ 2698 h 5404"/>
              <a:gd name="T2" fmla="*/ 7871 w 7871"/>
              <a:gd name="T3" fmla="*/ 2698 h 5404"/>
              <a:gd name="T4" fmla="*/ 5172 w 7871"/>
              <a:gd name="T5" fmla="*/ 0 h 5404"/>
              <a:gd name="T6" fmla="*/ 0 w 7871"/>
              <a:gd name="T7" fmla="*/ 0 h 5404"/>
              <a:gd name="T8" fmla="*/ 0 w 7871"/>
              <a:gd name="T9" fmla="*/ 5404 h 5404"/>
              <a:gd name="T10" fmla="*/ 5172 w 7871"/>
              <a:gd name="T11" fmla="*/ 5404 h 5404"/>
              <a:gd name="T12" fmla="*/ 7871 w 7871"/>
              <a:gd name="T13" fmla="*/ 2698 h 5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71" h="5404">
                <a:moveTo>
                  <a:pt x="7871" y="2698"/>
                </a:moveTo>
                <a:lnTo>
                  <a:pt x="7871" y="2698"/>
                </a:lnTo>
                <a:cubicBezTo>
                  <a:pt x="7871" y="1192"/>
                  <a:pt x="6668" y="0"/>
                  <a:pt x="5172" y="0"/>
                </a:cubicBezTo>
                <a:lnTo>
                  <a:pt x="0" y="0"/>
                </a:lnTo>
                <a:lnTo>
                  <a:pt x="0" y="5404"/>
                </a:lnTo>
                <a:lnTo>
                  <a:pt x="5172" y="5404"/>
                </a:lnTo>
                <a:cubicBezTo>
                  <a:pt x="6668" y="5404"/>
                  <a:pt x="7871" y="4211"/>
                  <a:pt x="7871" y="2698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10058400" cy="29260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11422762" y="7314921"/>
            <a:ext cx="2706624" cy="768757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685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9" name="Text Box 115"/>
          <p:cNvSpPr txBox="1">
            <a:spLocks noChangeArrowheads="1"/>
          </p:cNvSpPr>
          <p:nvPr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Freeform 5"/>
          <p:cNvSpPr>
            <a:spLocks noChangeAspect="1"/>
          </p:cNvSpPr>
          <p:nvPr userDrawn="1"/>
        </p:nvSpPr>
        <p:spPr bwMode="hidden">
          <a:xfrm>
            <a:off x="2" y="0"/>
            <a:ext cx="11986924" cy="8229600"/>
          </a:xfrm>
          <a:custGeom>
            <a:avLst/>
            <a:gdLst>
              <a:gd name="T0" fmla="*/ 7871 w 7871"/>
              <a:gd name="T1" fmla="*/ 2698 h 5404"/>
              <a:gd name="T2" fmla="*/ 7871 w 7871"/>
              <a:gd name="T3" fmla="*/ 2698 h 5404"/>
              <a:gd name="T4" fmla="*/ 5172 w 7871"/>
              <a:gd name="T5" fmla="*/ 0 h 5404"/>
              <a:gd name="T6" fmla="*/ 0 w 7871"/>
              <a:gd name="T7" fmla="*/ 0 h 5404"/>
              <a:gd name="T8" fmla="*/ 0 w 7871"/>
              <a:gd name="T9" fmla="*/ 5404 h 5404"/>
              <a:gd name="T10" fmla="*/ 5172 w 7871"/>
              <a:gd name="T11" fmla="*/ 5404 h 5404"/>
              <a:gd name="T12" fmla="*/ 7871 w 7871"/>
              <a:gd name="T13" fmla="*/ 2698 h 5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71" h="5404">
                <a:moveTo>
                  <a:pt x="7871" y="2698"/>
                </a:moveTo>
                <a:lnTo>
                  <a:pt x="7871" y="2698"/>
                </a:lnTo>
                <a:cubicBezTo>
                  <a:pt x="7871" y="1192"/>
                  <a:pt x="6668" y="0"/>
                  <a:pt x="5172" y="0"/>
                </a:cubicBezTo>
                <a:lnTo>
                  <a:pt x="0" y="0"/>
                </a:lnTo>
                <a:lnTo>
                  <a:pt x="0" y="5404"/>
                </a:lnTo>
                <a:lnTo>
                  <a:pt x="5172" y="5404"/>
                </a:lnTo>
                <a:cubicBezTo>
                  <a:pt x="6668" y="5404"/>
                  <a:pt x="7871" y="4211"/>
                  <a:pt x="7871" y="2698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422762" y="7314921"/>
            <a:ext cx="2706624" cy="768757"/>
          </a:xfrm>
          <a:prstGeom prst="rect">
            <a:avLst/>
          </a:prstGeom>
        </p:spPr>
      </p:pic>
      <p:sp>
        <p:nvSpPr>
          <p:cNvPr id="72" name="Footer Placeholder 4"/>
          <p:cNvSpPr txBox="1">
            <a:spLocks/>
          </p:cNvSpPr>
          <p:nvPr userDrawn="1"/>
        </p:nvSpPr>
        <p:spPr>
          <a:xfrm>
            <a:off x="685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73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8" name="Freeform 9"/>
          <p:cNvSpPr>
            <a:spLocks noChangeAspect="1"/>
          </p:cNvSpPr>
          <p:nvPr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19" name="Text Box 115"/>
          <p:cNvSpPr txBox="1">
            <a:spLocks noChangeArrowheads="1"/>
          </p:cNvSpPr>
          <p:nvPr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4" name="Straight Connector 4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73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74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75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39763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9"/>
          <p:cNvSpPr>
            <a:spLocks noChangeAspect="1"/>
          </p:cNvSpPr>
          <p:nvPr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18" name="Text Box 115"/>
          <p:cNvSpPr txBox="1">
            <a:spLocks noChangeArrowheads="1"/>
          </p:cNvSpPr>
          <p:nvPr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3" name="Straight Connector 4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73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74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r="6372"/>
          <a:stretch/>
        </p:blipFill>
        <p:spPr bwMode="hidden">
          <a:xfrm>
            <a:off x="9829800" y="1074420"/>
            <a:ext cx="4800600" cy="60807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0" y="-1"/>
            <a:ext cx="14630400" cy="8229602"/>
            <a:chOff x="0" y="-1"/>
            <a:chExt cx="14630400" cy="8229602"/>
          </a:xfrm>
        </p:grpSpPr>
        <p:sp>
          <p:nvSpPr>
            <p:cNvPr id="5" name="Freeform 5"/>
            <p:cNvSpPr>
              <a:spLocks noChangeAspect="1"/>
            </p:cNvSpPr>
            <p:nvPr/>
          </p:nvSpPr>
          <p:spPr bwMode="white">
            <a:xfrm>
              <a:off x="0" y="1"/>
              <a:ext cx="14630400" cy="8229600"/>
            </a:xfrm>
            <a:custGeom>
              <a:avLst/>
              <a:gdLst>
                <a:gd name="T0" fmla="*/ 19199 w 19199"/>
                <a:gd name="T1" fmla="*/ 9340 h 10809"/>
                <a:gd name="T2" fmla="*/ 19199 w 19199"/>
                <a:gd name="T3" fmla="*/ 9340 h 10809"/>
                <a:gd name="T4" fmla="*/ 16987 w 19199"/>
                <a:gd name="T5" fmla="*/ 9340 h 10809"/>
                <a:gd name="T6" fmla="*/ 13055 w 19199"/>
                <a:gd name="T7" fmla="*/ 5408 h 10809"/>
                <a:gd name="T8" fmla="*/ 16987 w 19199"/>
                <a:gd name="T9" fmla="*/ 1468 h 10809"/>
                <a:gd name="T10" fmla="*/ 19199 w 19199"/>
                <a:gd name="T11" fmla="*/ 1468 h 10809"/>
                <a:gd name="T12" fmla="*/ 19199 w 19199"/>
                <a:gd name="T13" fmla="*/ 0 h 10809"/>
                <a:gd name="T14" fmla="*/ 0 w 19199"/>
                <a:gd name="T15" fmla="*/ 0 h 10809"/>
                <a:gd name="T16" fmla="*/ 0 w 19199"/>
                <a:gd name="T17" fmla="*/ 10809 h 10809"/>
                <a:gd name="T18" fmla="*/ 19199 w 19199"/>
                <a:gd name="T19" fmla="*/ 10809 h 10809"/>
                <a:gd name="T20" fmla="*/ 19199 w 19199"/>
                <a:gd name="T21" fmla="*/ 9340 h 10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99" h="10809">
                  <a:moveTo>
                    <a:pt x="19199" y="9340"/>
                  </a:moveTo>
                  <a:lnTo>
                    <a:pt x="19199" y="9340"/>
                  </a:lnTo>
                  <a:lnTo>
                    <a:pt x="16987" y="9340"/>
                  </a:lnTo>
                  <a:cubicBezTo>
                    <a:pt x="14808" y="9340"/>
                    <a:pt x="13055" y="7602"/>
                    <a:pt x="13055" y="5408"/>
                  </a:cubicBezTo>
                  <a:cubicBezTo>
                    <a:pt x="13055" y="3205"/>
                    <a:pt x="14808" y="1468"/>
                    <a:pt x="16987" y="1468"/>
                  </a:cubicBezTo>
                  <a:lnTo>
                    <a:pt x="19199" y="1468"/>
                  </a:lnTo>
                  <a:lnTo>
                    <a:pt x="19199" y="0"/>
                  </a:lnTo>
                  <a:lnTo>
                    <a:pt x="0" y="0"/>
                  </a:lnTo>
                  <a:lnTo>
                    <a:pt x="0" y="10809"/>
                  </a:lnTo>
                  <a:lnTo>
                    <a:pt x="19199" y="10809"/>
                  </a:lnTo>
                  <a:lnTo>
                    <a:pt x="19199" y="934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08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black">
            <a:xfrm>
              <a:off x="503047" y="7314920"/>
              <a:ext cx="2706624" cy="768757"/>
            </a:xfrm>
            <a:prstGeom prst="rect">
              <a:avLst/>
            </a:prstGeom>
          </p:spPr>
        </p:pic>
        <p:sp>
          <p:nvSpPr>
            <p:cNvPr id="14" name="Freeform 9"/>
            <p:cNvSpPr>
              <a:spLocks noChangeAspect="1"/>
            </p:cNvSpPr>
            <p:nvPr/>
          </p:nvSpPr>
          <p:spPr bwMode="black">
            <a:xfrm>
              <a:off x="362839" y="-1"/>
              <a:ext cx="730236" cy="639764"/>
            </a:xfrm>
            <a:custGeom>
              <a:avLst/>
              <a:gdLst>
                <a:gd name="T0" fmla="*/ 0 w 370"/>
                <a:gd name="T1" fmla="*/ 0 h 321"/>
                <a:gd name="T2" fmla="*/ 0 w 370"/>
                <a:gd name="T3" fmla="*/ 0 h 321"/>
                <a:gd name="T4" fmla="*/ 184 w 370"/>
                <a:gd name="T5" fmla="*/ 321 h 321"/>
                <a:gd name="T6" fmla="*/ 370 w 370"/>
                <a:gd name="T7" fmla="*/ 0 h 321"/>
                <a:gd name="T8" fmla="*/ 0 w 370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21">
                  <a:moveTo>
                    <a:pt x="0" y="0"/>
                  </a:moveTo>
                  <a:lnTo>
                    <a:pt x="0" y="0"/>
                  </a:lnTo>
                  <a:lnTo>
                    <a:pt x="184" y="321"/>
                  </a:lnTo>
                  <a:lnTo>
                    <a:pt x="3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endParaRPr lang="en-US" sz="4608"/>
            </a:p>
          </p:txBody>
        </p: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1" y="4389120"/>
            <a:ext cx="8686801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21" name="Text Box 115"/>
          <p:cNvSpPr txBox="1">
            <a:spLocks noChangeArrowheads="1"/>
          </p:cNvSpPr>
          <p:nvPr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r="6372"/>
          <a:stretch/>
        </p:blipFill>
        <p:spPr bwMode="hidden">
          <a:xfrm>
            <a:off x="9829800" y="1074420"/>
            <a:ext cx="4800600" cy="6080760"/>
          </a:xfrm>
          <a:prstGeom prst="rect">
            <a:avLst/>
          </a:prstGeom>
        </p:spPr>
      </p:pic>
      <p:grpSp>
        <p:nvGrpSpPr>
          <p:cNvPr id="48" name="Group 47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 userDrawn="1"/>
        </p:nvGrpSpPr>
        <p:grpSpPr>
          <a:xfrm>
            <a:off x="0" y="-1"/>
            <a:ext cx="14630400" cy="8229602"/>
            <a:chOff x="0" y="-1"/>
            <a:chExt cx="14630400" cy="8229602"/>
          </a:xfrm>
        </p:grpSpPr>
        <p:sp>
          <p:nvSpPr>
            <p:cNvPr id="78" name="Freeform 5"/>
            <p:cNvSpPr>
              <a:spLocks noChangeAspect="1"/>
            </p:cNvSpPr>
            <p:nvPr userDrawn="1"/>
          </p:nvSpPr>
          <p:spPr bwMode="white">
            <a:xfrm>
              <a:off x="0" y="1"/>
              <a:ext cx="14630400" cy="8229600"/>
            </a:xfrm>
            <a:custGeom>
              <a:avLst/>
              <a:gdLst>
                <a:gd name="T0" fmla="*/ 19199 w 19199"/>
                <a:gd name="T1" fmla="*/ 9340 h 10809"/>
                <a:gd name="T2" fmla="*/ 19199 w 19199"/>
                <a:gd name="T3" fmla="*/ 9340 h 10809"/>
                <a:gd name="T4" fmla="*/ 16987 w 19199"/>
                <a:gd name="T5" fmla="*/ 9340 h 10809"/>
                <a:gd name="T6" fmla="*/ 13055 w 19199"/>
                <a:gd name="T7" fmla="*/ 5408 h 10809"/>
                <a:gd name="T8" fmla="*/ 16987 w 19199"/>
                <a:gd name="T9" fmla="*/ 1468 h 10809"/>
                <a:gd name="T10" fmla="*/ 19199 w 19199"/>
                <a:gd name="T11" fmla="*/ 1468 h 10809"/>
                <a:gd name="T12" fmla="*/ 19199 w 19199"/>
                <a:gd name="T13" fmla="*/ 0 h 10809"/>
                <a:gd name="T14" fmla="*/ 0 w 19199"/>
                <a:gd name="T15" fmla="*/ 0 h 10809"/>
                <a:gd name="T16" fmla="*/ 0 w 19199"/>
                <a:gd name="T17" fmla="*/ 10809 h 10809"/>
                <a:gd name="T18" fmla="*/ 19199 w 19199"/>
                <a:gd name="T19" fmla="*/ 10809 h 10809"/>
                <a:gd name="T20" fmla="*/ 19199 w 19199"/>
                <a:gd name="T21" fmla="*/ 9340 h 10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99" h="10809">
                  <a:moveTo>
                    <a:pt x="19199" y="9340"/>
                  </a:moveTo>
                  <a:lnTo>
                    <a:pt x="19199" y="9340"/>
                  </a:lnTo>
                  <a:lnTo>
                    <a:pt x="16987" y="9340"/>
                  </a:lnTo>
                  <a:cubicBezTo>
                    <a:pt x="14808" y="9340"/>
                    <a:pt x="13055" y="7602"/>
                    <a:pt x="13055" y="5408"/>
                  </a:cubicBezTo>
                  <a:cubicBezTo>
                    <a:pt x="13055" y="3205"/>
                    <a:pt x="14808" y="1468"/>
                    <a:pt x="16987" y="1468"/>
                  </a:cubicBezTo>
                  <a:lnTo>
                    <a:pt x="19199" y="1468"/>
                  </a:lnTo>
                  <a:lnTo>
                    <a:pt x="19199" y="0"/>
                  </a:lnTo>
                  <a:lnTo>
                    <a:pt x="0" y="0"/>
                  </a:lnTo>
                  <a:lnTo>
                    <a:pt x="0" y="10809"/>
                  </a:lnTo>
                  <a:lnTo>
                    <a:pt x="19199" y="10809"/>
                  </a:lnTo>
                  <a:lnTo>
                    <a:pt x="19199" y="934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08"/>
            </a:p>
          </p:txBody>
        </p:sp>
        <p:pic>
          <p:nvPicPr>
            <p:cNvPr id="79" name="Picture 7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black">
            <a:xfrm>
              <a:off x="503047" y="7314920"/>
              <a:ext cx="2706624" cy="768757"/>
            </a:xfrm>
            <a:prstGeom prst="rect">
              <a:avLst/>
            </a:prstGeom>
          </p:spPr>
        </p:pic>
        <p:sp>
          <p:nvSpPr>
            <p:cNvPr id="80" name="Freeform 9"/>
            <p:cNvSpPr>
              <a:spLocks noChangeAspect="1"/>
            </p:cNvSpPr>
            <p:nvPr userDrawn="1"/>
          </p:nvSpPr>
          <p:spPr bwMode="black">
            <a:xfrm>
              <a:off x="362839" y="-1"/>
              <a:ext cx="730236" cy="639764"/>
            </a:xfrm>
            <a:custGeom>
              <a:avLst/>
              <a:gdLst>
                <a:gd name="T0" fmla="*/ 0 w 370"/>
                <a:gd name="T1" fmla="*/ 0 h 321"/>
                <a:gd name="T2" fmla="*/ 0 w 370"/>
                <a:gd name="T3" fmla="*/ 0 h 321"/>
                <a:gd name="T4" fmla="*/ 184 w 370"/>
                <a:gd name="T5" fmla="*/ 321 h 321"/>
                <a:gd name="T6" fmla="*/ 370 w 370"/>
                <a:gd name="T7" fmla="*/ 0 h 321"/>
                <a:gd name="T8" fmla="*/ 0 w 370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21">
                  <a:moveTo>
                    <a:pt x="0" y="0"/>
                  </a:moveTo>
                  <a:lnTo>
                    <a:pt x="0" y="0"/>
                  </a:lnTo>
                  <a:lnTo>
                    <a:pt x="184" y="321"/>
                  </a:lnTo>
                  <a:lnTo>
                    <a:pt x="3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endParaRPr lang="en-US" sz="4608"/>
            </a:p>
          </p:txBody>
        </p:sp>
      </p:grpSp>
      <p:sp>
        <p:nvSpPr>
          <p:cNvPr id="81" name="Title 1"/>
          <p:cNvSpPr>
            <a:spLocks noGrp="1"/>
          </p:cNvSpPr>
          <p:nvPr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" name="Subtitle 2"/>
          <p:cNvSpPr>
            <a:spLocks noGrp="1"/>
          </p:cNvSpPr>
          <p:nvPr>
            <p:ph type="subTitle" idx="1"/>
          </p:nvPr>
        </p:nvSpPr>
        <p:spPr>
          <a:xfrm>
            <a:off x="685801" y="4389120"/>
            <a:ext cx="8686801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3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84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39763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8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3" name="Freeform 9"/>
          <p:cNvSpPr>
            <a:spLocks noChangeAspect="1"/>
          </p:cNvSpPr>
          <p:nvPr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20" name="Text Box 115"/>
          <p:cNvSpPr txBox="1">
            <a:spLocks noChangeArrowheads="1"/>
          </p:cNvSpPr>
          <p:nvPr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75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76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77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 userDrawn="1"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799" y="4389120"/>
            <a:ext cx="8686801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8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9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0" name="Freeform 9"/>
          <p:cNvSpPr>
            <a:spLocks noChangeAspect="1"/>
          </p:cNvSpPr>
          <p:nvPr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tx1"/>
                </a:solidFill>
              </a:rPr>
              <a:t>DXC Proprietary and Confidential</a:t>
            </a:r>
          </a:p>
        </p:txBody>
      </p:sp>
      <p:sp>
        <p:nvSpPr>
          <p:cNvPr id="21" name="Text Box 115"/>
          <p:cNvSpPr txBox="1">
            <a:spLocks noChangeArrowheads="1"/>
          </p:cNvSpPr>
          <p:nvPr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6" name="Straight Connector 45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76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77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tx1"/>
                </a:solidFill>
              </a:rPr>
              <a:t>DXC Proprietary and Confidential</a:t>
            </a:r>
          </a:p>
        </p:txBody>
      </p:sp>
      <p:sp>
        <p:nvSpPr>
          <p:cNvPr id="78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399"/>
            <a:ext cx="13258800" cy="5121276"/>
          </a:xfrm>
        </p:spPr>
        <p:txBody>
          <a:bodyPr numCol="2" spcCol="457200">
            <a:normAutofit/>
          </a:bodyPr>
          <a:lstStyle>
            <a:lvl1pPr marL="457182" indent="-457182">
              <a:spcBef>
                <a:spcPts val="900"/>
              </a:spcBef>
              <a:buFont typeface="+mj-lt"/>
              <a:buAutoNum type="arabicPeriod"/>
              <a:tabLst>
                <a:tab pos="6337046" algn="r"/>
              </a:tabLst>
              <a:defRPr sz="2000"/>
            </a:lvl1pPr>
            <a:lvl2pPr marL="685772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2pPr>
            <a:lvl3pPr marL="914364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3pPr>
            <a:lvl4pPr marL="1142954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4pPr>
            <a:lvl5pPr marL="1371545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5pPr>
            <a:lvl6pPr marL="1600136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6pPr>
            <a:lvl7pPr marL="1828727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7pPr>
            <a:lvl8pPr marL="2057317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8pPr>
            <a:lvl9pPr marL="2285909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7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457182" indent="-228590">
              <a:buFont typeface="Arial" pitchFamily="34" charset="0"/>
              <a:buChar char="–"/>
              <a:defRPr/>
            </a:lvl4pPr>
            <a:lvl5pPr marL="685772" indent="-228590">
              <a:buFont typeface="Arial" pitchFamily="34" charset="0"/>
              <a:buChar char="–"/>
              <a:defRPr/>
            </a:lvl5pPr>
            <a:lvl6pPr marL="914364" indent="-228590">
              <a:buFont typeface="Arial" pitchFamily="34" charset="0"/>
              <a:buChar char="–"/>
              <a:defRPr baseline="0"/>
            </a:lvl6pPr>
            <a:lvl7pPr marL="1142954" indent="-228590">
              <a:buFont typeface="Arial" pitchFamily="34" charset="0"/>
              <a:buChar char="–"/>
              <a:defRPr baseline="0"/>
            </a:lvl7pPr>
            <a:lvl8pPr marL="1371545" indent="-228590">
              <a:buFont typeface="Arial" pitchFamily="34" charset="0"/>
              <a:buChar char="–"/>
              <a:defRPr baseline="0"/>
            </a:lvl8pPr>
            <a:lvl9pPr marL="1600136" indent="-228590">
              <a:buFont typeface="Arial" pitchFamily="34" charset="0"/>
              <a:buChar char="–"/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3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90" indent="-228590">
              <a:buFont typeface="Arial" pitchFamily="34" charset="0"/>
              <a:buChar char="•"/>
              <a:defRPr/>
            </a:lvl1pPr>
            <a:lvl2pPr marL="457182" indent="-228590">
              <a:spcBef>
                <a:spcPts val="600"/>
              </a:spcBef>
              <a:buFont typeface="Arial" pitchFamily="34" charset="0"/>
              <a:buChar char="–"/>
              <a:defRPr/>
            </a:lvl2pPr>
            <a:lvl3pPr marL="685772" indent="-228590">
              <a:spcBef>
                <a:spcPts val="600"/>
              </a:spcBef>
              <a:buFont typeface="Arial" pitchFamily="34" charset="0"/>
              <a:buChar char="–"/>
              <a:defRPr/>
            </a:lvl3pPr>
            <a:lvl4pPr marL="914364" indent="-228590">
              <a:spcBef>
                <a:spcPts val="600"/>
              </a:spcBef>
              <a:buFont typeface="Arial" pitchFamily="34" charset="0"/>
              <a:buChar char="–"/>
              <a:defRPr/>
            </a:lvl4pPr>
            <a:lvl5pPr marL="1142954" indent="-228590">
              <a:spcBef>
                <a:spcPts val="600"/>
              </a:spcBef>
              <a:buFont typeface="Arial" pitchFamily="34" charset="0"/>
              <a:buChar char="–"/>
              <a:defRPr/>
            </a:lvl5pPr>
            <a:lvl6pPr marL="1371545" indent="-228590">
              <a:spcBef>
                <a:spcPts val="600"/>
              </a:spcBef>
              <a:buFont typeface="Arial" pitchFamily="34" charset="0"/>
              <a:buChar char="–"/>
              <a:defRPr baseline="0"/>
            </a:lvl6pPr>
            <a:lvl7pPr marL="1600136" indent="-228590">
              <a:spcBef>
                <a:spcPts val="600"/>
              </a:spcBef>
              <a:buFont typeface="Arial" pitchFamily="34" charset="0"/>
              <a:buChar char="–"/>
              <a:defRPr baseline="0"/>
            </a:lvl7pPr>
            <a:lvl8pPr marL="1828727" indent="-228590">
              <a:spcBef>
                <a:spcPts val="600"/>
              </a:spcBef>
              <a:buFont typeface="Arial" pitchFamily="34" charset="0"/>
              <a:buChar char="–"/>
              <a:defRPr baseline="0"/>
            </a:lvl8pPr>
            <a:lvl9pPr marL="2057317" indent="-228590">
              <a:spcBef>
                <a:spcPts val="600"/>
              </a:spcBef>
              <a:buFont typeface="Arial" pitchFamily="34" charset="0"/>
              <a:buChar char="–"/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8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399"/>
            <a:ext cx="6400800" cy="5121276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 marL="457182" indent="-228590">
              <a:buFont typeface="Arial" pitchFamily="34" charset="0"/>
              <a:buChar char="–"/>
              <a:defRPr sz="2000"/>
            </a:lvl4pPr>
            <a:lvl5pPr marL="685772" indent="-228590">
              <a:buFont typeface="Arial" pitchFamily="34" charset="0"/>
              <a:buChar char="–"/>
              <a:defRPr sz="2000"/>
            </a:lvl5pPr>
            <a:lvl6pPr marL="914364" indent="-228590">
              <a:buFont typeface="Arial" pitchFamily="34" charset="0"/>
              <a:buChar char="–"/>
              <a:defRPr sz="2000" baseline="0"/>
            </a:lvl6pPr>
            <a:lvl7pPr marL="1142954" indent="-228590">
              <a:buFont typeface="Arial" pitchFamily="34" charset="0"/>
              <a:buChar char="–"/>
              <a:defRPr sz="2000" baseline="0"/>
            </a:lvl7pPr>
            <a:lvl8pPr marL="1371545" indent="-228590">
              <a:buFont typeface="Arial" pitchFamily="34" charset="0"/>
              <a:buChar char="–"/>
              <a:defRPr sz="2000" baseline="0"/>
            </a:lvl8pPr>
            <a:lvl9pPr marL="1600136" indent="-228590">
              <a:buFont typeface="Arial" pitchFamily="34" charset="0"/>
              <a:buChar char="–"/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800" y="2057399"/>
            <a:ext cx="6400800" cy="51212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1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9829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59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73152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39764"/>
            <a:ext cx="6400800" cy="1417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9"/>
          <p:cNvSpPr>
            <a:spLocks noChangeAspect="1"/>
          </p:cNvSpPr>
          <p:nvPr/>
        </p:nvSpPr>
        <p:spPr bwMode="black">
          <a:xfrm>
            <a:off x="448311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0" name="Text Box 115"/>
          <p:cNvSpPr txBox="1">
            <a:spLocks noChangeArrowheads="1"/>
          </p:cNvSpPr>
          <p:nvPr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1" name="Text Box 115"/>
          <p:cNvSpPr txBox="1">
            <a:spLocks noChangeArrowheads="1"/>
          </p:cNvSpPr>
          <p:nvPr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71800" y="7580440"/>
            <a:ext cx="4114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/>
              <a:t>DXC Proprietary and Confidential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85800" y="2057399"/>
            <a:ext cx="6400800" cy="5121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3" name="Straight Connector 4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Freeform 9"/>
          <p:cNvSpPr>
            <a:spLocks noChangeAspect="1"/>
          </p:cNvSpPr>
          <p:nvPr userDrawn="1"/>
        </p:nvSpPr>
        <p:spPr bwMode="black">
          <a:xfrm>
            <a:off x="448311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73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74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75" name="Footer Placeholder 4"/>
          <p:cNvSpPr txBox="1">
            <a:spLocks/>
          </p:cNvSpPr>
          <p:nvPr userDrawn="1"/>
        </p:nvSpPr>
        <p:spPr>
          <a:xfrm>
            <a:off x="2971800" y="7580440"/>
            <a:ext cx="4114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/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25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401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/>
            </a:lvl1pPr>
            <a:lvl2pPr marL="0" indent="0">
              <a:spcBef>
                <a:spcPts val="900"/>
              </a:spcBef>
              <a:buFontTx/>
              <a:buNone/>
              <a:defRPr/>
            </a:lvl2pPr>
            <a:lvl3pPr marL="0" indent="0">
              <a:spcBef>
                <a:spcPts val="900"/>
              </a:spcBef>
              <a:buFontTx/>
              <a:buNone/>
              <a:defRPr/>
            </a:lvl3pPr>
            <a:lvl4pPr marL="0" indent="0">
              <a:spcBef>
                <a:spcPts val="900"/>
              </a:spcBef>
              <a:buFontTx/>
              <a:buNone/>
              <a:defRPr/>
            </a:lvl4pPr>
            <a:lvl5pPr marL="0" indent="0">
              <a:spcBef>
                <a:spcPts val="900"/>
              </a:spcBef>
              <a:buFontTx/>
              <a:buNone/>
              <a:defRPr/>
            </a:lvl5pPr>
            <a:lvl6pPr marL="0" indent="0">
              <a:spcBef>
                <a:spcPts val="900"/>
              </a:spcBef>
              <a:buFontTx/>
              <a:buNone/>
              <a:defRPr baseline="0"/>
            </a:lvl6pPr>
            <a:lvl7pPr marL="0" indent="0">
              <a:spcBef>
                <a:spcPts val="900"/>
              </a:spcBef>
              <a:buFontTx/>
              <a:buNone/>
              <a:defRPr baseline="0"/>
            </a:lvl7pPr>
            <a:lvl8pPr marL="0" indent="0">
              <a:spcBef>
                <a:spcPts val="900"/>
              </a:spcBef>
              <a:buFontTx/>
              <a:buNone/>
              <a:defRPr baseline="0"/>
            </a:lvl8pPr>
            <a:lvl9pPr marL="0" indent="0">
              <a:spcBef>
                <a:spcPts val="900"/>
              </a:spcBef>
              <a:buFontTx/>
              <a:buNone/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reeform 9"/>
          <p:cNvSpPr>
            <a:spLocks noChangeAspect="1"/>
          </p:cNvSpPr>
          <p:nvPr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4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  <p:extLst>
      <p:ext uri="{BB962C8B-B14F-4D97-AF65-F5344CB8AC3E}">
        <p14:creationId xmlns:p14="http://schemas.microsoft.com/office/powerpoint/2010/main" val="36500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4" name="Freeform 9"/>
          <p:cNvSpPr>
            <a:spLocks noChangeAspect="1"/>
          </p:cNvSpPr>
          <p:nvPr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6" name="Text Box 115"/>
          <p:cNvSpPr txBox="1">
            <a:spLocks noChangeArrowheads="1"/>
          </p:cNvSpPr>
          <p:nvPr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5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hidden">
          <a:xfrm>
            <a:off x="0" y="-9919"/>
            <a:ext cx="14736109" cy="828523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39763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8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5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4" name="Freeform 9"/>
          <p:cNvSpPr>
            <a:spLocks noChangeAspect="1"/>
          </p:cNvSpPr>
          <p:nvPr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6" name="Text Box 115"/>
          <p:cNvSpPr txBox="1">
            <a:spLocks noChangeArrowheads="1"/>
          </p:cNvSpPr>
          <p:nvPr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7" name="Straight Connector 46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Picture 7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6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79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80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81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2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46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Box 115"/>
          <p:cNvSpPr txBox="1">
            <a:spLocks noChangeArrowheads="1"/>
          </p:cNvSpPr>
          <p:nvPr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9" name="Text Box 115"/>
          <p:cNvSpPr txBox="1">
            <a:spLocks noChangeArrowheads="1"/>
          </p:cNvSpPr>
          <p:nvPr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22" name="Freeform 9"/>
          <p:cNvSpPr>
            <a:spLocks noChangeAspect="1"/>
          </p:cNvSpPr>
          <p:nvPr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8" name="Straight Connector 47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7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9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80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81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pic>
        <p:nvPicPr>
          <p:cNvPr id="82" name="Picture 8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83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  <p:extLst>
      <p:ext uri="{BB962C8B-B14F-4D97-AF65-F5344CB8AC3E}">
        <p14:creationId xmlns:p14="http://schemas.microsoft.com/office/powerpoint/2010/main" val="37846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Pictur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6304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3" name="Freeform 9"/>
          <p:cNvSpPr>
            <a:spLocks noChangeAspect="1"/>
          </p:cNvSpPr>
          <p:nvPr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4" name="Straight Connector 4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73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74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75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76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401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9"/>
          <p:cNvSpPr>
            <a:spLocks noChangeAspect="1"/>
          </p:cNvSpPr>
          <p:nvPr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68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69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05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5"/>
          <p:cNvSpPr>
            <a:spLocks noChangeAspect="1"/>
          </p:cNvSpPr>
          <p:nvPr userDrawn="1"/>
        </p:nvSpPr>
        <p:spPr bwMode="hidden">
          <a:xfrm>
            <a:off x="2" y="0"/>
            <a:ext cx="11986924" cy="8229600"/>
          </a:xfrm>
          <a:custGeom>
            <a:avLst/>
            <a:gdLst>
              <a:gd name="T0" fmla="*/ 7871 w 7871"/>
              <a:gd name="T1" fmla="*/ 2698 h 5404"/>
              <a:gd name="T2" fmla="*/ 7871 w 7871"/>
              <a:gd name="T3" fmla="*/ 2698 h 5404"/>
              <a:gd name="T4" fmla="*/ 5172 w 7871"/>
              <a:gd name="T5" fmla="*/ 0 h 5404"/>
              <a:gd name="T6" fmla="*/ 0 w 7871"/>
              <a:gd name="T7" fmla="*/ 0 h 5404"/>
              <a:gd name="T8" fmla="*/ 0 w 7871"/>
              <a:gd name="T9" fmla="*/ 5404 h 5404"/>
              <a:gd name="T10" fmla="*/ 5172 w 7871"/>
              <a:gd name="T11" fmla="*/ 5404 h 5404"/>
              <a:gd name="T12" fmla="*/ 7871 w 7871"/>
              <a:gd name="T13" fmla="*/ 2698 h 5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71" h="5404">
                <a:moveTo>
                  <a:pt x="7871" y="2698"/>
                </a:moveTo>
                <a:lnTo>
                  <a:pt x="7871" y="2698"/>
                </a:lnTo>
                <a:cubicBezTo>
                  <a:pt x="7871" y="1192"/>
                  <a:pt x="6668" y="0"/>
                  <a:pt x="5172" y="0"/>
                </a:cubicBezTo>
                <a:lnTo>
                  <a:pt x="0" y="0"/>
                </a:lnTo>
                <a:lnTo>
                  <a:pt x="0" y="5404"/>
                </a:lnTo>
                <a:lnTo>
                  <a:pt x="5172" y="5404"/>
                </a:lnTo>
                <a:cubicBezTo>
                  <a:pt x="6668" y="5404"/>
                  <a:pt x="7871" y="4211"/>
                  <a:pt x="7871" y="2698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10058400" cy="29260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422762" y="7314921"/>
            <a:ext cx="2706624" cy="768757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85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9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8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19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39763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18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r="6372"/>
          <a:stretch/>
        </p:blipFill>
        <p:spPr bwMode="hidden">
          <a:xfrm>
            <a:off x="9829800" y="1074420"/>
            <a:ext cx="4800600" cy="608076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 userDrawn="1"/>
        </p:nvGrpSpPr>
        <p:grpSpPr>
          <a:xfrm>
            <a:off x="0" y="-1"/>
            <a:ext cx="14630400" cy="8229602"/>
            <a:chOff x="0" y="-1"/>
            <a:chExt cx="14630400" cy="8229602"/>
          </a:xfrm>
        </p:grpSpPr>
        <p:sp>
          <p:nvSpPr>
            <p:cNvPr id="5" name="Freeform 5"/>
            <p:cNvSpPr>
              <a:spLocks noChangeAspect="1"/>
            </p:cNvSpPr>
            <p:nvPr userDrawn="1"/>
          </p:nvSpPr>
          <p:spPr bwMode="white">
            <a:xfrm>
              <a:off x="0" y="1"/>
              <a:ext cx="14630400" cy="8229600"/>
            </a:xfrm>
            <a:custGeom>
              <a:avLst/>
              <a:gdLst>
                <a:gd name="T0" fmla="*/ 19199 w 19199"/>
                <a:gd name="T1" fmla="*/ 9340 h 10809"/>
                <a:gd name="T2" fmla="*/ 19199 w 19199"/>
                <a:gd name="T3" fmla="*/ 9340 h 10809"/>
                <a:gd name="T4" fmla="*/ 16987 w 19199"/>
                <a:gd name="T5" fmla="*/ 9340 h 10809"/>
                <a:gd name="T6" fmla="*/ 13055 w 19199"/>
                <a:gd name="T7" fmla="*/ 5408 h 10809"/>
                <a:gd name="T8" fmla="*/ 16987 w 19199"/>
                <a:gd name="T9" fmla="*/ 1468 h 10809"/>
                <a:gd name="T10" fmla="*/ 19199 w 19199"/>
                <a:gd name="T11" fmla="*/ 1468 h 10809"/>
                <a:gd name="T12" fmla="*/ 19199 w 19199"/>
                <a:gd name="T13" fmla="*/ 0 h 10809"/>
                <a:gd name="T14" fmla="*/ 0 w 19199"/>
                <a:gd name="T15" fmla="*/ 0 h 10809"/>
                <a:gd name="T16" fmla="*/ 0 w 19199"/>
                <a:gd name="T17" fmla="*/ 10809 h 10809"/>
                <a:gd name="T18" fmla="*/ 19199 w 19199"/>
                <a:gd name="T19" fmla="*/ 10809 h 10809"/>
                <a:gd name="T20" fmla="*/ 19199 w 19199"/>
                <a:gd name="T21" fmla="*/ 9340 h 10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99" h="10809">
                  <a:moveTo>
                    <a:pt x="19199" y="9340"/>
                  </a:moveTo>
                  <a:lnTo>
                    <a:pt x="19199" y="9340"/>
                  </a:lnTo>
                  <a:lnTo>
                    <a:pt x="16987" y="9340"/>
                  </a:lnTo>
                  <a:cubicBezTo>
                    <a:pt x="14808" y="9340"/>
                    <a:pt x="13055" y="7602"/>
                    <a:pt x="13055" y="5408"/>
                  </a:cubicBezTo>
                  <a:cubicBezTo>
                    <a:pt x="13055" y="3205"/>
                    <a:pt x="14808" y="1468"/>
                    <a:pt x="16987" y="1468"/>
                  </a:cubicBezTo>
                  <a:lnTo>
                    <a:pt x="19199" y="1468"/>
                  </a:lnTo>
                  <a:lnTo>
                    <a:pt x="19199" y="0"/>
                  </a:lnTo>
                  <a:lnTo>
                    <a:pt x="0" y="0"/>
                  </a:lnTo>
                  <a:lnTo>
                    <a:pt x="0" y="10809"/>
                  </a:lnTo>
                  <a:lnTo>
                    <a:pt x="19199" y="10809"/>
                  </a:lnTo>
                  <a:lnTo>
                    <a:pt x="19199" y="934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08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black">
            <a:xfrm>
              <a:off x="503047" y="7314920"/>
              <a:ext cx="2706624" cy="768757"/>
            </a:xfrm>
            <a:prstGeom prst="rect">
              <a:avLst/>
            </a:prstGeom>
          </p:spPr>
        </p:pic>
        <p:sp>
          <p:nvSpPr>
            <p:cNvPr id="14" name="Freeform 9"/>
            <p:cNvSpPr>
              <a:spLocks noChangeAspect="1"/>
            </p:cNvSpPr>
            <p:nvPr userDrawn="1"/>
          </p:nvSpPr>
          <p:spPr bwMode="black">
            <a:xfrm>
              <a:off x="362839" y="-1"/>
              <a:ext cx="730236" cy="639764"/>
            </a:xfrm>
            <a:custGeom>
              <a:avLst/>
              <a:gdLst>
                <a:gd name="T0" fmla="*/ 0 w 370"/>
                <a:gd name="T1" fmla="*/ 0 h 321"/>
                <a:gd name="T2" fmla="*/ 0 w 370"/>
                <a:gd name="T3" fmla="*/ 0 h 321"/>
                <a:gd name="T4" fmla="*/ 184 w 370"/>
                <a:gd name="T5" fmla="*/ 321 h 321"/>
                <a:gd name="T6" fmla="*/ 370 w 370"/>
                <a:gd name="T7" fmla="*/ 0 h 321"/>
                <a:gd name="T8" fmla="*/ 0 w 370"/>
                <a:gd name="T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21">
                  <a:moveTo>
                    <a:pt x="0" y="0"/>
                  </a:moveTo>
                  <a:lnTo>
                    <a:pt x="0" y="0"/>
                  </a:lnTo>
                  <a:lnTo>
                    <a:pt x="184" y="321"/>
                  </a:lnTo>
                  <a:lnTo>
                    <a:pt x="3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46304" tIns="73152" rIns="146304" bIns="73152" numCol="1" anchor="t" anchorCtr="0" compatLnSpc="1">
              <a:prstTxWarp prst="textNoShape">
                <a:avLst/>
              </a:prstTxWarp>
            </a:bodyPr>
            <a:lstStyle/>
            <a:p>
              <a:endParaRPr lang="en-US" sz="4608"/>
            </a:p>
          </p:txBody>
        </p:sp>
      </p:grpSp>
      <p:sp>
        <p:nvSpPr>
          <p:cNvPr id="15" name="Title 1"/>
          <p:cNvSpPr>
            <a:spLocks noGrp="1"/>
          </p:cNvSpPr>
          <p:nvPr userDrawn="1"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1" y="4389120"/>
            <a:ext cx="8686801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21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39763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8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3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  <p:sp>
        <p:nvSpPr>
          <p:cNvPr id="20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9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0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tx1"/>
                </a:solidFill>
              </a:rPr>
              <a:t>DXC Proprietary and Confidential</a:t>
            </a:r>
          </a:p>
        </p:txBody>
      </p:sp>
      <p:sp>
        <p:nvSpPr>
          <p:cNvPr id="21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49534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Obrázek 2"/>
          <p:cNvPicPr>
            <a:picLocks noChangeAspect="1"/>
          </p:cNvPicPr>
          <p:nvPr userDrawn="1"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399" cy="8229599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9" y="640080"/>
            <a:ext cx="86868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9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399"/>
            <a:ext cx="13258800" cy="5121276"/>
          </a:xfrm>
        </p:spPr>
        <p:txBody>
          <a:bodyPr numCol="2" spcCol="457200">
            <a:normAutofit/>
          </a:bodyPr>
          <a:lstStyle>
            <a:lvl1pPr marL="457182" indent="-457182">
              <a:spcBef>
                <a:spcPts val="900"/>
              </a:spcBef>
              <a:buFont typeface="+mj-lt"/>
              <a:buAutoNum type="arabicPeriod"/>
              <a:tabLst>
                <a:tab pos="6337046" algn="r"/>
              </a:tabLst>
              <a:defRPr sz="2000"/>
            </a:lvl1pPr>
            <a:lvl2pPr marL="685772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2pPr>
            <a:lvl3pPr marL="914364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3pPr>
            <a:lvl4pPr marL="1142954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4pPr>
            <a:lvl5pPr marL="1371545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/>
            </a:lvl5pPr>
            <a:lvl6pPr marL="1600136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6pPr>
            <a:lvl7pPr marL="1828727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7pPr>
            <a:lvl8pPr marL="2057317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8pPr>
            <a:lvl9pPr marL="2285909" indent="-228590">
              <a:spcBef>
                <a:spcPts val="600"/>
              </a:spcBef>
              <a:buFont typeface="Arial" pitchFamily="34" charset="0"/>
              <a:buChar char="–"/>
              <a:tabLst>
                <a:tab pos="6337046" algn="r"/>
              </a:tabLst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0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399"/>
            <a:ext cx="6400800" cy="5121276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 marL="457182" indent="-228590">
              <a:buFont typeface="Arial" pitchFamily="34" charset="0"/>
              <a:buChar char="–"/>
              <a:defRPr sz="2000"/>
            </a:lvl4pPr>
            <a:lvl5pPr marL="685772" indent="-228590">
              <a:buFont typeface="Arial" pitchFamily="34" charset="0"/>
              <a:buChar char="–"/>
              <a:defRPr sz="2000"/>
            </a:lvl5pPr>
            <a:lvl6pPr marL="914364" indent="-228590">
              <a:buFont typeface="Arial" pitchFamily="34" charset="0"/>
              <a:buChar char="–"/>
              <a:defRPr sz="2000" baseline="0"/>
            </a:lvl6pPr>
            <a:lvl7pPr marL="1142954" indent="-228590">
              <a:buFont typeface="Arial" pitchFamily="34" charset="0"/>
              <a:buChar char="–"/>
              <a:defRPr sz="2000" baseline="0"/>
            </a:lvl7pPr>
            <a:lvl8pPr marL="1371545" indent="-228590">
              <a:buFont typeface="Arial" pitchFamily="34" charset="0"/>
              <a:buChar char="–"/>
              <a:defRPr sz="2000" baseline="0"/>
            </a:lvl8pPr>
            <a:lvl9pPr marL="1600136" indent="-228590">
              <a:buFont typeface="Arial" pitchFamily="34" charset="0"/>
              <a:buChar char="–"/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800" y="2057399"/>
            <a:ext cx="6400800" cy="51212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4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9829800" y="2057399"/>
            <a:ext cx="4114800" cy="51212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73152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39764"/>
            <a:ext cx="6400800" cy="1417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9"/>
          <p:cNvSpPr>
            <a:spLocks noChangeAspect="1"/>
          </p:cNvSpPr>
          <p:nvPr userDrawn="1"/>
        </p:nvSpPr>
        <p:spPr bwMode="black">
          <a:xfrm>
            <a:off x="448311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0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1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971800" y="7580440"/>
            <a:ext cx="4114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/>
              <a:t>DXC Proprietary and Confidential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85800" y="2057399"/>
            <a:ext cx="6400800" cy="512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401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/>
            </a:lvl1pPr>
            <a:lvl2pPr marL="0" indent="0">
              <a:spcBef>
                <a:spcPts val="900"/>
              </a:spcBef>
              <a:buFontTx/>
              <a:buNone/>
              <a:defRPr/>
            </a:lvl2pPr>
            <a:lvl3pPr marL="0" indent="0">
              <a:spcBef>
                <a:spcPts val="900"/>
              </a:spcBef>
              <a:buFontTx/>
              <a:buNone/>
              <a:defRPr/>
            </a:lvl3pPr>
            <a:lvl4pPr marL="0" indent="0">
              <a:spcBef>
                <a:spcPts val="900"/>
              </a:spcBef>
              <a:buFontTx/>
              <a:buNone/>
              <a:defRPr/>
            </a:lvl4pPr>
            <a:lvl5pPr marL="0" indent="0">
              <a:spcBef>
                <a:spcPts val="900"/>
              </a:spcBef>
              <a:buFontTx/>
              <a:buNone/>
              <a:defRPr/>
            </a:lvl5pPr>
            <a:lvl6pPr marL="0" indent="0">
              <a:spcBef>
                <a:spcPts val="900"/>
              </a:spcBef>
              <a:buFontTx/>
              <a:buNone/>
              <a:defRPr baseline="0"/>
            </a:lvl6pPr>
            <a:lvl7pPr marL="0" indent="0">
              <a:spcBef>
                <a:spcPts val="900"/>
              </a:spcBef>
              <a:buFontTx/>
              <a:buNone/>
              <a:defRPr baseline="0"/>
            </a:lvl7pPr>
            <a:lvl8pPr marL="0" indent="0">
              <a:spcBef>
                <a:spcPts val="900"/>
              </a:spcBef>
              <a:buFontTx/>
              <a:buNone/>
              <a:defRPr baseline="0"/>
            </a:lvl8pPr>
            <a:lvl9pPr marL="0" indent="0">
              <a:spcBef>
                <a:spcPts val="900"/>
              </a:spcBef>
              <a:buFontTx/>
              <a:buNone/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  <p:extLst>
      <p:ext uri="{BB962C8B-B14F-4D97-AF65-F5344CB8AC3E}">
        <p14:creationId xmlns:p14="http://schemas.microsoft.com/office/powerpoint/2010/main" val="21326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4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6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51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4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6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87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9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22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  <p:extLst>
      <p:ext uri="{BB962C8B-B14F-4D97-AF65-F5344CB8AC3E}">
        <p14:creationId xmlns:p14="http://schemas.microsoft.com/office/powerpoint/2010/main" val="21820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6304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3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4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49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401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DXC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358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hidden">
          <a:xfrm>
            <a:off x="1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798" y="640080"/>
            <a:ext cx="11201395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799" y="4389120"/>
            <a:ext cx="86868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03047" y="7314920"/>
            <a:ext cx="2706624" cy="768757"/>
          </a:xfrm>
          <a:prstGeom prst="rect">
            <a:avLst/>
          </a:prstGeom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7543800" y="7580439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tx1"/>
                </a:solidFill>
              </a:rPr>
              <a:t>DXC Proprietary and Confidential</a:t>
            </a:r>
          </a:p>
        </p:txBody>
      </p:sp>
      <p:sp>
        <p:nvSpPr>
          <p:cNvPr id="21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38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38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5"/>
          <p:cNvSpPr>
            <a:spLocks noChangeAspect="1"/>
          </p:cNvSpPr>
          <p:nvPr userDrawn="1"/>
        </p:nvSpPr>
        <p:spPr bwMode="hidden">
          <a:xfrm>
            <a:off x="2" y="0"/>
            <a:ext cx="11986924" cy="8229600"/>
          </a:xfrm>
          <a:custGeom>
            <a:avLst/>
            <a:gdLst>
              <a:gd name="T0" fmla="*/ 7871 w 7871"/>
              <a:gd name="T1" fmla="*/ 2698 h 5404"/>
              <a:gd name="T2" fmla="*/ 7871 w 7871"/>
              <a:gd name="T3" fmla="*/ 2698 h 5404"/>
              <a:gd name="T4" fmla="*/ 5172 w 7871"/>
              <a:gd name="T5" fmla="*/ 0 h 5404"/>
              <a:gd name="T6" fmla="*/ 0 w 7871"/>
              <a:gd name="T7" fmla="*/ 0 h 5404"/>
              <a:gd name="T8" fmla="*/ 0 w 7871"/>
              <a:gd name="T9" fmla="*/ 5404 h 5404"/>
              <a:gd name="T10" fmla="*/ 5172 w 7871"/>
              <a:gd name="T11" fmla="*/ 5404 h 5404"/>
              <a:gd name="T12" fmla="*/ 7871 w 7871"/>
              <a:gd name="T13" fmla="*/ 2698 h 5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71" h="5404">
                <a:moveTo>
                  <a:pt x="7871" y="2698"/>
                </a:moveTo>
                <a:lnTo>
                  <a:pt x="7871" y="2698"/>
                </a:lnTo>
                <a:cubicBezTo>
                  <a:pt x="7871" y="1192"/>
                  <a:pt x="6668" y="0"/>
                  <a:pt x="5172" y="0"/>
                </a:cubicBezTo>
                <a:lnTo>
                  <a:pt x="0" y="0"/>
                </a:lnTo>
                <a:lnTo>
                  <a:pt x="0" y="5404"/>
                </a:lnTo>
                <a:lnTo>
                  <a:pt x="5172" y="5404"/>
                </a:lnTo>
                <a:cubicBezTo>
                  <a:pt x="6668" y="5404"/>
                  <a:pt x="7871" y="4211"/>
                  <a:pt x="7871" y="2698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10058400" cy="29260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422762" y="7314921"/>
            <a:ext cx="2706624" cy="768757"/>
          </a:xfrm>
          <a:prstGeom prst="rect">
            <a:avLst/>
          </a:prstGeom>
        </p:spPr>
      </p:pic>
      <p:sp>
        <p:nvSpPr>
          <p:cNvPr id="9" name="Text Box 115"/>
          <p:cNvSpPr txBox="1">
            <a:spLocks noChangeArrowheads="1"/>
          </p:cNvSpPr>
          <p:nvPr userDrawn="1"/>
        </p:nvSpPr>
        <p:spPr bwMode="auto">
          <a:xfrm>
            <a:off x="11887200" y="64008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t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8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40080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 DXC 2017</a:t>
            </a:r>
          </a:p>
        </p:txBody>
      </p:sp>
      <p:sp>
        <p:nvSpPr>
          <p:cNvPr id="19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639763"/>
            <a:ext cx="10058400" cy="34290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389120"/>
            <a:ext cx="100584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© DXC 2017</a:t>
            </a:r>
          </a:p>
        </p:txBody>
      </p:sp>
      <p:sp>
        <p:nvSpPr>
          <p:cNvPr id="18" name="Text Box 115"/>
          <p:cNvSpPr txBox="1">
            <a:spLocks noChangeArrowheads="1"/>
          </p:cNvSpPr>
          <p:nvPr userDrawn="1"/>
        </p:nvSpPr>
        <p:spPr bwMode="auto">
          <a:xfrm>
            <a:off x="11887200" y="7580440"/>
            <a:ext cx="20574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18288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400" b="0" smtClean="0">
                <a:solidFill>
                  <a:schemeClr val="bg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73152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39764"/>
            <a:ext cx="6400800" cy="1417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9"/>
          <p:cNvSpPr>
            <a:spLocks noChangeAspect="1"/>
          </p:cNvSpPr>
          <p:nvPr userDrawn="1"/>
        </p:nvSpPr>
        <p:spPr bwMode="black">
          <a:xfrm>
            <a:off x="448311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0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11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971800" y="7580440"/>
            <a:ext cx="4114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/>
              <a:t>© DXC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85800" y="2057399"/>
            <a:ext cx="6400800" cy="5121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0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401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/>
            </a:lvl1pPr>
            <a:lvl2pPr marL="0" indent="0">
              <a:spcBef>
                <a:spcPts val="900"/>
              </a:spcBef>
              <a:buFontTx/>
              <a:buNone/>
              <a:defRPr/>
            </a:lvl2pPr>
            <a:lvl3pPr marL="0" indent="0">
              <a:spcBef>
                <a:spcPts val="900"/>
              </a:spcBef>
              <a:buFontTx/>
              <a:buNone/>
              <a:defRPr/>
            </a:lvl3pPr>
            <a:lvl4pPr marL="0" indent="0">
              <a:spcBef>
                <a:spcPts val="900"/>
              </a:spcBef>
              <a:buFontTx/>
              <a:buNone/>
              <a:defRPr/>
            </a:lvl4pPr>
            <a:lvl5pPr marL="0" indent="0">
              <a:spcBef>
                <a:spcPts val="900"/>
              </a:spcBef>
              <a:buFontTx/>
              <a:buNone/>
              <a:defRPr/>
            </a:lvl5pPr>
            <a:lvl6pPr marL="0" indent="0">
              <a:spcBef>
                <a:spcPts val="900"/>
              </a:spcBef>
              <a:buFontTx/>
              <a:buNone/>
              <a:defRPr baseline="0"/>
            </a:lvl6pPr>
            <a:lvl7pPr marL="0" indent="0">
              <a:spcBef>
                <a:spcPts val="900"/>
              </a:spcBef>
              <a:buFontTx/>
              <a:buNone/>
              <a:defRPr baseline="0"/>
            </a:lvl7pPr>
            <a:lvl8pPr marL="0" indent="0">
              <a:spcBef>
                <a:spcPts val="900"/>
              </a:spcBef>
              <a:buFontTx/>
              <a:buNone/>
              <a:defRPr baseline="0"/>
            </a:lvl8pPr>
            <a:lvl9pPr marL="0" indent="0">
              <a:spcBef>
                <a:spcPts val="900"/>
              </a:spcBef>
              <a:buFontTx/>
              <a:buNone/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reeform 9"/>
          <p:cNvSpPr>
            <a:spLocks noChangeAspect="1"/>
          </p:cNvSpPr>
          <p:nvPr userDrawn="1"/>
        </p:nvSpPr>
        <p:spPr bwMode="black">
          <a:xfrm>
            <a:off x="362839" y="0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</p:spTree>
    <p:extLst>
      <p:ext uri="{BB962C8B-B14F-4D97-AF65-F5344CB8AC3E}">
        <p14:creationId xmlns:p14="http://schemas.microsoft.com/office/powerpoint/2010/main" val="33612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85800" y="640080"/>
            <a:ext cx="10058400" cy="429768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5257800"/>
            <a:ext cx="10058400" cy="914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4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6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© DXC 2017</a:t>
            </a:r>
          </a:p>
        </p:txBody>
      </p:sp>
    </p:spTree>
    <p:extLst>
      <p:ext uri="{BB962C8B-B14F-4D97-AF65-F5344CB8AC3E}">
        <p14:creationId xmlns:p14="http://schemas.microsoft.com/office/powerpoint/2010/main" val="2994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g Pictur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630400" cy="8229600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13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4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03C7D0F0-10D5-4191-B6F4-99306F468FEF}" type="datetime4">
              <a:rPr lang="en-US" sz="1100" b="0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August 30, 2019</a:t>
            </a:fld>
            <a:endParaRPr lang="en-US" sz="1100" b="0">
              <a:solidFill>
                <a:schemeClr val="bg1"/>
              </a:solidFill>
            </a:endParaRPr>
          </a:p>
        </p:txBody>
      </p:sp>
      <p:sp>
        <p:nvSpPr>
          <p:cNvPr id="15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ct val="50000"/>
              </a:spcBef>
            </a:pPr>
            <a:fld id="{18E29826-F105-4F77-B977-03F4A4723A21}" type="slidenum">
              <a:rPr lang="en-US" sz="1100" b="1" smtClean="0">
                <a:solidFill>
                  <a:schemeClr val="bg1"/>
                </a:solidFill>
              </a:rPr>
              <a:pPr algn="r" defTabSz="820705">
                <a:spcBef>
                  <a:spcPct val="50000"/>
                </a:spcBef>
              </a:pPr>
              <a:t>‹#›</a:t>
            </a:fld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</a:rPr>
              <a:t>© DXC 2017</a:t>
            </a:r>
          </a:p>
        </p:txBody>
      </p:sp>
    </p:spTree>
    <p:extLst>
      <p:ext uri="{BB962C8B-B14F-4D97-AF65-F5344CB8AC3E}">
        <p14:creationId xmlns:p14="http://schemas.microsoft.com/office/powerpoint/2010/main" val="11608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03047" y="7314921"/>
            <a:ext cx="2706624" cy="768757"/>
          </a:xfrm>
          <a:prstGeom prst="rect">
            <a:avLst/>
          </a:prstGeom>
        </p:spPr>
      </p:pic>
      <p:sp>
        <p:nvSpPr>
          <p:cNvPr id="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5800" y="2057401"/>
            <a:ext cx="11201400" cy="5121275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9"/>
          <p:cNvSpPr>
            <a:spLocks noChangeAspect="1"/>
          </p:cNvSpPr>
          <p:nvPr userDrawn="1"/>
        </p:nvSpPr>
        <p:spPr bwMode="black">
          <a:xfrm>
            <a:off x="362839" y="-3"/>
            <a:ext cx="730237" cy="639766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7543800" y="7580440"/>
            <a:ext cx="64008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chemeClr val="bg1"/>
                </a:solidFill>
              </a:rPr>
              <a:t>© DXC 2017</a:t>
            </a:r>
          </a:p>
        </p:txBody>
      </p:sp>
    </p:spTree>
    <p:extLst>
      <p:ext uri="{BB962C8B-B14F-4D97-AF65-F5344CB8AC3E}">
        <p14:creationId xmlns:p14="http://schemas.microsoft.com/office/powerpoint/2010/main" val="22629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399"/>
            <a:ext cx="13258800" cy="5121276"/>
          </a:xfrm>
        </p:spPr>
        <p:txBody>
          <a:bodyPr numCol="2" spcCol="457200">
            <a:normAutofit/>
          </a:bodyPr>
          <a:lstStyle>
            <a:lvl1pPr marL="457200" indent="-457200">
              <a:spcBef>
                <a:spcPts val="900"/>
              </a:spcBef>
              <a:buFont typeface="+mj-lt"/>
              <a:buAutoNum type="arabicPeriod"/>
              <a:tabLst>
                <a:tab pos="6337300" algn="r"/>
              </a:tabLst>
              <a:defRPr sz="2000"/>
            </a:lvl1pPr>
            <a:lvl2pPr marL="6858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/>
            </a:lvl2pPr>
            <a:lvl3pPr marL="9144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/>
            </a:lvl3pPr>
            <a:lvl4pPr marL="11430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/>
            </a:lvl4pPr>
            <a:lvl5pPr marL="13716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/>
            </a:lvl5pPr>
            <a:lvl6pPr marL="16002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 baseline="0"/>
            </a:lvl6pPr>
            <a:lvl7pPr marL="18288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 baseline="0"/>
            </a:lvl7pPr>
            <a:lvl8pPr marL="20574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 baseline="0"/>
            </a:lvl8pPr>
            <a:lvl9pPr marL="2286000" indent="-228600">
              <a:spcBef>
                <a:spcPts val="600"/>
              </a:spcBef>
              <a:buFont typeface="Arial" pitchFamily="34" charset="0"/>
              <a:buChar char="–"/>
              <a:tabLst>
                <a:tab pos="6337300" algn="r"/>
              </a:tabLst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8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457200" indent="-228600">
              <a:buFont typeface="Arial" pitchFamily="34" charset="0"/>
              <a:buChar char="–"/>
              <a:defRPr/>
            </a:lvl4pPr>
            <a:lvl5pPr marL="685800" indent="-228600">
              <a:buFont typeface="Arial" pitchFamily="34" charset="0"/>
              <a:buChar char="–"/>
              <a:defRPr/>
            </a:lvl5pPr>
            <a:lvl6pPr marL="914400" indent="-228600">
              <a:buFont typeface="Arial" pitchFamily="34" charset="0"/>
              <a:buChar char="–"/>
              <a:defRPr baseline="0"/>
            </a:lvl6pPr>
            <a:lvl7pPr marL="1143000" indent="-228600">
              <a:buFont typeface="Arial" pitchFamily="34" charset="0"/>
              <a:buChar char="–"/>
              <a:defRPr baseline="0"/>
            </a:lvl7pPr>
            <a:lvl8pPr marL="1371600" indent="-228600">
              <a:buFont typeface="Arial" pitchFamily="34" charset="0"/>
              <a:buChar char="–"/>
              <a:defRPr baseline="0"/>
            </a:lvl8pPr>
            <a:lvl9pPr marL="1600200" indent="-228600">
              <a:buFont typeface="Arial" pitchFamily="34" charset="0"/>
              <a:buChar char="–"/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6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7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image" Target="../media/image2.emf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09650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39763"/>
            <a:ext cx="13258800" cy="14176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57399"/>
            <a:ext cx="11201400" cy="5121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MSIPCMContentMarking" descr="{&quot;HashCode&quot;:1940970954,&quot;Placement&quot;:&quot;Footer&quot;}">
            <a:extLst>
              <a:ext uri="{FF2B5EF4-FFF2-40B4-BE49-F238E27FC236}">
                <a16:creationId xmlns:a16="http://schemas.microsoft.com/office/drawing/2014/main" id="{9678223B-09A9-45DD-84BA-B3DE86EF2F23}"/>
              </a:ext>
            </a:extLst>
          </p:cNvPr>
          <p:cNvSpPr txBox="1"/>
          <p:nvPr userDrawn="1"/>
        </p:nvSpPr>
        <p:spPr>
          <a:xfrm>
            <a:off x="6687417" y="7967938"/>
            <a:ext cx="1255565" cy="26166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NZ" sz="1000">
                <a:solidFill>
                  <a:srgbClr val="000000"/>
                </a:solidFill>
                <a:latin typeface="Verdana" panose="020B060403050404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128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4" r:id="rId3"/>
    <p:sldLayoutId id="2147483657" r:id="rId4"/>
    <p:sldLayoutId id="2147483671" r:id="rId5"/>
    <p:sldLayoutId id="2147483665" r:id="rId6"/>
    <p:sldLayoutId id="2147483672" r:id="rId7"/>
    <p:sldLayoutId id="2147483659" r:id="rId8"/>
    <p:sldLayoutId id="2147483650" r:id="rId9"/>
    <p:sldLayoutId id="2147483666" r:id="rId10"/>
    <p:sldLayoutId id="2147483667" r:id="rId11"/>
    <p:sldLayoutId id="2147483652" r:id="rId12"/>
    <p:sldLayoutId id="2147483660" r:id="rId13"/>
    <p:sldLayoutId id="2147483662" r:id="rId14"/>
    <p:sldLayoutId id="2147483663" r:id="rId15"/>
    <p:sldLayoutId id="2147483651" r:id="rId16"/>
    <p:sldLayoutId id="2147483668" r:id="rId17"/>
    <p:sldLayoutId id="2147483669" r:id="rId18"/>
    <p:sldLayoutId id="2147483655" r:id="rId19"/>
    <p:sldLayoutId id="2147483661" r:id="rId20"/>
    <p:sldLayoutId id="2147483687" r:id="rId21"/>
    <p:sldLayoutId id="2147483688" r:id="rId22"/>
    <p:sldLayoutId id="214748368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463040" rtl="0" eaLnBrk="1" latinLnBrk="0" hangingPunct="1">
        <a:lnSpc>
          <a:spcPct val="85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463040" rtl="0" eaLnBrk="1" latinLnBrk="0" hangingPunct="1">
        <a:spcBef>
          <a:spcPts val="1200"/>
        </a:spcBef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463040" rtl="0" eaLnBrk="1" latinLnBrk="0" hangingPunct="1">
        <a:spcBef>
          <a:spcPts val="12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1463040" rtl="0" eaLnBrk="1" latinLnBrk="0" hangingPunct="1">
        <a:spcBef>
          <a:spcPts val="12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57200" indent="-228600" algn="l" defTabSz="1463040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228600" algn="l" defTabSz="1463040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228600" algn="l" defTabSz="1463040" rtl="0" eaLnBrk="1" latinLnBrk="0" hangingPunct="1"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143000" indent="-228600" algn="l" defTabSz="1463040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228600" algn="l" defTabSz="1463040" rtl="0" eaLnBrk="1" latinLnBrk="0" hangingPunct="1">
        <a:spcBef>
          <a:spcPts val="6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228600" algn="l" defTabSz="1463040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3" userDrawn="1">
          <p15:clr>
            <a:srgbClr val="F26B43"/>
          </p15:clr>
        </p15:guide>
        <p15:guide id="2" pos="4608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3024" userDrawn="1">
          <p15:clr>
            <a:srgbClr val="F26B43"/>
          </p15:clr>
        </p15:guide>
        <p15:guide id="5" pos="3312" userDrawn="1">
          <p15:clr>
            <a:srgbClr val="F26B43"/>
          </p15:clr>
        </p15:guide>
        <p15:guide id="6" pos="4464" userDrawn="1">
          <p15:clr>
            <a:srgbClr val="F26B43"/>
          </p15:clr>
        </p15:guide>
        <p15:guide id="7" pos="4752" userDrawn="1">
          <p15:clr>
            <a:srgbClr val="F26B43"/>
          </p15:clr>
        </p15:guide>
        <p15:guide id="8" pos="5904" userDrawn="1">
          <p15:clr>
            <a:srgbClr val="F26B43"/>
          </p15:clr>
        </p15:guide>
        <p15:guide id="9" pos="6192" userDrawn="1">
          <p15:clr>
            <a:srgbClr val="F26B43"/>
          </p15:clr>
        </p15:guide>
        <p15:guide id="10" pos="7488" userDrawn="1">
          <p15:clr>
            <a:srgbClr val="F26B43"/>
          </p15:clr>
        </p15:guide>
        <p15:guide id="11" pos="8784" userDrawn="1">
          <p15:clr>
            <a:srgbClr val="F26B43"/>
          </p15:clr>
        </p15:guide>
        <p15:guide id="12" orient="horz" pos="1296" userDrawn="1">
          <p15:clr>
            <a:srgbClr val="F26B43"/>
          </p15:clr>
        </p15:guide>
        <p15:guide id="13" orient="horz" pos="4522" userDrawn="1">
          <p15:clr>
            <a:srgbClr val="F26B43"/>
          </p15:clr>
        </p15:guide>
        <p15:guide id="14" orient="horz" pos="48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1940970954,&quot;Placement&quot;:&quot;Footer&quot;}">
            <a:extLst>
              <a:ext uri="{FF2B5EF4-FFF2-40B4-BE49-F238E27FC236}">
                <a16:creationId xmlns:a16="http://schemas.microsoft.com/office/drawing/2014/main" id="{09775F3D-1385-482D-B980-CBB77AA93E1B}"/>
              </a:ext>
            </a:extLst>
          </p:cNvPr>
          <p:cNvSpPr txBox="1"/>
          <p:nvPr userDrawn="1"/>
        </p:nvSpPr>
        <p:spPr>
          <a:xfrm>
            <a:off x="6687417" y="7967938"/>
            <a:ext cx="1255565" cy="26166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NZ" sz="1000">
                <a:solidFill>
                  <a:srgbClr val="000000"/>
                </a:solidFill>
                <a:latin typeface="Verdana" panose="020B060403050404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00329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Freeform 9"/>
          <p:cNvSpPr>
            <a:spLocks noChangeAspect="1"/>
          </p:cNvSpPr>
          <p:nvPr/>
        </p:nvSpPr>
        <p:spPr bwMode="black">
          <a:xfrm>
            <a:off x="448311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39764"/>
            <a:ext cx="13258800" cy="14176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57401"/>
            <a:ext cx="11201400" cy="5121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60" name="Text Box 115"/>
          <p:cNvSpPr txBox="1">
            <a:spLocks noChangeArrowheads="1"/>
          </p:cNvSpPr>
          <p:nvPr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61" name="Text Box 115"/>
          <p:cNvSpPr txBox="1">
            <a:spLocks noChangeArrowheads="1"/>
          </p:cNvSpPr>
          <p:nvPr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62" name="Footer Placeholder 4"/>
          <p:cNvSpPr txBox="1">
            <a:spLocks/>
          </p:cNvSpPr>
          <p:nvPr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grpSp>
        <p:nvGrpSpPr>
          <p:cNvPr id="46" name="Group 45"/>
          <p:cNvGrpSpPr/>
          <p:nvPr userDrawn="1"/>
        </p:nvGrpSpPr>
        <p:grpSpPr>
          <a:xfrm>
            <a:off x="-91440" y="-91440"/>
            <a:ext cx="14813280" cy="8412480"/>
            <a:chOff x="-91440" y="-91440"/>
            <a:chExt cx="14813280" cy="8412480"/>
          </a:xfrm>
        </p:grpSpPr>
        <p:cxnSp>
          <p:nvCxnSpPr>
            <p:cNvPr id="47" name="Straight Connector 46"/>
            <p:cNvCxnSpPr/>
            <p:nvPr userDrawn="1"/>
          </p:nvCxnSpPr>
          <p:spPr>
            <a:xfrm>
              <a:off x="-9144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-9144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-9144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4676120" y="639763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14676120" y="2057399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14676120" y="7178674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685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13944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85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13944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11887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7315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73152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7086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7543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086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7543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5257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4800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93726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98298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257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98298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800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9372600" y="827532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11887200" y="-91440"/>
              <a:ext cx="0" cy="4572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1467612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-91440" y="7772400"/>
              <a:ext cx="45720" cy="0"/>
            </a:xfrm>
            <a:prstGeom prst="line">
              <a:avLst/>
            </a:prstGeom>
            <a:ln w="3175" cap="flat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Freeform 9"/>
          <p:cNvSpPr>
            <a:spLocks noChangeAspect="1"/>
          </p:cNvSpPr>
          <p:nvPr userDrawn="1"/>
        </p:nvSpPr>
        <p:spPr bwMode="black">
          <a:xfrm>
            <a:off x="448311" y="0"/>
            <a:ext cx="562442" cy="492758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 bwMode="black">
          <a:xfrm>
            <a:off x="544830" y="7425690"/>
            <a:ext cx="2048256" cy="581762"/>
          </a:xfrm>
          <a:prstGeom prst="rect">
            <a:avLst/>
          </a:prstGeom>
        </p:spPr>
      </p:pic>
      <p:sp>
        <p:nvSpPr>
          <p:cNvPr id="80" name="Text Box 115"/>
          <p:cNvSpPr txBox="1">
            <a:spLocks noChangeArrowheads="1"/>
          </p:cNvSpPr>
          <p:nvPr userDrawn="1"/>
        </p:nvSpPr>
        <p:spPr bwMode="auto">
          <a:xfrm>
            <a:off x="11893550" y="7580437"/>
            <a:ext cx="163957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03C7D0F0-10D5-4191-B6F4-99306F468FEF}" type="datetime4">
              <a:rPr lang="en-US" sz="1100" b="0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August 30, 2019</a:t>
            </a:fld>
            <a:endParaRPr lang="en-US" sz="1100" b="0">
              <a:solidFill>
                <a:schemeClr val="tx1"/>
              </a:solidFill>
            </a:endParaRPr>
          </a:p>
        </p:txBody>
      </p:sp>
      <p:sp>
        <p:nvSpPr>
          <p:cNvPr id="81" name="Text Box 115"/>
          <p:cNvSpPr txBox="1">
            <a:spLocks noChangeArrowheads="1"/>
          </p:cNvSpPr>
          <p:nvPr userDrawn="1"/>
        </p:nvSpPr>
        <p:spPr bwMode="auto">
          <a:xfrm>
            <a:off x="13533120" y="7580440"/>
            <a:ext cx="41148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820705">
              <a:spcBef>
                <a:spcPts val="0"/>
              </a:spcBef>
            </a:pPr>
            <a:fld id="{18E29826-F105-4F77-B977-03F4A4723A21}" type="slidenum">
              <a:rPr lang="en-US" sz="1100" b="1" smtClean="0">
                <a:solidFill>
                  <a:schemeClr val="tx1"/>
                </a:solidFill>
              </a:rPr>
              <a:pPr algn="r" defTabSz="820705">
                <a:spcBef>
                  <a:spcPts val="0"/>
                </a:spcBef>
              </a:pPr>
              <a:t>‹#›</a:t>
            </a:fld>
            <a:endParaRPr lang="en-US" sz="1100" b="1">
              <a:solidFill>
                <a:schemeClr val="tx1"/>
              </a:solidFill>
            </a:endParaRPr>
          </a:p>
        </p:txBody>
      </p:sp>
      <p:sp>
        <p:nvSpPr>
          <p:cNvPr id="82" name="Footer Placeholder 4"/>
          <p:cNvSpPr txBox="1">
            <a:spLocks/>
          </p:cNvSpPr>
          <p:nvPr userDrawn="1"/>
        </p:nvSpPr>
        <p:spPr>
          <a:xfrm>
            <a:off x="4800600" y="7580440"/>
            <a:ext cx="5029200" cy="2743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DXC Proprietary and Confidential</a:t>
            </a:r>
          </a:p>
        </p:txBody>
      </p:sp>
      <p:sp>
        <p:nvSpPr>
          <p:cNvPr id="4" name="MSIPCMContentMarking" descr="{&quot;HashCode&quot;:1940970954,&quot;Placement&quot;:&quot;Footer&quot;}">
            <a:extLst>
              <a:ext uri="{FF2B5EF4-FFF2-40B4-BE49-F238E27FC236}">
                <a16:creationId xmlns:a16="http://schemas.microsoft.com/office/drawing/2014/main" id="{5186A368-1547-4F32-844E-73A284AE20C7}"/>
              </a:ext>
            </a:extLst>
          </p:cNvPr>
          <p:cNvSpPr txBox="1"/>
          <p:nvPr userDrawn="1"/>
        </p:nvSpPr>
        <p:spPr>
          <a:xfrm>
            <a:off x="6687417" y="7967938"/>
            <a:ext cx="1255565" cy="26166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NZ" sz="1000">
                <a:solidFill>
                  <a:srgbClr val="000000"/>
                </a:solidFill>
                <a:latin typeface="Verdana" panose="020B060403050404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66011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462981" rtl="0" eaLnBrk="1" latinLnBrk="0" hangingPunct="1">
        <a:lnSpc>
          <a:spcPct val="85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462981" rtl="0" eaLnBrk="1" latinLnBrk="0" hangingPunct="1">
        <a:spcBef>
          <a:spcPts val="1200"/>
        </a:spcBef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462981" rtl="0" eaLnBrk="1" latinLnBrk="0" hangingPunct="1">
        <a:spcBef>
          <a:spcPts val="12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0" indent="-228590" algn="l" defTabSz="1462981" rtl="0" eaLnBrk="1" latinLnBrk="0" hangingPunct="1">
        <a:spcBef>
          <a:spcPts val="12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57182" indent="-228590" algn="l" defTabSz="1462981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685772" indent="-228590" algn="l" defTabSz="1462981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64" indent="-228590" algn="l" defTabSz="1462981" rtl="0" eaLnBrk="1" latinLnBrk="0" hangingPunct="1"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142954" indent="-228590" algn="l" defTabSz="1462981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45" indent="-228590" algn="l" defTabSz="1462981" rtl="0" eaLnBrk="1" latinLnBrk="0" hangingPunct="1">
        <a:spcBef>
          <a:spcPts val="6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136" indent="-228590" algn="l" defTabSz="1462981" rtl="0" eaLnBrk="1" latinLnBrk="0" hangingPunct="1">
        <a:spcBef>
          <a:spcPts val="600"/>
        </a:spcBef>
        <a:buFont typeface="Arial" pitchFamily="34" charset="0"/>
        <a:buChar char="–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91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62981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472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962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454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88945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435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851926" algn="l" defTabSz="14629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3">
          <p15:clr>
            <a:srgbClr val="F26B43"/>
          </p15:clr>
        </p15:guide>
        <p15:guide id="2" pos="4608">
          <p15:clr>
            <a:srgbClr val="F26B43"/>
          </p15:clr>
        </p15:guide>
        <p15:guide id="3" pos="432">
          <p15:clr>
            <a:srgbClr val="F26B43"/>
          </p15:clr>
        </p15:guide>
        <p15:guide id="4" pos="3024">
          <p15:clr>
            <a:srgbClr val="F26B43"/>
          </p15:clr>
        </p15:guide>
        <p15:guide id="5" pos="3312">
          <p15:clr>
            <a:srgbClr val="F26B43"/>
          </p15:clr>
        </p15:guide>
        <p15:guide id="6" pos="4464">
          <p15:clr>
            <a:srgbClr val="F26B43"/>
          </p15:clr>
        </p15:guide>
        <p15:guide id="7" pos="4752">
          <p15:clr>
            <a:srgbClr val="F26B43"/>
          </p15:clr>
        </p15:guide>
        <p15:guide id="8" pos="5904">
          <p15:clr>
            <a:srgbClr val="F26B43"/>
          </p15:clr>
        </p15:guide>
        <p15:guide id="9" pos="6192">
          <p15:clr>
            <a:srgbClr val="F26B43"/>
          </p15:clr>
        </p15:guide>
        <p15:guide id="10" pos="7488">
          <p15:clr>
            <a:srgbClr val="F26B43"/>
          </p15:clr>
        </p15:guide>
        <p15:guide id="11" pos="8784">
          <p15:clr>
            <a:srgbClr val="F26B43"/>
          </p15:clr>
        </p15:guide>
        <p15:guide id="12" orient="horz" pos="1296">
          <p15:clr>
            <a:srgbClr val="F26B43"/>
          </p15:clr>
        </p15:guide>
        <p15:guide id="13" orient="horz" pos="4522">
          <p15:clr>
            <a:srgbClr val="F26B43"/>
          </p15:clr>
        </p15:guide>
        <p15:guide id="14" orient="horz" pos="48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microsoft.com/office/2007/relationships/hdphoto" Target="../media/hdphoto4.wdp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F0CBA3-2366-C540-9625-3465FD08EA9C}"/>
              </a:ext>
            </a:extLst>
          </p:cNvPr>
          <p:cNvSpPr/>
          <p:nvPr/>
        </p:nvSpPr>
        <p:spPr>
          <a:xfrm>
            <a:off x="1" y="0"/>
            <a:ext cx="146304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21392-6BD0-4B49-835D-09D354553741}"/>
              </a:ext>
            </a:extLst>
          </p:cNvPr>
          <p:cNvSpPr/>
          <p:nvPr/>
        </p:nvSpPr>
        <p:spPr>
          <a:xfrm>
            <a:off x="0" y="4114800"/>
            <a:ext cx="14630400" cy="411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C92B3-FE34-2846-8F26-B25F5EC5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14" y="5706858"/>
            <a:ext cx="5417569" cy="97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97997-0F9E-1B4E-83DE-9C356A79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470" y="1246271"/>
            <a:ext cx="4879142" cy="16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A9DE-8EFE-4985-8677-82327FF3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174" y="5320145"/>
            <a:ext cx="10687218" cy="193703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6000">
                <a:solidFill>
                  <a:schemeClr val="bg1"/>
                </a:solidFill>
                <a:latin typeface="GT Walsheim Pro Bold" panose="00000800000000000000" pitchFamily="2" charset="0"/>
              </a:rPr>
              <a:t>But as ICT… </a:t>
            </a:r>
            <a:br>
              <a:rPr lang="en-US" sz="6000">
                <a:solidFill>
                  <a:schemeClr val="bg1"/>
                </a:solidFill>
                <a:latin typeface="GT Walsheim Pro Bold" panose="00000800000000000000" pitchFamily="2" charset="0"/>
              </a:rPr>
            </a:br>
            <a:r>
              <a:rPr lang="en-US" sz="6000">
                <a:highlight>
                  <a:srgbClr val="FFFF00"/>
                </a:highlight>
                <a:latin typeface="GT Walsheim Pro Bold" panose="00000800000000000000" pitchFamily="2" charset="0"/>
              </a:rPr>
              <a:t>are we enabled to help?</a:t>
            </a:r>
          </a:p>
        </p:txBody>
      </p:sp>
    </p:spTree>
    <p:extLst>
      <p:ext uri="{BB962C8B-B14F-4D97-AF65-F5344CB8AC3E}">
        <p14:creationId xmlns:p14="http://schemas.microsoft.com/office/powerpoint/2010/main" val="37397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93753-0168-324C-8B37-87AD9908B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T Walsheim Pro" pitchFamily="2" charset="77"/>
              </a:rPr>
              <a:t>ICT traditional approach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182AA-CBAF-FC49-86AF-009885B7C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b="0" dirty="0">
                <a:latin typeface="GT Walsheim Pro" pitchFamily="2" charset="77"/>
              </a:rPr>
              <a:t>Work with the business to identify perceived pain points for business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>
                <a:latin typeface="GT Walsheim Pro" pitchFamily="2" charset="77"/>
              </a:rPr>
              <a:t>Solve single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>
                <a:latin typeface="GT Walsheim Pro" pitchFamily="2" charset="77"/>
              </a:rPr>
              <a:t>MVP as a point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>
                <a:latin typeface="GT Walsheim Pro" pitchFamily="2" charset="77"/>
              </a:rPr>
              <a:t>Human (workforce and customer) and experience factors often not identified or considered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>
                <a:latin typeface="GT Walsheim Pro" pitchFamily="2" charset="77"/>
              </a:rPr>
              <a:t>Entire landscape and connections not considered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highlight>
                <a:srgbClr val="FFFF00"/>
              </a:highlight>
              <a:latin typeface="GT Walsheim Pr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93753-0168-324C-8B37-87AD9908B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T Walsheim Pro" pitchFamily="2" charset="77"/>
              </a:rPr>
              <a:t>Why it’s not enough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182AA-CBAF-FC49-86AF-009885B7C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0">
                <a:latin typeface="GT Walsheim Pro" pitchFamily="2" charset="77"/>
              </a:rPr>
              <a:t>Islands and complexity are created within the environment</a:t>
            </a:r>
          </a:p>
          <a:p>
            <a:r>
              <a:rPr lang="en-US" sz="3200" b="0">
                <a:latin typeface="GT Walsheim Pro" pitchFamily="2" charset="77"/>
              </a:rPr>
              <a:t>Business case doesn’t stack up</a:t>
            </a:r>
          </a:p>
          <a:p>
            <a:r>
              <a:rPr lang="en-US" sz="3200" b="0">
                <a:latin typeface="GT Walsheim Pro" pitchFamily="2" charset="77"/>
              </a:rPr>
              <a:t>Solution often doesn’t add value – the core value has been eroded</a:t>
            </a:r>
          </a:p>
          <a:p>
            <a:r>
              <a:rPr lang="en-US" sz="3200" b="0">
                <a:latin typeface="GT Walsheim Pro" pitchFamily="2" charset="77"/>
              </a:rPr>
              <a:t>Proof of Concept or MVP approach does not create a production useable environment.</a:t>
            </a:r>
          </a:p>
          <a:p>
            <a:r>
              <a:rPr lang="en-US" sz="3200" b="0">
                <a:latin typeface="GT Walsheim Pro" pitchFamily="2" charset="77"/>
              </a:rPr>
              <a:t>TCO does not reduce</a:t>
            </a:r>
          </a:p>
          <a:p>
            <a:endParaRPr lang="en-US" sz="3200">
              <a:latin typeface="GT Walsheim Pro" pitchFamily="2" charset="77"/>
            </a:endParaRPr>
          </a:p>
          <a:p>
            <a:r>
              <a:rPr lang="en-US" sz="3200">
                <a:highlight>
                  <a:srgbClr val="FFFF00"/>
                </a:highlight>
                <a:latin typeface="GT Walsheim Pro" pitchFamily="2" charset="77"/>
              </a:rPr>
              <a:t>Often it is just about adding more stuff onto existing issues without really re-thinking the business process and problem.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F0CF-293B-42EB-831E-E82E60527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815" y="16623"/>
            <a:ext cx="7131036" cy="5187143"/>
          </a:xfrm>
        </p:spPr>
        <p:txBody>
          <a:bodyPr/>
          <a:lstStyle/>
          <a:p>
            <a:r>
              <a:rPr lang="en-AU">
                <a:solidFill>
                  <a:schemeClr val="bg1"/>
                </a:solidFill>
                <a:latin typeface="GT Walsheim Pro Bold" panose="00000800000000000000" pitchFamily="2" charset="0"/>
              </a:rPr>
              <a:t>Humanise </a:t>
            </a:r>
            <a:br>
              <a:rPr lang="en-AU">
                <a:solidFill>
                  <a:schemeClr val="bg1"/>
                </a:solidFill>
                <a:latin typeface="GT Walsheim Pro Bold" panose="00000800000000000000" pitchFamily="2" charset="0"/>
              </a:rPr>
            </a:br>
            <a:r>
              <a:rPr lang="en-AU">
                <a:solidFill>
                  <a:schemeClr val="bg1"/>
                </a:solidFill>
                <a:latin typeface="GT Walsheim Pro Bold" panose="00000800000000000000" pitchFamily="2" charset="0"/>
              </a:rPr>
              <a:t>Digital </a:t>
            </a:r>
            <a:br>
              <a:rPr lang="en-AU">
                <a:solidFill>
                  <a:schemeClr val="bg1"/>
                </a:solidFill>
                <a:latin typeface="GT Walsheim Pro Bold" panose="00000800000000000000" pitchFamily="2" charset="0"/>
              </a:rPr>
            </a:br>
            <a:r>
              <a:rPr lang="en-AU" sz="4400">
                <a:solidFill>
                  <a:schemeClr val="bg1"/>
                </a:solidFill>
                <a:latin typeface="GT Walsheim Pro Bold" panose="00000800000000000000" pitchFamily="2" charset="0"/>
              </a:rPr>
              <a:t>– a human centric approach to </a:t>
            </a:r>
            <a:r>
              <a:rPr lang="en-AU" sz="4400">
                <a:highlight>
                  <a:srgbClr val="FFFF00"/>
                </a:highlight>
                <a:latin typeface="GT Walsheim Pro Bold" panose="00000800000000000000" pitchFamily="2" charset="0"/>
              </a:rPr>
              <a:t>IT systems transformation</a:t>
            </a:r>
            <a:endParaRPr lang="en-AU">
              <a:highlight>
                <a:srgbClr val="FFFF00"/>
              </a:highlight>
              <a:latin typeface="GT Walsheim Pro Bold" panose="00000800000000000000" pitchFamily="2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0C59F437-959C-4E67-8011-4AD479A5C2E3}"/>
              </a:ext>
            </a:extLst>
          </p:cNvPr>
          <p:cNvSpPr>
            <a:spLocks noChangeAspect="1"/>
          </p:cNvSpPr>
          <p:nvPr/>
        </p:nvSpPr>
        <p:spPr bwMode="black">
          <a:xfrm>
            <a:off x="362839" y="-1"/>
            <a:ext cx="730236" cy="639764"/>
          </a:xfrm>
          <a:custGeom>
            <a:avLst/>
            <a:gdLst>
              <a:gd name="T0" fmla="*/ 0 w 370"/>
              <a:gd name="T1" fmla="*/ 0 h 321"/>
              <a:gd name="T2" fmla="*/ 0 w 370"/>
              <a:gd name="T3" fmla="*/ 0 h 321"/>
              <a:gd name="T4" fmla="*/ 184 w 370"/>
              <a:gd name="T5" fmla="*/ 321 h 321"/>
              <a:gd name="T6" fmla="*/ 370 w 370"/>
              <a:gd name="T7" fmla="*/ 0 h 321"/>
              <a:gd name="T8" fmla="*/ 0 w 370"/>
              <a:gd name="T9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321">
                <a:moveTo>
                  <a:pt x="0" y="0"/>
                </a:moveTo>
                <a:lnTo>
                  <a:pt x="0" y="0"/>
                </a:lnTo>
                <a:lnTo>
                  <a:pt x="184" y="321"/>
                </a:lnTo>
                <a:lnTo>
                  <a:pt x="37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endParaRPr lang="en-US" sz="460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EEF9E-B552-0249-8891-5AEE531E6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" t="10248" r="2494" b="11823"/>
          <a:stretch/>
        </p:blipFill>
        <p:spPr>
          <a:xfrm>
            <a:off x="8944495" y="28563"/>
            <a:ext cx="5699526" cy="82010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9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641C-DD94-43B6-A804-06DFEB64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148" y="936246"/>
            <a:ext cx="9233648" cy="960437"/>
          </a:xfrm>
        </p:spPr>
        <p:txBody>
          <a:bodyPr anchor="ctr"/>
          <a:lstStyle/>
          <a:p>
            <a:r>
              <a:rPr lang="en-US">
                <a:latin typeface="GT Walsheim Pro" pitchFamily="2" charset="77"/>
              </a:rPr>
              <a:t>Humanise Digital</a:t>
            </a:r>
            <a:br>
              <a:rPr lang="en-US">
                <a:latin typeface="GT Walsheim Pro" pitchFamily="2" charset="77"/>
              </a:rPr>
            </a:br>
            <a:r>
              <a:rPr lang="en-US" sz="2800" b="0">
                <a:latin typeface="GT Walsheim Pro" pitchFamily="2" charset="77"/>
              </a:rPr>
              <a:t>Experience Uniqueness. Together.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18C3446-20ED-C44F-AAF7-7BEE5B034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347" y="2393649"/>
            <a:ext cx="8753927" cy="5835951"/>
          </a:xfrm>
          <a:prstGeom prst="rect">
            <a:avLst/>
          </a:prstGeom>
        </p:spPr>
      </p:pic>
      <p:sp>
        <p:nvSpPr>
          <p:cNvPr id="99" name="Arrow: Pentagon 137">
            <a:extLst>
              <a:ext uri="{FF2B5EF4-FFF2-40B4-BE49-F238E27FC236}">
                <a16:creationId xmlns:a16="http://schemas.microsoft.com/office/drawing/2014/main" id="{02A2D95C-5EC7-7145-B615-58EFACD2437E}"/>
              </a:ext>
            </a:extLst>
          </p:cNvPr>
          <p:cNvSpPr/>
          <p:nvPr/>
        </p:nvSpPr>
        <p:spPr>
          <a:xfrm>
            <a:off x="0" y="2393649"/>
            <a:ext cx="7052195" cy="5835951"/>
          </a:xfrm>
          <a:prstGeom prst="homePlate">
            <a:avLst>
              <a:gd name="adj" fmla="val 19181"/>
            </a:avLst>
          </a:prstGeom>
          <a:solidFill>
            <a:srgbClr val="000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4DB787D-9AD3-AA40-B019-480157E438C1}"/>
              </a:ext>
            </a:extLst>
          </p:cNvPr>
          <p:cNvGrpSpPr/>
          <p:nvPr/>
        </p:nvGrpSpPr>
        <p:grpSpPr>
          <a:xfrm>
            <a:off x="627463" y="2362200"/>
            <a:ext cx="5402001" cy="5421729"/>
            <a:chOff x="3644632" y="664380"/>
            <a:chExt cx="6107109" cy="612941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9BAA572-E3B9-2B46-9F9B-A4732FCBC419}"/>
                </a:ext>
              </a:extLst>
            </p:cNvPr>
            <p:cNvGrpSpPr/>
            <p:nvPr/>
          </p:nvGrpSpPr>
          <p:grpSpPr>
            <a:xfrm rot="3608713" flipV="1">
              <a:off x="4752813" y="2876735"/>
              <a:ext cx="6107109" cy="1727008"/>
              <a:chOff x="1680531" y="2542478"/>
              <a:chExt cx="6107109" cy="1727008"/>
            </a:xfrm>
          </p:grpSpPr>
          <p:sp>
            <p:nvSpPr>
              <p:cNvPr id="118" name="Rectangle: Rounded Corners 16">
                <a:extLst>
                  <a:ext uri="{FF2B5EF4-FFF2-40B4-BE49-F238E27FC236}">
                    <a16:creationId xmlns:a16="http://schemas.microsoft.com/office/drawing/2014/main" id="{19ED1CFA-EA9D-3343-A50B-ECAB1E50DBDF}"/>
                  </a:ext>
                </a:extLst>
              </p:cNvPr>
              <p:cNvSpPr/>
              <p:nvPr/>
            </p:nvSpPr>
            <p:spPr>
              <a:xfrm>
                <a:off x="1680531" y="2542478"/>
                <a:ext cx="6107109" cy="1727008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D24C121-7FAE-FE46-855A-1CD49B89C5C3}"/>
                  </a:ext>
                </a:extLst>
              </p:cNvPr>
              <p:cNvSpPr/>
              <p:nvPr/>
            </p:nvSpPr>
            <p:spPr>
              <a:xfrm>
                <a:off x="6222381" y="2697164"/>
                <a:ext cx="1417636" cy="141763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D9D9D9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3820F8B-A093-2741-BF95-ACC04B7079BD}"/>
                </a:ext>
              </a:extLst>
            </p:cNvPr>
            <p:cNvGrpSpPr/>
            <p:nvPr/>
          </p:nvGrpSpPr>
          <p:grpSpPr>
            <a:xfrm rot="17991287">
              <a:off x="2558753" y="2854431"/>
              <a:ext cx="6107109" cy="1727008"/>
              <a:chOff x="1680531" y="2542478"/>
              <a:chExt cx="6107109" cy="1727008"/>
            </a:xfrm>
          </p:grpSpPr>
          <p:sp>
            <p:nvSpPr>
              <p:cNvPr id="116" name="Rectangle: Rounded Corners 7">
                <a:extLst>
                  <a:ext uri="{FF2B5EF4-FFF2-40B4-BE49-F238E27FC236}">
                    <a16:creationId xmlns:a16="http://schemas.microsoft.com/office/drawing/2014/main" id="{0F73155E-3CD4-1246-99B4-8689E59B828F}"/>
                  </a:ext>
                </a:extLst>
              </p:cNvPr>
              <p:cNvSpPr/>
              <p:nvPr/>
            </p:nvSpPr>
            <p:spPr>
              <a:xfrm>
                <a:off x="1680531" y="2542478"/>
                <a:ext cx="6107109" cy="1727008"/>
              </a:xfrm>
              <a:prstGeom prst="roundRect">
                <a:avLst>
                  <a:gd name="adj" fmla="val 50000"/>
                </a:avLst>
              </a:prstGeom>
              <a:solidFill>
                <a:srgbClr val="66656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E45AE0D-6CF4-1944-8A72-465B53F8F1DB}"/>
                  </a:ext>
                </a:extLst>
              </p:cNvPr>
              <p:cNvSpPr/>
              <p:nvPr/>
            </p:nvSpPr>
            <p:spPr>
              <a:xfrm>
                <a:off x="6222381" y="2697164"/>
                <a:ext cx="1417636" cy="141763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FFED00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85FDAF5-2048-744D-BFFD-2B977D55ED8C}"/>
                </a:ext>
              </a:extLst>
            </p:cNvPr>
            <p:cNvGrpSpPr/>
            <p:nvPr/>
          </p:nvGrpSpPr>
          <p:grpSpPr>
            <a:xfrm flipH="1">
              <a:off x="3644632" y="4761289"/>
              <a:ext cx="6107109" cy="1727008"/>
              <a:chOff x="1680531" y="2542478"/>
              <a:chExt cx="6107109" cy="1727008"/>
            </a:xfrm>
          </p:grpSpPr>
          <p:sp>
            <p:nvSpPr>
              <p:cNvPr id="114" name="Rectangle: Rounded Corners 10">
                <a:extLst>
                  <a:ext uri="{FF2B5EF4-FFF2-40B4-BE49-F238E27FC236}">
                    <a16:creationId xmlns:a16="http://schemas.microsoft.com/office/drawing/2014/main" id="{0116C5DE-A2AF-7349-A4CB-614C583D437C}"/>
                  </a:ext>
                </a:extLst>
              </p:cNvPr>
              <p:cNvSpPr/>
              <p:nvPr/>
            </p:nvSpPr>
            <p:spPr>
              <a:xfrm>
                <a:off x="1680531" y="2542478"/>
                <a:ext cx="6107109" cy="1727008"/>
              </a:xfrm>
              <a:prstGeom prst="roundRect">
                <a:avLst>
                  <a:gd name="adj" fmla="val 50000"/>
                </a:avLst>
              </a:prstGeom>
              <a:solidFill>
                <a:srgbClr val="FFEE00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64C3AD7-3A8C-7749-8668-1D8A81052A8C}"/>
                  </a:ext>
                </a:extLst>
              </p:cNvPr>
              <p:cNvSpPr/>
              <p:nvPr/>
            </p:nvSpPr>
            <p:spPr>
              <a:xfrm>
                <a:off x="6222381" y="2697164"/>
                <a:ext cx="1417636" cy="141763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666666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68CC08-4E63-3F4E-A38B-12627FFE055A}"/>
                </a:ext>
              </a:extLst>
            </p:cNvPr>
            <p:cNvGrpSpPr/>
            <p:nvPr/>
          </p:nvGrpSpPr>
          <p:grpSpPr>
            <a:xfrm rot="3608713" flipV="1">
              <a:off x="6828070" y="4076105"/>
              <a:ext cx="3336043" cy="1727008"/>
              <a:chOff x="4451596" y="2542478"/>
              <a:chExt cx="3336043" cy="1727008"/>
            </a:xfrm>
          </p:grpSpPr>
          <p:sp>
            <p:nvSpPr>
              <p:cNvPr id="112" name="Rectangle: Rounded Corners 19">
                <a:extLst>
                  <a:ext uri="{FF2B5EF4-FFF2-40B4-BE49-F238E27FC236}">
                    <a16:creationId xmlns:a16="http://schemas.microsoft.com/office/drawing/2014/main" id="{FBF0E4DD-370E-B847-B21A-5C29900BD4FE}"/>
                  </a:ext>
                </a:extLst>
              </p:cNvPr>
              <p:cNvSpPr/>
              <p:nvPr/>
            </p:nvSpPr>
            <p:spPr>
              <a:xfrm>
                <a:off x="4451596" y="2542478"/>
                <a:ext cx="3336043" cy="1727008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5EEE5C8-F775-F343-BE5E-D89524E0D297}"/>
                  </a:ext>
                </a:extLst>
              </p:cNvPr>
              <p:cNvSpPr/>
              <p:nvPr/>
            </p:nvSpPr>
            <p:spPr>
              <a:xfrm>
                <a:off x="6222381" y="2697164"/>
                <a:ext cx="1417636" cy="141763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D9D9D9"/>
                </a:solidFill>
              </a:ln>
              <a:effectLst/>
            </p:spPr>
            <p:txBody>
              <a:bodyPr rtlCol="0" anchor="ctr"/>
              <a:lstStyle/>
              <a:p>
                <a:pPr marL="0" marR="0" lvl="0" indent="0" algn="ctr" defTabSz="14629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E0C61D-4C30-E64B-AB45-0C891B17E8C9}"/>
              </a:ext>
            </a:extLst>
          </p:cNvPr>
          <p:cNvGrpSpPr/>
          <p:nvPr/>
        </p:nvGrpSpPr>
        <p:grpSpPr>
          <a:xfrm>
            <a:off x="2018729" y="3152248"/>
            <a:ext cx="1777437" cy="2516729"/>
            <a:chOff x="2018729" y="3152248"/>
            <a:chExt cx="1777437" cy="2516729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9F68F26F-F7CB-334D-80EA-4A03F8D5C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4650" y="3152248"/>
              <a:ext cx="921516" cy="464417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05CD370-B779-DE46-9561-E45F26E88902}"/>
                </a:ext>
              </a:extLst>
            </p:cNvPr>
            <p:cNvSpPr txBox="1"/>
            <p:nvPr/>
          </p:nvSpPr>
          <p:spPr>
            <a:xfrm rot="17920300">
              <a:off x="1632566" y="4451816"/>
              <a:ext cx="16033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4629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T Walsheim Pro" pitchFamily="2" charset="77"/>
                </a:rPr>
                <a:t>Drive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T Walsheim Pro" pitchFamily="2" charset="77"/>
                </a:rPr>
                <a:t> </a:t>
              </a:r>
              <a:b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T Walsheim Pro" pitchFamily="2" charset="77"/>
                </a:rPr>
              </a:b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T Walsheim Pro" pitchFamily="2" charset="77"/>
                </a:rPr>
                <a:t>Resilience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B1A994-2816-2C42-BE50-5FA023B68744}"/>
              </a:ext>
            </a:extLst>
          </p:cNvPr>
          <p:cNvGrpSpPr/>
          <p:nvPr/>
        </p:nvGrpSpPr>
        <p:grpSpPr>
          <a:xfrm>
            <a:off x="4155304" y="4765564"/>
            <a:ext cx="1501300" cy="2391436"/>
            <a:chOff x="4155304" y="4765564"/>
            <a:chExt cx="1501300" cy="2391436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113738B-94CB-6C46-9AC0-66CDDB6B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5692" y="6349059"/>
              <a:ext cx="760912" cy="807941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2F90F82-7B85-2C40-9698-3E2FAD6DA89D}"/>
                </a:ext>
              </a:extLst>
            </p:cNvPr>
            <p:cNvSpPr txBox="1"/>
            <p:nvPr/>
          </p:nvSpPr>
          <p:spPr>
            <a:xfrm rot="3577485">
              <a:off x="3860512" y="5060356"/>
              <a:ext cx="14205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4629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T Walsheim Pro" pitchFamily="2" charset="77"/>
                </a:rPr>
                <a:t>Enable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T Walsheim Pro" pitchFamily="2" charset="77"/>
                </a:rPr>
                <a:t> </a:t>
              </a:r>
              <a:b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T Walsheim Pro" pitchFamily="2" charset="77"/>
                </a:rPr>
              </a:b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T Walsheim Pro" pitchFamily="2" charset="77"/>
                </a:rPr>
                <a:t>Wisdom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847C02-131A-224F-9E41-14AC2C97BCC5}"/>
              </a:ext>
            </a:extLst>
          </p:cNvPr>
          <p:cNvGrpSpPr/>
          <p:nvPr/>
        </p:nvGrpSpPr>
        <p:grpSpPr>
          <a:xfrm>
            <a:off x="941290" y="6354702"/>
            <a:ext cx="2857190" cy="707886"/>
            <a:chOff x="941290" y="6354702"/>
            <a:chExt cx="2857190" cy="707886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9307557F-F0A7-0C4E-9FCD-7A432335D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90" y="6543064"/>
              <a:ext cx="887465" cy="446735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64089A7-0550-C141-86D1-3AA372821117}"/>
                </a:ext>
              </a:extLst>
            </p:cNvPr>
            <p:cNvSpPr txBox="1"/>
            <p:nvPr/>
          </p:nvSpPr>
          <p:spPr>
            <a:xfrm>
              <a:off x="2057298" y="6354702"/>
              <a:ext cx="17411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4629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GT Walsheim Pro" pitchFamily="2" charset="77"/>
                </a:rPr>
                <a:t>Unique</a:t>
              </a:r>
              <a:br>
                <a:rPr kumimoji="0" lang="en-US" sz="2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GT Walsheim Pro" pitchFamily="2" charset="77"/>
                </a:rPr>
              </a:b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GT Walsheim Pro" pitchFamily="2" charset="77"/>
                </a:rPr>
                <a:t>Experience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7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31BACA7-5140-0B41-B74C-C0EA07B9F9E2}"/>
              </a:ext>
            </a:extLst>
          </p:cNvPr>
          <p:cNvSpPr/>
          <p:nvPr/>
        </p:nvSpPr>
        <p:spPr>
          <a:xfrm>
            <a:off x="462708" y="1387109"/>
            <a:ext cx="14047205" cy="1980562"/>
          </a:xfrm>
          <a:prstGeom prst="roundRect">
            <a:avLst>
              <a:gd name="adj" fmla="val 8691"/>
            </a:avLst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0972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6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Cultivating the </a:t>
            </a:r>
            <a:r>
              <a:rPr lang="en-GB" altLang="ja-JP" b="1" i="1">
                <a:solidFill>
                  <a:srgbClr val="FFED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ability</a:t>
            </a:r>
            <a:r>
              <a:rPr lang="en-GB" altLang="ja-JP" sz="2160" b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GB" altLang="ja-JP" sz="216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to:</a:t>
            </a:r>
            <a:r>
              <a:rPr lang="en-GB" altLang="ja-JP" sz="2160" b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30820720-D7C7-4C49-8590-7E594233A303}"/>
              </a:ext>
            </a:extLst>
          </p:cNvPr>
          <p:cNvSpPr/>
          <p:nvPr/>
        </p:nvSpPr>
        <p:spPr>
          <a:xfrm>
            <a:off x="462708" y="6093117"/>
            <a:ext cx="14031482" cy="1404511"/>
          </a:xfrm>
          <a:prstGeom prst="roundRect">
            <a:avLst>
              <a:gd name="adj" fmla="val 931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defTabSz="1097280"/>
            <a:r>
              <a:rPr lang="en-US" sz="2160" b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Human Aspects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F49754-6E82-CB40-B7AC-8564A2C76CBC}"/>
              </a:ext>
            </a:extLst>
          </p:cNvPr>
          <p:cNvSpPr/>
          <p:nvPr/>
        </p:nvSpPr>
        <p:spPr>
          <a:xfrm>
            <a:off x="462707" y="4621788"/>
            <a:ext cx="14031484" cy="1404511"/>
          </a:xfrm>
          <a:prstGeom prst="roundRect">
            <a:avLst>
              <a:gd name="adj" fmla="val 931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 defTabSz="1097280"/>
            <a:r>
              <a:rPr lang="en-US" sz="2160" b="1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Digital Aspects</a:t>
            </a: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61733995-DA5D-4898-A5B3-0D33591DE6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ja-JP" sz="3456">
                <a:latin typeface="GT Walsheim Pro" pitchFamily="2" charset="77"/>
              </a:rPr>
              <a:t>Humanise Digital</a:t>
            </a:r>
          </a:p>
        </p:txBody>
      </p:sp>
      <p:sp>
        <p:nvSpPr>
          <p:cNvPr id="96259" name="Slide Number Placeholder 4">
            <a:extLst>
              <a:ext uri="{FF2B5EF4-FFF2-40B4-BE49-F238E27FC236}">
                <a16:creationId xmlns:a16="http://schemas.microsoft.com/office/drawing/2014/main" id="{3E6F4F2B-F565-40FD-B380-136B5353A9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72260" y="9551670"/>
            <a:ext cx="358140" cy="1847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1504" indent="-342887"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545" indent="-274309"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0163" indent="-274309"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68782" indent="-274309"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17399" indent="-274309" eaLnBrk="0" fontAlgn="base" hangingPunct="0">
              <a:spcBef>
                <a:spcPct val="5000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66017" indent="-274309" eaLnBrk="0" fontAlgn="base" hangingPunct="0">
              <a:spcBef>
                <a:spcPct val="5000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114636" indent="-274309" eaLnBrk="0" fontAlgn="base" hangingPunct="0">
              <a:spcBef>
                <a:spcPct val="5000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63254" indent="-274309" eaLnBrk="0" fontAlgn="base" hangingPunct="0">
              <a:spcBef>
                <a:spcPct val="5000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97236" eaLnBrk="0" fontAlgn="base" hangingPunct="0">
              <a:spcAft>
                <a:spcPct val="0"/>
              </a:spcAft>
              <a:defRPr/>
            </a:pPr>
            <a:r>
              <a:rPr lang="nl-NL" altLang="en-US" sz="1200">
                <a:solidFill>
                  <a:srgbClr val="000000"/>
                </a:solidFill>
              </a:rPr>
              <a:t>- </a:t>
            </a:r>
            <a:fld id="{CA49AEA9-571D-4102-BCBB-41BE7BD2CB9E}" type="slidenum">
              <a:rPr lang="nl-NL" altLang="en-US" sz="1200">
                <a:solidFill>
                  <a:srgbClr val="000000"/>
                </a:solidFill>
              </a:rPr>
              <a:pPr defTabSz="1097236" eaLnBrk="0" fontAlgn="base" hangingPunct="0">
                <a:spcAft>
                  <a:spcPct val="0"/>
                </a:spcAft>
                <a:defRPr/>
              </a:pPr>
              <a:t>15</a:t>
            </a:fld>
            <a:r>
              <a:rPr lang="nl-NL" altLang="en-US" sz="1200">
                <a:solidFill>
                  <a:srgbClr val="000000"/>
                </a:solidFill>
              </a:rPr>
              <a:t> -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37FC9B4-E6BB-42C1-9607-3DB3FFC3E1DF}"/>
              </a:ext>
            </a:extLst>
          </p:cNvPr>
          <p:cNvSpPr/>
          <p:nvPr/>
        </p:nvSpPr>
        <p:spPr>
          <a:xfrm>
            <a:off x="1528728" y="3611040"/>
            <a:ext cx="1645920" cy="76103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Record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E3E6F5C-F356-4613-BDD2-53AB38C4E340}"/>
              </a:ext>
            </a:extLst>
          </p:cNvPr>
          <p:cNvSpPr/>
          <p:nvPr/>
        </p:nvSpPr>
        <p:spPr>
          <a:xfrm>
            <a:off x="1501660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Data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F9FF59-D6E0-4A63-83D0-8977EB4DAD8A}"/>
              </a:ext>
            </a:extLst>
          </p:cNvPr>
          <p:cNvSpPr/>
          <p:nvPr/>
        </p:nvSpPr>
        <p:spPr>
          <a:xfrm>
            <a:off x="1501660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Transactions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4680AD1-5459-41A7-A299-779838AA2D7D}"/>
              </a:ext>
            </a:extLst>
          </p:cNvPr>
          <p:cNvSpPr/>
          <p:nvPr/>
        </p:nvSpPr>
        <p:spPr>
          <a:xfrm>
            <a:off x="1501660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Operations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02F81DC-8F6E-4D18-BFB0-B0082FD20833}"/>
              </a:ext>
            </a:extLst>
          </p:cNvPr>
          <p:cNvSpPr/>
          <p:nvPr/>
        </p:nvSpPr>
        <p:spPr>
          <a:xfrm>
            <a:off x="1501660" y="6183436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Manage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3D00189-20B1-4F92-99BC-BDB2DEDD1A2F}"/>
              </a:ext>
            </a:extLst>
          </p:cNvPr>
          <p:cNvSpPr/>
          <p:nvPr/>
        </p:nvSpPr>
        <p:spPr>
          <a:xfrm>
            <a:off x="1501660" y="661295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Trust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443349F-045C-469C-AA63-9FACDC9E3C4C}"/>
              </a:ext>
            </a:extLst>
          </p:cNvPr>
          <p:cNvSpPr/>
          <p:nvPr/>
        </p:nvSpPr>
        <p:spPr>
          <a:xfrm>
            <a:off x="1501660" y="7042471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Protect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CA6B30D-D66D-4633-8D84-946F1AA967AF}"/>
              </a:ext>
            </a:extLst>
          </p:cNvPr>
          <p:cNvSpPr/>
          <p:nvPr/>
        </p:nvSpPr>
        <p:spPr>
          <a:xfrm>
            <a:off x="3265458" y="3611039"/>
            <a:ext cx="1645920" cy="76809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Simplicity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37835DF-C848-4E7F-8E31-4DFAC08EB3F4}"/>
              </a:ext>
            </a:extLst>
          </p:cNvPr>
          <p:cNvSpPr/>
          <p:nvPr/>
        </p:nvSpPr>
        <p:spPr>
          <a:xfrm>
            <a:off x="3239639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Harmonize/ Standardize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7A05EB9-6E9C-48C4-ACB8-B740756C2D72}"/>
              </a:ext>
            </a:extLst>
          </p:cNvPr>
          <p:cNvSpPr/>
          <p:nvPr/>
        </p:nvSpPr>
        <p:spPr>
          <a:xfrm>
            <a:off x="3239639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Code-to-Rules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6287281-3DA9-4D4C-AD2C-081FDDE7D741}"/>
              </a:ext>
            </a:extLst>
          </p:cNvPr>
          <p:cNvSpPr/>
          <p:nvPr/>
        </p:nvSpPr>
        <p:spPr>
          <a:xfrm>
            <a:off x="3239639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Cloud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F517A96-FA0D-4FA9-866A-C4044E217BAF}"/>
              </a:ext>
            </a:extLst>
          </p:cNvPr>
          <p:cNvSpPr/>
          <p:nvPr/>
        </p:nvSpPr>
        <p:spPr>
          <a:xfrm>
            <a:off x="3239639" y="617892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Responsive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4FD622C-C0EB-4D84-ACC6-AEA6B9739CE8}"/>
              </a:ext>
            </a:extLst>
          </p:cNvPr>
          <p:cNvSpPr/>
          <p:nvPr/>
        </p:nvSpPr>
        <p:spPr>
          <a:xfrm>
            <a:off x="3239639" y="661307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Transparent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C43879E-6D7A-4B76-8232-B4391B454C97}"/>
              </a:ext>
            </a:extLst>
          </p:cNvPr>
          <p:cNvSpPr/>
          <p:nvPr/>
        </p:nvSpPr>
        <p:spPr>
          <a:xfrm>
            <a:off x="3239639" y="7047233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Consistent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5A7D354-696A-4090-8E4C-F40CD4076CEB}"/>
              </a:ext>
            </a:extLst>
          </p:cNvPr>
          <p:cNvSpPr/>
          <p:nvPr/>
        </p:nvSpPr>
        <p:spPr>
          <a:xfrm>
            <a:off x="4981030" y="3611039"/>
            <a:ext cx="1645920" cy="76809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Agility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E45A533-7DAA-4A60-82A4-9C7C7ABE042F}"/>
              </a:ext>
            </a:extLst>
          </p:cNvPr>
          <p:cNvSpPr/>
          <p:nvPr/>
        </p:nvSpPr>
        <p:spPr>
          <a:xfrm>
            <a:off x="4977618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DevOps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9D29CBE-AEAA-4480-9CBB-5319C04B601F}"/>
              </a:ext>
            </a:extLst>
          </p:cNvPr>
          <p:cNvSpPr/>
          <p:nvPr/>
        </p:nvSpPr>
        <p:spPr>
          <a:xfrm>
            <a:off x="4977618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Continuous Delivery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2E66EBEA-2033-4685-B496-6D34CBBF21E1}"/>
              </a:ext>
            </a:extLst>
          </p:cNvPr>
          <p:cNvSpPr/>
          <p:nvPr/>
        </p:nvSpPr>
        <p:spPr>
          <a:xfrm>
            <a:off x="4977618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Continuous Deployment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314C2CA-708B-4009-BE8D-9F83BBAFE436}"/>
              </a:ext>
            </a:extLst>
          </p:cNvPr>
          <p:cNvSpPr/>
          <p:nvPr/>
        </p:nvSpPr>
        <p:spPr>
          <a:xfrm>
            <a:off x="4977618" y="6182170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Retrospectives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C194AF0D-77D0-4C12-AB66-C8671C6A2904}"/>
              </a:ext>
            </a:extLst>
          </p:cNvPr>
          <p:cNvSpPr/>
          <p:nvPr/>
        </p:nvSpPr>
        <p:spPr>
          <a:xfrm>
            <a:off x="4977618" y="6619093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Adaptable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D5F6B91-44BB-47CC-ADA3-C20A1C099777}"/>
              </a:ext>
            </a:extLst>
          </p:cNvPr>
          <p:cNvSpPr/>
          <p:nvPr/>
        </p:nvSpPr>
        <p:spPr>
          <a:xfrm>
            <a:off x="4977618" y="7056016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Agile Approach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B58319DA-FEBA-4A5B-A5B1-7E518139A282}"/>
              </a:ext>
            </a:extLst>
          </p:cNvPr>
          <p:cNvSpPr/>
          <p:nvPr/>
        </p:nvSpPr>
        <p:spPr>
          <a:xfrm>
            <a:off x="6703769" y="3611039"/>
            <a:ext cx="1645920" cy="76809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Convenience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97340F4-F22C-4624-BBDD-7903D36C6C35}"/>
              </a:ext>
            </a:extLst>
          </p:cNvPr>
          <p:cNvSpPr/>
          <p:nvPr/>
        </p:nvSpPr>
        <p:spPr>
          <a:xfrm>
            <a:off x="6715597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Automation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498D57C-397B-47B4-8022-E1E3000A1374}"/>
              </a:ext>
            </a:extLst>
          </p:cNvPr>
          <p:cNvSpPr/>
          <p:nvPr/>
        </p:nvSpPr>
        <p:spPr>
          <a:xfrm>
            <a:off x="6715597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Predict &amp; Prevent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F850FE2-2ABC-4F57-B382-58BAE9C31C97}"/>
              </a:ext>
            </a:extLst>
          </p:cNvPr>
          <p:cNvSpPr/>
          <p:nvPr/>
        </p:nvSpPr>
        <p:spPr>
          <a:xfrm>
            <a:off x="6715597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Right Response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1B5F022-CBE4-409F-B40C-36C4405628C1}"/>
              </a:ext>
            </a:extLst>
          </p:cNvPr>
          <p:cNvSpPr/>
          <p:nvPr/>
        </p:nvSpPr>
        <p:spPr>
          <a:xfrm>
            <a:off x="6715597" y="6189355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Streamline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E90634E8-CE1D-42D5-B0DA-E024C3800923}"/>
              </a:ext>
            </a:extLst>
          </p:cNvPr>
          <p:cNvSpPr/>
          <p:nvPr/>
        </p:nvSpPr>
        <p:spPr>
          <a:xfrm>
            <a:off x="6715597" y="6622685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Lean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2F79B01-CC68-47E1-A4D3-5F8D5BB96D94}"/>
              </a:ext>
            </a:extLst>
          </p:cNvPr>
          <p:cNvSpPr/>
          <p:nvPr/>
        </p:nvSpPr>
        <p:spPr>
          <a:xfrm>
            <a:off x="6715597" y="7056016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Ease-of-Use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FD1FEC5-30BC-4EC4-BF73-3E2A5BAA7D5E}"/>
              </a:ext>
            </a:extLst>
          </p:cNvPr>
          <p:cNvSpPr/>
          <p:nvPr/>
        </p:nvSpPr>
        <p:spPr>
          <a:xfrm>
            <a:off x="8582672" y="3611039"/>
            <a:ext cx="1645920" cy="76809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Synergy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58F9C1B-3859-4556-AA61-59DCCFC7B7B0}"/>
              </a:ext>
            </a:extLst>
          </p:cNvPr>
          <p:cNvSpPr/>
          <p:nvPr/>
        </p:nvSpPr>
        <p:spPr>
          <a:xfrm>
            <a:off x="8582672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Microservices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80059C0E-613F-4FC2-BD9C-C4E770BAD324}"/>
              </a:ext>
            </a:extLst>
          </p:cNvPr>
          <p:cNvSpPr/>
          <p:nvPr/>
        </p:nvSpPr>
        <p:spPr>
          <a:xfrm>
            <a:off x="8582672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Digital Business Networks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96ABEB8-AE78-475A-9E39-9C716636D24B}"/>
              </a:ext>
            </a:extLst>
          </p:cNvPr>
          <p:cNvSpPr/>
          <p:nvPr/>
        </p:nvSpPr>
        <p:spPr>
          <a:xfrm>
            <a:off x="8582672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Ecosystems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28F7DCE-4A03-4D3F-9BAF-440D5932249F}"/>
              </a:ext>
            </a:extLst>
          </p:cNvPr>
          <p:cNvSpPr/>
          <p:nvPr/>
        </p:nvSpPr>
        <p:spPr>
          <a:xfrm>
            <a:off x="8582672" y="619563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Collaboration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3507B1A-8356-4B76-94C6-D7F5AFF43586}"/>
              </a:ext>
            </a:extLst>
          </p:cNvPr>
          <p:cNvSpPr/>
          <p:nvPr/>
        </p:nvSpPr>
        <p:spPr>
          <a:xfrm>
            <a:off x="8582672" y="662582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Supportive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64E119B4-6F1C-4EDE-868A-7EE94E157234}"/>
              </a:ext>
            </a:extLst>
          </p:cNvPr>
          <p:cNvSpPr/>
          <p:nvPr/>
        </p:nvSpPr>
        <p:spPr>
          <a:xfrm>
            <a:off x="8582672" y="7056016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Co-operation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C8CD832-13B9-47BC-A485-7DC5D2750FD6}"/>
              </a:ext>
            </a:extLst>
          </p:cNvPr>
          <p:cNvSpPr/>
          <p:nvPr/>
        </p:nvSpPr>
        <p:spPr>
          <a:xfrm>
            <a:off x="12058636" y="3611039"/>
            <a:ext cx="1645920" cy="76809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Engagement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3647F3B-F861-4049-9130-EEEB5339F846}"/>
              </a:ext>
            </a:extLst>
          </p:cNvPr>
          <p:cNvSpPr/>
          <p:nvPr/>
        </p:nvSpPr>
        <p:spPr>
          <a:xfrm>
            <a:off x="12058636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Contextualization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B6EBC20-27CA-4004-8AA0-D1A6B82B2144}"/>
              </a:ext>
            </a:extLst>
          </p:cNvPr>
          <p:cNvSpPr/>
          <p:nvPr/>
        </p:nvSpPr>
        <p:spPr>
          <a:xfrm>
            <a:off x="12058636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Anticipatory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7F6B014A-B837-4B5F-B343-3D57BAD212C0}"/>
              </a:ext>
            </a:extLst>
          </p:cNvPr>
          <p:cNvSpPr/>
          <p:nvPr/>
        </p:nvSpPr>
        <p:spPr>
          <a:xfrm>
            <a:off x="12058636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Natural Interactions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C902ADF-AE52-42C1-8BDB-04051957DDDE}"/>
              </a:ext>
            </a:extLst>
          </p:cNvPr>
          <p:cNvSpPr/>
          <p:nvPr/>
        </p:nvSpPr>
        <p:spPr>
          <a:xfrm>
            <a:off x="12058636" y="618533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Unexpected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59579B1-73F1-4CF5-B9DF-2CE0B903BE28}"/>
              </a:ext>
            </a:extLst>
          </p:cNvPr>
          <p:cNvSpPr/>
          <p:nvPr/>
        </p:nvSpPr>
        <p:spPr>
          <a:xfrm>
            <a:off x="12058636" y="662035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Authentic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639C189-27F5-42DF-A338-6412AEF27AE2}"/>
              </a:ext>
            </a:extLst>
          </p:cNvPr>
          <p:cNvSpPr/>
          <p:nvPr/>
        </p:nvSpPr>
        <p:spPr>
          <a:xfrm>
            <a:off x="12058636" y="7055381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Digital Native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B4B63C5-F12E-47C3-99BC-FD620AEA490D}"/>
              </a:ext>
            </a:extLst>
          </p:cNvPr>
          <p:cNvSpPr/>
          <p:nvPr/>
        </p:nvSpPr>
        <p:spPr>
          <a:xfrm>
            <a:off x="10322155" y="3611039"/>
            <a:ext cx="1645920" cy="768096"/>
          </a:xfrm>
          <a:prstGeom prst="rect">
            <a:avLst/>
          </a:prstGeom>
          <a:solidFill>
            <a:srgbClr val="D9D9D9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560" b="1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t>Systems of Insight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E0DFBE2-533C-4BB7-9799-5618E3D833A8}"/>
              </a:ext>
            </a:extLst>
          </p:cNvPr>
          <p:cNvSpPr/>
          <p:nvPr/>
        </p:nvSpPr>
        <p:spPr>
          <a:xfrm>
            <a:off x="10320654" y="4703574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Personalization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F98B389F-A000-4AFA-9136-97CE15C41C14}"/>
              </a:ext>
            </a:extLst>
          </p:cNvPr>
          <p:cNvSpPr/>
          <p:nvPr/>
        </p:nvSpPr>
        <p:spPr>
          <a:xfrm>
            <a:off x="10320654" y="5140498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Analytics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99481E0-FD81-4889-BBC2-28DE487FC7A9}"/>
              </a:ext>
            </a:extLst>
          </p:cNvPr>
          <p:cNvSpPr/>
          <p:nvPr/>
        </p:nvSpPr>
        <p:spPr>
          <a:xfrm>
            <a:off x="10320654" y="557694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Industry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3E664A8-846E-46A6-9EB9-1AEAB55D2046}"/>
              </a:ext>
            </a:extLst>
          </p:cNvPr>
          <p:cNvSpPr/>
          <p:nvPr/>
        </p:nvSpPr>
        <p:spPr>
          <a:xfrm>
            <a:off x="10320654" y="618818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Intelligence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03898327-56A1-430D-9FF1-F7CB6A0A5268}"/>
              </a:ext>
            </a:extLst>
          </p:cNvPr>
          <p:cNvSpPr/>
          <p:nvPr/>
        </p:nvSpPr>
        <p:spPr>
          <a:xfrm>
            <a:off x="10320654" y="6621782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Continuous Learning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CCFF60B-F98E-41C2-940A-9B11DEC7D89E}"/>
              </a:ext>
            </a:extLst>
          </p:cNvPr>
          <p:cNvSpPr/>
          <p:nvPr/>
        </p:nvSpPr>
        <p:spPr>
          <a:xfrm>
            <a:off x="10320654" y="7055381"/>
            <a:ext cx="1645920" cy="345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62981">
              <a:defRPr/>
            </a:pPr>
            <a:r>
              <a:rPr lang="en-US" sz="1140" b="1">
                <a:solidFill>
                  <a:srgbClr val="000000"/>
                </a:solidFill>
                <a:latin typeface="Arial"/>
              </a:rPr>
              <a:t>Relevance</a:t>
            </a:r>
          </a:p>
        </p:txBody>
      </p:sp>
      <p:sp>
        <p:nvSpPr>
          <p:cNvPr id="203" name="Left Brace 202">
            <a:extLst>
              <a:ext uri="{FF2B5EF4-FFF2-40B4-BE49-F238E27FC236}">
                <a16:creationId xmlns:a16="http://schemas.microsoft.com/office/drawing/2014/main" id="{01CB88A2-36D6-4CB3-9D77-719CA97CF37D}"/>
              </a:ext>
            </a:extLst>
          </p:cNvPr>
          <p:cNvSpPr/>
          <p:nvPr/>
        </p:nvSpPr>
        <p:spPr>
          <a:xfrm rot="5400000">
            <a:off x="2214892" y="3676297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567213C2-D546-45ED-A1BE-C0AB28B87C5B}"/>
              </a:ext>
            </a:extLst>
          </p:cNvPr>
          <p:cNvSpPr/>
          <p:nvPr/>
        </p:nvSpPr>
        <p:spPr>
          <a:xfrm rot="5400000">
            <a:off x="3978690" y="3662374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Left Brace 64">
            <a:extLst>
              <a:ext uri="{FF2B5EF4-FFF2-40B4-BE49-F238E27FC236}">
                <a16:creationId xmlns:a16="http://schemas.microsoft.com/office/drawing/2014/main" id="{65FACC1C-C29E-4DB1-91E6-EF75B8CC845F}"/>
              </a:ext>
            </a:extLst>
          </p:cNvPr>
          <p:cNvSpPr/>
          <p:nvPr/>
        </p:nvSpPr>
        <p:spPr>
          <a:xfrm rot="5400000">
            <a:off x="5690850" y="3670529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76856C8C-DAB6-4A9D-924D-3BBD3F21DB2C}"/>
              </a:ext>
            </a:extLst>
          </p:cNvPr>
          <p:cNvSpPr/>
          <p:nvPr/>
        </p:nvSpPr>
        <p:spPr>
          <a:xfrm rot="5400000">
            <a:off x="7428829" y="3689207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Left Brace 66">
            <a:extLst>
              <a:ext uri="{FF2B5EF4-FFF2-40B4-BE49-F238E27FC236}">
                <a16:creationId xmlns:a16="http://schemas.microsoft.com/office/drawing/2014/main" id="{9C2FE1C7-196B-45BE-8265-6E1DCAB85029}"/>
              </a:ext>
            </a:extLst>
          </p:cNvPr>
          <p:cNvSpPr/>
          <p:nvPr/>
        </p:nvSpPr>
        <p:spPr>
          <a:xfrm rot="5400000">
            <a:off x="9295904" y="3688679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8B8558F1-8C54-47B1-8C4D-F19F8A698E6A}"/>
              </a:ext>
            </a:extLst>
          </p:cNvPr>
          <p:cNvSpPr/>
          <p:nvPr/>
        </p:nvSpPr>
        <p:spPr>
          <a:xfrm rot="5400000">
            <a:off x="11024390" y="3678151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Left Brace 68">
            <a:extLst>
              <a:ext uri="{FF2B5EF4-FFF2-40B4-BE49-F238E27FC236}">
                <a16:creationId xmlns:a16="http://schemas.microsoft.com/office/drawing/2014/main" id="{1BBEB0DC-2346-4994-93C6-90A5684E844D}"/>
              </a:ext>
            </a:extLst>
          </p:cNvPr>
          <p:cNvSpPr/>
          <p:nvPr/>
        </p:nvSpPr>
        <p:spPr>
          <a:xfrm rot="5400000">
            <a:off x="12771868" y="3681436"/>
            <a:ext cx="219456" cy="1645920"/>
          </a:xfrm>
          <a:prstGeom prst="leftBrace">
            <a:avLst>
              <a:gd name="adj1" fmla="val 8333"/>
              <a:gd name="adj2" fmla="val 50605"/>
            </a:avLst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462981">
              <a:defRPr/>
            </a:pPr>
            <a:endParaRPr lang="en-US" sz="144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867905-4356-48B2-AE30-E4D0AF79C84B}"/>
              </a:ext>
            </a:extLst>
          </p:cNvPr>
          <p:cNvCxnSpPr>
            <a:cxnSpLocks/>
            <a:stCxn id="126" idx="0"/>
            <a:endCxn id="97" idx="2"/>
          </p:cNvCxnSpPr>
          <p:nvPr/>
        </p:nvCxnSpPr>
        <p:spPr>
          <a:xfrm flipV="1">
            <a:off x="2351689" y="3197860"/>
            <a:ext cx="2722964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0E636BB-DDB9-4961-8696-C1B4408799C6}"/>
              </a:ext>
            </a:extLst>
          </p:cNvPr>
          <p:cNvCxnSpPr>
            <a:cxnSpLocks/>
            <a:stCxn id="141" idx="0"/>
            <a:endCxn id="97" idx="2"/>
          </p:cNvCxnSpPr>
          <p:nvPr/>
        </p:nvCxnSpPr>
        <p:spPr>
          <a:xfrm flipV="1">
            <a:off x="4088418" y="3197860"/>
            <a:ext cx="986234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97CCE5C-C284-4277-B8E6-4466373A1915}"/>
              </a:ext>
            </a:extLst>
          </p:cNvPr>
          <p:cNvCxnSpPr>
            <a:cxnSpLocks/>
            <a:stCxn id="150" idx="0"/>
            <a:endCxn id="97" idx="2"/>
          </p:cNvCxnSpPr>
          <p:nvPr/>
        </p:nvCxnSpPr>
        <p:spPr>
          <a:xfrm flipH="1" flipV="1">
            <a:off x="5074653" y="3197860"/>
            <a:ext cx="729337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8EDA554-4689-431A-A462-D3BA2638D869}"/>
              </a:ext>
            </a:extLst>
          </p:cNvPr>
          <p:cNvCxnSpPr>
            <a:cxnSpLocks/>
            <a:stCxn id="159" idx="0"/>
            <a:endCxn id="97" idx="2"/>
          </p:cNvCxnSpPr>
          <p:nvPr/>
        </p:nvCxnSpPr>
        <p:spPr>
          <a:xfrm flipH="1" flipV="1">
            <a:off x="5074653" y="3197860"/>
            <a:ext cx="2452076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08F2ABE-51D9-4588-BC01-745D130F8A43}"/>
              </a:ext>
            </a:extLst>
          </p:cNvPr>
          <p:cNvCxnSpPr>
            <a:cxnSpLocks/>
            <a:stCxn id="168" idx="0"/>
            <a:endCxn id="99" idx="2"/>
          </p:cNvCxnSpPr>
          <p:nvPr/>
        </p:nvCxnSpPr>
        <p:spPr>
          <a:xfrm flipV="1">
            <a:off x="9405633" y="3197860"/>
            <a:ext cx="1741211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6D355AB-61EE-4BAF-BC82-B907C3980286}"/>
              </a:ext>
            </a:extLst>
          </p:cNvPr>
          <p:cNvCxnSpPr>
            <a:cxnSpLocks/>
            <a:stCxn id="186" idx="0"/>
            <a:endCxn id="99" idx="2"/>
          </p:cNvCxnSpPr>
          <p:nvPr/>
        </p:nvCxnSpPr>
        <p:spPr>
          <a:xfrm flipV="1">
            <a:off x="11145115" y="3197860"/>
            <a:ext cx="1728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CF582C6-B965-47A9-8847-3ED8CFFCCD87}"/>
              </a:ext>
            </a:extLst>
          </p:cNvPr>
          <p:cNvCxnSpPr>
            <a:cxnSpLocks/>
            <a:stCxn id="177" idx="0"/>
            <a:endCxn id="99" idx="2"/>
          </p:cNvCxnSpPr>
          <p:nvPr/>
        </p:nvCxnSpPr>
        <p:spPr>
          <a:xfrm flipH="1" flipV="1">
            <a:off x="11146844" y="3197860"/>
            <a:ext cx="1734752" cy="413179"/>
          </a:xfrm>
          <a:prstGeom prst="straightConnector1">
            <a:avLst/>
          </a:prstGeom>
          <a:ln w="19050" cap="sq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EEE986F-F012-4746-A2E2-1F36722A73DA}"/>
              </a:ext>
            </a:extLst>
          </p:cNvPr>
          <p:cNvCxnSpPr>
            <a:cxnSpLocks/>
            <a:stCxn id="97" idx="0"/>
            <a:endCxn id="13" idx="2"/>
          </p:cNvCxnSpPr>
          <p:nvPr/>
        </p:nvCxnSpPr>
        <p:spPr>
          <a:xfrm flipV="1">
            <a:off x="5074653" y="2242588"/>
            <a:ext cx="2864728" cy="307272"/>
          </a:xfrm>
          <a:prstGeom prst="straightConnector1">
            <a:avLst/>
          </a:prstGeom>
          <a:ln w="19050" cap="sq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AA250E8-A31F-4696-AC4A-D30960C6E182}"/>
              </a:ext>
            </a:extLst>
          </p:cNvPr>
          <p:cNvCxnSpPr>
            <a:cxnSpLocks/>
            <a:stCxn id="99" idx="0"/>
            <a:endCxn id="13" idx="2"/>
          </p:cNvCxnSpPr>
          <p:nvPr/>
        </p:nvCxnSpPr>
        <p:spPr>
          <a:xfrm flipH="1" flipV="1">
            <a:off x="7939380" y="2242588"/>
            <a:ext cx="3207463" cy="307272"/>
          </a:xfrm>
          <a:prstGeom prst="straightConnector1">
            <a:avLst/>
          </a:prstGeom>
          <a:ln w="19050" cap="sq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4AA5B57-9DD8-D345-B0B1-9A2529FDFCC3}"/>
              </a:ext>
            </a:extLst>
          </p:cNvPr>
          <p:cNvSpPr/>
          <p:nvPr/>
        </p:nvSpPr>
        <p:spPr>
          <a:xfrm>
            <a:off x="5955387" y="1594588"/>
            <a:ext cx="3967986" cy="648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6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Unique Experiences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688CDCD9-E02E-BF4F-9551-F9EFE4D36233}"/>
              </a:ext>
            </a:extLst>
          </p:cNvPr>
          <p:cNvSpPr/>
          <p:nvPr/>
        </p:nvSpPr>
        <p:spPr>
          <a:xfrm>
            <a:off x="3090659" y="2549860"/>
            <a:ext cx="3967986" cy="64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6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Drive Resilience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5CD0BF8A-2D76-4C47-A7BC-5BC9CC2B34AF}"/>
              </a:ext>
            </a:extLst>
          </p:cNvPr>
          <p:cNvSpPr/>
          <p:nvPr/>
        </p:nvSpPr>
        <p:spPr>
          <a:xfrm>
            <a:off x="9162850" y="2549860"/>
            <a:ext cx="3967986" cy="648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16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Enable Wisdom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E360734-04E7-4341-B67B-3B4DC14A0AAD}"/>
              </a:ext>
            </a:extLst>
          </p:cNvPr>
          <p:cNvGrpSpPr/>
          <p:nvPr/>
        </p:nvGrpSpPr>
        <p:grpSpPr>
          <a:xfrm>
            <a:off x="635411" y="3311517"/>
            <a:ext cx="688078" cy="1304401"/>
            <a:chOff x="388822" y="3831124"/>
            <a:chExt cx="688078" cy="982968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FCF1B2A-33BA-8742-9F6D-B6F9FFCBA776}"/>
                </a:ext>
              </a:extLst>
            </p:cNvPr>
            <p:cNvSpPr txBox="1"/>
            <p:nvPr/>
          </p:nvSpPr>
          <p:spPr>
            <a:xfrm>
              <a:off x="415499" y="4094519"/>
              <a:ext cx="634724" cy="2319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097236">
                <a:defRPr/>
              </a:pPr>
              <a:r>
                <a:rPr lang="en-US" sz="1400">
                  <a:solidFill>
                    <a:srgbClr val="000000"/>
                  </a:solidFill>
                  <a:latin typeface="Arial"/>
                </a:rPr>
                <a:t>Core</a:t>
              </a:r>
            </a:p>
          </p:txBody>
        </p:sp>
        <p:sp>
          <p:nvSpPr>
            <p:cNvPr id="84" name="Graphic 56" descr="Sign">
              <a:extLst>
                <a:ext uri="{FF2B5EF4-FFF2-40B4-BE49-F238E27FC236}">
                  <a16:creationId xmlns:a16="http://schemas.microsoft.com/office/drawing/2014/main" id="{9E435315-FC67-004A-91E6-838B8F3CC012}"/>
                </a:ext>
              </a:extLst>
            </p:cNvPr>
            <p:cNvSpPr/>
            <p:nvPr/>
          </p:nvSpPr>
          <p:spPr>
            <a:xfrm>
              <a:off x="388822" y="3831124"/>
              <a:ext cx="688078" cy="982968"/>
            </a:xfrm>
            <a:custGeom>
              <a:avLst/>
              <a:gdLst>
                <a:gd name="connsiteX0" fmla="*/ 638929 w 688077"/>
                <a:gd name="connsiteY0" fmla="*/ 540633 h 982968"/>
                <a:gd name="connsiteX1" fmla="*/ 49148 w 688077"/>
                <a:gd name="connsiteY1" fmla="*/ 540633 h 982968"/>
                <a:gd name="connsiteX2" fmla="*/ 49148 w 688077"/>
                <a:gd name="connsiteY2" fmla="*/ 196594 h 982968"/>
                <a:gd name="connsiteX3" fmla="*/ 638929 w 688077"/>
                <a:gd name="connsiteY3" fmla="*/ 196594 h 982968"/>
                <a:gd name="connsiteX4" fmla="*/ 638929 w 688077"/>
                <a:gd name="connsiteY4" fmla="*/ 540633 h 982968"/>
                <a:gd name="connsiteX5" fmla="*/ 638929 w 688077"/>
                <a:gd name="connsiteY5" fmla="*/ 98297 h 982968"/>
                <a:gd name="connsiteX6" fmla="*/ 380900 w 688077"/>
                <a:gd name="connsiteY6" fmla="*/ 98297 h 982968"/>
                <a:gd name="connsiteX7" fmla="*/ 380900 w 688077"/>
                <a:gd name="connsiteY7" fmla="*/ 36861 h 982968"/>
                <a:gd name="connsiteX8" fmla="*/ 344039 w 688077"/>
                <a:gd name="connsiteY8" fmla="*/ 0 h 982968"/>
                <a:gd name="connsiteX9" fmla="*/ 307178 w 688077"/>
                <a:gd name="connsiteY9" fmla="*/ 36861 h 982968"/>
                <a:gd name="connsiteX10" fmla="*/ 307178 w 688077"/>
                <a:gd name="connsiteY10" fmla="*/ 98297 h 982968"/>
                <a:gd name="connsiteX11" fmla="*/ 49148 w 688077"/>
                <a:gd name="connsiteY11" fmla="*/ 98297 h 982968"/>
                <a:gd name="connsiteX12" fmla="*/ 0 w 688077"/>
                <a:gd name="connsiteY12" fmla="*/ 147445 h 982968"/>
                <a:gd name="connsiteX13" fmla="*/ 0 w 688077"/>
                <a:gd name="connsiteY13" fmla="*/ 540633 h 982968"/>
                <a:gd name="connsiteX14" fmla="*/ 49148 w 688077"/>
                <a:gd name="connsiteY14" fmla="*/ 589781 h 982968"/>
                <a:gd name="connsiteX15" fmla="*/ 307178 w 688077"/>
                <a:gd name="connsiteY15" fmla="*/ 589781 h 982968"/>
                <a:gd name="connsiteX16" fmla="*/ 307178 w 688077"/>
                <a:gd name="connsiteY16" fmla="*/ 982968 h 982968"/>
                <a:gd name="connsiteX17" fmla="*/ 380900 w 688077"/>
                <a:gd name="connsiteY17" fmla="*/ 982968 h 982968"/>
                <a:gd name="connsiteX18" fmla="*/ 380900 w 688077"/>
                <a:gd name="connsiteY18" fmla="*/ 589781 h 982968"/>
                <a:gd name="connsiteX19" fmla="*/ 638929 w 688077"/>
                <a:gd name="connsiteY19" fmla="*/ 589781 h 982968"/>
                <a:gd name="connsiteX20" fmla="*/ 688078 w 688077"/>
                <a:gd name="connsiteY20" fmla="*/ 540633 h 982968"/>
                <a:gd name="connsiteX21" fmla="*/ 688078 w 688077"/>
                <a:gd name="connsiteY21" fmla="*/ 147445 h 982968"/>
                <a:gd name="connsiteX22" fmla="*/ 638929 w 688077"/>
                <a:gd name="connsiteY22" fmla="*/ 98297 h 9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8077" h="982968">
                  <a:moveTo>
                    <a:pt x="638929" y="540633"/>
                  </a:moveTo>
                  <a:lnTo>
                    <a:pt x="49148" y="540633"/>
                  </a:lnTo>
                  <a:lnTo>
                    <a:pt x="49148" y="196594"/>
                  </a:lnTo>
                  <a:lnTo>
                    <a:pt x="638929" y="196594"/>
                  </a:lnTo>
                  <a:lnTo>
                    <a:pt x="638929" y="540633"/>
                  </a:lnTo>
                  <a:close/>
                  <a:moveTo>
                    <a:pt x="638929" y="98297"/>
                  </a:moveTo>
                  <a:lnTo>
                    <a:pt x="380900" y="98297"/>
                  </a:lnTo>
                  <a:lnTo>
                    <a:pt x="380900" y="36861"/>
                  </a:lnTo>
                  <a:cubicBezTo>
                    <a:pt x="380900" y="15973"/>
                    <a:pt x="364927" y="0"/>
                    <a:pt x="344039" y="0"/>
                  </a:cubicBezTo>
                  <a:cubicBezTo>
                    <a:pt x="323151" y="0"/>
                    <a:pt x="307178" y="15973"/>
                    <a:pt x="307178" y="36861"/>
                  </a:cubicBezTo>
                  <a:lnTo>
                    <a:pt x="307178" y="98297"/>
                  </a:lnTo>
                  <a:lnTo>
                    <a:pt x="49148" y="98297"/>
                  </a:lnTo>
                  <a:cubicBezTo>
                    <a:pt x="22117" y="98297"/>
                    <a:pt x="0" y="120414"/>
                    <a:pt x="0" y="147445"/>
                  </a:cubicBezTo>
                  <a:lnTo>
                    <a:pt x="0" y="540633"/>
                  </a:lnTo>
                  <a:cubicBezTo>
                    <a:pt x="0" y="567664"/>
                    <a:pt x="22117" y="589781"/>
                    <a:pt x="49148" y="589781"/>
                  </a:cubicBezTo>
                  <a:lnTo>
                    <a:pt x="307178" y="589781"/>
                  </a:lnTo>
                  <a:lnTo>
                    <a:pt x="307178" y="982968"/>
                  </a:lnTo>
                  <a:lnTo>
                    <a:pt x="380900" y="982968"/>
                  </a:lnTo>
                  <a:lnTo>
                    <a:pt x="380900" y="589781"/>
                  </a:lnTo>
                  <a:lnTo>
                    <a:pt x="638929" y="589781"/>
                  </a:lnTo>
                  <a:cubicBezTo>
                    <a:pt x="665961" y="589781"/>
                    <a:pt x="688078" y="567664"/>
                    <a:pt x="688078" y="540633"/>
                  </a:cubicBezTo>
                  <a:lnTo>
                    <a:pt x="688078" y="147445"/>
                  </a:lnTo>
                  <a:cubicBezTo>
                    <a:pt x="688078" y="120414"/>
                    <a:pt x="665961" y="98297"/>
                    <a:pt x="638929" y="98297"/>
                  </a:cubicBezTo>
                  <a:close/>
                </a:path>
              </a:pathLst>
            </a:custGeom>
            <a:solidFill>
              <a:srgbClr val="000000"/>
            </a:solidFill>
            <a:ln w="122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GB" sz="18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069FE84-AD78-F04B-9597-08D3CA179A03}"/>
              </a:ext>
            </a:extLst>
          </p:cNvPr>
          <p:cNvGrpSpPr/>
          <p:nvPr/>
        </p:nvGrpSpPr>
        <p:grpSpPr>
          <a:xfrm>
            <a:off x="13806113" y="3339595"/>
            <a:ext cx="730218" cy="1304401"/>
            <a:chOff x="388822" y="3831124"/>
            <a:chExt cx="730218" cy="98296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B7E07B2-2E3B-344C-BE27-6D9D76398636}"/>
                </a:ext>
              </a:extLst>
            </p:cNvPr>
            <p:cNvSpPr txBox="1"/>
            <p:nvPr/>
          </p:nvSpPr>
          <p:spPr>
            <a:xfrm>
              <a:off x="415498" y="4094519"/>
              <a:ext cx="703542" cy="2319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097236">
                <a:defRPr/>
              </a:pPr>
              <a:r>
                <a:rPr lang="en-US" sz="1400">
                  <a:solidFill>
                    <a:srgbClr val="000000"/>
                  </a:solidFill>
                  <a:latin typeface="Arial"/>
                </a:rPr>
                <a:t>Edge</a:t>
              </a:r>
            </a:p>
          </p:txBody>
        </p:sp>
        <p:sp>
          <p:nvSpPr>
            <p:cNvPr id="87" name="Graphic 56" descr="Sign">
              <a:extLst>
                <a:ext uri="{FF2B5EF4-FFF2-40B4-BE49-F238E27FC236}">
                  <a16:creationId xmlns:a16="http://schemas.microsoft.com/office/drawing/2014/main" id="{5271E81C-B39A-ED4A-B4E3-D803B50B817F}"/>
                </a:ext>
              </a:extLst>
            </p:cNvPr>
            <p:cNvSpPr/>
            <p:nvPr/>
          </p:nvSpPr>
          <p:spPr>
            <a:xfrm>
              <a:off x="388822" y="3831124"/>
              <a:ext cx="688078" cy="982968"/>
            </a:xfrm>
            <a:custGeom>
              <a:avLst/>
              <a:gdLst>
                <a:gd name="connsiteX0" fmla="*/ 638929 w 688077"/>
                <a:gd name="connsiteY0" fmla="*/ 540633 h 982968"/>
                <a:gd name="connsiteX1" fmla="*/ 49148 w 688077"/>
                <a:gd name="connsiteY1" fmla="*/ 540633 h 982968"/>
                <a:gd name="connsiteX2" fmla="*/ 49148 w 688077"/>
                <a:gd name="connsiteY2" fmla="*/ 196594 h 982968"/>
                <a:gd name="connsiteX3" fmla="*/ 638929 w 688077"/>
                <a:gd name="connsiteY3" fmla="*/ 196594 h 982968"/>
                <a:gd name="connsiteX4" fmla="*/ 638929 w 688077"/>
                <a:gd name="connsiteY4" fmla="*/ 540633 h 982968"/>
                <a:gd name="connsiteX5" fmla="*/ 638929 w 688077"/>
                <a:gd name="connsiteY5" fmla="*/ 98297 h 982968"/>
                <a:gd name="connsiteX6" fmla="*/ 380900 w 688077"/>
                <a:gd name="connsiteY6" fmla="*/ 98297 h 982968"/>
                <a:gd name="connsiteX7" fmla="*/ 380900 w 688077"/>
                <a:gd name="connsiteY7" fmla="*/ 36861 h 982968"/>
                <a:gd name="connsiteX8" fmla="*/ 344039 w 688077"/>
                <a:gd name="connsiteY8" fmla="*/ 0 h 982968"/>
                <a:gd name="connsiteX9" fmla="*/ 307178 w 688077"/>
                <a:gd name="connsiteY9" fmla="*/ 36861 h 982968"/>
                <a:gd name="connsiteX10" fmla="*/ 307178 w 688077"/>
                <a:gd name="connsiteY10" fmla="*/ 98297 h 982968"/>
                <a:gd name="connsiteX11" fmla="*/ 49148 w 688077"/>
                <a:gd name="connsiteY11" fmla="*/ 98297 h 982968"/>
                <a:gd name="connsiteX12" fmla="*/ 0 w 688077"/>
                <a:gd name="connsiteY12" fmla="*/ 147445 h 982968"/>
                <a:gd name="connsiteX13" fmla="*/ 0 w 688077"/>
                <a:gd name="connsiteY13" fmla="*/ 540633 h 982968"/>
                <a:gd name="connsiteX14" fmla="*/ 49148 w 688077"/>
                <a:gd name="connsiteY14" fmla="*/ 589781 h 982968"/>
                <a:gd name="connsiteX15" fmla="*/ 307178 w 688077"/>
                <a:gd name="connsiteY15" fmla="*/ 589781 h 982968"/>
                <a:gd name="connsiteX16" fmla="*/ 307178 w 688077"/>
                <a:gd name="connsiteY16" fmla="*/ 982968 h 982968"/>
                <a:gd name="connsiteX17" fmla="*/ 380900 w 688077"/>
                <a:gd name="connsiteY17" fmla="*/ 982968 h 982968"/>
                <a:gd name="connsiteX18" fmla="*/ 380900 w 688077"/>
                <a:gd name="connsiteY18" fmla="*/ 589781 h 982968"/>
                <a:gd name="connsiteX19" fmla="*/ 638929 w 688077"/>
                <a:gd name="connsiteY19" fmla="*/ 589781 h 982968"/>
                <a:gd name="connsiteX20" fmla="*/ 688078 w 688077"/>
                <a:gd name="connsiteY20" fmla="*/ 540633 h 982968"/>
                <a:gd name="connsiteX21" fmla="*/ 688078 w 688077"/>
                <a:gd name="connsiteY21" fmla="*/ 147445 h 982968"/>
                <a:gd name="connsiteX22" fmla="*/ 638929 w 688077"/>
                <a:gd name="connsiteY22" fmla="*/ 98297 h 9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8077" h="982968">
                  <a:moveTo>
                    <a:pt x="638929" y="540633"/>
                  </a:moveTo>
                  <a:lnTo>
                    <a:pt x="49148" y="540633"/>
                  </a:lnTo>
                  <a:lnTo>
                    <a:pt x="49148" y="196594"/>
                  </a:lnTo>
                  <a:lnTo>
                    <a:pt x="638929" y="196594"/>
                  </a:lnTo>
                  <a:lnTo>
                    <a:pt x="638929" y="540633"/>
                  </a:lnTo>
                  <a:close/>
                  <a:moveTo>
                    <a:pt x="638929" y="98297"/>
                  </a:moveTo>
                  <a:lnTo>
                    <a:pt x="380900" y="98297"/>
                  </a:lnTo>
                  <a:lnTo>
                    <a:pt x="380900" y="36861"/>
                  </a:lnTo>
                  <a:cubicBezTo>
                    <a:pt x="380900" y="15973"/>
                    <a:pt x="364927" y="0"/>
                    <a:pt x="344039" y="0"/>
                  </a:cubicBezTo>
                  <a:cubicBezTo>
                    <a:pt x="323151" y="0"/>
                    <a:pt x="307178" y="15973"/>
                    <a:pt x="307178" y="36861"/>
                  </a:cubicBezTo>
                  <a:lnTo>
                    <a:pt x="307178" y="98297"/>
                  </a:lnTo>
                  <a:lnTo>
                    <a:pt x="49148" y="98297"/>
                  </a:lnTo>
                  <a:cubicBezTo>
                    <a:pt x="22117" y="98297"/>
                    <a:pt x="0" y="120414"/>
                    <a:pt x="0" y="147445"/>
                  </a:cubicBezTo>
                  <a:lnTo>
                    <a:pt x="0" y="540633"/>
                  </a:lnTo>
                  <a:cubicBezTo>
                    <a:pt x="0" y="567664"/>
                    <a:pt x="22117" y="589781"/>
                    <a:pt x="49148" y="589781"/>
                  </a:cubicBezTo>
                  <a:lnTo>
                    <a:pt x="307178" y="589781"/>
                  </a:lnTo>
                  <a:lnTo>
                    <a:pt x="307178" y="982968"/>
                  </a:lnTo>
                  <a:lnTo>
                    <a:pt x="380900" y="982968"/>
                  </a:lnTo>
                  <a:lnTo>
                    <a:pt x="380900" y="589781"/>
                  </a:lnTo>
                  <a:lnTo>
                    <a:pt x="638929" y="589781"/>
                  </a:lnTo>
                  <a:cubicBezTo>
                    <a:pt x="665961" y="589781"/>
                    <a:pt x="688078" y="567664"/>
                    <a:pt x="688078" y="540633"/>
                  </a:cubicBezTo>
                  <a:lnTo>
                    <a:pt x="688078" y="147445"/>
                  </a:lnTo>
                  <a:cubicBezTo>
                    <a:pt x="688078" y="120414"/>
                    <a:pt x="665961" y="98297"/>
                    <a:pt x="638929" y="98297"/>
                  </a:cubicBezTo>
                  <a:close/>
                </a:path>
              </a:pathLst>
            </a:custGeom>
            <a:solidFill>
              <a:srgbClr val="000000"/>
            </a:solidFill>
            <a:ln w="122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GB" sz="180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1" grpId="0" animBg="1"/>
      <p:bldP spid="2" grpId="0" animBg="1"/>
      <p:bldP spid="126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41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0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9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7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6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203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13" grpId="0" animBg="1"/>
      <p:bldP spid="97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F22099D4-552E-D148-80E4-76138AB8E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86"/>
          <a:stretch/>
        </p:blipFill>
        <p:spPr>
          <a:xfrm>
            <a:off x="0" y="-1"/>
            <a:ext cx="14630400" cy="8229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E68C30-FA96-6444-A020-B3D5981BAE76}"/>
              </a:ext>
            </a:extLst>
          </p:cNvPr>
          <p:cNvSpPr/>
          <p:nvPr/>
        </p:nvSpPr>
        <p:spPr>
          <a:xfrm>
            <a:off x="585788" y="985838"/>
            <a:ext cx="6729412" cy="1200150"/>
          </a:xfrm>
          <a:prstGeom prst="rect">
            <a:avLst/>
          </a:prstGeom>
          <a:solidFill>
            <a:srgbClr val="FDFAFF">
              <a:alpha val="65098"/>
            </a:srgb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0000"/>
                </a:solidFill>
                <a:latin typeface="GT Walsheim Pro" pitchFamily="2" charset="77"/>
              </a:rPr>
              <a:t>Humanise Digital: Revitalizing Travel – Relevancy Mapping</a:t>
            </a:r>
          </a:p>
        </p:txBody>
      </p:sp>
    </p:spTree>
    <p:extLst>
      <p:ext uri="{BB962C8B-B14F-4D97-AF65-F5344CB8AC3E}">
        <p14:creationId xmlns:p14="http://schemas.microsoft.com/office/powerpoint/2010/main" val="362349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DA80-47C7-4476-B846-F4597CBD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1" y="504000"/>
            <a:ext cx="11183564" cy="812146"/>
          </a:xfrm>
        </p:spPr>
        <p:txBody>
          <a:bodyPr>
            <a:normAutofit/>
          </a:bodyPr>
          <a:lstStyle/>
          <a:p>
            <a:r>
              <a:rPr lang="en-US">
                <a:latin typeface="GT Walsheim Pro" pitchFamily="2" charset="77"/>
              </a:rPr>
              <a:t>Humanise Digital: ICX Airlines Relevancy Mapping</a:t>
            </a:r>
            <a:br>
              <a:rPr lang="en-US">
                <a:latin typeface="GT Walsheim Pro" pitchFamily="2" charset="77"/>
              </a:rPr>
            </a:br>
            <a:r>
              <a:rPr lang="en-US" sz="1680" b="0">
                <a:solidFill>
                  <a:srgbClr val="000000"/>
                </a:solidFill>
                <a:latin typeface="GT Walsheim Pro" pitchFamily="2" charset="77"/>
              </a:rPr>
              <a:t>Experience Uniqueness. Together.</a:t>
            </a:r>
            <a:endParaRPr lang="en-US" b="0">
              <a:latin typeface="GT Walsheim Pro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3AE839-792E-4177-B625-37E5A279E6CD}"/>
              </a:ext>
            </a:extLst>
          </p:cNvPr>
          <p:cNvSpPr/>
          <p:nvPr/>
        </p:nvSpPr>
        <p:spPr>
          <a:xfrm>
            <a:off x="11553" y="6925077"/>
            <a:ext cx="767042" cy="39791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8AB6AF-D4AB-4910-A7BA-C327BD65312E}"/>
              </a:ext>
            </a:extLst>
          </p:cNvPr>
          <p:cNvSpPr/>
          <p:nvPr/>
        </p:nvSpPr>
        <p:spPr>
          <a:xfrm>
            <a:off x="-7065" y="2474599"/>
            <a:ext cx="785660" cy="39791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DB0433-C83B-4E3F-ACEC-E1F13F074D25}"/>
              </a:ext>
            </a:extLst>
          </p:cNvPr>
          <p:cNvCxnSpPr>
            <a:cxnSpLocks/>
          </p:cNvCxnSpPr>
          <p:nvPr/>
        </p:nvCxnSpPr>
        <p:spPr>
          <a:xfrm>
            <a:off x="1536985" y="4756763"/>
            <a:ext cx="13093417" cy="0"/>
          </a:xfrm>
          <a:prstGeom prst="line">
            <a:avLst/>
          </a:prstGeom>
          <a:ln w="57150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BFD74-8E57-40F7-9BAB-72A5CEF245B4}"/>
              </a:ext>
            </a:extLst>
          </p:cNvPr>
          <p:cNvSpPr/>
          <p:nvPr/>
        </p:nvSpPr>
        <p:spPr>
          <a:xfrm>
            <a:off x="1953997" y="2494919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Engagement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A2F34-DF6A-488A-873F-DAFAF52465EC}"/>
              </a:ext>
            </a:extLst>
          </p:cNvPr>
          <p:cNvSpPr/>
          <p:nvPr/>
        </p:nvSpPr>
        <p:spPr>
          <a:xfrm>
            <a:off x="3773260" y="2494919"/>
            <a:ext cx="1652360" cy="46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Contextual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8FC767-3E83-4708-8CA4-4DE848865CF7}"/>
              </a:ext>
            </a:extLst>
          </p:cNvPr>
          <p:cNvSpPr/>
          <p:nvPr/>
        </p:nvSpPr>
        <p:spPr>
          <a:xfrm>
            <a:off x="5592523" y="2494919"/>
            <a:ext cx="1652360" cy="46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Anticipatory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1D9F95-92C5-4066-BA10-EDFC4DAF9EA1}"/>
              </a:ext>
            </a:extLst>
          </p:cNvPr>
          <p:cNvSpPr/>
          <p:nvPr/>
        </p:nvSpPr>
        <p:spPr>
          <a:xfrm>
            <a:off x="7411786" y="2494919"/>
            <a:ext cx="1652360" cy="46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Natural Interactions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1ADF47-F33E-4A20-8714-5C508679E4A8}"/>
              </a:ext>
            </a:extLst>
          </p:cNvPr>
          <p:cNvSpPr/>
          <p:nvPr/>
        </p:nvSpPr>
        <p:spPr>
          <a:xfrm>
            <a:off x="9231050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Unexpected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529F0-7A8B-473C-A770-7183CCC61DE0}"/>
              </a:ext>
            </a:extLst>
          </p:cNvPr>
          <p:cNvSpPr/>
          <p:nvPr/>
        </p:nvSpPr>
        <p:spPr>
          <a:xfrm>
            <a:off x="11050314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Authentic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5B07F7-8550-4D89-80D1-2F48014F65D9}"/>
              </a:ext>
            </a:extLst>
          </p:cNvPr>
          <p:cNvSpPr/>
          <p:nvPr/>
        </p:nvSpPr>
        <p:spPr>
          <a:xfrm>
            <a:off x="12869576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Digital Native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F367F4-9AA0-43A1-8E4C-A181B1623142}"/>
              </a:ext>
            </a:extLst>
          </p:cNvPr>
          <p:cNvCxnSpPr>
            <a:cxnSpLocks/>
          </p:cNvCxnSpPr>
          <p:nvPr/>
        </p:nvCxnSpPr>
        <p:spPr>
          <a:xfrm flipV="1">
            <a:off x="3697662" y="1869440"/>
            <a:ext cx="0" cy="5329556"/>
          </a:xfrm>
          <a:prstGeom prst="line">
            <a:avLst/>
          </a:prstGeom>
          <a:ln w="19050" cap="sq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69545A-DE67-40C0-B156-5D2504F58E0C}"/>
              </a:ext>
            </a:extLst>
          </p:cNvPr>
          <p:cNvCxnSpPr>
            <a:cxnSpLocks/>
          </p:cNvCxnSpPr>
          <p:nvPr/>
        </p:nvCxnSpPr>
        <p:spPr>
          <a:xfrm flipV="1">
            <a:off x="9161136" y="1869440"/>
            <a:ext cx="0" cy="5329556"/>
          </a:xfrm>
          <a:prstGeom prst="line">
            <a:avLst/>
          </a:prstGeom>
          <a:ln w="19050" cap="sq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D7ACDA8-08B0-451B-BC1A-0209A66DB816}"/>
              </a:ext>
            </a:extLst>
          </p:cNvPr>
          <p:cNvSpPr/>
          <p:nvPr/>
        </p:nvSpPr>
        <p:spPr>
          <a:xfrm>
            <a:off x="1953997" y="3277036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Insight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F25753-2789-45BC-82B6-421E813F6861}"/>
              </a:ext>
            </a:extLst>
          </p:cNvPr>
          <p:cNvSpPr/>
          <p:nvPr/>
        </p:nvSpPr>
        <p:spPr>
          <a:xfrm>
            <a:off x="3773260" y="327703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Personalization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C3587B-22E8-462F-9ED6-9A45CCF0CDEB}"/>
              </a:ext>
            </a:extLst>
          </p:cNvPr>
          <p:cNvSpPr/>
          <p:nvPr/>
        </p:nvSpPr>
        <p:spPr>
          <a:xfrm>
            <a:off x="5592523" y="327703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5F4865-2B6A-46DA-9FA4-37962129C90F}"/>
              </a:ext>
            </a:extLst>
          </p:cNvPr>
          <p:cNvSpPr/>
          <p:nvPr/>
        </p:nvSpPr>
        <p:spPr>
          <a:xfrm>
            <a:off x="7411786" y="327703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Decisions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2FCC81-7A76-4872-99DD-8B99DA9D4DAB}"/>
              </a:ext>
            </a:extLst>
          </p:cNvPr>
          <p:cNvSpPr/>
          <p:nvPr/>
        </p:nvSpPr>
        <p:spPr>
          <a:xfrm>
            <a:off x="9231050" y="327703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Intelligence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A88253-F7B7-4401-B43F-6EE6941C05F6}"/>
              </a:ext>
            </a:extLst>
          </p:cNvPr>
          <p:cNvSpPr/>
          <p:nvPr/>
        </p:nvSpPr>
        <p:spPr>
          <a:xfrm>
            <a:off x="11050314" y="327703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Learn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D8EE4C-DBB0-4C05-8536-2E4254A0FC1D}"/>
              </a:ext>
            </a:extLst>
          </p:cNvPr>
          <p:cNvSpPr/>
          <p:nvPr/>
        </p:nvSpPr>
        <p:spPr>
          <a:xfrm>
            <a:off x="12869576" y="327703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Relevance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B6A0C3-8E23-4B45-AAA4-565C5535254A}"/>
              </a:ext>
            </a:extLst>
          </p:cNvPr>
          <p:cNvSpPr/>
          <p:nvPr/>
        </p:nvSpPr>
        <p:spPr>
          <a:xfrm>
            <a:off x="1953997" y="4047415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Interaction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96E434-4FD9-49A9-A809-338D2ED82925}"/>
              </a:ext>
            </a:extLst>
          </p:cNvPr>
          <p:cNvSpPr/>
          <p:nvPr/>
        </p:nvSpPr>
        <p:spPr>
          <a:xfrm>
            <a:off x="3773260" y="4047415"/>
            <a:ext cx="1652360" cy="46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err="1">
                <a:solidFill>
                  <a:schemeClr val="tx1"/>
                </a:solidFill>
              </a:rPr>
              <a:t>MicroServices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34F3A4-96C1-4BCB-B2BA-2887AA70747F}"/>
              </a:ext>
            </a:extLst>
          </p:cNvPr>
          <p:cNvSpPr/>
          <p:nvPr/>
        </p:nvSpPr>
        <p:spPr>
          <a:xfrm>
            <a:off x="5592523" y="4047415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Digital Business Networks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B272EB-1F81-41E7-8873-A11EED333737}"/>
              </a:ext>
            </a:extLst>
          </p:cNvPr>
          <p:cNvSpPr/>
          <p:nvPr/>
        </p:nvSpPr>
        <p:spPr>
          <a:xfrm>
            <a:off x="7411786" y="4047415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Ecosystems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A21981-A850-4779-ABDB-2381E52EE9B1}"/>
              </a:ext>
            </a:extLst>
          </p:cNvPr>
          <p:cNvSpPr/>
          <p:nvPr/>
        </p:nvSpPr>
        <p:spPr>
          <a:xfrm>
            <a:off x="9231050" y="4047415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510684-4CA1-4CCE-A201-D531E405E3A7}"/>
              </a:ext>
            </a:extLst>
          </p:cNvPr>
          <p:cNvSpPr/>
          <p:nvPr/>
        </p:nvSpPr>
        <p:spPr>
          <a:xfrm>
            <a:off x="11050314" y="4047415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Supportive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B6709D7-0E07-4B2F-82D8-27A15729F714}"/>
              </a:ext>
            </a:extLst>
          </p:cNvPr>
          <p:cNvSpPr/>
          <p:nvPr/>
        </p:nvSpPr>
        <p:spPr>
          <a:xfrm>
            <a:off x="12869576" y="4047415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Co-operation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AF421E-3C45-481D-9CF9-A6C6227CD311}"/>
              </a:ext>
            </a:extLst>
          </p:cNvPr>
          <p:cNvSpPr/>
          <p:nvPr/>
        </p:nvSpPr>
        <p:spPr>
          <a:xfrm>
            <a:off x="1953997" y="4897276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Convenience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B9F9E7-4548-458C-98BD-349EFC8C1E21}"/>
              </a:ext>
            </a:extLst>
          </p:cNvPr>
          <p:cNvSpPr/>
          <p:nvPr/>
        </p:nvSpPr>
        <p:spPr>
          <a:xfrm>
            <a:off x="3773260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Automation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9205D3-F7DE-46F9-96DA-6B20B1093A29}"/>
              </a:ext>
            </a:extLst>
          </p:cNvPr>
          <p:cNvSpPr/>
          <p:nvPr/>
        </p:nvSpPr>
        <p:spPr>
          <a:xfrm>
            <a:off x="5592523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Predict &amp; Prevent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23BC9F-9453-42CF-B923-1EC8425522A4}"/>
              </a:ext>
            </a:extLst>
          </p:cNvPr>
          <p:cNvSpPr/>
          <p:nvPr/>
        </p:nvSpPr>
        <p:spPr>
          <a:xfrm>
            <a:off x="7411786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Right response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30AE62-E184-41A6-A23F-570B540A3141}"/>
              </a:ext>
            </a:extLst>
          </p:cNvPr>
          <p:cNvSpPr/>
          <p:nvPr/>
        </p:nvSpPr>
        <p:spPr>
          <a:xfrm>
            <a:off x="9231050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Streamline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CB79E5-EC8E-43C9-9140-2F99CE7EEA52}"/>
              </a:ext>
            </a:extLst>
          </p:cNvPr>
          <p:cNvSpPr/>
          <p:nvPr/>
        </p:nvSpPr>
        <p:spPr>
          <a:xfrm>
            <a:off x="11050314" y="4897276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Lean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0A9304-DF99-4426-9D28-7E9DB275E10C}"/>
              </a:ext>
            </a:extLst>
          </p:cNvPr>
          <p:cNvSpPr/>
          <p:nvPr/>
        </p:nvSpPr>
        <p:spPr>
          <a:xfrm>
            <a:off x="12869576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Ease-of-use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2956AD6-AA4C-460B-BA09-144510D1D6E0}"/>
              </a:ext>
            </a:extLst>
          </p:cNvPr>
          <p:cNvSpPr/>
          <p:nvPr/>
        </p:nvSpPr>
        <p:spPr>
          <a:xfrm>
            <a:off x="1953997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Agility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5CD5E6-C945-4E60-B840-E0C528F2B670}"/>
              </a:ext>
            </a:extLst>
          </p:cNvPr>
          <p:cNvSpPr/>
          <p:nvPr/>
        </p:nvSpPr>
        <p:spPr>
          <a:xfrm>
            <a:off x="3773260" y="5522794"/>
            <a:ext cx="1652360" cy="46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DevOps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75E296A-EB56-45BE-8653-F4B4E5C2073A}"/>
              </a:ext>
            </a:extLst>
          </p:cNvPr>
          <p:cNvSpPr/>
          <p:nvPr/>
        </p:nvSpPr>
        <p:spPr>
          <a:xfrm>
            <a:off x="5592523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Continuous Delivery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8F0373-3EC2-4A26-86C8-0774D31C6417}"/>
              </a:ext>
            </a:extLst>
          </p:cNvPr>
          <p:cNvSpPr/>
          <p:nvPr/>
        </p:nvSpPr>
        <p:spPr>
          <a:xfrm>
            <a:off x="7411786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Continuous </a:t>
            </a:r>
            <a:br>
              <a:rPr lang="en-US" sz="1200" b="1">
                <a:solidFill>
                  <a:schemeClr val="tx1"/>
                </a:solidFill>
              </a:rPr>
            </a:br>
            <a:r>
              <a:rPr lang="en-US" sz="1200" b="1">
                <a:solidFill>
                  <a:schemeClr val="tx1"/>
                </a:solidFill>
              </a:rPr>
              <a:t>Deployment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8885B9-4FA5-422A-8445-4E075F92F274}"/>
              </a:ext>
            </a:extLst>
          </p:cNvPr>
          <p:cNvSpPr/>
          <p:nvPr/>
        </p:nvSpPr>
        <p:spPr>
          <a:xfrm>
            <a:off x="9231050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Retrospection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9E9211-4DCF-477E-8E93-EF4D81D1F3A5}"/>
              </a:ext>
            </a:extLst>
          </p:cNvPr>
          <p:cNvSpPr/>
          <p:nvPr/>
        </p:nvSpPr>
        <p:spPr>
          <a:xfrm>
            <a:off x="11050314" y="5522794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Adaptable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C0F3D7-D07B-4743-9F32-9FC36D4A7708}"/>
              </a:ext>
            </a:extLst>
          </p:cNvPr>
          <p:cNvSpPr/>
          <p:nvPr/>
        </p:nvSpPr>
        <p:spPr>
          <a:xfrm>
            <a:off x="12869576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Continuous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Learning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855B568-A27E-48B9-A0BC-07A44A61401F}"/>
              </a:ext>
            </a:extLst>
          </p:cNvPr>
          <p:cNvSpPr/>
          <p:nvPr/>
        </p:nvSpPr>
        <p:spPr>
          <a:xfrm>
            <a:off x="1953997" y="6148312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Simplicity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29817B8-A1F9-432B-A0C0-81DEB9FF3D26}"/>
              </a:ext>
            </a:extLst>
          </p:cNvPr>
          <p:cNvSpPr/>
          <p:nvPr/>
        </p:nvSpPr>
        <p:spPr>
          <a:xfrm>
            <a:off x="3773260" y="6148312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Harmonize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B9E929-03AA-499C-924B-F01707C9CC9A}"/>
              </a:ext>
            </a:extLst>
          </p:cNvPr>
          <p:cNvSpPr/>
          <p:nvPr/>
        </p:nvSpPr>
        <p:spPr>
          <a:xfrm>
            <a:off x="5592523" y="6148312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Code-to-Rules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F0A174-8B69-4506-90D7-1ABB2AC729B8}"/>
              </a:ext>
            </a:extLst>
          </p:cNvPr>
          <p:cNvSpPr/>
          <p:nvPr/>
        </p:nvSpPr>
        <p:spPr>
          <a:xfrm>
            <a:off x="7411786" y="6148312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Cloud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7145B01-5D6D-4369-8DCC-3BFD21E26DD5}"/>
              </a:ext>
            </a:extLst>
          </p:cNvPr>
          <p:cNvSpPr/>
          <p:nvPr/>
        </p:nvSpPr>
        <p:spPr>
          <a:xfrm>
            <a:off x="9231050" y="6148312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Responsive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EDF7902-B3A7-4ACF-B803-D30224A912D6}"/>
              </a:ext>
            </a:extLst>
          </p:cNvPr>
          <p:cNvSpPr/>
          <p:nvPr/>
        </p:nvSpPr>
        <p:spPr>
          <a:xfrm>
            <a:off x="11050314" y="6148312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Transparent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AE78C6A-D6BD-49F6-9484-74166849895A}"/>
              </a:ext>
            </a:extLst>
          </p:cNvPr>
          <p:cNvSpPr/>
          <p:nvPr/>
        </p:nvSpPr>
        <p:spPr>
          <a:xfrm>
            <a:off x="12869576" y="6148312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Consistent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BF875FC-5C60-4EF6-A8FB-3513CDB52A6C}"/>
              </a:ext>
            </a:extLst>
          </p:cNvPr>
          <p:cNvSpPr/>
          <p:nvPr/>
        </p:nvSpPr>
        <p:spPr>
          <a:xfrm>
            <a:off x="1953997" y="6773831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Record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90CF3AB-1BAE-49D4-929C-1E6B173E6DBB}"/>
              </a:ext>
            </a:extLst>
          </p:cNvPr>
          <p:cNvSpPr/>
          <p:nvPr/>
        </p:nvSpPr>
        <p:spPr>
          <a:xfrm>
            <a:off x="3773260" y="6773831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44E75F5-1794-4D39-B537-362B726D7DBA}"/>
              </a:ext>
            </a:extLst>
          </p:cNvPr>
          <p:cNvSpPr/>
          <p:nvPr/>
        </p:nvSpPr>
        <p:spPr>
          <a:xfrm>
            <a:off x="5592523" y="6773831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Transactions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8857908-D2C6-49A4-92E8-29A6B5AA7687}"/>
              </a:ext>
            </a:extLst>
          </p:cNvPr>
          <p:cNvSpPr/>
          <p:nvPr/>
        </p:nvSpPr>
        <p:spPr>
          <a:xfrm>
            <a:off x="7411786" y="6773831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Operations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09DE61-4AEF-4412-BF55-D1C67C5A4010}"/>
              </a:ext>
            </a:extLst>
          </p:cNvPr>
          <p:cNvSpPr/>
          <p:nvPr/>
        </p:nvSpPr>
        <p:spPr>
          <a:xfrm>
            <a:off x="9231050" y="6773831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Manage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C7EC4A5-35D6-43AE-A5DB-ACDA924A5FF4}"/>
              </a:ext>
            </a:extLst>
          </p:cNvPr>
          <p:cNvSpPr/>
          <p:nvPr/>
        </p:nvSpPr>
        <p:spPr>
          <a:xfrm>
            <a:off x="11050314" y="6773831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Trust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481D34A-37F0-40CB-8660-3E57CB510D55}"/>
              </a:ext>
            </a:extLst>
          </p:cNvPr>
          <p:cNvSpPr/>
          <p:nvPr/>
        </p:nvSpPr>
        <p:spPr>
          <a:xfrm>
            <a:off x="12869576" y="6773831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Protect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3B5F63-EFDD-4C57-AB0F-755B75754EC3}"/>
              </a:ext>
            </a:extLst>
          </p:cNvPr>
          <p:cNvGrpSpPr/>
          <p:nvPr/>
        </p:nvGrpSpPr>
        <p:grpSpPr>
          <a:xfrm>
            <a:off x="958345" y="2494918"/>
            <a:ext cx="898661" cy="2164667"/>
            <a:chOff x="798621" y="2079097"/>
            <a:chExt cx="748884" cy="1803889"/>
          </a:xfrm>
          <a:solidFill>
            <a:schemeClr val="accent4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0A467F-E781-458D-B0AE-13F2D93163F3}"/>
                </a:ext>
              </a:extLst>
            </p:cNvPr>
            <p:cNvSpPr/>
            <p:nvPr/>
          </p:nvSpPr>
          <p:spPr>
            <a:xfrm rot="16200000">
              <a:off x="290643" y="2735711"/>
              <a:ext cx="1422356" cy="4064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Enable Wisdom</a:t>
              </a: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EADB023F-7619-4B5E-8926-2C609ACB3C2F}"/>
                </a:ext>
              </a:extLst>
            </p:cNvPr>
            <p:cNvSpPr/>
            <p:nvPr/>
          </p:nvSpPr>
          <p:spPr>
            <a:xfrm>
              <a:off x="1276557" y="2079097"/>
              <a:ext cx="270948" cy="1803889"/>
            </a:xfrm>
            <a:prstGeom prst="leftBrac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7BB13C-D970-4CD3-A63F-DABFA43A8377}"/>
              </a:ext>
            </a:extLst>
          </p:cNvPr>
          <p:cNvGrpSpPr/>
          <p:nvPr/>
        </p:nvGrpSpPr>
        <p:grpSpPr>
          <a:xfrm>
            <a:off x="998566" y="4897274"/>
            <a:ext cx="876186" cy="2301713"/>
            <a:chOff x="832137" y="4081062"/>
            <a:chExt cx="730155" cy="1918094"/>
          </a:xfrm>
          <a:solidFill>
            <a:schemeClr val="accent4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76EBF8-797E-4C6A-9F3C-09D573004133}"/>
                </a:ext>
              </a:extLst>
            </p:cNvPr>
            <p:cNvSpPr/>
            <p:nvPr/>
          </p:nvSpPr>
          <p:spPr>
            <a:xfrm rot="16200000">
              <a:off x="253439" y="4746549"/>
              <a:ext cx="1563796" cy="4064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Drive Resilience</a:t>
              </a:r>
            </a:p>
          </p:txBody>
        </p:sp>
        <p:sp>
          <p:nvSpPr>
            <p:cNvPr id="73" name="Left Brace 72">
              <a:extLst>
                <a:ext uri="{FF2B5EF4-FFF2-40B4-BE49-F238E27FC236}">
                  <a16:creationId xmlns:a16="http://schemas.microsoft.com/office/drawing/2014/main" id="{3F2D8C0C-4CDA-40F9-A410-E1A0D25FE651}"/>
                </a:ext>
              </a:extLst>
            </p:cNvPr>
            <p:cNvSpPr/>
            <p:nvPr/>
          </p:nvSpPr>
          <p:spPr>
            <a:xfrm>
              <a:off x="1291344" y="4081062"/>
              <a:ext cx="270948" cy="1918094"/>
            </a:xfrm>
            <a:prstGeom prst="leftBrac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9970E13-B50F-429C-BF56-7AB7F576EC45}"/>
              </a:ext>
            </a:extLst>
          </p:cNvPr>
          <p:cNvGrpSpPr/>
          <p:nvPr/>
        </p:nvGrpSpPr>
        <p:grpSpPr>
          <a:xfrm>
            <a:off x="70556" y="2976518"/>
            <a:ext cx="867644" cy="3560489"/>
            <a:chOff x="104658" y="2480432"/>
            <a:chExt cx="723037" cy="2967074"/>
          </a:xfrm>
          <a:solidFill>
            <a:schemeClr val="bg2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E3DBE7F-2FE9-4EE4-BDCF-65AAE79542D1}"/>
                </a:ext>
              </a:extLst>
            </p:cNvPr>
            <p:cNvSpPr/>
            <p:nvPr/>
          </p:nvSpPr>
          <p:spPr>
            <a:xfrm rot="16200000">
              <a:off x="-403320" y="3679787"/>
              <a:ext cx="1422356" cy="4064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Unique Experience</a:t>
              </a:r>
            </a:p>
          </p:txBody>
        </p:sp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AC02D5D2-A227-4063-8951-55FA7B29419E}"/>
                </a:ext>
              </a:extLst>
            </p:cNvPr>
            <p:cNvSpPr/>
            <p:nvPr/>
          </p:nvSpPr>
          <p:spPr>
            <a:xfrm>
              <a:off x="556763" y="2480432"/>
              <a:ext cx="270932" cy="2967074"/>
            </a:xfrm>
            <a:prstGeom prst="leftBrac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10E6776-B609-439D-B87A-650936A197D0}"/>
              </a:ext>
            </a:extLst>
          </p:cNvPr>
          <p:cNvGrpSpPr/>
          <p:nvPr/>
        </p:nvGrpSpPr>
        <p:grpSpPr>
          <a:xfrm>
            <a:off x="3758029" y="1634877"/>
            <a:ext cx="5290886" cy="834839"/>
            <a:chOff x="3131691" y="1362396"/>
            <a:chExt cx="4409072" cy="6956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D5B157-AE03-45CD-953C-D91EB426156F}"/>
                </a:ext>
              </a:extLst>
            </p:cNvPr>
            <p:cNvSpPr/>
            <p:nvPr/>
          </p:nvSpPr>
          <p:spPr>
            <a:xfrm>
              <a:off x="3131691" y="1362396"/>
              <a:ext cx="4409072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Digital Aspects</a:t>
              </a:r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F43D771E-8C3F-4E26-ADAA-2B6D35353D45}"/>
                </a:ext>
              </a:extLst>
            </p:cNvPr>
            <p:cNvSpPr/>
            <p:nvPr/>
          </p:nvSpPr>
          <p:spPr>
            <a:xfrm rot="5400000">
              <a:off x="5204123" y="-266448"/>
              <a:ext cx="277894" cy="4371191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 b="1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92667DA-3972-434D-BE89-BF2808C350FF}"/>
              </a:ext>
            </a:extLst>
          </p:cNvPr>
          <p:cNvGrpSpPr/>
          <p:nvPr/>
        </p:nvGrpSpPr>
        <p:grpSpPr>
          <a:xfrm>
            <a:off x="9231049" y="1634877"/>
            <a:ext cx="5290886" cy="846740"/>
            <a:chOff x="7692541" y="1362396"/>
            <a:chExt cx="4409072" cy="7056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D45A67-B731-434A-B169-54DFE86A7078}"/>
                </a:ext>
              </a:extLst>
            </p:cNvPr>
            <p:cNvSpPr/>
            <p:nvPr/>
          </p:nvSpPr>
          <p:spPr>
            <a:xfrm>
              <a:off x="7692541" y="1362396"/>
              <a:ext cx="4409072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Human Aspects</a:t>
              </a:r>
            </a:p>
          </p:txBody>
        </p:sp>
        <p:sp>
          <p:nvSpPr>
            <p:cNvPr id="76" name="Left Brace 75">
              <a:extLst>
                <a:ext uri="{FF2B5EF4-FFF2-40B4-BE49-F238E27FC236}">
                  <a16:creationId xmlns:a16="http://schemas.microsoft.com/office/drawing/2014/main" id="{C421C832-900B-4549-85C2-A27CAB5EABA7}"/>
                </a:ext>
              </a:extLst>
            </p:cNvPr>
            <p:cNvSpPr/>
            <p:nvPr/>
          </p:nvSpPr>
          <p:spPr>
            <a:xfrm rot="5400000">
              <a:off x="9777071" y="-256530"/>
              <a:ext cx="277894" cy="4371191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 b="1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124520A-D866-4D51-A8AF-18544FCA4F73}"/>
              </a:ext>
            </a:extLst>
          </p:cNvPr>
          <p:cNvGrpSpPr/>
          <p:nvPr/>
        </p:nvGrpSpPr>
        <p:grpSpPr>
          <a:xfrm>
            <a:off x="1938767" y="1634877"/>
            <a:ext cx="1673986" cy="843656"/>
            <a:chOff x="1615639" y="1362396"/>
            <a:chExt cx="1394988" cy="7030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D8DE03-280B-4ED2-90BA-D35A765C6A87}"/>
                </a:ext>
              </a:extLst>
            </p:cNvPr>
            <p:cNvSpPr/>
            <p:nvPr/>
          </p:nvSpPr>
          <p:spPr>
            <a:xfrm>
              <a:off x="1615639" y="1362396"/>
              <a:ext cx="1364274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Systems of</a:t>
              </a:r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7C3F972D-FE74-45D0-9FDF-056B11B85124}"/>
                </a:ext>
              </a:extLst>
            </p:cNvPr>
            <p:cNvSpPr/>
            <p:nvPr/>
          </p:nvSpPr>
          <p:spPr>
            <a:xfrm rot="5400000">
              <a:off x="2183507" y="1238322"/>
              <a:ext cx="292590" cy="1361651"/>
            </a:xfrm>
            <a:prstGeom prst="leftBrace">
              <a:avLst>
                <a:gd name="adj1" fmla="val 8333"/>
                <a:gd name="adj2" fmla="val 50605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30FF8F-FDF8-4488-94D3-C542F82EFF70}"/>
              </a:ext>
            </a:extLst>
          </p:cNvPr>
          <p:cNvGrpSpPr/>
          <p:nvPr/>
        </p:nvGrpSpPr>
        <p:grpSpPr>
          <a:xfrm>
            <a:off x="-16460" y="1621907"/>
            <a:ext cx="1673896" cy="831794"/>
            <a:chOff x="-13717" y="1351589"/>
            <a:chExt cx="1394913" cy="69316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CAB9C31-E006-4CA0-B4FC-F24D6544F548}"/>
                </a:ext>
              </a:extLst>
            </p:cNvPr>
            <p:cNvSpPr/>
            <p:nvPr/>
          </p:nvSpPr>
          <p:spPr>
            <a:xfrm>
              <a:off x="-13717" y="1351589"/>
              <a:ext cx="1364274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Enterprise</a:t>
              </a:r>
            </a:p>
          </p:txBody>
        </p:sp>
        <p:sp>
          <p:nvSpPr>
            <p:cNvPr id="79" name="Left Brace 78">
              <a:extLst>
                <a:ext uri="{FF2B5EF4-FFF2-40B4-BE49-F238E27FC236}">
                  <a16:creationId xmlns:a16="http://schemas.microsoft.com/office/drawing/2014/main" id="{DBC0B158-6830-4D92-A62B-4922BFAF5345}"/>
                </a:ext>
              </a:extLst>
            </p:cNvPr>
            <p:cNvSpPr/>
            <p:nvPr/>
          </p:nvSpPr>
          <p:spPr>
            <a:xfrm rot="5400000">
              <a:off x="554076" y="1217630"/>
              <a:ext cx="292590" cy="1361651"/>
            </a:xfrm>
            <a:prstGeom prst="leftBrace">
              <a:avLst>
                <a:gd name="adj1" fmla="val 8333"/>
                <a:gd name="adj2" fmla="val 50605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B135EA76-556F-D844-800A-446F208B2466}"/>
              </a:ext>
            </a:extLst>
          </p:cNvPr>
          <p:cNvSpPr/>
          <p:nvPr/>
        </p:nvSpPr>
        <p:spPr>
          <a:xfrm>
            <a:off x="3117769" y="7594878"/>
            <a:ext cx="1652360" cy="46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Relevancy not understood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A9C0CF9-A357-E84E-951E-DAD293A243DD}"/>
              </a:ext>
            </a:extLst>
          </p:cNvPr>
          <p:cNvSpPr/>
          <p:nvPr/>
        </p:nvSpPr>
        <p:spPr>
          <a:xfrm>
            <a:off x="4811176" y="7594878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Relevancy </a:t>
            </a:r>
            <a:r>
              <a:rPr lang="en-US" sz="1200" b="1" err="1">
                <a:solidFill>
                  <a:schemeClr val="tx1"/>
                </a:solidFill>
              </a:rPr>
              <a:t>recognised</a:t>
            </a:r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DA80-47C7-4476-B846-F4597CBD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0" y="504000"/>
            <a:ext cx="11899090" cy="812146"/>
          </a:xfrm>
        </p:spPr>
        <p:txBody>
          <a:bodyPr>
            <a:normAutofit/>
          </a:bodyPr>
          <a:lstStyle/>
          <a:p>
            <a:r>
              <a:rPr lang="en-US">
                <a:latin typeface="GT Walsheim Pro" pitchFamily="2" charset="77"/>
              </a:rPr>
              <a:t>Humanise Digital: ICX Airlines Offering Heat Mapping</a:t>
            </a:r>
            <a:br>
              <a:rPr lang="en-US">
                <a:latin typeface="GT Walsheim Pro" pitchFamily="2" charset="77"/>
              </a:rPr>
            </a:br>
            <a:r>
              <a:rPr lang="en-US" sz="1680" b="0">
                <a:solidFill>
                  <a:srgbClr val="000000"/>
                </a:solidFill>
                <a:latin typeface="GT Walsheim Pro" pitchFamily="2" charset="77"/>
              </a:rPr>
              <a:t>Experience Uniqueness. Together.</a:t>
            </a:r>
            <a:endParaRPr lang="en-US" b="0">
              <a:latin typeface="GT Walsheim Pro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3AE839-792E-4177-B625-37E5A279E6CD}"/>
              </a:ext>
            </a:extLst>
          </p:cNvPr>
          <p:cNvSpPr/>
          <p:nvPr/>
        </p:nvSpPr>
        <p:spPr>
          <a:xfrm>
            <a:off x="11553" y="6925077"/>
            <a:ext cx="767042" cy="39791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8AB6AF-D4AB-4910-A7BA-C327BD65312E}"/>
              </a:ext>
            </a:extLst>
          </p:cNvPr>
          <p:cNvSpPr/>
          <p:nvPr/>
        </p:nvSpPr>
        <p:spPr>
          <a:xfrm>
            <a:off x="-7065" y="2474599"/>
            <a:ext cx="785660" cy="39791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DB0433-C83B-4E3F-ACEC-E1F13F074D25}"/>
              </a:ext>
            </a:extLst>
          </p:cNvPr>
          <p:cNvCxnSpPr>
            <a:cxnSpLocks/>
          </p:cNvCxnSpPr>
          <p:nvPr/>
        </p:nvCxnSpPr>
        <p:spPr>
          <a:xfrm>
            <a:off x="1536985" y="4756763"/>
            <a:ext cx="13093417" cy="0"/>
          </a:xfrm>
          <a:prstGeom prst="line">
            <a:avLst/>
          </a:prstGeom>
          <a:ln w="57150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BFD74-8E57-40F7-9BAB-72A5CEF245B4}"/>
              </a:ext>
            </a:extLst>
          </p:cNvPr>
          <p:cNvSpPr/>
          <p:nvPr/>
        </p:nvSpPr>
        <p:spPr>
          <a:xfrm>
            <a:off x="1953997" y="2494919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Engagement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A2F34-DF6A-488A-873F-DAFAF52465EC}"/>
              </a:ext>
            </a:extLst>
          </p:cNvPr>
          <p:cNvSpPr/>
          <p:nvPr/>
        </p:nvSpPr>
        <p:spPr>
          <a:xfrm>
            <a:off x="3773260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Contextual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8FC767-3E83-4708-8CA4-4DE848865CF7}"/>
              </a:ext>
            </a:extLst>
          </p:cNvPr>
          <p:cNvSpPr/>
          <p:nvPr/>
        </p:nvSpPr>
        <p:spPr>
          <a:xfrm>
            <a:off x="5592523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Anticipatory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1D9F95-92C5-4066-BA10-EDFC4DAF9EA1}"/>
              </a:ext>
            </a:extLst>
          </p:cNvPr>
          <p:cNvSpPr/>
          <p:nvPr/>
        </p:nvSpPr>
        <p:spPr>
          <a:xfrm>
            <a:off x="7411786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Natural Interactions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1ADF47-F33E-4A20-8714-5C508679E4A8}"/>
              </a:ext>
            </a:extLst>
          </p:cNvPr>
          <p:cNvSpPr/>
          <p:nvPr/>
        </p:nvSpPr>
        <p:spPr>
          <a:xfrm>
            <a:off x="9231050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Unexpected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529F0-7A8B-473C-A770-7183CCC61DE0}"/>
              </a:ext>
            </a:extLst>
          </p:cNvPr>
          <p:cNvSpPr/>
          <p:nvPr/>
        </p:nvSpPr>
        <p:spPr>
          <a:xfrm>
            <a:off x="11050314" y="2494919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Authentic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5B07F7-8550-4D89-80D1-2F48014F65D9}"/>
              </a:ext>
            </a:extLst>
          </p:cNvPr>
          <p:cNvSpPr/>
          <p:nvPr/>
        </p:nvSpPr>
        <p:spPr>
          <a:xfrm>
            <a:off x="12869576" y="2494919"/>
            <a:ext cx="1652360" cy="463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Digital Native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F367F4-9AA0-43A1-8E4C-A181B1623142}"/>
              </a:ext>
            </a:extLst>
          </p:cNvPr>
          <p:cNvCxnSpPr>
            <a:cxnSpLocks/>
          </p:cNvCxnSpPr>
          <p:nvPr/>
        </p:nvCxnSpPr>
        <p:spPr>
          <a:xfrm flipV="1">
            <a:off x="3697662" y="1869440"/>
            <a:ext cx="0" cy="5329556"/>
          </a:xfrm>
          <a:prstGeom prst="line">
            <a:avLst/>
          </a:prstGeom>
          <a:ln w="19050" cap="sq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69545A-DE67-40C0-B156-5D2504F58E0C}"/>
              </a:ext>
            </a:extLst>
          </p:cNvPr>
          <p:cNvCxnSpPr>
            <a:cxnSpLocks/>
          </p:cNvCxnSpPr>
          <p:nvPr/>
        </p:nvCxnSpPr>
        <p:spPr>
          <a:xfrm flipV="1">
            <a:off x="9161136" y="1869440"/>
            <a:ext cx="0" cy="5329556"/>
          </a:xfrm>
          <a:prstGeom prst="line">
            <a:avLst/>
          </a:prstGeom>
          <a:ln w="19050" cap="sq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D7ACDA8-08B0-451B-BC1A-0209A66DB816}"/>
              </a:ext>
            </a:extLst>
          </p:cNvPr>
          <p:cNvSpPr/>
          <p:nvPr/>
        </p:nvSpPr>
        <p:spPr>
          <a:xfrm>
            <a:off x="1953997" y="3277036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Insight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F25753-2789-45BC-82B6-421E813F6861}"/>
              </a:ext>
            </a:extLst>
          </p:cNvPr>
          <p:cNvSpPr/>
          <p:nvPr/>
        </p:nvSpPr>
        <p:spPr>
          <a:xfrm>
            <a:off x="3773260" y="3277036"/>
            <a:ext cx="1652360" cy="46338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00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Personalization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C3587B-22E8-462F-9ED6-9A45CCF0CDEB}"/>
              </a:ext>
            </a:extLst>
          </p:cNvPr>
          <p:cNvSpPr/>
          <p:nvPr/>
        </p:nvSpPr>
        <p:spPr>
          <a:xfrm>
            <a:off x="5592523" y="327703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5F4865-2B6A-46DA-9FA4-37962129C90F}"/>
              </a:ext>
            </a:extLst>
          </p:cNvPr>
          <p:cNvSpPr/>
          <p:nvPr/>
        </p:nvSpPr>
        <p:spPr>
          <a:xfrm>
            <a:off x="7411786" y="327703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Decisions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2FCC81-7A76-4872-99DD-8B99DA9D4DAB}"/>
              </a:ext>
            </a:extLst>
          </p:cNvPr>
          <p:cNvSpPr/>
          <p:nvPr/>
        </p:nvSpPr>
        <p:spPr>
          <a:xfrm>
            <a:off x="9231050" y="327703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Intelligence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A88253-F7B7-4401-B43F-6EE6941C05F6}"/>
              </a:ext>
            </a:extLst>
          </p:cNvPr>
          <p:cNvSpPr/>
          <p:nvPr/>
        </p:nvSpPr>
        <p:spPr>
          <a:xfrm>
            <a:off x="11050314" y="327703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Learn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D8EE4C-DBB0-4C05-8536-2E4254A0FC1D}"/>
              </a:ext>
            </a:extLst>
          </p:cNvPr>
          <p:cNvSpPr/>
          <p:nvPr/>
        </p:nvSpPr>
        <p:spPr>
          <a:xfrm>
            <a:off x="12869576" y="327703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Relevance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B6A0C3-8E23-4B45-AAA4-565C5535254A}"/>
              </a:ext>
            </a:extLst>
          </p:cNvPr>
          <p:cNvSpPr/>
          <p:nvPr/>
        </p:nvSpPr>
        <p:spPr>
          <a:xfrm>
            <a:off x="1953997" y="4047415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Interaction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96E434-4FD9-49A9-A809-338D2ED82925}"/>
              </a:ext>
            </a:extLst>
          </p:cNvPr>
          <p:cNvSpPr/>
          <p:nvPr/>
        </p:nvSpPr>
        <p:spPr>
          <a:xfrm>
            <a:off x="3773260" y="4047415"/>
            <a:ext cx="1652360" cy="46338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err="1">
                <a:solidFill>
                  <a:schemeClr val="tx1"/>
                </a:solidFill>
              </a:rPr>
              <a:t>MicroServices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34F3A4-96C1-4BCB-B2BA-2887AA70747F}"/>
              </a:ext>
            </a:extLst>
          </p:cNvPr>
          <p:cNvSpPr/>
          <p:nvPr/>
        </p:nvSpPr>
        <p:spPr>
          <a:xfrm>
            <a:off x="5592523" y="4047415"/>
            <a:ext cx="1652360" cy="46338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Digital Business Networks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B272EB-1F81-41E7-8873-A11EED333737}"/>
              </a:ext>
            </a:extLst>
          </p:cNvPr>
          <p:cNvSpPr/>
          <p:nvPr/>
        </p:nvSpPr>
        <p:spPr>
          <a:xfrm>
            <a:off x="7411786" y="4047415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Ecosystems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A21981-A850-4779-ABDB-2381E52EE9B1}"/>
              </a:ext>
            </a:extLst>
          </p:cNvPr>
          <p:cNvSpPr/>
          <p:nvPr/>
        </p:nvSpPr>
        <p:spPr>
          <a:xfrm>
            <a:off x="9231050" y="4047415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510684-4CA1-4CCE-A201-D531E405E3A7}"/>
              </a:ext>
            </a:extLst>
          </p:cNvPr>
          <p:cNvSpPr/>
          <p:nvPr/>
        </p:nvSpPr>
        <p:spPr>
          <a:xfrm>
            <a:off x="11050314" y="4047415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Supportive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B6709D7-0E07-4B2F-82D8-27A15729F714}"/>
              </a:ext>
            </a:extLst>
          </p:cNvPr>
          <p:cNvSpPr/>
          <p:nvPr/>
        </p:nvSpPr>
        <p:spPr>
          <a:xfrm>
            <a:off x="12869576" y="4047415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Co-operation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AF421E-3C45-481D-9CF9-A6C6227CD311}"/>
              </a:ext>
            </a:extLst>
          </p:cNvPr>
          <p:cNvSpPr/>
          <p:nvPr/>
        </p:nvSpPr>
        <p:spPr>
          <a:xfrm>
            <a:off x="1953997" y="4897276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Convenience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B9F9E7-4548-458C-98BD-349EFC8C1E21}"/>
              </a:ext>
            </a:extLst>
          </p:cNvPr>
          <p:cNvSpPr/>
          <p:nvPr/>
        </p:nvSpPr>
        <p:spPr>
          <a:xfrm>
            <a:off x="3773260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Automation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9205D3-F7DE-46F9-96DA-6B20B1093A29}"/>
              </a:ext>
            </a:extLst>
          </p:cNvPr>
          <p:cNvSpPr/>
          <p:nvPr/>
        </p:nvSpPr>
        <p:spPr>
          <a:xfrm>
            <a:off x="5592523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Predict &amp; Prevent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23BC9F-9453-42CF-B923-1EC8425522A4}"/>
              </a:ext>
            </a:extLst>
          </p:cNvPr>
          <p:cNvSpPr/>
          <p:nvPr/>
        </p:nvSpPr>
        <p:spPr>
          <a:xfrm>
            <a:off x="7411786" y="4897276"/>
            <a:ext cx="1652360" cy="463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Right response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30AE62-E184-41A6-A23F-570B540A3141}"/>
              </a:ext>
            </a:extLst>
          </p:cNvPr>
          <p:cNvSpPr/>
          <p:nvPr/>
        </p:nvSpPr>
        <p:spPr>
          <a:xfrm>
            <a:off x="9231050" y="489727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Streamline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CB79E5-EC8E-43C9-9140-2F99CE7EEA52}"/>
              </a:ext>
            </a:extLst>
          </p:cNvPr>
          <p:cNvSpPr/>
          <p:nvPr/>
        </p:nvSpPr>
        <p:spPr>
          <a:xfrm>
            <a:off x="11050314" y="4897276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Lean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0A9304-DF99-4426-9D28-7E9DB275E10C}"/>
              </a:ext>
            </a:extLst>
          </p:cNvPr>
          <p:cNvSpPr/>
          <p:nvPr/>
        </p:nvSpPr>
        <p:spPr>
          <a:xfrm>
            <a:off x="12869576" y="4897276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Ease-of-use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2956AD6-AA4C-460B-BA09-144510D1D6E0}"/>
              </a:ext>
            </a:extLst>
          </p:cNvPr>
          <p:cNvSpPr/>
          <p:nvPr/>
        </p:nvSpPr>
        <p:spPr>
          <a:xfrm>
            <a:off x="1953997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Agility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5CD5E6-C945-4E60-B840-E0C528F2B670}"/>
              </a:ext>
            </a:extLst>
          </p:cNvPr>
          <p:cNvSpPr/>
          <p:nvPr/>
        </p:nvSpPr>
        <p:spPr>
          <a:xfrm>
            <a:off x="3773260" y="5522794"/>
            <a:ext cx="1652360" cy="46338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DevOps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75E296A-EB56-45BE-8653-F4B4E5C2073A}"/>
              </a:ext>
            </a:extLst>
          </p:cNvPr>
          <p:cNvSpPr/>
          <p:nvPr/>
        </p:nvSpPr>
        <p:spPr>
          <a:xfrm>
            <a:off x="5592523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Continuous Delivery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8F0373-3EC2-4A26-86C8-0774D31C6417}"/>
              </a:ext>
            </a:extLst>
          </p:cNvPr>
          <p:cNvSpPr/>
          <p:nvPr/>
        </p:nvSpPr>
        <p:spPr>
          <a:xfrm>
            <a:off x="7411786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Continuous </a:t>
            </a:r>
            <a:br>
              <a:rPr lang="en-US" sz="1200" b="1">
                <a:solidFill>
                  <a:schemeClr val="tx1"/>
                </a:solidFill>
              </a:rPr>
            </a:br>
            <a:r>
              <a:rPr lang="en-US" sz="1200" b="1">
                <a:solidFill>
                  <a:schemeClr val="tx1"/>
                </a:solidFill>
              </a:rPr>
              <a:t>Deployment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8885B9-4FA5-422A-8445-4E075F92F274}"/>
              </a:ext>
            </a:extLst>
          </p:cNvPr>
          <p:cNvSpPr/>
          <p:nvPr/>
        </p:nvSpPr>
        <p:spPr>
          <a:xfrm>
            <a:off x="9231050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Retrospection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9E9211-4DCF-477E-8E93-EF4D81D1F3A5}"/>
              </a:ext>
            </a:extLst>
          </p:cNvPr>
          <p:cNvSpPr/>
          <p:nvPr/>
        </p:nvSpPr>
        <p:spPr>
          <a:xfrm>
            <a:off x="11050314" y="5522794"/>
            <a:ext cx="1652360" cy="46338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Adaptable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C0F3D7-D07B-4743-9F32-9FC36D4A7708}"/>
              </a:ext>
            </a:extLst>
          </p:cNvPr>
          <p:cNvSpPr/>
          <p:nvPr/>
        </p:nvSpPr>
        <p:spPr>
          <a:xfrm>
            <a:off x="12869576" y="5522794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Continuous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Learning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855B568-A27E-48B9-A0BC-07A44A61401F}"/>
              </a:ext>
            </a:extLst>
          </p:cNvPr>
          <p:cNvSpPr/>
          <p:nvPr/>
        </p:nvSpPr>
        <p:spPr>
          <a:xfrm>
            <a:off x="1953997" y="6148312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Simplicity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29817B8-A1F9-432B-A0C0-81DEB9FF3D26}"/>
              </a:ext>
            </a:extLst>
          </p:cNvPr>
          <p:cNvSpPr/>
          <p:nvPr/>
        </p:nvSpPr>
        <p:spPr>
          <a:xfrm>
            <a:off x="3773260" y="6148312"/>
            <a:ext cx="1652360" cy="463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Harmonize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B9E929-03AA-499C-924B-F01707C9CC9A}"/>
              </a:ext>
            </a:extLst>
          </p:cNvPr>
          <p:cNvSpPr/>
          <p:nvPr/>
        </p:nvSpPr>
        <p:spPr>
          <a:xfrm>
            <a:off x="5592523" y="6148312"/>
            <a:ext cx="1652360" cy="463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Code-to-Rules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F0A174-8B69-4506-90D7-1ABB2AC729B8}"/>
              </a:ext>
            </a:extLst>
          </p:cNvPr>
          <p:cNvSpPr/>
          <p:nvPr/>
        </p:nvSpPr>
        <p:spPr>
          <a:xfrm>
            <a:off x="7411786" y="6148312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Cloud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7145B01-5D6D-4369-8DCC-3BFD21E26DD5}"/>
              </a:ext>
            </a:extLst>
          </p:cNvPr>
          <p:cNvSpPr/>
          <p:nvPr/>
        </p:nvSpPr>
        <p:spPr>
          <a:xfrm>
            <a:off x="9231050" y="6148312"/>
            <a:ext cx="1652360" cy="4633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Responsive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EDF7902-B3A7-4ACF-B803-D30224A912D6}"/>
              </a:ext>
            </a:extLst>
          </p:cNvPr>
          <p:cNvSpPr/>
          <p:nvPr/>
        </p:nvSpPr>
        <p:spPr>
          <a:xfrm>
            <a:off x="11050314" y="6148312"/>
            <a:ext cx="1652360" cy="463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Transparent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AE78C6A-D6BD-49F6-9484-74166849895A}"/>
              </a:ext>
            </a:extLst>
          </p:cNvPr>
          <p:cNvSpPr/>
          <p:nvPr/>
        </p:nvSpPr>
        <p:spPr>
          <a:xfrm>
            <a:off x="12869576" y="6148312"/>
            <a:ext cx="1652360" cy="463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Consistent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BF875FC-5C60-4EF6-A8FB-3513CDB52A6C}"/>
              </a:ext>
            </a:extLst>
          </p:cNvPr>
          <p:cNvSpPr/>
          <p:nvPr/>
        </p:nvSpPr>
        <p:spPr>
          <a:xfrm>
            <a:off x="1953997" y="6773831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Record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90CF3AB-1BAE-49D4-929C-1E6B173E6DBB}"/>
              </a:ext>
            </a:extLst>
          </p:cNvPr>
          <p:cNvSpPr/>
          <p:nvPr/>
        </p:nvSpPr>
        <p:spPr>
          <a:xfrm>
            <a:off x="3773260" y="6773831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44E75F5-1794-4D39-B537-362B726D7DBA}"/>
              </a:ext>
            </a:extLst>
          </p:cNvPr>
          <p:cNvSpPr/>
          <p:nvPr/>
        </p:nvSpPr>
        <p:spPr>
          <a:xfrm>
            <a:off x="5592523" y="6773831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Transactions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8857908-D2C6-49A4-92E8-29A6B5AA7687}"/>
              </a:ext>
            </a:extLst>
          </p:cNvPr>
          <p:cNvSpPr/>
          <p:nvPr/>
        </p:nvSpPr>
        <p:spPr>
          <a:xfrm>
            <a:off x="7411786" y="6773831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Operations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009DE61-4AEF-4412-BF55-D1C67C5A4010}"/>
              </a:ext>
            </a:extLst>
          </p:cNvPr>
          <p:cNvSpPr/>
          <p:nvPr/>
        </p:nvSpPr>
        <p:spPr>
          <a:xfrm>
            <a:off x="9231050" y="6773831"/>
            <a:ext cx="1652360" cy="463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Manage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C7EC4A5-35D6-43AE-A5DB-ACDA924A5FF4}"/>
              </a:ext>
            </a:extLst>
          </p:cNvPr>
          <p:cNvSpPr/>
          <p:nvPr/>
        </p:nvSpPr>
        <p:spPr>
          <a:xfrm>
            <a:off x="11050314" y="6773831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Trust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481D34A-37F0-40CB-8660-3E57CB510D55}"/>
              </a:ext>
            </a:extLst>
          </p:cNvPr>
          <p:cNvSpPr/>
          <p:nvPr/>
        </p:nvSpPr>
        <p:spPr>
          <a:xfrm>
            <a:off x="12869576" y="6773831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Protect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3B5F63-EFDD-4C57-AB0F-755B75754EC3}"/>
              </a:ext>
            </a:extLst>
          </p:cNvPr>
          <p:cNvGrpSpPr/>
          <p:nvPr/>
        </p:nvGrpSpPr>
        <p:grpSpPr>
          <a:xfrm>
            <a:off x="958345" y="2494918"/>
            <a:ext cx="898661" cy="2164667"/>
            <a:chOff x="798621" y="2079097"/>
            <a:chExt cx="748884" cy="1803889"/>
          </a:xfrm>
          <a:solidFill>
            <a:schemeClr val="accent4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0A467F-E781-458D-B0AE-13F2D93163F3}"/>
                </a:ext>
              </a:extLst>
            </p:cNvPr>
            <p:cNvSpPr/>
            <p:nvPr/>
          </p:nvSpPr>
          <p:spPr>
            <a:xfrm rot="16200000">
              <a:off x="290643" y="2735711"/>
              <a:ext cx="1422356" cy="4064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Enable Wisdom</a:t>
              </a: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EADB023F-7619-4B5E-8926-2C609ACB3C2F}"/>
                </a:ext>
              </a:extLst>
            </p:cNvPr>
            <p:cNvSpPr/>
            <p:nvPr/>
          </p:nvSpPr>
          <p:spPr>
            <a:xfrm>
              <a:off x="1276557" y="2079097"/>
              <a:ext cx="270948" cy="1803889"/>
            </a:xfrm>
            <a:prstGeom prst="leftBrac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7BB13C-D970-4CD3-A63F-DABFA43A8377}"/>
              </a:ext>
            </a:extLst>
          </p:cNvPr>
          <p:cNvGrpSpPr/>
          <p:nvPr/>
        </p:nvGrpSpPr>
        <p:grpSpPr>
          <a:xfrm>
            <a:off x="998566" y="4897274"/>
            <a:ext cx="876186" cy="2301713"/>
            <a:chOff x="832137" y="4081062"/>
            <a:chExt cx="730155" cy="1918094"/>
          </a:xfrm>
          <a:solidFill>
            <a:schemeClr val="accent4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76EBF8-797E-4C6A-9F3C-09D573004133}"/>
                </a:ext>
              </a:extLst>
            </p:cNvPr>
            <p:cNvSpPr/>
            <p:nvPr/>
          </p:nvSpPr>
          <p:spPr>
            <a:xfrm rot="16200000">
              <a:off x="253439" y="4746549"/>
              <a:ext cx="1563796" cy="4064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Drive Resilience</a:t>
              </a:r>
            </a:p>
          </p:txBody>
        </p:sp>
        <p:sp>
          <p:nvSpPr>
            <p:cNvPr id="73" name="Left Brace 72">
              <a:extLst>
                <a:ext uri="{FF2B5EF4-FFF2-40B4-BE49-F238E27FC236}">
                  <a16:creationId xmlns:a16="http://schemas.microsoft.com/office/drawing/2014/main" id="{3F2D8C0C-4CDA-40F9-A410-E1A0D25FE651}"/>
                </a:ext>
              </a:extLst>
            </p:cNvPr>
            <p:cNvSpPr/>
            <p:nvPr/>
          </p:nvSpPr>
          <p:spPr>
            <a:xfrm>
              <a:off x="1291344" y="4081062"/>
              <a:ext cx="270948" cy="1918094"/>
            </a:xfrm>
            <a:prstGeom prst="leftBrac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9970E13-B50F-429C-BF56-7AB7F576EC45}"/>
              </a:ext>
            </a:extLst>
          </p:cNvPr>
          <p:cNvGrpSpPr/>
          <p:nvPr/>
        </p:nvGrpSpPr>
        <p:grpSpPr>
          <a:xfrm>
            <a:off x="70556" y="2976518"/>
            <a:ext cx="867644" cy="3560489"/>
            <a:chOff x="104658" y="2480432"/>
            <a:chExt cx="723037" cy="2967074"/>
          </a:xfrm>
          <a:solidFill>
            <a:schemeClr val="bg2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E3DBE7F-2FE9-4EE4-BDCF-65AAE79542D1}"/>
                </a:ext>
              </a:extLst>
            </p:cNvPr>
            <p:cNvSpPr/>
            <p:nvPr/>
          </p:nvSpPr>
          <p:spPr>
            <a:xfrm rot="16200000">
              <a:off x="-403320" y="3679787"/>
              <a:ext cx="1422356" cy="4064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Unique Experience</a:t>
              </a:r>
            </a:p>
          </p:txBody>
        </p:sp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AC02D5D2-A227-4063-8951-55FA7B29419E}"/>
                </a:ext>
              </a:extLst>
            </p:cNvPr>
            <p:cNvSpPr/>
            <p:nvPr/>
          </p:nvSpPr>
          <p:spPr>
            <a:xfrm>
              <a:off x="556763" y="2480432"/>
              <a:ext cx="270932" cy="2967074"/>
            </a:xfrm>
            <a:prstGeom prst="leftBrac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10E6776-B609-439D-B87A-650936A197D0}"/>
              </a:ext>
            </a:extLst>
          </p:cNvPr>
          <p:cNvGrpSpPr/>
          <p:nvPr/>
        </p:nvGrpSpPr>
        <p:grpSpPr>
          <a:xfrm>
            <a:off x="3758029" y="1634877"/>
            <a:ext cx="5290886" cy="834839"/>
            <a:chOff x="3131691" y="1362396"/>
            <a:chExt cx="4409072" cy="6956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D5B157-AE03-45CD-953C-D91EB426156F}"/>
                </a:ext>
              </a:extLst>
            </p:cNvPr>
            <p:cNvSpPr/>
            <p:nvPr/>
          </p:nvSpPr>
          <p:spPr>
            <a:xfrm>
              <a:off x="3131691" y="1362396"/>
              <a:ext cx="4409072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Digital Aspects</a:t>
              </a:r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F43D771E-8C3F-4E26-ADAA-2B6D35353D45}"/>
                </a:ext>
              </a:extLst>
            </p:cNvPr>
            <p:cNvSpPr/>
            <p:nvPr/>
          </p:nvSpPr>
          <p:spPr>
            <a:xfrm rot="5400000">
              <a:off x="5204123" y="-266448"/>
              <a:ext cx="277894" cy="4371191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 b="1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92667DA-3972-434D-BE89-BF2808C350FF}"/>
              </a:ext>
            </a:extLst>
          </p:cNvPr>
          <p:cNvGrpSpPr/>
          <p:nvPr/>
        </p:nvGrpSpPr>
        <p:grpSpPr>
          <a:xfrm>
            <a:off x="9231049" y="1634877"/>
            <a:ext cx="5290886" cy="846740"/>
            <a:chOff x="7692541" y="1362396"/>
            <a:chExt cx="4409072" cy="7056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D45A67-B731-434A-B169-54DFE86A7078}"/>
                </a:ext>
              </a:extLst>
            </p:cNvPr>
            <p:cNvSpPr/>
            <p:nvPr/>
          </p:nvSpPr>
          <p:spPr>
            <a:xfrm>
              <a:off x="7692541" y="1362396"/>
              <a:ext cx="4409072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Human Aspects</a:t>
              </a:r>
            </a:p>
          </p:txBody>
        </p:sp>
        <p:sp>
          <p:nvSpPr>
            <p:cNvPr id="76" name="Left Brace 75">
              <a:extLst>
                <a:ext uri="{FF2B5EF4-FFF2-40B4-BE49-F238E27FC236}">
                  <a16:creationId xmlns:a16="http://schemas.microsoft.com/office/drawing/2014/main" id="{C421C832-900B-4549-85C2-A27CAB5EABA7}"/>
                </a:ext>
              </a:extLst>
            </p:cNvPr>
            <p:cNvSpPr/>
            <p:nvPr/>
          </p:nvSpPr>
          <p:spPr>
            <a:xfrm rot="5400000">
              <a:off x="9777071" y="-256530"/>
              <a:ext cx="277894" cy="4371191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 b="1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124520A-D866-4D51-A8AF-18544FCA4F73}"/>
              </a:ext>
            </a:extLst>
          </p:cNvPr>
          <p:cNvGrpSpPr/>
          <p:nvPr/>
        </p:nvGrpSpPr>
        <p:grpSpPr>
          <a:xfrm>
            <a:off x="1938767" y="1634877"/>
            <a:ext cx="1673986" cy="843656"/>
            <a:chOff x="1615639" y="1362396"/>
            <a:chExt cx="1394988" cy="7030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D8DE03-280B-4ED2-90BA-D35A765C6A87}"/>
                </a:ext>
              </a:extLst>
            </p:cNvPr>
            <p:cNvSpPr/>
            <p:nvPr/>
          </p:nvSpPr>
          <p:spPr>
            <a:xfrm>
              <a:off x="1615639" y="1362396"/>
              <a:ext cx="1364274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Systems of</a:t>
              </a:r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7C3F972D-FE74-45D0-9FDF-056B11B85124}"/>
                </a:ext>
              </a:extLst>
            </p:cNvPr>
            <p:cNvSpPr/>
            <p:nvPr/>
          </p:nvSpPr>
          <p:spPr>
            <a:xfrm rot="5400000">
              <a:off x="2183507" y="1238322"/>
              <a:ext cx="292590" cy="1361651"/>
            </a:xfrm>
            <a:prstGeom prst="leftBrace">
              <a:avLst>
                <a:gd name="adj1" fmla="val 8333"/>
                <a:gd name="adj2" fmla="val 50605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30FF8F-FDF8-4488-94D3-C542F82EFF70}"/>
              </a:ext>
            </a:extLst>
          </p:cNvPr>
          <p:cNvGrpSpPr/>
          <p:nvPr/>
        </p:nvGrpSpPr>
        <p:grpSpPr>
          <a:xfrm>
            <a:off x="-16460" y="1621907"/>
            <a:ext cx="1673896" cy="831794"/>
            <a:chOff x="-13717" y="1351589"/>
            <a:chExt cx="1394913" cy="69316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CAB9C31-E006-4CA0-B4FC-F24D6544F548}"/>
                </a:ext>
              </a:extLst>
            </p:cNvPr>
            <p:cNvSpPr/>
            <p:nvPr/>
          </p:nvSpPr>
          <p:spPr>
            <a:xfrm>
              <a:off x="-13717" y="1351589"/>
              <a:ext cx="1364274" cy="3861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Enterprise</a:t>
              </a:r>
            </a:p>
          </p:txBody>
        </p:sp>
        <p:sp>
          <p:nvSpPr>
            <p:cNvPr id="79" name="Left Brace 78">
              <a:extLst>
                <a:ext uri="{FF2B5EF4-FFF2-40B4-BE49-F238E27FC236}">
                  <a16:creationId xmlns:a16="http://schemas.microsoft.com/office/drawing/2014/main" id="{DBC0B158-6830-4D92-A62B-4922BFAF5345}"/>
                </a:ext>
              </a:extLst>
            </p:cNvPr>
            <p:cNvSpPr/>
            <p:nvPr/>
          </p:nvSpPr>
          <p:spPr>
            <a:xfrm rot="5400000">
              <a:off x="554076" y="1217630"/>
              <a:ext cx="292590" cy="1361651"/>
            </a:xfrm>
            <a:prstGeom prst="leftBrace">
              <a:avLst>
                <a:gd name="adj1" fmla="val 8333"/>
                <a:gd name="adj2" fmla="val 50605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456"/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B135EA76-556F-D844-800A-446F208B2466}"/>
              </a:ext>
            </a:extLst>
          </p:cNvPr>
          <p:cNvSpPr/>
          <p:nvPr/>
        </p:nvSpPr>
        <p:spPr>
          <a:xfrm>
            <a:off x="3117769" y="7594878"/>
            <a:ext cx="1652360" cy="463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We are doing well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A9C0CF9-A357-E84E-951E-DAD293A243DD}"/>
              </a:ext>
            </a:extLst>
          </p:cNvPr>
          <p:cNvSpPr/>
          <p:nvPr/>
        </p:nvSpPr>
        <p:spPr>
          <a:xfrm>
            <a:off x="4811176" y="7594878"/>
            <a:ext cx="1652360" cy="463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One to work on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9187A45-79EA-D842-8F26-F26A29361F32}"/>
              </a:ext>
            </a:extLst>
          </p:cNvPr>
          <p:cNvSpPr/>
          <p:nvPr/>
        </p:nvSpPr>
        <p:spPr>
          <a:xfrm>
            <a:off x="6514507" y="7594878"/>
            <a:ext cx="1652360" cy="4633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Critical gap</a:t>
            </a:r>
          </a:p>
        </p:txBody>
      </p:sp>
    </p:spTree>
    <p:extLst>
      <p:ext uri="{BB962C8B-B14F-4D97-AF65-F5344CB8AC3E}">
        <p14:creationId xmlns:p14="http://schemas.microsoft.com/office/powerpoint/2010/main" val="22776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3B0418F-A1F1-6940-B022-0A2538EC2B1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6739198"/>
              </p:ext>
            </p:extLst>
          </p:nvPr>
        </p:nvGraphicFramePr>
        <p:xfrm>
          <a:off x="371474" y="1758378"/>
          <a:ext cx="7305675" cy="5121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F12C77-0878-40A0-962D-E9A9A2CA32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309102" y="1215390"/>
            <a:ext cx="6836286" cy="62072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A7AFCE-8D1F-47C5-A932-CC935784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T Walsheim Pro" pitchFamily="2" charset="77"/>
              </a:rPr>
              <a:t>Achieved for Humans</a:t>
            </a:r>
          </a:p>
        </p:txBody>
      </p:sp>
    </p:spTree>
    <p:extLst>
      <p:ext uri="{BB962C8B-B14F-4D97-AF65-F5344CB8AC3E}">
        <p14:creationId xmlns:p14="http://schemas.microsoft.com/office/powerpoint/2010/main" val="13921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F06B2-975A-4D45-9978-63EDA6ED0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2D706D-08B7-9F4D-8921-79951FA88470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68680" y="2603460"/>
            <a:ext cx="9422476" cy="3843597"/>
          </a:xfrm>
          <a:noFill/>
          <a:ln>
            <a:noFill/>
            <a:prstDash val="dash"/>
          </a:ln>
        </p:spPr>
        <p:txBody>
          <a:bodyPr lIns="108000" tIns="108000" rIns="108000" bIns="108000"/>
          <a:lstStyle/>
          <a:p>
            <a:r>
              <a:rPr lang="en-AU" sz="5400">
                <a:solidFill>
                  <a:srgbClr val="FFFF00"/>
                </a:solidFill>
                <a:latin typeface="GT Walsheim Pro" pitchFamily="2" charset="77"/>
              </a:rPr>
              <a:t>Humans Experience. </a:t>
            </a:r>
            <a:br>
              <a:rPr lang="en-AU" sz="5400">
                <a:solidFill>
                  <a:srgbClr val="FFFF00"/>
                </a:solidFill>
                <a:latin typeface="GT Walsheim Pro" pitchFamily="2" charset="77"/>
              </a:rPr>
            </a:br>
            <a:r>
              <a:rPr lang="en-AU" sz="5400">
                <a:solidFill>
                  <a:srgbClr val="FFFF00"/>
                </a:solidFill>
                <a:latin typeface="GT Walsheim Pro" pitchFamily="2" charset="77"/>
              </a:rPr>
              <a:t>Humans Buy. </a:t>
            </a:r>
            <a:br>
              <a:rPr lang="en-AU" sz="5400">
                <a:solidFill>
                  <a:srgbClr val="FFFF00"/>
                </a:solidFill>
                <a:latin typeface="GT Walsheim Pro" pitchFamily="2" charset="77"/>
              </a:rPr>
            </a:br>
            <a:r>
              <a:rPr lang="en-AU" sz="5400">
                <a:solidFill>
                  <a:srgbClr val="FFFF00">
                    <a:alpha val="62000"/>
                  </a:srgbClr>
                </a:solidFill>
                <a:latin typeface="GT Walsheim Pro" pitchFamily="2" charset="77"/>
              </a:rPr>
              <a:t>Not Businesses or Machines. </a:t>
            </a:r>
            <a:br>
              <a:rPr lang="en-AU" sz="5400">
                <a:solidFill>
                  <a:schemeClr val="bg1"/>
                </a:solidFill>
                <a:latin typeface="GT Walsheim Pro" pitchFamily="2" charset="77"/>
              </a:rPr>
            </a:br>
            <a:br>
              <a:rPr lang="en-AU" sz="5400">
                <a:solidFill>
                  <a:schemeClr val="bg1"/>
                </a:solidFill>
                <a:latin typeface="GT Walsheim Pro" pitchFamily="2" charset="77"/>
              </a:rPr>
            </a:br>
            <a:r>
              <a:rPr lang="en-AU">
                <a:highlight>
                  <a:srgbClr val="FFFF00"/>
                </a:highlight>
                <a:latin typeface="GT Walsheim Pro" pitchFamily="2" charset="77"/>
              </a:rPr>
              <a:t>Humanise Digital</a:t>
            </a:r>
            <a:endParaRPr lang="en-US">
              <a:highlight>
                <a:srgbClr val="FFFF00"/>
              </a:highlight>
              <a:latin typeface="GT Walsheim P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68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630398" cy="8241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6112C1-08F3-944D-9FB7-ABC540574CCE}"/>
              </a:ext>
            </a:extLst>
          </p:cNvPr>
          <p:cNvSpPr/>
          <p:nvPr/>
        </p:nvSpPr>
        <p:spPr>
          <a:xfrm>
            <a:off x="585788" y="985838"/>
            <a:ext cx="6729412" cy="1200150"/>
          </a:xfrm>
          <a:prstGeom prst="rect">
            <a:avLst/>
          </a:prstGeom>
          <a:solidFill>
            <a:srgbClr val="FDFAFF">
              <a:alpha val="65098"/>
            </a:srgb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0000"/>
                </a:solidFill>
                <a:latin typeface="GT Walsheim Pro" pitchFamily="2" charset="77"/>
              </a:rPr>
              <a:t>Business and ICT integrated success</a:t>
            </a:r>
          </a:p>
        </p:txBody>
      </p:sp>
    </p:spTree>
    <p:extLst>
      <p:ext uri="{BB962C8B-B14F-4D97-AF65-F5344CB8AC3E}">
        <p14:creationId xmlns:p14="http://schemas.microsoft.com/office/powerpoint/2010/main" val="35774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6E158DB-61F7-FC4A-A403-BFB85F6E16A9}"/>
              </a:ext>
            </a:extLst>
          </p:cNvPr>
          <p:cNvGrpSpPr/>
          <p:nvPr/>
        </p:nvGrpSpPr>
        <p:grpSpPr>
          <a:xfrm>
            <a:off x="2171856" y="6057927"/>
            <a:ext cx="9983662" cy="1956100"/>
            <a:chOff x="2171856" y="6057927"/>
            <a:chExt cx="9983662" cy="19561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ADCE59-D092-B148-9265-2302E0E492F7}"/>
                </a:ext>
              </a:extLst>
            </p:cNvPr>
            <p:cNvSpPr/>
            <p:nvPr/>
          </p:nvSpPr>
          <p:spPr>
            <a:xfrm>
              <a:off x="9375049" y="6057927"/>
              <a:ext cx="2780469" cy="4785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75D714-60B9-4C44-8112-1E3BC34E1A74}"/>
                </a:ext>
              </a:extLst>
            </p:cNvPr>
            <p:cNvSpPr/>
            <p:nvPr/>
          </p:nvSpPr>
          <p:spPr>
            <a:xfrm>
              <a:off x="2171856" y="7497822"/>
              <a:ext cx="2752726" cy="5162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668B79-B8CE-4546-9A3A-4BAAE2B2B896}"/>
                </a:ext>
              </a:extLst>
            </p:cNvPr>
            <p:cNvSpPr/>
            <p:nvPr/>
          </p:nvSpPr>
          <p:spPr>
            <a:xfrm>
              <a:off x="6025169" y="7245389"/>
              <a:ext cx="2762229" cy="68149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C53A0B-082C-41D0-ACBC-0E36E7A1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800">
                <a:latin typeface="GT Walsheim Pro" pitchFamily="2" charset="77"/>
              </a:rPr>
              <a:t>Moving towards a business outcomes integrated with the Humanise Digital approach</a:t>
            </a:r>
          </a:p>
        </p:txBody>
      </p:sp>
      <p:sp>
        <p:nvSpPr>
          <p:cNvPr id="6" name="Shape 1210">
            <a:extLst>
              <a:ext uri="{FF2B5EF4-FFF2-40B4-BE49-F238E27FC236}">
                <a16:creationId xmlns:a16="http://schemas.microsoft.com/office/drawing/2014/main" id="{05819E92-4810-403E-887F-92C5BCBE2CAB}"/>
              </a:ext>
            </a:extLst>
          </p:cNvPr>
          <p:cNvSpPr/>
          <p:nvPr/>
        </p:nvSpPr>
        <p:spPr>
          <a:xfrm>
            <a:off x="1322244" y="2477454"/>
            <a:ext cx="2094652" cy="1823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05" y="0"/>
                </a:moveTo>
                <a:cubicBezTo>
                  <a:pt x="16744" y="800"/>
                  <a:pt x="17916" y="1600"/>
                  <a:pt x="18921" y="2400"/>
                </a:cubicBezTo>
                <a:cubicBezTo>
                  <a:pt x="19926" y="3360"/>
                  <a:pt x="20763" y="4320"/>
                  <a:pt x="21600" y="5280"/>
                </a:cubicBezTo>
                <a:cubicBezTo>
                  <a:pt x="20763" y="6240"/>
                  <a:pt x="20260" y="7200"/>
                  <a:pt x="19758" y="8160"/>
                </a:cubicBezTo>
                <a:cubicBezTo>
                  <a:pt x="19256" y="9120"/>
                  <a:pt x="18753" y="10080"/>
                  <a:pt x="18586" y="11200"/>
                </a:cubicBezTo>
                <a:cubicBezTo>
                  <a:pt x="18084" y="9440"/>
                  <a:pt x="18084" y="9440"/>
                  <a:pt x="18084" y="9440"/>
                </a:cubicBezTo>
                <a:cubicBezTo>
                  <a:pt x="17916" y="9600"/>
                  <a:pt x="17916" y="9600"/>
                  <a:pt x="17749" y="9600"/>
                </a:cubicBezTo>
                <a:cubicBezTo>
                  <a:pt x="17581" y="9600"/>
                  <a:pt x="17581" y="9600"/>
                  <a:pt x="17581" y="9600"/>
                </a:cubicBezTo>
                <a:cubicBezTo>
                  <a:pt x="17414" y="9760"/>
                  <a:pt x="17414" y="9760"/>
                  <a:pt x="17414" y="9760"/>
                </a:cubicBezTo>
                <a:cubicBezTo>
                  <a:pt x="17247" y="9760"/>
                  <a:pt x="17247" y="9760"/>
                  <a:pt x="17079" y="9760"/>
                </a:cubicBezTo>
                <a:cubicBezTo>
                  <a:pt x="16912" y="9920"/>
                  <a:pt x="16744" y="9920"/>
                  <a:pt x="16577" y="10080"/>
                </a:cubicBezTo>
                <a:cubicBezTo>
                  <a:pt x="14902" y="10720"/>
                  <a:pt x="13395" y="11520"/>
                  <a:pt x="12223" y="12800"/>
                </a:cubicBezTo>
                <a:cubicBezTo>
                  <a:pt x="11051" y="13920"/>
                  <a:pt x="10047" y="15360"/>
                  <a:pt x="9377" y="16800"/>
                </a:cubicBezTo>
                <a:cubicBezTo>
                  <a:pt x="8707" y="18400"/>
                  <a:pt x="8372" y="20000"/>
                  <a:pt x="8372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320"/>
                  <a:pt x="167" y="19040"/>
                  <a:pt x="335" y="17600"/>
                </a:cubicBezTo>
                <a:cubicBezTo>
                  <a:pt x="670" y="16320"/>
                  <a:pt x="1005" y="15040"/>
                  <a:pt x="1674" y="13760"/>
                </a:cubicBezTo>
                <a:cubicBezTo>
                  <a:pt x="2679" y="11200"/>
                  <a:pt x="4353" y="8960"/>
                  <a:pt x="6195" y="7040"/>
                </a:cubicBezTo>
                <a:cubicBezTo>
                  <a:pt x="8205" y="5120"/>
                  <a:pt x="10716" y="3680"/>
                  <a:pt x="13228" y="2560"/>
                </a:cubicBezTo>
                <a:cubicBezTo>
                  <a:pt x="13563" y="2400"/>
                  <a:pt x="13898" y="2400"/>
                  <a:pt x="14233" y="2240"/>
                </a:cubicBezTo>
                <a:cubicBezTo>
                  <a:pt x="14400" y="2240"/>
                  <a:pt x="14567" y="2080"/>
                  <a:pt x="14735" y="2080"/>
                </a:cubicBezTo>
                <a:cubicBezTo>
                  <a:pt x="14902" y="2080"/>
                  <a:pt x="14902" y="2080"/>
                  <a:pt x="14902" y="2080"/>
                </a:cubicBezTo>
                <a:cubicBezTo>
                  <a:pt x="15070" y="1920"/>
                  <a:pt x="15070" y="1920"/>
                  <a:pt x="15237" y="1920"/>
                </a:cubicBezTo>
                <a:cubicBezTo>
                  <a:pt x="15405" y="1920"/>
                  <a:pt x="15740" y="1760"/>
                  <a:pt x="15907" y="1760"/>
                </a:cubicBezTo>
                <a:lnTo>
                  <a:pt x="15405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7" name="Shape 1211">
            <a:extLst>
              <a:ext uri="{FF2B5EF4-FFF2-40B4-BE49-F238E27FC236}">
                <a16:creationId xmlns:a16="http://schemas.microsoft.com/office/drawing/2014/main" id="{087AD672-FCDC-4E6A-981F-EBFB171A48E4}"/>
              </a:ext>
            </a:extLst>
          </p:cNvPr>
          <p:cNvSpPr/>
          <p:nvPr/>
        </p:nvSpPr>
        <p:spPr>
          <a:xfrm>
            <a:off x="3595287" y="2544532"/>
            <a:ext cx="2189603" cy="1739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405"/>
                </a:moveTo>
                <a:cubicBezTo>
                  <a:pt x="20960" y="16744"/>
                  <a:pt x="20160" y="17916"/>
                  <a:pt x="19200" y="18921"/>
                </a:cubicBezTo>
                <a:cubicBezTo>
                  <a:pt x="18400" y="19926"/>
                  <a:pt x="17440" y="20763"/>
                  <a:pt x="16480" y="21600"/>
                </a:cubicBezTo>
                <a:cubicBezTo>
                  <a:pt x="15520" y="20763"/>
                  <a:pt x="14560" y="20093"/>
                  <a:pt x="13600" y="19591"/>
                </a:cubicBezTo>
                <a:cubicBezTo>
                  <a:pt x="12480" y="19088"/>
                  <a:pt x="11520" y="18753"/>
                  <a:pt x="10560" y="18586"/>
                </a:cubicBezTo>
                <a:cubicBezTo>
                  <a:pt x="12160" y="18084"/>
                  <a:pt x="12160" y="18084"/>
                  <a:pt x="12160" y="18084"/>
                </a:cubicBezTo>
                <a:cubicBezTo>
                  <a:pt x="12160" y="17916"/>
                  <a:pt x="12160" y="17749"/>
                  <a:pt x="12000" y="17749"/>
                </a:cubicBezTo>
                <a:cubicBezTo>
                  <a:pt x="12000" y="17414"/>
                  <a:pt x="12000" y="17414"/>
                  <a:pt x="12000" y="17414"/>
                </a:cubicBezTo>
                <a:cubicBezTo>
                  <a:pt x="12000" y="17414"/>
                  <a:pt x="12000" y="17414"/>
                  <a:pt x="12000" y="17414"/>
                </a:cubicBezTo>
                <a:cubicBezTo>
                  <a:pt x="12000" y="17247"/>
                  <a:pt x="11840" y="17247"/>
                  <a:pt x="11840" y="17079"/>
                </a:cubicBezTo>
                <a:cubicBezTo>
                  <a:pt x="11840" y="16912"/>
                  <a:pt x="11680" y="16744"/>
                  <a:pt x="11680" y="16409"/>
                </a:cubicBezTo>
                <a:cubicBezTo>
                  <a:pt x="11040" y="14902"/>
                  <a:pt x="10080" y="13395"/>
                  <a:pt x="8960" y="12223"/>
                </a:cubicBezTo>
                <a:cubicBezTo>
                  <a:pt x="7680" y="11051"/>
                  <a:pt x="6400" y="10047"/>
                  <a:pt x="4800" y="9377"/>
                </a:cubicBezTo>
                <a:cubicBezTo>
                  <a:pt x="3360" y="8707"/>
                  <a:pt x="1600" y="8372"/>
                  <a:pt x="0" y="8372"/>
                </a:cubicBezTo>
                <a:cubicBezTo>
                  <a:pt x="0" y="0"/>
                  <a:pt x="0" y="0"/>
                  <a:pt x="0" y="0"/>
                </a:cubicBezTo>
                <a:cubicBezTo>
                  <a:pt x="1280" y="0"/>
                  <a:pt x="2720" y="0"/>
                  <a:pt x="4000" y="335"/>
                </a:cubicBezTo>
                <a:cubicBezTo>
                  <a:pt x="5280" y="670"/>
                  <a:pt x="6560" y="1005"/>
                  <a:pt x="7840" y="1507"/>
                </a:cubicBezTo>
                <a:cubicBezTo>
                  <a:pt x="10400" y="2679"/>
                  <a:pt x="12640" y="4186"/>
                  <a:pt x="14560" y="6195"/>
                </a:cubicBezTo>
                <a:cubicBezTo>
                  <a:pt x="16480" y="8205"/>
                  <a:pt x="18080" y="10549"/>
                  <a:pt x="19040" y="13228"/>
                </a:cubicBezTo>
                <a:cubicBezTo>
                  <a:pt x="19200" y="13563"/>
                  <a:pt x="19360" y="13898"/>
                  <a:pt x="19360" y="14233"/>
                </a:cubicBezTo>
                <a:cubicBezTo>
                  <a:pt x="19520" y="14400"/>
                  <a:pt x="19520" y="14567"/>
                  <a:pt x="19520" y="14735"/>
                </a:cubicBezTo>
                <a:cubicBezTo>
                  <a:pt x="19680" y="14902"/>
                  <a:pt x="19680" y="14902"/>
                  <a:pt x="19680" y="14902"/>
                </a:cubicBezTo>
                <a:cubicBezTo>
                  <a:pt x="19680" y="15070"/>
                  <a:pt x="19680" y="15070"/>
                  <a:pt x="19680" y="15237"/>
                </a:cubicBezTo>
                <a:cubicBezTo>
                  <a:pt x="19840" y="15405"/>
                  <a:pt x="19840" y="15572"/>
                  <a:pt x="20000" y="15907"/>
                </a:cubicBezTo>
                <a:lnTo>
                  <a:pt x="21600" y="15405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8" name="Shape 1212">
            <a:extLst>
              <a:ext uri="{FF2B5EF4-FFF2-40B4-BE49-F238E27FC236}">
                <a16:creationId xmlns:a16="http://schemas.microsoft.com/office/drawing/2014/main" id="{7051EBC8-E114-4096-A0DB-32763A5956E4}"/>
              </a:ext>
            </a:extLst>
          </p:cNvPr>
          <p:cNvSpPr/>
          <p:nvPr/>
        </p:nvSpPr>
        <p:spPr>
          <a:xfrm>
            <a:off x="4924582" y="4391543"/>
            <a:ext cx="2088898" cy="1823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05" y="21600"/>
                </a:moveTo>
                <a:cubicBezTo>
                  <a:pt x="16744" y="20800"/>
                  <a:pt x="17916" y="20160"/>
                  <a:pt x="18921" y="19200"/>
                </a:cubicBezTo>
                <a:cubicBezTo>
                  <a:pt x="19926" y="18400"/>
                  <a:pt x="20930" y="17440"/>
                  <a:pt x="21600" y="16320"/>
                </a:cubicBezTo>
                <a:cubicBezTo>
                  <a:pt x="20930" y="15520"/>
                  <a:pt x="20260" y="14560"/>
                  <a:pt x="19758" y="13440"/>
                </a:cubicBezTo>
                <a:cubicBezTo>
                  <a:pt x="19256" y="12480"/>
                  <a:pt x="18921" y="11520"/>
                  <a:pt x="18586" y="10400"/>
                </a:cubicBezTo>
                <a:cubicBezTo>
                  <a:pt x="18084" y="12160"/>
                  <a:pt x="18084" y="12160"/>
                  <a:pt x="18084" y="12160"/>
                </a:cubicBezTo>
                <a:cubicBezTo>
                  <a:pt x="18084" y="12160"/>
                  <a:pt x="17916" y="12000"/>
                  <a:pt x="17749" y="12000"/>
                </a:cubicBezTo>
                <a:cubicBezTo>
                  <a:pt x="17581" y="12000"/>
                  <a:pt x="17581" y="12000"/>
                  <a:pt x="17581" y="12000"/>
                </a:cubicBezTo>
                <a:cubicBezTo>
                  <a:pt x="17414" y="12000"/>
                  <a:pt x="17414" y="12000"/>
                  <a:pt x="17414" y="12000"/>
                </a:cubicBezTo>
                <a:cubicBezTo>
                  <a:pt x="17414" y="11840"/>
                  <a:pt x="17247" y="11840"/>
                  <a:pt x="17079" y="11840"/>
                </a:cubicBezTo>
                <a:cubicBezTo>
                  <a:pt x="16912" y="11840"/>
                  <a:pt x="16744" y="11680"/>
                  <a:pt x="16577" y="11680"/>
                </a:cubicBezTo>
                <a:cubicBezTo>
                  <a:pt x="14902" y="11040"/>
                  <a:pt x="13563" y="10080"/>
                  <a:pt x="12223" y="8800"/>
                </a:cubicBezTo>
                <a:cubicBezTo>
                  <a:pt x="11051" y="7680"/>
                  <a:pt x="10047" y="6240"/>
                  <a:pt x="9377" y="4800"/>
                </a:cubicBezTo>
                <a:cubicBezTo>
                  <a:pt x="8707" y="3200"/>
                  <a:pt x="8372" y="1600"/>
                  <a:pt x="83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80"/>
                  <a:pt x="167" y="2720"/>
                  <a:pt x="502" y="4000"/>
                </a:cubicBezTo>
                <a:cubicBezTo>
                  <a:pt x="670" y="5280"/>
                  <a:pt x="1172" y="6560"/>
                  <a:pt x="1674" y="7840"/>
                </a:cubicBezTo>
                <a:cubicBezTo>
                  <a:pt x="2679" y="10400"/>
                  <a:pt x="4353" y="12640"/>
                  <a:pt x="6363" y="14560"/>
                </a:cubicBezTo>
                <a:cubicBezTo>
                  <a:pt x="8372" y="16480"/>
                  <a:pt x="10716" y="18080"/>
                  <a:pt x="13395" y="19040"/>
                </a:cubicBezTo>
                <a:cubicBezTo>
                  <a:pt x="13563" y="19200"/>
                  <a:pt x="13898" y="19360"/>
                  <a:pt x="14233" y="19360"/>
                </a:cubicBezTo>
                <a:cubicBezTo>
                  <a:pt x="14400" y="19520"/>
                  <a:pt x="14567" y="19520"/>
                  <a:pt x="14735" y="19520"/>
                </a:cubicBezTo>
                <a:cubicBezTo>
                  <a:pt x="14902" y="19680"/>
                  <a:pt x="14902" y="19680"/>
                  <a:pt x="14902" y="19680"/>
                </a:cubicBezTo>
                <a:cubicBezTo>
                  <a:pt x="15070" y="19680"/>
                  <a:pt x="15237" y="19680"/>
                  <a:pt x="15237" y="19680"/>
                </a:cubicBezTo>
                <a:cubicBezTo>
                  <a:pt x="15572" y="19840"/>
                  <a:pt x="15740" y="19840"/>
                  <a:pt x="15907" y="19840"/>
                </a:cubicBezTo>
                <a:lnTo>
                  <a:pt x="15405" y="21600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9" name="Shape 1213">
            <a:extLst>
              <a:ext uri="{FF2B5EF4-FFF2-40B4-BE49-F238E27FC236}">
                <a16:creationId xmlns:a16="http://schemas.microsoft.com/office/drawing/2014/main" id="{1986F260-4381-40AD-BC9C-8605693B9650}"/>
              </a:ext>
            </a:extLst>
          </p:cNvPr>
          <p:cNvSpPr/>
          <p:nvPr/>
        </p:nvSpPr>
        <p:spPr>
          <a:xfrm>
            <a:off x="7128574" y="4408311"/>
            <a:ext cx="2189603" cy="1755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148"/>
                </a:moveTo>
                <a:cubicBezTo>
                  <a:pt x="20960" y="4985"/>
                  <a:pt x="20160" y="3822"/>
                  <a:pt x="19200" y="2825"/>
                </a:cubicBezTo>
                <a:cubicBezTo>
                  <a:pt x="18400" y="1662"/>
                  <a:pt x="17440" y="831"/>
                  <a:pt x="16480" y="0"/>
                </a:cubicBezTo>
                <a:cubicBezTo>
                  <a:pt x="15520" y="831"/>
                  <a:pt x="14560" y="1495"/>
                  <a:pt x="13600" y="1994"/>
                </a:cubicBezTo>
                <a:cubicBezTo>
                  <a:pt x="12640" y="2492"/>
                  <a:pt x="11520" y="2825"/>
                  <a:pt x="10560" y="2991"/>
                </a:cubicBezTo>
                <a:cubicBezTo>
                  <a:pt x="12160" y="3489"/>
                  <a:pt x="12160" y="3489"/>
                  <a:pt x="12160" y="3489"/>
                </a:cubicBezTo>
                <a:cubicBezTo>
                  <a:pt x="12160" y="3655"/>
                  <a:pt x="12160" y="3822"/>
                  <a:pt x="12160" y="3988"/>
                </a:cubicBezTo>
                <a:cubicBezTo>
                  <a:pt x="12000" y="4154"/>
                  <a:pt x="12000" y="4154"/>
                  <a:pt x="12000" y="4154"/>
                </a:cubicBezTo>
                <a:cubicBezTo>
                  <a:pt x="12000" y="4154"/>
                  <a:pt x="12000" y="4154"/>
                  <a:pt x="12000" y="4154"/>
                </a:cubicBezTo>
                <a:cubicBezTo>
                  <a:pt x="12000" y="4320"/>
                  <a:pt x="12000" y="4486"/>
                  <a:pt x="11840" y="4486"/>
                </a:cubicBezTo>
                <a:cubicBezTo>
                  <a:pt x="11840" y="4652"/>
                  <a:pt x="11840" y="4985"/>
                  <a:pt x="11680" y="5151"/>
                </a:cubicBezTo>
                <a:cubicBezTo>
                  <a:pt x="11040" y="6646"/>
                  <a:pt x="10080" y="8142"/>
                  <a:pt x="8960" y="9305"/>
                </a:cubicBezTo>
                <a:cubicBezTo>
                  <a:pt x="7840" y="10634"/>
                  <a:pt x="6400" y="11465"/>
                  <a:pt x="4800" y="12129"/>
                </a:cubicBezTo>
                <a:cubicBezTo>
                  <a:pt x="3360" y="12794"/>
                  <a:pt x="1760" y="13126"/>
                  <a:pt x="0" y="13126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440" y="21600"/>
                  <a:pt x="2720" y="21434"/>
                  <a:pt x="4000" y="21102"/>
                </a:cubicBezTo>
                <a:cubicBezTo>
                  <a:pt x="5440" y="20935"/>
                  <a:pt x="6720" y="20437"/>
                  <a:pt x="8000" y="19938"/>
                </a:cubicBezTo>
                <a:cubicBezTo>
                  <a:pt x="10400" y="18775"/>
                  <a:pt x="12640" y="17280"/>
                  <a:pt x="14560" y="15286"/>
                </a:cubicBezTo>
                <a:cubicBezTo>
                  <a:pt x="16480" y="13292"/>
                  <a:pt x="18080" y="10966"/>
                  <a:pt x="19040" y="8308"/>
                </a:cubicBezTo>
                <a:cubicBezTo>
                  <a:pt x="19200" y="7975"/>
                  <a:pt x="19360" y="7643"/>
                  <a:pt x="19520" y="7311"/>
                </a:cubicBezTo>
                <a:cubicBezTo>
                  <a:pt x="19520" y="7145"/>
                  <a:pt x="19520" y="6978"/>
                  <a:pt x="19680" y="6812"/>
                </a:cubicBezTo>
                <a:cubicBezTo>
                  <a:pt x="19680" y="6646"/>
                  <a:pt x="19680" y="6646"/>
                  <a:pt x="19680" y="6646"/>
                </a:cubicBezTo>
                <a:cubicBezTo>
                  <a:pt x="19680" y="6646"/>
                  <a:pt x="19680" y="6480"/>
                  <a:pt x="19840" y="6314"/>
                </a:cubicBezTo>
                <a:cubicBezTo>
                  <a:pt x="19840" y="6148"/>
                  <a:pt x="19840" y="5982"/>
                  <a:pt x="20000" y="5649"/>
                </a:cubicBezTo>
                <a:lnTo>
                  <a:pt x="21600" y="6148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10" name="Shape 1214">
            <a:extLst>
              <a:ext uri="{FF2B5EF4-FFF2-40B4-BE49-F238E27FC236}">
                <a16:creationId xmlns:a16="http://schemas.microsoft.com/office/drawing/2014/main" id="{A8F56813-9E01-48E9-A331-6C08D686FF69}"/>
              </a:ext>
            </a:extLst>
          </p:cNvPr>
          <p:cNvSpPr/>
          <p:nvPr/>
        </p:nvSpPr>
        <p:spPr>
          <a:xfrm rot="10800000" flipH="1">
            <a:off x="8572647" y="2396001"/>
            <a:ext cx="2086021" cy="1806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05" y="21600"/>
                </a:moveTo>
                <a:cubicBezTo>
                  <a:pt x="16744" y="20800"/>
                  <a:pt x="17916" y="20160"/>
                  <a:pt x="18921" y="19200"/>
                </a:cubicBezTo>
                <a:cubicBezTo>
                  <a:pt x="19926" y="18400"/>
                  <a:pt x="20930" y="17440"/>
                  <a:pt x="21600" y="16320"/>
                </a:cubicBezTo>
                <a:cubicBezTo>
                  <a:pt x="20930" y="15520"/>
                  <a:pt x="20260" y="14560"/>
                  <a:pt x="19758" y="13440"/>
                </a:cubicBezTo>
                <a:cubicBezTo>
                  <a:pt x="19256" y="12480"/>
                  <a:pt x="18921" y="11520"/>
                  <a:pt x="18586" y="10400"/>
                </a:cubicBezTo>
                <a:cubicBezTo>
                  <a:pt x="18084" y="12160"/>
                  <a:pt x="18084" y="12160"/>
                  <a:pt x="18084" y="12160"/>
                </a:cubicBezTo>
                <a:cubicBezTo>
                  <a:pt x="18084" y="12160"/>
                  <a:pt x="17916" y="12000"/>
                  <a:pt x="17749" y="12000"/>
                </a:cubicBezTo>
                <a:cubicBezTo>
                  <a:pt x="17581" y="12000"/>
                  <a:pt x="17581" y="12000"/>
                  <a:pt x="17581" y="12000"/>
                </a:cubicBezTo>
                <a:cubicBezTo>
                  <a:pt x="17414" y="12000"/>
                  <a:pt x="17414" y="12000"/>
                  <a:pt x="17414" y="12000"/>
                </a:cubicBezTo>
                <a:cubicBezTo>
                  <a:pt x="17414" y="11840"/>
                  <a:pt x="17247" y="11840"/>
                  <a:pt x="17079" y="11840"/>
                </a:cubicBezTo>
                <a:cubicBezTo>
                  <a:pt x="16912" y="11840"/>
                  <a:pt x="16744" y="11680"/>
                  <a:pt x="16577" y="11680"/>
                </a:cubicBezTo>
                <a:cubicBezTo>
                  <a:pt x="14902" y="11040"/>
                  <a:pt x="13563" y="10080"/>
                  <a:pt x="12223" y="8800"/>
                </a:cubicBezTo>
                <a:cubicBezTo>
                  <a:pt x="11051" y="7680"/>
                  <a:pt x="10047" y="6240"/>
                  <a:pt x="9377" y="4800"/>
                </a:cubicBezTo>
                <a:cubicBezTo>
                  <a:pt x="8707" y="3200"/>
                  <a:pt x="8372" y="1600"/>
                  <a:pt x="83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80"/>
                  <a:pt x="167" y="2720"/>
                  <a:pt x="502" y="4000"/>
                </a:cubicBezTo>
                <a:cubicBezTo>
                  <a:pt x="670" y="5280"/>
                  <a:pt x="1172" y="6560"/>
                  <a:pt x="1674" y="7840"/>
                </a:cubicBezTo>
                <a:cubicBezTo>
                  <a:pt x="2679" y="10400"/>
                  <a:pt x="4353" y="12640"/>
                  <a:pt x="6363" y="14560"/>
                </a:cubicBezTo>
                <a:cubicBezTo>
                  <a:pt x="8372" y="16480"/>
                  <a:pt x="10716" y="18080"/>
                  <a:pt x="13395" y="19040"/>
                </a:cubicBezTo>
                <a:cubicBezTo>
                  <a:pt x="13563" y="19200"/>
                  <a:pt x="13898" y="19360"/>
                  <a:pt x="14233" y="19360"/>
                </a:cubicBezTo>
                <a:cubicBezTo>
                  <a:pt x="14400" y="19520"/>
                  <a:pt x="14567" y="19520"/>
                  <a:pt x="14735" y="19520"/>
                </a:cubicBezTo>
                <a:cubicBezTo>
                  <a:pt x="14902" y="19680"/>
                  <a:pt x="14902" y="19680"/>
                  <a:pt x="14902" y="19680"/>
                </a:cubicBezTo>
                <a:cubicBezTo>
                  <a:pt x="15070" y="19680"/>
                  <a:pt x="15237" y="19680"/>
                  <a:pt x="15237" y="19680"/>
                </a:cubicBezTo>
                <a:cubicBezTo>
                  <a:pt x="15572" y="19840"/>
                  <a:pt x="15740" y="19840"/>
                  <a:pt x="15907" y="19840"/>
                </a:cubicBezTo>
                <a:lnTo>
                  <a:pt x="15405" y="21600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11" name="Shape 1215">
            <a:extLst>
              <a:ext uri="{FF2B5EF4-FFF2-40B4-BE49-F238E27FC236}">
                <a16:creationId xmlns:a16="http://schemas.microsoft.com/office/drawing/2014/main" id="{55CE392B-6C72-4CEB-8E6E-11C020429723}"/>
              </a:ext>
            </a:extLst>
          </p:cNvPr>
          <p:cNvSpPr/>
          <p:nvPr/>
        </p:nvSpPr>
        <p:spPr>
          <a:xfrm rot="10800000" flipH="1">
            <a:off x="10773759" y="2446308"/>
            <a:ext cx="2186725" cy="1739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148"/>
                </a:moveTo>
                <a:cubicBezTo>
                  <a:pt x="20960" y="4985"/>
                  <a:pt x="20160" y="3822"/>
                  <a:pt x="19200" y="2825"/>
                </a:cubicBezTo>
                <a:cubicBezTo>
                  <a:pt x="18400" y="1662"/>
                  <a:pt x="17440" y="831"/>
                  <a:pt x="16480" y="0"/>
                </a:cubicBezTo>
                <a:cubicBezTo>
                  <a:pt x="15520" y="831"/>
                  <a:pt x="14560" y="1495"/>
                  <a:pt x="13600" y="1994"/>
                </a:cubicBezTo>
                <a:cubicBezTo>
                  <a:pt x="12640" y="2492"/>
                  <a:pt x="11520" y="2825"/>
                  <a:pt x="10560" y="2991"/>
                </a:cubicBezTo>
                <a:cubicBezTo>
                  <a:pt x="12160" y="3489"/>
                  <a:pt x="12160" y="3489"/>
                  <a:pt x="12160" y="3489"/>
                </a:cubicBezTo>
                <a:cubicBezTo>
                  <a:pt x="12160" y="3655"/>
                  <a:pt x="12160" y="3822"/>
                  <a:pt x="12160" y="3988"/>
                </a:cubicBezTo>
                <a:cubicBezTo>
                  <a:pt x="12000" y="4154"/>
                  <a:pt x="12000" y="4154"/>
                  <a:pt x="12000" y="4154"/>
                </a:cubicBezTo>
                <a:cubicBezTo>
                  <a:pt x="12000" y="4154"/>
                  <a:pt x="12000" y="4154"/>
                  <a:pt x="12000" y="4154"/>
                </a:cubicBezTo>
                <a:cubicBezTo>
                  <a:pt x="12000" y="4320"/>
                  <a:pt x="12000" y="4486"/>
                  <a:pt x="11840" y="4486"/>
                </a:cubicBezTo>
                <a:cubicBezTo>
                  <a:pt x="11840" y="4652"/>
                  <a:pt x="11840" y="4985"/>
                  <a:pt x="11680" y="5151"/>
                </a:cubicBezTo>
                <a:cubicBezTo>
                  <a:pt x="11040" y="6646"/>
                  <a:pt x="10080" y="8142"/>
                  <a:pt x="8960" y="9305"/>
                </a:cubicBezTo>
                <a:cubicBezTo>
                  <a:pt x="7840" y="10634"/>
                  <a:pt x="6400" y="11465"/>
                  <a:pt x="4800" y="12129"/>
                </a:cubicBezTo>
                <a:cubicBezTo>
                  <a:pt x="3360" y="12794"/>
                  <a:pt x="1760" y="13126"/>
                  <a:pt x="0" y="13126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440" y="21600"/>
                  <a:pt x="2720" y="21434"/>
                  <a:pt x="4000" y="21102"/>
                </a:cubicBezTo>
                <a:cubicBezTo>
                  <a:pt x="5440" y="20935"/>
                  <a:pt x="6720" y="20437"/>
                  <a:pt x="8000" y="19938"/>
                </a:cubicBezTo>
                <a:cubicBezTo>
                  <a:pt x="10400" y="18775"/>
                  <a:pt x="12640" y="17280"/>
                  <a:pt x="14560" y="15286"/>
                </a:cubicBezTo>
                <a:cubicBezTo>
                  <a:pt x="16480" y="13292"/>
                  <a:pt x="18080" y="10966"/>
                  <a:pt x="19040" y="8308"/>
                </a:cubicBezTo>
                <a:cubicBezTo>
                  <a:pt x="19200" y="7975"/>
                  <a:pt x="19360" y="7643"/>
                  <a:pt x="19520" y="7311"/>
                </a:cubicBezTo>
                <a:cubicBezTo>
                  <a:pt x="19520" y="7145"/>
                  <a:pt x="19520" y="6978"/>
                  <a:pt x="19680" y="6812"/>
                </a:cubicBezTo>
                <a:cubicBezTo>
                  <a:pt x="19680" y="6646"/>
                  <a:pt x="19680" y="6646"/>
                  <a:pt x="19680" y="6646"/>
                </a:cubicBezTo>
                <a:cubicBezTo>
                  <a:pt x="19680" y="6646"/>
                  <a:pt x="19680" y="6480"/>
                  <a:pt x="19840" y="6314"/>
                </a:cubicBezTo>
                <a:cubicBezTo>
                  <a:pt x="19840" y="6148"/>
                  <a:pt x="19840" y="5982"/>
                  <a:pt x="20000" y="5649"/>
                </a:cubicBezTo>
                <a:lnTo>
                  <a:pt x="21600" y="6148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12" name="Shape 1216">
            <a:extLst>
              <a:ext uri="{FF2B5EF4-FFF2-40B4-BE49-F238E27FC236}">
                <a16:creationId xmlns:a16="http://schemas.microsoft.com/office/drawing/2014/main" id="{A291A8BD-997D-406F-B32A-C83BF3D9490A}"/>
              </a:ext>
            </a:extLst>
          </p:cNvPr>
          <p:cNvSpPr/>
          <p:nvPr/>
        </p:nvSpPr>
        <p:spPr>
          <a:xfrm>
            <a:off x="12160599" y="4391543"/>
            <a:ext cx="2088898" cy="1823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05" y="21600"/>
                </a:moveTo>
                <a:cubicBezTo>
                  <a:pt x="16744" y="20800"/>
                  <a:pt x="17916" y="20160"/>
                  <a:pt x="18921" y="19200"/>
                </a:cubicBezTo>
                <a:cubicBezTo>
                  <a:pt x="19926" y="18400"/>
                  <a:pt x="20930" y="17440"/>
                  <a:pt x="21600" y="16320"/>
                </a:cubicBezTo>
                <a:cubicBezTo>
                  <a:pt x="20930" y="15520"/>
                  <a:pt x="20260" y="14560"/>
                  <a:pt x="19758" y="13440"/>
                </a:cubicBezTo>
                <a:cubicBezTo>
                  <a:pt x="19256" y="12480"/>
                  <a:pt x="18921" y="11520"/>
                  <a:pt x="18586" y="10400"/>
                </a:cubicBezTo>
                <a:cubicBezTo>
                  <a:pt x="18084" y="12160"/>
                  <a:pt x="18084" y="12160"/>
                  <a:pt x="18084" y="12160"/>
                </a:cubicBezTo>
                <a:cubicBezTo>
                  <a:pt x="18084" y="12160"/>
                  <a:pt x="17916" y="12000"/>
                  <a:pt x="17749" y="12000"/>
                </a:cubicBezTo>
                <a:cubicBezTo>
                  <a:pt x="17581" y="12000"/>
                  <a:pt x="17581" y="12000"/>
                  <a:pt x="17581" y="12000"/>
                </a:cubicBezTo>
                <a:cubicBezTo>
                  <a:pt x="17414" y="12000"/>
                  <a:pt x="17414" y="12000"/>
                  <a:pt x="17414" y="12000"/>
                </a:cubicBezTo>
                <a:cubicBezTo>
                  <a:pt x="17414" y="11840"/>
                  <a:pt x="17247" y="11840"/>
                  <a:pt x="17079" y="11840"/>
                </a:cubicBezTo>
                <a:cubicBezTo>
                  <a:pt x="16912" y="11840"/>
                  <a:pt x="16744" y="11680"/>
                  <a:pt x="16577" y="11680"/>
                </a:cubicBezTo>
                <a:cubicBezTo>
                  <a:pt x="14902" y="11040"/>
                  <a:pt x="13563" y="10080"/>
                  <a:pt x="12223" y="8800"/>
                </a:cubicBezTo>
                <a:cubicBezTo>
                  <a:pt x="11051" y="7680"/>
                  <a:pt x="10047" y="6240"/>
                  <a:pt x="9377" y="4800"/>
                </a:cubicBezTo>
                <a:cubicBezTo>
                  <a:pt x="8707" y="3200"/>
                  <a:pt x="8372" y="1600"/>
                  <a:pt x="837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80"/>
                  <a:pt x="167" y="2720"/>
                  <a:pt x="502" y="4000"/>
                </a:cubicBezTo>
                <a:cubicBezTo>
                  <a:pt x="670" y="5280"/>
                  <a:pt x="1172" y="6560"/>
                  <a:pt x="1674" y="7840"/>
                </a:cubicBezTo>
                <a:cubicBezTo>
                  <a:pt x="2679" y="10400"/>
                  <a:pt x="4353" y="12640"/>
                  <a:pt x="6363" y="14560"/>
                </a:cubicBezTo>
                <a:cubicBezTo>
                  <a:pt x="8372" y="16480"/>
                  <a:pt x="10716" y="18080"/>
                  <a:pt x="13395" y="19040"/>
                </a:cubicBezTo>
                <a:cubicBezTo>
                  <a:pt x="13563" y="19200"/>
                  <a:pt x="13898" y="19360"/>
                  <a:pt x="14233" y="19360"/>
                </a:cubicBezTo>
                <a:cubicBezTo>
                  <a:pt x="14400" y="19520"/>
                  <a:pt x="14567" y="19520"/>
                  <a:pt x="14735" y="19520"/>
                </a:cubicBezTo>
                <a:cubicBezTo>
                  <a:pt x="14902" y="19680"/>
                  <a:pt x="14902" y="19680"/>
                  <a:pt x="14902" y="19680"/>
                </a:cubicBezTo>
                <a:cubicBezTo>
                  <a:pt x="15070" y="19680"/>
                  <a:pt x="15237" y="19680"/>
                  <a:pt x="15237" y="19680"/>
                </a:cubicBezTo>
                <a:cubicBezTo>
                  <a:pt x="15572" y="19840"/>
                  <a:pt x="15740" y="19840"/>
                  <a:pt x="15907" y="19840"/>
                </a:cubicBezTo>
                <a:lnTo>
                  <a:pt x="15405" y="21600"/>
                </a:ln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4863" rIns="54863"/>
          <a:lstStyle/>
          <a:p>
            <a:endParaRPr sz="2592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4B31D-ED11-4B3D-8666-5D389A3E6558}"/>
              </a:ext>
            </a:extLst>
          </p:cNvPr>
          <p:cNvSpPr txBox="1"/>
          <p:nvPr/>
        </p:nvSpPr>
        <p:spPr>
          <a:xfrm>
            <a:off x="2242534" y="4129269"/>
            <a:ext cx="256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GT Walsheim Pro" pitchFamily="2" charset="77"/>
              </a:rPr>
              <a:t>Empathise &amp; Innovate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91CAD4-A4BC-45F7-BD4E-DE29D8541B5C}"/>
              </a:ext>
            </a:extLst>
          </p:cNvPr>
          <p:cNvSpPr txBox="1"/>
          <p:nvPr/>
        </p:nvSpPr>
        <p:spPr>
          <a:xfrm>
            <a:off x="5899981" y="1861079"/>
            <a:ext cx="277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GT Walsheim Pro" pitchFamily="2" charset="77"/>
              </a:rPr>
              <a:t>Deliver the Foundation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F1CE6E-0AE5-4382-B332-39DEFF8290C9}"/>
              </a:ext>
            </a:extLst>
          </p:cNvPr>
          <p:cNvSpPr txBox="1"/>
          <p:nvPr/>
        </p:nvSpPr>
        <p:spPr>
          <a:xfrm>
            <a:off x="5899982" y="2742115"/>
            <a:ext cx="2775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Further develop user stories (process flows)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Define MVP and sprint plans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Prioritise Sprint Backlogs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Engage and activate scrum master and cross functional teams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First Release MVP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066438-19B8-436A-B69E-12D445764C0F}"/>
              </a:ext>
            </a:extLst>
          </p:cNvPr>
          <p:cNvSpPr txBox="1"/>
          <p:nvPr/>
        </p:nvSpPr>
        <p:spPr>
          <a:xfrm>
            <a:off x="9357366" y="3978646"/>
            <a:ext cx="249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latin typeface="GT Walsheim Pro" pitchFamily="2" charset="77"/>
              </a:rPr>
              <a:t>Transform &amp; Manage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108149-B3D2-45C6-AA61-2459B505D864}"/>
              </a:ext>
            </a:extLst>
          </p:cNvPr>
          <p:cNvSpPr txBox="1"/>
          <p:nvPr/>
        </p:nvSpPr>
        <p:spPr>
          <a:xfrm>
            <a:off x="9349650" y="4960266"/>
            <a:ext cx="28058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Continuous sprint rollouts 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Test, learn, iterate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Expand across additional customer scenarios / areas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Sustainable state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On going HD state assessment</a:t>
            </a:r>
          </a:p>
          <a:p>
            <a:endParaRPr lang="en-AU" sz="1400" dirty="0">
              <a:latin typeface="GT Walsheim Pro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438F7F-734C-4947-BC21-5A58A58B9A94}"/>
              </a:ext>
            </a:extLst>
          </p:cNvPr>
          <p:cNvSpPr/>
          <p:nvPr/>
        </p:nvSpPr>
        <p:spPr>
          <a:xfrm>
            <a:off x="728783" y="4408311"/>
            <a:ext cx="548640" cy="5486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592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DB00C5-67F7-44F3-95CF-E093D5E72263}"/>
              </a:ext>
            </a:extLst>
          </p:cNvPr>
          <p:cNvSpPr txBox="1"/>
          <p:nvPr/>
        </p:nvSpPr>
        <p:spPr>
          <a:xfrm>
            <a:off x="467249" y="4982992"/>
            <a:ext cx="115256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40" b="1">
                <a:latin typeface="GT Walsheim Pro" pitchFamily="2" charset="77"/>
              </a:rPr>
              <a:t>Executive alignment kick-off session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5DD2B4-F969-4C28-BC33-5CB87C784C79}"/>
              </a:ext>
            </a:extLst>
          </p:cNvPr>
          <p:cNvCxnSpPr>
            <a:cxnSpLocks/>
          </p:cNvCxnSpPr>
          <p:nvPr/>
        </p:nvCxnSpPr>
        <p:spPr>
          <a:xfrm>
            <a:off x="2129103" y="4960266"/>
            <a:ext cx="2675657" cy="0"/>
          </a:xfrm>
          <a:prstGeom prst="line">
            <a:avLst/>
          </a:prstGeom>
          <a:ln w="285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2E1F0D-EBA5-4115-904A-0DD0466F0DC2}"/>
              </a:ext>
            </a:extLst>
          </p:cNvPr>
          <p:cNvCxnSpPr>
            <a:cxnSpLocks/>
          </p:cNvCxnSpPr>
          <p:nvPr/>
        </p:nvCxnSpPr>
        <p:spPr>
          <a:xfrm>
            <a:off x="5999677" y="2691722"/>
            <a:ext cx="2675657" cy="0"/>
          </a:xfrm>
          <a:prstGeom prst="line">
            <a:avLst/>
          </a:prstGeom>
          <a:ln w="285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444DBB-FF7C-4E08-AF7B-CA79FCE7A474}"/>
              </a:ext>
            </a:extLst>
          </p:cNvPr>
          <p:cNvCxnSpPr>
            <a:cxnSpLocks/>
          </p:cNvCxnSpPr>
          <p:nvPr/>
        </p:nvCxnSpPr>
        <p:spPr>
          <a:xfrm>
            <a:off x="9481299" y="4867385"/>
            <a:ext cx="2371243" cy="0"/>
          </a:xfrm>
          <a:prstGeom prst="line">
            <a:avLst/>
          </a:prstGeom>
          <a:ln w="285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A578BEB-505F-45FD-BA6F-E26534F03EB8}"/>
              </a:ext>
            </a:extLst>
          </p:cNvPr>
          <p:cNvSpPr txBox="1"/>
          <p:nvPr/>
        </p:nvSpPr>
        <p:spPr>
          <a:xfrm>
            <a:off x="5999676" y="6341685"/>
            <a:ext cx="29425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latin typeface="GT Walsheim Pro" pitchFamily="2" charset="77"/>
              </a:rPr>
              <a:t>Customer operating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latin typeface="GT Walsheim Pro" pitchFamily="2" charset="77"/>
              </a:rPr>
              <a:t>Data Strategy &amp;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latin typeface="GT Walsheim Pro" pitchFamily="2" charset="77"/>
              </a:rPr>
              <a:t>Performance &amp; Governance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latin typeface="GT Walsheim Pro" pitchFamily="2" charset="77"/>
              </a:rPr>
              <a:t>ICT systems enablement based on HD Framework priorities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80FCD4-7EC3-4098-AD35-46F6A1F930C6}"/>
              </a:ext>
            </a:extLst>
          </p:cNvPr>
          <p:cNvSpPr txBox="1"/>
          <p:nvPr/>
        </p:nvSpPr>
        <p:spPr>
          <a:xfrm>
            <a:off x="2129103" y="5120927"/>
            <a:ext cx="294255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Customer research – voice of customer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Employee understanding – unmet needs and pain points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Journeys &amp; capability mapping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Success metrics &amp; digital vision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Innovation Session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Customer transformation strawman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AU" sz="1400" dirty="0">
                <a:latin typeface="GT Walsheim Pro" pitchFamily="2" charset="77"/>
              </a:rPr>
              <a:t>Humanise Digital Framework assessment</a:t>
            </a:r>
          </a:p>
        </p:txBody>
      </p:sp>
    </p:spTree>
    <p:extLst>
      <p:ext uri="{BB962C8B-B14F-4D97-AF65-F5344CB8AC3E}">
        <p14:creationId xmlns:p14="http://schemas.microsoft.com/office/powerpoint/2010/main" val="22299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GT Walsheim Pro" pitchFamily="2" charset="77"/>
              </a:rPr>
              <a:t>A human centred design approach</a:t>
            </a:r>
            <a:endParaRPr lang="en-US" dirty="0">
              <a:latin typeface="GT Walsheim Pro" pitchFamily="2" charset="77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C40B81D-880F-49C8-B267-030133D12CE0}"/>
              </a:ext>
            </a:extLst>
          </p:cNvPr>
          <p:cNvGrpSpPr/>
          <p:nvPr/>
        </p:nvGrpSpPr>
        <p:grpSpPr>
          <a:xfrm>
            <a:off x="213034" y="2003370"/>
            <a:ext cx="14154869" cy="4521388"/>
            <a:chOff x="685800" y="2543404"/>
            <a:chExt cx="13258800" cy="451779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1D075D8-8A8D-4575-B83E-C595FFDDD4D6}"/>
                </a:ext>
              </a:extLst>
            </p:cNvPr>
            <p:cNvGrpSpPr/>
            <p:nvPr/>
          </p:nvGrpSpPr>
          <p:grpSpPr>
            <a:xfrm>
              <a:off x="685800" y="2543404"/>
              <a:ext cx="4129087" cy="4517793"/>
              <a:chOff x="685800" y="2543404"/>
              <a:chExt cx="4129087" cy="4517793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6A2A28E-5907-4EAC-A191-E0359756B7AD}"/>
                  </a:ext>
                </a:extLst>
              </p:cNvPr>
              <p:cNvSpPr/>
              <p:nvPr/>
            </p:nvSpPr>
            <p:spPr>
              <a:xfrm flipH="1">
                <a:off x="685800" y="3052621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Systems of Intelligence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AE52A8-3442-4039-8265-A68FD263B49A}"/>
                  </a:ext>
                </a:extLst>
              </p:cNvPr>
              <p:cNvSpPr/>
              <p:nvPr/>
            </p:nvSpPr>
            <p:spPr>
              <a:xfrm flipH="1">
                <a:off x="685800" y="3561839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Integration and Microservices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01F7C83-D642-472C-8EFD-15E3391FFD9A}"/>
                  </a:ext>
                </a:extLst>
              </p:cNvPr>
              <p:cNvSpPr/>
              <p:nvPr/>
            </p:nvSpPr>
            <p:spPr>
              <a:xfrm flipH="1">
                <a:off x="685800" y="4071057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Digital Supply Chain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B6BCD3-E6AD-48C0-A18E-10509AB7AE7F}"/>
                  </a:ext>
                </a:extLst>
              </p:cNvPr>
              <p:cNvSpPr/>
              <p:nvPr/>
            </p:nvSpPr>
            <p:spPr>
              <a:xfrm flipH="1">
                <a:off x="685800" y="4580273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Robotic Process Automation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D57FD4E-F8D5-4EAC-918E-0664B74BD81A}"/>
                  </a:ext>
                </a:extLst>
              </p:cNvPr>
              <p:cNvSpPr/>
              <p:nvPr/>
            </p:nvSpPr>
            <p:spPr>
              <a:xfrm flipH="1">
                <a:off x="685800" y="5089491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Human Resource Management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C53F721-7587-4E59-A4D8-96A4782807E0}"/>
                  </a:ext>
                </a:extLst>
              </p:cNvPr>
              <p:cNvSpPr/>
              <p:nvPr/>
            </p:nvSpPr>
            <p:spPr>
              <a:xfrm flipH="1">
                <a:off x="685800" y="5598711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Analytics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79763FF-D357-4E2B-A481-9A272BD25A58}"/>
                  </a:ext>
                </a:extLst>
              </p:cNvPr>
              <p:cNvSpPr/>
              <p:nvPr/>
            </p:nvSpPr>
            <p:spPr>
              <a:xfrm flipH="1">
                <a:off x="685800" y="6107926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As-a-Service consumption 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A9B1DA8-34B0-47A7-9826-5B2EA86CB906}"/>
                  </a:ext>
                </a:extLst>
              </p:cNvPr>
              <p:cNvSpPr/>
              <p:nvPr/>
            </p:nvSpPr>
            <p:spPr>
              <a:xfrm flipH="1">
                <a:off x="685800" y="6613700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Digital Services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1F72DC-0EFE-4AD1-A9D0-D3C7CFF86E00}"/>
                  </a:ext>
                </a:extLst>
              </p:cNvPr>
              <p:cNvSpPr/>
              <p:nvPr/>
            </p:nvSpPr>
            <p:spPr>
              <a:xfrm flipH="1">
                <a:off x="685800" y="2543404"/>
                <a:ext cx="2302274" cy="447497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defTabSz="1462922">
                  <a:defRPr/>
                </a:pPr>
                <a:r>
                  <a:rPr lang="en-US" sz="1200" b="1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Traditional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C6BEA24-7483-420A-B60D-F898D2F3CBA3}"/>
                  </a:ext>
                </a:extLst>
              </p:cNvPr>
              <p:cNvSpPr/>
              <p:nvPr/>
            </p:nvSpPr>
            <p:spPr>
              <a:xfrm flipH="1">
                <a:off x="2988074" y="3052619"/>
                <a:ext cx="1825226" cy="1209497"/>
              </a:xfrm>
              <a:custGeom>
                <a:avLst/>
                <a:gdLst>
                  <a:gd name="connsiteX0" fmla="*/ 0 w 1812526"/>
                  <a:gd name="connsiteY0" fmla="*/ 0 h 447497"/>
                  <a:gd name="connsiteX1" fmla="*/ 1812526 w 1812526"/>
                  <a:gd name="connsiteY1" fmla="*/ 0 h 447497"/>
                  <a:gd name="connsiteX2" fmla="*/ 1812526 w 1812526"/>
                  <a:gd name="connsiteY2" fmla="*/ 447497 h 447497"/>
                  <a:gd name="connsiteX3" fmla="*/ 0 w 1812526"/>
                  <a:gd name="connsiteY3" fmla="*/ 447497 h 447497"/>
                  <a:gd name="connsiteX4" fmla="*/ 0 w 1812526"/>
                  <a:gd name="connsiteY4" fmla="*/ 0 h 447497"/>
                  <a:gd name="connsiteX0" fmla="*/ 12700 w 1825226"/>
                  <a:gd name="connsiteY0" fmla="*/ 0 h 1209497"/>
                  <a:gd name="connsiteX1" fmla="*/ 1825226 w 1825226"/>
                  <a:gd name="connsiteY1" fmla="*/ 0 h 1209497"/>
                  <a:gd name="connsiteX2" fmla="*/ 1825226 w 1825226"/>
                  <a:gd name="connsiteY2" fmla="*/ 447497 h 1209497"/>
                  <a:gd name="connsiteX3" fmla="*/ 0 w 1825226"/>
                  <a:gd name="connsiteY3" fmla="*/ 1209497 h 1209497"/>
                  <a:gd name="connsiteX4" fmla="*/ 12700 w 1825226"/>
                  <a:gd name="connsiteY4" fmla="*/ 0 h 1209497"/>
                  <a:gd name="connsiteX0" fmla="*/ 0 w 1831576"/>
                  <a:gd name="connsiteY0" fmla="*/ 838200 h 1209497"/>
                  <a:gd name="connsiteX1" fmla="*/ 1831576 w 1831576"/>
                  <a:gd name="connsiteY1" fmla="*/ 0 h 1209497"/>
                  <a:gd name="connsiteX2" fmla="*/ 1831576 w 1831576"/>
                  <a:gd name="connsiteY2" fmla="*/ 447497 h 1209497"/>
                  <a:gd name="connsiteX3" fmla="*/ 6350 w 1831576"/>
                  <a:gd name="connsiteY3" fmla="*/ 1209497 h 1209497"/>
                  <a:gd name="connsiteX4" fmla="*/ 0 w 1831576"/>
                  <a:gd name="connsiteY4" fmla="*/ 838200 h 1209497"/>
                  <a:gd name="connsiteX0" fmla="*/ 5557 w 1825226"/>
                  <a:gd name="connsiteY0" fmla="*/ 852488 h 1209497"/>
                  <a:gd name="connsiteX1" fmla="*/ 1825226 w 1825226"/>
                  <a:gd name="connsiteY1" fmla="*/ 0 h 1209497"/>
                  <a:gd name="connsiteX2" fmla="*/ 1825226 w 1825226"/>
                  <a:gd name="connsiteY2" fmla="*/ 447497 h 1209497"/>
                  <a:gd name="connsiteX3" fmla="*/ 0 w 1825226"/>
                  <a:gd name="connsiteY3" fmla="*/ 1209497 h 1209497"/>
                  <a:gd name="connsiteX4" fmla="*/ 5557 w 1825226"/>
                  <a:gd name="connsiteY4" fmla="*/ 852488 h 120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226" h="1209497">
                    <a:moveTo>
                      <a:pt x="5557" y="852488"/>
                    </a:moveTo>
                    <a:lnTo>
                      <a:pt x="1825226" y="0"/>
                    </a:lnTo>
                    <a:lnTo>
                      <a:pt x="1825226" y="447497"/>
                    </a:lnTo>
                    <a:lnTo>
                      <a:pt x="0" y="1209497"/>
                    </a:lnTo>
                    <a:cubicBezTo>
                      <a:pt x="1852" y="1090494"/>
                      <a:pt x="3705" y="971491"/>
                      <a:pt x="5557" y="85248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DCF4191-A525-41F9-BDA9-3737C3218775}"/>
                  </a:ext>
                </a:extLst>
              </p:cNvPr>
              <p:cNvSpPr/>
              <p:nvPr/>
            </p:nvSpPr>
            <p:spPr>
              <a:xfrm flipH="1">
                <a:off x="2988075" y="3561838"/>
                <a:ext cx="1819669" cy="1097578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798239"/>
                  <a:gd name="connsiteY0" fmla="*/ 738187 h 738187"/>
                  <a:gd name="connsiteX1" fmla="*/ 1798239 w 1798239"/>
                  <a:gd name="connsiteY1" fmla="*/ 0 h 738187"/>
                  <a:gd name="connsiteX2" fmla="*/ 1798239 w 1798239"/>
                  <a:gd name="connsiteY2" fmla="*/ 447497 h 738187"/>
                  <a:gd name="connsiteX3" fmla="*/ 1157288 w 1798239"/>
                  <a:gd name="connsiteY3" fmla="*/ 447497 h 738187"/>
                  <a:gd name="connsiteX4" fmla="*/ 0 w 1798239"/>
                  <a:gd name="connsiteY4" fmla="*/ 738187 h 738187"/>
                  <a:gd name="connsiteX0" fmla="*/ 19049 w 1817288"/>
                  <a:gd name="connsiteY0" fmla="*/ 738187 h 1099960"/>
                  <a:gd name="connsiteX1" fmla="*/ 1817288 w 1817288"/>
                  <a:gd name="connsiteY1" fmla="*/ 0 h 1099960"/>
                  <a:gd name="connsiteX2" fmla="*/ 1817288 w 1817288"/>
                  <a:gd name="connsiteY2" fmla="*/ 447497 h 1099960"/>
                  <a:gd name="connsiteX3" fmla="*/ 0 w 1817288"/>
                  <a:gd name="connsiteY3" fmla="*/ 1099960 h 1099960"/>
                  <a:gd name="connsiteX4" fmla="*/ 19049 w 1817288"/>
                  <a:gd name="connsiteY4" fmla="*/ 738187 h 1099960"/>
                  <a:gd name="connsiteX0" fmla="*/ 4761 w 1817288"/>
                  <a:gd name="connsiteY0" fmla="*/ 752474 h 1099960"/>
                  <a:gd name="connsiteX1" fmla="*/ 1817288 w 1817288"/>
                  <a:gd name="connsiteY1" fmla="*/ 0 h 1099960"/>
                  <a:gd name="connsiteX2" fmla="*/ 1817288 w 1817288"/>
                  <a:gd name="connsiteY2" fmla="*/ 447497 h 1099960"/>
                  <a:gd name="connsiteX3" fmla="*/ 0 w 1817288"/>
                  <a:gd name="connsiteY3" fmla="*/ 1099960 h 1099960"/>
                  <a:gd name="connsiteX4" fmla="*/ 4761 w 1817288"/>
                  <a:gd name="connsiteY4" fmla="*/ 752474 h 1099960"/>
                  <a:gd name="connsiteX0" fmla="*/ 4761 w 1817288"/>
                  <a:gd name="connsiteY0" fmla="*/ 740567 h 1099960"/>
                  <a:gd name="connsiteX1" fmla="*/ 1817288 w 1817288"/>
                  <a:gd name="connsiteY1" fmla="*/ 0 h 1099960"/>
                  <a:gd name="connsiteX2" fmla="*/ 1817288 w 1817288"/>
                  <a:gd name="connsiteY2" fmla="*/ 447497 h 1099960"/>
                  <a:gd name="connsiteX3" fmla="*/ 0 w 1817288"/>
                  <a:gd name="connsiteY3" fmla="*/ 1099960 h 1099960"/>
                  <a:gd name="connsiteX4" fmla="*/ 4761 w 1817288"/>
                  <a:gd name="connsiteY4" fmla="*/ 740567 h 1099960"/>
                  <a:gd name="connsiteX0" fmla="*/ 7142 w 1819669"/>
                  <a:gd name="connsiteY0" fmla="*/ 740567 h 1097578"/>
                  <a:gd name="connsiteX1" fmla="*/ 1819669 w 1819669"/>
                  <a:gd name="connsiteY1" fmla="*/ 0 h 1097578"/>
                  <a:gd name="connsiteX2" fmla="*/ 1819669 w 1819669"/>
                  <a:gd name="connsiteY2" fmla="*/ 447497 h 1097578"/>
                  <a:gd name="connsiteX3" fmla="*/ 0 w 1819669"/>
                  <a:gd name="connsiteY3" fmla="*/ 1097578 h 1097578"/>
                  <a:gd name="connsiteX4" fmla="*/ 7142 w 1819669"/>
                  <a:gd name="connsiteY4" fmla="*/ 740567 h 109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9669" h="1097578">
                    <a:moveTo>
                      <a:pt x="7142" y="740567"/>
                    </a:moveTo>
                    <a:lnTo>
                      <a:pt x="1819669" y="0"/>
                    </a:lnTo>
                    <a:lnTo>
                      <a:pt x="1819669" y="447497"/>
                    </a:lnTo>
                    <a:lnTo>
                      <a:pt x="0" y="1097578"/>
                    </a:lnTo>
                    <a:lnTo>
                      <a:pt x="7142" y="74056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496ECCD-D359-4F42-A845-ECB1CA1A57DC}"/>
                  </a:ext>
                </a:extLst>
              </p:cNvPr>
              <p:cNvSpPr/>
              <p:nvPr/>
            </p:nvSpPr>
            <p:spPr>
              <a:xfrm flipH="1">
                <a:off x="2988074" y="4071056"/>
                <a:ext cx="1815701" cy="984072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1174750 w 1815701"/>
                  <a:gd name="connsiteY0" fmla="*/ 0 h 984072"/>
                  <a:gd name="connsiteX1" fmla="*/ 1815701 w 1815701"/>
                  <a:gd name="connsiteY1" fmla="*/ 0 h 984072"/>
                  <a:gd name="connsiteX2" fmla="*/ 1815701 w 1815701"/>
                  <a:gd name="connsiteY2" fmla="*/ 447497 h 984072"/>
                  <a:gd name="connsiteX3" fmla="*/ 0 w 1815701"/>
                  <a:gd name="connsiteY3" fmla="*/ 984072 h 984072"/>
                  <a:gd name="connsiteX4" fmla="*/ 1174750 w 1815701"/>
                  <a:gd name="connsiteY4" fmla="*/ 0 h 984072"/>
                  <a:gd name="connsiteX0" fmla="*/ 6350 w 1815701"/>
                  <a:gd name="connsiteY0" fmla="*/ 641350 h 984072"/>
                  <a:gd name="connsiteX1" fmla="*/ 1815701 w 1815701"/>
                  <a:gd name="connsiteY1" fmla="*/ 0 h 984072"/>
                  <a:gd name="connsiteX2" fmla="*/ 1815701 w 1815701"/>
                  <a:gd name="connsiteY2" fmla="*/ 447497 h 984072"/>
                  <a:gd name="connsiteX3" fmla="*/ 0 w 1815701"/>
                  <a:gd name="connsiteY3" fmla="*/ 984072 h 984072"/>
                  <a:gd name="connsiteX4" fmla="*/ 6350 w 1815701"/>
                  <a:gd name="connsiteY4" fmla="*/ 641350 h 9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01" h="984072">
                    <a:moveTo>
                      <a:pt x="6350" y="641350"/>
                    </a:moveTo>
                    <a:lnTo>
                      <a:pt x="1815701" y="0"/>
                    </a:lnTo>
                    <a:lnTo>
                      <a:pt x="1815701" y="447497"/>
                    </a:lnTo>
                    <a:lnTo>
                      <a:pt x="0" y="984072"/>
                    </a:lnTo>
                    <a:lnTo>
                      <a:pt x="6350" y="6413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D54359C-CE2D-40EB-AC2B-FAE3487D8C99}"/>
                  </a:ext>
                </a:extLst>
              </p:cNvPr>
              <p:cNvSpPr/>
              <p:nvPr/>
            </p:nvSpPr>
            <p:spPr>
              <a:xfrm flipH="1">
                <a:off x="2988075" y="4580273"/>
                <a:ext cx="1818876" cy="872947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18876"/>
                  <a:gd name="connsiteY0" fmla="*/ 539750 h 539750"/>
                  <a:gd name="connsiteX1" fmla="*/ 1818876 w 1818876"/>
                  <a:gd name="connsiteY1" fmla="*/ 0 h 539750"/>
                  <a:gd name="connsiteX2" fmla="*/ 1818876 w 1818876"/>
                  <a:gd name="connsiteY2" fmla="*/ 447497 h 539750"/>
                  <a:gd name="connsiteX3" fmla="*/ 1177925 w 1818876"/>
                  <a:gd name="connsiteY3" fmla="*/ 447497 h 539750"/>
                  <a:gd name="connsiteX4" fmla="*/ 0 w 1818876"/>
                  <a:gd name="connsiteY4" fmla="*/ 539750 h 539750"/>
                  <a:gd name="connsiteX0" fmla="*/ 0 w 1818876"/>
                  <a:gd name="connsiteY0" fmla="*/ 539750 h 872947"/>
                  <a:gd name="connsiteX1" fmla="*/ 1818876 w 1818876"/>
                  <a:gd name="connsiteY1" fmla="*/ 0 h 872947"/>
                  <a:gd name="connsiteX2" fmla="*/ 1818876 w 1818876"/>
                  <a:gd name="connsiteY2" fmla="*/ 447497 h 872947"/>
                  <a:gd name="connsiteX3" fmla="*/ 3175 w 1818876"/>
                  <a:gd name="connsiteY3" fmla="*/ 872947 h 872947"/>
                  <a:gd name="connsiteX4" fmla="*/ 0 w 1818876"/>
                  <a:gd name="connsiteY4" fmla="*/ 539750 h 872947"/>
                  <a:gd name="connsiteX0" fmla="*/ 0 w 1818876"/>
                  <a:gd name="connsiteY0" fmla="*/ 533400 h 872947"/>
                  <a:gd name="connsiteX1" fmla="*/ 1818876 w 1818876"/>
                  <a:gd name="connsiteY1" fmla="*/ 0 h 872947"/>
                  <a:gd name="connsiteX2" fmla="*/ 1818876 w 1818876"/>
                  <a:gd name="connsiteY2" fmla="*/ 447497 h 872947"/>
                  <a:gd name="connsiteX3" fmla="*/ 3175 w 1818876"/>
                  <a:gd name="connsiteY3" fmla="*/ 872947 h 872947"/>
                  <a:gd name="connsiteX4" fmla="*/ 0 w 1818876"/>
                  <a:gd name="connsiteY4" fmla="*/ 533400 h 872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876" h="872947">
                    <a:moveTo>
                      <a:pt x="0" y="533400"/>
                    </a:moveTo>
                    <a:lnTo>
                      <a:pt x="1818876" y="0"/>
                    </a:lnTo>
                    <a:lnTo>
                      <a:pt x="1818876" y="447497"/>
                    </a:lnTo>
                    <a:lnTo>
                      <a:pt x="3175" y="872947"/>
                    </a:lnTo>
                    <a:cubicBezTo>
                      <a:pt x="2117" y="761881"/>
                      <a:pt x="1058" y="644466"/>
                      <a:pt x="0" y="53340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784B7BE-A6BA-4382-8F5A-8C6125858CD8}"/>
                  </a:ext>
                </a:extLst>
              </p:cNvPr>
              <p:cNvSpPr/>
              <p:nvPr/>
            </p:nvSpPr>
            <p:spPr>
              <a:xfrm flipH="1">
                <a:off x="2988074" y="5089491"/>
                <a:ext cx="1815701" cy="761822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15701"/>
                  <a:gd name="connsiteY0" fmla="*/ 419100 h 447497"/>
                  <a:gd name="connsiteX1" fmla="*/ 1815701 w 1815701"/>
                  <a:gd name="connsiteY1" fmla="*/ 0 h 447497"/>
                  <a:gd name="connsiteX2" fmla="*/ 1815701 w 1815701"/>
                  <a:gd name="connsiteY2" fmla="*/ 447497 h 447497"/>
                  <a:gd name="connsiteX3" fmla="*/ 1174750 w 1815701"/>
                  <a:gd name="connsiteY3" fmla="*/ 447497 h 447497"/>
                  <a:gd name="connsiteX4" fmla="*/ 0 w 1815701"/>
                  <a:gd name="connsiteY4" fmla="*/ 419100 h 447497"/>
                  <a:gd name="connsiteX0" fmla="*/ 0 w 1815701"/>
                  <a:gd name="connsiteY0" fmla="*/ 419100 h 761822"/>
                  <a:gd name="connsiteX1" fmla="*/ 1815701 w 1815701"/>
                  <a:gd name="connsiteY1" fmla="*/ 0 h 761822"/>
                  <a:gd name="connsiteX2" fmla="*/ 1815701 w 1815701"/>
                  <a:gd name="connsiteY2" fmla="*/ 447497 h 761822"/>
                  <a:gd name="connsiteX3" fmla="*/ 0 w 1815701"/>
                  <a:gd name="connsiteY3" fmla="*/ 761822 h 761822"/>
                  <a:gd name="connsiteX4" fmla="*/ 0 w 1815701"/>
                  <a:gd name="connsiteY4" fmla="*/ 419100 h 76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01" h="761822">
                    <a:moveTo>
                      <a:pt x="0" y="419100"/>
                    </a:moveTo>
                    <a:lnTo>
                      <a:pt x="1815701" y="0"/>
                    </a:lnTo>
                    <a:lnTo>
                      <a:pt x="1815701" y="447497"/>
                    </a:lnTo>
                    <a:lnTo>
                      <a:pt x="0" y="761822"/>
                    </a:lnTo>
                    <a:lnTo>
                      <a:pt x="0" y="4191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B244E28-F5A9-439D-8601-07E373B5342F}"/>
                  </a:ext>
                </a:extLst>
              </p:cNvPr>
              <p:cNvSpPr/>
              <p:nvPr/>
            </p:nvSpPr>
            <p:spPr>
              <a:xfrm flipH="1">
                <a:off x="2988074" y="5598712"/>
                <a:ext cx="1815701" cy="666572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34751"/>
                  <a:gd name="connsiteY0" fmla="*/ 317500 h 447497"/>
                  <a:gd name="connsiteX1" fmla="*/ 1834751 w 1834751"/>
                  <a:gd name="connsiteY1" fmla="*/ 0 h 447497"/>
                  <a:gd name="connsiteX2" fmla="*/ 1834751 w 1834751"/>
                  <a:gd name="connsiteY2" fmla="*/ 447497 h 447497"/>
                  <a:gd name="connsiteX3" fmla="*/ 1193800 w 1834751"/>
                  <a:gd name="connsiteY3" fmla="*/ 447497 h 447497"/>
                  <a:gd name="connsiteX4" fmla="*/ 0 w 1834751"/>
                  <a:gd name="connsiteY4" fmla="*/ 317500 h 447497"/>
                  <a:gd name="connsiteX0" fmla="*/ 0 w 1834751"/>
                  <a:gd name="connsiteY0" fmla="*/ 317500 h 650697"/>
                  <a:gd name="connsiteX1" fmla="*/ 1834751 w 1834751"/>
                  <a:gd name="connsiteY1" fmla="*/ 0 h 650697"/>
                  <a:gd name="connsiteX2" fmla="*/ 1834751 w 1834751"/>
                  <a:gd name="connsiteY2" fmla="*/ 447497 h 650697"/>
                  <a:gd name="connsiteX3" fmla="*/ 19050 w 1834751"/>
                  <a:gd name="connsiteY3" fmla="*/ 650697 h 650697"/>
                  <a:gd name="connsiteX4" fmla="*/ 0 w 1834751"/>
                  <a:gd name="connsiteY4" fmla="*/ 317500 h 650697"/>
                  <a:gd name="connsiteX0" fmla="*/ 6350 w 1815701"/>
                  <a:gd name="connsiteY0" fmla="*/ 317500 h 650697"/>
                  <a:gd name="connsiteX1" fmla="*/ 1815701 w 1815701"/>
                  <a:gd name="connsiteY1" fmla="*/ 0 h 650697"/>
                  <a:gd name="connsiteX2" fmla="*/ 1815701 w 1815701"/>
                  <a:gd name="connsiteY2" fmla="*/ 447497 h 650697"/>
                  <a:gd name="connsiteX3" fmla="*/ 0 w 1815701"/>
                  <a:gd name="connsiteY3" fmla="*/ 650697 h 650697"/>
                  <a:gd name="connsiteX4" fmla="*/ 6350 w 1815701"/>
                  <a:gd name="connsiteY4" fmla="*/ 317500 h 650697"/>
                  <a:gd name="connsiteX0" fmla="*/ 6350 w 1815701"/>
                  <a:gd name="connsiteY0" fmla="*/ 317500 h 666572"/>
                  <a:gd name="connsiteX1" fmla="*/ 1815701 w 1815701"/>
                  <a:gd name="connsiteY1" fmla="*/ 0 h 666572"/>
                  <a:gd name="connsiteX2" fmla="*/ 1815701 w 1815701"/>
                  <a:gd name="connsiteY2" fmla="*/ 447497 h 666572"/>
                  <a:gd name="connsiteX3" fmla="*/ 0 w 1815701"/>
                  <a:gd name="connsiteY3" fmla="*/ 666572 h 666572"/>
                  <a:gd name="connsiteX4" fmla="*/ 6350 w 1815701"/>
                  <a:gd name="connsiteY4" fmla="*/ 317500 h 66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01" h="666572">
                    <a:moveTo>
                      <a:pt x="6350" y="317500"/>
                    </a:moveTo>
                    <a:lnTo>
                      <a:pt x="1815701" y="0"/>
                    </a:lnTo>
                    <a:lnTo>
                      <a:pt x="1815701" y="447497"/>
                    </a:lnTo>
                    <a:lnTo>
                      <a:pt x="0" y="666572"/>
                    </a:lnTo>
                    <a:lnTo>
                      <a:pt x="6350" y="31750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CC7468F-C9DE-4256-AE72-54194099DAC9}"/>
                  </a:ext>
                </a:extLst>
              </p:cNvPr>
              <p:cNvSpPr/>
              <p:nvPr/>
            </p:nvSpPr>
            <p:spPr>
              <a:xfrm flipH="1">
                <a:off x="2988074" y="6107926"/>
                <a:ext cx="1818876" cy="561797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22051"/>
                  <a:gd name="connsiteY0" fmla="*/ 209550 h 447497"/>
                  <a:gd name="connsiteX1" fmla="*/ 1822051 w 1822051"/>
                  <a:gd name="connsiteY1" fmla="*/ 0 h 447497"/>
                  <a:gd name="connsiteX2" fmla="*/ 1822051 w 1822051"/>
                  <a:gd name="connsiteY2" fmla="*/ 447497 h 447497"/>
                  <a:gd name="connsiteX3" fmla="*/ 1181100 w 1822051"/>
                  <a:gd name="connsiteY3" fmla="*/ 447497 h 447497"/>
                  <a:gd name="connsiteX4" fmla="*/ 0 w 1822051"/>
                  <a:gd name="connsiteY4" fmla="*/ 209550 h 447497"/>
                  <a:gd name="connsiteX0" fmla="*/ 0 w 1822051"/>
                  <a:gd name="connsiteY0" fmla="*/ 209550 h 561797"/>
                  <a:gd name="connsiteX1" fmla="*/ 1822051 w 1822051"/>
                  <a:gd name="connsiteY1" fmla="*/ 0 h 561797"/>
                  <a:gd name="connsiteX2" fmla="*/ 1822051 w 1822051"/>
                  <a:gd name="connsiteY2" fmla="*/ 447497 h 561797"/>
                  <a:gd name="connsiteX3" fmla="*/ 6350 w 1822051"/>
                  <a:gd name="connsiteY3" fmla="*/ 561797 h 561797"/>
                  <a:gd name="connsiteX4" fmla="*/ 0 w 1822051"/>
                  <a:gd name="connsiteY4" fmla="*/ 209550 h 561797"/>
                  <a:gd name="connsiteX0" fmla="*/ 0 w 1818876"/>
                  <a:gd name="connsiteY0" fmla="*/ 200025 h 561797"/>
                  <a:gd name="connsiteX1" fmla="*/ 1818876 w 1818876"/>
                  <a:gd name="connsiteY1" fmla="*/ 0 h 561797"/>
                  <a:gd name="connsiteX2" fmla="*/ 1818876 w 1818876"/>
                  <a:gd name="connsiteY2" fmla="*/ 447497 h 561797"/>
                  <a:gd name="connsiteX3" fmla="*/ 3175 w 1818876"/>
                  <a:gd name="connsiteY3" fmla="*/ 561797 h 561797"/>
                  <a:gd name="connsiteX4" fmla="*/ 0 w 1818876"/>
                  <a:gd name="connsiteY4" fmla="*/ 200025 h 56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876" h="561797">
                    <a:moveTo>
                      <a:pt x="0" y="200025"/>
                    </a:moveTo>
                    <a:lnTo>
                      <a:pt x="1818876" y="0"/>
                    </a:lnTo>
                    <a:lnTo>
                      <a:pt x="1818876" y="447497"/>
                    </a:lnTo>
                    <a:lnTo>
                      <a:pt x="3175" y="561797"/>
                    </a:lnTo>
                    <a:cubicBezTo>
                      <a:pt x="2117" y="441206"/>
                      <a:pt x="1058" y="320616"/>
                      <a:pt x="0" y="20002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4476BE6-113E-4814-8C60-CC85996E6C88}"/>
                  </a:ext>
                </a:extLst>
              </p:cNvPr>
              <p:cNvSpPr/>
              <p:nvPr/>
            </p:nvSpPr>
            <p:spPr>
              <a:xfrm flipH="1">
                <a:off x="2988074" y="6613700"/>
                <a:ext cx="1826813" cy="447497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26813"/>
                  <a:gd name="connsiteY0" fmla="*/ 100013 h 447497"/>
                  <a:gd name="connsiteX1" fmla="*/ 1826813 w 1826813"/>
                  <a:gd name="connsiteY1" fmla="*/ 0 h 447497"/>
                  <a:gd name="connsiteX2" fmla="*/ 1826813 w 1826813"/>
                  <a:gd name="connsiteY2" fmla="*/ 447497 h 447497"/>
                  <a:gd name="connsiteX3" fmla="*/ 1185862 w 1826813"/>
                  <a:gd name="connsiteY3" fmla="*/ 447497 h 447497"/>
                  <a:gd name="connsiteX4" fmla="*/ 0 w 1826813"/>
                  <a:gd name="connsiteY4" fmla="*/ 100013 h 447497"/>
                  <a:gd name="connsiteX0" fmla="*/ 0 w 1826813"/>
                  <a:gd name="connsiteY0" fmla="*/ 100013 h 447497"/>
                  <a:gd name="connsiteX1" fmla="*/ 1826813 w 1826813"/>
                  <a:gd name="connsiteY1" fmla="*/ 0 h 447497"/>
                  <a:gd name="connsiteX2" fmla="*/ 1826813 w 1826813"/>
                  <a:gd name="connsiteY2" fmla="*/ 447497 h 447497"/>
                  <a:gd name="connsiteX3" fmla="*/ 11906 w 1826813"/>
                  <a:gd name="connsiteY3" fmla="*/ 445115 h 447497"/>
                  <a:gd name="connsiteX4" fmla="*/ 0 w 1826813"/>
                  <a:gd name="connsiteY4" fmla="*/ 100013 h 447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6813" h="447497">
                    <a:moveTo>
                      <a:pt x="0" y="100013"/>
                    </a:moveTo>
                    <a:lnTo>
                      <a:pt x="1826813" y="0"/>
                    </a:lnTo>
                    <a:lnTo>
                      <a:pt x="1826813" y="447497"/>
                    </a:lnTo>
                    <a:lnTo>
                      <a:pt x="11906" y="445115"/>
                    </a:lnTo>
                    <a:lnTo>
                      <a:pt x="0" y="10001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0EFF6B8-A3C4-42B3-B05C-0F4DCD1D060C}"/>
                  </a:ext>
                </a:extLst>
              </p:cNvPr>
              <p:cNvSpPr/>
              <p:nvPr/>
            </p:nvSpPr>
            <p:spPr>
              <a:xfrm flipH="1">
                <a:off x="2988073" y="2543404"/>
                <a:ext cx="1813059" cy="1302365"/>
              </a:xfrm>
              <a:custGeom>
                <a:avLst/>
                <a:gdLst>
                  <a:gd name="connsiteX0" fmla="*/ 0 w 1812526"/>
                  <a:gd name="connsiteY0" fmla="*/ 0 h 447497"/>
                  <a:gd name="connsiteX1" fmla="*/ 1812526 w 1812526"/>
                  <a:gd name="connsiteY1" fmla="*/ 0 h 447497"/>
                  <a:gd name="connsiteX2" fmla="*/ 1812526 w 1812526"/>
                  <a:gd name="connsiteY2" fmla="*/ 447497 h 447497"/>
                  <a:gd name="connsiteX3" fmla="*/ 0 w 1812526"/>
                  <a:gd name="connsiteY3" fmla="*/ 447497 h 447497"/>
                  <a:gd name="connsiteX4" fmla="*/ 0 w 1812526"/>
                  <a:gd name="connsiteY4" fmla="*/ 0 h 447497"/>
                  <a:gd name="connsiteX0" fmla="*/ 6350 w 1818876"/>
                  <a:gd name="connsiteY0" fmla="*/ 0 h 1342847"/>
                  <a:gd name="connsiteX1" fmla="*/ 1818876 w 1818876"/>
                  <a:gd name="connsiteY1" fmla="*/ 0 h 1342847"/>
                  <a:gd name="connsiteX2" fmla="*/ 1818876 w 1818876"/>
                  <a:gd name="connsiteY2" fmla="*/ 447497 h 1342847"/>
                  <a:gd name="connsiteX3" fmla="*/ 0 w 1818876"/>
                  <a:gd name="connsiteY3" fmla="*/ 1342847 h 1342847"/>
                  <a:gd name="connsiteX4" fmla="*/ 6350 w 1818876"/>
                  <a:gd name="connsiteY4" fmla="*/ 0 h 1342847"/>
                  <a:gd name="connsiteX0" fmla="*/ 6350 w 1818876"/>
                  <a:gd name="connsiteY0" fmla="*/ 946150 h 1342847"/>
                  <a:gd name="connsiteX1" fmla="*/ 1818876 w 1818876"/>
                  <a:gd name="connsiteY1" fmla="*/ 0 h 1342847"/>
                  <a:gd name="connsiteX2" fmla="*/ 1818876 w 1818876"/>
                  <a:gd name="connsiteY2" fmla="*/ 447497 h 1342847"/>
                  <a:gd name="connsiteX3" fmla="*/ 0 w 1818876"/>
                  <a:gd name="connsiteY3" fmla="*/ 1342847 h 1342847"/>
                  <a:gd name="connsiteX4" fmla="*/ 6350 w 1818876"/>
                  <a:gd name="connsiteY4" fmla="*/ 946150 h 1342847"/>
                  <a:gd name="connsiteX0" fmla="*/ 533 w 1813059"/>
                  <a:gd name="connsiteY0" fmla="*/ 946150 h 1302365"/>
                  <a:gd name="connsiteX1" fmla="*/ 1813059 w 1813059"/>
                  <a:gd name="connsiteY1" fmla="*/ 0 h 1302365"/>
                  <a:gd name="connsiteX2" fmla="*/ 1813059 w 1813059"/>
                  <a:gd name="connsiteY2" fmla="*/ 447497 h 1302365"/>
                  <a:gd name="connsiteX3" fmla="*/ 1327 w 1813059"/>
                  <a:gd name="connsiteY3" fmla="*/ 1302365 h 1302365"/>
                  <a:gd name="connsiteX4" fmla="*/ 533 w 1813059"/>
                  <a:gd name="connsiteY4" fmla="*/ 946150 h 1302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3059" h="1302365">
                    <a:moveTo>
                      <a:pt x="533" y="946150"/>
                    </a:moveTo>
                    <a:lnTo>
                      <a:pt x="1813059" y="0"/>
                    </a:lnTo>
                    <a:lnTo>
                      <a:pt x="1813059" y="447497"/>
                    </a:lnTo>
                    <a:lnTo>
                      <a:pt x="1327" y="1302365"/>
                    </a:lnTo>
                    <a:cubicBezTo>
                      <a:pt x="3444" y="854749"/>
                      <a:pt x="-1584" y="1393766"/>
                      <a:pt x="533" y="946150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defTabSz="1462922">
                  <a:defRPr/>
                </a:pPr>
                <a:endParaRPr lang="en-US" sz="1200" b="1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B7AF6A9-3737-4BA4-95EE-4B9D491BA590}"/>
                </a:ext>
              </a:extLst>
            </p:cNvPr>
            <p:cNvGrpSpPr/>
            <p:nvPr/>
          </p:nvGrpSpPr>
          <p:grpSpPr>
            <a:xfrm flipH="1">
              <a:off x="9815513" y="2543404"/>
              <a:ext cx="4129087" cy="4517793"/>
              <a:chOff x="685800" y="2543404"/>
              <a:chExt cx="4129087" cy="4517793"/>
            </a:xfrm>
            <a:solidFill>
              <a:schemeClr val="accent1"/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4187C1F-87B2-4C36-B779-D6ADFE1BC822}"/>
                  </a:ext>
                </a:extLst>
              </p:cNvPr>
              <p:cNvSpPr/>
              <p:nvPr/>
            </p:nvSpPr>
            <p:spPr>
              <a:xfrm flipH="1">
                <a:off x="685800" y="3052621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Enabling Wisdom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C2D4C3C-4384-4AF9-BF5E-6D296AF846D3}"/>
                  </a:ext>
                </a:extLst>
              </p:cNvPr>
              <p:cNvSpPr/>
              <p:nvPr/>
            </p:nvSpPr>
            <p:spPr>
              <a:xfrm flipH="1">
                <a:off x="685800" y="3561839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Digital Business Networks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543BA64-E9A7-44D6-80C3-4A3453262B72}"/>
                  </a:ext>
                </a:extLst>
              </p:cNvPr>
              <p:cNvSpPr/>
              <p:nvPr/>
            </p:nvSpPr>
            <p:spPr>
              <a:xfrm flipH="1">
                <a:off x="685800" y="4071057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Demand Driven Supply Chain</a:t>
                </a: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88D8713-17F9-42A5-928E-EC1033C04750}"/>
                  </a:ext>
                </a:extLst>
              </p:cNvPr>
              <p:cNvSpPr/>
              <p:nvPr/>
            </p:nvSpPr>
            <p:spPr>
              <a:xfrm flipH="1">
                <a:off x="685800" y="4580273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 spc="-1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Localized Autonomic processes</a:t>
                </a: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DD85A31-464E-4481-B1F1-6801B279FFE6}"/>
                  </a:ext>
                </a:extLst>
              </p:cNvPr>
              <p:cNvSpPr/>
              <p:nvPr/>
            </p:nvSpPr>
            <p:spPr>
              <a:xfrm flipH="1">
                <a:off x="685800" y="5089491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People Enablement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7EE88BE-38EA-4941-9FC8-2A5C26E279AB}"/>
                  </a:ext>
                </a:extLst>
              </p:cNvPr>
              <p:cNvSpPr/>
              <p:nvPr/>
            </p:nvSpPr>
            <p:spPr>
              <a:xfrm flipH="1">
                <a:off x="685800" y="5598711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Systems of Insight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F957111-B333-4EAD-BC9C-9BE93484E353}"/>
                  </a:ext>
                </a:extLst>
              </p:cNvPr>
              <p:cNvSpPr/>
              <p:nvPr/>
            </p:nvSpPr>
            <p:spPr>
              <a:xfrm flipH="1">
                <a:off x="685800" y="6107926"/>
                <a:ext cx="2302274" cy="447497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 spc="-1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Convenience based consumption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4D8C497-ED83-4870-A85D-608286CF0E91}"/>
                  </a:ext>
                </a:extLst>
              </p:cNvPr>
              <p:cNvSpPr/>
              <p:nvPr/>
            </p:nvSpPr>
            <p:spPr>
              <a:xfrm flipH="1">
                <a:off x="685800" y="6613700"/>
                <a:ext cx="2302274" cy="447497"/>
              </a:xfrm>
              <a:prstGeom prst="rect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kern="0">
                    <a:solidFill>
                      <a:srgbClr val="FFFFFF"/>
                    </a:solidFill>
                    <a:latin typeface="Arial"/>
                    <a:ea typeface="Arial Unicode MS"/>
                    <a:cs typeface="Arial Unicode MS"/>
                  </a:rPr>
                  <a:t>Contextual Services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B8C9F5A-2645-4451-B7AB-98B3B7ABB054}"/>
                  </a:ext>
                </a:extLst>
              </p:cNvPr>
              <p:cNvSpPr/>
              <p:nvPr/>
            </p:nvSpPr>
            <p:spPr>
              <a:xfrm flipH="1">
                <a:off x="685800" y="2543404"/>
                <a:ext cx="2302274" cy="447497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45720" tIns="45720" rIns="45720" bIns="45720" rtlCol="0" anchor="ctr"/>
              <a:lstStyle/>
              <a:p>
                <a:pPr algn="r" defTabSz="1462922">
                  <a:defRPr/>
                </a:pPr>
                <a:r>
                  <a:rPr lang="en-US" sz="1200" b="1" kern="0">
                    <a:solidFill>
                      <a:prstClr val="white"/>
                    </a:solidFill>
                    <a:latin typeface="Arial"/>
                    <a:ea typeface="Arial Unicode MS"/>
                    <a:cs typeface="Arial Unicode MS"/>
                  </a:rPr>
                  <a:t>Humanise Digital</a:t>
                </a:r>
              </a:p>
            </p:txBody>
          </p:sp>
          <p:sp>
            <p:nvSpPr>
              <p:cNvPr id="122" name="Rectangle 101">
                <a:extLst>
                  <a:ext uri="{FF2B5EF4-FFF2-40B4-BE49-F238E27FC236}">
                    <a16:creationId xmlns:a16="http://schemas.microsoft.com/office/drawing/2014/main" id="{E1563079-BBB0-4146-8482-FEE27FFEE758}"/>
                  </a:ext>
                </a:extLst>
              </p:cNvPr>
              <p:cNvSpPr/>
              <p:nvPr/>
            </p:nvSpPr>
            <p:spPr>
              <a:xfrm flipH="1">
                <a:off x="2988074" y="3052619"/>
                <a:ext cx="1825226" cy="1209497"/>
              </a:xfrm>
              <a:custGeom>
                <a:avLst/>
                <a:gdLst>
                  <a:gd name="connsiteX0" fmla="*/ 0 w 1812526"/>
                  <a:gd name="connsiteY0" fmla="*/ 0 h 447497"/>
                  <a:gd name="connsiteX1" fmla="*/ 1812526 w 1812526"/>
                  <a:gd name="connsiteY1" fmla="*/ 0 h 447497"/>
                  <a:gd name="connsiteX2" fmla="*/ 1812526 w 1812526"/>
                  <a:gd name="connsiteY2" fmla="*/ 447497 h 447497"/>
                  <a:gd name="connsiteX3" fmla="*/ 0 w 1812526"/>
                  <a:gd name="connsiteY3" fmla="*/ 447497 h 447497"/>
                  <a:gd name="connsiteX4" fmla="*/ 0 w 1812526"/>
                  <a:gd name="connsiteY4" fmla="*/ 0 h 447497"/>
                  <a:gd name="connsiteX0" fmla="*/ 12700 w 1825226"/>
                  <a:gd name="connsiteY0" fmla="*/ 0 h 1209497"/>
                  <a:gd name="connsiteX1" fmla="*/ 1825226 w 1825226"/>
                  <a:gd name="connsiteY1" fmla="*/ 0 h 1209497"/>
                  <a:gd name="connsiteX2" fmla="*/ 1825226 w 1825226"/>
                  <a:gd name="connsiteY2" fmla="*/ 447497 h 1209497"/>
                  <a:gd name="connsiteX3" fmla="*/ 0 w 1825226"/>
                  <a:gd name="connsiteY3" fmla="*/ 1209497 h 1209497"/>
                  <a:gd name="connsiteX4" fmla="*/ 12700 w 1825226"/>
                  <a:gd name="connsiteY4" fmla="*/ 0 h 1209497"/>
                  <a:gd name="connsiteX0" fmla="*/ 0 w 1831576"/>
                  <a:gd name="connsiteY0" fmla="*/ 838200 h 1209497"/>
                  <a:gd name="connsiteX1" fmla="*/ 1831576 w 1831576"/>
                  <a:gd name="connsiteY1" fmla="*/ 0 h 1209497"/>
                  <a:gd name="connsiteX2" fmla="*/ 1831576 w 1831576"/>
                  <a:gd name="connsiteY2" fmla="*/ 447497 h 1209497"/>
                  <a:gd name="connsiteX3" fmla="*/ 6350 w 1831576"/>
                  <a:gd name="connsiteY3" fmla="*/ 1209497 h 1209497"/>
                  <a:gd name="connsiteX4" fmla="*/ 0 w 1831576"/>
                  <a:gd name="connsiteY4" fmla="*/ 838200 h 1209497"/>
                  <a:gd name="connsiteX0" fmla="*/ 5557 w 1825226"/>
                  <a:gd name="connsiteY0" fmla="*/ 852488 h 1209497"/>
                  <a:gd name="connsiteX1" fmla="*/ 1825226 w 1825226"/>
                  <a:gd name="connsiteY1" fmla="*/ 0 h 1209497"/>
                  <a:gd name="connsiteX2" fmla="*/ 1825226 w 1825226"/>
                  <a:gd name="connsiteY2" fmla="*/ 447497 h 1209497"/>
                  <a:gd name="connsiteX3" fmla="*/ 0 w 1825226"/>
                  <a:gd name="connsiteY3" fmla="*/ 1209497 h 1209497"/>
                  <a:gd name="connsiteX4" fmla="*/ 5557 w 1825226"/>
                  <a:gd name="connsiteY4" fmla="*/ 852488 h 1209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226" h="1209497">
                    <a:moveTo>
                      <a:pt x="5557" y="852488"/>
                    </a:moveTo>
                    <a:lnTo>
                      <a:pt x="1825226" y="0"/>
                    </a:lnTo>
                    <a:lnTo>
                      <a:pt x="1825226" y="447497"/>
                    </a:lnTo>
                    <a:lnTo>
                      <a:pt x="0" y="1209497"/>
                    </a:lnTo>
                    <a:cubicBezTo>
                      <a:pt x="1852" y="1090494"/>
                      <a:pt x="3705" y="971491"/>
                      <a:pt x="5557" y="85248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3" name="Rectangle 102">
                <a:extLst>
                  <a:ext uri="{FF2B5EF4-FFF2-40B4-BE49-F238E27FC236}">
                    <a16:creationId xmlns:a16="http://schemas.microsoft.com/office/drawing/2014/main" id="{CC37EDBA-75F9-4D1D-A7A9-FE8B1A74CED1}"/>
                  </a:ext>
                </a:extLst>
              </p:cNvPr>
              <p:cNvSpPr/>
              <p:nvPr/>
            </p:nvSpPr>
            <p:spPr>
              <a:xfrm flipH="1">
                <a:off x="2988075" y="3561838"/>
                <a:ext cx="1819669" cy="1097578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798239"/>
                  <a:gd name="connsiteY0" fmla="*/ 738187 h 738187"/>
                  <a:gd name="connsiteX1" fmla="*/ 1798239 w 1798239"/>
                  <a:gd name="connsiteY1" fmla="*/ 0 h 738187"/>
                  <a:gd name="connsiteX2" fmla="*/ 1798239 w 1798239"/>
                  <a:gd name="connsiteY2" fmla="*/ 447497 h 738187"/>
                  <a:gd name="connsiteX3" fmla="*/ 1157288 w 1798239"/>
                  <a:gd name="connsiteY3" fmla="*/ 447497 h 738187"/>
                  <a:gd name="connsiteX4" fmla="*/ 0 w 1798239"/>
                  <a:gd name="connsiteY4" fmla="*/ 738187 h 738187"/>
                  <a:gd name="connsiteX0" fmla="*/ 19049 w 1817288"/>
                  <a:gd name="connsiteY0" fmla="*/ 738187 h 1099960"/>
                  <a:gd name="connsiteX1" fmla="*/ 1817288 w 1817288"/>
                  <a:gd name="connsiteY1" fmla="*/ 0 h 1099960"/>
                  <a:gd name="connsiteX2" fmla="*/ 1817288 w 1817288"/>
                  <a:gd name="connsiteY2" fmla="*/ 447497 h 1099960"/>
                  <a:gd name="connsiteX3" fmla="*/ 0 w 1817288"/>
                  <a:gd name="connsiteY3" fmla="*/ 1099960 h 1099960"/>
                  <a:gd name="connsiteX4" fmla="*/ 19049 w 1817288"/>
                  <a:gd name="connsiteY4" fmla="*/ 738187 h 1099960"/>
                  <a:gd name="connsiteX0" fmla="*/ 4761 w 1817288"/>
                  <a:gd name="connsiteY0" fmla="*/ 752474 h 1099960"/>
                  <a:gd name="connsiteX1" fmla="*/ 1817288 w 1817288"/>
                  <a:gd name="connsiteY1" fmla="*/ 0 h 1099960"/>
                  <a:gd name="connsiteX2" fmla="*/ 1817288 w 1817288"/>
                  <a:gd name="connsiteY2" fmla="*/ 447497 h 1099960"/>
                  <a:gd name="connsiteX3" fmla="*/ 0 w 1817288"/>
                  <a:gd name="connsiteY3" fmla="*/ 1099960 h 1099960"/>
                  <a:gd name="connsiteX4" fmla="*/ 4761 w 1817288"/>
                  <a:gd name="connsiteY4" fmla="*/ 752474 h 1099960"/>
                  <a:gd name="connsiteX0" fmla="*/ 4761 w 1817288"/>
                  <a:gd name="connsiteY0" fmla="*/ 740567 h 1099960"/>
                  <a:gd name="connsiteX1" fmla="*/ 1817288 w 1817288"/>
                  <a:gd name="connsiteY1" fmla="*/ 0 h 1099960"/>
                  <a:gd name="connsiteX2" fmla="*/ 1817288 w 1817288"/>
                  <a:gd name="connsiteY2" fmla="*/ 447497 h 1099960"/>
                  <a:gd name="connsiteX3" fmla="*/ 0 w 1817288"/>
                  <a:gd name="connsiteY3" fmla="*/ 1099960 h 1099960"/>
                  <a:gd name="connsiteX4" fmla="*/ 4761 w 1817288"/>
                  <a:gd name="connsiteY4" fmla="*/ 740567 h 1099960"/>
                  <a:gd name="connsiteX0" fmla="*/ 7142 w 1819669"/>
                  <a:gd name="connsiteY0" fmla="*/ 740567 h 1097578"/>
                  <a:gd name="connsiteX1" fmla="*/ 1819669 w 1819669"/>
                  <a:gd name="connsiteY1" fmla="*/ 0 h 1097578"/>
                  <a:gd name="connsiteX2" fmla="*/ 1819669 w 1819669"/>
                  <a:gd name="connsiteY2" fmla="*/ 447497 h 1097578"/>
                  <a:gd name="connsiteX3" fmla="*/ 0 w 1819669"/>
                  <a:gd name="connsiteY3" fmla="*/ 1097578 h 1097578"/>
                  <a:gd name="connsiteX4" fmla="*/ 7142 w 1819669"/>
                  <a:gd name="connsiteY4" fmla="*/ 740567 h 109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9669" h="1097578">
                    <a:moveTo>
                      <a:pt x="7142" y="740567"/>
                    </a:moveTo>
                    <a:lnTo>
                      <a:pt x="1819669" y="0"/>
                    </a:lnTo>
                    <a:lnTo>
                      <a:pt x="1819669" y="447497"/>
                    </a:lnTo>
                    <a:lnTo>
                      <a:pt x="0" y="1097578"/>
                    </a:lnTo>
                    <a:lnTo>
                      <a:pt x="7142" y="74056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4" name="Rectangle 103">
                <a:extLst>
                  <a:ext uri="{FF2B5EF4-FFF2-40B4-BE49-F238E27FC236}">
                    <a16:creationId xmlns:a16="http://schemas.microsoft.com/office/drawing/2014/main" id="{40E45BFA-AB04-4254-BC4B-4FDAF7A3B79B}"/>
                  </a:ext>
                </a:extLst>
              </p:cNvPr>
              <p:cNvSpPr/>
              <p:nvPr/>
            </p:nvSpPr>
            <p:spPr>
              <a:xfrm flipH="1">
                <a:off x="2988074" y="4071056"/>
                <a:ext cx="1815701" cy="984072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1174750 w 1815701"/>
                  <a:gd name="connsiteY0" fmla="*/ 0 h 984072"/>
                  <a:gd name="connsiteX1" fmla="*/ 1815701 w 1815701"/>
                  <a:gd name="connsiteY1" fmla="*/ 0 h 984072"/>
                  <a:gd name="connsiteX2" fmla="*/ 1815701 w 1815701"/>
                  <a:gd name="connsiteY2" fmla="*/ 447497 h 984072"/>
                  <a:gd name="connsiteX3" fmla="*/ 0 w 1815701"/>
                  <a:gd name="connsiteY3" fmla="*/ 984072 h 984072"/>
                  <a:gd name="connsiteX4" fmla="*/ 1174750 w 1815701"/>
                  <a:gd name="connsiteY4" fmla="*/ 0 h 984072"/>
                  <a:gd name="connsiteX0" fmla="*/ 6350 w 1815701"/>
                  <a:gd name="connsiteY0" fmla="*/ 641350 h 984072"/>
                  <a:gd name="connsiteX1" fmla="*/ 1815701 w 1815701"/>
                  <a:gd name="connsiteY1" fmla="*/ 0 h 984072"/>
                  <a:gd name="connsiteX2" fmla="*/ 1815701 w 1815701"/>
                  <a:gd name="connsiteY2" fmla="*/ 447497 h 984072"/>
                  <a:gd name="connsiteX3" fmla="*/ 0 w 1815701"/>
                  <a:gd name="connsiteY3" fmla="*/ 984072 h 984072"/>
                  <a:gd name="connsiteX4" fmla="*/ 6350 w 1815701"/>
                  <a:gd name="connsiteY4" fmla="*/ 641350 h 9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01" h="984072">
                    <a:moveTo>
                      <a:pt x="6350" y="641350"/>
                    </a:moveTo>
                    <a:lnTo>
                      <a:pt x="1815701" y="0"/>
                    </a:lnTo>
                    <a:lnTo>
                      <a:pt x="1815701" y="447497"/>
                    </a:lnTo>
                    <a:lnTo>
                      <a:pt x="0" y="984072"/>
                    </a:lnTo>
                    <a:lnTo>
                      <a:pt x="6350" y="6413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5" name="Rectangle 104">
                <a:extLst>
                  <a:ext uri="{FF2B5EF4-FFF2-40B4-BE49-F238E27FC236}">
                    <a16:creationId xmlns:a16="http://schemas.microsoft.com/office/drawing/2014/main" id="{86AB745C-9FB4-48CA-BEE5-A09D0BDBCA2E}"/>
                  </a:ext>
                </a:extLst>
              </p:cNvPr>
              <p:cNvSpPr/>
              <p:nvPr/>
            </p:nvSpPr>
            <p:spPr>
              <a:xfrm flipH="1">
                <a:off x="2988075" y="4580273"/>
                <a:ext cx="1818876" cy="872947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18876"/>
                  <a:gd name="connsiteY0" fmla="*/ 539750 h 539750"/>
                  <a:gd name="connsiteX1" fmla="*/ 1818876 w 1818876"/>
                  <a:gd name="connsiteY1" fmla="*/ 0 h 539750"/>
                  <a:gd name="connsiteX2" fmla="*/ 1818876 w 1818876"/>
                  <a:gd name="connsiteY2" fmla="*/ 447497 h 539750"/>
                  <a:gd name="connsiteX3" fmla="*/ 1177925 w 1818876"/>
                  <a:gd name="connsiteY3" fmla="*/ 447497 h 539750"/>
                  <a:gd name="connsiteX4" fmla="*/ 0 w 1818876"/>
                  <a:gd name="connsiteY4" fmla="*/ 539750 h 539750"/>
                  <a:gd name="connsiteX0" fmla="*/ 0 w 1818876"/>
                  <a:gd name="connsiteY0" fmla="*/ 539750 h 872947"/>
                  <a:gd name="connsiteX1" fmla="*/ 1818876 w 1818876"/>
                  <a:gd name="connsiteY1" fmla="*/ 0 h 872947"/>
                  <a:gd name="connsiteX2" fmla="*/ 1818876 w 1818876"/>
                  <a:gd name="connsiteY2" fmla="*/ 447497 h 872947"/>
                  <a:gd name="connsiteX3" fmla="*/ 3175 w 1818876"/>
                  <a:gd name="connsiteY3" fmla="*/ 872947 h 872947"/>
                  <a:gd name="connsiteX4" fmla="*/ 0 w 1818876"/>
                  <a:gd name="connsiteY4" fmla="*/ 539750 h 872947"/>
                  <a:gd name="connsiteX0" fmla="*/ 0 w 1818876"/>
                  <a:gd name="connsiteY0" fmla="*/ 533400 h 872947"/>
                  <a:gd name="connsiteX1" fmla="*/ 1818876 w 1818876"/>
                  <a:gd name="connsiteY1" fmla="*/ 0 h 872947"/>
                  <a:gd name="connsiteX2" fmla="*/ 1818876 w 1818876"/>
                  <a:gd name="connsiteY2" fmla="*/ 447497 h 872947"/>
                  <a:gd name="connsiteX3" fmla="*/ 3175 w 1818876"/>
                  <a:gd name="connsiteY3" fmla="*/ 872947 h 872947"/>
                  <a:gd name="connsiteX4" fmla="*/ 0 w 1818876"/>
                  <a:gd name="connsiteY4" fmla="*/ 533400 h 872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876" h="872947">
                    <a:moveTo>
                      <a:pt x="0" y="533400"/>
                    </a:moveTo>
                    <a:lnTo>
                      <a:pt x="1818876" y="0"/>
                    </a:lnTo>
                    <a:lnTo>
                      <a:pt x="1818876" y="447497"/>
                    </a:lnTo>
                    <a:lnTo>
                      <a:pt x="3175" y="872947"/>
                    </a:lnTo>
                    <a:cubicBezTo>
                      <a:pt x="2117" y="761881"/>
                      <a:pt x="1058" y="644466"/>
                      <a:pt x="0" y="53340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6" name="Rectangle 105">
                <a:extLst>
                  <a:ext uri="{FF2B5EF4-FFF2-40B4-BE49-F238E27FC236}">
                    <a16:creationId xmlns:a16="http://schemas.microsoft.com/office/drawing/2014/main" id="{953AF0FF-DBEB-4DAF-8A07-53E465CEA28A}"/>
                  </a:ext>
                </a:extLst>
              </p:cNvPr>
              <p:cNvSpPr/>
              <p:nvPr/>
            </p:nvSpPr>
            <p:spPr>
              <a:xfrm flipH="1">
                <a:off x="2988074" y="5089491"/>
                <a:ext cx="1815701" cy="761822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15701"/>
                  <a:gd name="connsiteY0" fmla="*/ 419100 h 447497"/>
                  <a:gd name="connsiteX1" fmla="*/ 1815701 w 1815701"/>
                  <a:gd name="connsiteY1" fmla="*/ 0 h 447497"/>
                  <a:gd name="connsiteX2" fmla="*/ 1815701 w 1815701"/>
                  <a:gd name="connsiteY2" fmla="*/ 447497 h 447497"/>
                  <a:gd name="connsiteX3" fmla="*/ 1174750 w 1815701"/>
                  <a:gd name="connsiteY3" fmla="*/ 447497 h 447497"/>
                  <a:gd name="connsiteX4" fmla="*/ 0 w 1815701"/>
                  <a:gd name="connsiteY4" fmla="*/ 419100 h 447497"/>
                  <a:gd name="connsiteX0" fmla="*/ 0 w 1815701"/>
                  <a:gd name="connsiteY0" fmla="*/ 419100 h 761822"/>
                  <a:gd name="connsiteX1" fmla="*/ 1815701 w 1815701"/>
                  <a:gd name="connsiteY1" fmla="*/ 0 h 761822"/>
                  <a:gd name="connsiteX2" fmla="*/ 1815701 w 1815701"/>
                  <a:gd name="connsiteY2" fmla="*/ 447497 h 761822"/>
                  <a:gd name="connsiteX3" fmla="*/ 0 w 1815701"/>
                  <a:gd name="connsiteY3" fmla="*/ 761822 h 761822"/>
                  <a:gd name="connsiteX4" fmla="*/ 0 w 1815701"/>
                  <a:gd name="connsiteY4" fmla="*/ 419100 h 76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01" h="761822">
                    <a:moveTo>
                      <a:pt x="0" y="419100"/>
                    </a:moveTo>
                    <a:lnTo>
                      <a:pt x="1815701" y="0"/>
                    </a:lnTo>
                    <a:lnTo>
                      <a:pt x="1815701" y="447497"/>
                    </a:lnTo>
                    <a:lnTo>
                      <a:pt x="0" y="761822"/>
                    </a:lnTo>
                    <a:lnTo>
                      <a:pt x="0" y="4191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7" name="Rectangle 106">
                <a:extLst>
                  <a:ext uri="{FF2B5EF4-FFF2-40B4-BE49-F238E27FC236}">
                    <a16:creationId xmlns:a16="http://schemas.microsoft.com/office/drawing/2014/main" id="{9205E49D-5458-4935-91DE-D9599C88BFE0}"/>
                  </a:ext>
                </a:extLst>
              </p:cNvPr>
              <p:cNvSpPr/>
              <p:nvPr/>
            </p:nvSpPr>
            <p:spPr>
              <a:xfrm flipH="1">
                <a:off x="2988074" y="5598712"/>
                <a:ext cx="1815701" cy="666572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34751"/>
                  <a:gd name="connsiteY0" fmla="*/ 317500 h 447497"/>
                  <a:gd name="connsiteX1" fmla="*/ 1834751 w 1834751"/>
                  <a:gd name="connsiteY1" fmla="*/ 0 h 447497"/>
                  <a:gd name="connsiteX2" fmla="*/ 1834751 w 1834751"/>
                  <a:gd name="connsiteY2" fmla="*/ 447497 h 447497"/>
                  <a:gd name="connsiteX3" fmla="*/ 1193800 w 1834751"/>
                  <a:gd name="connsiteY3" fmla="*/ 447497 h 447497"/>
                  <a:gd name="connsiteX4" fmla="*/ 0 w 1834751"/>
                  <a:gd name="connsiteY4" fmla="*/ 317500 h 447497"/>
                  <a:gd name="connsiteX0" fmla="*/ 0 w 1834751"/>
                  <a:gd name="connsiteY0" fmla="*/ 317500 h 650697"/>
                  <a:gd name="connsiteX1" fmla="*/ 1834751 w 1834751"/>
                  <a:gd name="connsiteY1" fmla="*/ 0 h 650697"/>
                  <a:gd name="connsiteX2" fmla="*/ 1834751 w 1834751"/>
                  <a:gd name="connsiteY2" fmla="*/ 447497 h 650697"/>
                  <a:gd name="connsiteX3" fmla="*/ 19050 w 1834751"/>
                  <a:gd name="connsiteY3" fmla="*/ 650697 h 650697"/>
                  <a:gd name="connsiteX4" fmla="*/ 0 w 1834751"/>
                  <a:gd name="connsiteY4" fmla="*/ 317500 h 650697"/>
                  <a:gd name="connsiteX0" fmla="*/ 6350 w 1815701"/>
                  <a:gd name="connsiteY0" fmla="*/ 317500 h 650697"/>
                  <a:gd name="connsiteX1" fmla="*/ 1815701 w 1815701"/>
                  <a:gd name="connsiteY1" fmla="*/ 0 h 650697"/>
                  <a:gd name="connsiteX2" fmla="*/ 1815701 w 1815701"/>
                  <a:gd name="connsiteY2" fmla="*/ 447497 h 650697"/>
                  <a:gd name="connsiteX3" fmla="*/ 0 w 1815701"/>
                  <a:gd name="connsiteY3" fmla="*/ 650697 h 650697"/>
                  <a:gd name="connsiteX4" fmla="*/ 6350 w 1815701"/>
                  <a:gd name="connsiteY4" fmla="*/ 317500 h 650697"/>
                  <a:gd name="connsiteX0" fmla="*/ 6350 w 1815701"/>
                  <a:gd name="connsiteY0" fmla="*/ 317500 h 666572"/>
                  <a:gd name="connsiteX1" fmla="*/ 1815701 w 1815701"/>
                  <a:gd name="connsiteY1" fmla="*/ 0 h 666572"/>
                  <a:gd name="connsiteX2" fmla="*/ 1815701 w 1815701"/>
                  <a:gd name="connsiteY2" fmla="*/ 447497 h 666572"/>
                  <a:gd name="connsiteX3" fmla="*/ 0 w 1815701"/>
                  <a:gd name="connsiteY3" fmla="*/ 666572 h 666572"/>
                  <a:gd name="connsiteX4" fmla="*/ 6350 w 1815701"/>
                  <a:gd name="connsiteY4" fmla="*/ 317500 h 66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701" h="666572">
                    <a:moveTo>
                      <a:pt x="6350" y="317500"/>
                    </a:moveTo>
                    <a:lnTo>
                      <a:pt x="1815701" y="0"/>
                    </a:lnTo>
                    <a:lnTo>
                      <a:pt x="1815701" y="447497"/>
                    </a:lnTo>
                    <a:lnTo>
                      <a:pt x="0" y="666572"/>
                    </a:lnTo>
                    <a:lnTo>
                      <a:pt x="6350" y="31750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8" name="Rectangle 107">
                <a:extLst>
                  <a:ext uri="{FF2B5EF4-FFF2-40B4-BE49-F238E27FC236}">
                    <a16:creationId xmlns:a16="http://schemas.microsoft.com/office/drawing/2014/main" id="{21C43689-E1B5-4D46-8D24-E0BFABCBA446}"/>
                  </a:ext>
                </a:extLst>
              </p:cNvPr>
              <p:cNvSpPr/>
              <p:nvPr/>
            </p:nvSpPr>
            <p:spPr>
              <a:xfrm flipH="1">
                <a:off x="2988074" y="6107926"/>
                <a:ext cx="1818876" cy="561797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22051"/>
                  <a:gd name="connsiteY0" fmla="*/ 209550 h 447497"/>
                  <a:gd name="connsiteX1" fmla="*/ 1822051 w 1822051"/>
                  <a:gd name="connsiteY1" fmla="*/ 0 h 447497"/>
                  <a:gd name="connsiteX2" fmla="*/ 1822051 w 1822051"/>
                  <a:gd name="connsiteY2" fmla="*/ 447497 h 447497"/>
                  <a:gd name="connsiteX3" fmla="*/ 1181100 w 1822051"/>
                  <a:gd name="connsiteY3" fmla="*/ 447497 h 447497"/>
                  <a:gd name="connsiteX4" fmla="*/ 0 w 1822051"/>
                  <a:gd name="connsiteY4" fmla="*/ 209550 h 447497"/>
                  <a:gd name="connsiteX0" fmla="*/ 0 w 1822051"/>
                  <a:gd name="connsiteY0" fmla="*/ 209550 h 561797"/>
                  <a:gd name="connsiteX1" fmla="*/ 1822051 w 1822051"/>
                  <a:gd name="connsiteY1" fmla="*/ 0 h 561797"/>
                  <a:gd name="connsiteX2" fmla="*/ 1822051 w 1822051"/>
                  <a:gd name="connsiteY2" fmla="*/ 447497 h 561797"/>
                  <a:gd name="connsiteX3" fmla="*/ 6350 w 1822051"/>
                  <a:gd name="connsiteY3" fmla="*/ 561797 h 561797"/>
                  <a:gd name="connsiteX4" fmla="*/ 0 w 1822051"/>
                  <a:gd name="connsiteY4" fmla="*/ 209550 h 561797"/>
                  <a:gd name="connsiteX0" fmla="*/ 0 w 1818876"/>
                  <a:gd name="connsiteY0" fmla="*/ 200025 h 561797"/>
                  <a:gd name="connsiteX1" fmla="*/ 1818876 w 1818876"/>
                  <a:gd name="connsiteY1" fmla="*/ 0 h 561797"/>
                  <a:gd name="connsiteX2" fmla="*/ 1818876 w 1818876"/>
                  <a:gd name="connsiteY2" fmla="*/ 447497 h 561797"/>
                  <a:gd name="connsiteX3" fmla="*/ 3175 w 1818876"/>
                  <a:gd name="connsiteY3" fmla="*/ 561797 h 561797"/>
                  <a:gd name="connsiteX4" fmla="*/ 0 w 1818876"/>
                  <a:gd name="connsiteY4" fmla="*/ 200025 h 56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876" h="561797">
                    <a:moveTo>
                      <a:pt x="0" y="200025"/>
                    </a:moveTo>
                    <a:lnTo>
                      <a:pt x="1818876" y="0"/>
                    </a:lnTo>
                    <a:lnTo>
                      <a:pt x="1818876" y="447497"/>
                    </a:lnTo>
                    <a:lnTo>
                      <a:pt x="3175" y="561797"/>
                    </a:lnTo>
                    <a:cubicBezTo>
                      <a:pt x="2117" y="441206"/>
                      <a:pt x="1058" y="320616"/>
                      <a:pt x="0" y="20002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29" name="Rectangle 108">
                <a:extLst>
                  <a:ext uri="{FF2B5EF4-FFF2-40B4-BE49-F238E27FC236}">
                    <a16:creationId xmlns:a16="http://schemas.microsoft.com/office/drawing/2014/main" id="{11752004-B4B0-4E93-9755-99953FFDBAF5}"/>
                  </a:ext>
                </a:extLst>
              </p:cNvPr>
              <p:cNvSpPr/>
              <p:nvPr/>
            </p:nvSpPr>
            <p:spPr>
              <a:xfrm flipH="1">
                <a:off x="2988074" y="6613700"/>
                <a:ext cx="1826813" cy="447497"/>
              </a:xfrm>
              <a:custGeom>
                <a:avLst/>
                <a:gdLst>
                  <a:gd name="connsiteX0" fmla="*/ 0 w 640951"/>
                  <a:gd name="connsiteY0" fmla="*/ 0 h 447497"/>
                  <a:gd name="connsiteX1" fmla="*/ 640951 w 640951"/>
                  <a:gd name="connsiteY1" fmla="*/ 0 h 447497"/>
                  <a:gd name="connsiteX2" fmla="*/ 640951 w 640951"/>
                  <a:gd name="connsiteY2" fmla="*/ 447497 h 447497"/>
                  <a:gd name="connsiteX3" fmla="*/ 0 w 640951"/>
                  <a:gd name="connsiteY3" fmla="*/ 447497 h 447497"/>
                  <a:gd name="connsiteX4" fmla="*/ 0 w 640951"/>
                  <a:gd name="connsiteY4" fmla="*/ 0 h 447497"/>
                  <a:gd name="connsiteX0" fmla="*/ 0 w 1826813"/>
                  <a:gd name="connsiteY0" fmla="*/ 100013 h 447497"/>
                  <a:gd name="connsiteX1" fmla="*/ 1826813 w 1826813"/>
                  <a:gd name="connsiteY1" fmla="*/ 0 h 447497"/>
                  <a:gd name="connsiteX2" fmla="*/ 1826813 w 1826813"/>
                  <a:gd name="connsiteY2" fmla="*/ 447497 h 447497"/>
                  <a:gd name="connsiteX3" fmla="*/ 1185862 w 1826813"/>
                  <a:gd name="connsiteY3" fmla="*/ 447497 h 447497"/>
                  <a:gd name="connsiteX4" fmla="*/ 0 w 1826813"/>
                  <a:gd name="connsiteY4" fmla="*/ 100013 h 447497"/>
                  <a:gd name="connsiteX0" fmla="*/ 0 w 1826813"/>
                  <a:gd name="connsiteY0" fmla="*/ 100013 h 447497"/>
                  <a:gd name="connsiteX1" fmla="*/ 1826813 w 1826813"/>
                  <a:gd name="connsiteY1" fmla="*/ 0 h 447497"/>
                  <a:gd name="connsiteX2" fmla="*/ 1826813 w 1826813"/>
                  <a:gd name="connsiteY2" fmla="*/ 447497 h 447497"/>
                  <a:gd name="connsiteX3" fmla="*/ 11906 w 1826813"/>
                  <a:gd name="connsiteY3" fmla="*/ 445115 h 447497"/>
                  <a:gd name="connsiteX4" fmla="*/ 0 w 1826813"/>
                  <a:gd name="connsiteY4" fmla="*/ 100013 h 447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6813" h="447497">
                    <a:moveTo>
                      <a:pt x="0" y="100013"/>
                    </a:moveTo>
                    <a:lnTo>
                      <a:pt x="1826813" y="0"/>
                    </a:lnTo>
                    <a:lnTo>
                      <a:pt x="1826813" y="447497"/>
                    </a:lnTo>
                    <a:lnTo>
                      <a:pt x="11906" y="445115"/>
                    </a:lnTo>
                    <a:lnTo>
                      <a:pt x="0" y="10001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130" name="Rectangle 109">
                <a:extLst>
                  <a:ext uri="{FF2B5EF4-FFF2-40B4-BE49-F238E27FC236}">
                    <a16:creationId xmlns:a16="http://schemas.microsoft.com/office/drawing/2014/main" id="{CCBEDC13-2CFD-4AB2-8C63-079219BB5AAB}"/>
                  </a:ext>
                </a:extLst>
              </p:cNvPr>
              <p:cNvSpPr/>
              <p:nvPr/>
            </p:nvSpPr>
            <p:spPr>
              <a:xfrm flipH="1">
                <a:off x="2988073" y="2543404"/>
                <a:ext cx="1813059" cy="1302365"/>
              </a:xfrm>
              <a:custGeom>
                <a:avLst/>
                <a:gdLst>
                  <a:gd name="connsiteX0" fmla="*/ 0 w 1812526"/>
                  <a:gd name="connsiteY0" fmla="*/ 0 h 447497"/>
                  <a:gd name="connsiteX1" fmla="*/ 1812526 w 1812526"/>
                  <a:gd name="connsiteY1" fmla="*/ 0 h 447497"/>
                  <a:gd name="connsiteX2" fmla="*/ 1812526 w 1812526"/>
                  <a:gd name="connsiteY2" fmla="*/ 447497 h 447497"/>
                  <a:gd name="connsiteX3" fmla="*/ 0 w 1812526"/>
                  <a:gd name="connsiteY3" fmla="*/ 447497 h 447497"/>
                  <a:gd name="connsiteX4" fmla="*/ 0 w 1812526"/>
                  <a:gd name="connsiteY4" fmla="*/ 0 h 447497"/>
                  <a:gd name="connsiteX0" fmla="*/ 6350 w 1818876"/>
                  <a:gd name="connsiteY0" fmla="*/ 0 h 1342847"/>
                  <a:gd name="connsiteX1" fmla="*/ 1818876 w 1818876"/>
                  <a:gd name="connsiteY1" fmla="*/ 0 h 1342847"/>
                  <a:gd name="connsiteX2" fmla="*/ 1818876 w 1818876"/>
                  <a:gd name="connsiteY2" fmla="*/ 447497 h 1342847"/>
                  <a:gd name="connsiteX3" fmla="*/ 0 w 1818876"/>
                  <a:gd name="connsiteY3" fmla="*/ 1342847 h 1342847"/>
                  <a:gd name="connsiteX4" fmla="*/ 6350 w 1818876"/>
                  <a:gd name="connsiteY4" fmla="*/ 0 h 1342847"/>
                  <a:gd name="connsiteX0" fmla="*/ 6350 w 1818876"/>
                  <a:gd name="connsiteY0" fmla="*/ 946150 h 1342847"/>
                  <a:gd name="connsiteX1" fmla="*/ 1818876 w 1818876"/>
                  <a:gd name="connsiteY1" fmla="*/ 0 h 1342847"/>
                  <a:gd name="connsiteX2" fmla="*/ 1818876 w 1818876"/>
                  <a:gd name="connsiteY2" fmla="*/ 447497 h 1342847"/>
                  <a:gd name="connsiteX3" fmla="*/ 0 w 1818876"/>
                  <a:gd name="connsiteY3" fmla="*/ 1342847 h 1342847"/>
                  <a:gd name="connsiteX4" fmla="*/ 6350 w 1818876"/>
                  <a:gd name="connsiteY4" fmla="*/ 946150 h 1342847"/>
                  <a:gd name="connsiteX0" fmla="*/ 533 w 1813059"/>
                  <a:gd name="connsiteY0" fmla="*/ 946150 h 1302365"/>
                  <a:gd name="connsiteX1" fmla="*/ 1813059 w 1813059"/>
                  <a:gd name="connsiteY1" fmla="*/ 0 h 1302365"/>
                  <a:gd name="connsiteX2" fmla="*/ 1813059 w 1813059"/>
                  <a:gd name="connsiteY2" fmla="*/ 447497 h 1302365"/>
                  <a:gd name="connsiteX3" fmla="*/ 1327 w 1813059"/>
                  <a:gd name="connsiteY3" fmla="*/ 1302365 h 1302365"/>
                  <a:gd name="connsiteX4" fmla="*/ 533 w 1813059"/>
                  <a:gd name="connsiteY4" fmla="*/ 946150 h 1302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3059" h="1302365">
                    <a:moveTo>
                      <a:pt x="533" y="946150"/>
                    </a:moveTo>
                    <a:lnTo>
                      <a:pt x="1813059" y="0"/>
                    </a:lnTo>
                    <a:lnTo>
                      <a:pt x="1813059" y="447497"/>
                    </a:lnTo>
                    <a:lnTo>
                      <a:pt x="1327" y="1302365"/>
                    </a:lnTo>
                    <a:cubicBezTo>
                      <a:pt x="3444" y="854749"/>
                      <a:pt x="-1584" y="1393766"/>
                      <a:pt x="533" y="946150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r" defTabSz="1462922">
                  <a:defRPr/>
                </a:pPr>
                <a:endParaRPr lang="en-US" sz="1200" b="1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DB47C9A9-83F9-4375-B819-2BA065FDED5D}"/>
              </a:ext>
            </a:extLst>
          </p:cNvPr>
          <p:cNvGrpSpPr/>
          <p:nvPr/>
        </p:nvGrpSpPr>
        <p:grpSpPr>
          <a:xfrm flipV="1">
            <a:off x="2934054" y="2056173"/>
            <a:ext cx="8709314" cy="4755757"/>
            <a:chOff x="3368729" y="1887922"/>
            <a:chExt cx="8800159" cy="3974405"/>
          </a:xfrm>
          <a:solidFill>
            <a:schemeClr val="accent3"/>
          </a:solidFill>
        </p:grpSpPr>
        <p:sp>
          <p:nvSpPr>
            <p:cNvPr id="221" name="Rectangle 15">
              <a:extLst>
                <a:ext uri="{FF2B5EF4-FFF2-40B4-BE49-F238E27FC236}">
                  <a16:creationId xmlns:a16="http://schemas.microsoft.com/office/drawing/2014/main" id="{B68076CD-0144-4B2E-9567-01A0BB49117B}"/>
                </a:ext>
              </a:extLst>
            </p:cNvPr>
            <p:cNvSpPr/>
            <p:nvPr/>
          </p:nvSpPr>
          <p:spPr>
            <a:xfrm rot="10800000" flipV="1">
              <a:off x="3368729" y="1887922"/>
              <a:ext cx="2863741" cy="3974405"/>
            </a:xfrm>
            <a:prstGeom prst="round2SameRect">
              <a:avLst>
                <a:gd name="adj1" fmla="val 1870"/>
                <a:gd name="adj2" fmla="val 0"/>
              </a:avLst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marL="146292" lvl="2" indent="-146292" defTabSz="1462922">
                <a:spcAft>
                  <a:spcPts val="600"/>
                </a:spcAft>
                <a:buFont typeface="Arial" pitchFamily="34" charset="0"/>
                <a:buChar char="•"/>
                <a:defRPr/>
              </a:pPr>
              <a:endParaRPr lang="en-US" sz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Rectangle 120">
              <a:extLst>
                <a:ext uri="{FF2B5EF4-FFF2-40B4-BE49-F238E27FC236}">
                  <a16:creationId xmlns:a16="http://schemas.microsoft.com/office/drawing/2014/main" id="{3B1CAC8E-F0A4-47D6-8EF9-4B333C78C3CA}"/>
                </a:ext>
              </a:extLst>
            </p:cNvPr>
            <p:cNvSpPr/>
            <p:nvPr/>
          </p:nvSpPr>
          <p:spPr>
            <a:xfrm rot="10800000" flipV="1">
              <a:off x="9305147" y="1887922"/>
              <a:ext cx="2863741" cy="3974403"/>
            </a:xfrm>
            <a:prstGeom prst="round2SameRect">
              <a:avLst>
                <a:gd name="adj1" fmla="val 1199"/>
                <a:gd name="adj2" fmla="val 0"/>
              </a:avLst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marL="146292" lvl="2" indent="-146292" defTabSz="1462922">
                <a:spcAft>
                  <a:spcPts val="600"/>
                </a:spcAft>
                <a:buFont typeface="Arial" pitchFamily="34" charset="0"/>
                <a:buChar char="•"/>
                <a:defRPr/>
              </a:pPr>
              <a:endParaRPr lang="en-US" sz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3" name="Round Same Side Corner Rectangle 148">
              <a:extLst>
                <a:ext uri="{FF2B5EF4-FFF2-40B4-BE49-F238E27FC236}">
                  <a16:creationId xmlns:a16="http://schemas.microsoft.com/office/drawing/2014/main" id="{66786314-6B48-4FBD-8886-6946F4AE308D}"/>
                </a:ext>
              </a:extLst>
            </p:cNvPr>
            <p:cNvSpPr/>
            <p:nvPr/>
          </p:nvSpPr>
          <p:spPr>
            <a:xfrm rot="10800000" flipV="1">
              <a:off x="6337660" y="1887922"/>
              <a:ext cx="2857568" cy="3974405"/>
            </a:xfrm>
            <a:prstGeom prst="round2SameRect">
              <a:avLst>
                <a:gd name="adj1" fmla="val 1502"/>
                <a:gd name="adj2" fmla="val 0"/>
              </a:avLst>
            </a:prstGeom>
            <a:grpFill/>
            <a:ln w="19050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marL="146292" lvl="2" indent="-146292" defTabSz="1462922">
                <a:spcAft>
                  <a:spcPts val="600"/>
                </a:spcAft>
                <a:buFont typeface="Arial" pitchFamily="34" charset="0"/>
                <a:buChar char="•"/>
                <a:defRPr/>
              </a:pPr>
              <a:endParaRPr lang="en-US" sz="12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87" name="Rectangle 15">
            <a:extLst>
              <a:ext uri="{FF2B5EF4-FFF2-40B4-BE49-F238E27FC236}">
                <a16:creationId xmlns:a16="http://schemas.microsoft.com/office/drawing/2014/main" id="{ADFF1523-2BFE-4760-8D97-9DFF2308B271}"/>
              </a:ext>
            </a:extLst>
          </p:cNvPr>
          <p:cNvSpPr/>
          <p:nvPr/>
        </p:nvSpPr>
        <p:spPr>
          <a:xfrm rot="10800000" flipV="1">
            <a:off x="2934056" y="2056173"/>
            <a:ext cx="2834178" cy="1441295"/>
          </a:xfrm>
          <a:prstGeom prst="round2SameRect">
            <a:avLst>
              <a:gd name="adj1" fmla="val 4309"/>
              <a:gd name="adj2" fmla="val 0"/>
            </a:avLst>
          </a:prstGeom>
          <a:noFill/>
          <a:ln w="19050" cap="flat" cmpd="sng" algn="ctr">
            <a:noFill/>
            <a:prstDash val="solid"/>
          </a:ln>
          <a:effectLst/>
        </p:spPr>
        <p:txBody>
          <a:bodyPr lIns="91440" tIns="45720" rIns="45720" bIns="45720" rtlCol="0" anchor="t" anchorCtr="0"/>
          <a:lstStyle/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DXC’s Intelligent migration framework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Optimization: Cloud, Sourcing etc.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Business Process Management IT of tomorrow</a:t>
            </a:r>
          </a:p>
        </p:txBody>
      </p:sp>
      <p:sp>
        <p:nvSpPr>
          <p:cNvPr id="188" name="Rectangle 120">
            <a:extLst>
              <a:ext uri="{FF2B5EF4-FFF2-40B4-BE49-F238E27FC236}">
                <a16:creationId xmlns:a16="http://schemas.microsoft.com/office/drawing/2014/main" id="{E2855C5A-8430-4C43-8E53-E1C6F2BB0CFE}"/>
              </a:ext>
            </a:extLst>
          </p:cNvPr>
          <p:cNvSpPr/>
          <p:nvPr/>
        </p:nvSpPr>
        <p:spPr>
          <a:xfrm rot="10800000" flipV="1">
            <a:off x="8809191" y="2056173"/>
            <a:ext cx="2834178" cy="4755755"/>
          </a:xfrm>
          <a:prstGeom prst="round2SameRect">
            <a:avLst>
              <a:gd name="adj1" fmla="val 4082"/>
              <a:gd name="adj2" fmla="val 0"/>
            </a:avLst>
          </a:prstGeom>
          <a:noFill/>
          <a:ln w="19050" cap="flat" cmpd="sng" algn="ctr">
            <a:noFill/>
            <a:prstDash val="solid"/>
          </a:ln>
          <a:effectLst/>
        </p:spPr>
        <p:txBody>
          <a:bodyPr lIns="91440" tIns="45720" rIns="45720" bIns="45720" rtlCol="0" anchor="t" anchorCtr="0"/>
          <a:lstStyle/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Humanize Digital customized Client roadmap and innovation 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Unlocking Synergy with the Arc-Reactor Architecture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DXC SAP Innovations Lab </a:t>
            </a:r>
          </a:p>
        </p:txBody>
      </p:sp>
      <p:sp>
        <p:nvSpPr>
          <p:cNvPr id="189" name="Round Same Side Corner Rectangle 148">
            <a:extLst>
              <a:ext uri="{FF2B5EF4-FFF2-40B4-BE49-F238E27FC236}">
                <a16:creationId xmlns:a16="http://schemas.microsoft.com/office/drawing/2014/main" id="{FD9D5124-D9F3-4035-83CE-7CA8A60420DC}"/>
              </a:ext>
            </a:extLst>
          </p:cNvPr>
          <p:cNvSpPr/>
          <p:nvPr/>
        </p:nvSpPr>
        <p:spPr>
          <a:xfrm rot="10800000" flipV="1">
            <a:off x="5872338" y="2056173"/>
            <a:ext cx="2828069" cy="4755757"/>
          </a:xfrm>
          <a:prstGeom prst="round2SameRect">
            <a:avLst>
              <a:gd name="adj1" fmla="val 4169"/>
              <a:gd name="adj2" fmla="val 0"/>
            </a:avLst>
          </a:prstGeom>
          <a:noFill/>
          <a:ln w="19050" cap="flat" cmpd="sng" algn="ctr">
            <a:noFill/>
            <a:prstDash val="solid"/>
          </a:ln>
          <a:effectLst/>
        </p:spPr>
        <p:txBody>
          <a:bodyPr lIns="91440" tIns="45720" rIns="45720" bIns="45720" rtlCol="0" anchor="t" anchorCtr="0"/>
          <a:lstStyle/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DXC autoDetect, autoManage and autoResolve 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The CBO4SAP Portfolio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From DevOps to AIOps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Tailored RPA services</a:t>
            </a: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  <a:p>
            <a:pPr marL="146292" lvl="2" indent="-146292" defTabSz="1462922">
              <a:spcAft>
                <a:spcPts val="300"/>
              </a:spcAft>
              <a:buFont typeface="Arial" pitchFamily="34" charset="0"/>
              <a:buChar char="•"/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Round Same Side Corner Rectangle 156">
            <a:extLst>
              <a:ext uri="{FF2B5EF4-FFF2-40B4-BE49-F238E27FC236}">
                <a16:creationId xmlns:a16="http://schemas.microsoft.com/office/drawing/2014/main" id="{DA2B69A5-1169-48E2-A231-40C04C32E410}"/>
              </a:ext>
            </a:extLst>
          </p:cNvPr>
          <p:cNvSpPr/>
          <p:nvPr/>
        </p:nvSpPr>
        <p:spPr>
          <a:xfrm>
            <a:off x="8812705" y="1471534"/>
            <a:ext cx="2834178" cy="5382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lIns="548640" tIns="45720" rIns="91440" bIns="45720" rtlCol="0" anchor="ctr"/>
          <a:lstStyle/>
          <a:p>
            <a:pPr defTabSz="1462922">
              <a:defRPr/>
            </a:pPr>
            <a:r>
              <a:rPr lang="en-US" sz="1500" b="1" ker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TRANSFORM THE BUSINESS</a:t>
            </a:r>
          </a:p>
        </p:txBody>
      </p:sp>
      <p:sp>
        <p:nvSpPr>
          <p:cNvPr id="191" name="Round Same Side Corner Rectangle 158">
            <a:extLst>
              <a:ext uri="{FF2B5EF4-FFF2-40B4-BE49-F238E27FC236}">
                <a16:creationId xmlns:a16="http://schemas.microsoft.com/office/drawing/2014/main" id="{D92877CF-061F-4D9B-81B0-520AC2493DB4}"/>
              </a:ext>
            </a:extLst>
          </p:cNvPr>
          <p:cNvSpPr/>
          <p:nvPr/>
        </p:nvSpPr>
        <p:spPr>
          <a:xfrm>
            <a:off x="5866241" y="1471534"/>
            <a:ext cx="2834170" cy="5382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lIns="548640" tIns="45720" rIns="91440" bIns="45720" rtlCol="0" anchor="ctr"/>
          <a:lstStyle/>
          <a:p>
            <a:pPr defTabSz="1462922">
              <a:defRPr/>
            </a:pPr>
            <a:r>
              <a:rPr lang="en-US" sz="1500" b="1" ker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RUN THE BUSINESS</a:t>
            </a:r>
          </a:p>
        </p:txBody>
      </p:sp>
      <p:sp>
        <p:nvSpPr>
          <p:cNvPr id="192" name="Round Same Side Corner Rectangle 186">
            <a:extLst>
              <a:ext uri="{FF2B5EF4-FFF2-40B4-BE49-F238E27FC236}">
                <a16:creationId xmlns:a16="http://schemas.microsoft.com/office/drawing/2014/main" id="{9CB97249-872E-41B0-9AD9-99E6D18BCA7C}"/>
              </a:ext>
            </a:extLst>
          </p:cNvPr>
          <p:cNvSpPr/>
          <p:nvPr/>
        </p:nvSpPr>
        <p:spPr>
          <a:xfrm>
            <a:off x="2936343" y="1471534"/>
            <a:ext cx="2821604" cy="53824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lIns="548640" tIns="45720" rIns="91440" bIns="45720" rtlCol="0" anchor="ctr"/>
          <a:lstStyle/>
          <a:p>
            <a:pPr defTabSz="1462922">
              <a:defRPr/>
            </a:pPr>
            <a:r>
              <a:rPr lang="en-US" sz="1500" b="1" ker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GROW THE BUSINESS</a:t>
            </a:r>
          </a:p>
        </p:txBody>
      </p:sp>
      <p:sp>
        <p:nvSpPr>
          <p:cNvPr id="193" name="Freeform 133">
            <a:extLst>
              <a:ext uri="{FF2B5EF4-FFF2-40B4-BE49-F238E27FC236}">
                <a16:creationId xmlns:a16="http://schemas.microsoft.com/office/drawing/2014/main" id="{AC993298-D093-47D6-B46E-968B979A58A9}"/>
              </a:ext>
            </a:extLst>
          </p:cNvPr>
          <p:cNvSpPr/>
          <p:nvPr/>
        </p:nvSpPr>
        <p:spPr>
          <a:xfrm flipH="1">
            <a:off x="8907975" y="1560505"/>
            <a:ext cx="357258" cy="3742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144"/>
              <a:gd name="f7" fmla="val 904"/>
              <a:gd name="f8" fmla="val 808"/>
              <a:gd name="f9" fmla="val 861"/>
              <a:gd name="f10" fmla="val 755"/>
              <a:gd name="f11" fmla="val 712"/>
              <a:gd name="f12" fmla="val 856"/>
              <a:gd name="f13" fmla="val 760"/>
              <a:gd name="f14" fmla="val 1043"/>
              <a:gd name="f15" fmla="val 1037"/>
              <a:gd name="f16" fmla="val 730"/>
              <a:gd name="f17" fmla="val 1025"/>
              <a:gd name="f18" fmla="val 701"/>
              <a:gd name="f19" fmla="val 1008"/>
              <a:gd name="f20" fmla="val 676"/>
              <a:gd name="f21" fmla="val 1080"/>
              <a:gd name="f22" fmla="val 605"/>
              <a:gd name="f23" fmla="val 1012"/>
              <a:gd name="f24" fmla="val 537"/>
              <a:gd name="f25" fmla="val 940"/>
              <a:gd name="f26" fmla="val 608"/>
              <a:gd name="f27" fmla="val 915"/>
              <a:gd name="f28" fmla="val 591"/>
              <a:gd name="f29" fmla="val 887"/>
              <a:gd name="f30" fmla="val 579"/>
              <a:gd name="f31" fmla="val 573"/>
              <a:gd name="f32" fmla="val 472"/>
              <a:gd name="f33" fmla="val 564"/>
              <a:gd name="f34" fmla="val 374"/>
              <a:gd name="f35" fmla="val 657"/>
              <a:gd name="f36" fmla="val 413"/>
              <a:gd name="f37" fmla="val 620"/>
              <a:gd name="f38" fmla="val 501"/>
              <a:gd name="f39" fmla="val 527"/>
              <a:gd name="f40" fmla="val 463"/>
              <a:gd name="f41" fmla="val 510"/>
              <a:gd name="f42" fmla="val 488"/>
              <a:gd name="f43" fmla="val 359"/>
              <a:gd name="f44" fmla="val 567"/>
              <a:gd name="f45" fmla="val 344"/>
              <a:gd name="f46" fmla="val 568"/>
              <a:gd name="f47" fmla="val 329"/>
              <a:gd name="f48" fmla="val 313"/>
              <a:gd name="f49" fmla="val 298"/>
              <a:gd name="f50" fmla="val 283"/>
              <a:gd name="f51" fmla="val 244"/>
              <a:gd name="f52" fmla="val 156"/>
              <a:gd name="f53" fmla="val 194"/>
              <a:gd name="f54" fmla="val 169"/>
              <a:gd name="f55" fmla="val 147"/>
              <a:gd name="f56" fmla="val 130"/>
              <a:gd name="f57" fmla="val 37"/>
              <a:gd name="f58" fmla="val 93"/>
              <a:gd name="f59" fmla="val 90"/>
              <a:gd name="f60" fmla="val 89"/>
              <a:gd name="f61" fmla="val 233"/>
              <a:gd name="f62" fmla="val 276"/>
              <a:gd name="f63" fmla="val 382"/>
              <a:gd name="f64" fmla="val 424"/>
              <a:gd name="f65" fmla="+- 0 0 -90"/>
              <a:gd name="f66" fmla="*/ f3 1 1144"/>
              <a:gd name="f67" fmla="*/ f4 1 1144"/>
              <a:gd name="f68" fmla="+- f6 0 f5"/>
              <a:gd name="f69" fmla="*/ f65 f0 1"/>
              <a:gd name="f70" fmla="*/ f68 1 1144"/>
              <a:gd name="f71" fmla="*/ 808 f68 1"/>
              <a:gd name="f72" fmla="*/ 904 f68 1"/>
              <a:gd name="f73" fmla="*/ 712 f68 1"/>
              <a:gd name="f74" fmla="*/ 1144 f68 1"/>
              <a:gd name="f75" fmla="*/ 856 f68 1"/>
              <a:gd name="f76" fmla="*/ 1043 f68 1"/>
              <a:gd name="f77" fmla="*/ 760 f68 1"/>
              <a:gd name="f78" fmla="*/ 1080 f68 1"/>
              <a:gd name="f79" fmla="*/ 605 f68 1"/>
              <a:gd name="f80" fmla="*/ 940 f68 1"/>
              <a:gd name="f81" fmla="*/ 608 f68 1"/>
              <a:gd name="f82" fmla="*/ 472 f68 1"/>
              <a:gd name="f83" fmla="*/ 573 f68 1"/>
              <a:gd name="f84" fmla="*/ 537 f68 1"/>
              <a:gd name="f85" fmla="*/ 676 f68 1"/>
              <a:gd name="f86" fmla="*/ 1012 f68 1"/>
              <a:gd name="f87" fmla="*/ 1008 f68 1"/>
              <a:gd name="f88" fmla="*/ 657 f68 1"/>
              <a:gd name="f89" fmla="*/ 413 f68 1"/>
              <a:gd name="f90" fmla="*/ 527 f68 1"/>
              <a:gd name="f91" fmla="*/ 463 f68 1"/>
              <a:gd name="f92" fmla="*/ 501 f68 1"/>
              <a:gd name="f93" fmla="*/ 620 f68 1"/>
              <a:gd name="f94" fmla="*/ 374 f68 1"/>
              <a:gd name="f95" fmla="*/ 564 f68 1"/>
              <a:gd name="f96" fmla="*/ 283 f68 1"/>
              <a:gd name="f97" fmla="*/ 156 f68 1"/>
              <a:gd name="f98" fmla="*/ 130 f68 1"/>
              <a:gd name="f99" fmla="*/ 0 f68 1"/>
              <a:gd name="f100" fmla="*/ 89 f68 1"/>
              <a:gd name="f101" fmla="*/ 329 f68 1"/>
              <a:gd name="f102" fmla="*/ 244 f68 1"/>
              <a:gd name="f103" fmla="*/ 194 f68 1"/>
              <a:gd name="f104" fmla="*/ 37 f68 1"/>
              <a:gd name="f105" fmla="*/ 93 f68 1"/>
              <a:gd name="f106" fmla="*/ 568 f68 1"/>
              <a:gd name="f107" fmla="*/ 233 f68 1"/>
              <a:gd name="f108" fmla="*/ 424 f68 1"/>
              <a:gd name="f109" fmla="*/ f69 1 f2"/>
              <a:gd name="f110" fmla="*/ f71 1 1144"/>
              <a:gd name="f111" fmla="*/ f72 1 1144"/>
              <a:gd name="f112" fmla="*/ f73 1 1144"/>
              <a:gd name="f113" fmla="*/ f74 1 1144"/>
              <a:gd name="f114" fmla="*/ f75 1 1144"/>
              <a:gd name="f115" fmla="*/ f76 1 1144"/>
              <a:gd name="f116" fmla="*/ f77 1 1144"/>
              <a:gd name="f117" fmla="*/ f78 1 1144"/>
              <a:gd name="f118" fmla="*/ f79 1 1144"/>
              <a:gd name="f119" fmla="*/ f80 1 1144"/>
              <a:gd name="f120" fmla="*/ f81 1 1144"/>
              <a:gd name="f121" fmla="*/ f82 1 1144"/>
              <a:gd name="f122" fmla="*/ f83 1 1144"/>
              <a:gd name="f123" fmla="*/ f84 1 1144"/>
              <a:gd name="f124" fmla="*/ f85 1 1144"/>
              <a:gd name="f125" fmla="*/ f86 1 1144"/>
              <a:gd name="f126" fmla="*/ f87 1 1144"/>
              <a:gd name="f127" fmla="*/ f88 1 1144"/>
              <a:gd name="f128" fmla="*/ f89 1 1144"/>
              <a:gd name="f129" fmla="*/ f90 1 1144"/>
              <a:gd name="f130" fmla="*/ f91 1 1144"/>
              <a:gd name="f131" fmla="*/ f92 1 1144"/>
              <a:gd name="f132" fmla="*/ f93 1 1144"/>
              <a:gd name="f133" fmla="*/ f94 1 1144"/>
              <a:gd name="f134" fmla="*/ f95 1 1144"/>
              <a:gd name="f135" fmla="*/ f96 1 1144"/>
              <a:gd name="f136" fmla="*/ f97 1 1144"/>
              <a:gd name="f137" fmla="*/ f98 1 1144"/>
              <a:gd name="f138" fmla="*/ f99 1 1144"/>
              <a:gd name="f139" fmla="*/ f100 1 1144"/>
              <a:gd name="f140" fmla="*/ f101 1 1144"/>
              <a:gd name="f141" fmla="*/ f102 1 1144"/>
              <a:gd name="f142" fmla="*/ f103 1 1144"/>
              <a:gd name="f143" fmla="*/ f104 1 1144"/>
              <a:gd name="f144" fmla="*/ f105 1 1144"/>
              <a:gd name="f145" fmla="*/ f106 1 1144"/>
              <a:gd name="f146" fmla="*/ f107 1 1144"/>
              <a:gd name="f147" fmla="*/ f108 1 1144"/>
              <a:gd name="f148" fmla="*/ 0 1 f70"/>
              <a:gd name="f149" fmla="*/ f6 1 f70"/>
              <a:gd name="f150" fmla="+- f109 0 f1"/>
              <a:gd name="f151" fmla="*/ f110 1 f70"/>
              <a:gd name="f152" fmla="*/ f111 1 f70"/>
              <a:gd name="f153" fmla="*/ f112 1 f70"/>
              <a:gd name="f154" fmla="*/ f113 1 f70"/>
              <a:gd name="f155" fmla="*/ f114 1 f70"/>
              <a:gd name="f156" fmla="*/ f115 1 f70"/>
              <a:gd name="f157" fmla="*/ f116 1 f70"/>
              <a:gd name="f158" fmla="*/ f117 1 f70"/>
              <a:gd name="f159" fmla="*/ f118 1 f70"/>
              <a:gd name="f160" fmla="*/ f119 1 f70"/>
              <a:gd name="f161" fmla="*/ f120 1 f70"/>
              <a:gd name="f162" fmla="*/ f121 1 f70"/>
              <a:gd name="f163" fmla="*/ f122 1 f70"/>
              <a:gd name="f164" fmla="*/ f123 1 f70"/>
              <a:gd name="f165" fmla="*/ f124 1 f70"/>
              <a:gd name="f166" fmla="*/ f125 1 f70"/>
              <a:gd name="f167" fmla="*/ f126 1 f70"/>
              <a:gd name="f168" fmla="*/ f127 1 f70"/>
              <a:gd name="f169" fmla="*/ f128 1 f70"/>
              <a:gd name="f170" fmla="*/ f129 1 f70"/>
              <a:gd name="f171" fmla="*/ f130 1 f70"/>
              <a:gd name="f172" fmla="*/ f131 1 f70"/>
              <a:gd name="f173" fmla="*/ f132 1 f70"/>
              <a:gd name="f174" fmla="*/ f133 1 f70"/>
              <a:gd name="f175" fmla="*/ f134 1 f70"/>
              <a:gd name="f176" fmla="*/ f135 1 f70"/>
              <a:gd name="f177" fmla="*/ f136 1 f70"/>
              <a:gd name="f178" fmla="*/ f137 1 f70"/>
              <a:gd name="f179" fmla="*/ f138 1 f70"/>
              <a:gd name="f180" fmla="*/ f139 1 f70"/>
              <a:gd name="f181" fmla="*/ f140 1 f70"/>
              <a:gd name="f182" fmla="*/ f141 1 f70"/>
              <a:gd name="f183" fmla="*/ f142 1 f70"/>
              <a:gd name="f184" fmla="*/ f143 1 f70"/>
              <a:gd name="f185" fmla="*/ f144 1 f70"/>
              <a:gd name="f186" fmla="*/ f145 1 f70"/>
              <a:gd name="f187" fmla="*/ f146 1 f70"/>
              <a:gd name="f188" fmla="*/ f147 1 f70"/>
              <a:gd name="f189" fmla="*/ f148 f66 1"/>
              <a:gd name="f190" fmla="*/ f149 f66 1"/>
              <a:gd name="f191" fmla="*/ f149 f67 1"/>
              <a:gd name="f192" fmla="*/ f148 f67 1"/>
              <a:gd name="f193" fmla="*/ f151 f66 1"/>
              <a:gd name="f194" fmla="*/ f152 f67 1"/>
              <a:gd name="f195" fmla="*/ f153 f67 1"/>
              <a:gd name="f196" fmla="*/ f154 f66 1"/>
              <a:gd name="f197" fmla="*/ f155 f67 1"/>
              <a:gd name="f198" fmla="*/ f156 f66 1"/>
              <a:gd name="f199" fmla="*/ f157 f67 1"/>
              <a:gd name="f200" fmla="*/ f158 f66 1"/>
              <a:gd name="f201" fmla="*/ f159 f67 1"/>
              <a:gd name="f202" fmla="*/ f160 f66 1"/>
              <a:gd name="f203" fmla="*/ f161 f67 1"/>
              <a:gd name="f204" fmla="*/ f155 f66 1"/>
              <a:gd name="f205" fmla="*/ f162 f67 1"/>
              <a:gd name="f206" fmla="*/ f157 f66 1"/>
              <a:gd name="f207" fmla="*/ f163 f67 1"/>
              <a:gd name="f208" fmla="*/ f159 f66 1"/>
              <a:gd name="f209" fmla="*/ f164 f67 1"/>
              <a:gd name="f210" fmla="*/ f161 f66 1"/>
              <a:gd name="f211" fmla="*/ f165 f67 1"/>
              <a:gd name="f212" fmla="*/ f162 f66 1"/>
              <a:gd name="f213" fmla="*/ f163 f66 1"/>
              <a:gd name="f214" fmla="*/ f164 f66 1"/>
              <a:gd name="f215" fmla="*/ f166 f67 1"/>
              <a:gd name="f216" fmla="*/ f165 f66 1"/>
              <a:gd name="f217" fmla="*/ f167 f67 1"/>
              <a:gd name="f218" fmla="*/ f154 f67 1"/>
              <a:gd name="f219" fmla="*/ f156 f67 1"/>
              <a:gd name="f220" fmla="*/ f166 f66 1"/>
              <a:gd name="f221" fmla="*/ f158 f67 1"/>
              <a:gd name="f222" fmla="*/ f167 f66 1"/>
              <a:gd name="f223" fmla="*/ f160 f67 1"/>
              <a:gd name="f224" fmla="*/ f168 f66 1"/>
              <a:gd name="f225" fmla="*/ f169 f67 1"/>
              <a:gd name="f226" fmla="*/ f170 f66 1"/>
              <a:gd name="f227" fmla="*/ f171 f67 1"/>
              <a:gd name="f228" fmla="*/ f172 f66 1"/>
              <a:gd name="f229" fmla="*/ f173 f67 1"/>
              <a:gd name="f230" fmla="*/ f174 f66 1"/>
              <a:gd name="f231" fmla="*/ f175 f67 1"/>
              <a:gd name="f232" fmla="*/ f176 f66 1"/>
              <a:gd name="f233" fmla="*/ f177 f66 1"/>
              <a:gd name="f234" fmla="*/ f178 f66 1"/>
              <a:gd name="f235" fmla="*/ f179 f66 1"/>
              <a:gd name="f236" fmla="*/ f180 f66 1"/>
              <a:gd name="f237" fmla="*/ f181 f67 1"/>
              <a:gd name="f238" fmla="*/ f182 f67 1"/>
              <a:gd name="f239" fmla="*/ f183 f67 1"/>
              <a:gd name="f240" fmla="*/ f184 f67 1"/>
              <a:gd name="f241" fmla="*/ f185 f67 1"/>
              <a:gd name="f242" fmla="*/ f186 f66 1"/>
              <a:gd name="f243" fmla="*/ f181 f66 1"/>
              <a:gd name="f244" fmla="*/ f187 f67 1"/>
              <a:gd name="f245" fmla="*/ f188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50">
                <a:pos x="f193" y="f194"/>
              </a:cxn>
              <a:cxn ang="f150">
                <a:pos x="f193" y="f195"/>
              </a:cxn>
              <a:cxn ang="f150">
                <a:pos x="f196" y="f197"/>
              </a:cxn>
              <a:cxn ang="f150">
                <a:pos x="f198" y="f199"/>
              </a:cxn>
              <a:cxn ang="f150">
                <a:pos x="f200" y="f201"/>
              </a:cxn>
              <a:cxn ang="f150">
                <a:pos x="f202" y="f203"/>
              </a:cxn>
              <a:cxn ang="f150">
                <a:pos x="f204" y="f205"/>
              </a:cxn>
              <a:cxn ang="f150">
                <a:pos x="f206" y="f207"/>
              </a:cxn>
              <a:cxn ang="f150">
                <a:pos x="f208" y="f209"/>
              </a:cxn>
              <a:cxn ang="f150">
                <a:pos x="f210" y="f211"/>
              </a:cxn>
              <a:cxn ang="f150">
                <a:pos x="f212" y="f199"/>
              </a:cxn>
              <a:cxn ang="f150">
                <a:pos x="f213" y="f197"/>
              </a:cxn>
              <a:cxn ang="f150">
                <a:pos x="f214" y="f215"/>
              </a:cxn>
              <a:cxn ang="f150">
                <a:pos x="f216" y="f217"/>
              </a:cxn>
              <a:cxn ang="f150">
                <a:pos x="f206" y="f218"/>
              </a:cxn>
              <a:cxn ang="f150">
                <a:pos x="f204" y="f219"/>
              </a:cxn>
              <a:cxn ang="f150">
                <a:pos x="f220" y="f221"/>
              </a:cxn>
              <a:cxn ang="f150">
                <a:pos x="f222" y="f223"/>
              </a:cxn>
              <a:cxn ang="f150">
                <a:pos x="f196" y="f197"/>
              </a:cxn>
              <a:cxn ang="f150">
                <a:pos x="f224" y="f225"/>
              </a:cxn>
              <a:cxn ang="f150">
                <a:pos x="f226" y="f227"/>
              </a:cxn>
              <a:cxn ang="f150">
                <a:pos x="f228" y="f229"/>
              </a:cxn>
              <a:cxn ang="f150">
                <a:pos x="f230" y="f231"/>
              </a:cxn>
              <a:cxn ang="f150">
                <a:pos x="f232" y="f231"/>
              </a:cxn>
              <a:cxn ang="f150">
                <a:pos x="f233" y="f229"/>
              </a:cxn>
              <a:cxn ang="f150">
                <a:pos x="f234" y="f227"/>
              </a:cxn>
              <a:cxn ang="f150">
                <a:pos x="f235" y="f225"/>
              </a:cxn>
              <a:cxn ang="f150">
                <a:pos x="f236" y="f237"/>
              </a:cxn>
              <a:cxn ang="f150">
                <a:pos x="f235" y="f238"/>
              </a:cxn>
              <a:cxn ang="f150">
                <a:pos x="f234" y="f239"/>
              </a:cxn>
              <a:cxn ang="f150">
                <a:pos x="f233" y="f240"/>
              </a:cxn>
              <a:cxn ang="f150">
                <a:pos x="f232" y="f241"/>
              </a:cxn>
              <a:cxn ang="f150">
                <a:pos x="f230" y="f241"/>
              </a:cxn>
              <a:cxn ang="f150">
                <a:pos x="f228" y="f240"/>
              </a:cxn>
              <a:cxn ang="f150">
                <a:pos x="f226" y="f239"/>
              </a:cxn>
              <a:cxn ang="f150">
                <a:pos x="f224" y="f238"/>
              </a:cxn>
              <a:cxn ang="f150">
                <a:pos x="f242" y="f237"/>
              </a:cxn>
              <a:cxn ang="f150">
                <a:pos x="f243" y="f244"/>
              </a:cxn>
              <a:cxn ang="f150">
                <a:pos x="f243" y="f245"/>
              </a:cxn>
              <a:cxn ang="f150">
                <a:pos x="f243" y="f244"/>
              </a:cxn>
            </a:cxnLst>
            <a:rect l="f189" t="f192" r="f190" b="f191"/>
            <a:pathLst>
              <a:path w="1144" h="1144">
                <a:moveTo>
                  <a:pt x="f7" y="f8"/>
                </a:moveTo>
                <a:cubicBezTo>
                  <a:pt x="f7" y="f9"/>
                  <a:pt x="f9" y="f7"/>
                  <a:pt x="f8" y="f7"/>
                </a:cubicBezTo>
                <a:cubicBezTo>
                  <a:pt x="f10" y="f7"/>
                  <a:pt x="f11" y="f9"/>
                  <a:pt x="f11" y="f8"/>
                </a:cubicBezTo>
                <a:cubicBezTo>
                  <a:pt x="f11" y="f10"/>
                  <a:pt x="f10" y="f11"/>
                  <a:pt x="f8" y="f11"/>
                </a:cubicBezTo>
                <a:cubicBezTo>
                  <a:pt x="f9" y="f11"/>
                  <a:pt x="f7" y="f10"/>
                  <a:pt x="f7" y="f8"/>
                </a:cubicBezTo>
                <a:close/>
                <a:moveTo>
                  <a:pt x="f6" y="f12"/>
                </a:moveTo>
                <a:cubicBezTo>
                  <a:pt x="f6" y="f13"/>
                  <a:pt x="f6" y="f13"/>
                  <a:pt x="f6" y="f13"/>
                </a:cubicBezTo>
                <a:cubicBezTo>
                  <a:pt x="f14" y="f13"/>
                  <a:pt x="f14" y="f13"/>
                  <a:pt x="f14" y="f13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1" y="f22"/>
                  <a:pt x="f21" y="f22"/>
                </a:cubicBezTo>
                <a:cubicBezTo>
                  <a:pt x="f23" y="f24"/>
                  <a:pt x="f23" y="f24"/>
                  <a:pt x="f23" y="f24"/>
                </a:cubicBezTo>
                <a:cubicBezTo>
                  <a:pt x="f25" y="f26"/>
                  <a:pt x="f25" y="f26"/>
                  <a:pt x="f25" y="f26"/>
                </a:cubicBezTo>
                <a:cubicBezTo>
                  <a:pt x="f27" y="f28"/>
                  <a:pt x="f29" y="f30"/>
                  <a:pt x="f12" y="f31"/>
                </a:cubicBezTo>
                <a:cubicBezTo>
                  <a:pt x="f12" y="f32"/>
                  <a:pt x="f12" y="f32"/>
                  <a:pt x="f12" y="f32"/>
                </a:cubicBezTo>
                <a:cubicBezTo>
                  <a:pt x="f13" y="f32"/>
                  <a:pt x="f13" y="f32"/>
                  <a:pt x="f13" y="f32"/>
                </a:cubicBezTo>
                <a:cubicBezTo>
                  <a:pt x="f13" y="f31"/>
                  <a:pt x="f13" y="f31"/>
                  <a:pt x="f13" y="f31"/>
                </a:cubicBezTo>
                <a:cubicBezTo>
                  <a:pt x="f16" y="f30"/>
                  <a:pt x="f18" y="f28"/>
                  <a:pt x="f20" y="f26"/>
                </a:cubicBezTo>
                <a:cubicBezTo>
                  <a:pt x="f22" y="f24"/>
                  <a:pt x="f22" y="f24"/>
                  <a:pt x="f22" y="f24"/>
                </a:cubicBezTo>
                <a:cubicBezTo>
                  <a:pt x="f24" y="f22"/>
                  <a:pt x="f24" y="f22"/>
                  <a:pt x="f24" y="f22"/>
                </a:cubicBezTo>
                <a:cubicBezTo>
                  <a:pt x="f26" y="f20"/>
                  <a:pt x="f26" y="f20"/>
                  <a:pt x="f26" y="f20"/>
                </a:cubicBezTo>
                <a:cubicBezTo>
                  <a:pt x="f28" y="f18"/>
                  <a:pt x="f30" y="f16"/>
                  <a:pt x="f31" y="f13"/>
                </a:cubicBezTo>
                <a:cubicBezTo>
                  <a:pt x="f32" y="f13"/>
                  <a:pt x="f32" y="f13"/>
                  <a:pt x="f32" y="f13"/>
                </a:cubicBezTo>
                <a:cubicBezTo>
                  <a:pt x="f32" y="f12"/>
                  <a:pt x="f32" y="f12"/>
                  <a:pt x="f32" y="f12"/>
                </a:cubicBezTo>
                <a:cubicBezTo>
                  <a:pt x="f31" y="f12"/>
                  <a:pt x="f31" y="f12"/>
                  <a:pt x="f31" y="f12"/>
                </a:cubicBezTo>
                <a:cubicBezTo>
                  <a:pt x="f30" y="f29"/>
                  <a:pt x="f28" y="f27"/>
                  <a:pt x="f26" y="f25"/>
                </a:cubicBezTo>
                <a:cubicBezTo>
                  <a:pt x="f24" y="f23"/>
                  <a:pt x="f24" y="f23"/>
                  <a:pt x="f24" y="f23"/>
                </a:cubicBezTo>
                <a:cubicBezTo>
                  <a:pt x="f22" y="f21"/>
                  <a:pt x="f22" y="f21"/>
                  <a:pt x="f22" y="f21"/>
                </a:cubicBezTo>
                <a:cubicBezTo>
                  <a:pt x="f20" y="f19"/>
                  <a:pt x="f20" y="f19"/>
                  <a:pt x="f20" y="f19"/>
                </a:cubicBezTo>
                <a:cubicBezTo>
                  <a:pt x="f18" y="f17"/>
                  <a:pt x="f16" y="f15"/>
                  <a:pt x="f13" y="f14"/>
                </a:cubicBezTo>
                <a:cubicBezTo>
                  <a:pt x="f13" y="f6"/>
                  <a:pt x="f13" y="f6"/>
                  <a:pt x="f13" y="f6"/>
                </a:cubicBezTo>
                <a:cubicBezTo>
                  <a:pt x="f12" y="f6"/>
                  <a:pt x="f12" y="f6"/>
                  <a:pt x="f12" y="f6"/>
                </a:cubicBezTo>
                <a:cubicBezTo>
                  <a:pt x="f12" y="f14"/>
                  <a:pt x="f12" y="f14"/>
                  <a:pt x="f12" y="f14"/>
                </a:cubicBezTo>
                <a:cubicBezTo>
                  <a:pt x="f29" y="f15"/>
                  <a:pt x="f27" y="f17"/>
                  <a:pt x="f25" y="f19"/>
                </a:cubicBezTo>
                <a:cubicBezTo>
                  <a:pt x="f23" y="f21"/>
                  <a:pt x="f23" y="f21"/>
                  <a:pt x="f23" y="f21"/>
                </a:cubicBezTo>
                <a:cubicBezTo>
                  <a:pt x="f21" y="f23"/>
                  <a:pt x="f21" y="f23"/>
                  <a:pt x="f21" y="f23"/>
                </a:cubicBezTo>
                <a:cubicBezTo>
                  <a:pt x="f19" y="f25"/>
                  <a:pt x="f19" y="f25"/>
                  <a:pt x="f19" y="f25"/>
                </a:cubicBezTo>
                <a:cubicBezTo>
                  <a:pt x="f17" y="f27"/>
                  <a:pt x="f15" y="f29"/>
                  <a:pt x="f14" y="f12"/>
                </a:cubicBezTo>
                <a:lnTo>
                  <a:pt x="f6" y="f12"/>
                </a:lnTo>
                <a:close/>
                <a:moveTo>
                  <a:pt x="f33" y="f34"/>
                </a:moveTo>
                <a:cubicBezTo>
                  <a:pt x="f35" y="f36"/>
                  <a:pt x="f35" y="f36"/>
                  <a:pt x="f35" y="f36"/>
                </a:cubicBezTo>
                <a:cubicBezTo>
                  <a:pt x="f37" y="f38"/>
                  <a:pt x="f37" y="f38"/>
                  <a:pt x="f37" y="f38"/>
                </a:cubicBezTo>
                <a:cubicBezTo>
                  <a:pt x="f39" y="f40"/>
                  <a:pt x="f39" y="f40"/>
                  <a:pt x="f39" y="f40"/>
                </a:cubicBezTo>
                <a:cubicBezTo>
                  <a:pt x="f41" y="f42"/>
                  <a:pt x="f42" y="f41"/>
                  <a:pt x="f40" y="f39"/>
                </a:cubicBezTo>
                <a:cubicBezTo>
                  <a:pt x="f38" y="f37"/>
                  <a:pt x="f38" y="f37"/>
                  <a:pt x="f38" y="f37"/>
                </a:cubicBezTo>
                <a:cubicBezTo>
                  <a:pt x="f36" y="f35"/>
                  <a:pt x="f36" y="f35"/>
                  <a:pt x="f36" y="f35"/>
                </a:cubicBezTo>
                <a:cubicBezTo>
                  <a:pt x="f34" y="f33"/>
                  <a:pt x="f34" y="f33"/>
                  <a:pt x="f34" y="f33"/>
                </a:cubicBezTo>
                <a:cubicBezTo>
                  <a:pt x="f43" y="f44"/>
                  <a:pt x="f45" y="f46"/>
                  <a:pt x="f47" y="f46"/>
                </a:cubicBezTo>
                <a:cubicBezTo>
                  <a:pt x="f48" y="f46"/>
                  <a:pt x="f49" y="f44"/>
                  <a:pt x="f50" y="f33"/>
                </a:cubicBezTo>
                <a:cubicBezTo>
                  <a:pt x="f51" y="f35"/>
                  <a:pt x="f51" y="f35"/>
                  <a:pt x="f51" y="f35"/>
                </a:cubicBezTo>
                <a:cubicBezTo>
                  <a:pt x="f52" y="f37"/>
                  <a:pt x="f52" y="f37"/>
                  <a:pt x="f52" y="f37"/>
                </a:cubicBezTo>
                <a:cubicBezTo>
                  <a:pt x="f53" y="f39"/>
                  <a:pt x="f53" y="f39"/>
                  <a:pt x="f53" y="f39"/>
                </a:cubicBezTo>
                <a:cubicBezTo>
                  <a:pt x="f54" y="f41"/>
                  <a:pt x="f55" y="f42"/>
                  <a:pt x="f56" y="f40"/>
                </a:cubicBezTo>
                <a:cubicBezTo>
                  <a:pt x="f57" y="f38"/>
                  <a:pt x="f57" y="f38"/>
                  <a:pt x="f57" y="f38"/>
                </a:cubicBezTo>
                <a:cubicBezTo>
                  <a:pt x="f5" y="f36"/>
                  <a:pt x="f5" y="f36"/>
                  <a:pt x="f5" y="f36"/>
                </a:cubicBezTo>
                <a:cubicBezTo>
                  <a:pt x="f58" y="f34"/>
                  <a:pt x="f58" y="f34"/>
                  <a:pt x="f58" y="f34"/>
                </a:cubicBezTo>
                <a:cubicBezTo>
                  <a:pt x="f59" y="f43"/>
                  <a:pt x="f60" y="f45"/>
                  <a:pt x="f60" y="f47"/>
                </a:cubicBezTo>
                <a:cubicBezTo>
                  <a:pt x="f60" y="f48"/>
                  <a:pt x="f59" y="f49"/>
                  <a:pt x="f58" y="f50"/>
                </a:cubicBezTo>
                <a:cubicBezTo>
                  <a:pt x="f5" y="f51"/>
                  <a:pt x="f5" y="f51"/>
                  <a:pt x="f5" y="f51"/>
                </a:cubicBezTo>
                <a:cubicBezTo>
                  <a:pt x="f57" y="f52"/>
                  <a:pt x="f57" y="f52"/>
                  <a:pt x="f57" y="f52"/>
                </a:cubicBezTo>
                <a:cubicBezTo>
                  <a:pt x="f56" y="f53"/>
                  <a:pt x="f56" y="f53"/>
                  <a:pt x="f56" y="f53"/>
                </a:cubicBezTo>
                <a:cubicBezTo>
                  <a:pt x="f55" y="f54"/>
                  <a:pt x="f54" y="f55"/>
                  <a:pt x="f53" y="f56"/>
                </a:cubicBezTo>
                <a:cubicBezTo>
                  <a:pt x="f52" y="f57"/>
                  <a:pt x="f52" y="f57"/>
                  <a:pt x="f52" y="f57"/>
                </a:cubicBezTo>
                <a:cubicBezTo>
                  <a:pt x="f51" y="f5"/>
                  <a:pt x="f51" y="f5"/>
                  <a:pt x="f51" y="f5"/>
                </a:cubicBezTo>
                <a:cubicBezTo>
                  <a:pt x="f50" y="f58"/>
                  <a:pt x="f50" y="f58"/>
                  <a:pt x="f50" y="f58"/>
                </a:cubicBezTo>
                <a:cubicBezTo>
                  <a:pt x="f49" y="f59"/>
                  <a:pt x="f48" y="f60"/>
                  <a:pt x="f47" y="f60"/>
                </a:cubicBezTo>
                <a:cubicBezTo>
                  <a:pt x="f45" y="f60"/>
                  <a:pt x="f43" y="f59"/>
                  <a:pt x="f34" y="f58"/>
                </a:cubicBezTo>
                <a:cubicBezTo>
                  <a:pt x="f36" y="f5"/>
                  <a:pt x="f36" y="f5"/>
                  <a:pt x="f36" y="f5"/>
                </a:cubicBezTo>
                <a:cubicBezTo>
                  <a:pt x="f38" y="f57"/>
                  <a:pt x="f38" y="f57"/>
                  <a:pt x="f38" y="f57"/>
                </a:cubicBezTo>
                <a:cubicBezTo>
                  <a:pt x="f40" y="f56"/>
                  <a:pt x="f40" y="f56"/>
                  <a:pt x="f40" y="f56"/>
                </a:cubicBezTo>
                <a:cubicBezTo>
                  <a:pt x="f42" y="f55"/>
                  <a:pt x="f41" y="f54"/>
                  <a:pt x="f39" y="f53"/>
                </a:cubicBezTo>
                <a:cubicBezTo>
                  <a:pt x="f37" y="f52"/>
                  <a:pt x="f37" y="f52"/>
                  <a:pt x="f37" y="f52"/>
                </a:cubicBezTo>
                <a:cubicBezTo>
                  <a:pt x="f35" y="f51"/>
                  <a:pt x="f35" y="f51"/>
                  <a:pt x="f35" y="f51"/>
                </a:cubicBezTo>
                <a:cubicBezTo>
                  <a:pt x="f33" y="f50"/>
                  <a:pt x="f33" y="f50"/>
                  <a:pt x="f33" y="f50"/>
                </a:cubicBezTo>
                <a:cubicBezTo>
                  <a:pt x="f44" y="f49"/>
                  <a:pt x="f46" y="f48"/>
                  <a:pt x="f46" y="f47"/>
                </a:cubicBezTo>
                <a:cubicBezTo>
                  <a:pt x="f46" y="f45"/>
                  <a:pt x="f44" y="f43"/>
                  <a:pt x="f33" y="f34"/>
                </a:cubicBezTo>
                <a:close/>
                <a:moveTo>
                  <a:pt x="f47" y="f61"/>
                </a:moveTo>
                <a:cubicBezTo>
                  <a:pt x="f62" y="f61"/>
                  <a:pt x="f61" y="f62"/>
                  <a:pt x="f61" y="f47"/>
                </a:cubicBezTo>
                <a:cubicBezTo>
                  <a:pt x="f61" y="f63"/>
                  <a:pt x="f62" y="f64"/>
                  <a:pt x="f47" y="f64"/>
                </a:cubicBezTo>
                <a:cubicBezTo>
                  <a:pt x="f63" y="f64"/>
                  <a:pt x="f64" y="f63"/>
                  <a:pt x="f64" y="f47"/>
                </a:cubicBezTo>
                <a:cubicBezTo>
                  <a:pt x="f64" y="f62"/>
                  <a:pt x="f63" y="f61"/>
                  <a:pt x="f47" y="f6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defTabSz="146292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ker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4" name="Group 19">
            <a:extLst>
              <a:ext uri="{FF2B5EF4-FFF2-40B4-BE49-F238E27FC236}">
                <a16:creationId xmlns:a16="http://schemas.microsoft.com/office/drawing/2014/main" id="{7A915517-BF4B-4A5E-B9BA-10D13DB04FDC}"/>
              </a:ext>
            </a:extLst>
          </p:cNvPr>
          <p:cNvGrpSpPr/>
          <p:nvPr/>
        </p:nvGrpSpPr>
        <p:grpSpPr>
          <a:xfrm>
            <a:off x="5964714" y="1568503"/>
            <a:ext cx="380842" cy="320672"/>
            <a:chOff x="3928381" y="3056519"/>
            <a:chExt cx="712326" cy="713871"/>
          </a:xfrm>
          <a:solidFill>
            <a:schemeClr val="bg1"/>
          </a:solidFill>
        </p:grpSpPr>
        <p:sp>
          <p:nvSpPr>
            <p:cNvPr id="216" name="Rectangle 5">
              <a:extLst>
                <a:ext uri="{FF2B5EF4-FFF2-40B4-BE49-F238E27FC236}">
                  <a16:creationId xmlns:a16="http://schemas.microsoft.com/office/drawing/2014/main" id="{0C575E0C-F5CF-43F1-9985-CB05FC14FE52}"/>
                </a:ext>
              </a:extLst>
            </p:cNvPr>
            <p:cNvSpPr/>
            <p:nvPr/>
          </p:nvSpPr>
          <p:spPr>
            <a:xfrm>
              <a:off x="4182730" y="3677405"/>
              <a:ext cx="457977" cy="92976"/>
            </a:xfrm>
            <a:prstGeom prst="rect">
              <a:avLst/>
            </a:pr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146292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Freeform 6">
              <a:extLst>
                <a:ext uri="{FF2B5EF4-FFF2-40B4-BE49-F238E27FC236}">
                  <a16:creationId xmlns:a16="http://schemas.microsoft.com/office/drawing/2014/main" id="{1F30E591-FDEF-452F-8A19-61A22F7F7104}"/>
                </a:ext>
              </a:extLst>
            </p:cNvPr>
            <p:cNvSpPr/>
            <p:nvPr/>
          </p:nvSpPr>
          <p:spPr>
            <a:xfrm>
              <a:off x="4440152" y="3056519"/>
              <a:ext cx="200555" cy="5947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3"/>
                <a:gd name="f7" fmla="val 1221"/>
                <a:gd name="f8" fmla="val 240"/>
                <a:gd name="f9" fmla="val 1110"/>
                <a:gd name="f10" fmla="val 313"/>
                <a:gd name="f11" fmla="val 207"/>
                <a:gd name="f12" fmla="val 262"/>
                <a:gd name="f13" fmla="val 232"/>
                <a:gd name="f14" fmla="val 182"/>
                <a:gd name="f15" fmla="val 152"/>
                <a:gd name="f16" fmla="val 151"/>
                <a:gd name="f17" fmla="val 43"/>
                <a:gd name="f18" fmla="val 941"/>
                <a:gd name="f19" fmla="val 820"/>
                <a:gd name="f20" fmla="val 160"/>
                <a:gd name="f21" fmla="val 167"/>
                <a:gd name="f22" fmla="val 819"/>
                <a:gd name="f23" fmla="val 174"/>
                <a:gd name="f24" fmla="val 816"/>
                <a:gd name="f25" fmla="+- 0 0 -90"/>
                <a:gd name="f26" fmla="*/ f3 1 413"/>
                <a:gd name="f27" fmla="*/ f4 1 1221"/>
                <a:gd name="f28" fmla="+- f7 0 f5"/>
                <a:gd name="f29" fmla="+- f6 0 f5"/>
                <a:gd name="f30" fmla="*/ f25 f0 1"/>
                <a:gd name="f31" fmla="*/ f29 1 413"/>
                <a:gd name="f32" fmla="*/ f28 1 1221"/>
                <a:gd name="f33" fmla="*/ 240 f29 1"/>
                <a:gd name="f34" fmla="*/ 1110 f28 1"/>
                <a:gd name="f35" fmla="*/ 313 f28 1"/>
                <a:gd name="f36" fmla="*/ 207 f29 1"/>
                <a:gd name="f37" fmla="*/ 262 f28 1"/>
                <a:gd name="f38" fmla="*/ 152 f29 1"/>
                <a:gd name="f39" fmla="*/ 207 f28 1"/>
                <a:gd name="f40" fmla="*/ 151 f29 1"/>
                <a:gd name="f41" fmla="*/ 0 f28 1"/>
                <a:gd name="f42" fmla="*/ 43 f29 1"/>
                <a:gd name="f43" fmla="*/ 941 f28 1"/>
                <a:gd name="f44" fmla="*/ 820 f28 1"/>
                <a:gd name="f45" fmla="*/ 174 f29 1"/>
                <a:gd name="f46" fmla="*/ 816 f28 1"/>
                <a:gd name="f47" fmla="*/ 0 f29 1"/>
                <a:gd name="f48" fmla="*/ 1221 f28 1"/>
                <a:gd name="f49" fmla="*/ 413 f29 1"/>
                <a:gd name="f50" fmla="*/ f30 1 f2"/>
                <a:gd name="f51" fmla="*/ f33 1 413"/>
                <a:gd name="f52" fmla="*/ f34 1 1221"/>
                <a:gd name="f53" fmla="*/ f35 1 1221"/>
                <a:gd name="f54" fmla="*/ f36 1 413"/>
                <a:gd name="f55" fmla="*/ f37 1 1221"/>
                <a:gd name="f56" fmla="*/ f38 1 413"/>
                <a:gd name="f57" fmla="*/ f39 1 1221"/>
                <a:gd name="f58" fmla="*/ f40 1 413"/>
                <a:gd name="f59" fmla="*/ f41 1 1221"/>
                <a:gd name="f60" fmla="*/ f42 1 413"/>
                <a:gd name="f61" fmla="*/ f43 1 1221"/>
                <a:gd name="f62" fmla="*/ f44 1 1221"/>
                <a:gd name="f63" fmla="*/ f45 1 413"/>
                <a:gd name="f64" fmla="*/ f46 1 1221"/>
                <a:gd name="f65" fmla="*/ f47 1 413"/>
                <a:gd name="f66" fmla="*/ f48 1 1221"/>
                <a:gd name="f67" fmla="*/ f49 1 413"/>
                <a:gd name="f68" fmla="*/ 0 1 f31"/>
                <a:gd name="f69" fmla="*/ f6 1 f31"/>
                <a:gd name="f70" fmla="*/ 0 1 f32"/>
                <a:gd name="f71" fmla="*/ f7 1 f32"/>
                <a:gd name="f72" fmla="+- f50 0 f1"/>
                <a:gd name="f73" fmla="*/ f51 1 f31"/>
                <a:gd name="f74" fmla="*/ f52 1 f32"/>
                <a:gd name="f75" fmla="*/ f53 1 f32"/>
                <a:gd name="f76" fmla="*/ f54 1 f31"/>
                <a:gd name="f77" fmla="*/ f55 1 f32"/>
                <a:gd name="f78" fmla="*/ f56 1 f31"/>
                <a:gd name="f79" fmla="*/ f57 1 f32"/>
                <a:gd name="f80" fmla="*/ f58 1 f31"/>
                <a:gd name="f81" fmla="*/ f59 1 f32"/>
                <a:gd name="f82" fmla="*/ f60 1 f31"/>
                <a:gd name="f83" fmla="*/ f61 1 f32"/>
                <a:gd name="f84" fmla="*/ f62 1 f32"/>
                <a:gd name="f85" fmla="*/ f63 1 f31"/>
                <a:gd name="f86" fmla="*/ f64 1 f32"/>
                <a:gd name="f87" fmla="*/ f65 1 f31"/>
                <a:gd name="f88" fmla="*/ f66 1 f32"/>
                <a:gd name="f89" fmla="*/ f67 1 f31"/>
                <a:gd name="f90" fmla="*/ f68 f26 1"/>
                <a:gd name="f91" fmla="*/ f69 f26 1"/>
                <a:gd name="f92" fmla="*/ f71 f27 1"/>
                <a:gd name="f93" fmla="*/ f70 f27 1"/>
                <a:gd name="f94" fmla="*/ f73 f26 1"/>
                <a:gd name="f95" fmla="*/ f74 f27 1"/>
                <a:gd name="f96" fmla="*/ f75 f27 1"/>
                <a:gd name="f97" fmla="*/ f76 f26 1"/>
                <a:gd name="f98" fmla="*/ f77 f27 1"/>
                <a:gd name="f99" fmla="*/ f78 f26 1"/>
                <a:gd name="f100" fmla="*/ f79 f27 1"/>
                <a:gd name="f101" fmla="*/ f80 f26 1"/>
                <a:gd name="f102" fmla="*/ f81 f27 1"/>
                <a:gd name="f103" fmla="*/ f82 f26 1"/>
                <a:gd name="f104" fmla="*/ f83 f27 1"/>
                <a:gd name="f105" fmla="*/ f84 f27 1"/>
                <a:gd name="f106" fmla="*/ f85 f26 1"/>
                <a:gd name="f107" fmla="*/ f86 f27 1"/>
                <a:gd name="f108" fmla="*/ f87 f26 1"/>
                <a:gd name="f109" fmla="*/ f88 f27 1"/>
                <a:gd name="f110" fmla="*/ f8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94" y="f95"/>
                </a:cxn>
                <a:cxn ang="f72">
                  <a:pos x="f94" y="f96"/>
                </a:cxn>
                <a:cxn ang="f72">
                  <a:pos x="f97" y="f96"/>
                </a:cxn>
                <a:cxn ang="f72">
                  <a:pos x="f97" y="f98"/>
                </a:cxn>
                <a:cxn ang="f72">
                  <a:pos x="f99" y="f100"/>
                </a:cxn>
                <a:cxn ang="f72">
                  <a:pos x="f101" y="f100"/>
                </a:cxn>
                <a:cxn ang="f72">
                  <a:pos x="f101" y="f102"/>
                </a:cxn>
                <a:cxn ang="f72">
                  <a:pos x="f103" y="f102"/>
                </a:cxn>
                <a:cxn ang="f72">
                  <a:pos x="f103" y="f104"/>
                </a:cxn>
                <a:cxn ang="f72">
                  <a:pos x="f101" y="f104"/>
                </a:cxn>
                <a:cxn ang="f72">
                  <a:pos x="f101" y="f105"/>
                </a:cxn>
                <a:cxn ang="f72">
                  <a:pos x="f99" y="f105"/>
                </a:cxn>
                <a:cxn ang="f72">
                  <a:pos x="f106" y="f107"/>
                </a:cxn>
                <a:cxn ang="f72">
                  <a:pos x="f106" y="f95"/>
                </a:cxn>
                <a:cxn ang="f72">
                  <a:pos x="f108" y="f95"/>
                </a:cxn>
                <a:cxn ang="f72">
                  <a:pos x="f108" y="f109"/>
                </a:cxn>
                <a:cxn ang="f72">
                  <a:pos x="f110" y="f109"/>
                </a:cxn>
                <a:cxn ang="f72">
                  <a:pos x="f110" y="f95"/>
                </a:cxn>
                <a:cxn ang="f72">
                  <a:pos x="f94" y="f95"/>
                </a:cxn>
              </a:cxnLst>
              <a:rect l="f90" t="f93" r="f91" b="f92"/>
              <a:pathLst>
                <a:path w="413" h="1221">
                  <a:moveTo>
                    <a:pt x="f8" y="f9"/>
                  </a:moveTo>
                  <a:cubicBezTo>
                    <a:pt x="f8" y="f10"/>
                    <a:pt x="f8" y="f10"/>
                    <a:pt x="f8" y="f10"/>
                  </a:cubicBezTo>
                  <a:cubicBezTo>
                    <a:pt x="f11" y="f10"/>
                    <a:pt x="f11" y="f10"/>
                    <a:pt x="f11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1" y="f13"/>
                    <a:pt x="f14" y="f11"/>
                    <a:pt x="f15" y="f11"/>
                  </a:cubicBezTo>
                  <a:cubicBezTo>
                    <a:pt x="f15" y="f11"/>
                    <a:pt x="f16" y="f11"/>
                    <a:pt x="f16" y="f11"/>
                  </a:cubicBezTo>
                  <a:cubicBezTo>
                    <a:pt x="f16" y="f5"/>
                    <a:pt x="f16" y="f5"/>
                    <a:pt x="f16" y="f5"/>
                  </a:cubicBezTo>
                  <a:cubicBezTo>
                    <a:pt x="f17" y="f5"/>
                    <a:pt x="f17" y="f5"/>
                    <a:pt x="f17" y="f5"/>
                  </a:cubicBezTo>
                  <a:cubicBezTo>
                    <a:pt x="f17" y="f18"/>
                    <a:pt x="f17" y="f18"/>
                    <a:pt x="f17" y="f18"/>
                  </a:cubicBezTo>
                  <a:cubicBezTo>
                    <a:pt x="f16" y="f18"/>
                    <a:pt x="f16" y="f18"/>
                    <a:pt x="f16" y="f18"/>
                  </a:cubicBezTo>
                  <a:cubicBezTo>
                    <a:pt x="f16" y="f19"/>
                    <a:pt x="f16" y="f19"/>
                    <a:pt x="f16" y="f19"/>
                  </a:cubicBezTo>
                  <a:cubicBezTo>
                    <a:pt x="f16" y="f19"/>
                    <a:pt x="f15" y="f19"/>
                    <a:pt x="f15" y="f19"/>
                  </a:cubicBezTo>
                  <a:cubicBezTo>
                    <a:pt x="f20" y="f19"/>
                    <a:pt x="f21" y="f22"/>
                    <a:pt x="f23" y="f24"/>
                  </a:cubicBezTo>
                  <a:cubicBezTo>
                    <a:pt x="f23" y="f9"/>
                    <a:pt x="f23" y="f9"/>
                    <a:pt x="f23" y="f9"/>
                  </a:cubicBezTo>
                  <a:cubicBezTo>
                    <a:pt x="f5" y="f9"/>
                    <a:pt x="f5" y="f9"/>
                    <a:pt x="f5" y="f9"/>
                  </a:cubicBezTo>
                  <a:cubicBezTo>
                    <a:pt x="f5" y="f7"/>
                    <a:pt x="f5" y="f7"/>
                    <a:pt x="f5" y="f7"/>
                  </a:cubicBezTo>
                  <a:cubicBezTo>
                    <a:pt x="f6" y="f7"/>
                    <a:pt x="f6" y="f7"/>
                    <a:pt x="f6" y="f7"/>
                  </a:cubicBezTo>
                  <a:cubicBezTo>
                    <a:pt x="f6" y="f9"/>
                    <a:pt x="f6" y="f9"/>
                    <a:pt x="f6" y="f9"/>
                  </a:cubicBezTo>
                  <a:lnTo>
                    <a:pt x="f8" y="f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146292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Oval 7">
              <a:extLst>
                <a:ext uri="{FF2B5EF4-FFF2-40B4-BE49-F238E27FC236}">
                  <a16:creationId xmlns:a16="http://schemas.microsoft.com/office/drawing/2014/main" id="{2E1701B5-519F-4E8D-8011-F1A8B135FD78}"/>
                </a:ext>
              </a:extLst>
            </p:cNvPr>
            <p:cNvSpPr/>
            <p:nvPr/>
          </p:nvSpPr>
          <p:spPr>
            <a:xfrm>
              <a:off x="3928381" y="3057287"/>
              <a:ext cx="261262" cy="26126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146292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Freeform 8">
              <a:extLst>
                <a:ext uri="{FF2B5EF4-FFF2-40B4-BE49-F238E27FC236}">
                  <a16:creationId xmlns:a16="http://schemas.microsoft.com/office/drawing/2014/main" id="{7AA14A8A-EC0A-4CDF-A6D6-445035039F9A}"/>
                </a:ext>
              </a:extLst>
            </p:cNvPr>
            <p:cNvSpPr/>
            <p:nvPr/>
          </p:nvSpPr>
          <p:spPr>
            <a:xfrm>
              <a:off x="4195788" y="3593646"/>
              <a:ext cx="202091" cy="5763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"/>
                <a:gd name="f7" fmla="val 75"/>
                <a:gd name="f8" fmla="val 45"/>
                <a:gd name="f9" fmla="+- 0 0 -90"/>
                <a:gd name="f10" fmla="*/ f3 1 263"/>
                <a:gd name="f11" fmla="*/ f4 1 75"/>
                <a:gd name="f12" fmla="+- f7 0 f5"/>
                <a:gd name="f13" fmla="+- f6 0 f5"/>
                <a:gd name="f14" fmla="*/ f9 f0 1"/>
                <a:gd name="f15" fmla="*/ f13 1 263"/>
                <a:gd name="f16" fmla="*/ f12 1 75"/>
                <a:gd name="f17" fmla="*/ 0 f13 1"/>
                <a:gd name="f18" fmla="*/ 75 f12 1"/>
                <a:gd name="f19" fmla="*/ 263 f13 1"/>
                <a:gd name="f20" fmla="*/ 0 f12 1"/>
                <a:gd name="f21" fmla="*/ 45 f12 1"/>
                <a:gd name="f22" fmla="*/ f14 1 f2"/>
                <a:gd name="f23" fmla="*/ f17 1 263"/>
                <a:gd name="f24" fmla="*/ f18 1 75"/>
                <a:gd name="f25" fmla="*/ f19 1 263"/>
                <a:gd name="f26" fmla="*/ f20 1 75"/>
                <a:gd name="f27" fmla="*/ f21 1 75"/>
                <a:gd name="f28" fmla="*/ 0 1 f15"/>
                <a:gd name="f29" fmla="*/ f6 1 f15"/>
                <a:gd name="f30" fmla="*/ 0 1 f16"/>
                <a:gd name="f31" fmla="*/ f7 1 f16"/>
                <a:gd name="f32" fmla="+- f22 0 f1"/>
                <a:gd name="f33" fmla="*/ f23 1 f15"/>
                <a:gd name="f34" fmla="*/ f24 1 f16"/>
                <a:gd name="f35" fmla="*/ f25 1 f15"/>
                <a:gd name="f36" fmla="*/ f26 1 f16"/>
                <a:gd name="f37" fmla="*/ f27 1 f16"/>
                <a:gd name="f38" fmla="*/ f28 f10 1"/>
                <a:gd name="f39" fmla="*/ f29 f10 1"/>
                <a:gd name="f40" fmla="*/ f31 f11 1"/>
                <a:gd name="f41" fmla="*/ f30 f11 1"/>
                <a:gd name="f42" fmla="*/ f33 f10 1"/>
                <a:gd name="f43" fmla="*/ f34 f11 1"/>
                <a:gd name="f44" fmla="*/ f35 f10 1"/>
                <a:gd name="f45" fmla="*/ f36 f11 1"/>
                <a:gd name="f46" fmla="*/ f37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2" y="f43"/>
                </a:cxn>
                <a:cxn ang="f32">
                  <a:pos x="f44" y="f43"/>
                </a:cxn>
                <a:cxn ang="f32">
                  <a:pos x="f44" y="f45"/>
                </a:cxn>
                <a:cxn ang="f32">
                  <a:pos x="f42" y="f46"/>
                </a:cxn>
                <a:cxn ang="f32">
                  <a:pos x="f42" y="f43"/>
                </a:cxn>
              </a:cxnLst>
              <a:rect l="f38" t="f41" r="f39" b="f40"/>
              <a:pathLst>
                <a:path w="263" h="75">
                  <a:moveTo>
                    <a:pt x="f5" y="f7"/>
                  </a:moveTo>
                  <a:lnTo>
                    <a:pt x="f6" y="f7"/>
                  </a:lnTo>
                  <a:lnTo>
                    <a:pt x="f6" y="f5"/>
                  </a:lnTo>
                  <a:lnTo>
                    <a:pt x="f5" y="f8"/>
                  </a:lnTo>
                  <a:lnTo>
                    <a:pt x="f5" y="f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146292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0" name="Freeform 9">
              <a:extLst>
                <a:ext uri="{FF2B5EF4-FFF2-40B4-BE49-F238E27FC236}">
                  <a16:creationId xmlns:a16="http://schemas.microsoft.com/office/drawing/2014/main" id="{3E1E0CA1-2017-4AA8-BAA7-A3B08F67235B}"/>
                </a:ext>
              </a:extLst>
            </p:cNvPr>
            <p:cNvSpPr/>
            <p:nvPr/>
          </p:nvSpPr>
          <p:spPr>
            <a:xfrm>
              <a:off x="3928381" y="3326239"/>
              <a:ext cx="380372" cy="4441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3"/>
                <a:gd name="f7" fmla="val 912"/>
                <a:gd name="f8" fmla="val 131"/>
                <a:gd name="f9" fmla="val 606"/>
                <a:gd name="f10" fmla="val 29"/>
                <a:gd name="f11" fmla="val 418"/>
                <a:gd name="f12" fmla="val 83"/>
                <a:gd name="f13" fmla="val 389"/>
                <a:gd name="f14" fmla="val 186"/>
                <a:gd name="f15" fmla="val 577"/>
                <a:gd name="f16" fmla="val 204"/>
                <a:gd name="f17" fmla="val 612"/>
                <a:gd name="f18" fmla="val 241"/>
                <a:gd name="f19" fmla="val 634"/>
                <a:gd name="f20" fmla="val 281"/>
                <a:gd name="f21" fmla="val 288"/>
                <a:gd name="f22" fmla="val 686"/>
                <a:gd name="f23" fmla="val 554"/>
                <a:gd name="f24" fmla="val 745"/>
                <a:gd name="f25" fmla="val 542"/>
                <a:gd name="f26" fmla="val 485"/>
                <a:gd name="f27" fmla="val 771"/>
                <a:gd name="f28" fmla="val 426"/>
                <a:gd name="f29" fmla="val 759"/>
                <a:gd name="f30" fmla="val 368"/>
                <a:gd name="f31" fmla="val 702"/>
                <a:gd name="f32" fmla="val 330"/>
                <a:gd name="f33" fmla="val 643"/>
                <a:gd name="f34" fmla="val 342"/>
                <a:gd name="f35" fmla="val 363"/>
                <a:gd name="f36" fmla="val 399"/>
                <a:gd name="f37" fmla="val 232"/>
                <a:gd name="f38" fmla="val 104"/>
                <a:gd name="f39" fmla="val 259"/>
                <a:gd name="f40" fmla="val 130"/>
                <a:gd name="f41" fmla="val 82"/>
                <a:gd name="f42" fmla="val 37"/>
                <a:gd name="f43" fmla="val 14"/>
                <a:gd name="f44" fmla="val 39"/>
                <a:gd name="f45" fmla="val 681"/>
                <a:gd name="f46" fmla="val 290"/>
                <a:gd name="f47" fmla="val 696"/>
                <a:gd name="f48" fmla="val 287"/>
                <a:gd name="f49" fmla="val 218"/>
                <a:gd name="f50" fmla="val 161"/>
                <a:gd name="f51" fmla="val 661"/>
                <a:gd name="f52" fmla="+- 0 0 -90"/>
                <a:gd name="f53" fmla="*/ f3 1 783"/>
                <a:gd name="f54" fmla="*/ f4 1 912"/>
                <a:gd name="f55" fmla="+- f7 0 f5"/>
                <a:gd name="f56" fmla="+- f6 0 f5"/>
                <a:gd name="f57" fmla="*/ f52 f0 1"/>
                <a:gd name="f58" fmla="*/ f56 1 783"/>
                <a:gd name="f59" fmla="*/ f55 1 912"/>
                <a:gd name="f60" fmla="*/ 131 f56 1"/>
                <a:gd name="f61" fmla="*/ 606 f55 1"/>
                <a:gd name="f62" fmla="*/ 29 f56 1"/>
                <a:gd name="f63" fmla="*/ 418 f55 1"/>
                <a:gd name="f64" fmla="*/ 83 f56 1"/>
                <a:gd name="f65" fmla="*/ 389 f55 1"/>
                <a:gd name="f66" fmla="*/ 186 f56 1"/>
                <a:gd name="f67" fmla="*/ 577 f55 1"/>
                <a:gd name="f68" fmla="*/ 281 f56 1"/>
                <a:gd name="f69" fmla="*/ 634 f55 1"/>
                <a:gd name="f70" fmla="*/ 686 f56 1"/>
                <a:gd name="f71" fmla="*/ 554 f55 1"/>
                <a:gd name="f72" fmla="*/ 771 f56 1"/>
                <a:gd name="f73" fmla="*/ 426 f55 1"/>
                <a:gd name="f74" fmla="*/ 643 f56 1"/>
                <a:gd name="f75" fmla="*/ 342 f55 1"/>
                <a:gd name="f76" fmla="*/ 363 f56 1"/>
                <a:gd name="f77" fmla="*/ 399 f55 1"/>
                <a:gd name="f78" fmla="*/ 232 f55 1"/>
                <a:gd name="f79" fmla="*/ 130 f56 1"/>
                <a:gd name="f80" fmla="*/ 0 f55 1"/>
                <a:gd name="f81" fmla="*/ 0 f56 1"/>
                <a:gd name="f82" fmla="*/ 39 f55 1"/>
                <a:gd name="f83" fmla="*/ 912 f55 1"/>
                <a:gd name="f84" fmla="*/ 681 f55 1"/>
                <a:gd name="f85" fmla="*/ 696 f55 1"/>
                <a:gd name="f86" fmla="*/ f57 1 f2"/>
                <a:gd name="f87" fmla="*/ f60 1 783"/>
                <a:gd name="f88" fmla="*/ f61 1 912"/>
                <a:gd name="f89" fmla="*/ f62 1 783"/>
                <a:gd name="f90" fmla="*/ f63 1 912"/>
                <a:gd name="f91" fmla="*/ f64 1 783"/>
                <a:gd name="f92" fmla="*/ f65 1 912"/>
                <a:gd name="f93" fmla="*/ f66 1 783"/>
                <a:gd name="f94" fmla="*/ f67 1 912"/>
                <a:gd name="f95" fmla="*/ f68 1 783"/>
                <a:gd name="f96" fmla="*/ f69 1 912"/>
                <a:gd name="f97" fmla="*/ f70 1 783"/>
                <a:gd name="f98" fmla="*/ f71 1 912"/>
                <a:gd name="f99" fmla="*/ f72 1 783"/>
                <a:gd name="f100" fmla="*/ f73 1 912"/>
                <a:gd name="f101" fmla="*/ f74 1 783"/>
                <a:gd name="f102" fmla="*/ f75 1 912"/>
                <a:gd name="f103" fmla="*/ f76 1 783"/>
                <a:gd name="f104" fmla="*/ f77 1 912"/>
                <a:gd name="f105" fmla="*/ f78 1 912"/>
                <a:gd name="f106" fmla="*/ f79 1 783"/>
                <a:gd name="f107" fmla="*/ f80 1 912"/>
                <a:gd name="f108" fmla="*/ f81 1 783"/>
                <a:gd name="f109" fmla="*/ f82 1 912"/>
                <a:gd name="f110" fmla="*/ f83 1 912"/>
                <a:gd name="f111" fmla="*/ f84 1 912"/>
                <a:gd name="f112" fmla="*/ f85 1 912"/>
                <a:gd name="f113" fmla="*/ 0 1 f58"/>
                <a:gd name="f114" fmla="*/ f6 1 f58"/>
                <a:gd name="f115" fmla="*/ 0 1 f59"/>
                <a:gd name="f116" fmla="*/ f7 1 f59"/>
                <a:gd name="f117" fmla="+- f86 0 f1"/>
                <a:gd name="f118" fmla="*/ f87 1 f58"/>
                <a:gd name="f119" fmla="*/ f88 1 f59"/>
                <a:gd name="f120" fmla="*/ f89 1 f58"/>
                <a:gd name="f121" fmla="*/ f90 1 f59"/>
                <a:gd name="f122" fmla="*/ f91 1 f58"/>
                <a:gd name="f123" fmla="*/ f92 1 f59"/>
                <a:gd name="f124" fmla="*/ f93 1 f58"/>
                <a:gd name="f125" fmla="*/ f94 1 f59"/>
                <a:gd name="f126" fmla="*/ f95 1 f58"/>
                <a:gd name="f127" fmla="*/ f96 1 f59"/>
                <a:gd name="f128" fmla="*/ f97 1 f58"/>
                <a:gd name="f129" fmla="*/ f98 1 f59"/>
                <a:gd name="f130" fmla="*/ f99 1 f58"/>
                <a:gd name="f131" fmla="*/ f100 1 f59"/>
                <a:gd name="f132" fmla="*/ f101 1 f58"/>
                <a:gd name="f133" fmla="*/ f102 1 f59"/>
                <a:gd name="f134" fmla="*/ f103 1 f58"/>
                <a:gd name="f135" fmla="*/ f104 1 f59"/>
                <a:gd name="f136" fmla="*/ f105 1 f59"/>
                <a:gd name="f137" fmla="*/ f106 1 f58"/>
                <a:gd name="f138" fmla="*/ f107 1 f59"/>
                <a:gd name="f139" fmla="*/ f108 1 f58"/>
                <a:gd name="f140" fmla="*/ f109 1 f59"/>
                <a:gd name="f141" fmla="*/ f110 1 f59"/>
                <a:gd name="f142" fmla="*/ f111 1 f59"/>
                <a:gd name="f143" fmla="*/ f112 1 f59"/>
                <a:gd name="f144" fmla="*/ f113 f53 1"/>
                <a:gd name="f145" fmla="*/ f114 f53 1"/>
                <a:gd name="f146" fmla="*/ f116 f54 1"/>
                <a:gd name="f147" fmla="*/ f115 f54 1"/>
                <a:gd name="f148" fmla="*/ f118 f53 1"/>
                <a:gd name="f149" fmla="*/ f119 f54 1"/>
                <a:gd name="f150" fmla="*/ f120 f53 1"/>
                <a:gd name="f151" fmla="*/ f121 f54 1"/>
                <a:gd name="f152" fmla="*/ f122 f53 1"/>
                <a:gd name="f153" fmla="*/ f123 f54 1"/>
                <a:gd name="f154" fmla="*/ f124 f53 1"/>
                <a:gd name="f155" fmla="*/ f125 f54 1"/>
                <a:gd name="f156" fmla="*/ f126 f53 1"/>
                <a:gd name="f157" fmla="*/ f127 f54 1"/>
                <a:gd name="f158" fmla="*/ f128 f53 1"/>
                <a:gd name="f159" fmla="*/ f129 f54 1"/>
                <a:gd name="f160" fmla="*/ f130 f53 1"/>
                <a:gd name="f161" fmla="*/ f131 f54 1"/>
                <a:gd name="f162" fmla="*/ f132 f53 1"/>
                <a:gd name="f163" fmla="*/ f133 f54 1"/>
                <a:gd name="f164" fmla="*/ f134 f53 1"/>
                <a:gd name="f165" fmla="*/ f135 f54 1"/>
                <a:gd name="f166" fmla="*/ f136 f54 1"/>
                <a:gd name="f167" fmla="*/ f137 f53 1"/>
                <a:gd name="f168" fmla="*/ f138 f54 1"/>
                <a:gd name="f169" fmla="*/ f139 f53 1"/>
                <a:gd name="f170" fmla="*/ f140 f54 1"/>
                <a:gd name="f171" fmla="*/ f141 f54 1"/>
                <a:gd name="f172" fmla="*/ f142 f54 1"/>
                <a:gd name="f173" fmla="*/ f143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7">
                  <a:pos x="f148" y="f149"/>
                </a:cxn>
                <a:cxn ang="f117">
                  <a:pos x="f150" y="f151"/>
                </a:cxn>
                <a:cxn ang="f117">
                  <a:pos x="f152" y="f153"/>
                </a:cxn>
                <a:cxn ang="f117">
                  <a:pos x="f154" y="f155"/>
                </a:cxn>
                <a:cxn ang="f117">
                  <a:pos x="f156" y="f157"/>
                </a:cxn>
                <a:cxn ang="f117">
                  <a:pos x="f158" y="f159"/>
                </a:cxn>
                <a:cxn ang="f117">
                  <a:pos x="f160" y="f161"/>
                </a:cxn>
                <a:cxn ang="f117">
                  <a:pos x="f162" y="f163"/>
                </a:cxn>
                <a:cxn ang="f117">
                  <a:pos x="f164" y="f165"/>
                </a:cxn>
                <a:cxn ang="f117">
                  <a:pos x="f164" y="f166"/>
                </a:cxn>
                <a:cxn ang="f117">
                  <a:pos x="f167" y="f168"/>
                </a:cxn>
                <a:cxn ang="f117">
                  <a:pos x="f169" y="f170"/>
                </a:cxn>
                <a:cxn ang="f117">
                  <a:pos x="f169" y="f171"/>
                </a:cxn>
                <a:cxn ang="f117">
                  <a:pos x="f164" y="f171"/>
                </a:cxn>
                <a:cxn ang="f117">
                  <a:pos x="f164" y="f172"/>
                </a:cxn>
                <a:cxn ang="f117">
                  <a:pos x="f156" y="f173"/>
                </a:cxn>
                <a:cxn ang="f117">
                  <a:pos x="f148" y="f149"/>
                </a:cxn>
              </a:cxnLst>
              <a:rect l="f144" t="f147" r="f145" b="f146"/>
              <a:pathLst>
                <a:path w="783" h="912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2" y="f23"/>
                  </a:cubicBezTo>
                  <a:cubicBezTo>
                    <a:pt x="f24" y="f25"/>
                    <a:pt x="f6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5" y="f36"/>
                    <a:pt x="f35" y="f36"/>
                  </a:cubicBezTo>
                  <a:cubicBezTo>
                    <a:pt x="f35" y="f37"/>
                    <a:pt x="f35" y="f37"/>
                    <a:pt x="f35" y="f37"/>
                  </a:cubicBezTo>
                  <a:cubicBezTo>
                    <a:pt x="f35" y="f38"/>
                    <a:pt x="f39" y="f5"/>
                    <a:pt x="f40" y="f5"/>
                  </a:cubicBezTo>
                  <a:cubicBezTo>
                    <a:pt x="f41" y="f5"/>
                    <a:pt x="f42" y="f43"/>
                    <a:pt x="f5" y="f44"/>
                  </a:cubicBezTo>
                  <a:cubicBezTo>
                    <a:pt x="f5" y="f7"/>
                    <a:pt x="f5" y="f7"/>
                    <a:pt x="f5" y="f7"/>
                  </a:cubicBezTo>
                  <a:cubicBezTo>
                    <a:pt x="f35" y="f7"/>
                    <a:pt x="f35" y="f7"/>
                    <a:pt x="f35" y="f7"/>
                  </a:cubicBezTo>
                  <a:cubicBezTo>
                    <a:pt x="f35" y="f45"/>
                    <a:pt x="f35" y="f45"/>
                    <a:pt x="f35" y="f45"/>
                  </a:cubicBezTo>
                  <a:cubicBezTo>
                    <a:pt x="f46" y="f47"/>
                    <a:pt x="f48" y="f47"/>
                    <a:pt x="f20" y="f47"/>
                  </a:cubicBezTo>
                  <a:cubicBezTo>
                    <a:pt x="f49" y="f47"/>
                    <a:pt x="f50" y="f51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146292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ker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CCC47F2E-9A2A-43CE-A906-D6A5FC6FE26D}"/>
              </a:ext>
            </a:extLst>
          </p:cNvPr>
          <p:cNvGrpSpPr/>
          <p:nvPr/>
        </p:nvGrpSpPr>
        <p:grpSpPr>
          <a:xfrm>
            <a:off x="3021585" y="1560505"/>
            <a:ext cx="304390" cy="353894"/>
            <a:chOff x="7928165" y="1460603"/>
            <a:chExt cx="787895" cy="914400"/>
          </a:xfrm>
          <a:solidFill>
            <a:schemeClr val="bg1"/>
          </a:solidFill>
        </p:grpSpPr>
        <p:sp>
          <p:nvSpPr>
            <p:cNvPr id="214" name="Freeform 5">
              <a:extLst>
                <a:ext uri="{FF2B5EF4-FFF2-40B4-BE49-F238E27FC236}">
                  <a16:creationId xmlns:a16="http://schemas.microsoft.com/office/drawing/2014/main" id="{E39E47DA-F021-4006-800F-EF59FA7B4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8165" y="1782418"/>
              <a:ext cx="387659" cy="592585"/>
            </a:xfrm>
            <a:custGeom>
              <a:avLst/>
              <a:gdLst>
                <a:gd name="T0" fmla="*/ 235 w 385"/>
                <a:gd name="T1" fmla="*/ 284 h 591"/>
                <a:gd name="T2" fmla="*/ 337 w 385"/>
                <a:gd name="T3" fmla="*/ 145 h 591"/>
                <a:gd name="T4" fmla="*/ 192 w 385"/>
                <a:gd name="T5" fmla="*/ 0 h 591"/>
                <a:gd name="T6" fmla="*/ 47 w 385"/>
                <a:gd name="T7" fmla="*/ 145 h 591"/>
                <a:gd name="T8" fmla="*/ 150 w 385"/>
                <a:gd name="T9" fmla="*/ 284 h 591"/>
                <a:gd name="T10" fmla="*/ 0 w 385"/>
                <a:gd name="T11" fmla="*/ 591 h 591"/>
                <a:gd name="T12" fmla="*/ 385 w 385"/>
                <a:gd name="T13" fmla="*/ 591 h 591"/>
                <a:gd name="T14" fmla="*/ 235 w 385"/>
                <a:gd name="T15" fmla="*/ 284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5" h="591">
                  <a:moveTo>
                    <a:pt x="235" y="284"/>
                  </a:moveTo>
                  <a:cubicBezTo>
                    <a:pt x="294" y="266"/>
                    <a:pt x="337" y="211"/>
                    <a:pt x="337" y="145"/>
                  </a:cubicBezTo>
                  <a:cubicBezTo>
                    <a:pt x="337" y="65"/>
                    <a:pt x="273" y="0"/>
                    <a:pt x="192" y="0"/>
                  </a:cubicBezTo>
                  <a:cubicBezTo>
                    <a:pt x="112" y="0"/>
                    <a:pt x="47" y="65"/>
                    <a:pt x="47" y="145"/>
                  </a:cubicBezTo>
                  <a:cubicBezTo>
                    <a:pt x="47" y="211"/>
                    <a:pt x="91" y="266"/>
                    <a:pt x="150" y="284"/>
                  </a:cubicBezTo>
                  <a:cubicBezTo>
                    <a:pt x="35" y="311"/>
                    <a:pt x="0" y="417"/>
                    <a:pt x="0" y="591"/>
                  </a:cubicBezTo>
                  <a:cubicBezTo>
                    <a:pt x="385" y="591"/>
                    <a:pt x="385" y="591"/>
                    <a:pt x="385" y="591"/>
                  </a:cubicBezTo>
                  <a:cubicBezTo>
                    <a:pt x="385" y="417"/>
                    <a:pt x="350" y="311"/>
                    <a:pt x="235" y="2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462922">
                <a:defRPr/>
              </a:pPr>
              <a:endParaRPr lang="en-GB" sz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Freeform 6">
              <a:extLst>
                <a:ext uri="{FF2B5EF4-FFF2-40B4-BE49-F238E27FC236}">
                  <a16:creationId xmlns:a16="http://schemas.microsoft.com/office/drawing/2014/main" id="{E2270D60-E337-4D32-88B1-05944DED3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859" y="1460603"/>
              <a:ext cx="457201" cy="375821"/>
            </a:xfrm>
            <a:custGeom>
              <a:avLst/>
              <a:gdLst>
                <a:gd name="T0" fmla="*/ 237 w 454"/>
                <a:gd name="T1" fmla="*/ 0 h 375"/>
                <a:gd name="T2" fmla="*/ 20 w 454"/>
                <a:gd name="T3" fmla="*/ 184 h 375"/>
                <a:gd name="T4" fmla="*/ 44 w 454"/>
                <a:gd name="T5" fmla="*/ 270 h 375"/>
                <a:gd name="T6" fmla="*/ 1 w 454"/>
                <a:gd name="T7" fmla="*/ 366 h 375"/>
                <a:gd name="T8" fmla="*/ 2 w 454"/>
                <a:gd name="T9" fmla="*/ 373 h 375"/>
                <a:gd name="T10" fmla="*/ 7 w 454"/>
                <a:gd name="T11" fmla="*/ 375 h 375"/>
                <a:gd name="T12" fmla="*/ 8 w 454"/>
                <a:gd name="T13" fmla="*/ 375 h 375"/>
                <a:gd name="T14" fmla="*/ 125 w 454"/>
                <a:gd name="T15" fmla="*/ 343 h 375"/>
                <a:gd name="T16" fmla="*/ 237 w 454"/>
                <a:gd name="T17" fmla="*/ 369 h 375"/>
                <a:gd name="T18" fmla="*/ 454 w 454"/>
                <a:gd name="T19" fmla="*/ 184 h 375"/>
                <a:gd name="T20" fmla="*/ 237 w 454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4" h="375">
                  <a:moveTo>
                    <a:pt x="237" y="0"/>
                  </a:moveTo>
                  <a:cubicBezTo>
                    <a:pt x="117" y="0"/>
                    <a:pt x="20" y="82"/>
                    <a:pt x="20" y="184"/>
                  </a:cubicBezTo>
                  <a:cubicBezTo>
                    <a:pt x="20" y="215"/>
                    <a:pt x="29" y="244"/>
                    <a:pt x="44" y="270"/>
                  </a:cubicBezTo>
                  <a:cubicBezTo>
                    <a:pt x="1" y="366"/>
                    <a:pt x="1" y="366"/>
                    <a:pt x="1" y="366"/>
                  </a:cubicBezTo>
                  <a:cubicBezTo>
                    <a:pt x="0" y="369"/>
                    <a:pt x="0" y="371"/>
                    <a:pt x="2" y="373"/>
                  </a:cubicBezTo>
                  <a:cubicBezTo>
                    <a:pt x="3" y="375"/>
                    <a:pt x="5" y="375"/>
                    <a:pt x="7" y="375"/>
                  </a:cubicBezTo>
                  <a:cubicBezTo>
                    <a:pt x="7" y="375"/>
                    <a:pt x="8" y="375"/>
                    <a:pt x="8" y="375"/>
                  </a:cubicBezTo>
                  <a:cubicBezTo>
                    <a:pt x="125" y="343"/>
                    <a:pt x="125" y="343"/>
                    <a:pt x="125" y="343"/>
                  </a:cubicBezTo>
                  <a:cubicBezTo>
                    <a:pt x="158" y="359"/>
                    <a:pt x="196" y="369"/>
                    <a:pt x="237" y="369"/>
                  </a:cubicBezTo>
                  <a:cubicBezTo>
                    <a:pt x="357" y="369"/>
                    <a:pt x="454" y="286"/>
                    <a:pt x="454" y="184"/>
                  </a:cubicBezTo>
                  <a:cubicBezTo>
                    <a:pt x="454" y="82"/>
                    <a:pt x="357" y="0"/>
                    <a:pt x="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462922">
                <a:defRPr/>
              </a:pPr>
              <a:endParaRPr lang="en-GB" sz="12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CB9842ED-47D7-4F88-8968-D1D239326AAB}"/>
              </a:ext>
            </a:extLst>
          </p:cNvPr>
          <p:cNvGrpSpPr/>
          <p:nvPr/>
        </p:nvGrpSpPr>
        <p:grpSpPr>
          <a:xfrm>
            <a:off x="3021586" y="3517930"/>
            <a:ext cx="8482483" cy="1541624"/>
            <a:chOff x="3319079" y="3109519"/>
            <a:chExt cx="8570962" cy="1339972"/>
          </a:xfrm>
        </p:grpSpPr>
        <p:sp>
          <p:nvSpPr>
            <p:cNvPr id="206" name="Rounded Rectangle 154">
              <a:extLst>
                <a:ext uri="{FF2B5EF4-FFF2-40B4-BE49-F238E27FC236}">
                  <a16:creationId xmlns:a16="http://schemas.microsoft.com/office/drawing/2014/main" id="{1EA0B948-53A6-449B-96AF-2C29F81FDC80}"/>
                </a:ext>
              </a:extLst>
            </p:cNvPr>
            <p:cNvSpPr/>
            <p:nvPr/>
          </p:nvSpPr>
          <p:spPr>
            <a:xfrm>
              <a:off x="3319079" y="3109519"/>
              <a:ext cx="8570962" cy="1339972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ysDot"/>
            </a:ln>
            <a:effectLst/>
          </p:spPr>
          <p:txBody>
            <a:bodyPr rtlCol="0" anchor="t" anchorCtr="0"/>
            <a:lstStyle/>
            <a:p>
              <a:pPr defTabSz="1462922">
                <a:defRPr/>
              </a:pPr>
              <a:r>
                <a:rPr lang="en-US" sz="1200" kern="0">
                  <a:solidFill>
                    <a:prstClr val="white"/>
                  </a:solidFill>
                  <a:latin typeface="Arial"/>
                  <a:ea typeface="Arial Unicode MS"/>
                  <a:cs typeface="Arial Unicode MS"/>
                </a:rPr>
                <a:t>Delivery Resilience</a:t>
              </a: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57E62701-0B01-4739-BE6E-072910DF4ABB}"/>
                </a:ext>
              </a:extLst>
            </p:cNvPr>
            <p:cNvGrpSpPr/>
            <p:nvPr/>
          </p:nvGrpSpPr>
          <p:grpSpPr>
            <a:xfrm>
              <a:off x="3409802" y="3438994"/>
              <a:ext cx="8369822" cy="903072"/>
              <a:chOff x="3506621" y="3492782"/>
              <a:chExt cx="8242312" cy="903072"/>
            </a:xfrm>
            <a:solidFill>
              <a:schemeClr val="bg1"/>
            </a:solidFill>
          </p:grpSpPr>
          <p:sp>
            <p:nvSpPr>
              <p:cNvPr id="208" name="Rounded Rectangle 165">
                <a:extLst>
                  <a:ext uri="{FF2B5EF4-FFF2-40B4-BE49-F238E27FC236}">
                    <a16:creationId xmlns:a16="http://schemas.microsoft.com/office/drawing/2014/main" id="{5698F1C0-9DEA-45F7-AE67-12B9F77C2D85}"/>
                  </a:ext>
                </a:extLst>
              </p:cNvPr>
              <p:cNvSpPr/>
              <p:nvPr/>
            </p:nvSpPr>
            <p:spPr>
              <a:xfrm>
                <a:off x="3506621" y="3492782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Pathway Methodology co-developed with SAP</a:t>
                </a:r>
              </a:p>
            </p:txBody>
          </p:sp>
          <p:sp>
            <p:nvSpPr>
              <p:cNvPr id="209" name="Rounded Rectangle 166">
                <a:extLst>
                  <a:ext uri="{FF2B5EF4-FFF2-40B4-BE49-F238E27FC236}">
                    <a16:creationId xmlns:a16="http://schemas.microsoft.com/office/drawing/2014/main" id="{62045A74-414E-4A23-8E6F-EDDB3F23C6D8}"/>
                  </a:ext>
                </a:extLst>
              </p:cNvPr>
              <p:cNvSpPr/>
              <p:nvPr/>
            </p:nvSpPr>
            <p:spPr>
              <a:xfrm>
                <a:off x="3506621" y="3807826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39 integrated delivery centers worldwide</a:t>
                </a:r>
              </a:p>
            </p:txBody>
          </p:sp>
          <p:sp>
            <p:nvSpPr>
              <p:cNvPr id="210" name="Rounded Rectangle 167">
                <a:extLst>
                  <a:ext uri="{FF2B5EF4-FFF2-40B4-BE49-F238E27FC236}">
                    <a16:creationId xmlns:a16="http://schemas.microsoft.com/office/drawing/2014/main" id="{A0613F0D-0E95-432A-AEFB-BAB1F31C669B}"/>
                  </a:ext>
                </a:extLst>
              </p:cNvPr>
              <p:cNvSpPr/>
              <p:nvPr/>
            </p:nvSpPr>
            <p:spPr>
              <a:xfrm>
                <a:off x="3506621" y="4122871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097236">
                  <a:buClr>
                    <a:srgbClr val="000000"/>
                  </a:buCl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Arial"/>
                    <a:ea typeface="GT Walsheim Pro Trial Regular" panose="02000503040000020003" pitchFamily="50" charset="0"/>
                    <a:cs typeface="GT Walsheim Pro Trial Regular" panose="02000503040000020003" pitchFamily="50" charset="0"/>
                  </a:rPr>
                  <a:t>DXC Bionics Platform</a:t>
                </a:r>
              </a:p>
            </p:txBody>
          </p:sp>
          <p:sp>
            <p:nvSpPr>
              <p:cNvPr id="211" name="Rounded Rectangle 168">
                <a:extLst>
                  <a:ext uri="{FF2B5EF4-FFF2-40B4-BE49-F238E27FC236}">
                    <a16:creationId xmlns:a16="http://schemas.microsoft.com/office/drawing/2014/main" id="{2CA052E4-1DDA-4DCE-B7BE-041B5B82FAA4}"/>
                  </a:ext>
                </a:extLst>
              </p:cNvPr>
              <p:cNvSpPr/>
              <p:nvPr/>
            </p:nvSpPr>
            <p:spPr>
              <a:xfrm>
                <a:off x="7774761" y="3492782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IDS for SAP – Industrial Delivery System methodology </a:t>
                </a:r>
              </a:p>
            </p:txBody>
          </p:sp>
          <p:sp>
            <p:nvSpPr>
              <p:cNvPr id="212" name="Rounded Rectangle 169">
                <a:extLst>
                  <a:ext uri="{FF2B5EF4-FFF2-40B4-BE49-F238E27FC236}">
                    <a16:creationId xmlns:a16="http://schemas.microsoft.com/office/drawing/2014/main" id="{25E3E626-2228-4E5F-8081-C050BA0961DD}"/>
                  </a:ext>
                </a:extLst>
              </p:cNvPr>
              <p:cNvSpPr/>
              <p:nvPr/>
            </p:nvSpPr>
            <p:spPr>
              <a:xfrm>
                <a:off x="7774761" y="3807826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spcAft>
                    <a:spcPts val="1080"/>
                  </a:spcAft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Arial"/>
                  </a:rPr>
                  <a:t>IT4IT value streams and DevOps/AIOps best practices</a:t>
                </a:r>
                <a:endParaRPr lang="en-US" sz="1200" kern="0">
                  <a:solidFill>
                    <a:srgbClr val="000000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  <p:sp>
            <p:nvSpPr>
              <p:cNvPr id="213" name="Rounded Rectangle 170">
                <a:extLst>
                  <a:ext uri="{FF2B5EF4-FFF2-40B4-BE49-F238E27FC236}">
                    <a16:creationId xmlns:a16="http://schemas.microsoft.com/office/drawing/2014/main" id="{39D454F2-F58A-4AA5-B9C2-9169FD75B3BE}"/>
                  </a:ext>
                </a:extLst>
              </p:cNvPr>
              <p:cNvSpPr/>
              <p:nvPr/>
            </p:nvSpPr>
            <p:spPr>
              <a:xfrm>
                <a:off x="7774761" y="4122871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spcAft>
                    <a:spcPts val="1080"/>
                  </a:spcAft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PaaS for SAP: </a:t>
                </a:r>
                <a:r>
                  <a:rPr lang="en-US" sz="1200">
                    <a:solidFill>
                      <a:srgbClr val="000000"/>
                    </a:solidFill>
                    <a:latin typeface="Arial"/>
                  </a:rPr>
                  <a:t>A full stack managed cloud service </a:t>
                </a:r>
                <a:endParaRPr lang="en-US" sz="1200" kern="0">
                  <a:solidFill>
                    <a:srgbClr val="000000"/>
                  </a:solidFill>
                  <a:latin typeface="Arial"/>
                  <a:ea typeface="Arial Unicode MS"/>
                  <a:cs typeface="Arial Unicode MS"/>
                </a:endParaRPr>
              </a:p>
            </p:txBody>
          </p: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22876E9B-25AE-4A08-973E-243AD54ACAF0}"/>
              </a:ext>
            </a:extLst>
          </p:cNvPr>
          <p:cNvGrpSpPr/>
          <p:nvPr/>
        </p:nvGrpSpPr>
        <p:grpSpPr>
          <a:xfrm>
            <a:off x="3021586" y="5155160"/>
            <a:ext cx="8482483" cy="1541624"/>
            <a:chOff x="3319079" y="3109519"/>
            <a:chExt cx="8570962" cy="1339972"/>
          </a:xfrm>
        </p:grpSpPr>
        <p:sp>
          <p:nvSpPr>
            <p:cNvPr id="198" name="Rounded Rectangle 154">
              <a:extLst>
                <a:ext uri="{FF2B5EF4-FFF2-40B4-BE49-F238E27FC236}">
                  <a16:creationId xmlns:a16="http://schemas.microsoft.com/office/drawing/2014/main" id="{782D9041-A1E5-42FA-8BAB-FD3107B6FAE3}"/>
                </a:ext>
              </a:extLst>
            </p:cNvPr>
            <p:cNvSpPr/>
            <p:nvPr/>
          </p:nvSpPr>
          <p:spPr>
            <a:xfrm>
              <a:off x="3319079" y="3109519"/>
              <a:ext cx="8570962" cy="1339972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 w="9525" cap="flat" cmpd="sng" algn="ctr">
              <a:noFill/>
              <a:prstDash val="sysDot"/>
            </a:ln>
            <a:effectLst/>
          </p:spPr>
          <p:txBody>
            <a:bodyPr rtlCol="0" anchor="t" anchorCtr="0"/>
            <a:lstStyle/>
            <a:p>
              <a:pPr defTabSz="1462922">
                <a:defRPr/>
              </a:pPr>
              <a:r>
                <a:rPr lang="en-US" sz="1200" kern="0">
                  <a:solidFill>
                    <a:srgbClr val="FFFFFF"/>
                  </a:solidFill>
                  <a:latin typeface="Arial"/>
                  <a:ea typeface="Arial Unicode MS"/>
                  <a:cs typeface="Arial Unicode MS"/>
                </a:rPr>
                <a:t>Humanize Digital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6B6F8501-D15E-4972-8452-3645889FD89D}"/>
                </a:ext>
              </a:extLst>
            </p:cNvPr>
            <p:cNvGrpSpPr/>
            <p:nvPr/>
          </p:nvGrpSpPr>
          <p:grpSpPr>
            <a:xfrm>
              <a:off x="3409802" y="3438994"/>
              <a:ext cx="8369822" cy="903072"/>
              <a:chOff x="3506621" y="3492782"/>
              <a:chExt cx="8242312" cy="903072"/>
            </a:xfrm>
            <a:solidFill>
              <a:schemeClr val="bg1"/>
            </a:solidFill>
          </p:grpSpPr>
          <p:sp>
            <p:nvSpPr>
              <p:cNvPr id="200" name="Rounded Rectangle 165">
                <a:extLst>
                  <a:ext uri="{FF2B5EF4-FFF2-40B4-BE49-F238E27FC236}">
                    <a16:creationId xmlns:a16="http://schemas.microsoft.com/office/drawing/2014/main" id="{0EFFE930-4729-4DF5-BA2F-53C570235D53}"/>
                  </a:ext>
                </a:extLst>
              </p:cNvPr>
              <p:cNvSpPr/>
              <p:nvPr/>
            </p:nvSpPr>
            <p:spPr>
              <a:xfrm>
                <a:off x="3506621" y="3492782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Industry specific Humanize Digital methodology </a:t>
                </a:r>
              </a:p>
            </p:txBody>
          </p:sp>
          <p:sp>
            <p:nvSpPr>
              <p:cNvPr id="201" name="Rounded Rectangle 166">
                <a:extLst>
                  <a:ext uri="{FF2B5EF4-FFF2-40B4-BE49-F238E27FC236}">
                    <a16:creationId xmlns:a16="http://schemas.microsoft.com/office/drawing/2014/main" id="{B7032C4E-9319-476D-A352-94D54D0A599F}"/>
                  </a:ext>
                </a:extLst>
              </p:cNvPr>
              <p:cNvSpPr/>
              <p:nvPr/>
            </p:nvSpPr>
            <p:spPr>
              <a:xfrm>
                <a:off x="3506621" y="3807826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Voice-of-Customer: NLP sentiment analysis</a:t>
                </a:r>
              </a:p>
            </p:txBody>
          </p:sp>
          <p:sp>
            <p:nvSpPr>
              <p:cNvPr id="202" name="Rounded Rectangle 167">
                <a:extLst>
                  <a:ext uri="{FF2B5EF4-FFF2-40B4-BE49-F238E27FC236}">
                    <a16:creationId xmlns:a16="http://schemas.microsoft.com/office/drawing/2014/main" id="{761A46A9-E2EE-4640-9075-21058050BF30}"/>
                  </a:ext>
                </a:extLst>
              </p:cNvPr>
              <p:cNvSpPr/>
              <p:nvPr/>
            </p:nvSpPr>
            <p:spPr>
              <a:xfrm>
                <a:off x="3506621" y="4122871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Creating the Demand-Driven Agile Enterprise - DDSCN </a:t>
                </a:r>
              </a:p>
            </p:txBody>
          </p:sp>
          <p:sp>
            <p:nvSpPr>
              <p:cNvPr id="203" name="Rounded Rectangle 168">
                <a:extLst>
                  <a:ext uri="{FF2B5EF4-FFF2-40B4-BE49-F238E27FC236}">
                    <a16:creationId xmlns:a16="http://schemas.microsoft.com/office/drawing/2014/main" id="{196EADD7-FB05-4D80-BD1D-F64E3E3CD845}"/>
                  </a:ext>
                </a:extLst>
              </p:cNvPr>
              <p:cNvSpPr/>
              <p:nvPr/>
            </p:nvSpPr>
            <p:spPr>
              <a:xfrm>
                <a:off x="7774761" y="3492782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DXC Digital Transformation Centers</a:t>
                </a:r>
              </a:p>
            </p:txBody>
          </p:sp>
          <p:sp>
            <p:nvSpPr>
              <p:cNvPr id="204" name="Rounded Rectangle 169">
                <a:extLst>
                  <a:ext uri="{FF2B5EF4-FFF2-40B4-BE49-F238E27FC236}">
                    <a16:creationId xmlns:a16="http://schemas.microsoft.com/office/drawing/2014/main" id="{F4531107-3DC0-4C73-9866-7AD6F70BACDD}"/>
                  </a:ext>
                </a:extLst>
              </p:cNvPr>
              <p:cNvSpPr/>
              <p:nvPr/>
            </p:nvSpPr>
            <p:spPr>
              <a:xfrm>
                <a:off x="7774761" y="3807826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spcAft>
                    <a:spcPts val="1080"/>
                  </a:spcAft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DXC Digital Travel Platform</a:t>
                </a:r>
              </a:p>
            </p:txBody>
          </p:sp>
          <p:sp>
            <p:nvSpPr>
              <p:cNvPr id="205" name="Rounded Rectangle 170">
                <a:extLst>
                  <a:ext uri="{FF2B5EF4-FFF2-40B4-BE49-F238E27FC236}">
                    <a16:creationId xmlns:a16="http://schemas.microsoft.com/office/drawing/2014/main" id="{45B57F58-8DA7-48C9-A302-1DAA29EE50DD}"/>
                  </a:ext>
                </a:extLst>
              </p:cNvPr>
              <p:cNvSpPr/>
              <p:nvPr/>
            </p:nvSpPr>
            <p:spPr>
              <a:xfrm>
                <a:off x="7774761" y="4122871"/>
                <a:ext cx="3974172" cy="272983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462922">
                  <a:spcAft>
                    <a:spcPts val="1080"/>
                  </a:spcAft>
                  <a:defRPr/>
                </a:pPr>
                <a:r>
                  <a:rPr lang="en-US" sz="1200" kern="0">
                    <a:solidFill>
                      <a:srgbClr val="000000"/>
                    </a:solidFill>
                    <a:latin typeface="Arial"/>
                    <a:ea typeface="Arial Unicode MS"/>
                    <a:cs typeface="Arial Unicode MS"/>
                  </a:rPr>
                  <a:t>DXC Model Bank of the future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E86729-0C31-4D64-A615-1BEB7E9CC8CF}"/>
              </a:ext>
            </a:extLst>
          </p:cNvPr>
          <p:cNvGrpSpPr/>
          <p:nvPr/>
        </p:nvGrpSpPr>
        <p:grpSpPr>
          <a:xfrm>
            <a:off x="221638" y="6844122"/>
            <a:ext cx="14154869" cy="1244482"/>
            <a:chOff x="685800" y="1065033"/>
            <a:chExt cx="13258800" cy="964124"/>
          </a:xfrm>
        </p:grpSpPr>
        <p:sp>
          <p:nvSpPr>
            <p:cNvPr id="83" name="Rectangle 131">
              <a:extLst>
                <a:ext uri="{FF2B5EF4-FFF2-40B4-BE49-F238E27FC236}">
                  <a16:creationId xmlns:a16="http://schemas.microsoft.com/office/drawing/2014/main" id="{0771B17B-3FA4-4A6A-BB59-EBD1B0913F36}"/>
                </a:ext>
              </a:extLst>
            </p:cNvPr>
            <p:cNvSpPr/>
            <p:nvPr/>
          </p:nvSpPr>
          <p:spPr>
            <a:xfrm>
              <a:off x="685800" y="1065033"/>
              <a:ext cx="13258800" cy="920750"/>
            </a:xfrm>
            <a:custGeom>
              <a:avLst/>
              <a:gdLst>
                <a:gd name="connsiteX0" fmla="*/ 0 w 13258800"/>
                <a:gd name="connsiteY0" fmla="*/ 0 h 920750"/>
                <a:gd name="connsiteX1" fmla="*/ 13258800 w 13258800"/>
                <a:gd name="connsiteY1" fmla="*/ 0 h 920750"/>
                <a:gd name="connsiteX2" fmla="*/ 13258800 w 13258800"/>
                <a:gd name="connsiteY2" fmla="*/ 920750 h 920750"/>
                <a:gd name="connsiteX3" fmla="*/ 0 w 13258800"/>
                <a:gd name="connsiteY3" fmla="*/ 920750 h 920750"/>
                <a:gd name="connsiteX4" fmla="*/ 0 w 13258800"/>
                <a:gd name="connsiteY4" fmla="*/ 0 h 920750"/>
                <a:gd name="connsiteX0" fmla="*/ 0 w 13258800"/>
                <a:gd name="connsiteY0" fmla="*/ 0 h 920750"/>
                <a:gd name="connsiteX1" fmla="*/ 13258800 w 13258800"/>
                <a:gd name="connsiteY1" fmla="*/ 0 h 920750"/>
                <a:gd name="connsiteX2" fmla="*/ 0 w 13258800"/>
                <a:gd name="connsiteY2" fmla="*/ 920750 h 920750"/>
                <a:gd name="connsiteX3" fmla="*/ 0 w 13258800"/>
                <a:gd name="connsiteY3" fmla="*/ 0 h 92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8800" h="920750">
                  <a:moveTo>
                    <a:pt x="0" y="0"/>
                  </a:moveTo>
                  <a:lnTo>
                    <a:pt x="13258800" y="0"/>
                  </a:lnTo>
                  <a:lnTo>
                    <a:pt x="0" y="920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462922">
                <a:defRPr/>
              </a:pPr>
              <a:r>
                <a:rPr lang="en-US" sz="1800" b="1">
                  <a:solidFill>
                    <a:srgbClr val="FFFFFF"/>
                  </a:solidFill>
                  <a:latin typeface="Arial"/>
                </a:rPr>
                <a:t>Traditionally Digital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A7C2CA5-277D-4B6F-9758-2236913EF3AA}"/>
                </a:ext>
              </a:extLst>
            </p:cNvPr>
            <p:cNvSpPr/>
            <p:nvPr/>
          </p:nvSpPr>
          <p:spPr>
            <a:xfrm>
              <a:off x="685800" y="1108407"/>
              <a:ext cx="13258800" cy="920750"/>
            </a:xfrm>
            <a:custGeom>
              <a:avLst/>
              <a:gdLst>
                <a:gd name="connsiteX0" fmla="*/ 0 w 13258800"/>
                <a:gd name="connsiteY0" fmla="*/ 0 h 920750"/>
                <a:gd name="connsiteX1" fmla="*/ 13258800 w 13258800"/>
                <a:gd name="connsiteY1" fmla="*/ 0 h 920750"/>
                <a:gd name="connsiteX2" fmla="*/ 13258800 w 13258800"/>
                <a:gd name="connsiteY2" fmla="*/ 920750 h 920750"/>
                <a:gd name="connsiteX3" fmla="*/ 0 w 13258800"/>
                <a:gd name="connsiteY3" fmla="*/ 920750 h 920750"/>
                <a:gd name="connsiteX4" fmla="*/ 0 w 13258800"/>
                <a:gd name="connsiteY4" fmla="*/ 0 h 920750"/>
                <a:gd name="connsiteX0" fmla="*/ 0 w 13258800"/>
                <a:gd name="connsiteY0" fmla="*/ 920750 h 920750"/>
                <a:gd name="connsiteX1" fmla="*/ 13258800 w 13258800"/>
                <a:gd name="connsiteY1" fmla="*/ 0 h 920750"/>
                <a:gd name="connsiteX2" fmla="*/ 13258800 w 13258800"/>
                <a:gd name="connsiteY2" fmla="*/ 920750 h 920750"/>
                <a:gd name="connsiteX3" fmla="*/ 0 w 13258800"/>
                <a:gd name="connsiteY3" fmla="*/ 920750 h 92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8800" h="920750">
                  <a:moveTo>
                    <a:pt x="0" y="920750"/>
                  </a:moveTo>
                  <a:lnTo>
                    <a:pt x="13258800" y="0"/>
                  </a:lnTo>
                  <a:lnTo>
                    <a:pt x="13258800" y="920750"/>
                  </a:lnTo>
                  <a:lnTo>
                    <a:pt x="0" y="9207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462922">
                <a:defRPr/>
              </a:pPr>
              <a:r>
                <a:rPr lang="en-US" sz="1800" b="1" err="1">
                  <a:solidFill>
                    <a:srgbClr val="000000"/>
                  </a:solidFill>
                  <a:latin typeface="Arial"/>
                </a:rPr>
                <a:t>Humanise</a:t>
              </a:r>
              <a:r>
                <a:rPr lang="en-US" sz="1800" b="1">
                  <a:solidFill>
                    <a:srgbClr val="000000"/>
                  </a:solidFill>
                  <a:latin typeface="Arial"/>
                </a:rPr>
                <a:t> Digital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1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93753-0168-324C-8B37-87AD9908B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T Walsheim Pro" pitchFamily="2" charset="77"/>
              </a:rPr>
              <a:t>Key take- outs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182AA-CBAF-FC49-86AF-009885B7C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GT Walsheim Pro" pitchFamily="2" charset="77"/>
              </a:rPr>
              <a:t>Build platforms and systems that enable both “resilience” and “wisdom”.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GT Walsheim Pro" pitchFamily="2" charset="77"/>
              </a:rPr>
              <a:t>When planning to support and enable business transformation consider the human aspects not just systems.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GT Walsheim Pro" pitchFamily="2" charset="77"/>
              </a:rPr>
              <a:t>Engage early to ensure business and ICT alignment beyond a POC and MVP view.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latin typeface="GT Walsheim Pro" pitchFamily="2" charset="77"/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highlight>
                <a:srgbClr val="FFFF00"/>
              </a:highlight>
              <a:latin typeface="GT Walsheim Pr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7319B5-52CB-4F67-BADA-9B618B8D2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55" y="5373805"/>
            <a:ext cx="2551014" cy="4578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57123-098D-441F-B52C-7AF72F9C1769}"/>
              </a:ext>
            </a:extLst>
          </p:cNvPr>
          <p:cNvGrpSpPr/>
          <p:nvPr/>
        </p:nvGrpSpPr>
        <p:grpSpPr>
          <a:xfrm>
            <a:off x="0" y="758026"/>
            <a:ext cx="14630400" cy="4844716"/>
            <a:chOff x="0" y="758026"/>
            <a:chExt cx="14630400" cy="48447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D39701-371B-4C8D-9B84-62EB78DA1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58026"/>
              <a:ext cx="14630400" cy="484471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C04DB7-E550-48B5-852B-E0716A42DD60}"/>
                </a:ext>
              </a:extLst>
            </p:cNvPr>
            <p:cNvSpPr/>
            <p:nvPr/>
          </p:nvSpPr>
          <p:spPr>
            <a:xfrm>
              <a:off x="11451771" y="4793627"/>
              <a:ext cx="3178629" cy="729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2E5852-B006-4F70-8331-C188188F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885" y="4114800"/>
            <a:ext cx="7685258" cy="1417636"/>
          </a:xfrm>
        </p:spPr>
        <p:txBody>
          <a:bodyPr>
            <a:normAutofit fontScale="90000"/>
          </a:bodyPr>
          <a:lstStyle/>
          <a:p>
            <a:pPr algn="r"/>
            <a:r>
              <a:rPr lang="en-AU" b="0">
                <a:latin typeface="GT Walsheim Pro" panose="00000500000000000000" pitchFamily="2" charset="0"/>
              </a:rPr>
              <a:t>Discover how you can humanise digital at your organisation with a free Design Thinking Workshop </a:t>
            </a:r>
            <a:br>
              <a:rPr lang="en-AU" b="0">
                <a:latin typeface="GT Walsheim Pro" panose="00000500000000000000" pitchFamily="2" charset="0"/>
              </a:rPr>
            </a:br>
            <a:br>
              <a:rPr lang="en-AU" b="0">
                <a:latin typeface="GT Walsheim Pro" panose="00000500000000000000" pitchFamily="2" charset="0"/>
              </a:rPr>
            </a:br>
            <a:r>
              <a:rPr lang="en-AU" b="0">
                <a:latin typeface="GT Walsheim Pro" panose="00000500000000000000" pitchFamily="2" charset="0"/>
              </a:rPr>
              <a:t>Find out more at </a:t>
            </a:r>
            <a:r>
              <a:rPr lang="en-AU">
                <a:latin typeface="GT Walsheim Pro" panose="00000500000000000000" pitchFamily="2" charset="0"/>
              </a:rPr>
              <a:t>bit.ly/DXCUX</a:t>
            </a:r>
            <a:br>
              <a:rPr lang="en-AU" b="0">
                <a:latin typeface="GT Walsheim Pro" panose="00000500000000000000" pitchFamily="2" charset="0"/>
              </a:rPr>
            </a:br>
            <a:endParaRPr lang="en-AU">
              <a:latin typeface="GT Walsheim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A37D759-36C1-4DBE-987B-02461087E2CA}"/>
              </a:ext>
            </a:extLst>
          </p:cNvPr>
          <p:cNvSpPr/>
          <p:nvPr/>
        </p:nvSpPr>
        <p:spPr>
          <a:xfrm>
            <a:off x="5834743" y="7380514"/>
            <a:ext cx="8551371" cy="69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2C76D2-4C20-4808-8B2E-84DB34668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3" r="61730"/>
          <a:stretch/>
        </p:blipFill>
        <p:spPr>
          <a:xfrm>
            <a:off x="1894114" y="1449331"/>
            <a:ext cx="3940629" cy="4576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E780A6-D5F7-4307-8531-7720229E5934}"/>
              </a:ext>
            </a:extLst>
          </p:cNvPr>
          <p:cNvSpPr txBox="1"/>
          <p:nvPr/>
        </p:nvSpPr>
        <p:spPr>
          <a:xfrm>
            <a:off x="1894114" y="6143286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GT Walsheim Pro" panose="00000500000000000000" pitchFamily="2" charset="0"/>
              </a:rPr>
              <a:t>12:45pm</a:t>
            </a:r>
            <a:br>
              <a:rPr lang="en-AU" sz="2200" b="1" dirty="0">
                <a:latin typeface="GT Walsheim Pro" panose="00000500000000000000" pitchFamily="2" charset="0"/>
              </a:rPr>
            </a:br>
            <a:r>
              <a:rPr lang="en-AU" sz="2200" dirty="0">
                <a:latin typeface="GT Walsheim Pro" panose="00000500000000000000" pitchFamily="2" charset="0"/>
              </a:rPr>
              <a:t>Rewiring your workforce - Our Neuro-Diverse Future</a:t>
            </a:r>
          </a:p>
        </p:txBody>
      </p:sp>
      <p:pic>
        <p:nvPicPr>
          <p:cNvPr id="9" name="Picture 8" descr="A screen shot of a person&#10;&#10;Description automatically generated">
            <a:extLst>
              <a:ext uri="{FF2B5EF4-FFF2-40B4-BE49-F238E27FC236}">
                <a16:creationId xmlns:a16="http://schemas.microsoft.com/office/drawing/2014/main" id="{97A3B889-3690-4092-AC26-DD69329C0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43" r="61730"/>
          <a:stretch/>
        </p:blipFill>
        <p:spPr>
          <a:xfrm>
            <a:off x="8794286" y="1415079"/>
            <a:ext cx="3942000" cy="45779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AEA43A-4139-4B85-B116-B403B7023267}"/>
              </a:ext>
            </a:extLst>
          </p:cNvPr>
          <p:cNvSpPr txBox="1"/>
          <p:nvPr/>
        </p:nvSpPr>
        <p:spPr>
          <a:xfrm>
            <a:off x="8794286" y="6143286"/>
            <a:ext cx="4722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latin typeface="GT Walsheim Pro" panose="00000500000000000000" pitchFamily="2" charset="0"/>
              </a:rPr>
              <a:t>3:45pm</a:t>
            </a:r>
            <a:br>
              <a:rPr lang="en-AU" sz="2200" b="1" dirty="0">
                <a:latin typeface="GT Walsheim Pro" panose="00000500000000000000" pitchFamily="2" charset="0"/>
              </a:rPr>
            </a:br>
            <a:r>
              <a:rPr lang="en-AU" sz="2200" dirty="0">
                <a:latin typeface="GT Walsheim Pro" panose="00000500000000000000" pitchFamily="2" charset="0"/>
              </a:rPr>
              <a:t>Automated Testing for SAP, </a:t>
            </a:r>
            <a:br>
              <a:rPr lang="en-AU" sz="2200" dirty="0">
                <a:latin typeface="GT Walsheim Pro" panose="00000500000000000000" pitchFamily="2" charset="0"/>
              </a:rPr>
            </a:br>
            <a:r>
              <a:rPr lang="en-AU" sz="2200" dirty="0">
                <a:latin typeface="GT Walsheim Pro" panose="00000500000000000000" pitchFamily="2" charset="0"/>
              </a:rPr>
              <a:t>a real-world example at </a:t>
            </a:r>
            <a:r>
              <a:rPr lang="en-AU" sz="2200" dirty="0" err="1">
                <a:latin typeface="GT Walsheim Pro" panose="00000500000000000000" pitchFamily="2" charset="0"/>
              </a:rPr>
              <a:t>nxp</a:t>
            </a:r>
            <a:endParaRPr lang="en-AU" sz="2200" dirty="0">
              <a:latin typeface="GT Walsheim Pro" panose="00000500000000000000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2A43124-86F0-4191-B929-347AB5D2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9764"/>
            <a:ext cx="13258800" cy="1417636"/>
          </a:xfrm>
        </p:spPr>
        <p:txBody>
          <a:bodyPr/>
          <a:lstStyle/>
          <a:p>
            <a:r>
              <a:rPr lang="en-AU">
                <a:latin typeface="GT Walsheim Pro" panose="00000500000000000000" pitchFamily="2" charset="0"/>
              </a:rPr>
              <a:t>Don’t miss our other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703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F06B2-975A-4D45-9978-63EDA6ED0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2D706D-08B7-9F4D-8921-79951FA88470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500051" y="2559917"/>
            <a:ext cx="9422476" cy="3843597"/>
          </a:xfrm>
          <a:noFill/>
          <a:ln>
            <a:noFill/>
            <a:prstDash val="dash"/>
          </a:ln>
        </p:spPr>
        <p:txBody>
          <a:bodyPr lIns="108000" tIns="108000" rIns="108000" bIns="108000"/>
          <a:lstStyle/>
          <a:p>
            <a:r>
              <a:rPr lang="en-AU" sz="5400">
                <a:solidFill>
                  <a:srgbClr val="FFFF00"/>
                </a:solidFill>
                <a:latin typeface="GT Walsheim Pro" pitchFamily="2" charset="77"/>
              </a:rPr>
              <a:t>Humans Experience. </a:t>
            </a:r>
            <a:br>
              <a:rPr lang="en-AU" sz="5400">
                <a:solidFill>
                  <a:srgbClr val="FFFF00"/>
                </a:solidFill>
                <a:latin typeface="GT Walsheim Pro" pitchFamily="2" charset="77"/>
              </a:rPr>
            </a:br>
            <a:r>
              <a:rPr lang="en-AU" sz="5400">
                <a:solidFill>
                  <a:srgbClr val="FFFF00"/>
                </a:solidFill>
                <a:latin typeface="GT Walsheim Pro" pitchFamily="2" charset="77"/>
              </a:rPr>
              <a:t>Humans Buy. </a:t>
            </a:r>
            <a:br>
              <a:rPr lang="en-AU" sz="5400">
                <a:solidFill>
                  <a:srgbClr val="FFFF00"/>
                </a:solidFill>
                <a:latin typeface="GT Walsheim Pro" pitchFamily="2" charset="77"/>
              </a:rPr>
            </a:br>
            <a:r>
              <a:rPr lang="en-AU" sz="5400">
                <a:solidFill>
                  <a:srgbClr val="FFFF00">
                    <a:alpha val="62000"/>
                  </a:srgbClr>
                </a:solidFill>
                <a:latin typeface="GT Walsheim Pro" pitchFamily="2" charset="77"/>
              </a:rPr>
              <a:t>Not Businesses or Machines. </a:t>
            </a:r>
            <a:br>
              <a:rPr lang="en-AU" sz="5400">
                <a:solidFill>
                  <a:schemeClr val="bg1"/>
                </a:solidFill>
                <a:latin typeface="GT Walsheim Pro" pitchFamily="2" charset="77"/>
              </a:rPr>
            </a:br>
            <a:br>
              <a:rPr lang="en-AU" sz="5400">
                <a:solidFill>
                  <a:schemeClr val="bg1"/>
                </a:solidFill>
                <a:latin typeface="GT Walsheim Pro" pitchFamily="2" charset="77"/>
              </a:rPr>
            </a:br>
            <a:r>
              <a:rPr lang="en-AU">
                <a:highlight>
                  <a:srgbClr val="FFFF00"/>
                </a:highlight>
                <a:latin typeface="GT Walsheim Pro" pitchFamily="2" charset="77"/>
              </a:rPr>
              <a:t>Humanise Digital</a:t>
            </a:r>
            <a:endParaRPr lang="en-US">
              <a:highlight>
                <a:srgbClr val="FFFF00"/>
              </a:highlight>
              <a:latin typeface="GT Walsheim P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8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F0CBA3-2366-C540-9625-3465FD08EA9C}"/>
              </a:ext>
            </a:extLst>
          </p:cNvPr>
          <p:cNvSpPr/>
          <p:nvPr/>
        </p:nvSpPr>
        <p:spPr>
          <a:xfrm>
            <a:off x="1" y="0"/>
            <a:ext cx="146304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21392-6BD0-4B49-835D-09D354553741}"/>
              </a:ext>
            </a:extLst>
          </p:cNvPr>
          <p:cNvSpPr/>
          <p:nvPr/>
        </p:nvSpPr>
        <p:spPr>
          <a:xfrm>
            <a:off x="0" y="4114800"/>
            <a:ext cx="14630400" cy="411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C92B3-FE34-2846-8F26-B25F5EC5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14" y="5706858"/>
            <a:ext cx="5417569" cy="97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97997-0F9E-1B4E-83DE-9C356A79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470" y="1246271"/>
            <a:ext cx="4879142" cy="16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3E4AD0B2-7207-8D40-B57D-63F2EA4A3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2026920"/>
            <a:ext cx="6629401" cy="914400"/>
          </a:xfrm>
        </p:spPr>
        <p:txBody>
          <a:bodyPr/>
          <a:lstStyle/>
          <a:p>
            <a:r>
              <a:rPr lang="en-US" sz="3600" dirty="0">
                <a:latin typeface="GT Walsheim Pro" pitchFamily="2" charset="77"/>
              </a:rPr>
              <a:t>The opportunity for NZ business is everywhere… </a:t>
            </a:r>
            <a:br>
              <a:rPr lang="en-US" sz="3600" dirty="0">
                <a:latin typeface="GT Walsheim Pro" pitchFamily="2" charset="77"/>
              </a:rPr>
            </a:br>
            <a:r>
              <a:rPr lang="en-US" sz="3600" dirty="0">
                <a:highlight>
                  <a:srgbClr val="FFFF00"/>
                </a:highlight>
                <a:latin typeface="GT Walsheim Pro" pitchFamily="2" charset="77"/>
              </a:rPr>
              <a:t>we have clear thoughts in our minds.</a:t>
            </a:r>
          </a:p>
        </p:txBody>
      </p:sp>
    </p:spTree>
    <p:extLst>
      <p:ext uri="{BB962C8B-B14F-4D97-AF65-F5344CB8AC3E}">
        <p14:creationId xmlns:p14="http://schemas.microsoft.com/office/powerpoint/2010/main" val="12780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570776" y="3808"/>
            <a:ext cx="5059624" cy="8225792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655737" y="7399406"/>
            <a:ext cx="7808409" cy="82638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20"/>
              <a:t>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655736" y="1645921"/>
            <a:ext cx="11250513" cy="1107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r>
              <a:rPr lang="en-US" sz="4378" spc="-30">
                <a:solidFill>
                  <a:srgbClr val="FFEC00"/>
                </a:solidFill>
                <a:latin typeface="GT Walsheim Pro" pitchFamily="2" charset="77"/>
              </a:rPr>
              <a:t>Beyond Disruption – NZ Survey take-outs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655737" y="2753356"/>
            <a:ext cx="9672922" cy="464604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" rIns="0" bIns="0" rtlCol="0" anchor="t">
            <a:normAutofit fontScale="975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spc="-30">
                <a:solidFill>
                  <a:srgbClr val="FFFFFF"/>
                </a:solidFill>
                <a:latin typeface="GT Walsheim Pro" pitchFamily="2" charset="77"/>
              </a:rPr>
              <a:t>Digital transformation has been </a:t>
            </a:r>
            <a:r>
              <a:rPr lang="en-US" sz="2400" spc="-42">
                <a:solidFill>
                  <a:srgbClr val="FFFFFF"/>
                </a:solidFill>
                <a:latin typeface="GT Walsheim Pro" pitchFamily="2" charset="77"/>
              </a:rPr>
              <a:t>high on the agenda </a:t>
            </a:r>
            <a:r>
              <a:rPr lang="en-US" sz="2400" spc="-30">
                <a:solidFill>
                  <a:srgbClr val="FFFFFF"/>
                </a:solidFill>
                <a:latin typeface="GT Walsheim Pro" pitchFamily="2" charset="77"/>
              </a:rPr>
              <a:t>of business leaders </a:t>
            </a:r>
            <a:r>
              <a:rPr lang="en-US" sz="2400" spc="-42">
                <a:solidFill>
                  <a:srgbClr val="FFFFFF"/>
                </a:solidFill>
                <a:latin typeface="GT Walsheim Pro" pitchFamily="2" charset="77"/>
              </a:rPr>
              <a:t>for some time now, and the results are showing. </a:t>
            </a:r>
          </a:p>
          <a:p>
            <a:pPr>
              <a:lnSpc>
                <a:spcPct val="100000"/>
              </a:lnSpc>
              <a:spcBef>
                <a:spcPts val="1415"/>
              </a:spcBef>
              <a:spcAft>
                <a:spcPts val="600"/>
              </a:spcAft>
            </a:pPr>
            <a:r>
              <a:rPr lang="en-US" sz="2400" spc="-42">
                <a:solidFill>
                  <a:srgbClr val="FFFFFF"/>
                </a:solidFill>
                <a:latin typeface="GT Walsheim Pro" pitchFamily="2" charset="77"/>
              </a:rPr>
              <a:t>Transformation is helping </a:t>
            </a:r>
            <a:r>
              <a:rPr lang="en-US" sz="2400" spc="-36">
                <a:solidFill>
                  <a:srgbClr val="FFFFFF"/>
                </a:solidFill>
                <a:latin typeface="GT Walsheim Pro" pitchFamily="2" charset="77"/>
              </a:rPr>
              <a:t>New Zealand businesses compete in their existing markets </a:t>
            </a:r>
            <a:r>
              <a:rPr lang="en-US" sz="2400" spc="-48">
                <a:solidFill>
                  <a:srgbClr val="FFFFFF"/>
                </a:solidFill>
                <a:latin typeface="GT Walsheim Pro" pitchFamily="2" charset="77"/>
              </a:rPr>
              <a:t>– and enabling </a:t>
            </a:r>
            <a:r>
              <a:rPr lang="en-US" sz="2400" spc="-12">
                <a:solidFill>
                  <a:srgbClr val="FFFFFF"/>
                </a:solidFill>
                <a:latin typeface="GT Walsheim Pro" pitchFamily="2" charset="77"/>
              </a:rPr>
              <a:t>them to enter new ones</a:t>
            </a:r>
            <a:r>
              <a:rPr lang="en-US" sz="2400" spc="-6">
                <a:solidFill>
                  <a:srgbClr val="FFFFFF"/>
                </a:solidFill>
                <a:latin typeface="GT Walsheim Pro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427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7807" y="0"/>
            <a:ext cx="566666" cy="493548"/>
          </a:xfrm>
          <a:prstGeom prst="rect">
            <a:avLst/>
          </a:prstGeom>
        </p:spPr>
      </p:pic>
      <p:pic>
        <p:nvPicPr>
          <p:cNvPr id="37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1030898" y="1480261"/>
            <a:ext cx="987095" cy="987095"/>
          </a:xfrm>
          <a:prstGeom prst="rect">
            <a:avLst/>
          </a:prstGeom>
        </p:spPr>
      </p:pic>
      <p:pic>
        <p:nvPicPr>
          <p:cNvPr id="40" name="Image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7211237" y="1275761"/>
            <a:ext cx="1048788" cy="1144756"/>
          </a:xfrm>
          <a:prstGeom prst="rect">
            <a:avLst/>
          </a:prstGeom>
        </p:spPr>
      </p:pic>
      <p:pic>
        <p:nvPicPr>
          <p:cNvPr id="48" name="Image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3145562" y="1663438"/>
            <a:ext cx="1009183" cy="1005375"/>
          </a:xfrm>
          <a:prstGeom prst="rect">
            <a:avLst/>
          </a:prstGeom>
        </p:spPr>
      </p:pic>
      <p:pic>
        <p:nvPicPr>
          <p:cNvPr id="50" name="Image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2487499" y="7039704"/>
            <a:ext cx="8898326" cy="47984"/>
          </a:xfrm>
          <a:prstGeom prst="rect">
            <a:avLst/>
          </a:prstGeom>
        </p:spPr>
      </p:pic>
      <p:pic>
        <p:nvPicPr>
          <p:cNvPr id="53" name="Image.jpg"/>
          <p:cNvPicPr/>
          <p:nvPr/>
        </p:nvPicPr>
        <p:blipFill>
          <a:blip r:embed="rId8"/>
          <a:stretch>
            <a:fillRect/>
          </a:stretch>
        </p:blipFill>
        <p:spPr>
          <a:xfrm>
            <a:off x="7331842" y="4758083"/>
            <a:ext cx="1158466" cy="771549"/>
          </a:xfrm>
          <a:prstGeom prst="rect">
            <a:avLst/>
          </a:prstGeom>
        </p:spPr>
      </p:pic>
      <p:pic>
        <p:nvPicPr>
          <p:cNvPr id="55" name="Image.jpg"/>
          <p:cNvPicPr/>
          <p:nvPr/>
        </p:nvPicPr>
        <p:blipFill>
          <a:blip r:embed="rId9"/>
          <a:stretch>
            <a:fillRect/>
          </a:stretch>
        </p:blipFill>
        <p:spPr>
          <a:xfrm>
            <a:off x="3387005" y="4768647"/>
            <a:ext cx="1265096" cy="946728"/>
          </a:xfrm>
          <a:prstGeom prst="rect">
            <a:avLst/>
          </a:prstGeom>
        </p:spPr>
      </p:pic>
      <p:pic>
        <p:nvPicPr>
          <p:cNvPr id="57" name="Image.jpg"/>
          <p:cNvPicPr/>
          <p:nvPr/>
        </p:nvPicPr>
        <p:blipFill>
          <a:blip r:embed="rId10"/>
          <a:stretch>
            <a:fillRect/>
          </a:stretch>
        </p:blipFill>
        <p:spPr>
          <a:xfrm>
            <a:off x="11150585" y="4663328"/>
            <a:ext cx="1008421" cy="1009183"/>
          </a:xfrm>
          <a:prstGeom prst="rect">
            <a:avLst/>
          </a:prstGeom>
        </p:spPr>
      </p:pic>
      <p:pic>
        <p:nvPicPr>
          <p:cNvPr id="69" name="Image.jpg"/>
          <p:cNvPicPr/>
          <p:nvPr/>
        </p:nvPicPr>
        <p:blipFill>
          <a:blip r:embed="rId11"/>
          <a:stretch>
            <a:fillRect/>
          </a:stretch>
        </p:blipFill>
        <p:spPr>
          <a:xfrm>
            <a:off x="12803132" y="7201988"/>
            <a:ext cx="1436612" cy="634105"/>
          </a:xfrm>
          <a:prstGeom prst="rect">
            <a:avLst/>
          </a:prstGeom>
        </p:spPr>
      </p:pic>
      <p:sp>
        <p:nvSpPr>
          <p:cNvPr id="35" name="Text Placeholder 34"/>
          <p:cNvSpPr>
            <a:spLocks noGrp="1"/>
          </p:cNvSpPr>
          <p:nvPr>
            <p:ph type="body" idx="10"/>
          </p:nvPr>
        </p:nvSpPr>
        <p:spPr>
          <a:xfrm>
            <a:off x="6242420" y="1275760"/>
            <a:ext cx="968815" cy="124300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082" rIns="0" bIns="0" rtlCol="0" anchor="t">
            <a:normAutofit fontScale="85000" lnSpcReduction="10000"/>
          </a:bodyPr>
          <a:lstStyle/>
          <a:p>
            <a:r>
              <a:rPr lang="en-US" sz="8696">
                <a:solidFill>
                  <a:srgbClr val="000000"/>
                </a:solidFill>
                <a:latin typeface="GT Walsheim Pro" pitchFamily="2" charset="77"/>
              </a:rPr>
              <a:t>2 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idx="10"/>
          </p:nvPr>
        </p:nvSpPr>
        <p:spPr>
          <a:xfrm>
            <a:off x="10077315" y="1275760"/>
            <a:ext cx="668726" cy="128337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082" rIns="0" bIns="0" rtlCol="0" anchor="t">
            <a:normAutofit/>
          </a:bodyPr>
          <a:lstStyle/>
          <a:p>
            <a:pPr>
              <a:lnSpc>
                <a:spcPts val="9835"/>
              </a:lnSpc>
            </a:pPr>
            <a:r>
              <a:rPr lang="en-US" sz="8696">
                <a:solidFill>
                  <a:srgbClr val="000000"/>
                </a:solidFill>
                <a:latin typeface="GT Walsheim Pro" pitchFamily="2" charset="77"/>
              </a:rPr>
              <a:t>3 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0"/>
          </p:nvPr>
        </p:nvSpPr>
        <p:spPr>
          <a:xfrm>
            <a:off x="6242420" y="2518769"/>
            <a:ext cx="3056490" cy="1487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23" rIns="0" bIns="0" rtlCol="0" anchor="t">
            <a:normAutofit/>
          </a:bodyPr>
          <a:lstStyle/>
          <a:p>
            <a:pPr marL="54837" marR="219346">
              <a:lnSpc>
                <a:spcPct val="100000"/>
              </a:lnSpc>
              <a:spcAft>
                <a:spcPts val="720"/>
              </a:spcAft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New Zealand businesses are well on the path to an organisation-wide digital approach 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idx="10"/>
          </p:nvPr>
        </p:nvSpPr>
        <p:spPr>
          <a:xfrm>
            <a:off x="10081123" y="2559135"/>
            <a:ext cx="3048873" cy="109676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spc="-6">
                <a:solidFill>
                  <a:srgbClr val="000000"/>
                </a:solidFill>
                <a:latin typeface="GT Walsheim Pro" pitchFamily="2" charset="77"/>
              </a:rPr>
              <a:t>New cloud, </a:t>
            </a:r>
          </a:p>
          <a:p>
            <a:pPr>
              <a:lnSpc>
                <a:spcPct val="100000"/>
              </a:lnSpc>
              <a:spcBef>
                <a:spcPts val="18"/>
              </a:spcBef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connectivity and customer experience technologies are driving digital agendas 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idx="10"/>
          </p:nvPr>
        </p:nvSpPr>
        <p:spPr>
          <a:xfrm>
            <a:off x="710574" y="604748"/>
            <a:ext cx="8357225" cy="82866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ts val="3358"/>
              </a:lnSpc>
            </a:pPr>
            <a:r>
              <a:rPr lang="en-US" sz="3200" spc="-24" err="1">
                <a:solidFill>
                  <a:srgbClr val="000000"/>
                </a:solidFill>
                <a:latin typeface="GT Walsheim Pro" pitchFamily="2" charset="77"/>
              </a:rPr>
              <a:t>Telsyte</a:t>
            </a:r>
            <a:r>
              <a:rPr lang="en-US" sz="3200" spc="-24">
                <a:solidFill>
                  <a:srgbClr val="000000"/>
                </a:solidFill>
                <a:latin typeface="GT Walsheim Pro" pitchFamily="2" charset="77"/>
              </a:rPr>
              <a:t> findings – </a:t>
            </a:r>
            <a:r>
              <a:rPr lang="en-US" sz="3200" spc="-24">
                <a:solidFill>
                  <a:srgbClr val="000000"/>
                </a:solidFill>
                <a:highlight>
                  <a:srgbClr val="FFFF00"/>
                </a:highlight>
                <a:latin typeface="GT Walsheim Pro" pitchFamily="2" charset="77"/>
              </a:rPr>
              <a:t>NZ organisations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710576" y="1035841"/>
            <a:ext cx="2307030" cy="150196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8001" rIns="0" bIns="0" rtlCol="0" anchor="t">
            <a:normAutofit/>
          </a:bodyPr>
          <a:lstStyle/>
          <a:p>
            <a:pPr algn="r">
              <a:lnSpc>
                <a:spcPts val="9595"/>
              </a:lnSpc>
            </a:pPr>
            <a:r>
              <a:rPr lang="en-US" sz="8696" dirty="0">
                <a:solidFill>
                  <a:srgbClr val="000000"/>
                </a:solidFill>
                <a:latin typeface="GT Walsheim Pro" pitchFamily="2" charset="77"/>
              </a:rPr>
              <a:t>1 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idx="10"/>
          </p:nvPr>
        </p:nvSpPr>
        <p:spPr>
          <a:xfrm>
            <a:off x="713134" y="2522567"/>
            <a:ext cx="3056490" cy="79401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1809607">
              <a:lnSpc>
                <a:spcPts val="1679"/>
              </a:lnSpc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Digital 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idx="10"/>
          </p:nvPr>
        </p:nvSpPr>
        <p:spPr>
          <a:xfrm>
            <a:off x="710575" y="2767828"/>
            <a:ext cx="4259894" cy="165353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1809607">
              <a:lnSpc>
                <a:spcPct val="100000"/>
              </a:lnSpc>
              <a:spcAft>
                <a:spcPts val="8258"/>
              </a:spcAft>
            </a:pPr>
            <a:r>
              <a:rPr lang="en-US" sz="1800" dirty="0">
                <a:solidFill>
                  <a:srgbClr val="000000"/>
                </a:solidFill>
                <a:latin typeface="GT Walsheim Pro" pitchFamily="2" charset="77"/>
              </a:rPr>
              <a:t>disruption is now high on New Zealand’s corporate agenda </a:t>
            </a:r>
          </a:p>
        </p:txBody>
      </p:sp>
      <p:sp>
        <p:nvSpPr>
          <p:cNvPr id="51" name="Text Placeholder 50"/>
          <p:cNvSpPr>
            <a:spLocks noGrp="1"/>
          </p:cNvSpPr>
          <p:nvPr>
            <p:ph type="body" idx="10"/>
          </p:nvPr>
        </p:nvSpPr>
        <p:spPr>
          <a:xfrm>
            <a:off x="10120729" y="4421364"/>
            <a:ext cx="669488" cy="124910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047" rIns="0" bIns="0" rtlCol="0" anchor="t">
            <a:normAutofit/>
          </a:bodyPr>
          <a:lstStyle/>
          <a:p>
            <a:pPr>
              <a:lnSpc>
                <a:spcPts val="9835"/>
              </a:lnSpc>
            </a:pPr>
            <a:r>
              <a:rPr lang="en-US" sz="8696">
                <a:solidFill>
                  <a:srgbClr val="000000"/>
                </a:solidFill>
                <a:latin typeface="GT Walsheim Pro" pitchFamily="2" charset="77"/>
              </a:rPr>
              <a:t>6 </a:t>
            </a:r>
          </a:p>
        </p:txBody>
      </p:sp>
      <p:sp>
        <p:nvSpPr>
          <p:cNvPr id="58" name="Text Placeholder 57"/>
          <p:cNvSpPr>
            <a:spLocks noGrp="1"/>
          </p:cNvSpPr>
          <p:nvPr>
            <p:ph type="body" idx="10"/>
          </p:nvPr>
        </p:nvSpPr>
        <p:spPr>
          <a:xfrm>
            <a:off x="2487499" y="4421363"/>
            <a:ext cx="705285" cy="122777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047" rIns="0" bIns="0" rtlCol="0" anchor="t">
            <a:normAutofit/>
          </a:bodyPr>
          <a:lstStyle/>
          <a:p>
            <a:pPr>
              <a:lnSpc>
                <a:spcPts val="9595"/>
              </a:lnSpc>
            </a:pPr>
            <a:r>
              <a:rPr lang="en-US" sz="8696">
                <a:solidFill>
                  <a:srgbClr val="000000"/>
                </a:solidFill>
                <a:latin typeface="GT Walsheim Pro" pitchFamily="2" charset="77"/>
              </a:rPr>
              <a:t>4 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idx="10"/>
          </p:nvPr>
        </p:nvSpPr>
        <p:spPr>
          <a:xfrm>
            <a:off x="2487499" y="5649140"/>
            <a:ext cx="899506" cy="249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/>
          <a:p>
            <a:pPr marL="54837">
              <a:lnSpc>
                <a:spcPts val="1679"/>
              </a:lnSpc>
            </a:pPr>
            <a:r>
              <a:rPr lang="en-US" sz="1800" spc="-12">
                <a:solidFill>
                  <a:srgbClr val="000000"/>
                </a:solidFill>
                <a:latin typeface="GT Walsheim Pro" pitchFamily="2" charset="77"/>
              </a:rPr>
              <a:t>Digital 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idx="10"/>
          </p:nvPr>
        </p:nvSpPr>
        <p:spPr>
          <a:xfrm>
            <a:off x="2487499" y="5878395"/>
            <a:ext cx="3027476" cy="60627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/>
          <a:p>
            <a:pPr marL="54837">
              <a:lnSpc>
                <a:spcPct val="100000"/>
              </a:lnSpc>
            </a:pPr>
            <a:r>
              <a:rPr lang="en-US" sz="1800" spc="-12">
                <a:solidFill>
                  <a:srgbClr val="000000"/>
                </a:solidFill>
                <a:latin typeface="GT Walsheim Pro" pitchFamily="2" charset="77"/>
              </a:rPr>
              <a:t>strategy requires a better approach to non-IT business unit technology spending 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idx="10"/>
          </p:nvPr>
        </p:nvSpPr>
        <p:spPr>
          <a:xfrm>
            <a:off x="6242421" y="4620916"/>
            <a:ext cx="672535" cy="100765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>
              <a:lnSpc>
                <a:spcPts val="7916"/>
              </a:lnSpc>
            </a:pPr>
            <a:r>
              <a:rPr lang="en-US" sz="8696">
                <a:solidFill>
                  <a:srgbClr val="000000"/>
                </a:solidFill>
                <a:latin typeface="GT Walsheim Pro" pitchFamily="2" charset="77"/>
              </a:rPr>
              <a:t>5 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idx="10"/>
          </p:nvPr>
        </p:nvSpPr>
        <p:spPr>
          <a:xfrm>
            <a:off x="6285834" y="5628574"/>
            <a:ext cx="1046008" cy="2703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Speed up </a:t>
            </a:r>
          </a:p>
        </p:txBody>
      </p:sp>
      <p:sp>
        <p:nvSpPr>
          <p:cNvPr id="63" name="Text Placeholder 62"/>
          <p:cNvSpPr>
            <a:spLocks noGrp="1"/>
          </p:cNvSpPr>
          <p:nvPr>
            <p:ph type="body" idx="10"/>
          </p:nvPr>
        </p:nvSpPr>
        <p:spPr>
          <a:xfrm>
            <a:off x="6282026" y="5878395"/>
            <a:ext cx="2576224" cy="56666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success to avoid digital transformation failures </a:t>
            </a:r>
          </a:p>
        </p:txBody>
      </p:sp>
      <p:sp>
        <p:nvSpPr>
          <p:cNvPr id="64" name="Text Placeholder 63"/>
          <p:cNvSpPr>
            <a:spLocks noGrp="1"/>
          </p:cNvSpPr>
          <p:nvPr>
            <p:ph type="body" idx="10"/>
          </p:nvPr>
        </p:nvSpPr>
        <p:spPr>
          <a:xfrm>
            <a:off x="10077315" y="5670466"/>
            <a:ext cx="2576224" cy="81418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Digital will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spc="-30">
                <a:solidFill>
                  <a:srgbClr val="000000"/>
                </a:solidFill>
                <a:latin typeface="GT Walsheim Pro" pitchFamily="2" charset="77"/>
              </a:rPr>
              <a:t>usher in workforce </a:t>
            </a:r>
          </a:p>
          <a:p>
            <a:pPr>
              <a:lnSpc>
                <a:spcPct val="100000"/>
              </a:lnSpc>
              <a:spcBef>
                <a:spcPts val="96"/>
              </a:spcBef>
            </a:pPr>
            <a:r>
              <a:rPr lang="en-US" sz="1800">
                <a:solidFill>
                  <a:srgbClr val="000000"/>
                </a:solidFill>
                <a:latin typeface="GT Walsheim Pro" pitchFamily="2" charset="77"/>
              </a:rPr>
              <a:t>transformation 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10055228" y="3757508"/>
            <a:ext cx="1335168" cy="0"/>
          </a:xfrm>
          <a:prstGeom prst="line">
            <a:avLst/>
          </a:prstGeom>
          <a:ln w="36830" cmpd="sng">
            <a:solidFill>
              <a:srgbClr val="000000"/>
            </a:solidFill>
          </a:ln>
        </p:spPr>
      </p:cxnSp>
      <p:cxnSp>
        <p:nvCxnSpPr>
          <p:cNvPr id="71" name="Straight Connector 70"/>
          <p:cNvCxnSpPr/>
          <p:nvPr/>
        </p:nvCxnSpPr>
        <p:spPr>
          <a:xfrm>
            <a:off x="6242420" y="3757508"/>
            <a:ext cx="1331360" cy="0"/>
          </a:xfrm>
          <a:prstGeom prst="line">
            <a:avLst/>
          </a:prstGeom>
          <a:ln w="36830" cmpd="sng">
            <a:solidFill>
              <a:srgbClr val="000000"/>
            </a:solidFill>
          </a:ln>
        </p:spPr>
      </p:cxnSp>
      <p:cxnSp>
        <p:nvCxnSpPr>
          <p:cNvPr id="72" name="Straight Connector 71"/>
          <p:cNvCxnSpPr/>
          <p:nvPr/>
        </p:nvCxnSpPr>
        <p:spPr>
          <a:xfrm>
            <a:off x="2495115" y="3757508"/>
            <a:ext cx="1331360" cy="0"/>
          </a:xfrm>
          <a:prstGeom prst="line">
            <a:avLst/>
          </a:prstGeom>
          <a:ln w="36830" cmpd="sng">
            <a:solidFill>
              <a:srgbClr val="000000"/>
            </a:solidFill>
          </a:ln>
        </p:spPr>
      </p:cxnSp>
    </p:spTree>
    <p:extLst>
      <p:ext uri="{BB962C8B-B14F-4D97-AF65-F5344CB8AC3E}">
        <p14:creationId xmlns:p14="http://schemas.microsoft.com/office/powerpoint/2010/main" val="75439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38" grpId="0" build="p"/>
      <p:bldP spid="41" grpId="0" build="p"/>
      <p:bldP spid="42" grpId="0" uiExpand="1" build="p"/>
      <p:bldP spid="51" grpId="0" build="p"/>
      <p:bldP spid="58" grpId="0" build="p"/>
      <p:bldP spid="59" grpId="0" build="p"/>
      <p:bldP spid="60" grpId="0" build="p"/>
      <p:bldP spid="61" grpId="0" build="p"/>
      <p:bldP spid="62" grpId="0" build="p"/>
      <p:bldP spid="63" grpId="0" build="p"/>
      <p:bldP spid="6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45892-88C9-E34F-B541-DD6DE4684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617409" cy="822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E68C30-FA96-6444-A020-B3D5981BAE76}"/>
              </a:ext>
            </a:extLst>
          </p:cNvPr>
          <p:cNvSpPr/>
          <p:nvPr/>
        </p:nvSpPr>
        <p:spPr>
          <a:xfrm>
            <a:off x="585788" y="985838"/>
            <a:ext cx="6729412" cy="1200150"/>
          </a:xfrm>
          <a:prstGeom prst="rect">
            <a:avLst/>
          </a:prstGeom>
          <a:solidFill>
            <a:srgbClr val="FDFAFF">
              <a:alpha val="65098"/>
            </a:srgb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0000"/>
                </a:solidFill>
                <a:latin typeface="GT Walsheim Pro" pitchFamily="2" charset="77"/>
              </a:rPr>
              <a:t>Classical Transformation </a:t>
            </a:r>
            <a:br>
              <a:rPr lang="en-US" sz="3600" b="1">
                <a:solidFill>
                  <a:srgbClr val="000000"/>
                </a:solidFill>
                <a:latin typeface="GT Walsheim Pro" pitchFamily="2" charset="77"/>
              </a:rPr>
            </a:br>
            <a:r>
              <a:rPr lang="en-US" sz="3600" b="1">
                <a:solidFill>
                  <a:srgbClr val="000000"/>
                </a:solidFill>
                <a:latin typeface="GT Walsheim Pro" pitchFamily="2" charset="77"/>
              </a:rPr>
              <a:t>and Migration 101</a:t>
            </a:r>
          </a:p>
        </p:txBody>
      </p:sp>
    </p:spTree>
    <p:extLst>
      <p:ext uri="{BB962C8B-B14F-4D97-AF65-F5344CB8AC3E}">
        <p14:creationId xmlns:p14="http://schemas.microsoft.com/office/powerpoint/2010/main" val="12273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3BF2-F838-4C26-B02A-283D10E20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GT Walsheim Pro" pitchFamily="2" charset="77"/>
              </a:rPr>
              <a:t>Classical business transformation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FF179-0DA0-0048-BA24-C0844E282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0">
                <a:latin typeface="GT Walsheim Pro" pitchFamily="2" charset="77"/>
              </a:rPr>
              <a:t>Empathising and understanding end users </a:t>
            </a:r>
          </a:p>
          <a:p>
            <a:r>
              <a:rPr lang="en-US" sz="3200" b="0">
                <a:latin typeface="GT Walsheim Pro" pitchFamily="2" charset="77"/>
              </a:rPr>
              <a:t>Transformation blueprint and the relative tangible benefits to be achieved </a:t>
            </a:r>
          </a:p>
          <a:p>
            <a:r>
              <a:rPr lang="en-US" sz="3200" b="0">
                <a:latin typeface="GT Walsheim Pro" pitchFamily="2" charset="77"/>
              </a:rPr>
              <a:t>Alignment to what matters for change and business buy-in as SME’s collaborate to co-design their future enterprise</a:t>
            </a:r>
          </a:p>
        </p:txBody>
      </p:sp>
    </p:spTree>
    <p:extLst>
      <p:ext uri="{BB962C8B-B14F-4D97-AF65-F5344CB8AC3E}">
        <p14:creationId xmlns:p14="http://schemas.microsoft.com/office/powerpoint/2010/main" val="1075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3BF2-F838-4C26-B02A-283D10E20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GT Walsheim Pro" pitchFamily="2" charset="77"/>
              </a:rPr>
              <a:t>Transformation approach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7DD90604-94BD-4D53-BF5C-A40EDC2B7630}"/>
              </a:ext>
            </a:extLst>
          </p:cNvPr>
          <p:cNvSpPr/>
          <p:nvPr/>
        </p:nvSpPr>
        <p:spPr>
          <a:xfrm rot="5400000">
            <a:off x="4073818" y="-2405205"/>
            <a:ext cx="5713088" cy="1386072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47D775-BD8D-40D4-8E55-3DFBDC1A10D9}"/>
              </a:ext>
            </a:extLst>
          </p:cNvPr>
          <p:cNvSpPr/>
          <p:nvPr/>
        </p:nvSpPr>
        <p:spPr>
          <a:xfrm>
            <a:off x="769260" y="2656302"/>
            <a:ext cx="11437257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>
                <a:solidFill>
                  <a:schemeClr val="bg1"/>
                </a:solidFill>
                <a:latin typeface="GT Walsheim Pro" pitchFamily="2" charset="77"/>
                <a:cs typeface="Arial" pitchFamily="34" charset="0"/>
              </a:rPr>
              <a:t>An outcome-based approach which focuses on:</a:t>
            </a:r>
            <a:endParaRPr lang="en-AU" sz="2400" b="1">
              <a:solidFill>
                <a:schemeClr val="bg1"/>
              </a:solidFill>
              <a:latin typeface="GT Walsheim Pro" pitchFamily="2" charset="77"/>
              <a:cs typeface="Arial" pitchFamily="34" charset="0"/>
            </a:endParaRPr>
          </a:p>
          <a:p>
            <a:pPr marL="280988" indent="-273050">
              <a:spcAft>
                <a:spcPts val="600"/>
              </a:spcAft>
              <a:buFont typeface="+mj-lt"/>
              <a:buAutoNum type="arabicPeriod"/>
            </a:pPr>
            <a:r>
              <a:rPr lang="en-AU" sz="2400">
                <a:solidFill>
                  <a:schemeClr val="bg1"/>
                </a:solidFill>
                <a:latin typeface="GT Walsheim Pro" pitchFamily="2" charset="77"/>
                <a:cs typeface="Arial" pitchFamily="34" charset="0"/>
              </a:rPr>
              <a:t>Empathising with users, focus on behaviours and user experience first</a:t>
            </a:r>
          </a:p>
          <a:p>
            <a:pPr marL="280988" indent="-273050">
              <a:spcAft>
                <a:spcPts val="600"/>
              </a:spcAft>
              <a:buFont typeface="+mj-lt"/>
              <a:buAutoNum type="arabicPeriod"/>
            </a:pPr>
            <a:r>
              <a:rPr lang="en-AU" sz="2400">
                <a:solidFill>
                  <a:schemeClr val="bg1"/>
                </a:solidFill>
                <a:latin typeface="GT Walsheim Pro" pitchFamily="2" charset="77"/>
                <a:cs typeface="Arial" pitchFamily="34" charset="0"/>
              </a:rPr>
              <a:t>E2E value chain from the outside in; based on data, customer experience and integration</a:t>
            </a:r>
          </a:p>
          <a:p>
            <a:pPr marL="280988" indent="-273050">
              <a:spcAft>
                <a:spcPts val="600"/>
              </a:spcAft>
              <a:buFont typeface="+mj-lt"/>
              <a:buAutoNum type="arabicPeriod"/>
            </a:pPr>
            <a:r>
              <a:rPr lang="en-AU" sz="2400">
                <a:solidFill>
                  <a:schemeClr val="bg1"/>
                </a:solidFill>
                <a:latin typeface="GT Walsheim Pro" pitchFamily="2" charset="77"/>
                <a:cs typeface="Arial" pitchFamily="34" charset="0"/>
              </a:rPr>
              <a:t>Next ERP as a foundational system of record holding the single source of truth and underpinning the desired business agility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64A025-A221-4156-B7F3-246EE773CE10}"/>
              </a:ext>
            </a:extLst>
          </p:cNvPr>
          <p:cNvSpPr/>
          <p:nvPr/>
        </p:nvSpPr>
        <p:spPr>
          <a:xfrm>
            <a:off x="642867" y="1944129"/>
            <a:ext cx="7220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97280">
              <a:spcAft>
                <a:spcPts val="360"/>
              </a:spcAft>
            </a:pPr>
            <a:r>
              <a:rPr lang="en-US" sz="2800" b="1" kern="0">
                <a:solidFill>
                  <a:schemeClr val="bg1"/>
                </a:solidFill>
                <a:latin typeface="GT Walsheim Pro" pitchFamily="2" charset="77"/>
                <a:cs typeface="Calibri" pitchFamily="34" charset="0"/>
              </a:rPr>
              <a:t>Digital transformation – success themes:</a:t>
            </a:r>
            <a:endParaRPr lang="en-US" sz="700" b="1" kern="0">
              <a:solidFill>
                <a:schemeClr val="bg1"/>
              </a:solidFill>
              <a:latin typeface="GT Walsheim Pro" pitchFamily="2" charset="77"/>
              <a:cs typeface="Calibr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16B8E3-45AD-4861-AF25-BF0D2BEC0865}"/>
              </a:ext>
            </a:extLst>
          </p:cNvPr>
          <p:cNvGrpSpPr/>
          <p:nvPr/>
        </p:nvGrpSpPr>
        <p:grpSpPr>
          <a:xfrm>
            <a:off x="618673" y="6145179"/>
            <a:ext cx="11738430" cy="831615"/>
            <a:chOff x="685799" y="6119446"/>
            <a:chExt cx="13258801" cy="93932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CA98903-114B-47E7-943F-558DB3074B04}"/>
                </a:ext>
              </a:extLst>
            </p:cNvPr>
            <p:cNvSpPr/>
            <p:nvPr/>
          </p:nvSpPr>
          <p:spPr>
            <a:xfrm>
              <a:off x="685799" y="6119446"/>
              <a:ext cx="4656254" cy="939326"/>
            </a:xfrm>
            <a:prstGeom prst="chevron">
              <a:avLst/>
            </a:prstGeom>
            <a:solidFill>
              <a:schemeClr val="accent3"/>
            </a:solidFill>
            <a:ln w="57150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2E0BFC30-DCAE-4707-B034-8696685666AE}"/>
                </a:ext>
              </a:extLst>
            </p:cNvPr>
            <p:cNvSpPr/>
            <p:nvPr/>
          </p:nvSpPr>
          <p:spPr>
            <a:xfrm>
              <a:off x="4987073" y="6119446"/>
              <a:ext cx="4656254" cy="939326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ED4E51FD-78A8-4ED9-B15B-9F720B971D5F}"/>
                </a:ext>
              </a:extLst>
            </p:cNvPr>
            <p:cNvSpPr/>
            <p:nvPr/>
          </p:nvSpPr>
          <p:spPr>
            <a:xfrm>
              <a:off x="9288346" y="6119446"/>
              <a:ext cx="4656254" cy="939326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829858-5220-4F54-A1E3-437DED209C27}"/>
                </a:ext>
              </a:extLst>
            </p:cNvPr>
            <p:cNvSpPr/>
            <p:nvPr/>
          </p:nvSpPr>
          <p:spPr>
            <a:xfrm>
              <a:off x="1396857" y="6369635"/>
              <a:ext cx="3234139" cy="451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360"/>
                </a:spcAft>
              </a:pPr>
              <a:r>
                <a:rPr lang="en-AU" sz="2000" b="1">
                  <a:cs typeface="Calibri" pitchFamily="34" charset="0"/>
                </a:rPr>
                <a:t>Empathise &amp; Innovate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0CEF7E-E090-482A-BED7-7D9FF79C7EF2}"/>
                </a:ext>
              </a:extLst>
            </p:cNvPr>
            <p:cNvSpPr/>
            <p:nvPr/>
          </p:nvSpPr>
          <p:spPr>
            <a:xfrm>
              <a:off x="5603625" y="6369635"/>
              <a:ext cx="3264919" cy="451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360"/>
                </a:spcAft>
              </a:pPr>
              <a:r>
                <a:rPr lang="en-AU" sz="2000" b="1">
                  <a:cs typeface="Calibri" pitchFamily="34" charset="0"/>
                </a:rPr>
                <a:t>Deliver the foundation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8309D4-1C4B-43BC-BD69-CEE4D9F329EA}"/>
                </a:ext>
              </a:extLst>
            </p:cNvPr>
            <p:cNvSpPr/>
            <p:nvPr/>
          </p:nvSpPr>
          <p:spPr>
            <a:xfrm>
              <a:off x="9973997" y="6369635"/>
              <a:ext cx="3073284" cy="451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360"/>
                </a:spcAft>
              </a:pPr>
              <a:r>
                <a:rPr lang="en-AU" sz="2000" b="1">
                  <a:cs typeface="Calibri" pitchFamily="34" charset="0"/>
                </a:rPr>
                <a:t>Transform &amp; Manage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2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5D07-309C-4C23-9DCA-91B817A1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600">
                <a:latin typeface="GT Walsheim Pro" pitchFamily="2" charset="77"/>
              </a:rPr>
              <a:t>Classical transformation journey</a:t>
            </a:r>
            <a:br>
              <a:rPr lang="en-AU" sz="3600">
                <a:latin typeface="GT Walsheim Pro" pitchFamily="2" charset="77"/>
              </a:rPr>
            </a:br>
            <a:endParaRPr lang="en-AU" sz="3600">
              <a:latin typeface="GT Walsheim Pro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83AA67-5212-49FD-A256-601C3AB5E4EE}"/>
              </a:ext>
            </a:extLst>
          </p:cNvPr>
          <p:cNvGrpSpPr/>
          <p:nvPr/>
        </p:nvGrpSpPr>
        <p:grpSpPr>
          <a:xfrm>
            <a:off x="674227" y="1696135"/>
            <a:ext cx="13294610" cy="5674847"/>
            <a:chOff x="674227" y="1696135"/>
            <a:chExt cx="13294610" cy="5674847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6223E6E6-B6BD-4A29-90C7-E77739386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4495" y="2806116"/>
              <a:ext cx="10921829" cy="4285268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DCFC43B-EF65-4A83-B4B7-56D02A48ACAA}"/>
                </a:ext>
              </a:extLst>
            </p:cNvPr>
            <p:cNvSpPr/>
            <p:nvPr/>
          </p:nvSpPr>
          <p:spPr>
            <a:xfrm>
              <a:off x="674227" y="2435736"/>
              <a:ext cx="1249680" cy="1249680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1D7323E-1D33-4FEC-BC35-F5A939016518}"/>
                </a:ext>
              </a:extLst>
            </p:cNvPr>
            <p:cNvSpPr/>
            <p:nvPr/>
          </p:nvSpPr>
          <p:spPr>
            <a:xfrm>
              <a:off x="3395126" y="2435736"/>
              <a:ext cx="1249680" cy="1249680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E7D5207-390A-4E96-9B2D-B8391D087BED}"/>
                </a:ext>
              </a:extLst>
            </p:cNvPr>
            <p:cNvSpPr/>
            <p:nvPr/>
          </p:nvSpPr>
          <p:spPr>
            <a:xfrm>
              <a:off x="5920075" y="2435736"/>
              <a:ext cx="1249680" cy="12496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F4C8158-29AA-4F8E-8E01-76564D04998D}"/>
                </a:ext>
              </a:extLst>
            </p:cNvPr>
            <p:cNvSpPr/>
            <p:nvPr/>
          </p:nvSpPr>
          <p:spPr>
            <a:xfrm>
              <a:off x="10557316" y="2376957"/>
              <a:ext cx="1249680" cy="1249680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DCBC8B3-07DF-4BFC-93A4-7605C4C15A45}"/>
                </a:ext>
              </a:extLst>
            </p:cNvPr>
            <p:cNvSpPr/>
            <p:nvPr/>
          </p:nvSpPr>
          <p:spPr>
            <a:xfrm>
              <a:off x="10437278" y="4330686"/>
              <a:ext cx="1249680" cy="1249680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77D15C2-989A-45CE-BC96-E34A7DDEAC44}"/>
                </a:ext>
              </a:extLst>
            </p:cNvPr>
            <p:cNvSpPr/>
            <p:nvPr/>
          </p:nvSpPr>
          <p:spPr>
            <a:xfrm>
              <a:off x="8065413" y="4330686"/>
              <a:ext cx="1249680" cy="1249680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8F6F9F7-9C75-4C7D-BE19-B22EEB821549}"/>
                </a:ext>
              </a:extLst>
            </p:cNvPr>
            <p:cNvSpPr/>
            <p:nvPr/>
          </p:nvSpPr>
          <p:spPr>
            <a:xfrm>
              <a:off x="5709345" y="4330686"/>
              <a:ext cx="1249680" cy="12496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083D01D-E087-44FB-9D2C-0B7A932A05C8}"/>
                </a:ext>
              </a:extLst>
            </p:cNvPr>
            <p:cNvSpPr/>
            <p:nvPr/>
          </p:nvSpPr>
          <p:spPr>
            <a:xfrm>
              <a:off x="5477290" y="6121302"/>
              <a:ext cx="1249680" cy="12496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3010085-F34A-4241-AAA1-681C1B612121}"/>
                </a:ext>
              </a:extLst>
            </p:cNvPr>
            <p:cNvSpPr/>
            <p:nvPr/>
          </p:nvSpPr>
          <p:spPr>
            <a:xfrm>
              <a:off x="11368838" y="6121302"/>
              <a:ext cx="1249680" cy="12496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25C507D-935A-4F5A-A72D-4B6495A56499}"/>
                </a:ext>
              </a:extLst>
            </p:cNvPr>
            <p:cNvSpPr txBox="1"/>
            <p:nvPr/>
          </p:nvSpPr>
          <p:spPr>
            <a:xfrm>
              <a:off x="1207445" y="1696135"/>
              <a:ext cx="1718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>
                  <a:latin typeface="GT Walsheim Pro" pitchFamily="2" charset="77"/>
                </a:rPr>
                <a:t>Set the vision &amp; objectives 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8BF9070-F789-4AE9-BEEB-C7AC60DFB9EF}"/>
                </a:ext>
              </a:extLst>
            </p:cNvPr>
            <p:cNvSpPr txBox="1"/>
            <p:nvPr/>
          </p:nvSpPr>
          <p:spPr>
            <a:xfrm>
              <a:off x="3857101" y="1696135"/>
              <a:ext cx="24913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GT Walsheim Pro" pitchFamily="2" charset="77"/>
                </a:rPr>
                <a:t>Design your transformation blueprint &amp; how you will measure success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B9F94F2-FEA6-4656-9946-33B74781BBFA}"/>
                </a:ext>
              </a:extLst>
            </p:cNvPr>
            <p:cNvSpPr txBox="1"/>
            <p:nvPr/>
          </p:nvSpPr>
          <p:spPr>
            <a:xfrm>
              <a:off x="6348437" y="1696135"/>
              <a:ext cx="2096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GT Walsheim Pro" pitchFamily="2" charset="77"/>
                </a:rPr>
                <a:t>Build your foundation or ‘digital core’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92057C4-726A-42DE-BD94-CBF215D76052}"/>
                </a:ext>
              </a:extLst>
            </p:cNvPr>
            <p:cNvSpPr txBox="1"/>
            <p:nvPr/>
          </p:nvSpPr>
          <p:spPr>
            <a:xfrm>
              <a:off x="6939338" y="3552899"/>
              <a:ext cx="40313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GT Walsheim Pro" pitchFamily="2" charset="77"/>
                </a:rPr>
                <a:t>Incrementally integrate </a:t>
              </a:r>
              <a:r>
                <a:rPr lang="en-US" sz="1400" b="1">
                  <a:latin typeface="GT Walsheim Pro" pitchFamily="2" charset="77"/>
                </a:rPr>
                <a:t>new digital capabilities </a:t>
              </a:r>
              <a:r>
                <a:rPr lang="en-US" sz="1400">
                  <a:latin typeface="GT Walsheim Pro" pitchFamily="2" charset="77"/>
                </a:rPr>
                <a:t>constructing the new business model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6AE7F85-CD3B-43E0-9928-A634DC3FF3F3}"/>
                </a:ext>
              </a:extLst>
            </p:cNvPr>
            <p:cNvSpPr/>
            <p:nvPr/>
          </p:nvSpPr>
          <p:spPr>
            <a:xfrm>
              <a:off x="1278573" y="5248940"/>
              <a:ext cx="1249680" cy="124968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C5E8589-A0A7-4D16-99FE-A8D8068FF8C1}"/>
                </a:ext>
              </a:extLst>
            </p:cNvPr>
            <p:cNvSpPr txBox="1"/>
            <p:nvPr/>
          </p:nvSpPr>
          <p:spPr>
            <a:xfrm>
              <a:off x="12616252" y="6161366"/>
              <a:ext cx="135258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GT Walsheim Pro" pitchFamily="2" charset="77"/>
                </a:rPr>
                <a:t>Iterate, adapt based on learnings and new market changes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1DF4AD4-3C51-491A-96CA-7C260F62C9F7}"/>
                </a:ext>
              </a:extLst>
            </p:cNvPr>
            <p:cNvSpPr txBox="1"/>
            <p:nvPr/>
          </p:nvSpPr>
          <p:spPr>
            <a:xfrm>
              <a:off x="6368161" y="5691008"/>
              <a:ext cx="227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GT Walsheim Pro" pitchFamily="2" charset="77"/>
                </a:rPr>
                <a:t>Adopt, test and ‘live’/use your new home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C59CB60-F57E-4875-B93B-7880A939D2F4}"/>
                </a:ext>
              </a:extLst>
            </p:cNvPr>
            <p:cNvSpPr txBox="1"/>
            <p:nvPr/>
          </p:nvSpPr>
          <p:spPr>
            <a:xfrm>
              <a:off x="2601472" y="5691008"/>
              <a:ext cx="227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GT Walsheim Pro" pitchFamily="2" charset="77"/>
                </a:rPr>
                <a:t>Build-in complementary innovation areas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AFEC7A-C56D-4BBB-97BD-CAF95A2D0573}"/>
                </a:ext>
              </a:extLst>
            </p:cNvPr>
            <p:cNvSpPr txBox="1"/>
            <p:nvPr/>
          </p:nvSpPr>
          <p:spPr>
            <a:xfrm>
              <a:off x="6844349" y="5197884"/>
              <a:ext cx="859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GT Walsheim Pro" pitchFamily="2" charset="77"/>
                </a:rPr>
                <a:t>Sprint 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AEF2CFB-AFFF-4ABA-9E2A-453B67DE5D2B}"/>
                </a:ext>
              </a:extLst>
            </p:cNvPr>
            <p:cNvSpPr txBox="1"/>
            <p:nvPr/>
          </p:nvSpPr>
          <p:spPr>
            <a:xfrm>
              <a:off x="9241994" y="5197884"/>
              <a:ext cx="859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GT Walsheim Pro" pitchFamily="2" charset="77"/>
                </a:rPr>
                <a:t>Sprint 3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06454A2-4C4E-4586-AE0F-DB21C0E92313}"/>
                </a:ext>
              </a:extLst>
            </p:cNvPr>
            <p:cNvSpPr txBox="1"/>
            <p:nvPr/>
          </p:nvSpPr>
          <p:spPr>
            <a:xfrm>
              <a:off x="11543211" y="5197884"/>
              <a:ext cx="859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GT Walsheim Pro" pitchFamily="2" charset="77"/>
                </a:rPr>
                <a:t>Sprint 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D2C4FEB-EF5B-4ECF-A9A1-3AD258B6B961}"/>
                </a:ext>
              </a:extLst>
            </p:cNvPr>
            <p:cNvSpPr txBox="1"/>
            <p:nvPr/>
          </p:nvSpPr>
          <p:spPr>
            <a:xfrm>
              <a:off x="10670846" y="1942985"/>
              <a:ext cx="859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b="1">
                  <a:latin typeface="GT Walsheim Pro" pitchFamily="2" charset="77"/>
                </a:rPr>
                <a:t>Sprint 1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F2D6FFD-E671-4CD1-88D9-456E716F7712}"/>
                </a:ext>
              </a:extLst>
            </p:cNvPr>
            <p:cNvGrpSpPr/>
            <p:nvPr/>
          </p:nvGrpSpPr>
          <p:grpSpPr>
            <a:xfrm>
              <a:off x="10826030" y="3647994"/>
              <a:ext cx="278270" cy="205508"/>
              <a:chOff x="27697856" y="2682846"/>
              <a:chExt cx="278270" cy="205508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CA67459-C05B-4CD2-98FC-5F36486F6A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856" y="2731900"/>
                <a:ext cx="232815" cy="156454"/>
              </a:xfrm>
              <a:prstGeom prst="line">
                <a:avLst/>
              </a:prstGeom>
              <a:ln w="6350" cap="sq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3720C8EC-68CC-441F-8648-E2D5D7E72AF5}"/>
                  </a:ext>
                </a:extLst>
              </p:cNvPr>
              <p:cNvSpPr/>
              <p:nvPr/>
            </p:nvSpPr>
            <p:spPr>
              <a:xfrm>
                <a:off x="27894239" y="2682846"/>
                <a:ext cx="81887" cy="8570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A2081DD-2433-40DA-9D56-DC3259322FC4}"/>
                </a:ext>
              </a:extLst>
            </p:cNvPr>
            <p:cNvGrpSpPr/>
            <p:nvPr/>
          </p:nvGrpSpPr>
          <p:grpSpPr>
            <a:xfrm rot="4500000">
              <a:off x="10832225" y="4062241"/>
              <a:ext cx="278270" cy="205508"/>
              <a:chOff x="27697856" y="2682846"/>
              <a:chExt cx="278270" cy="205508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18DFC7B-4C3D-4F17-990F-B96259E5AE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856" y="2731900"/>
                <a:ext cx="232815" cy="156454"/>
              </a:xfrm>
              <a:prstGeom prst="line">
                <a:avLst/>
              </a:prstGeom>
              <a:ln w="6350" cap="sq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62F9B02-B7BE-4F62-89F3-A14A1CF5D149}"/>
                  </a:ext>
                </a:extLst>
              </p:cNvPr>
              <p:cNvSpPr/>
              <p:nvPr/>
            </p:nvSpPr>
            <p:spPr>
              <a:xfrm>
                <a:off x="27894239" y="2682846"/>
                <a:ext cx="81887" cy="8570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6068604-3E08-4859-A51A-D85CDA8D0557}"/>
                </a:ext>
              </a:extLst>
            </p:cNvPr>
            <p:cNvGrpSpPr/>
            <p:nvPr/>
          </p:nvGrpSpPr>
          <p:grpSpPr>
            <a:xfrm rot="9900000">
              <a:off x="8469696" y="4088698"/>
              <a:ext cx="278270" cy="205508"/>
              <a:chOff x="27697856" y="2682846"/>
              <a:chExt cx="278270" cy="205508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AE1782F-A357-423D-8BB0-4F0D386810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856" y="2731900"/>
                <a:ext cx="232815" cy="156454"/>
              </a:xfrm>
              <a:prstGeom prst="line">
                <a:avLst/>
              </a:prstGeom>
              <a:ln w="6350" cap="sq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9328C66-5549-4437-8871-CB4547B8852D}"/>
                  </a:ext>
                </a:extLst>
              </p:cNvPr>
              <p:cNvSpPr/>
              <p:nvPr/>
            </p:nvSpPr>
            <p:spPr>
              <a:xfrm>
                <a:off x="27894239" y="2682846"/>
                <a:ext cx="81887" cy="8570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982DBCC-4768-472D-A199-E1413A0E43C0}"/>
                </a:ext>
              </a:extLst>
            </p:cNvPr>
            <p:cNvGrpSpPr/>
            <p:nvPr/>
          </p:nvGrpSpPr>
          <p:grpSpPr>
            <a:xfrm rot="9900000">
              <a:off x="6754196" y="4088698"/>
              <a:ext cx="278270" cy="205508"/>
              <a:chOff x="27697856" y="2682846"/>
              <a:chExt cx="278270" cy="205508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8ABE327-AFA9-40D4-A1FB-75ECD51D20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856" y="2731900"/>
                <a:ext cx="232815" cy="156454"/>
              </a:xfrm>
              <a:prstGeom prst="line">
                <a:avLst/>
              </a:prstGeom>
              <a:ln w="6350" cap="sq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6BB2608-BC49-4732-9A9D-F7AB7A8A4656}"/>
                  </a:ext>
                </a:extLst>
              </p:cNvPr>
              <p:cNvSpPr/>
              <p:nvPr/>
            </p:nvSpPr>
            <p:spPr>
              <a:xfrm>
                <a:off x="27894239" y="2682846"/>
                <a:ext cx="81887" cy="8570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</p:grp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9087EB90-3F0F-4DB5-869E-826F20E71FC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1352" y="2775251"/>
              <a:ext cx="775430" cy="453092"/>
            </a:xfrm>
            <a:custGeom>
              <a:avLst/>
              <a:gdLst>
                <a:gd name="T0" fmla="*/ 1082 w 1152"/>
                <a:gd name="T1" fmla="*/ 263 h 672"/>
                <a:gd name="T2" fmla="*/ 836 w 1152"/>
                <a:gd name="T3" fmla="*/ 28 h 672"/>
                <a:gd name="T4" fmla="*/ 768 w 1152"/>
                <a:gd name="T5" fmla="*/ 0 h 672"/>
                <a:gd name="T6" fmla="*/ 685 w 1152"/>
                <a:gd name="T7" fmla="*/ 48 h 672"/>
                <a:gd name="T8" fmla="*/ 467 w 1152"/>
                <a:gd name="T9" fmla="*/ 48 h 672"/>
                <a:gd name="T10" fmla="*/ 384 w 1152"/>
                <a:gd name="T11" fmla="*/ 0 h 672"/>
                <a:gd name="T12" fmla="*/ 316 w 1152"/>
                <a:gd name="T13" fmla="*/ 28 h 672"/>
                <a:gd name="T14" fmla="*/ 316 w 1152"/>
                <a:gd name="T15" fmla="*/ 28 h 672"/>
                <a:gd name="T16" fmla="*/ 70 w 1152"/>
                <a:gd name="T17" fmla="*/ 263 h 672"/>
                <a:gd name="T18" fmla="*/ 0 w 1152"/>
                <a:gd name="T19" fmla="*/ 432 h 672"/>
                <a:gd name="T20" fmla="*/ 240 w 1152"/>
                <a:gd name="T21" fmla="*/ 672 h 672"/>
                <a:gd name="T22" fmla="*/ 475 w 1152"/>
                <a:gd name="T23" fmla="*/ 480 h 672"/>
                <a:gd name="T24" fmla="*/ 677 w 1152"/>
                <a:gd name="T25" fmla="*/ 480 h 672"/>
                <a:gd name="T26" fmla="*/ 912 w 1152"/>
                <a:gd name="T27" fmla="*/ 672 h 672"/>
                <a:gd name="T28" fmla="*/ 1152 w 1152"/>
                <a:gd name="T29" fmla="*/ 432 h 672"/>
                <a:gd name="T30" fmla="*/ 1082 w 1152"/>
                <a:gd name="T31" fmla="*/ 263 h 672"/>
                <a:gd name="T32" fmla="*/ 240 w 1152"/>
                <a:gd name="T33" fmla="*/ 576 h 672"/>
                <a:gd name="T34" fmla="*/ 96 w 1152"/>
                <a:gd name="T35" fmla="*/ 432 h 672"/>
                <a:gd name="T36" fmla="*/ 240 w 1152"/>
                <a:gd name="T37" fmla="*/ 288 h 672"/>
                <a:gd name="T38" fmla="*/ 384 w 1152"/>
                <a:gd name="T39" fmla="*/ 432 h 672"/>
                <a:gd name="T40" fmla="*/ 240 w 1152"/>
                <a:gd name="T41" fmla="*/ 576 h 672"/>
                <a:gd name="T42" fmla="*/ 576 w 1152"/>
                <a:gd name="T43" fmla="*/ 384 h 672"/>
                <a:gd name="T44" fmla="*/ 480 w 1152"/>
                <a:gd name="T45" fmla="*/ 288 h 672"/>
                <a:gd name="T46" fmla="*/ 672 w 1152"/>
                <a:gd name="T47" fmla="*/ 288 h 672"/>
                <a:gd name="T48" fmla="*/ 576 w 1152"/>
                <a:gd name="T49" fmla="*/ 384 h 672"/>
                <a:gd name="T50" fmla="*/ 912 w 1152"/>
                <a:gd name="T51" fmla="*/ 576 h 672"/>
                <a:gd name="T52" fmla="*/ 768 w 1152"/>
                <a:gd name="T53" fmla="*/ 432 h 672"/>
                <a:gd name="T54" fmla="*/ 912 w 1152"/>
                <a:gd name="T55" fmla="*/ 288 h 672"/>
                <a:gd name="T56" fmla="*/ 1056 w 1152"/>
                <a:gd name="T57" fmla="*/ 432 h 672"/>
                <a:gd name="T58" fmla="*/ 912 w 1152"/>
                <a:gd name="T59" fmla="*/ 576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2" h="672">
                  <a:moveTo>
                    <a:pt x="1082" y="263"/>
                  </a:moveTo>
                  <a:cubicBezTo>
                    <a:pt x="836" y="28"/>
                    <a:pt x="836" y="28"/>
                    <a:pt x="836" y="28"/>
                  </a:cubicBezTo>
                  <a:cubicBezTo>
                    <a:pt x="819" y="11"/>
                    <a:pt x="795" y="0"/>
                    <a:pt x="768" y="0"/>
                  </a:cubicBezTo>
                  <a:cubicBezTo>
                    <a:pt x="732" y="0"/>
                    <a:pt x="701" y="19"/>
                    <a:pt x="685" y="48"/>
                  </a:cubicBezTo>
                  <a:cubicBezTo>
                    <a:pt x="467" y="48"/>
                    <a:pt x="467" y="48"/>
                    <a:pt x="467" y="48"/>
                  </a:cubicBezTo>
                  <a:cubicBezTo>
                    <a:pt x="451" y="19"/>
                    <a:pt x="420" y="0"/>
                    <a:pt x="384" y="0"/>
                  </a:cubicBezTo>
                  <a:cubicBezTo>
                    <a:pt x="357" y="0"/>
                    <a:pt x="333" y="11"/>
                    <a:pt x="316" y="28"/>
                  </a:cubicBezTo>
                  <a:cubicBezTo>
                    <a:pt x="316" y="28"/>
                    <a:pt x="316" y="28"/>
                    <a:pt x="316" y="28"/>
                  </a:cubicBezTo>
                  <a:cubicBezTo>
                    <a:pt x="70" y="263"/>
                    <a:pt x="70" y="263"/>
                    <a:pt x="70" y="263"/>
                  </a:cubicBezTo>
                  <a:cubicBezTo>
                    <a:pt x="27" y="306"/>
                    <a:pt x="0" y="366"/>
                    <a:pt x="0" y="432"/>
                  </a:cubicBezTo>
                  <a:cubicBezTo>
                    <a:pt x="0" y="565"/>
                    <a:pt x="107" y="672"/>
                    <a:pt x="240" y="672"/>
                  </a:cubicBezTo>
                  <a:cubicBezTo>
                    <a:pt x="356" y="672"/>
                    <a:pt x="453" y="590"/>
                    <a:pt x="475" y="480"/>
                  </a:cubicBezTo>
                  <a:cubicBezTo>
                    <a:pt x="677" y="480"/>
                    <a:pt x="677" y="480"/>
                    <a:pt x="677" y="480"/>
                  </a:cubicBezTo>
                  <a:cubicBezTo>
                    <a:pt x="699" y="590"/>
                    <a:pt x="796" y="672"/>
                    <a:pt x="912" y="672"/>
                  </a:cubicBezTo>
                  <a:cubicBezTo>
                    <a:pt x="1045" y="672"/>
                    <a:pt x="1152" y="565"/>
                    <a:pt x="1152" y="432"/>
                  </a:cubicBezTo>
                  <a:cubicBezTo>
                    <a:pt x="1152" y="366"/>
                    <a:pt x="1125" y="306"/>
                    <a:pt x="1082" y="263"/>
                  </a:cubicBezTo>
                  <a:close/>
                  <a:moveTo>
                    <a:pt x="240" y="576"/>
                  </a:moveTo>
                  <a:cubicBezTo>
                    <a:pt x="160" y="576"/>
                    <a:pt x="96" y="512"/>
                    <a:pt x="96" y="432"/>
                  </a:cubicBezTo>
                  <a:cubicBezTo>
                    <a:pt x="96" y="352"/>
                    <a:pt x="160" y="288"/>
                    <a:pt x="240" y="288"/>
                  </a:cubicBezTo>
                  <a:cubicBezTo>
                    <a:pt x="320" y="288"/>
                    <a:pt x="384" y="352"/>
                    <a:pt x="384" y="432"/>
                  </a:cubicBezTo>
                  <a:cubicBezTo>
                    <a:pt x="384" y="512"/>
                    <a:pt x="320" y="576"/>
                    <a:pt x="240" y="576"/>
                  </a:cubicBezTo>
                  <a:close/>
                  <a:moveTo>
                    <a:pt x="576" y="384"/>
                  </a:moveTo>
                  <a:cubicBezTo>
                    <a:pt x="480" y="288"/>
                    <a:pt x="480" y="288"/>
                    <a:pt x="480" y="288"/>
                  </a:cubicBezTo>
                  <a:cubicBezTo>
                    <a:pt x="672" y="288"/>
                    <a:pt x="672" y="288"/>
                    <a:pt x="672" y="288"/>
                  </a:cubicBezTo>
                  <a:lnTo>
                    <a:pt x="576" y="384"/>
                  </a:lnTo>
                  <a:close/>
                  <a:moveTo>
                    <a:pt x="912" y="576"/>
                  </a:moveTo>
                  <a:cubicBezTo>
                    <a:pt x="832" y="576"/>
                    <a:pt x="768" y="512"/>
                    <a:pt x="768" y="432"/>
                  </a:cubicBezTo>
                  <a:cubicBezTo>
                    <a:pt x="768" y="352"/>
                    <a:pt x="832" y="288"/>
                    <a:pt x="912" y="288"/>
                  </a:cubicBezTo>
                  <a:cubicBezTo>
                    <a:pt x="992" y="288"/>
                    <a:pt x="1056" y="352"/>
                    <a:pt x="1056" y="432"/>
                  </a:cubicBezTo>
                  <a:cubicBezTo>
                    <a:pt x="1056" y="512"/>
                    <a:pt x="992" y="576"/>
                    <a:pt x="912" y="5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693A9A6-298C-47E8-A510-AE62FF94D604}"/>
                </a:ext>
              </a:extLst>
            </p:cNvPr>
            <p:cNvGrpSpPr/>
            <p:nvPr/>
          </p:nvGrpSpPr>
          <p:grpSpPr>
            <a:xfrm>
              <a:off x="3647886" y="2762978"/>
              <a:ext cx="716782" cy="547747"/>
              <a:chOff x="-315913" y="3524250"/>
              <a:chExt cx="1231901" cy="941388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C5FA26F-FA0D-4987-B4E0-B1C7093B4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15913" y="3524250"/>
                <a:ext cx="1231901" cy="941388"/>
              </a:xfrm>
              <a:custGeom>
                <a:avLst/>
                <a:gdLst>
                  <a:gd name="T0" fmla="*/ 158 w 1290"/>
                  <a:gd name="T1" fmla="*/ 369 h 982"/>
                  <a:gd name="T2" fmla="*/ 143 w 1290"/>
                  <a:gd name="T3" fmla="*/ 378 h 982"/>
                  <a:gd name="T4" fmla="*/ 27 w 1290"/>
                  <a:gd name="T5" fmla="*/ 458 h 982"/>
                  <a:gd name="T6" fmla="*/ 17 w 1290"/>
                  <a:gd name="T7" fmla="*/ 464 h 982"/>
                  <a:gd name="T8" fmla="*/ 2 w 1290"/>
                  <a:gd name="T9" fmla="*/ 460 h 982"/>
                  <a:gd name="T10" fmla="*/ 3 w 1290"/>
                  <a:gd name="T11" fmla="*/ 445 h 982"/>
                  <a:gd name="T12" fmla="*/ 13 w 1290"/>
                  <a:gd name="T13" fmla="*/ 437 h 982"/>
                  <a:gd name="T14" fmla="*/ 242 w 1290"/>
                  <a:gd name="T15" fmla="*/ 279 h 982"/>
                  <a:gd name="T16" fmla="*/ 252 w 1290"/>
                  <a:gd name="T17" fmla="*/ 259 h 982"/>
                  <a:gd name="T18" fmla="*/ 252 w 1290"/>
                  <a:gd name="T19" fmla="*/ 36 h 982"/>
                  <a:gd name="T20" fmla="*/ 272 w 1290"/>
                  <a:gd name="T21" fmla="*/ 16 h 982"/>
                  <a:gd name="T22" fmla="*/ 384 w 1290"/>
                  <a:gd name="T23" fmla="*/ 16 h 982"/>
                  <a:gd name="T24" fmla="*/ 404 w 1290"/>
                  <a:gd name="T25" fmla="*/ 36 h 982"/>
                  <a:gd name="T26" fmla="*/ 403 w 1290"/>
                  <a:gd name="T27" fmla="*/ 166 h 982"/>
                  <a:gd name="T28" fmla="*/ 416 w 1290"/>
                  <a:gd name="T29" fmla="*/ 158 h 982"/>
                  <a:gd name="T30" fmla="*/ 625 w 1290"/>
                  <a:gd name="T31" fmla="*/ 13 h 982"/>
                  <a:gd name="T32" fmla="*/ 662 w 1290"/>
                  <a:gd name="T33" fmla="*/ 13 h 982"/>
                  <a:gd name="T34" fmla="*/ 1034 w 1290"/>
                  <a:gd name="T35" fmla="*/ 271 h 982"/>
                  <a:gd name="T36" fmla="*/ 1278 w 1290"/>
                  <a:gd name="T37" fmla="*/ 440 h 982"/>
                  <a:gd name="T38" fmla="*/ 1283 w 1290"/>
                  <a:gd name="T39" fmla="*/ 463 h 982"/>
                  <a:gd name="T40" fmla="*/ 1262 w 1290"/>
                  <a:gd name="T41" fmla="*/ 460 h 982"/>
                  <a:gd name="T42" fmla="*/ 1138 w 1290"/>
                  <a:gd name="T43" fmla="*/ 374 h 982"/>
                  <a:gd name="T44" fmla="*/ 1130 w 1290"/>
                  <a:gd name="T45" fmla="*/ 369 h 982"/>
                  <a:gd name="T46" fmla="*/ 1129 w 1290"/>
                  <a:gd name="T47" fmla="*/ 380 h 982"/>
                  <a:gd name="T48" fmla="*/ 1129 w 1290"/>
                  <a:gd name="T49" fmla="*/ 953 h 982"/>
                  <a:gd name="T50" fmla="*/ 1129 w 1290"/>
                  <a:gd name="T51" fmla="*/ 963 h 982"/>
                  <a:gd name="T52" fmla="*/ 1110 w 1290"/>
                  <a:gd name="T53" fmla="*/ 982 h 982"/>
                  <a:gd name="T54" fmla="*/ 787 w 1290"/>
                  <a:gd name="T55" fmla="*/ 982 h 982"/>
                  <a:gd name="T56" fmla="*/ 181 w 1290"/>
                  <a:gd name="T57" fmla="*/ 982 h 982"/>
                  <a:gd name="T58" fmla="*/ 158 w 1290"/>
                  <a:gd name="T59" fmla="*/ 959 h 982"/>
                  <a:gd name="T60" fmla="*/ 158 w 1290"/>
                  <a:gd name="T61" fmla="*/ 384 h 982"/>
                  <a:gd name="T62" fmla="*/ 158 w 1290"/>
                  <a:gd name="T63" fmla="*/ 369 h 982"/>
                  <a:gd name="T64" fmla="*/ 1103 w 1290"/>
                  <a:gd name="T65" fmla="*/ 956 h 982"/>
                  <a:gd name="T66" fmla="*/ 1103 w 1290"/>
                  <a:gd name="T67" fmla="*/ 943 h 982"/>
                  <a:gd name="T68" fmla="*/ 1103 w 1290"/>
                  <a:gd name="T69" fmla="*/ 362 h 982"/>
                  <a:gd name="T70" fmla="*/ 1094 w 1290"/>
                  <a:gd name="T71" fmla="*/ 343 h 982"/>
                  <a:gd name="T72" fmla="*/ 655 w 1290"/>
                  <a:gd name="T73" fmla="*/ 40 h 982"/>
                  <a:gd name="T74" fmla="*/ 631 w 1290"/>
                  <a:gd name="T75" fmla="*/ 40 h 982"/>
                  <a:gd name="T76" fmla="*/ 198 w 1290"/>
                  <a:gd name="T77" fmla="*/ 340 h 982"/>
                  <a:gd name="T78" fmla="*/ 183 w 1290"/>
                  <a:gd name="T79" fmla="*/ 367 h 982"/>
                  <a:gd name="T80" fmla="*/ 184 w 1290"/>
                  <a:gd name="T81" fmla="*/ 942 h 982"/>
                  <a:gd name="T82" fmla="*/ 184 w 1290"/>
                  <a:gd name="T83" fmla="*/ 956 h 982"/>
                  <a:gd name="T84" fmla="*/ 1103 w 1290"/>
                  <a:gd name="T85" fmla="*/ 956 h 982"/>
                  <a:gd name="T86" fmla="*/ 278 w 1290"/>
                  <a:gd name="T87" fmla="*/ 253 h 982"/>
                  <a:gd name="T88" fmla="*/ 339 w 1290"/>
                  <a:gd name="T89" fmla="*/ 211 h 982"/>
                  <a:gd name="T90" fmla="*/ 376 w 1290"/>
                  <a:gd name="T91" fmla="*/ 183 h 982"/>
                  <a:gd name="T92" fmla="*/ 378 w 1290"/>
                  <a:gd name="T93" fmla="*/ 136 h 982"/>
                  <a:gd name="T94" fmla="*/ 378 w 1290"/>
                  <a:gd name="T95" fmla="*/ 42 h 982"/>
                  <a:gd name="T96" fmla="*/ 278 w 1290"/>
                  <a:gd name="T97" fmla="*/ 42 h 982"/>
                  <a:gd name="T98" fmla="*/ 278 w 1290"/>
                  <a:gd name="T99" fmla="*/ 253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90" h="982">
                    <a:moveTo>
                      <a:pt x="158" y="369"/>
                    </a:moveTo>
                    <a:cubicBezTo>
                      <a:pt x="151" y="373"/>
                      <a:pt x="147" y="375"/>
                      <a:pt x="143" y="378"/>
                    </a:cubicBezTo>
                    <a:cubicBezTo>
                      <a:pt x="105" y="405"/>
                      <a:pt x="66" y="431"/>
                      <a:pt x="27" y="458"/>
                    </a:cubicBezTo>
                    <a:cubicBezTo>
                      <a:pt x="24" y="461"/>
                      <a:pt x="21" y="464"/>
                      <a:pt x="17" y="464"/>
                    </a:cubicBezTo>
                    <a:cubicBezTo>
                      <a:pt x="12" y="464"/>
                      <a:pt x="5" y="463"/>
                      <a:pt x="2" y="460"/>
                    </a:cubicBezTo>
                    <a:cubicBezTo>
                      <a:pt x="0" y="457"/>
                      <a:pt x="1" y="449"/>
                      <a:pt x="3" y="445"/>
                    </a:cubicBezTo>
                    <a:cubicBezTo>
                      <a:pt x="4" y="441"/>
                      <a:pt x="9" y="439"/>
                      <a:pt x="13" y="437"/>
                    </a:cubicBezTo>
                    <a:cubicBezTo>
                      <a:pt x="89" y="384"/>
                      <a:pt x="165" y="331"/>
                      <a:pt x="242" y="279"/>
                    </a:cubicBezTo>
                    <a:cubicBezTo>
                      <a:pt x="249" y="274"/>
                      <a:pt x="252" y="268"/>
                      <a:pt x="252" y="259"/>
                    </a:cubicBezTo>
                    <a:cubicBezTo>
                      <a:pt x="252" y="185"/>
                      <a:pt x="252" y="110"/>
                      <a:pt x="252" y="36"/>
                    </a:cubicBezTo>
                    <a:cubicBezTo>
                      <a:pt x="252" y="18"/>
                      <a:pt x="254" y="16"/>
                      <a:pt x="272" y="16"/>
                    </a:cubicBezTo>
                    <a:cubicBezTo>
                      <a:pt x="309" y="16"/>
                      <a:pt x="346" y="16"/>
                      <a:pt x="384" y="16"/>
                    </a:cubicBezTo>
                    <a:cubicBezTo>
                      <a:pt x="401" y="16"/>
                      <a:pt x="404" y="19"/>
                      <a:pt x="404" y="36"/>
                    </a:cubicBezTo>
                    <a:cubicBezTo>
                      <a:pt x="403" y="79"/>
                      <a:pt x="403" y="121"/>
                      <a:pt x="403" y="166"/>
                    </a:cubicBezTo>
                    <a:cubicBezTo>
                      <a:pt x="409" y="163"/>
                      <a:pt x="413" y="160"/>
                      <a:pt x="416" y="158"/>
                    </a:cubicBezTo>
                    <a:cubicBezTo>
                      <a:pt x="486" y="110"/>
                      <a:pt x="555" y="61"/>
                      <a:pt x="625" y="13"/>
                    </a:cubicBezTo>
                    <a:cubicBezTo>
                      <a:pt x="643" y="0"/>
                      <a:pt x="643" y="1"/>
                      <a:pt x="662" y="13"/>
                    </a:cubicBezTo>
                    <a:cubicBezTo>
                      <a:pt x="786" y="99"/>
                      <a:pt x="910" y="185"/>
                      <a:pt x="1034" y="271"/>
                    </a:cubicBezTo>
                    <a:cubicBezTo>
                      <a:pt x="1115" y="327"/>
                      <a:pt x="1197" y="383"/>
                      <a:pt x="1278" y="440"/>
                    </a:cubicBezTo>
                    <a:cubicBezTo>
                      <a:pt x="1288" y="447"/>
                      <a:pt x="1290" y="456"/>
                      <a:pt x="1283" y="463"/>
                    </a:cubicBezTo>
                    <a:cubicBezTo>
                      <a:pt x="1275" y="469"/>
                      <a:pt x="1269" y="465"/>
                      <a:pt x="1262" y="460"/>
                    </a:cubicBezTo>
                    <a:cubicBezTo>
                      <a:pt x="1221" y="431"/>
                      <a:pt x="1179" y="403"/>
                      <a:pt x="1138" y="374"/>
                    </a:cubicBezTo>
                    <a:cubicBezTo>
                      <a:pt x="1136" y="373"/>
                      <a:pt x="1134" y="372"/>
                      <a:pt x="1130" y="369"/>
                    </a:cubicBezTo>
                    <a:cubicBezTo>
                      <a:pt x="1130" y="373"/>
                      <a:pt x="1129" y="376"/>
                      <a:pt x="1129" y="380"/>
                    </a:cubicBezTo>
                    <a:cubicBezTo>
                      <a:pt x="1129" y="571"/>
                      <a:pt x="1129" y="762"/>
                      <a:pt x="1129" y="953"/>
                    </a:cubicBezTo>
                    <a:cubicBezTo>
                      <a:pt x="1129" y="956"/>
                      <a:pt x="1129" y="960"/>
                      <a:pt x="1129" y="963"/>
                    </a:cubicBezTo>
                    <a:cubicBezTo>
                      <a:pt x="1129" y="978"/>
                      <a:pt x="1125" y="982"/>
                      <a:pt x="1110" y="982"/>
                    </a:cubicBezTo>
                    <a:cubicBezTo>
                      <a:pt x="1002" y="982"/>
                      <a:pt x="895" y="982"/>
                      <a:pt x="787" y="982"/>
                    </a:cubicBezTo>
                    <a:cubicBezTo>
                      <a:pt x="585" y="982"/>
                      <a:pt x="383" y="982"/>
                      <a:pt x="181" y="982"/>
                    </a:cubicBezTo>
                    <a:cubicBezTo>
                      <a:pt x="160" y="982"/>
                      <a:pt x="158" y="980"/>
                      <a:pt x="158" y="959"/>
                    </a:cubicBezTo>
                    <a:cubicBezTo>
                      <a:pt x="158" y="768"/>
                      <a:pt x="158" y="576"/>
                      <a:pt x="158" y="384"/>
                    </a:cubicBezTo>
                    <a:cubicBezTo>
                      <a:pt x="158" y="380"/>
                      <a:pt x="158" y="376"/>
                      <a:pt x="158" y="369"/>
                    </a:cubicBezTo>
                    <a:close/>
                    <a:moveTo>
                      <a:pt x="1103" y="956"/>
                    </a:moveTo>
                    <a:cubicBezTo>
                      <a:pt x="1103" y="951"/>
                      <a:pt x="1103" y="947"/>
                      <a:pt x="1103" y="943"/>
                    </a:cubicBezTo>
                    <a:cubicBezTo>
                      <a:pt x="1103" y="749"/>
                      <a:pt x="1103" y="556"/>
                      <a:pt x="1103" y="362"/>
                    </a:cubicBezTo>
                    <a:cubicBezTo>
                      <a:pt x="1103" y="353"/>
                      <a:pt x="1101" y="348"/>
                      <a:pt x="1094" y="343"/>
                    </a:cubicBezTo>
                    <a:cubicBezTo>
                      <a:pt x="947" y="242"/>
                      <a:pt x="801" y="141"/>
                      <a:pt x="655" y="40"/>
                    </a:cubicBezTo>
                    <a:cubicBezTo>
                      <a:pt x="646" y="33"/>
                      <a:pt x="640" y="34"/>
                      <a:pt x="631" y="40"/>
                    </a:cubicBezTo>
                    <a:cubicBezTo>
                      <a:pt x="487" y="140"/>
                      <a:pt x="342" y="240"/>
                      <a:pt x="198" y="340"/>
                    </a:cubicBezTo>
                    <a:cubicBezTo>
                      <a:pt x="187" y="347"/>
                      <a:pt x="183" y="354"/>
                      <a:pt x="183" y="367"/>
                    </a:cubicBezTo>
                    <a:cubicBezTo>
                      <a:pt x="184" y="558"/>
                      <a:pt x="184" y="750"/>
                      <a:pt x="184" y="942"/>
                    </a:cubicBezTo>
                    <a:cubicBezTo>
                      <a:pt x="184" y="946"/>
                      <a:pt x="184" y="951"/>
                      <a:pt x="184" y="956"/>
                    </a:cubicBezTo>
                    <a:cubicBezTo>
                      <a:pt x="491" y="956"/>
                      <a:pt x="796" y="956"/>
                      <a:pt x="1103" y="956"/>
                    </a:cubicBezTo>
                    <a:close/>
                    <a:moveTo>
                      <a:pt x="278" y="253"/>
                    </a:moveTo>
                    <a:cubicBezTo>
                      <a:pt x="299" y="239"/>
                      <a:pt x="319" y="225"/>
                      <a:pt x="339" y="211"/>
                    </a:cubicBezTo>
                    <a:cubicBezTo>
                      <a:pt x="352" y="202"/>
                      <a:pt x="369" y="196"/>
                      <a:pt x="376" y="183"/>
                    </a:cubicBezTo>
                    <a:cubicBezTo>
                      <a:pt x="382" y="170"/>
                      <a:pt x="378" y="152"/>
                      <a:pt x="378" y="136"/>
                    </a:cubicBezTo>
                    <a:cubicBezTo>
                      <a:pt x="378" y="105"/>
                      <a:pt x="378" y="74"/>
                      <a:pt x="378" y="42"/>
                    </a:cubicBezTo>
                    <a:cubicBezTo>
                      <a:pt x="344" y="42"/>
                      <a:pt x="311" y="42"/>
                      <a:pt x="278" y="42"/>
                    </a:cubicBezTo>
                    <a:cubicBezTo>
                      <a:pt x="278" y="112"/>
                      <a:pt x="278" y="181"/>
                      <a:pt x="278" y="25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1DEC714-5E65-4892-9FB5-1D24EEF6FC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388" y="3802063"/>
                <a:ext cx="241300" cy="566738"/>
              </a:xfrm>
              <a:custGeom>
                <a:avLst/>
                <a:gdLst>
                  <a:gd name="T0" fmla="*/ 0 w 252"/>
                  <a:gd name="T1" fmla="*/ 482 h 592"/>
                  <a:gd name="T2" fmla="*/ 18 w 252"/>
                  <a:gd name="T3" fmla="*/ 399 h 592"/>
                  <a:gd name="T4" fmla="*/ 100 w 252"/>
                  <a:gd name="T5" fmla="*/ 23 h 592"/>
                  <a:gd name="T6" fmla="*/ 128 w 252"/>
                  <a:gd name="T7" fmla="*/ 5 h 592"/>
                  <a:gd name="T8" fmla="*/ 235 w 252"/>
                  <a:gd name="T9" fmla="*/ 28 h 592"/>
                  <a:gd name="T10" fmla="*/ 249 w 252"/>
                  <a:gd name="T11" fmla="*/ 50 h 592"/>
                  <a:gd name="T12" fmla="*/ 153 w 252"/>
                  <a:gd name="T13" fmla="*/ 493 h 592"/>
                  <a:gd name="T14" fmla="*/ 131 w 252"/>
                  <a:gd name="T15" fmla="*/ 530 h 592"/>
                  <a:gd name="T16" fmla="*/ 68 w 252"/>
                  <a:gd name="T17" fmla="*/ 584 h 592"/>
                  <a:gd name="T18" fmla="*/ 45 w 252"/>
                  <a:gd name="T19" fmla="*/ 580 h 592"/>
                  <a:gd name="T20" fmla="*/ 2 w 252"/>
                  <a:gd name="T21" fmla="*/ 488 h 592"/>
                  <a:gd name="T22" fmla="*/ 0 w 252"/>
                  <a:gd name="T23" fmla="*/ 482 h 592"/>
                  <a:gd name="T24" fmla="*/ 29 w 252"/>
                  <a:gd name="T25" fmla="*/ 471 h 592"/>
                  <a:gd name="T26" fmla="*/ 115 w 252"/>
                  <a:gd name="T27" fmla="*/ 490 h 592"/>
                  <a:gd name="T28" fmla="*/ 129 w 252"/>
                  <a:gd name="T29" fmla="*/ 481 h 592"/>
                  <a:gd name="T30" fmla="*/ 187 w 252"/>
                  <a:gd name="T31" fmla="*/ 212 h 592"/>
                  <a:gd name="T32" fmla="*/ 206 w 252"/>
                  <a:gd name="T33" fmla="*/ 126 h 592"/>
                  <a:gd name="T34" fmla="*/ 109 w 252"/>
                  <a:gd name="T35" fmla="*/ 105 h 592"/>
                  <a:gd name="T36" fmla="*/ 29 w 252"/>
                  <a:gd name="T37" fmla="*/ 471 h 592"/>
                  <a:gd name="T38" fmla="*/ 222 w 252"/>
                  <a:gd name="T39" fmla="*/ 51 h 592"/>
                  <a:gd name="T40" fmla="*/ 125 w 252"/>
                  <a:gd name="T41" fmla="*/ 30 h 592"/>
                  <a:gd name="T42" fmla="*/ 114 w 252"/>
                  <a:gd name="T43" fmla="*/ 79 h 592"/>
                  <a:gd name="T44" fmla="*/ 212 w 252"/>
                  <a:gd name="T45" fmla="*/ 100 h 592"/>
                  <a:gd name="T46" fmla="*/ 222 w 252"/>
                  <a:gd name="T47" fmla="*/ 51 h 592"/>
                  <a:gd name="T48" fmla="*/ 108 w 252"/>
                  <a:gd name="T49" fmla="*/ 515 h 592"/>
                  <a:gd name="T50" fmla="*/ 36 w 252"/>
                  <a:gd name="T51" fmla="*/ 500 h 592"/>
                  <a:gd name="T52" fmla="*/ 62 w 252"/>
                  <a:gd name="T53" fmla="*/ 555 h 592"/>
                  <a:gd name="T54" fmla="*/ 108 w 252"/>
                  <a:gd name="T55" fmla="*/ 515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2" h="592">
                    <a:moveTo>
                      <a:pt x="0" y="482"/>
                    </a:moveTo>
                    <a:cubicBezTo>
                      <a:pt x="7" y="453"/>
                      <a:pt x="12" y="426"/>
                      <a:pt x="18" y="399"/>
                    </a:cubicBezTo>
                    <a:cubicBezTo>
                      <a:pt x="46" y="274"/>
                      <a:pt x="73" y="148"/>
                      <a:pt x="100" y="23"/>
                    </a:cubicBezTo>
                    <a:cubicBezTo>
                      <a:pt x="105" y="2"/>
                      <a:pt x="107" y="0"/>
                      <a:pt x="128" y="5"/>
                    </a:cubicBezTo>
                    <a:cubicBezTo>
                      <a:pt x="164" y="12"/>
                      <a:pt x="200" y="20"/>
                      <a:pt x="235" y="28"/>
                    </a:cubicBezTo>
                    <a:cubicBezTo>
                      <a:pt x="249" y="31"/>
                      <a:pt x="252" y="36"/>
                      <a:pt x="249" y="50"/>
                    </a:cubicBezTo>
                    <a:cubicBezTo>
                      <a:pt x="217" y="197"/>
                      <a:pt x="185" y="345"/>
                      <a:pt x="153" y="493"/>
                    </a:cubicBezTo>
                    <a:cubicBezTo>
                      <a:pt x="150" y="509"/>
                      <a:pt x="143" y="520"/>
                      <a:pt x="131" y="530"/>
                    </a:cubicBezTo>
                    <a:cubicBezTo>
                      <a:pt x="109" y="547"/>
                      <a:pt x="89" y="566"/>
                      <a:pt x="68" y="584"/>
                    </a:cubicBezTo>
                    <a:cubicBezTo>
                      <a:pt x="58" y="592"/>
                      <a:pt x="50" y="590"/>
                      <a:pt x="45" y="580"/>
                    </a:cubicBezTo>
                    <a:cubicBezTo>
                      <a:pt x="31" y="549"/>
                      <a:pt x="16" y="518"/>
                      <a:pt x="2" y="488"/>
                    </a:cubicBezTo>
                    <a:cubicBezTo>
                      <a:pt x="1" y="485"/>
                      <a:pt x="1" y="483"/>
                      <a:pt x="0" y="482"/>
                    </a:cubicBezTo>
                    <a:close/>
                    <a:moveTo>
                      <a:pt x="29" y="471"/>
                    </a:moveTo>
                    <a:cubicBezTo>
                      <a:pt x="59" y="478"/>
                      <a:pt x="87" y="483"/>
                      <a:pt x="115" y="490"/>
                    </a:cubicBezTo>
                    <a:cubicBezTo>
                      <a:pt x="125" y="492"/>
                      <a:pt x="127" y="490"/>
                      <a:pt x="129" y="481"/>
                    </a:cubicBezTo>
                    <a:cubicBezTo>
                      <a:pt x="148" y="391"/>
                      <a:pt x="168" y="302"/>
                      <a:pt x="187" y="212"/>
                    </a:cubicBezTo>
                    <a:cubicBezTo>
                      <a:pt x="194" y="183"/>
                      <a:pt x="200" y="155"/>
                      <a:pt x="206" y="126"/>
                    </a:cubicBezTo>
                    <a:cubicBezTo>
                      <a:pt x="173" y="119"/>
                      <a:pt x="141" y="112"/>
                      <a:pt x="109" y="105"/>
                    </a:cubicBezTo>
                    <a:cubicBezTo>
                      <a:pt x="82" y="227"/>
                      <a:pt x="56" y="348"/>
                      <a:pt x="29" y="471"/>
                    </a:cubicBezTo>
                    <a:close/>
                    <a:moveTo>
                      <a:pt x="222" y="51"/>
                    </a:moveTo>
                    <a:cubicBezTo>
                      <a:pt x="189" y="44"/>
                      <a:pt x="157" y="37"/>
                      <a:pt x="125" y="30"/>
                    </a:cubicBezTo>
                    <a:cubicBezTo>
                      <a:pt x="121" y="47"/>
                      <a:pt x="118" y="62"/>
                      <a:pt x="114" y="79"/>
                    </a:cubicBezTo>
                    <a:cubicBezTo>
                      <a:pt x="147" y="86"/>
                      <a:pt x="179" y="93"/>
                      <a:pt x="212" y="100"/>
                    </a:cubicBezTo>
                    <a:cubicBezTo>
                      <a:pt x="215" y="83"/>
                      <a:pt x="218" y="68"/>
                      <a:pt x="222" y="51"/>
                    </a:cubicBezTo>
                    <a:close/>
                    <a:moveTo>
                      <a:pt x="108" y="515"/>
                    </a:moveTo>
                    <a:cubicBezTo>
                      <a:pt x="83" y="510"/>
                      <a:pt x="61" y="505"/>
                      <a:pt x="36" y="500"/>
                    </a:cubicBezTo>
                    <a:cubicBezTo>
                      <a:pt x="46" y="520"/>
                      <a:pt x="54" y="537"/>
                      <a:pt x="62" y="555"/>
                    </a:cubicBezTo>
                    <a:cubicBezTo>
                      <a:pt x="78" y="542"/>
                      <a:pt x="92" y="529"/>
                      <a:pt x="108" y="51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CA17DC55-F4F8-4D78-B654-C22ED5658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262" y="3903663"/>
                <a:ext cx="26988" cy="60325"/>
              </a:xfrm>
              <a:custGeom>
                <a:avLst/>
                <a:gdLst>
                  <a:gd name="T0" fmla="*/ 26 w 28"/>
                  <a:gd name="T1" fmla="*/ 31 h 63"/>
                  <a:gd name="T2" fmla="*/ 26 w 28"/>
                  <a:gd name="T3" fmla="*/ 51 h 63"/>
                  <a:gd name="T4" fmla="*/ 14 w 28"/>
                  <a:gd name="T5" fmla="*/ 63 h 63"/>
                  <a:gd name="T6" fmla="*/ 2 w 28"/>
                  <a:gd name="T7" fmla="*/ 51 h 63"/>
                  <a:gd name="T8" fmla="*/ 2 w 28"/>
                  <a:gd name="T9" fmla="*/ 12 h 63"/>
                  <a:gd name="T10" fmla="*/ 14 w 28"/>
                  <a:gd name="T11" fmla="*/ 0 h 63"/>
                  <a:gd name="T12" fmla="*/ 26 w 28"/>
                  <a:gd name="T13" fmla="*/ 12 h 63"/>
                  <a:gd name="T14" fmla="*/ 26 w 28"/>
                  <a:gd name="T15" fmla="*/ 31 h 63"/>
                  <a:gd name="T16" fmla="*/ 26 w 28"/>
                  <a:gd name="T17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3">
                    <a:moveTo>
                      <a:pt x="26" y="31"/>
                    </a:moveTo>
                    <a:cubicBezTo>
                      <a:pt x="26" y="38"/>
                      <a:pt x="28" y="45"/>
                      <a:pt x="26" y="51"/>
                    </a:cubicBezTo>
                    <a:cubicBezTo>
                      <a:pt x="24" y="56"/>
                      <a:pt x="18" y="63"/>
                      <a:pt x="14" y="63"/>
                    </a:cubicBezTo>
                    <a:cubicBezTo>
                      <a:pt x="9" y="63"/>
                      <a:pt x="2" y="56"/>
                      <a:pt x="2" y="51"/>
                    </a:cubicBezTo>
                    <a:cubicBezTo>
                      <a:pt x="0" y="38"/>
                      <a:pt x="0" y="25"/>
                      <a:pt x="2" y="12"/>
                    </a:cubicBezTo>
                    <a:cubicBezTo>
                      <a:pt x="2" y="7"/>
                      <a:pt x="10" y="0"/>
                      <a:pt x="14" y="0"/>
                    </a:cubicBezTo>
                    <a:cubicBezTo>
                      <a:pt x="18" y="1"/>
                      <a:pt x="24" y="7"/>
                      <a:pt x="26" y="12"/>
                    </a:cubicBezTo>
                    <a:cubicBezTo>
                      <a:pt x="28" y="18"/>
                      <a:pt x="26" y="25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DD7F04C2-C46F-4CE0-A72E-CB64683E0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262" y="4052888"/>
                <a:ext cx="26988" cy="58738"/>
              </a:xfrm>
              <a:custGeom>
                <a:avLst/>
                <a:gdLst>
                  <a:gd name="T0" fmla="*/ 2 w 28"/>
                  <a:gd name="T1" fmla="*/ 31 h 62"/>
                  <a:gd name="T2" fmla="*/ 3 w 28"/>
                  <a:gd name="T3" fmla="*/ 12 h 62"/>
                  <a:gd name="T4" fmla="*/ 15 w 28"/>
                  <a:gd name="T5" fmla="*/ 0 h 62"/>
                  <a:gd name="T6" fmla="*/ 27 w 28"/>
                  <a:gd name="T7" fmla="*/ 11 h 62"/>
                  <a:gd name="T8" fmla="*/ 27 w 28"/>
                  <a:gd name="T9" fmla="*/ 52 h 62"/>
                  <a:gd name="T10" fmla="*/ 15 w 28"/>
                  <a:gd name="T11" fmla="*/ 62 h 62"/>
                  <a:gd name="T12" fmla="*/ 3 w 28"/>
                  <a:gd name="T13" fmla="*/ 52 h 62"/>
                  <a:gd name="T14" fmla="*/ 2 w 28"/>
                  <a:gd name="T15" fmla="*/ 31 h 62"/>
                  <a:gd name="T16" fmla="*/ 2 w 28"/>
                  <a:gd name="T17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2">
                    <a:moveTo>
                      <a:pt x="2" y="31"/>
                    </a:moveTo>
                    <a:cubicBezTo>
                      <a:pt x="2" y="24"/>
                      <a:pt x="0" y="17"/>
                      <a:pt x="3" y="12"/>
                    </a:cubicBezTo>
                    <a:cubicBezTo>
                      <a:pt x="4" y="7"/>
                      <a:pt x="10" y="0"/>
                      <a:pt x="15" y="0"/>
                    </a:cubicBezTo>
                    <a:cubicBezTo>
                      <a:pt x="19" y="0"/>
                      <a:pt x="26" y="7"/>
                      <a:pt x="27" y="11"/>
                    </a:cubicBezTo>
                    <a:cubicBezTo>
                      <a:pt x="28" y="25"/>
                      <a:pt x="28" y="39"/>
                      <a:pt x="27" y="52"/>
                    </a:cubicBezTo>
                    <a:cubicBezTo>
                      <a:pt x="26" y="56"/>
                      <a:pt x="19" y="62"/>
                      <a:pt x="15" y="62"/>
                    </a:cubicBezTo>
                    <a:cubicBezTo>
                      <a:pt x="11" y="62"/>
                      <a:pt x="4" y="57"/>
                      <a:pt x="3" y="52"/>
                    </a:cubicBezTo>
                    <a:cubicBezTo>
                      <a:pt x="1" y="46"/>
                      <a:pt x="2" y="38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A994B166-0F61-43C5-A8D5-830BA2FCA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262" y="4198938"/>
                <a:ext cx="26988" cy="60325"/>
              </a:xfrm>
              <a:custGeom>
                <a:avLst/>
                <a:gdLst>
                  <a:gd name="T0" fmla="*/ 26 w 28"/>
                  <a:gd name="T1" fmla="*/ 32 h 63"/>
                  <a:gd name="T2" fmla="*/ 26 w 28"/>
                  <a:gd name="T3" fmla="*/ 52 h 63"/>
                  <a:gd name="T4" fmla="*/ 13 w 28"/>
                  <a:gd name="T5" fmla="*/ 63 h 63"/>
                  <a:gd name="T6" fmla="*/ 2 w 28"/>
                  <a:gd name="T7" fmla="*/ 52 h 63"/>
                  <a:gd name="T8" fmla="*/ 2 w 28"/>
                  <a:gd name="T9" fmla="*/ 12 h 63"/>
                  <a:gd name="T10" fmla="*/ 13 w 28"/>
                  <a:gd name="T11" fmla="*/ 1 h 63"/>
                  <a:gd name="T12" fmla="*/ 26 w 28"/>
                  <a:gd name="T13" fmla="*/ 11 h 63"/>
                  <a:gd name="T14" fmla="*/ 26 w 28"/>
                  <a:gd name="T15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63">
                    <a:moveTo>
                      <a:pt x="26" y="32"/>
                    </a:moveTo>
                    <a:cubicBezTo>
                      <a:pt x="26" y="39"/>
                      <a:pt x="28" y="46"/>
                      <a:pt x="26" y="52"/>
                    </a:cubicBezTo>
                    <a:cubicBezTo>
                      <a:pt x="24" y="57"/>
                      <a:pt x="18" y="62"/>
                      <a:pt x="13" y="63"/>
                    </a:cubicBezTo>
                    <a:cubicBezTo>
                      <a:pt x="9" y="63"/>
                      <a:pt x="2" y="57"/>
                      <a:pt x="2" y="52"/>
                    </a:cubicBezTo>
                    <a:cubicBezTo>
                      <a:pt x="0" y="39"/>
                      <a:pt x="0" y="25"/>
                      <a:pt x="2" y="12"/>
                    </a:cubicBezTo>
                    <a:cubicBezTo>
                      <a:pt x="2" y="7"/>
                      <a:pt x="9" y="0"/>
                      <a:pt x="13" y="1"/>
                    </a:cubicBezTo>
                    <a:cubicBezTo>
                      <a:pt x="18" y="1"/>
                      <a:pt x="24" y="7"/>
                      <a:pt x="26" y="11"/>
                    </a:cubicBezTo>
                    <a:cubicBezTo>
                      <a:pt x="28" y="17"/>
                      <a:pt x="26" y="25"/>
                      <a:pt x="2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4EC73FDE-4290-43D0-86D3-3404DA852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262" y="3978275"/>
                <a:ext cx="26988" cy="60325"/>
              </a:xfrm>
              <a:custGeom>
                <a:avLst/>
                <a:gdLst>
                  <a:gd name="T0" fmla="*/ 26 w 28"/>
                  <a:gd name="T1" fmla="*/ 33 h 63"/>
                  <a:gd name="T2" fmla="*/ 26 w 28"/>
                  <a:gd name="T3" fmla="*/ 52 h 63"/>
                  <a:gd name="T4" fmla="*/ 13 w 28"/>
                  <a:gd name="T5" fmla="*/ 63 h 63"/>
                  <a:gd name="T6" fmla="*/ 2 w 28"/>
                  <a:gd name="T7" fmla="*/ 52 h 63"/>
                  <a:gd name="T8" fmla="*/ 1 w 28"/>
                  <a:gd name="T9" fmla="*/ 13 h 63"/>
                  <a:gd name="T10" fmla="*/ 14 w 28"/>
                  <a:gd name="T11" fmla="*/ 0 h 63"/>
                  <a:gd name="T12" fmla="*/ 26 w 28"/>
                  <a:gd name="T13" fmla="*/ 14 h 63"/>
                  <a:gd name="T14" fmla="*/ 27 w 28"/>
                  <a:gd name="T15" fmla="*/ 33 h 63"/>
                  <a:gd name="T16" fmla="*/ 26 w 28"/>
                  <a:gd name="T17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3">
                    <a:moveTo>
                      <a:pt x="26" y="33"/>
                    </a:moveTo>
                    <a:cubicBezTo>
                      <a:pt x="26" y="39"/>
                      <a:pt x="28" y="46"/>
                      <a:pt x="26" y="52"/>
                    </a:cubicBezTo>
                    <a:cubicBezTo>
                      <a:pt x="24" y="57"/>
                      <a:pt x="18" y="63"/>
                      <a:pt x="13" y="63"/>
                    </a:cubicBezTo>
                    <a:cubicBezTo>
                      <a:pt x="9" y="63"/>
                      <a:pt x="2" y="56"/>
                      <a:pt x="2" y="52"/>
                    </a:cubicBezTo>
                    <a:cubicBezTo>
                      <a:pt x="0" y="39"/>
                      <a:pt x="0" y="26"/>
                      <a:pt x="1" y="13"/>
                    </a:cubicBezTo>
                    <a:cubicBezTo>
                      <a:pt x="2" y="8"/>
                      <a:pt x="9" y="4"/>
                      <a:pt x="14" y="0"/>
                    </a:cubicBezTo>
                    <a:cubicBezTo>
                      <a:pt x="18" y="4"/>
                      <a:pt x="24" y="8"/>
                      <a:pt x="26" y="14"/>
                    </a:cubicBezTo>
                    <a:cubicBezTo>
                      <a:pt x="28" y="19"/>
                      <a:pt x="27" y="26"/>
                      <a:pt x="27" y="33"/>
                    </a:cubicBezTo>
                    <a:cubicBezTo>
                      <a:pt x="26" y="33"/>
                      <a:pt x="26" y="33"/>
                      <a:pt x="26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8D6F424B-B9C7-4B0C-A879-1445C2002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262" y="4125913"/>
                <a:ext cx="26988" cy="60325"/>
              </a:xfrm>
              <a:custGeom>
                <a:avLst/>
                <a:gdLst>
                  <a:gd name="T0" fmla="*/ 26 w 28"/>
                  <a:gd name="T1" fmla="*/ 32 h 63"/>
                  <a:gd name="T2" fmla="*/ 26 w 28"/>
                  <a:gd name="T3" fmla="*/ 52 h 63"/>
                  <a:gd name="T4" fmla="*/ 13 w 28"/>
                  <a:gd name="T5" fmla="*/ 63 h 63"/>
                  <a:gd name="T6" fmla="*/ 2 w 28"/>
                  <a:gd name="T7" fmla="*/ 52 h 63"/>
                  <a:gd name="T8" fmla="*/ 2 w 28"/>
                  <a:gd name="T9" fmla="*/ 11 h 63"/>
                  <a:gd name="T10" fmla="*/ 13 w 28"/>
                  <a:gd name="T11" fmla="*/ 0 h 63"/>
                  <a:gd name="T12" fmla="*/ 26 w 28"/>
                  <a:gd name="T13" fmla="*/ 11 h 63"/>
                  <a:gd name="T14" fmla="*/ 26 w 28"/>
                  <a:gd name="T15" fmla="*/ 32 h 63"/>
                  <a:gd name="T16" fmla="*/ 26 w 28"/>
                  <a:gd name="T17" fmla="*/ 3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3">
                    <a:moveTo>
                      <a:pt x="26" y="32"/>
                    </a:moveTo>
                    <a:cubicBezTo>
                      <a:pt x="26" y="38"/>
                      <a:pt x="28" y="46"/>
                      <a:pt x="26" y="52"/>
                    </a:cubicBezTo>
                    <a:cubicBezTo>
                      <a:pt x="24" y="57"/>
                      <a:pt x="18" y="62"/>
                      <a:pt x="13" y="63"/>
                    </a:cubicBezTo>
                    <a:cubicBezTo>
                      <a:pt x="9" y="63"/>
                      <a:pt x="2" y="56"/>
                      <a:pt x="2" y="52"/>
                    </a:cubicBezTo>
                    <a:cubicBezTo>
                      <a:pt x="0" y="38"/>
                      <a:pt x="0" y="25"/>
                      <a:pt x="2" y="11"/>
                    </a:cubicBezTo>
                    <a:cubicBezTo>
                      <a:pt x="2" y="7"/>
                      <a:pt x="9" y="0"/>
                      <a:pt x="13" y="0"/>
                    </a:cubicBezTo>
                    <a:cubicBezTo>
                      <a:pt x="18" y="1"/>
                      <a:pt x="24" y="6"/>
                      <a:pt x="26" y="11"/>
                    </a:cubicBezTo>
                    <a:cubicBezTo>
                      <a:pt x="28" y="17"/>
                      <a:pt x="26" y="25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27BFD79F-484D-4E28-A181-3BA5BC70A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262" y="4275138"/>
                <a:ext cx="26988" cy="58738"/>
              </a:xfrm>
              <a:custGeom>
                <a:avLst/>
                <a:gdLst>
                  <a:gd name="T0" fmla="*/ 1 w 27"/>
                  <a:gd name="T1" fmla="*/ 31 h 62"/>
                  <a:gd name="T2" fmla="*/ 2 w 27"/>
                  <a:gd name="T3" fmla="*/ 10 h 62"/>
                  <a:gd name="T4" fmla="*/ 13 w 27"/>
                  <a:gd name="T5" fmla="*/ 0 h 62"/>
                  <a:gd name="T6" fmla="*/ 25 w 27"/>
                  <a:gd name="T7" fmla="*/ 10 h 62"/>
                  <a:gd name="T8" fmla="*/ 25 w 27"/>
                  <a:gd name="T9" fmla="*/ 53 h 62"/>
                  <a:gd name="T10" fmla="*/ 13 w 27"/>
                  <a:gd name="T11" fmla="*/ 62 h 62"/>
                  <a:gd name="T12" fmla="*/ 2 w 27"/>
                  <a:gd name="T13" fmla="*/ 53 h 62"/>
                  <a:gd name="T14" fmla="*/ 1 w 27"/>
                  <a:gd name="T15" fmla="*/ 31 h 62"/>
                  <a:gd name="T16" fmla="*/ 1 w 27"/>
                  <a:gd name="T17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62">
                    <a:moveTo>
                      <a:pt x="1" y="31"/>
                    </a:moveTo>
                    <a:cubicBezTo>
                      <a:pt x="1" y="24"/>
                      <a:pt x="0" y="17"/>
                      <a:pt x="2" y="10"/>
                    </a:cubicBezTo>
                    <a:cubicBezTo>
                      <a:pt x="3" y="6"/>
                      <a:pt x="9" y="0"/>
                      <a:pt x="13" y="0"/>
                    </a:cubicBezTo>
                    <a:cubicBezTo>
                      <a:pt x="17" y="0"/>
                      <a:pt x="25" y="6"/>
                      <a:pt x="25" y="10"/>
                    </a:cubicBezTo>
                    <a:cubicBezTo>
                      <a:pt x="27" y="24"/>
                      <a:pt x="27" y="39"/>
                      <a:pt x="25" y="53"/>
                    </a:cubicBezTo>
                    <a:cubicBezTo>
                      <a:pt x="25" y="57"/>
                      <a:pt x="17" y="62"/>
                      <a:pt x="13" y="62"/>
                    </a:cubicBezTo>
                    <a:cubicBezTo>
                      <a:pt x="9" y="62"/>
                      <a:pt x="3" y="57"/>
                      <a:pt x="2" y="53"/>
                    </a:cubicBezTo>
                    <a:cubicBezTo>
                      <a:pt x="0" y="46"/>
                      <a:pt x="1" y="38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409867A8-36DE-4084-8DCD-068A5F483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912" y="4341813"/>
                <a:ext cx="63500" cy="26988"/>
              </a:xfrm>
              <a:custGeom>
                <a:avLst/>
                <a:gdLst>
                  <a:gd name="T0" fmla="*/ 33 w 66"/>
                  <a:gd name="T1" fmla="*/ 26 h 28"/>
                  <a:gd name="T2" fmla="*/ 15 w 66"/>
                  <a:gd name="T3" fmla="*/ 25 h 28"/>
                  <a:gd name="T4" fmla="*/ 2 w 66"/>
                  <a:gd name="T5" fmla="*/ 13 h 28"/>
                  <a:gd name="T6" fmla="*/ 15 w 66"/>
                  <a:gd name="T7" fmla="*/ 0 h 28"/>
                  <a:gd name="T8" fmla="*/ 52 w 66"/>
                  <a:gd name="T9" fmla="*/ 0 h 28"/>
                  <a:gd name="T10" fmla="*/ 65 w 66"/>
                  <a:gd name="T11" fmla="*/ 13 h 28"/>
                  <a:gd name="T12" fmla="*/ 52 w 66"/>
                  <a:gd name="T13" fmla="*/ 25 h 28"/>
                  <a:gd name="T14" fmla="*/ 33 w 66"/>
                  <a:gd name="T15" fmla="*/ 26 h 28"/>
                  <a:gd name="T16" fmla="*/ 33 w 66"/>
                  <a:gd name="T1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28">
                    <a:moveTo>
                      <a:pt x="33" y="26"/>
                    </a:moveTo>
                    <a:cubicBezTo>
                      <a:pt x="27" y="26"/>
                      <a:pt x="20" y="28"/>
                      <a:pt x="15" y="25"/>
                    </a:cubicBezTo>
                    <a:cubicBezTo>
                      <a:pt x="10" y="23"/>
                      <a:pt x="3" y="18"/>
                      <a:pt x="2" y="13"/>
                    </a:cubicBezTo>
                    <a:cubicBezTo>
                      <a:pt x="0" y="5"/>
                      <a:pt x="6" y="1"/>
                      <a:pt x="15" y="0"/>
                    </a:cubicBezTo>
                    <a:cubicBezTo>
                      <a:pt x="27" y="0"/>
                      <a:pt x="39" y="0"/>
                      <a:pt x="52" y="0"/>
                    </a:cubicBezTo>
                    <a:cubicBezTo>
                      <a:pt x="60" y="1"/>
                      <a:pt x="66" y="5"/>
                      <a:pt x="65" y="13"/>
                    </a:cubicBezTo>
                    <a:cubicBezTo>
                      <a:pt x="64" y="18"/>
                      <a:pt x="57" y="23"/>
                      <a:pt x="52" y="25"/>
                    </a:cubicBezTo>
                    <a:cubicBezTo>
                      <a:pt x="46" y="27"/>
                      <a:pt x="39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BB0A3274-63E1-4329-92EF-DE8BE9FF9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8" y="4340225"/>
                <a:ext cx="58738" cy="26988"/>
              </a:xfrm>
              <a:custGeom>
                <a:avLst/>
                <a:gdLst>
                  <a:gd name="T0" fmla="*/ 31 w 63"/>
                  <a:gd name="T1" fmla="*/ 2 h 28"/>
                  <a:gd name="T2" fmla="*/ 52 w 63"/>
                  <a:gd name="T3" fmla="*/ 2 h 28"/>
                  <a:gd name="T4" fmla="*/ 63 w 63"/>
                  <a:gd name="T5" fmla="*/ 13 h 28"/>
                  <a:gd name="T6" fmla="*/ 52 w 63"/>
                  <a:gd name="T7" fmla="*/ 26 h 28"/>
                  <a:gd name="T8" fmla="*/ 11 w 63"/>
                  <a:gd name="T9" fmla="*/ 26 h 28"/>
                  <a:gd name="T10" fmla="*/ 1 w 63"/>
                  <a:gd name="T11" fmla="*/ 14 h 28"/>
                  <a:gd name="T12" fmla="*/ 12 w 63"/>
                  <a:gd name="T13" fmla="*/ 2 h 28"/>
                  <a:gd name="T14" fmla="*/ 31 w 63"/>
                  <a:gd name="T15" fmla="*/ 1 h 28"/>
                  <a:gd name="T16" fmla="*/ 31 w 63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28">
                    <a:moveTo>
                      <a:pt x="31" y="2"/>
                    </a:moveTo>
                    <a:cubicBezTo>
                      <a:pt x="38" y="2"/>
                      <a:pt x="45" y="0"/>
                      <a:pt x="52" y="2"/>
                    </a:cubicBezTo>
                    <a:cubicBezTo>
                      <a:pt x="56" y="3"/>
                      <a:pt x="63" y="9"/>
                      <a:pt x="63" y="13"/>
                    </a:cubicBezTo>
                    <a:cubicBezTo>
                      <a:pt x="62" y="18"/>
                      <a:pt x="57" y="25"/>
                      <a:pt x="52" y="26"/>
                    </a:cubicBezTo>
                    <a:cubicBezTo>
                      <a:pt x="39" y="28"/>
                      <a:pt x="25" y="28"/>
                      <a:pt x="11" y="26"/>
                    </a:cubicBezTo>
                    <a:cubicBezTo>
                      <a:pt x="7" y="26"/>
                      <a:pt x="1" y="18"/>
                      <a:pt x="1" y="14"/>
                    </a:cubicBezTo>
                    <a:cubicBezTo>
                      <a:pt x="0" y="10"/>
                      <a:pt x="7" y="4"/>
                      <a:pt x="12" y="2"/>
                    </a:cubicBezTo>
                    <a:cubicBezTo>
                      <a:pt x="18" y="0"/>
                      <a:pt x="25" y="1"/>
                      <a:pt x="31" y="1"/>
                    </a:cubicBezTo>
                    <a:cubicBezTo>
                      <a:pt x="31" y="1"/>
                      <a:pt x="31" y="1"/>
                      <a:pt x="3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526D70D7-A3E4-489B-9121-8299616AF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900" y="4340225"/>
                <a:ext cx="58738" cy="26988"/>
              </a:xfrm>
              <a:custGeom>
                <a:avLst/>
                <a:gdLst>
                  <a:gd name="T0" fmla="*/ 30 w 62"/>
                  <a:gd name="T1" fmla="*/ 27 h 28"/>
                  <a:gd name="T2" fmla="*/ 11 w 62"/>
                  <a:gd name="T3" fmla="*/ 26 h 28"/>
                  <a:gd name="T4" fmla="*/ 0 w 62"/>
                  <a:gd name="T5" fmla="*/ 14 h 28"/>
                  <a:gd name="T6" fmla="*/ 11 w 62"/>
                  <a:gd name="T7" fmla="*/ 2 h 28"/>
                  <a:gd name="T8" fmla="*/ 51 w 62"/>
                  <a:gd name="T9" fmla="*/ 2 h 28"/>
                  <a:gd name="T10" fmla="*/ 62 w 62"/>
                  <a:gd name="T11" fmla="*/ 14 h 28"/>
                  <a:gd name="T12" fmla="*/ 51 w 62"/>
                  <a:gd name="T13" fmla="*/ 26 h 28"/>
                  <a:gd name="T14" fmla="*/ 30 w 62"/>
                  <a:gd name="T15" fmla="*/ 27 h 28"/>
                  <a:gd name="T16" fmla="*/ 30 w 62"/>
                  <a:gd name="T1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8">
                    <a:moveTo>
                      <a:pt x="30" y="27"/>
                    </a:moveTo>
                    <a:cubicBezTo>
                      <a:pt x="24" y="27"/>
                      <a:pt x="17" y="28"/>
                      <a:pt x="11" y="26"/>
                    </a:cubicBezTo>
                    <a:cubicBezTo>
                      <a:pt x="6" y="24"/>
                      <a:pt x="0" y="18"/>
                      <a:pt x="0" y="14"/>
                    </a:cubicBezTo>
                    <a:cubicBezTo>
                      <a:pt x="0" y="10"/>
                      <a:pt x="7" y="3"/>
                      <a:pt x="11" y="2"/>
                    </a:cubicBezTo>
                    <a:cubicBezTo>
                      <a:pt x="24" y="0"/>
                      <a:pt x="38" y="0"/>
                      <a:pt x="51" y="2"/>
                    </a:cubicBezTo>
                    <a:cubicBezTo>
                      <a:pt x="55" y="3"/>
                      <a:pt x="62" y="10"/>
                      <a:pt x="62" y="14"/>
                    </a:cubicBezTo>
                    <a:cubicBezTo>
                      <a:pt x="62" y="18"/>
                      <a:pt x="55" y="25"/>
                      <a:pt x="51" y="26"/>
                    </a:cubicBezTo>
                    <a:cubicBezTo>
                      <a:pt x="44" y="28"/>
                      <a:pt x="37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6">
                <a:extLst>
                  <a:ext uri="{FF2B5EF4-FFF2-40B4-BE49-F238E27FC236}">
                    <a16:creationId xmlns:a16="http://schemas.microsoft.com/office/drawing/2014/main" id="{72459332-74AB-477C-91C4-8BB086E83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25" y="4340225"/>
                <a:ext cx="60325" cy="26988"/>
              </a:xfrm>
              <a:custGeom>
                <a:avLst/>
                <a:gdLst>
                  <a:gd name="T0" fmla="*/ 32 w 63"/>
                  <a:gd name="T1" fmla="*/ 2 h 28"/>
                  <a:gd name="T2" fmla="*/ 51 w 63"/>
                  <a:gd name="T3" fmla="*/ 2 h 28"/>
                  <a:gd name="T4" fmla="*/ 62 w 63"/>
                  <a:gd name="T5" fmla="*/ 13 h 28"/>
                  <a:gd name="T6" fmla="*/ 52 w 63"/>
                  <a:gd name="T7" fmla="*/ 26 h 28"/>
                  <a:gd name="T8" fmla="*/ 10 w 63"/>
                  <a:gd name="T9" fmla="*/ 26 h 28"/>
                  <a:gd name="T10" fmla="*/ 0 w 63"/>
                  <a:gd name="T11" fmla="*/ 14 h 28"/>
                  <a:gd name="T12" fmla="*/ 12 w 63"/>
                  <a:gd name="T13" fmla="*/ 2 h 28"/>
                  <a:gd name="T14" fmla="*/ 32 w 63"/>
                  <a:gd name="T15" fmla="*/ 1 h 28"/>
                  <a:gd name="T16" fmla="*/ 32 w 63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28">
                    <a:moveTo>
                      <a:pt x="32" y="2"/>
                    </a:moveTo>
                    <a:cubicBezTo>
                      <a:pt x="38" y="2"/>
                      <a:pt x="45" y="0"/>
                      <a:pt x="51" y="2"/>
                    </a:cubicBezTo>
                    <a:cubicBezTo>
                      <a:pt x="56" y="3"/>
                      <a:pt x="63" y="9"/>
                      <a:pt x="62" y="13"/>
                    </a:cubicBezTo>
                    <a:cubicBezTo>
                      <a:pt x="62" y="18"/>
                      <a:pt x="56" y="25"/>
                      <a:pt x="52" y="26"/>
                    </a:cubicBezTo>
                    <a:cubicBezTo>
                      <a:pt x="38" y="28"/>
                      <a:pt x="24" y="27"/>
                      <a:pt x="10" y="26"/>
                    </a:cubicBezTo>
                    <a:cubicBezTo>
                      <a:pt x="6" y="26"/>
                      <a:pt x="0" y="18"/>
                      <a:pt x="0" y="14"/>
                    </a:cubicBezTo>
                    <a:cubicBezTo>
                      <a:pt x="1" y="9"/>
                      <a:pt x="7" y="4"/>
                      <a:pt x="12" y="2"/>
                    </a:cubicBezTo>
                    <a:cubicBezTo>
                      <a:pt x="18" y="0"/>
                      <a:pt x="25" y="1"/>
                      <a:pt x="32" y="1"/>
                    </a:cubicBezTo>
                    <a:cubicBezTo>
                      <a:pt x="32" y="1"/>
                      <a:pt x="32" y="1"/>
                      <a:pt x="3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7">
                <a:extLst>
                  <a:ext uri="{FF2B5EF4-FFF2-40B4-BE49-F238E27FC236}">
                    <a16:creationId xmlns:a16="http://schemas.microsoft.com/office/drawing/2014/main" id="{FA6F56A3-3C71-424D-9880-203221804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50" y="4340225"/>
                <a:ext cx="60325" cy="26988"/>
              </a:xfrm>
              <a:custGeom>
                <a:avLst/>
                <a:gdLst>
                  <a:gd name="T0" fmla="*/ 32 w 63"/>
                  <a:gd name="T1" fmla="*/ 1 h 28"/>
                  <a:gd name="T2" fmla="*/ 51 w 63"/>
                  <a:gd name="T3" fmla="*/ 2 h 28"/>
                  <a:gd name="T4" fmla="*/ 63 w 63"/>
                  <a:gd name="T5" fmla="*/ 14 h 28"/>
                  <a:gd name="T6" fmla="*/ 52 w 63"/>
                  <a:gd name="T7" fmla="*/ 26 h 28"/>
                  <a:gd name="T8" fmla="*/ 11 w 63"/>
                  <a:gd name="T9" fmla="*/ 26 h 28"/>
                  <a:gd name="T10" fmla="*/ 0 w 63"/>
                  <a:gd name="T11" fmla="*/ 13 h 28"/>
                  <a:gd name="T12" fmla="*/ 11 w 63"/>
                  <a:gd name="T13" fmla="*/ 2 h 28"/>
                  <a:gd name="T14" fmla="*/ 32 w 63"/>
                  <a:gd name="T15" fmla="*/ 2 h 28"/>
                  <a:gd name="T16" fmla="*/ 32 w 63"/>
                  <a:gd name="T1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28">
                    <a:moveTo>
                      <a:pt x="32" y="1"/>
                    </a:moveTo>
                    <a:cubicBezTo>
                      <a:pt x="38" y="1"/>
                      <a:pt x="45" y="0"/>
                      <a:pt x="51" y="2"/>
                    </a:cubicBezTo>
                    <a:cubicBezTo>
                      <a:pt x="56" y="4"/>
                      <a:pt x="63" y="10"/>
                      <a:pt x="63" y="14"/>
                    </a:cubicBezTo>
                    <a:cubicBezTo>
                      <a:pt x="63" y="18"/>
                      <a:pt x="56" y="26"/>
                      <a:pt x="52" y="26"/>
                    </a:cubicBezTo>
                    <a:cubicBezTo>
                      <a:pt x="38" y="28"/>
                      <a:pt x="24" y="28"/>
                      <a:pt x="11" y="26"/>
                    </a:cubicBezTo>
                    <a:cubicBezTo>
                      <a:pt x="7" y="26"/>
                      <a:pt x="1" y="18"/>
                      <a:pt x="0" y="13"/>
                    </a:cubicBezTo>
                    <a:cubicBezTo>
                      <a:pt x="0" y="10"/>
                      <a:pt x="7" y="3"/>
                      <a:pt x="11" y="2"/>
                    </a:cubicBezTo>
                    <a:cubicBezTo>
                      <a:pt x="18" y="0"/>
                      <a:pt x="25" y="2"/>
                      <a:pt x="32" y="2"/>
                    </a:cubicBezTo>
                    <a:cubicBezTo>
                      <a:pt x="32" y="2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8">
                <a:extLst>
                  <a:ext uri="{FF2B5EF4-FFF2-40B4-BE49-F238E27FC236}">
                    <a16:creationId xmlns:a16="http://schemas.microsoft.com/office/drawing/2014/main" id="{231D74BA-4C73-4776-9666-838D7F0D8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50" y="3924300"/>
                <a:ext cx="92075" cy="330200"/>
              </a:xfrm>
              <a:custGeom>
                <a:avLst/>
                <a:gdLst>
                  <a:gd name="T0" fmla="*/ 0 w 96"/>
                  <a:gd name="T1" fmla="*/ 334 h 345"/>
                  <a:gd name="T2" fmla="*/ 16 w 96"/>
                  <a:gd name="T3" fmla="*/ 259 h 345"/>
                  <a:gd name="T4" fmla="*/ 68 w 96"/>
                  <a:gd name="T5" fmla="*/ 22 h 345"/>
                  <a:gd name="T6" fmla="*/ 70 w 96"/>
                  <a:gd name="T7" fmla="*/ 13 h 345"/>
                  <a:gd name="T8" fmla="*/ 86 w 96"/>
                  <a:gd name="T9" fmla="*/ 3 h 345"/>
                  <a:gd name="T10" fmla="*/ 95 w 96"/>
                  <a:gd name="T11" fmla="*/ 19 h 345"/>
                  <a:gd name="T12" fmla="*/ 82 w 96"/>
                  <a:gd name="T13" fmla="*/ 80 h 345"/>
                  <a:gd name="T14" fmla="*/ 28 w 96"/>
                  <a:gd name="T15" fmla="*/ 326 h 345"/>
                  <a:gd name="T16" fmla="*/ 23 w 96"/>
                  <a:gd name="T17" fmla="*/ 341 h 345"/>
                  <a:gd name="T18" fmla="*/ 9 w 96"/>
                  <a:gd name="T19" fmla="*/ 344 h 345"/>
                  <a:gd name="T20" fmla="*/ 0 w 96"/>
                  <a:gd name="T21" fmla="*/ 33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345">
                    <a:moveTo>
                      <a:pt x="0" y="334"/>
                    </a:moveTo>
                    <a:cubicBezTo>
                      <a:pt x="6" y="307"/>
                      <a:pt x="11" y="283"/>
                      <a:pt x="16" y="259"/>
                    </a:cubicBezTo>
                    <a:cubicBezTo>
                      <a:pt x="33" y="180"/>
                      <a:pt x="51" y="101"/>
                      <a:pt x="68" y="22"/>
                    </a:cubicBezTo>
                    <a:cubicBezTo>
                      <a:pt x="68" y="19"/>
                      <a:pt x="69" y="16"/>
                      <a:pt x="70" y="13"/>
                    </a:cubicBezTo>
                    <a:cubicBezTo>
                      <a:pt x="72" y="4"/>
                      <a:pt x="78" y="0"/>
                      <a:pt x="86" y="3"/>
                    </a:cubicBezTo>
                    <a:cubicBezTo>
                      <a:pt x="94" y="5"/>
                      <a:pt x="96" y="11"/>
                      <a:pt x="95" y="19"/>
                    </a:cubicBezTo>
                    <a:cubicBezTo>
                      <a:pt x="91" y="39"/>
                      <a:pt x="86" y="60"/>
                      <a:pt x="82" y="80"/>
                    </a:cubicBezTo>
                    <a:cubicBezTo>
                      <a:pt x="64" y="162"/>
                      <a:pt x="46" y="244"/>
                      <a:pt x="28" y="326"/>
                    </a:cubicBezTo>
                    <a:cubicBezTo>
                      <a:pt x="27" y="331"/>
                      <a:pt x="26" y="337"/>
                      <a:pt x="23" y="341"/>
                    </a:cubicBezTo>
                    <a:cubicBezTo>
                      <a:pt x="20" y="344"/>
                      <a:pt x="13" y="345"/>
                      <a:pt x="9" y="344"/>
                    </a:cubicBezTo>
                    <a:cubicBezTo>
                      <a:pt x="5" y="343"/>
                      <a:pt x="2" y="337"/>
                      <a:pt x="0" y="3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E7098688-4034-4881-BA15-92CB679A9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2676" y="2678793"/>
              <a:ext cx="867259" cy="714208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0FA068F-FEF5-4856-9E2C-BC32C24E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7751" y="2592597"/>
              <a:ext cx="947633" cy="783851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F6B8C25-864E-48C3-85DC-034F58528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66973" y="4493835"/>
              <a:ext cx="1026229" cy="94419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FD841F49-6A64-44B6-90F7-E7B562E3A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4273" y="4542094"/>
              <a:ext cx="904736" cy="832727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2FB20A23-DE78-4C09-A252-D36E271DF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2801" y="4560935"/>
              <a:ext cx="1099917" cy="839666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8F6A52F-C33E-4ACA-ADAC-60340696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939" y="5439881"/>
              <a:ext cx="886154" cy="823602"/>
            </a:xfrm>
            <a:prstGeom prst="rect">
              <a:avLst/>
            </a:prstGeom>
          </p:spPr>
        </p:pic>
        <p:grpSp>
          <p:nvGrpSpPr>
            <p:cNvPr id="142" name="Group 19">
              <a:extLst>
                <a:ext uri="{FF2B5EF4-FFF2-40B4-BE49-F238E27FC236}">
                  <a16:creationId xmlns:a16="http://schemas.microsoft.com/office/drawing/2014/main" id="{126013F5-28AB-41BA-B1F9-1A729B207F8A}"/>
                </a:ext>
              </a:extLst>
            </p:cNvPr>
            <p:cNvGrpSpPr/>
            <p:nvPr/>
          </p:nvGrpSpPr>
          <p:grpSpPr>
            <a:xfrm>
              <a:off x="11635454" y="6349230"/>
              <a:ext cx="726103" cy="727678"/>
              <a:chOff x="3928381" y="3056519"/>
              <a:chExt cx="712326" cy="713871"/>
            </a:xfrm>
            <a:solidFill>
              <a:schemeClr val="bg1"/>
            </a:solidFill>
          </p:grpSpPr>
          <p:sp>
            <p:nvSpPr>
              <p:cNvPr id="143" name="Rectangle 5">
                <a:extLst>
                  <a:ext uri="{FF2B5EF4-FFF2-40B4-BE49-F238E27FC236}">
                    <a16:creationId xmlns:a16="http://schemas.microsoft.com/office/drawing/2014/main" id="{D7E4F88C-BEED-4D25-AA93-9D06DE6A20A2}"/>
                  </a:ext>
                </a:extLst>
              </p:cNvPr>
              <p:cNvSpPr/>
              <p:nvPr/>
            </p:nvSpPr>
            <p:spPr>
              <a:xfrm>
                <a:off x="4182730" y="3677405"/>
                <a:ext cx="457977" cy="92976"/>
              </a:xfrm>
              <a:prstGeom prst="rect">
                <a:avLst/>
              </a:prstGeom>
              <a:grp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146304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88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44" name="Freeform 6">
                <a:extLst>
                  <a:ext uri="{FF2B5EF4-FFF2-40B4-BE49-F238E27FC236}">
                    <a16:creationId xmlns:a16="http://schemas.microsoft.com/office/drawing/2014/main" id="{E5178C99-8224-4383-B2A2-3FA9A7EBF9D8}"/>
                  </a:ext>
                </a:extLst>
              </p:cNvPr>
              <p:cNvSpPr/>
              <p:nvPr/>
            </p:nvSpPr>
            <p:spPr>
              <a:xfrm>
                <a:off x="4440152" y="3056519"/>
                <a:ext cx="200555" cy="59476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13"/>
                  <a:gd name="f7" fmla="val 1221"/>
                  <a:gd name="f8" fmla="val 240"/>
                  <a:gd name="f9" fmla="val 1110"/>
                  <a:gd name="f10" fmla="val 313"/>
                  <a:gd name="f11" fmla="val 207"/>
                  <a:gd name="f12" fmla="val 262"/>
                  <a:gd name="f13" fmla="val 232"/>
                  <a:gd name="f14" fmla="val 182"/>
                  <a:gd name="f15" fmla="val 152"/>
                  <a:gd name="f16" fmla="val 151"/>
                  <a:gd name="f17" fmla="val 43"/>
                  <a:gd name="f18" fmla="val 941"/>
                  <a:gd name="f19" fmla="val 820"/>
                  <a:gd name="f20" fmla="val 160"/>
                  <a:gd name="f21" fmla="val 167"/>
                  <a:gd name="f22" fmla="val 819"/>
                  <a:gd name="f23" fmla="val 174"/>
                  <a:gd name="f24" fmla="val 816"/>
                  <a:gd name="f25" fmla="+- 0 0 -90"/>
                  <a:gd name="f26" fmla="*/ f3 1 413"/>
                  <a:gd name="f27" fmla="*/ f4 1 1221"/>
                  <a:gd name="f28" fmla="+- f7 0 f5"/>
                  <a:gd name="f29" fmla="+- f6 0 f5"/>
                  <a:gd name="f30" fmla="*/ f25 f0 1"/>
                  <a:gd name="f31" fmla="*/ f29 1 413"/>
                  <a:gd name="f32" fmla="*/ f28 1 1221"/>
                  <a:gd name="f33" fmla="*/ 240 f29 1"/>
                  <a:gd name="f34" fmla="*/ 1110 f28 1"/>
                  <a:gd name="f35" fmla="*/ 313 f28 1"/>
                  <a:gd name="f36" fmla="*/ 207 f29 1"/>
                  <a:gd name="f37" fmla="*/ 262 f28 1"/>
                  <a:gd name="f38" fmla="*/ 152 f29 1"/>
                  <a:gd name="f39" fmla="*/ 207 f28 1"/>
                  <a:gd name="f40" fmla="*/ 151 f29 1"/>
                  <a:gd name="f41" fmla="*/ 0 f28 1"/>
                  <a:gd name="f42" fmla="*/ 43 f29 1"/>
                  <a:gd name="f43" fmla="*/ 941 f28 1"/>
                  <a:gd name="f44" fmla="*/ 820 f28 1"/>
                  <a:gd name="f45" fmla="*/ 174 f29 1"/>
                  <a:gd name="f46" fmla="*/ 816 f28 1"/>
                  <a:gd name="f47" fmla="*/ 0 f29 1"/>
                  <a:gd name="f48" fmla="*/ 1221 f28 1"/>
                  <a:gd name="f49" fmla="*/ 413 f29 1"/>
                  <a:gd name="f50" fmla="*/ f30 1 f2"/>
                  <a:gd name="f51" fmla="*/ f33 1 413"/>
                  <a:gd name="f52" fmla="*/ f34 1 1221"/>
                  <a:gd name="f53" fmla="*/ f35 1 1221"/>
                  <a:gd name="f54" fmla="*/ f36 1 413"/>
                  <a:gd name="f55" fmla="*/ f37 1 1221"/>
                  <a:gd name="f56" fmla="*/ f38 1 413"/>
                  <a:gd name="f57" fmla="*/ f39 1 1221"/>
                  <a:gd name="f58" fmla="*/ f40 1 413"/>
                  <a:gd name="f59" fmla="*/ f41 1 1221"/>
                  <a:gd name="f60" fmla="*/ f42 1 413"/>
                  <a:gd name="f61" fmla="*/ f43 1 1221"/>
                  <a:gd name="f62" fmla="*/ f44 1 1221"/>
                  <a:gd name="f63" fmla="*/ f45 1 413"/>
                  <a:gd name="f64" fmla="*/ f46 1 1221"/>
                  <a:gd name="f65" fmla="*/ f47 1 413"/>
                  <a:gd name="f66" fmla="*/ f48 1 1221"/>
                  <a:gd name="f67" fmla="*/ f49 1 413"/>
                  <a:gd name="f68" fmla="*/ 0 1 f31"/>
                  <a:gd name="f69" fmla="*/ f6 1 f31"/>
                  <a:gd name="f70" fmla="*/ 0 1 f32"/>
                  <a:gd name="f71" fmla="*/ f7 1 f32"/>
                  <a:gd name="f72" fmla="+- f50 0 f1"/>
                  <a:gd name="f73" fmla="*/ f51 1 f31"/>
                  <a:gd name="f74" fmla="*/ f52 1 f32"/>
                  <a:gd name="f75" fmla="*/ f53 1 f32"/>
                  <a:gd name="f76" fmla="*/ f54 1 f31"/>
                  <a:gd name="f77" fmla="*/ f55 1 f32"/>
                  <a:gd name="f78" fmla="*/ f56 1 f31"/>
                  <a:gd name="f79" fmla="*/ f57 1 f32"/>
                  <a:gd name="f80" fmla="*/ f58 1 f31"/>
                  <a:gd name="f81" fmla="*/ f59 1 f32"/>
                  <a:gd name="f82" fmla="*/ f60 1 f31"/>
                  <a:gd name="f83" fmla="*/ f61 1 f32"/>
                  <a:gd name="f84" fmla="*/ f62 1 f32"/>
                  <a:gd name="f85" fmla="*/ f63 1 f31"/>
                  <a:gd name="f86" fmla="*/ f64 1 f32"/>
                  <a:gd name="f87" fmla="*/ f65 1 f31"/>
                  <a:gd name="f88" fmla="*/ f66 1 f32"/>
                  <a:gd name="f89" fmla="*/ f67 1 f31"/>
                  <a:gd name="f90" fmla="*/ f68 f26 1"/>
                  <a:gd name="f91" fmla="*/ f69 f26 1"/>
                  <a:gd name="f92" fmla="*/ f71 f27 1"/>
                  <a:gd name="f93" fmla="*/ f70 f27 1"/>
                  <a:gd name="f94" fmla="*/ f73 f26 1"/>
                  <a:gd name="f95" fmla="*/ f74 f27 1"/>
                  <a:gd name="f96" fmla="*/ f75 f27 1"/>
                  <a:gd name="f97" fmla="*/ f76 f26 1"/>
                  <a:gd name="f98" fmla="*/ f77 f27 1"/>
                  <a:gd name="f99" fmla="*/ f78 f26 1"/>
                  <a:gd name="f100" fmla="*/ f79 f27 1"/>
                  <a:gd name="f101" fmla="*/ f80 f26 1"/>
                  <a:gd name="f102" fmla="*/ f81 f27 1"/>
                  <a:gd name="f103" fmla="*/ f82 f26 1"/>
                  <a:gd name="f104" fmla="*/ f83 f27 1"/>
                  <a:gd name="f105" fmla="*/ f84 f27 1"/>
                  <a:gd name="f106" fmla="*/ f85 f26 1"/>
                  <a:gd name="f107" fmla="*/ f86 f27 1"/>
                  <a:gd name="f108" fmla="*/ f87 f26 1"/>
                  <a:gd name="f109" fmla="*/ f88 f27 1"/>
                  <a:gd name="f110" fmla="*/ f89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2">
                    <a:pos x="f94" y="f95"/>
                  </a:cxn>
                  <a:cxn ang="f72">
                    <a:pos x="f94" y="f96"/>
                  </a:cxn>
                  <a:cxn ang="f72">
                    <a:pos x="f97" y="f96"/>
                  </a:cxn>
                  <a:cxn ang="f72">
                    <a:pos x="f97" y="f98"/>
                  </a:cxn>
                  <a:cxn ang="f72">
                    <a:pos x="f99" y="f100"/>
                  </a:cxn>
                  <a:cxn ang="f72">
                    <a:pos x="f101" y="f100"/>
                  </a:cxn>
                  <a:cxn ang="f72">
                    <a:pos x="f101" y="f102"/>
                  </a:cxn>
                  <a:cxn ang="f72">
                    <a:pos x="f103" y="f102"/>
                  </a:cxn>
                  <a:cxn ang="f72">
                    <a:pos x="f103" y="f104"/>
                  </a:cxn>
                  <a:cxn ang="f72">
                    <a:pos x="f101" y="f104"/>
                  </a:cxn>
                  <a:cxn ang="f72">
                    <a:pos x="f101" y="f105"/>
                  </a:cxn>
                  <a:cxn ang="f72">
                    <a:pos x="f99" y="f105"/>
                  </a:cxn>
                  <a:cxn ang="f72">
                    <a:pos x="f106" y="f107"/>
                  </a:cxn>
                  <a:cxn ang="f72">
                    <a:pos x="f106" y="f95"/>
                  </a:cxn>
                  <a:cxn ang="f72">
                    <a:pos x="f108" y="f95"/>
                  </a:cxn>
                  <a:cxn ang="f72">
                    <a:pos x="f108" y="f109"/>
                  </a:cxn>
                  <a:cxn ang="f72">
                    <a:pos x="f110" y="f109"/>
                  </a:cxn>
                  <a:cxn ang="f72">
                    <a:pos x="f110" y="f95"/>
                  </a:cxn>
                  <a:cxn ang="f72">
                    <a:pos x="f94" y="f95"/>
                  </a:cxn>
                </a:cxnLst>
                <a:rect l="f90" t="f93" r="f91" b="f92"/>
                <a:pathLst>
                  <a:path w="413" h="1221">
                    <a:moveTo>
                      <a:pt x="f8" y="f9"/>
                    </a:moveTo>
                    <a:cubicBezTo>
                      <a:pt x="f8" y="f10"/>
                      <a:pt x="f8" y="f10"/>
                      <a:pt x="f8" y="f10"/>
                    </a:cubicBezTo>
                    <a:cubicBezTo>
                      <a:pt x="f11" y="f10"/>
                      <a:pt x="f11" y="f10"/>
                      <a:pt x="f11" y="f10"/>
                    </a:cubicBezTo>
                    <a:cubicBezTo>
                      <a:pt x="f11" y="f12"/>
                      <a:pt x="f11" y="f12"/>
                      <a:pt x="f11" y="f12"/>
                    </a:cubicBezTo>
                    <a:cubicBezTo>
                      <a:pt x="f11" y="f13"/>
                      <a:pt x="f14" y="f11"/>
                      <a:pt x="f15" y="f11"/>
                    </a:cubicBezTo>
                    <a:cubicBezTo>
                      <a:pt x="f15" y="f11"/>
                      <a:pt x="f16" y="f11"/>
                      <a:pt x="f16" y="f11"/>
                    </a:cubicBezTo>
                    <a:cubicBezTo>
                      <a:pt x="f16" y="f5"/>
                      <a:pt x="f16" y="f5"/>
                      <a:pt x="f16" y="f5"/>
                    </a:cubicBezTo>
                    <a:cubicBezTo>
                      <a:pt x="f17" y="f5"/>
                      <a:pt x="f17" y="f5"/>
                      <a:pt x="f17" y="f5"/>
                    </a:cubicBezTo>
                    <a:cubicBezTo>
                      <a:pt x="f17" y="f18"/>
                      <a:pt x="f17" y="f18"/>
                      <a:pt x="f17" y="f18"/>
                    </a:cubicBezTo>
                    <a:cubicBezTo>
                      <a:pt x="f16" y="f18"/>
                      <a:pt x="f16" y="f18"/>
                      <a:pt x="f16" y="f18"/>
                    </a:cubicBezTo>
                    <a:cubicBezTo>
                      <a:pt x="f16" y="f19"/>
                      <a:pt x="f16" y="f19"/>
                      <a:pt x="f16" y="f19"/>
                    </a:cubicBezTo>
                    <a:cubicBezTo>
                      <a:pt x="f16" y="f19"/>
                      <a:pt x="f15" y="f19"/>
                      <a:pt x="f15" y="f19"/>
                    </a:cubicBezTo>
                    <a:cubicBezTo>
                      <a:pt x="f20" y="f19"/>
                      <a:pt x="f21" y="f22"/>
                      <a:pt x="f23" y="f24"/>
                    </a:cubicBezTo>
                    <a:cubicBezTo>
                      <a:pt x="f23" y="f9"/>
                      <a:pt x="f23" y="f9"/>
                      <a:pt x="f23" y="f9"/>
                    </a:cubicBezTo>
                    <a:cubicBezTo>
                      <a:pt x="f5" y="f9"/>
                      <a:pt x="f5" y="f9"/>
                      <a:pt x="f5" y="f9"/>
                    </a:cubicBezTo>
                    <a:cubicBezTo>
                      <a:pt x="f5" y="f7"/>
                      <a:pt x="f5" y="f7"/>
                      <a:pt x="f5" y="f7"/>
                    </a:cubicBezTo>
                    <a:cubicBezTo>
                      <a:pt x="f6" y="f7"/>
                      <a:pt x="f6" y="f7"/>
                      <a:pt x="f6" y="f7"/>
                    </a:cubicBezTo>
                    <a:cubicBezTo>
                      <a:pt x="f6" y="f9"/>
                      <a:pt x="f6" y="f9"/>
                      <a:pt x="f6" y="f9"/>
                    </a:cubicBezTo>
                    <a:lnTo>
                      <a:pt x="f8" y="f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146304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88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45" name="Oval 7">
                <a:extLst>
                  <a:ext uri="{FF2B5EF4-FFF2-40B4-BE49-F238E27FC236}">
                    <a16:creationId xmlns:a16="http://schemas.microsoft.com/office/drawing/2014/main" id="{EE31E0D5-DD35-470B-9714-D1DDD642E1D4}"/>
                  </a:ext>
                </a:extLst>
              </p:cNvPr>
              <p:cNvSpPr/>
              <p:nvPr/>
            </p:nvSpPr>
            <p:spPr>
              <a:xfrm>
                <a:off x="3928381" y="3057287"/>
                <a:ext cx="261262" cy="26126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146304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88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46" name="Freeform 8">
                <a:extLst>
                  <a:ext uri="{FF2B5EF4-FFF2-40B4-BE49-F238E27FC236}">
                    <a16:creationId xmlns:a16="http://schemas.microsoft.com/office/drawing/2014/main" id="{7F1C0B25-E14A-4772-AAE4-4869D084F398}"/>
                  </a:ext>
                </a:extLst>
              </p:cNvPr>
              <p:cNvSpPr/>
              <p:nvPr/>
            </p:nvSpPr>
            <p:spPr>
              <a:xfrm>
                <a:off x="4195788" y="3593646"/>
                <a:ext cx="202091" cy="5763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63"/>
                  <a:gd name="f7" fmla="val 75"/>
                  <a:gd name="f8" fmla="val 45"/>
                  <a:gd name="f9" fmla="+- 0 0 -90"/>
                  <a:gd name="f10" fmla="*/ f3 1 263"/>
                  <a:gd name="f11" fmla="*/ f4 1 75"/>
                  <a:gd name="f12" fmla="+- f7 0 f5"/>
                  <a:gd name="f13" fmla="+- f6 0 f5"/>
                  <a:gd name="f14" fmla="*/ f9 f0 1"/>
                  <a:gd name="f15" fmla="*/ f13 1 263"/>
                  <a:gd name="f16" fmla="*/ f12 1 75"/>
                  <a:gd name="f17" fmla="*/ 0 f13 1"/>
                  <a:gd name="f18" fmla="*/ 75 f12 1"/>
                  <a:gd name="f19" fmla="*/ 263 f13 1"/>
                  <a:gd name="f20" fmla="*/ 0 f12 1"/>
                  <a:gd name="f21" fmla="*/ 45 f12 1"/>
                  <a:gd name="f22" fmla="*/ f14 1 f2"/>
                  <a:gd name="f23" fmla="*/ f17 1 263"/>
                  <a:gd name="f24" fmla="*/ f18 1 75"/>
                  <a:gd name="f25" fmla="*/ f19 1 263"/>
                  <a:gd name="f26" fmla="*/ f20 1 75"/>
                  <a:gd name="f27" fmla="*/ f21 1 75"/>
                  <a:gd name="f28" fmla="*/ 0 1 f15"/>
                  <a:gd name="f29" fmla="*/ f6 1 f15"/>
                  <a:gd name="f30" fmla="*/ 0 1 f16"/>
                  <a:gd name="f31" fmla="*/ f7 1 f16"/>
                  <a:gd name="f32" fmla="+- f22 0 f1"/>
                  <a:gd name="f33" fmla="*/ f23 1 f15"/>
                  <a:gd name="f34" fmla="*/ f24 1 f16"/>
                  <a:gd name="f35" fmla="*/ f25 1 f15"/>
                  <a:gd name="f36" fmla="*/ f26 1 f16"/>
                  <a:gd name="f37" fmla="*/ f27 1 f16"/>
                  <a:gd name="f38" fmla="*/ f28 f10 1"/>
                  <a:gd name="f39" fmla="*/ f29 f10 1"/>
                  <a:gd name="f40" fmla="*/ f31 f11 1"/>
                  <a:gd name="f41" fmla="*/ f30 f11 1"/>
                  <a:gd name="f42" fmla="*/ f33 f10 1"/>
                  <a:gd name="f43" fmla="*/ f34 f11 1"/>
                  <a:gd name="f44" fmla="*/ f35 f10 1"/>
                  <a:gd name="f45" fmla="*/ f36 f11 1"/>
                  <a:gd name="f46" fmla="*/ f37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42" y="f43"/>
                  </a:cxn>
                  <a:cxn ang="f32">
                    <a:pos x="f44" y="f43"/>
                  </a:cxn>
                  <a:cxn ang="f32">
                    <a:pos x="f44" y="f45"/>
                  </a:cxn>
                  <a:cxn ang="f32">
                    <a:pos x="f42" y="f46"/>
                  </a:cxn>
                  <a:cxn ang="f32">
                    <a:pos x="f42" y="f43"/>
                  </a:cxn>
                </a:cxnLst>
                <a:rect l="f38" t="f41" r="f39" b="f40"/>
                <a:pathLst>
                  <a:path w="263" h="75">
                    <a:moveTo>
                      <a:pt x="f5" y="f7"/>
                    </a:moveTo>
                    <a:lnTo>
                      <a:pt x="f6" y="f7"/>
                    </a:lnTo>
                    <a:lnTo>
                      <a:pt x="f6" y="f5"/>
                    </a:lnTo>
                    <a:lnTo>
                      <a:pt x="f5" y="f8"/>
                    </a:lnTo>
                    <a:lnTo>
                      <a:pt x="f5" y="f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146304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88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id="{4A546866-CCEE-43E1-B001-E9189DF5C7C4}"/>
                  </a:ext>
                </a:extLst>
              </p:cNvPr>
              <p:cNvSpPr/>
              <p:nvPr/>
            </p:nvSpPr>
            <p:spPr>
              <a:xfrm>
                <a:off x="3928381" y="3326239"/>
                <a:ext cx="380372" cy="44415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783"/>
                  <a:gd name="f7" fmla="val 912"/>
                  <a:gd name="f8" fmla="val 131"/>
                  <a:gd name="f9" fmla="val 606"/>
                  <a:gd name="f10" fmla="val 29"/>
                  <a:gd name="f11" fmla="val 418"/>
                  <a:gd name="f12" fmla="val 83"/>
                  <a:gd name="f13" fmla="val 389"/>
                  <a:gd name="f14" fmla="val 186"/>
                  <a:gd name="f15" fmla="val 577"/>
                  <a:gd name="f16" fmla="val 204"/>
                  <a:gd name="f17" fmla="val 612"/>
                  <a:gd name="f18" fmla="val 241"/>
                  <a:gd name="f19" fmla="val 634"/>
                  <a:gd name="f20" fmla="val 281"/>
                  <a:gd name="f21" fmla="val 288"/>
                  <a:gd name="f22" fmla="val 686"/>
                  <a:gd name="f23" fmla="val 554"/>
                  <a:gd name="f24" fmla="val 745"/>
                  <a:gd name="f25" fmla="val 542"/>
                  <a:gd name="f26" fmla="val 485"/>
                  <a:gd name="f27" fmla="val 771"/>
                  <a:gd name="f28" fmla="val 426"/>
                  <a:gd name="f29" fmla="val 759"/>
                  <a:gd name="f30" fmla="val 368"/>
                  <a:gd name="f31" fmla="val 702"/>
                  <a:gd name="f32" fmla="val 330"/>
                  <a:gd name="f33" fmla="val 643"/>
                  <a:gd name="f34" fmla="val 342"/>
                  <a:gd name="f35" fmla="val 363"/>
                  <a:gd name="f36" fmla="val 399"/>
                  <a:gd name="f37" fmla="val 232"/>
                  <a:gd name="f38" fmla="val 104"/>
                  <a:gd name="f39" fmla="val 259"/>
                  <a:gd name="f40" fmla="val 130"/>
                  <a:gd name="f41" fmla="val 82"/>
                  <a:gd name="f42" fmla="val 37"/>
                  <a:gd name="f43" fmla="val 14"/>
                  <a:gd name="f44" fmla="val 39"/>
                  <a:gd name="f45" fmla="val 681"/>
                  <a:gd name="f46" fmla="val 290"/>
                  <a:gd name="f47" fmla="val 696"/>
                  <a:gd name="f48" fmla="val 287"/>
                  <a:gd name="f49" fmla="val 218"/>
                  <a:gd name="f50" fmla="val 161"/>
                  <a:gd name="f51" fmla="val 661"/>
                  <a:gd name="f52" fmla="+- 0 0 -90"/>
                  <a:gd name="f53" fmla="*/ f3 1 783"/>
                  <a:gd name="f54" fmla="*/ f4 1 912"/>
                  <a:gd name="f55" fmla="+- f7 0 f5"/>
                  <a:gd name="f56" fmla="+- f6 0 f5"/>
                  <a:gd name="f57" fmla="*/ f52 f0 1"/>
                  <a:gd name="f58" fmla="*/ f56 1 783"/>
                  <a:gd name="f59" fmla="*/ f55 1 912"/>
                  <a:gd name="f60" fmla="*/ 131 f56 1"/>
                  <a:gd name="f61" fmla="*/ 606 f55 1"/>
                  <a:gd name="f62" fmla="*/ 29 f56 1"/>
                  <a:gd name="f63" fmla="*/ 418 f55 1"/>
                  <a:gd name="f64" fmla="*/ 83 f56 1"/>
                  <a:gd name="f65" fmla="*/ 389 f55 1"/>
                  <a:gd name="f66" fmla="*/ 186 f56 1"/>
                  <a:gd name="f67" fmla="*/ 577 f55 1"/>
                  <a:gd name="f68" fmla="*/ 281 f56 1"/>
                  <a:gd name="f69" fmla="*/ 634 f55 1"/>
                  <a:gd name="f70" fmla="*/ 686 f56 1"/>
                  <a:gd name="f71" fmla="*/ 554 f55 1"/>
                  <a:gd name="f72" fmla="*/ 771 f56 1"/>
                  <a:gd name="f73" fmla="*/ 426 f55 1"/>
                  <a:gd name="f74" fmla="*/ 643 f56 1"/>
                  <a:gd name="f75" fmla="*/ 342 f55 1"/>
                  <a:gd name="f76" fmla="*/ 363 f56 1"/>
                  <a:gd name="f77" fmla="*/ 399 f55 1"/>
                  <a:gd name="f78" fmla="*/ 232 f55 1"/>
                  <a:gd name="f79" fmla="*/ 130 f56 1"/>
                  <a:gd name="f80" fmla="*/ 0 f55 1"/>
                  <a:gd name="f81" fmla="*/ 0 f56 1"/>
                  <a:gd name="f82" fmla="*/ 39 f55 1"/>
                  <a:gd name="f83" fmla="*/ 912 f55 1"/>
                  <a:gd name="f84" fmla="*/ 681 f55 1"/>
                  <a:gd name="f85" fmla="*/ 696 f55 1"/>
                  <a:gd name="f86" fmla="*/ f57 1 f2"/>
                  <a:gd name="f87" fmla="*/ f60 1 783"/>
                  <a:gd name="f88" fmla="*/ f61 1 912"/>
                  <a:gd name="f89" fmla="*/ f62 1 783"/>
                  <a:gd name="f90" fmla="*/ f63 1 912"/>
                  <a:gd name="f91" fmla="*/ f64 1 783"/>
                  <a:gd name="f92" fmla="*/ f65 1 912"/>
                  <a:gd name="f93" fmla="*/ f66 1 783"/>
                  <a:gd name="f94" fmla="*/ f67 1 912"/>
                  <a:gd name="f95" fmla="*/ f68 1 783"/>
                  <a:gd name="f96" fmla="*/ f69 1 912"/>
                  <a:gd name="f97" fmla="*/ f70 1 783"/>
                  <a:gd name="f98" fmla="*/ f71 1 912"/>
                  <a:gd name="f99" fmla="*/ f72 1 783"/>
                  <a:gd name="f100" fmla="*/ f73 1 912"/>
                  <a:gd name="f101" fmla="*/ f74 1 783"/>
                  <a:gd name="f102" fmla="*/ f75 1 912"/>
                  <a:gd name="f103" fmla="*/ f76 1 783"/>
                  <a:gd name="f104" fmla="*/ f77 1 912"/>
                  <a:gd name="f105" fmla="*/ f78 1 912"/>
                  <a:gd name="f106" fmla="*/ f79 1 783"/>
                  <a:gd name="f107" fmla="*/ f80 1 912"/>
                  <a:gd name="f108" fmla="*/ f81 1 783"/>
                  <a:gd name="f109" fmla="*/ f82 1 912"/>
                  <a:gd name="f110" fmla="*/ f83 1 912"/>
                  <a:gd name="f111" fmla="*/ f84 1 912"/>
                  <a:gd name="f112" fmla="*/ f85 1 912"/>
                  <a:gd name="f113" fmla="*/ 0 1 f58"/>
                  <a:gd name="f114" fmla="*/ f6 1 f58"/>
                  <a:gd name="f115" fmla="*/ 0 1 f59"/>
                  <a:gd name="f116" fmla="*/ f7 1 f59"/>
                  <a:gd name="f117" fmla="+- f86 0 f1"/>
                  <a:gd name="f118" fmla="*/ f87 1 f58"/>
                  <a:gd name="f119" fmla="*/ f88 1 f59"/>
                  <a:gd name="f120" fmla="*/ f89 1 f58"/>
                  <a:gd name="f121" fmla="*/ f90 1 f59"/>
                  <a:gd name="f122" fmla="*/ f91 1 f58"/>
                  <a:gd name="f123" fmla="*/ f92 1 f59"/>
                  <a:gd name="f124" fmla="*/ f93 1 f58"/>
                  <a:gd name="f125" fmla="*/ f94 1 f59"/>
                  <a:gd name="f126" fmla="*/ f95 1 f58"/>
                  <a:gd name="f127" fmla="*/ f96 1 f59"/>
                  <a:gd name="f128" fmla="*/ f97 1 f58"/>
                  <a:gd name="f129" fmla="*/ f98 1 f59"/>
                  <a:gd name="f130" fmla="*/ f99 1 f58"/>
                  <a:gd name="f131" fmla="*/ f100 1 f59"/>
                  <a:gd name="f132" fmla="*/ f101 1 f58"/>
                  <a:gd name="f133" fmla="*/ f102 1 f59"/>
                  <a:gd name="f134" fmla="*/ f103 1 f58"/>
                  <a:gd name="f135" fmla="*/ f104 1 f59"/>
                  <a:gd name="f136" fmla="*/ f105 1 f59"/>
                  <a:gd name="f137" fmla="*/ f106 1 f58"/>
                  <a:gd name="f138" fmla="*/ f107 1 f59"/>
                  <a:gd name="f139" fmla="*/ f108 1 f58"/>
                  <a:gd name="f140" fmla="*/ f109 1 f59"/>
                  <a:gd name="f141" fmla="*/ f110 1 f59"/>
                  <a:gd name="f142" fmla="*/ f111 1 f59"/>
                  <a:gd name="f143" fmla="*/ f112 1 f59"/>
                  <a:gd name="f144" fmla="*/ f113 f53 1"/>
                  <a:gd name="f145" fmla="*/ f114 f53 1"/>
                  <a:gd name="f146" fmla="*/ f116 f54 1"/>
                  <a:gd name="f147" fmla="*/ f115 f54 1"/>
                  <a:gd name="f148" fmla="*/ f118 f53 1"/>
                  <a:gd name="f149" fmla="*/ f119 f54 1"/>
                  <a:gd name="f150" fmla="*/ f120 f53 1"/>
                  <a:gd name="f151" fmla="*/ f121 f54 1"/>
                  <a:gd name="f152" fmla="*/ f122 f53 1"/>
                  <a:gd name="f153" fmla="*/ f123 f54 1"/>
                  <a:gd name="f154" fmla="*/ f124 f53 1"/>
                  <a:gd name="f155" fmla="*/ f125 f54 1"/>
                  <a:gd name="f156" fmla="*/ f126 f53 1"/>
                  <a:gd name="f157" fmla="*/ f127 f54 1"/>
                  <a:gd name="f158" fmla="*/ f128 f53 1"/>
                  <a:gd name="f159" fmla="*/ f129 f54 1"/>
                  <a:gd name="f160" fmla="*/ f130 f53 1"/>
                  <a:gd name="f161" fmla="*/ f131 f54 1"/>
                  <a:gd name="f162" fmla="*/ f132 f53 1"/>
                  <a:gd name="f163" fmla="*/ f133 f54 1"/>
                  <a:gd name="f164" fmla="*/ f134 f53 1"/>
                  <a:gd name="f165" fmla="*/ f135 f54 1"/>
                  <a:gd name="f166" fmla="*/ f136 f54 1"/>
                  <a:gd name="f167" fmla="*/ f137 f53 1"/>
                  <a:gd name="f168" fmla="*/ f138 f54 1"/>
                  <a:gd name="f169" fmla="*/ f139 f53 1"/>
                  <a:gd name="f170" fmla="*/ f140 f54 1"/>
                  <a:gd name="f171" fmla="*/ f141 f54 1"/>
                  <a:gd name="f172" fmla="*/ f142 f54 1"/>
                  <a:gd name="f173" fmla="*/ f143 f5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17">
                    <a:pos x="f148" y="f149"/>
                  </a:cxn>
                  <a:cxn ang="f117">
                    <a:pos x="f150" y="f151"/>
                  </a:cxn>
                  <a:cxn ang="f117">
                    <a:pos x="f152" y="f153"/>
                  </a:cxn>
                  <a:cxn ang="f117">
                    <a:pos x="f154" y="f155"/>
                  </a:cxn>
                  <a:cxn ang="f117">
                    <a:pos x="f156" y="f157"/>
                  </a:cxn>
                  <a:cxn ang="f117">
                    <a:pos x="f158" y="f159"/>
                  </a:cxn>
                  <a:cxn ang="f117">
                    <a:pos x="f160" y="f161"/>
                  </a:cxn>
                  <a:cxn ang="f117">
                    <a:pos x="f162" y="f163"/>
                  </a:cxn>
                  <a:cxn ang="f117">
                    <a:pos x="f164" y="f165"/>
                  </a:cxn>
                  <a:cxn ang="f117">
                    <a:pos x="f164" y="f166"/>
                  </a:cxn>
                  <a:cxn ang="f117">
                    <a:pos x="f167" y="f168"/>
                  </a:cxn>
                  <a:cxn ang="f117">
                    <a:pos x="f169" y="f170"/>
                  </a:cxn>
                  <a:cxn ang="f117">
                    <a:pos x="f169" y="f171"/>
                  </a:cxn>
                  <a:cxn ang="f117">
                    <a:pos x="f164" y="f171"/>
                  </a:cxn>
                  <a:cxn ang="f117">
                    <a:pos x="f164" y="f172"/>
                  </a:cxn>
                  <a:cxn ang="f117">
                    <a:pos x="f156" y="f173"/>
                  </a:cxn>
                  <a:cxn ang="f117">
                    <a:pos x="f148" y="f149"/>
                  </a:cxn>
                </a:cxnLst>
                <a:rect l="f144" t="f147" r="f145" b="f146"/>
                <a:pathLst>
                  <a:path w="783" h="912">
                    <a:moveTo>
                      <a:pt x="f8" y="f9"/>
                    </a:moveTo>
                    <a:cubicBezTo>
                      <a:pt x="f10" y="f11"/>
                      <a:pt x="f10" y="f11"/>
                      <a:pt x="f10" y="f11"/>
                    </a:cubicBezTo>
                    <a:cubicBezTo>
                      <a:pt x="f12" y="f13"/>
                      <a:pt x="f12" y="f13"/>
                      <a:pt x="f12" y="f13"/>
                    </a:cubicBezTo>
                    <a:cubicBezTo>
                      <a:pt x="f14" y="f15"/>
                      <a:pt x="f14" y="f15"/>
                      <a:pt x="f14" y="f15"/>
                    </a:cubicBezTo>
                    <a:cubicBezTo>
                      <a:pt x="f16" y="f17"/>
                      <a:pt x="f18" y="f19"/>
                      <a:pt x="f20" y="f19"/>
                    </a:cubicBezTo>
                    <a:cubicBezTo>
                      <a:pt x="f21" y="f19"/>
                      <a:pt x="f22" y="f23"/>
                      <a:pt x="f22" y="f23"/>
                    </a:cubicBezTo>
                    <a:cubicBezTo>
                      <a:pt x="f24" y="f25"/>
                      <a:pt x="f6" y="f26"/>
                      <a:pt x="f27" y="f28"/>
                    </a:cubicBezTo>
                    <a:cubicBezTo>
                      <a:pt x="f29" y="f30"/>
                      <a:pt x="f31" y="f32"/>
                      <a:pt x="f33" y="f34"/>
                    </a:cubicBezTo>
                    <a:cubicBezTo>
                      <a:pt x="f35" y="f36"/>
                      <a:pt x="f35" y="f36"/>
                      <a:pt x="f35" y="f36"/>
                    </a:cubicBezTo>
                    <a:cubicBezTo>
                      <a:pt x="f35" y="f37"/>
                      <a:pt x="f35" y="f37"/>
                      <a:pt x="f35" y="f37"/>
                    </a:cubicBezTo>
                    <a:cubicBezTo>
                      <a:pt x="f35" y="f38"/>
                      <a:pt x="f39" y="f5"/>
                      <a:pt x="f40" y="f5"/>
                    </a:cubicBezTo>
                    <a:cubicBezTo>
                      <a:pt x="f41" y="f5"/>
                      <a:pt x="f42" y="f43"/>
                      <a:pt x="f5" y="f44"/>
                    </a:cubicBezTo>
                    <a:cubicBezTo>
                      <a:pt x="f5" y="f7"/>
                      <a:pt x="f5" y="f7"/>
                      <a:pt x="f5" y="f7"/>
                    </a:cubicBezTo>
                    <a:cubicBezTo>
                      <a:pt x="f35" y="f7"/>
                      <a:pt x="f35" y="f7"/>
                      <a:pt x="f35" y="f7"/>
                    </a:cubicBezTo>
                    <a:cubicBezTo>
                      <a:pt x="f35" y="f45"/>
                      <a:pt x="f35" y="f45"/>
                      <a:pt x="f35" y="f45"/>
                    </a:cubicBezTo>
                    <a:cubicBezTo>
                      <a:pt x="f46" y="f47"/>
                      <a:pt x="f48" y="f47"/>
                      <a:pt x="f20" y="f47"/>
                    </a:cubicBezTo>
                    <a:cubicBezTo>
                      <a:pt x="f49" y="f47"/>
                      <a:pt x="f50" y="f51"/>
                      <a:pt x="f8" y="f9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146304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880" b="0" i="0" u="none" strike="noStrike" kern="120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1F51230D-4C01-4063-A893-F30DE677E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607" y="6409796"/>
              <a:ext cx="811123" cy="634704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C317AF82-6E5F-4845-BAC8-9588C4F98999}"/>
                </a:ext>
              </a:extLst>
            </p:cNvPr>
            <p:cNvSpPr/>
            <p:nvPr/>
          </p:nvSpPr>
          <p:spPr>
            <a:xfrm>
              <a:off x="691090" y="2062867"/>
              <a:ext cx="471739" cy="436414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415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aran_302">
  <a:themeElements>
    <a:clrScheme name="Custom 2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666666"/>
      </a:accent2>
      <a:accent3>
        <a:srgbClr val="FFED00"/>
      </a:accent3>
      <a:accent4>
        <a:srgbClr val="64FF00"/>
      </a:accent4>
      <a:accent5>
        <a:srgbClr val="00C9FF"/>
      </a:accent5>
      <a:accent6>
        <a:srgbClr val="D9D9D9"/>
      </a:accent6>
      <a:hlink>
        <a:srgbClr val="FFFFFF"/>
      </a:hlink>
      <a:folHlink>
        <a:srgbClr val="666666"/>
      </a:folHlink>
    </a:clrScheme>
    <a:fontScheme name="DX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XC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/>
      <a:style>
        <a:lnRef idx="0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dxc_int_powerpoint_16x9_template" id="{0A550C65-A83E-C24C-B08F-DB19D25C59F5}" vid="{B712A4A5-3F4E-3D44-AEDC-22156EEF3D1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XC Original 16x9">
  <a:themeElements>
    <a:clrScheme name="DXC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666666"/>
      </a:accent2>
      <a:accent3>
        <a:srgbClr val="FFED00"/>
      </a:accent3>
      <a:accent4>
        <a:srgbClr val="64FF00"/>
      </a:accent4>
      <a:accent5>
        <a:srgbClr val="00C9FF"/>
      </a:accent5>
      <a:accent6>
        <a:srgbClr val="D9D9D9"/>
      </a:accent6>
      <a:hlink>
        <a:srgbClr val="000000"/>
      </a:hlink>
      <a:folHlink>
        <a:srgbClr val="666666"/>
      </a:folHlink>
    </a:clrScheme>
    <a:fontScheme name="DX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XC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/>
      <a:style>
        <a:lnRef idx="0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DXC Original 16x9" id="{679A4FA2-2CA9-47D7-BF16-C47AC54D5BD0}" vid="{97FCB627-B77D-43CB-ACD5-66AE060ADBE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f7d8fc-2999-4fcf-a9ff-103b40be64c8">
      <UserInfo>
        <DisplayName>Barrett, Stuart</DisplayName>
        <AccountId>15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58DE46E0A1924889F073AEB11CC77B" ma:contentTypeVersion="11" ma:contentTypeDescription="Create a new document." ma:contentTypeScope="" ma:versionID="f23ea84cc7d8827f97aa8f4b8d92b9a6">
  <xsd:schema xmlns:xsd="http://www.w3.org/2001/XMLSchema" xmlns:xs="http://www.w3.org/2001/XMLSchema" xmlns:p="http://schemas.microsoft.com/office/2006/metadata/properties" xmlns:ns3="ddf7d8fc-2999-4fcf-a9ff-103b40be64c8" xmlns:ns4="db6712d5-77ea-4565-8842-947fd5b29bf1" targetNamespace="http://schemas.microsoft.com/office/2006/metadata/properties" ma:root="true" ma:fieldsID="07d0c03636e5f132c03ffaf7e864114b" ns3:_="" ns4:_="">
    <xsd:import namespace="ddf7d8fc-2999-4fcf-a9ff-103b40be64c8"/>
    <xsd:import namespace="db6712d5-77ea-4565-8842-947fd5b29b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f7d8fc-2999-4fcf-a9ff-103b40be64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712d5-77ea-4565-8842-947fd5b29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EEC35F-EC08-4BDF-A2B8-16432523A5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DF661F-A26A-40A5-A6DB-2D56C1A6F6A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df7d8fc-2999-4fcf-a9ff-103b40be64c8"/>
    <ds:schemaRef ds:uri="http://purl.org/dc/terms/"/>
    <ds:schemaRef ds:uri="db6712d5-77ea-4565-8842-947fd5b29bf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9CD5DD5-21EF-4A06-BB7B-814345B071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f7d8fc-2999-4fcf-a9ff-103b40be64c8"/>
    <ds:schemaRef ds:uri="db6712d5-77ea-4565-8842-947fd5b29b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1416</Words>
  <Application>Microsoft Office PowerPoint</Application>
  <PresentationFormat>Custom</PresentationFormat>
  <Paragraphs>383</Paragraphs>
  <Slides>27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GT Walsheim Pro</vt:lpstr>
      <vt:lpstr>GT Walsheim Pro Bold</vt:lpstr>
      <vt:lpstr>Verdana</vt:lpstr>
      <vt:lpstr>saran_302</vt:lpstr>
      <vt:lpstr>Custom Design</vt:lpstr>
      <vt:lpstr>DXC Original 16x9</vt:lpstr>
      <vt:lpstr>think-cell Slide</vt:lpstr>
      <vt:lpstr>PowerPoint Presentation</vt:lpstr>
      <vt:lpstr>Humans Experience.  Humans Buy.  Not Businesses or Machines.   Humanise Digital</vt:lpstr>
      <vt:lpstr>PowerPoint Presentation</vt:lpstr>
      <vt:lpstr>PowerPoint Presentation</vt:lpstr>
      <vt:lpstr>PowerPoint Presentation</vt:lpstr>
      <vt:lpstr>PowerPoint Presentation</vt:lpstr>
      <vt:lpstr>Classical business transformation approach</vt:lpstr>
      <vt:lpstr>Transformation approach</vt:lpstr>
      <vt:lpstr>Classical transformation journey </vt:lpstr>
      <vt:lpstr>But as ICT…  are we enabled to help?</vt:lpstr>
      <vt:lpstr>ICT traditional approach …</vt:lpstr>
      <vt:lpstr>Why it’s not enough …</vt:lpstr>
      <vt:lpstr>Humanise  Digital  – a human centric approach to IT systems transformation</vt:lpstr>
      <vt:lpstr>Humanise Digital Experience Uniqueness. Together.</vt:lpstr>
      <vt:lpstr>Humanise Digital</vt:lpstr>
      <vt:lpstr>PowerPoint Presentation</vt:lpstr>
      <vt:lpstr>Humanise Digital: ICX Airlines Relevancy Mapping Experience Uniqueness. Together.</vt:lpstr>
      <vt:lpstr>Humanise Digital: ICX Airlines Offering Heat Mapping Experience Uniqueness. Together.</vt:lpstr>
      <vt:lpstr>Achieved for Humans</vt:lpstr>
      <vt:lpstr>PowerPoint Presentation</vt:lpstr>
      <vt:lpstr>Moving towards a business outcomes integrated with the Humanise Digital approach</vt:lpstr>
      <vt:lpstr>A human centred design approach</vt:lpstr>
      <vt:lpstr>Key take- outs …</vt:lpstr>
      <vt:lpstr>Discover how you can humanise digital at your organisation with a free Design Thinking Workshop   Find out more at bit.ly/DXCUX </vt:lpstr>
      <vt:lpstr>Don’t miss our other presentations</vt:lpstr>
      <vt:lpstr>Humans Experience.  Humans Buy.  Not Businesses or Machines.   Humanise Digital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the machines</dc:title>
  <dc:creator>Rosanne English</dc:creator>
  <cp:lastModifiedBy>Rosanne English</cp:lastModifiedBy>
  <cp:revision>3</cp:revision>
  <cp:lastPrinted>2018-08-20T23:55:03Z</cp:lastPrinted>
  <dcterms:modified xsi:type="dcterms:W3CDTF">2019-08-29T23:07:25Z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0x0101000C58DE46E0A1924889F073AEB11CC77B</vt:lpwstr>
  </property>
  <property fmtid="{D5CDD505-2E9C-101B-9397-08002B2CF9AE}" pid="3" name="Global Keywords">
    <vt:lpwstr/>
  </property>
  <property fmtid="{D5CDD505-2E9C-101B-9397-08002B2CF9AE}" pid="4" name="Administration">
    <vt:lpwstr/>
  </property>
  <property fmtid="{D5CDD505-2E9C-101B-9397-08002B2CF9AE}" pid="5" name="MSIP_Label_68eebd8b-c6d1-4b94-b904-d14fce421acd_Enabled">
    <vt:lpwstr>True</vt:lpwstr>
  </property>
  <property fmtid="{D5CDD505-2E9C-101B-9397-08002B2CF9AE}" pid="6" name="MSIP_Label_68eebd8b-c6d1-4b94-b904-d14fce421acd_SiteId">
    <vt:lpwstr>fb39e3e9-23a9-404e-93a2-b42a87d94f35</vt:lpwstr>
  </property>
  <property fmtid="{D5CDD505-2E9C-101B-9397-08002B2CF9AE}" pid="7" name="MSIP_Label_68eebd8b-c6d1-4b94-b904-d14fce421acd_Owner">
    <vt:lpwstr>rosanne.english@ird.govt.nz</vt:lpwstr>
  </property>
  <property fmtid="{D5CDD505-2E9C-101B-9397-08002B2CF9AE}" pid="8" name="MSIP_Label_68eebd8b-c6d1-4b94-b904-d14fce421acd_SetDate">
    <vt:lpwstr>2019-08-29T23:06:51.5201524Z</vt:lpwstr>
  </property>
  <property fmtid="{D5CDD505-2E9C-101B-9397-08002B2CF9AE}" pid="9" name="MSIP_Label_68eebd8b-c6d1-4b94-b904-d14fce421acd_Name">
    <vt:lpwstr>UNCLASSIFIED</vt:lpwstr>
  </property>
  <property fmtid="{D5CDD505-2E9C-101B-9397-08002B2CF9AE}" pid="10" name="MSIP_Label_68eebd8b-c6d1-4b94-b904-d14fce421acd_Application">
    <vt:lpwstr>Microsoft Azure Information Protection</vt:lpwstr>
  </property>
  <property fmtid="{D5CDD505-2E9C-101B-9397-08002B2CF9AE}" pid="11" name="MSIP_Label_68eebd8b-c6d1-4b94-b904-d14fce421acd_ActionId">
    <vt:lpwstr>6ccbb7bb-ad12-4545-babd-5d4f26e0e964</vt:lpwstr>
  </property>
  <property fmtid="{D5CDD505-2E9C-101B-9397-08002B2CF9AE}" pid="12" name="MSIP_Label_68eebd8b-c6d1-4b94-b904-d14fce421acd_Extended_MSFT_Method">
    <vt:lpwstr>Manual</vt:lpwstr>
  </property>
  <property fmtid="{D5CDD505-2E9C-101B-9397-08002B2CF9AE}" pid="13" name="MSIP_Label_a4f106f2-aad1-42d5-aa61-96837420719b_Enabled">
    <vt:lpwstr>True</vt:lpwstr>
  </property>
  <property fmtid="{D5CDD505-2E9C-101B-9397-08002B2CF9AE}" pid="14" name="MSIP_Label_a4f106f2-aad1-42d5-aa61-96837420719b_SiteId">
    <vt:lpwstr>fb39e3e9-23a9-404e-93a2-b42a87d94f35</vt:lpwstr>
  </property>
  <property fmtid="{D5CDD505-2E9C-101B-9397-08002B2CF9AE}" pid="15" name="MSIP_Label_a4f106f2-aad1-42d5-aa61-96837420719b_Owner">
    <vt:lpwstr>rosanne.english@ird.govt.nz</vt:lpwstr>
  </property>
  <property fmtid="{D5CDD505-2E9C-101B-9397-08002B2CF9AE}" pid="16" name="MSIP_Label_a4f106f2-aad1-42d5-aa61-96837420719b_SetDate">
    <vt:lpwstr>2019-08-29T23:06:51.5201524Z</vt:lpwstr>
  </property>
  <property fmtid="{D5CDD505-2E9C-101B-9397-08002B2CF9AE}" pid="17" name="MSIP_Label_a4f106f2-aad1-42d5-aa61-96837420719b_Name">
    <vt:lpwstr>UNCLASSIFIED</vt:lpwstr>
  </property>
  <property fmtid="{D5CDD505-2E9C-101B-9397-08002B2CF9AE}" pid="18" name="MSIP_Label_a4f106f2-aad1-42d5-aa61-96837420719b_Application">
    <vt:lpwstr>Microsoft Azure Information Protection</vt:lpwstr>
  </property>
  <property fmtid="{D5CDD505-2E9C-101B-9397-08002B2CF9AE}" pid="19" name="MSIP_Label_a4f106f2-aad1-42d5-aa61-96837420719b_ActionId">
    <vt:lpwstr>6ccbb7bb-ad12-4545-babd-5d4f26e0e964</vt:lpwstr>
  </property>
  <property fmtid="{D5CDD505-2E9C-101B-9397-08002B2CF9AE}" pid="20" name="MSIP_Label_a4f106f2-aad1-42d5-aa61-96837420719b_Parent">
    <vt:lpwstr>68eebd8b-c6d1-4b94-b904-d14fce421acd</vt:lpwstr>
  </property>
  <property fmtid="{D5CDD505-2E9C-101B-9397-08002B2CF9AE}" pid="21" name="MSIP_Label_a4f106f2-aad1-42d5-aa61-96837420719b_Extended_MSFT_Method">
    <vt:lpwstr>Manual</vt:lpwstr>
  </property>
  <property fmtid="{D5CDD505-2E9C-101B-9397-08002B2CF9AE}" pid="22" name="Sensitivity">
    <vt:lpwstr>UNCLASSIFIED UNCLASSIFIED</vt:lpwstr>
  </property>
</Properties>
</file>