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 id="2147483781" r:id="rId2"/>
  </p:sldMasterIdLst>
  <p:notesMasterIdLst>
    <p:notesMasterId r:id="rId4"/>
  </p:notesMasterIdLst>
  <p:handoutMasterIdLst>
    <p:handoutMasterId r:id="rId5"/>
  </p:handoutMasterIdLst>
  <p:sldIdLst>
    <p:sldId id="402" r:id="rId3"/>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5A"/>
    <a:srgbClr val="0F46A7"/>
    <a:srgbClr val="970A82"/>
    <a:srgbClr val="FF3399"/>
    <a:srgbClr val="FF0000"/>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62" autoAdjust="0"/>
  </p:normalViewPr>
  <p:slideViewPr>
    <p:cSldViewPr snapToGrid="0" showGuides="1">
      <p:cViewPr varScale="1">
        <p:scale>
          <a:sx n="106" d="100"/>
          <a:sy n="106" d="100"/>
        </p:scale>
        <p:origin x="744" y="84"/>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245271761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81"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mod="1">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mod="1">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198241062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7"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Tree>
    <p:extLst>
      <p:ext uri="{BB962C8B-B14F-4D97-AF65-F5344CB8AC3E}">
        <p14:creationId xmlns:p14="http://schemas.microsoft.com/office/powerpoint/2010/main" val="78109031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57487" y="1749959"/>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78206" y="1749959"/>
            <a:ext cx="361809" cy="361809"/>
          </a:xfrm>
          <a:prstGeom prst="rect">
            <a:avLst/>
          </a:prstGeom>
        </p:spPr>
      </p:pic>
      <p:pic>
        <p:nvPicPr>
          <p:cNvPr id="17"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2"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451925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6"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26"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12" name="Linkedin icon with link">
            <a:hlinkClick r:id="rId5"/>
          </p:cNvPr>
          <p:cNvPicPr>
            <a:picLocks noChangeAspect="1"/>
          </p:cNvPicPr>
          <p:nvPr userDrawn="1"/>
        </p:nvPicPr>
        <p:blipFill>
          <a:blip r:embed="rId6"/>
          <a:stretch>
            <a:fillRect/>
          </a:stretch>
        </p:blipFill>
        <p:spPr>
          <a:xfrm>
            <a:off x="2257487" y="1749959"/>
            <a:ext cx="361809" cy="361809"/>
          </a:xfrm>
          <a:prstGeom prst="rect">
            <a:avLst/>
          </a:prstGeom>
        </p:spPr>
      </p:pic>
      <p:pic>
        <p:nvPicPr>
          <p:cNvPr id="13"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4" name="Twitter icon with link">
            <a:hlinkClick r:id="rId9" tooltip="https://twitter.com/sap"/>
          </p:cNvPr>
          <p:cNvPicPr>
            <a:picLocks noChangeAspect="1"/>
          </p:cNvPicPr>
          <p:nvPr userDrawn="1"/>
        </p:nvPicPr>
        <p:blipFill>
          <a:blip r:embed="rId10"/>
          <a:stretch>
            <a:fillRect/>
          </a:stretch>
        </p:blipFill>
        <p:spPr>
          <a:xfrm>
            <a:off x="1078206" y="1749959"/>
            <a:ext cx="361809" cy="361809"/>
          </a:xfrm>
          <a:prstGeom prst="rect">
            <a:avLst/>
          </a:prstGeom>
        </p:spPr>
      </p:pic>
      <p:pic>
        <p:nvPicPr>
          <p:cNvPr id="15"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3"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1911862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8139519"/>
      </p:ext>
    </p:extLst>
  </p:cSld>
  <p:clrMapOvr>
    <a:masterClrMapping/>
  </p:clrMapOvr>
  <p:extLst mod="1">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54110005"/>
      </p:ext>
    </p:extLst>
  </p:cSld>
  <p:clrMapOvr>
    <a:masterClrMapping/>
  </p:clrMapOvr>
  <p:extLst mod="1">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226739806"/>
      </p:ext>
    </p:extLst>
  </p:cSld>
  <p:clrMapOvr>
    <a:masterClrMapping/>
  </p:clrMapOvr>
  <p:extLst mod="1">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304804629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mod="1">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833729352"/>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a:spLocks noGrp="1"/>
          </p:cNvSpPr>
          <p:nvPr>
            <p:ph type="title"/>
          </p:nvPr>
        </p:nvSpPr>
        <p:spPr bwMode="invGray">
          <a:xfrm>
            <a:off x="345161" y="979701"/>
            <a:ext cx="11628000" cy="997196"/>
          </a:xfrm>
        </p:spPr>
        <p:txBody>
          <a:bodyPr/>
          <a:lstStyle/>
          <a:p>
            <a:r>
              <a:rPr lang="en-AU" dirty="0">
                <a:solidFill>
                  <a:schemeClr val="accent1"/>
                </a:solidFill>
              </a:rPr>
              <a:t>Shaping the Future: </a:t>
            </a:r>
            <a:r>
              <a:rPr lang="en-AU" dirty="0"/>
              <a:t>Transforming service delivery and fostering public sector innovation through the SAP ecosystem</a:t>
            </a:r>
            <a:br>
              <a:rPr lang="en-US" dirty="0"/>
            </a:br>
            <a:endParaRPr lang="de-DE" dirty="0">
              <a:solidFill>
                <a:schemeClr val="accent1"/>
              </a:solidFill>
            </a:endParaRPr>
          </a:p>
        </p:txBody>
      </p:sp>
      <p:pic>
        <p:nvPicPr>
          <p:cNvPr id="5" name="Picture 2" descr="Related image">
            <a:extLst>
              <a:ext uri="{FF2B5EF4-FFF2-40B4-BE49-F238E27FC236}">
                <a16:creationId xmlns:a16="http://schemas.microsoft.com/office/drawing/2014/main" id="{5EBF9F79-7EBE-46EC-ACC6-BBD4746CE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021" y="3234404"/>
            <a:ext cx="2799605" cy="9540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NZ Police logo">
            <a:extLst>
              <a:ext uri="{FF2B5EF4-FFF2-40B4-BE49-F238E27FC236}">
                <a16:creationId xmlns:a16="http://schemas.microsoft.com/office/drawing/2014/main" id="{DF9B73DB-9939-4464-8C39-649B2796C2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73" t="31038" r="12790" b="28372"/>
          <a:stretch/>
        </p:blipFill>
        <p:spPr bwMode="auto">
          <a:xfrm>
            <a:off x="8374218" y="3176794"/>
            <a:ext cx="2799605" cy="107183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C0D123C-E69A-413E-BFA8-4B8653F42FB4}"/>
              </a:ext>
            </a:extLst>
          </p:cNvPr>
          <p:cNvSpPr txBox="1">
            <a:spLocks/>
          </p:cNvSpPr>
          <p:nvPr/>
        </p:nvSpPr>
        <p:spPr>
          <a:xfrm>
            <a:off x="139146" y="4666753"/>
            <a:ext cx="3841955" cy="10729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b="1" dirty="0">
                <a:latin typeface="+mj-lt"/>
              </a:rPr>
              <a:t>Phil Cameron</a:t>
            </a:r>
          </a:p>
          <a:p>
            <a:pPr marL="457200" lvl="1" indent="0">
              <a:buNone/>
            </a:pPr>
            <a:r>
              <a:rPr lang="en-US" sz="2200" b="1" dirty="0">
                <a:latin typeface="+mj-lt"/>
              </a:rPr>
              <a:t>General Manager, NZ</a:t>
            </a:r>
            <a:endParaRPr lang="en-AU" sz="2200" dirty="0">
              <a:latin typeface="+mj-lt"/>
            </a:endParaRPr>
          </a:p>
          <a:p>
            <a:endParaRPr lang="en-US" dirty="0"/>
          </a:p>
        </p:txBody>
      </p:sp>
      <p:sp>
        <p:nvSpPr>
          <p:cNvPr id="10" name="Text Placeholder 2">
            <a:extLst>
              <a:ext uri="{FF2B5EF4-FFF2-40B4-BE49-F238E27FC236}">
                <a16:creationId xmlns:a16="http://schemas.microsoft.com/office/drawing/2014/main" id="{4AAD36AD-2590-4599-ABC7-42B647C1D600}"/>
              </a:ext>
            </a:extLst>
          </p:cNvPr>
          <p:cNvSpPr txBox="1">
            <a:spLocks/>
          </p:cNvSpPr>
          <p:nvPr/>
        </p:nvSpPr>
        <p:spPr>
          <a:xfrm>
            <a:off x="3869957" y="4664296"/>
            <a:ext cx="3841955" cy="10729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b="1" dirty="0">
                <a:latin typeface="+mj-lt"/>
              </a:rPr>
              <a:t>Louise Aitken</a:t>
            </a:r>
          </a:p>
          <a:p>
            <a:pPr marL="457200" lvl="1" indent="0">
              <a:buNone/>
            </a:pPr>
            <a:r>
              <a:rPr lang="en-AU" sz="2200" b="1" dirty="0">
                <a:latin typeface="+mj-lt"/>
              </a:rPr>
              <a:t>CEO</a:t>
            </a:r>
          </a:p>
          <a:p>
            <a:endParaRPr lang="en-US" dirty="0"/>
          </a:p>
        </p:txBody>
      </p:sp>
      <p:sp>
        <p:nvSpPr>
          <p:cNvPr id="12" name="Text Placeholder 2">
            <a:extLst>
              <a:ext uri="{FF2B5EF4-FFF2-40B4-BE49-F238E27FC236}">
                <a16:creationId xmlns:a16="http://schemas.microsoft.com/office/drawing/2014/main" id="{363BD8F1-C9E2-4EC7-9AA6-B3120DA4CD56}"/>
              </a:ext>
            </a:extLst>
          </p:cNvPr>
          <p:cNvSpPr txBox="1">
            <a:spLocks/>
          </p:cNvSpPr>
          <p:nvPr/>
        </p:nvSpPr>
        <p:spPr>
          <a:xfrm>
            <a:off x="7746643" y="4664296"/>
            <a:ext cx="3841955" cy="10729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b="1" dirty="0">
                <a:latin typeface="+mj-lt"/>
              </a:rPr>
              <a:t>John Bole</a:t>
            </a:r>
          </a:p>
          <a:p>
            <a:pPr marL="457200" lvl="1" indent="0">
              <a:buNone/>
            </a:pPr>
            <a:r>
              <a:rPr lang="en-AU" sz="2200" b="1" dirty="0">
                <a:latin typeface="+mj-lt"/>
              </a:rPr>
              <a:t>Deputy Chief Executive</a:t>
            </a:r>
          </a:p>
          <a:p>
            <a:endParaRPr lang="en-US" dirty="0"/>
          </a:p>
        </p:txBody>
      </p:sp>
      <p:pic>
        <p:nvPicPr>
          <p:cNvPr id="15" name="Picture 14">
            <a:extLst>
              <a:ext uri="{FF2B5EF4-FFF2-40B4-BE49-F238E27FC236}">
                <a16:creationId xmlns:a16="http://schemas.microsoft.com/office/drawing/2014/main" id="{C0D0CFB0-733A-4860-A166-CA1B63C5F8ED}"/>
              </a:ext>
            </a:extLst>
          </p:cNvPr>
          <p:cNvPicPr>
            <a:picLocks noChangeAspect="1"/>
          </p:cNvPicPr>
          <p:nvPr/>
        </p:nvPicPr>
        <p:blipFill>
          <a:blip r:embed="rId4"/>
          <a:stretch>
            <a:fillRect/>
          </a:stretch>
        </p:blipFill>
        <p:spPr>
          <a:xfrm>
            <a:off x="693427" y="3234404"/>
            <a:ext cx="1980203" cy="983501"/>
          </a:xfrm>
          <a:prstGeom prst="rect">
            <a:avLst/>
          </a:prstGeom>
        </p:spPr>
      </p:pic>
    </p:spTree>
    <p:extLst>
      <p:ext uri="{BB962C8B-B14F-4D97-AF65-F5344CB8AC3E}">
        <p14:creationId xmlns:p14="http://schemas.microsoft.com/office/powerpoint/2010/main" val="3316874168"/>
      </p:ext>
    </p:extLst>
  </p:cSld>
  <p:clrMapOvr>
    <a:masterClrMapping/>
  </p:clrMapOvr>
</p:sld>
</file>

<file path=ppt/theme/theme1.xml><?xml version="1.0" encoding="utf-8"?>
<a:theme xmlns:a="http://schemas.openxmlformats.org/drawingml/2006/main" name="SAP 2018 16x9 black and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8_16x9_black_and_white.potx" id="{365864F9-60EF-4D13-8F0A-90C1BAB9A11F}" vid="{BFC30316-83FC-4057-9093-19E4C8DA2E62}"/>
    </a:ext>
  </a:extLst>
</a:theme>
</file>

<file path=ppt/theme/theme2.xml><?xml version="1.0" encoding="utf-8"?>
<a:theme xmlns:a="http://schemas.openxmlformats.org/drawingml/2006/main" name="SAP 2018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8_16x9_black_and_white.potx" id="{365864F9-60EF-4D13-8F0A-90C1BAB9A11F}" vid="{4724AB1E-F265-43B1-94F3-0532EBAABF3F}"/>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SAP_2018_16x9_Black_and_White</Template>
  <TotalTime>15</TotalTime>
  <Words>30</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Unicode MS</vt:lpstr>
      <vt:lpstr>Courier New</vt:lpstr>
      <vt:lpstr>Symbol</vt:lpstr>
      <vt:lpstr>Wingdings</vt:lpstr>
      <vt:lpstr>Wingdings</vt:lpstr>
      <vt:lpstr>SAP 2018 16x9 black and white</vt:lpstr>
      <vt:lpstr>SAP 2018 16x9 blue</vt:lpstr>
      <vt:lpstr>Shaping the Future: Transforming service delivery and fostering public sector innovation through the SAP ecosystem </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creator>SAP SE</dc:creator>
  <cp:keywords>2018/16:9/black and white</cp:keywords>
  <cp:lastModifiedBy>Rosanne English</cp:lastModifiedBy>
  <cp:revision>5</cp:revision>
  <dcterms:created xsi:type="dcterms:W3CDTF">2018-11-21T04:11:25Z</dcterms:created>
  <dcterms:modified xsi:type="dcterms:W3CDTF">2018-11-21T20:37:52Z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68eebd8b-c6d1-4b94-b904-d14fce421acd_Enabled">
    <vt:lpwstr>True</vt:lpwstr>
  </property>
  <property fmtid="{D5CDD505-2E9C-101B-9397-08002B2CF9AE}" pid="4" name="MSIP_Label_68eebd8b-c6d1-4b94-b904-d14fce421acd_SiteId">
    <vt:lpwstr>fb39e3e9-23a9-404e-93a2-b42a87d94f35</vt:lpwstr>
  </property>
  <property fmtid="{D5CDD505-2E9C-101B-9397-08002B2CF9AE}" pid="5" name="MSIP_Label_68eebd8b-c6d1-4b94-b904-d14fce421acd_Owner">
    <vt:lpwstr>rosanne.english@ird.govt.nz</vt:lpwstr>
  </property>
  <property fmtid="{D5CDD505-2E9C-101B-9397-08002B2CF9AE}" pid="6" name="MSIP_Label_68eebd8b-c6d1-4b94-b904-d14fce421acd_SetDate">
    <vt:lpwstr>2018-11-21T20:37:29.4004116Z</vt:lpwstr>
  </property>
  <property fmtid="{D5CDD505-2E9C-101B-9397-08002B2CF9AE}" pid="7" name="MSIP_Label_68eebd8b-c6d1-4b94-b904-d14fce421acd_Name">
    <vt:lpwstr>UNCLASSIFIED</vt:lpwstr>
  </property>
  <property fmtid="{D5CDD505-2E9C-101B-9397-08002B2CF9AE}" pid="8" name="MSIP_Label_68eebd8b-c6d1-4b94-b904-d14fce421acd_Application">
    <vt:lpwstr>Microsoft Azure Information Protection</vt:lpwstr>
  </property>
  <property fmtid="{D5CDD505-2E9C-101B-9397-08002B2CF9AE}" pid="9" name="MSIP_Label_68eebd8b-c6d1-4b94-b904-d14fce421acd_Extended_MSFT_Method">
    <vt:lpwstr>Manual</vt:lpwstr>
  </property>
  <property fmtid="{D5CDD505-2E9C-101B-9397-08002B2CF9AE}" pid="10" name="MSIP_Label_a4f106f2-aad1-42d5-aa61-96837420719b_Enabled">
    <vt:lpwstr>True</vt:lpwstr>
  </property>
  <property fmtid="{D5CDD505-2E9C-101B-9397-08002B2CF9AE}" pid="11" name="MSIP_Label_a4f106f2-aad1-42d5-aa61-96837420719b_SiteId">
    <vt:lpwstr>fb39e3e9-23a9-404e-93a2-b42a87d94f35</vt:lpwstr>
  </property>
  <property fmtid="{D5CDD505-2E9C-101B-9397-08002B2CF9AE}" pid="12" name="MSIP_Label_a4f106f2-aad1-42d5-aa61-96837420719b_Owner">
    <vt:lpwstr>rosanne.english@ird.govt.nz</vt:lpwstr>
  </property>
  <property fmtid="{D5CDD505-2E9C-101B-9397-08002B2CF9AE}" pid="13" name="MSIP_Label_a4f106f2-aad1-42d5-aa61-96837420719b_SetDate">
    <vt:lpwstr>2018-11-21T20:37:29.4004116Z</vt:lpwstr>
  </property>
  <property fmtid="{D5CDD505-2E9C-101B-9397-08002B2CF9AE}" pid="14" name="MSIP_Label_a4f106f2-aad1-42d5-aa61-96837420719b_Name">
    <vt:lpwstr>UNCLASSIFIED</vt:lpwstr>
  </property>
  <property fmtid="{D5CDD505-2E9C-101B-9397-08002B2CF9AE}" pid="15" name="MSIP_Label_a4f106f2-aad1-42d5-aa61-96837420719b_Application">
    <vt:lpwstr>Microsoft Azure Information Protection</vt:lpwstr>
  </property>
  <property fmtid="{D5CDD505-2E9C-101B-9397-08002B2CF9AE}" pid="16" name="MSIP_Label_a4f106f2-aad1-42d5-aa61-96837420719b_Parent">
    <vt:lpwstr>68eebd8b-c6d1-4b94-b904-d14fce421acd</vt:lpwstr>
  </property>
  <property fmtid="{D5CDD505-2E9C-101B-9397-08002B2CF9AE}" pid="17" name="MSIP_Label_a4f106f2-aad1-42d5-aa61-96837420719b_Extended_MSFT_Method">
    <vt:lpwstr>Manual</vt:lpwstr>
  </property>
  <property fmtid="{D5CDD505-2E9C-101B-9397-08002B2CF9AE}" pid="18" name="Sensitivity">
    <vt:lpwstr>UNCLASSIFIED UNCLASSIFIED</vt:lpwstr>
  </property>
</Properties>
</file>