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77" r:id="rId4"/>
    <p:sldId id="278" r:id="rId5"/>
    <p:sldId id="257" r:id="rId6"/>
    <p:sldId id="265" r:id="rId7"/>
    <p:sldId id="264" r:id="rId8"/>
    <p:sldId id="266" r:id="rId9"/>
    <p:sldId id="259" r:id="rId10"/>
    <p:sldId id="260" r:id="rId11"/>
    <p:sldId id="258" r:id="rId12"/>
    <p:sldId id="262" r:id="rId13"/>
    <p:sldId id="263" r:id="rId14"/>
    <p:sldId id="268" r:id="rId15"/>
    <p:sldId id="267" r:id="rId16"/>
    <p:sldId id="269" r:id="rId17"/>
    <p:sldId id="276" r:id="rId18"/>
    <p:sldId id="270" r:id="rId19"/>
    <p:sldId id="271" r:id="rId20"/>
    <p:sldId id="272" r:id="rId21"/>
    <p:sldId id="273" r:id="rId22"/>
    <p:sldId id="274" r:id="rId23"/>
    <p:sldId id="275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0" autoAdjust="0"/>
    <p:restoredTop sz="92558" autoAdjust="0"/>
  </p:normalViewPr>
  <p:slideViewPr>
    <p:cSldViewPr snapToGrid="0">
      <p:cViewPr>
        <p:scale>
          <a:sx n="89" d="100"/>
          <a:sy n="89" d="100"/>
        </p:scale>
        <p:origin x="-202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Change Leadership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Emotional Intelligence on Steroids.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066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-162193"/>
            <a:ext cx="9613900" cy="1081087"/>
          </a:xfrm>
        </p:spPr>
        <p:txBody>
          <a:bodyPr>
            <a:normAutofit/>
          </a:bodyPr>
          <a:lstStyle/>
          <a:p>
            <a:r>
              <a:rPr lang="en-NZ" sz="3200" dirty="0" smtClean="0"/>
              <a:t>That Change Curve</a:t>
            </a:r>
            <a:endParaRPr lang="en-NZ" sz="3200" dirty="0"/>
          </a:p>
        </p:txBody>
      </p:sp>
      <p:sp>
        <p:nvSpPr>
          <p:cNvPr id="4" name="Freeform 3"/>
          <p:cNvSpPr/>
          <p:nvPr/>
        </p:nvSpPr>
        <p:spPr>
          <a:xfrm>
            <a:off x="544926" y="2232880"/>
            <a:ext cx="10520403" cy="3948861"/>
          </a:xfrm>
          <a:custGeom>
            <a:avLst/>
            <a:gdLst>
              <a:gd name="connsiteX0" fmla="*/ 0 w 8639503"/>
              <a:gd name="connsiteY0" fmla="*/ 353993 h 3948861"/>
              <a:gd name="connsiteX1" fmla="*/ 2459420 w 8639503"/>
              <a:gd name="connsiteY1" fmla="*/ 343482 h 3948861"/>
              <a:gd name="connsiteX2" fmla="*/ 5549462 w 8639503"/>
              <a:gd name="connsiteY2" fmla="*/ 3948531 h 3948861"/>
              <a:gd name="connsiteX3" fmla="*/ 8639503 w 8639503"/>
              <a:gd name="connsiteY3" fmla="*/ 122765 h 3948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9503" h="3948861">
                <a:moveTo>
                  <a:pt x="0" y="353993"/>
                </a:moveTo>
                <a:cubicBezTo>
                  <a:pt x="767255" y="49192"/>
                  <a:pt x="1534510" y="-255608"/>
                  <a:pt x="2459420" y="343482"/>
                </a:cubicBezTo>
                <a:cubicBezTo>
                  <a:pt x="3384330" y="942572"/>
                  <a:pt x="4519448" y="3985317"/>
                  <a:pt x="5549462" y="3948531"/>
                </a:cubicBezTo>
                <a:cubicBezTo>
                  <a:pt x="6579476" y="3911745"/>
                  <a:pt x="8122744" y="762144"/>
                  <a:pt x="8639503" y="122765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2791" y="3699074"/>
            <a:ext cx="10930758" cy="0"/>
          </a:xfrm>
          <a:prstGeom prst="straightConnector1">
            <a:avLst/>
          </a:prstGeom>
          <a:ln w="38100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387922" y="2248646"/>
            <a:ext cx="0" cy="445638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233153" y="2279353"/>
            <a:ext cx="0" cy="445638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232040" y="2279353"/>
            <a:ext cx="0" cy="445638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-208021" y="6181741"/>
            <a:ext cx="25311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000" dirty="0" smtClean="0"/>
              <a:t>Denial</a:t>
            </a:r>
            <a:endParaRPr lang="en-NZ" sz="3000" dirty="0"/>
          </a:p>
        </p:txBody>
      </p:sp>
      <p:sp>
        <p:nvSpPr>
          <p:cNvPr id="10" name="TextBox 9"/>
          <p:cNvSpPr txBox="1"/>
          <p:nvPr/>
        </p:nvSpPr>
        <p:spPr>
          <a:xfrm>
            <a:off x="2360865" y="6151034"/>
            <a:ext cx="28571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000" dirty="0" smtClean="0"/>
              <a:t>Resistance</a:t>
            </a:r>
            <a:endParaRPr lang="en-NZ" sz="3000" dirty="0"/>
          </a:p>
        </p:txBody>
      </p:sp>
      <p:sp>
        <p:nvSpPr>
          <p:cNvPr id="11" name="TextBox 10"/>
          <p:cNvSpPr txBox="1"/>
          <p:nvPr/>
        </p:nvSpPr>
        <p:spPr>
          <a:xfrm>
            <a:off x="5337220" y="6166387"/>
            <a:ext cx="29218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000" dirty="0" smtClean="0"/>
              <a:t>Exploration</a:t>
            </a:r>
            <a:endParaRPr lang="en-NZ" sz="3000" dirty="0"/>
          </a:p>
        </p:txBody>
      </p:sp>
      <p:sp>
        <p:nvSpPr>
          <p:cNvPr id="12" name="TextBox 11"/>
          <p:cNvSpPr txBox="1"/>
          <p:nvPr/>
        </p:nvSpPr>
        <p:spPr>
          <a:xfrm>
            <a:off x="8699836" y="6166387"/>
            <a:ext cx="25959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000" dirty="0" smtClean="0"/>
              <a:t>Commitment</a:t>
            </a:r>
            <a:endParaRPr lang="en-NZ" sz="3000" dirty="0"/>
          </a:p>
        </p:txBody>
      </p:sp>
      <p:sp>
        <p:nvSpPr>
          <p:cNvPr id="13" name="TextBox 12"/>
          <p:cNvSpPr txBox="1"/>
          <p:nvPr/>
        </p:nvSpPr>
        <p:spPr>
          <a:xfrm>
            <a:off x="-208021" y="3722329"/>
            <a:ext cx="25311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000" dirty="0" smtClean="0"/>
              <a:t>Unaware</a:t>
            </a:r>
            <a:endParaRPr lang="en-NZ" sz="3000" dirty="0"/>
          </a:p>
        </p:txBody>
      </p:sp>
      <p:sp>
        <p:nvSpPr>
          <p:cNvPr id="14" name="TextBox 13"/>
          <p:cNvSpPr txBox="1"/>
          <p:nvPr/>
        </p:nvSpPr>
        <p:spPr>
          <a:xfrm>
            <a:off x="2547159" y="3722329"/>
            <a:ext cx="25311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000" dirty="0" smtClean="0"/>
              <a:t>Aware</a:t>
            </a:r>
            <a:endParaRPr lang="en-NZ" sz="3000" dirty="0"/>
          </a:p>
        </p:txBody>
      </p:sp>
      <p:sp>
        <p:nvSpPr>
          <p:cNvPr id="15" name="TextBox 14"/>
          <p:cNvSpPr txBox="1"/>
          <p:nvPr/>
        </p:nvSpPr>
        <p:spPr>
          <a:xfrm>
            <a:off x="5337220" y="3714653"/>
            <a:ext cx="25311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000" dirty="0" smtClean="0"/>
              <a:t>Understand</a:t>
            </a:r>
            <a:endParaRPr lang="en-NZ" sz="3000" dirty="0"/>
          </a:p>
        </p:txBody>
      </p:sp>
      <p:sp>
        <p:nvSpPr>
          <p:cNvPr id="16" name="TextBox 15"/>
          <p:cNvSpPr txBox="1"/>
          <p:nvPr/>
        </p:nvSpPr>
        <p:spPr>
          <a:xfrm>
            <a:off x="9292793" y="3699073"/>
            <a:ext cx="25311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000" dirty="0" smtClean="0"/>
              <a:t>Act</a:t>
            </a:r>
            <a:endParaRPr lang="en-NZ" sz="3000" dirty="0"/>
          </a:p>
        </p:txBody>
      </p:sp>
      <p:sp>
        <p:nvSpPr>
          <p:cNvPr id="17" name="TextBox 16"/>
          <p:cNvSpPr txBox="1"/>
          <p:nvPr/>
        </p:nvSpPr>
        <p:spPr>
          <a:xfrm>
            <a:off x="7586743" y="3699074"/>
            <a:ext cx="25311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000" dirty="0" smtClean="0"/>
              <a:t>Believe</a:t>
            </a:r>
            <a:endParaRPr lang="en-NZ" sz="3000" dirty="0"/>
          </a:p>
        </p:txBody>
      </p:sp>
      <p:sp>
        <p:nvSpPr>
          <p:cNvPr id="19" name="TextBox 18"/>
          <p:cNvSpPr txBox="1"/>
          <p:nvPr/>
        </p:nvSpPr>
        <p:spPr>
          <a:xfrm>
            <a:off x="1122329" y="1428749"/>
            <a:ext cx="25311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000" dirty="0" smtClean="0">
                <a:solidFill>
                  <a:schemeClr val="bg1"/>
                </a:solidFill>
              </a:rPr>
              <a:t>Saboteur's</a:t>
            </a:r>
            <a:endParaRPr lang="en-NZ" sz="3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72265" y="1453585"/>
            <a:ext cx="25311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000" dirty="0" smtClean="0">
                <a:solidFill>
                  <a:schemeClr val="bg1"/>
                </a:solidFill>
              </a:rPr>
              <a:t>Fence Sitters</a:t>
            </a:r>
            <a:endParaRPr lang="en-NZ" sz="3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442563" y="1473517"/>
            <a:ext cx="27871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000" dirty="0" smtClean="0">
                <a:solidFill>
                  <a:schemeClr val="bg1"/>
                </a:solidFill>
              </a:rPr>
              <a:t>Fully Committed</a:t>
            </a:r>
            <a:endParaRPr lang="en-NZ" sz="3000" dirty="0">
              <a:solidFill>
                <a:schemeClr val="bg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222791" y="1730584"/>
            <a:ext cx="1261608" cy="0"/>
          </a:xfrm>
          <a:prstGeom prst="straightConnector1">
            <a:avLst/>
          </a:prstGeom>
          <a:ln w="38100" cap="flat" cmpd="sng" algn="ctr">
            <a:solidFill>
              <a:schemeClr val="bg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3267247" y="1730584"/>
            <a:ext cx="1965906" cy="0"/>
          </a:xfrm>
          <a:prstGeom prst="straightConnector1">
            <a:avLst/>
          </a:prstGeom>
          <a:ln w="38100" cap="flat" cmpd="sng" algn="ctr">
            <a:solidFill>
              <a:schemeClr val="bg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4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2800" dirty="0" smtClean="0"/>
              <a:t>The Even More Painful Exercise</a:t>
            </a:r>
            <a:endParaRPr lang="en-NZ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34178"/>
            <a:ext cx="12191999" cy="35993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NZ" sz="7200" dirty="0" smtClean="0"/>
              <a:t>What do you have to Change to Make the Dream come True?</a:t>
            </a:r>
            <a:endParaRPr lang="en-NZ" sz="7200" dirty="0"/>
          </a:p>
        </p:txBody>
      </p:sp>
    </p:spTree>
    <p:extLst>
      <p:ext uri="{BB962C8B-B14F-4D97-AF65-F5344CB8AC3E}">
        <p14:creationId xmlns:p14="http://schemas.microsoft.com/office/powerpoint/2010/main" val="330804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2800" dirty="0" smtClean="0"/>
              <a:t>Four Gates to Possibility</a:t>
            </a:r>
            <a:endParaRPr lang="en-NZ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214893"/>
              </p:ext>
            </p:extLst>
          </p:nvPr>
        </p:nvGraphicFramePr>
        <p:xfrm>
          <a:off x="680321" y="2273738"/>
          <a:ext cx="9613900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6950">
                  <a:extLst>
                    <a:ext uri="{9D8B030D-6E8A-4147-A177-3AD203B41FA5}">
                      <a16:colId xmlns:a16="http://schemas.microsoft.com/office/drawing/2014/main" xmlns="" val="3481224731"/>
                    </a:ext>
                  </a:extLst>
                </a:gridCol>
                <a:gridCol w="4806950">
                  <a:extLst>
                    <a:ext uri="{9D8B030D-6E8A-4147-A177-3AD203B41FA5}">
                      <a16:colId xmlns:a16="http://schemas.microsoft.com/office/drawing/2014/main" xmlns="" val="1234446178"/>
                    </a:ext>
                  </a:extLst>
                </a:gridCol>
              </a:tblGrid>
              <a:tr h="1814786">
                <a:tc>
                  <a:txBody>
                    <a:bodyPr/>
                    <a:lstStyle/>
                    <a:p>
                      <a:pPr algn="ctr"/>
                      <a:r>
                        <a:rPr lang="en-NZ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(1.) </a:t>
                      </a:r>
                    </a:p>
                    <a:p>
                      <a:pPr algn="ctr"/>
                      <a:r>
                        <a:rPr lang="en-NZ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Things we used to be able to do and CAN still do.</a:t>
                      </a:r>
                      <a:endParaRPr lang="en-N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(3.) </a:t>
                      </a:r>
                    </a:p>
                    <a:p>
                      <a:pPr algn="ctr"/>
                      <a:r>
                        <a:rPr lang="en-NZ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Things we could do before but CAN’T do now.</a:t>
                      </a:r>
                      <a:endParaRPr lang="en-NZ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7921742"/>
                  </a:ext>
                </a:extLst>
              </a:tr>
              <a:tr h="1560106">
                <a:tc>
                  <a:txBody>
                    <a:bodyPr/>
                    <a:lstStyle/>
                    <a:p>
                      <a:pPr algn="ctr"/>
                      <a:r>
                        <a:rPr lang="en-NZ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(2.) </a:t>
                      </a:r>
                    </a:p>
                    <a:p>
                      <a:pPr algn="ctr"/>
                      <a:r>
                        <a:rPr lang="en-NZ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Things we COULDN’T do before and still CAN’T do.</a:t>
                      </a:r>
                      <a:endParaRPr lang="en-N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(3.) </a:t>
                      </a:r>
                    </a:p>
                    <a:p>
                      <a:pPr algn="ctr"/>
                      <a:r>
                        <a:rPr lang="en-NZ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Things we COULDN’T do before that we CAN do now.</a:t>
                      </a:r>
                      <a:endParaRPr lang="en-NZ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6538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1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2800" dirty="0" smtClean="0"/>
              <a:t>The Bucket List</a:t>
            </a:r>
            <a:endParaRPr lang="en-NZ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77199"/>
              </p:ext>
            </p:extLst>
          </p:nvPr>
        </p:nvGraphicFramePr>
        <p:xfrm>
          <a:off x="681038" y="2336800"/>
          <a:ext cx="9613899" cy="4486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4633">
                  <a:extLst>
                    <a:ext uri="{9D8B030D-6E8A-4147-A177-3AD203B41FA5}">
                      <a16:colId xmlns:a16="http://schemas.microsoft.com/office/drawing/2014/main" xmlns="" val="1979559705"/>
                    </a:ext>
                  </a:extLst>
                </a:gridCol>
                <a:gridCol w="3204633">
                  <a:extLst>
                    <a:ext uri="{9D8B030D-6E8A-4147-A177-3AD203B41FA5}">
                      <a16:colId xmlns:a16="http://schemas.microsoft.com/office/drawing/2014/main" xmlns="" val="3135115168"/>
                    </a:ext>
                  </a:extLst>
                </a:gridCol>
                <a:gridCol w="3204633">
                  <a:extLst>
                    <a:ext uri="{9D8B030D-6E8A-4147-A177-3AD203B41FA5}">
                      <a16:colId xmlns:a16="http://schemas.microsoft.com/office/drawing/2014/main" xmlns="" val="11725376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NZ" sz="3200" b="1" dirty="0" smtClean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Negative</a:t>
                      </a:r>
                      <a:endParaRPr lang="en-NZ" sz="3200" b="1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NZ" sz="3200" b="1" dirty="0" smtClean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Interesting</a:t>
                      </a:r>
                      <a:endParaRPr lang="en-NZ" sz="3200" b="1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NZ" sz="3200" b="1" dirty="0" smtClean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Positive</a:t>
                      </a:r>
                      <a:endParaRPr lang="en-NZ" sz="3200" b="1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35994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3200" b="1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3200" b="1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Put Everything Negative about the change here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3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3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Put anything that anyone thinks is interesting about the change in here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3200" b="1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3200" b="1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Put all the positive thoughts people have about the change in </a:t>
                      </a:r>
                      <a:r>
                        <a:rPr lang="en-NZ" sz="3200" b="1" dirty="0" smtClean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here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NZ" sz="3200" b="1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0473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54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2800" dirty="0" smtClean="0"/>
              <a:t>The Change Champion</a:t>
            </a:r>
            <a:endParaRPr lang="en-NZ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00542"/>
            <a:ext cx="9613861" cy="4857458"/>
          </a:xfrm>
        </p:spPr>
        <p:txBody>
          <a:bodyPr>
            <a:noAutofit/>
          </a:bodyPr>
          <a:lstStyle/>
          <a:p>
            <a:pPr lvl="0"/>
            <a:r>
              <a:rPr lang="en-NZ" sz="3600" dirty="0"/>
              <a:t>Passing information and skills to people at the coal face</a:t>
            </a:r>
          </a:p>
          <a:p>
            <a:pPr lvl="0"/>
            <a:r>
              <a:rPr lang="en-NZ" sz="3600" dirty="0"/>
              <a:t>Acting as the first point of escalation for support</a:t>
            </a:r>
          </a:p>
          <a:p>
            <a:pPr lvl="0"/>
            <a:r>
              <a:rPr lang="en-NZ" sz="3600" dirty="0"/>
              <a:t>Working with process owners to find pockets of challenge and resistance and iron them out.</a:t>
            </a:r>
          </a:p>
          <a:p>
            <a:pPr lvl="0"/>
            <a:r>
              <a:rPr lang="en-NZ" sz="3600" dirty="0"/>
              <a:t>They are a trusted representative in their own area</a:t>
            </a:r>
            <a:r>
              <a:rPr lang="en-NZ" sz="3600" dirty="0" smtClean="0"/>
              <a:t>.</a:t>
            </a:r>
            <a:endParaRPr lang="en-NZ" sz="3600" dirty="0"/>
          </a:p>
        </p:txBody>
      </p:sp>
    </p:spTree>
    <p:extLst>
      <p:ext uri="{BB962C8B-B14F-4D97-AF65-F5344CB8AC3E}">
        <p14:creationId xmlns:p14="http://schemas.microsoft.com/office/powerpoint/2010/main" val="247240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2800" dirty="0" smtClean="0"/>
              <a:t>Process Owner</a:t>
            </a:r>
            <a:endParaRPr lang="en-NZ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1" y="2336872"/>
            <a:ext cx="11986260" cy="4410769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NZ" sz="4100" dirty="0" smtClean="0"/>
              <a:t>The Throat to Choke When it Comes to Process in the Business</a:t>
            </a:r>
          </a:p>
          <a:p>
            <a:pPr lvl="0"/>
            <a:endParaRPr lang="en-NZ" sz="4100" dirty="0"/>
          </a:p>
          <a:p>
            <a:pPr marL="0" lvl="0" indent="0">
              <a:buNone/>
            </a:pPr>
            <a:r>
              <a:rPr lang="en-NZ" sz="4100" dirty="0" smtClean="0"/>
              <a:t>They are Responsible For:</a:t>
            </a:r>
          </a:p>
          <a:p>
            <a:pPr lvl="0"/>
            <a:endParaRPr lang="en-NZ" dirty="0" smtClean="0"/>
          </a:p>
          <a:p>
            <a:pPr lvl="0"/>
            <a:r>
              <a:rPr lang="en-NZ" sz="4100" dirty="0" smtClean="0"/>
              <a:t>Communication</a:t>
            </a:r>
            <a:endParaRPr lang="en-NZ" sz="4100" dirty="0"/>
          </a:p>
          <a:p>
            <a:pPr lvl="0"/>
            <a:r>
              <a:rPr lang="en-NZ" sz="4100" dirty="0"/>
              <a:t>Monitoring</a:t>
            </a:r>
          </a:p>
          <a:p>
            <a:pPr lvl="0"/>
            <a:r>
              <a:rPr lang="en-NZ" sz="4100" dirty="0"/>
              <a:t>Execution</a:t>
            </a:r>
          </a:p>
          <a:p>
            <a:pPr lvl="0"/>
            <a:r>
              <a:rPr lang="en-NZ" sz="4100" dirty="0"/>
              <a:t>Managing Improvement Initiatives</a:t>
            </a:r>
          </a:p>
          <a:p>
            <a:pPr lvl="0"/>
            <a:r>
              <a:rPr lang="en-NZ" sz="4100" dirty="0"/>
              <a:t>Developing documentation to support the business processes</a:t>
            </a:r>
            <a:r>
              <a:rPr lang="en-NZ" sz="3000" dirty="0"/>
              <a:t>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9017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Question Time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1483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Trust is Built in Teams over Time</a:t>
            </a:r>
            <a:endParaRPr lang="en-NZ" dirty="0"/>
          </a:p>
        </p:txBody>
      </p:sp>
      <p:pic>
        <p:nvPicPr>
          <p:cNvPr id="2050" name="Picture 2" descr="Image result for arm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872" y="2034325"/>
            <a:ext cx="7784758" cy="5150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36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People Love Real Change, They Just Hate Fake Change</a:t>
            </a:r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8202062"/>
              </p:ext>
            </p:extLst>
          </p:nvPr>
        </p:nvGraphicFramePr>
        <p:xfrm>
          <a:off x="680321" y="2039007"/>
          <a:ext cx="9312165" cy="46927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3711">
                  <a:extLst>
                    <a:ext uri="{9D8B030D-6E8A-4147-A177-3AD203B41FA5}">
                      <a16:colId xmlns:a16="http://schemas.microsoft.com/office/drawing/2014/main" xmlns="" val="897374706"/>
                    </a:ext>
                  </a:extLst>
                </a:gridCol>
                <a:gridCol w="3103711">
                  <a:extLst>
                    <a:ext uri="{9D8B030D-6E8A-4147-A177-3AD203B41FA5}">
                      <a16:colId xmlns:a16="http://schemas.microsoft.com/office/drawing/2014/main" xmlns="" val="1745792501"/>
                    </a:ext>
                  </a:extLst>
                </a:gridCol>
                <a:gridCol w="3104743">
                  <a:extLst>
                    <a:ext uri="{9D8B030D-6E8A-4147-A177-3AD203B41FA5}">
                      <a16:colId xmlns:a16="http://schemas.microsoft.com/office/drawing/2014/main" xmlns="" val="1943223158"/>
                    </a:ext>
                  </a:extLst>
                </a:gridCol>
              </a:tblGrid>
              <a:tr h="647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effectLst/>
                        </a:rPr>
                        <a:t> </a:t>
                      </a:r>
                      <a:endParaRPr lang="en-NZ" sz="14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3600">
                          <a:effectLst/>
                        </a:rPr>
                        <a:t>OPEN</a:t>
                      </a:r>
                      <a:endParaRPr lang="en-NZ" sz="36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3600" dirty="0">
                          <a:effectLst/>
                        </a:rPr>
                        <a:t>CLOSED</a:t>
                      </a:r>
                      <a:endParaRPr lang="en-NZ" sz="3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94990775"/>
                  </a:ext>
                </a:extLst>
              </a:tr>
              <a:tr h="1834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3600" dirty="0" smtClean="0">
                          <a:effectLst/>
                        </a:rPr>
                        <a:t>Real </a:t>
                      </a:r>
                      <a:r>
                        <a:rPr lang="en-NZ" sz="3600" dirty="0">
                          <a:effectLst/>
                        </a:rPr>
                        <a:t>Change</a:t>
                      </a:r>
                      <a:endParaRPr lang="en-NZ" sz="3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3600" dirty="0">
                          <a:effectLst/>
                        </a:rPr>
                        <a:t>Difference Made</a:t>
                      </a:r>
                      <a:endParaRPr lang="en-NZ" sz="3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3600" dirty="0">
                          <a:effectLst/>
                        </a:rPr>
                        <a:t>Opportunity Lost</a:t>
                      </a:r>
                      <a:endParaRPr lang="en-NZ" sz="3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55693968"/>
                  </a:ext>
                </a:extLst>
              </a:tr>
              <a:tr h="2210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NZ" sz="36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3600" dirty="0" smtClean="0">
                          <a:effectLst/>
                        </a:rPr>
                        <a:t>Fake </a:t>
                      </a:r>
                      <a:r>
                        <a:rPr lang="en-NZ" sz="3600" dirty="0">
                          <a:effectLst/>
                        </a:rPr>
                        <a:t>Change</a:t>
                      </a:r>
                      <a:endParaRPr lang="en-NZ" sz="3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NZ" sz="36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3600" dirty="0" smtClean="0">
                          <a:effectLst/>
                        </a:rPr>
                        <a:t>Disappointed</a:t>
                      </a:r>
                      <a:endParaRPr lang="en-NZ" sz="1200" dirty="0" smtClean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NZ" sz="1400" dirty="0" smtClean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NZ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NZ" sz="36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3600" dirty="0" smtClean="0">
                          <a:effectLst/>
                        </a:rPr>
                        <a:t>I </a:t>
                      </a:r>
                      <a:r>
                        <a:rPr lang="en-NZ" sz="3600" dirty="0">
                          <a:effectLst/>
                        </a:rPr>
                        <a:t>Told You So</a:t>
                      </a:r>
                      <a:endParaRPr lang="en-NZ" sz="3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66029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01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b="1" dirty="0"/>
              <a:t>The Six Step Stairway Method to Making Change a Regular Occurrence in Your </a:t>
            </a:r>
            <a:r>
              <a:rPr lang="en-NZ" b="1" dirty="0" smtClean="0"/>
              <a:t>Business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863" y="2081048"/>
            <a:ext cx="9926320" cy="4561490"/>
          </a:xfrm>
        </p:spPr>
        <p:txBody>
          <a:bodyPr>
            <a:normAutofit fontScale="92500"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NZ" dirty="0"/>
              <a:t>First talk – introduce the idea – ideas should always be planted before going full on because otherwise you will overwhelm them with information they cannot digest.</a:t>
            </a:r>
            <a:br>
              <a:rPr lang="en-NZ" dirty="0"/>
            </a:br>
            <a:endParaRPr lang="en-NZ" dirty="0"/>
          </a:p>
          <a:p>
            <a:pPr marL="457200" lvl="0" indent="-457200">
              <a:buFont typeface="+mj-lt"/>
              <a:buAutoNum type="arabicPeriod"/>
            </a:pPr>
            <a:r>
              <a:rPr lang="en-NZ" dirty="0"/>
              <a:t>Notify and Advise (tell people what it is)</a:t>
            </a:r>
            <a:br>
              <a:rPr lang="en-NZ" dirty="0"/>
            </a:br>
            <a:endParaRPr lang="en-NZ" dirty="0"/>
          </a:p>
          <a:p>
            <a:pPr marL="457200" lvl="0" indent="-457200">
              <a:buFont typeface="+mj-lt"/>
              <a:buAutoNum type="arabicPeriod"/>
            </a:pPr>
            <a:r>
              <a:rPr lang="en-NZ" dirty="0"/>
              <a:t>Examine the Facts (Explore what the change will mean)</a:t>
            </a:r>
            <a:br>
              <a:rPr lang="en-NZ" dirty="0"/>
            </a:br>
            <a:endParaRPr lang="en-NZ" dirty="0"/>
          </a:p>
          <a:p>
            <a:pPr marL="457200" lvl="0" indent="-457200">
              <a:buFont typeface="+mj-lt"/>
              <a:buAutoNum type="arabicPeriod"/>
            </a:pPr>
            <a:r>
              <a:rPr lang="en-NZ" dirty="0"/>
              <a:t>Start the change</a:t>
            </a:r>
            <a:br>
              <a:rPr lang="en-NZ" dirty="0"/>
            </a:br>
            <a:endParaRPr lang="en-NZ" dirty="0"/>
          </a:p>
          <a:p>
            <a:pPr marL="457200" lvl="0" indent="-457200">
              <a:buFont typeface="+mj-lt"/>
              <a:buAutoNum type="arabicPeriod"/>
            </a:pPr>
            <a:r>
              <a:rPr lang="en-NZ" dirty="0"/>
              <a:t>Test and Measure (Test out the change and measure the results)</a:t>
            </a:r>
            <a:br>
              <a:rPr lang="en-NZ" dirty="0"/>
            </a:br>
            <a:endParaRPr lang="en-NZ" dirty="0"/>
          </a:p>
          <a:p>
            <a:pPr marL="457200" lvl="0" indent="-457200">
              <a:buFont typeface="+mj-lt"/>
              <a:buAutoNum type="arabicPeriod"/>
            </a:pPr>
            <a:r>
              <a:rPr lang="en-NZ" dirty="0"/>
              <a:t>Put the change into Effect (If it tests out well</a:t>
            </a:r>
            <a:r>
              <a:rPr lang="en-NZ" dirty="0" smtClean="0"/>
              <a:t>)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2730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2800" dirty="0" smtClean="0"/>
              <a:t>Adoption is Key</a:t>
            </a:r>
            <a:endParaRPr lang="en-NZ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505038"/>
            <a:ext cx="9613861" cy="35993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NZ" sz="7200" dirty="0" smtClean="0"/>
              <a:t>70% of Projects are 100% reliant on Change Adoption</a:t>
            </a:r>
            <a:endParaRPr lang="en-NZ" sz="7200" dirty="0"/>
          </a:p>
        </p:txBody>
      </p:sp>
    </p:spTree>
    <p:extLst>
      <p:ext uri="{BB962C8B-B14F-4D97-AF65-F5344CB8AC3E}">
        <p14:creationId xmlns:p14="http://schemas.microsoft.com/office/powerpoint/2010/main" val="59001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Approaches to Utilise for Effective Change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431789"/>
          </a:xfrm>
        </p:spPr>
        <p:txBody>
          <a:bodyPr>
            <a:normAutofit/>
          </a:bodyPr>
          <a:lstStyle/>
          <a:p>
            <a:pPr marL="742950" lvl="0" indent="-742950" algn="ctr">
              <a:buFont typeface="+mj-lt"/>
              <a:buAutoNum type="arabicPeriod"/>
            </a:pPr>
            <a:r>
              <a:rPr lang="en-NZ" sz="4000" dirty="0"/>
              <a:t>Story early</a:t>
            </a:r>
          </a:p>
          <a:p>
            <a:pPr marL="742950" lvl="0" indent="-742950" algn="ctr">
              <a:buFont typeface="+mj-lt"/>
              <a:buAutoNum type="arabicPeriod"/>
            </a:pPr>
            <a:r>
              <a:rPr lang="en-NZ" sz="4000" dirty="0"/>
              <a:t>Facilitate Well</a:t>
            </a:r>
          </a:p>
          <a:p>
            <a:pPr marL="742950" lvl="0" indent="-742950" algn="ctr">
              <a:buFont typeface="+mj-lt"/>
              <a:buAutoNum type="arabicPeriod"/>
            </a:pPr>
            <a:r>
              <a:rPr lang="en-NZ" sz="4000" dirty="0"/>
              <a:t>Flexibility in Approach</a:t>
            </a:r>
          </a:p>
          <a:p>
            <a:pPr marL="742950" lvl="0" indent="-742950" algn="ctr">
              <a:buFont typeface="+mj-lt"/>
              <a:buAutoNum type="arabicPeriod"/>
            </a:pPr>
            <a:r>
              <a:rPr lang="en-NZ" sz="4000" dirty="0"/>
              <a:t>Achieve Depth</a:t>
            </a:r>
          </a:p>
          <a:p>
            <a:pPr marL="742950" lvl="0" indent="-742950" algn="ctr">
              <a:buFont typeface="+mj-lt"/>
              <a:buAutoNum type="arabicPeriod"/>
            </a:pPr>
            <a:r>
              <a:rPr lang="en-NZ" sz="4000" dirty="0"/>
              <a:t>Nut out Opportunities</a:t>
            </a:r>
          </a:p>
          <a:p>
            <a:pPr marL="742950" lvl="0" indent="-742950" algn="ctr">
              <a:buFont typeface="+mj-lt"/>
              <a:buAutoNum type="arabicPeriod"/>
            </a:pPr>
            <a:r>
              <a:rPr lang="en-NZ" sz="4000" dirty="0"/>
              <a:t>Contextualise the </a:t>
            </a:r>
            <a:r>
              <a:rPr lang="en-NZ" sz="4000" dirty="0" smtClean="0"/>
              <a:t>Group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386459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Elevator Pitch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NZ" sz="4000" dirty="0"/>
              <a:t>One great way to communicate change is to put together an elevator pitch. </a:t>
            </a:r>
            <a:endParaRPr lang="en-NZ" sz="4000" dirty="0" smtClean="0"/>
          </a:p>
          <a:p>
            <a:pPr marL="0" indent="0" algn="ctr">
              <a:buNone/>
            </a:pPr>
            <a:r>
              <a:rPr lang="en-NZ" sz="4000" dirty="0" smtClean="0"/>
              <a:t>This </a:t>
            </a:r>
            <a:r>
              <a:rPr lang="en-NZ" sz="4000" dirty="0"/>
              <a:t>is a short talk or speech about the change highlighting to people what the change is and how they can benefit from it. </a:t>
            </a:r>
          </a:p>
        </p:txBody>
      </p:sp>
    </p:spTree>
    <p:extLst>
      <p:ext uri="{BB962C8B-B14F-4D97-AF65-F5344CB8AC3E}">
        <p14:creationId xmlns:p14="http://schemas.microsoft.com/office/powerpoint/2010/main" val="315313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The Seven Fake Reasons to Not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738" y="2336872"/>
            <a:ext cx="11624441" cy="4295155"/>
          </a:xfrm>
        </p:spPr>
        <p:txBody>
          <a:bodyPr>
            <a:normAutofit/>
          </a:bodyPr>
          <a:lstStyle/>
          <a:p>
            <a:pPr lvl="0"/>
            <a:r>
              <a:rPr lang="en-NZ" dirty="0"/>
              <a:t>Time is not the issue – Timing is</a:t>
            </a:r>
          </a:p>
          <a:p>
            <a:pPr lvl="0"/>
            <a:r>
              <a:rPr lang="en-NZ" dirty="0"/>
              <a:t>Important is far more important than Urgent</a:t>
            </a:r>
          </a:p>
          <a:p>
            <a:pPr lvl="0"/>
            <a:r>
              <a:rPr lang="en-NZ" dirty="0"/>
              <a:t>This is the way we’ve always done it (Nope, you did it differently before you did it this way)</a:t>
            </a:r>
          </a:p>
          <a:p>
            <a:pPr lvl="0"/>
            <a:r>
              <a:rPr lang="en-NZ" dirty="0"/>
              <a:t>I like it this way – Lots of people like inefficient time and money wasting things.</a:t>
            </a:r>
          </a:p>
          <a:p>
            <a:pPr lvl="0"/>
            <a:r>
              <a:rPr lang="en-NZ" dirty="0"/>
              <a:t>It’s too political / too much red tape – Often the red tape only exists in people’s minds</a:t>
            </a:r>
          </a:p>
          <a:p>
            <a:pPr lvl="0"/>
            <a:r>
              <a:rPr lang="en-NZ" dirty="0"/>
              <a:t>It’s too radical – It was probably well past time for a change</a:t>
            </a:r>
          </a:p>
          <a:p>
            <a:pPr lvl="0"/>
            <a:r>
              <a:rPr lang="en-NZ" dirty="0"/>
              <a:t>We didn’t budget for this – Just because you didn’t budget for it doesn’t excuse you from throwing money down the toilet doing it the old way.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3146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Listening Triangle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00561"/>
          </a:xfrm>
        </p:spPr>
        <p:txBody>
          <a:bodyPr>
            <a:noAutofit/>
          </a:bodyPr>
          <a:lstStyle/>
          <a:p>
            <a:pPr marL="457200" indent="-457200" algn="ctr">
              <a:buFont typeface="+mj-lt"/>
              <a:buAutoNum type="arabicPeriod"/>
            </a:pPr>
            <a:r>
              <a:rPr lang="en-NZ" sz="3200" dirty="0" smtClean="0"/>
              <a:t>Listening to Tell Your Own Story (Least effective listening)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en-NZ" sz="3200" dirty="0" smtClean="0"/>
              <a:t>Listening to Answer (Your are listening just to give them a reason why or answer their problem)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en-NZ" sz="3200" dirty="0" smtClean="0"/>
              <a:t>Listening to Understand (Most effective Listening Technique – Truly listening to understand them and their problems.)</a:t>
            </a:r>
          </a:p>
        </p:txBody>
      </p:sp>
    </p:spTree>
    <p:extLst>
      <p:ext uri="{BB962C8B-B14F-4D97-AF65-F5344CB8AC3E}">
        <p14:creationId xmlns:p14="http://schemas.microsoft.com/office/powerpoint/2010/main" val="360864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2800" dirty="0" smtClean="0"/>
              <a:t>The Failure of Change Leadership</a:t>
            </a:r>
            <a:endParaRPr lang="en-NZ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605" y="2149642"/>
            <a:ext cx="11271047" cy="44833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NZ" sz="4000" dirty="0" smtClean="0"/>
              <a:t>McKinsey: </a:t>
            </a:r>
          </a:p>
          <a:p>
            <a:pPr marL="0" indent="0" algn="ctr">
              <a:buNone/>
            </a:pPr>
            <a:r>
              <a:rPr lang="en-NZ" sz="4000" dirty="0" smtClean="0"/>
              <a:t>70% of ALL Transformation Programs FAIL!</a:t>
            </a:r>
          </a:p>
          <a:p>
            <a:pPr marL="0" indent="0" algn="ctr">
              <a:buNone/>
            </a:pPr>
            <a:endParaRPr lang="en-NZ" sz="4000" dirty="0" smtClean="0"/>
          </a:p>
          <a:p>
            <a:pPr marL="0" indent="0" algn="ctr">
              <a:buNone/>
            </a:pPr>
            <a:r>
              <a:rPr lang="en-NZ" sz="4000" dirty="0" smtClean="0"/>
              <a:t>The Rate is INCREASING!</a:t>
            </a:r>
          </a:p>
          <a:p>
            <a:pPr marL="0" indent="0" algn="ctr">
              <a:buNone/>
            </a:pPr>
            <a:endParaRPr lang="en-NZ" sz="4000" dirty="0"/>
          </a:p>
          <a:p>
            <a:pPr marL="0" indent="0" algn="ctr">
              <a:buNone/>
            </a:pPr>
            <a:r>
              <a:rPr lang="en-NZ" sz="4000" dirty="0" smtClean="0"/>
              <a:t>Change Battle Fatigue is Killing Your Change Programs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3405133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2800" dirty="0" smtClean="0"/>
              <a:t>Chance of Success without Change</a:t>
            </a:r>
            <a:endParaRPr lang="en-NZ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9026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NZ" sz="4800" dirty="0" smtClean="0"/>
              <a:t>McKinsey Research:</a:t>
            </a:r>
          </a:p>
          <a:p>
            <a:pPr marL="0" indent="0" algn="ctr">
              <a:buNone/>
            </a:pPr>
            <a:endParaRPr lang="en-NZ" sz="4800" dirty="0" smtClean="0"/>
          </a:p>
          <a:p>
            <a:pPr marL="0" indent="0" algn="ctr">
              <a:buNone/>
            </a:pPr>
            <a:r>
              <a:rPr lang="en-NZ" sz="9500" dirty="0" smtClean="0"/>
              <a:t>10%</a:t>
            </a:r>
          </a:p>
          <a:p>
            <a:pPr marL="0" indent="0" algn="ctr">
              <a:buNone/>
            </a:pPr>
            <a:endParaRPr lang="en-NZ" sz="4800" dirty="0" smtClean="0"/>
          </a:p>
          <a:p>
            <a:pPr marL="0" indent="0" algn="ctr">
              <a:buNone/>
            </a:pPr>
            <a:r>
              <a:rPr lang="en-NZ" sz="4800" dirty="0" smtClean="0"/>
              <a:t>For all Organisations that </a:t>
            </a:r>
            <a:r>
              <a:rPr lang="en-NZ" sz="4800" b="1" u="sng" dirty="0" smtClean="0"/>
              <a:t>DO NOT </a:t>
            </a:r>
            <a:r>
              <a:rPr lang="en-NZ" sz="4800" dirty="0" smtClean="0"/>
              <a:t>have holistic programs </a:t>
            </a:r>
            <a:endParaRPr lang="en-NZ" sz="4800" dirty="0"/>
          </a:p>
        </p:txBody>
      </p:sp>
    </p:spTree>
    <p:extLst>
      <p:ext uri="{BB962C8B-B14F-4D97-AF65-F5344CB8AC3E}">
        <p14:creationId xmlns:p14="http://schemas.microsoft.com/office/powerpoint/2010/main" val="2757961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2800" dirty="0" smtClean="0"/>
              <a:t>The Painful Exercise</a:t>
            </a:r>
            <a:endParaRPr lang="en-NZ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547" y="2336872"/>
            <a:ext cx="11726779" cy="4400812"/>
          </a:xfrm>
        </p:spPr>
        <p:txBody>
          <a:bodyPr/>
          <a:lstStyle/>
          <a:p>
            <a:endParaRPr lang="en-NZ" dirty="0" smtClean="0"/>
          </a:p>
          <a:p>
            <a:endParaRPr lang="en-NZ" dirty="0"/>
          </a:p>
          <a:p>
            <a:pPr marL="0" indent="0" algn="ctr">
              <a:buNone/>
            </a:pPr>
            <a:r>
              <a:rPr lang="en-NZ" sz="9600" dirty="0" smtClean="0"/>
              <a:t>Dream Big</a:t>
            </a:r>
            <a:endParaRPr lang="en-NZ" sz="9600" dirty="0"/>
          </a:p>
        </p:txBody>
      </p:sp>
    </p:spTree>
    <p:extLst>
      <p:ext uri="{BB962C8B-B14F-4D97-AF65-F5344CB8AC3E}">
        <p14:creationId xmlns:p14="http://schemas.microsoft.com/office/powerpoint/2010/main" val="109749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2800" dirty="0" smtClean="0"/>
              <a:t>Tipping Point Leadership</a:t>
            </a:r>
            <a:endParaRPr lang="en-NZ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37175"/>
            <a:ext cx="9613861" cy="464199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NZ" sz="3600" dirty="0" smtClean="0"/>
              <a:t>Most People Will Change Without too Much Effort Provided That:</a:t>
            </a:r>
          </a:p>
          <a:p>
            <a:pPr marL="0" indent="0" algn="ctr">
              <a:buNone/>
            </a:pPr>
            <a:endParaRPr lang="en-NZ" sz="3600" dirty="0"/>
          </a:p>
          <a:p>
            <a:pPr marL="0" indent="0">
              <a:buNone/>
            </a:pPr>
            <a:r>
              <a:rPr lang="en-NZ" sz="3600" dirty="0" smtClean="0"/>
              <a:t>1. You can influence the blockers</a:t>
            </a:r>
          </a:p>
          <a:p>
            <a:pPr marL="0" indent="0">
              <a:buNone/>
            </a:pPr>
            <a:r>
              <a:rPr lang="en-NZ" sz="3600" dirty="0" smtClean="0"/>
              <a:t>2. You can sustain and increase the positivity in those Who are keen for the change</a:t>
            </a:r>
          </a:p>
          <a:p>
            <a:pPr marL="0" indent="0">
              <a:buNone/>
            </a:pPr>
            <a:r>
              <a:rPr lang="en-NZ" sz="3600" dirty="0" smtClean="0"/>
              <a:t>3. You </a:t>
            </a:r>
            <a:r>
              <a:rPr lang="en-NZ" sz="3600" smtClean="0"/>
              <a:t>Communicate Well!</a:t>
            </a:r>
            <a:endParaRPr lang="en-NZ" sz="3600" dirty="0"/>
          </a:p>
        </p:txBody>
      </p:sp>
    </p:spTree>
    <p:extLst>
      <p:ext uri="{BB962C8B-B14F-4D97-AF65-F5344CB8AC3E}">
        <p14:creationId xmlns:p14="http://schemas.microsoft.com/office/powerpoint/2010/main" val="404852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2800" dirty="0" smtClean="0"/>
              <a:t>Fair Process – Neglect it at Your Peril.</a:t>
            </a:r>
            <a:endParaRPr lang="en-NZ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88516"/>
          </a:xfrm>
        </p:spPr>
        <p:txBody>
          <a:bodyPr>
            <a:normAutofit/>
          </a:bodyPr>
          <a:lstStyle/>
          <a:p>
            <a:r>
              <a:rPr lang="en-NZ" sz="3600" dirty="0" smtClean="0"/>
              <a:t>Strategy Formulation (SEE)</a:t>
            </a:r>
          </a:p>
          <a:p>
            <a:pPr lvl="1"/>
            <a:r>
              <a:rPr lang="en-NZ" dirty="0" smtClean="0"/>
              <a:t>(Stories, Elevator Pitch, Open Communication, </a:t>
            </a:r>
            <a:r>
              <a:rPr lang="en-NZ" dirty="0" err="1" smtClean="0"/>
              <a:t>Nemawashi</a:t>
            </a:r>
            <a:r>
              <a:rPr lang="en-NZ" dirty="0" smtClean="0"/>
              <a:t> - Prepare the Soil)</a:t>
            </a:r>
          </a:p>
          <a:p>
            <a:r>
              <a:rPr lang="en-NZ" sz="3600" dirty="0" smtClean="0"/>
              <a:t>Attitudes (BE)</a:t>
            </a:r>
          </a:p>
          <a:p>
            <a:pPr lvl="1"/>
            <a:r>
              <a:rPr lang="en-NZ" dirty="0" smtClean="0"/>
              <a:t>(I Feel my Opinion Counts)</a:t>
            </a:r>
          </a:p>
          <a:p>
            <a:r>
              <a:rPr lang="en-NZ" sz="3600" dirty="0" err="1" smtClean="0"/>
              <a:t>Behaviors</a:t>
            </a:r>
            <a:r>
              <a:rPr lang="en-NZ" sz="3600" dirty="0" smtClean="0"/>
              <a:t> (DO)</a:t>
            </a:r>
          </a:p>
          <a:p>
            <a:pPr lvl="1"/>
            <a:r>
              <a:rPr lang="en-NZ" dirty="0" smtClean="0"/>
              <a:t>(Voluntary Contribution)</a:t>
            </a:r>
          </a:p>
          <a:p>
            <a:r>
              <a:rPr lang="en-NZ" sz="3600" dirty="0" smtClean="0"/>
              <a:t>Strategy Execution (GET)</a:t>
            </a:r>
          </a:p>
          <a:p>
            <a:pPr lvl="1"/>
            <a:r>
              <a:rPr lang="en-NZ" dirty="0" smtClean="0"/>
              <a:t>(Beyond the Call of Duty)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5296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2800" dirty="0" smtClean="0"/>
              <a:t>Stories and Trust (More Trust = More Speed)</a:t>
            </a:r>
            <a:endParaRPr lang="en-NZ" sz="28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076665" y="2006173"/>
            <a:ext cx="6540702" cy="4762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81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2800" dirty="0" smtClean="0"/>
              <a:t>Understanding How Change Effects You</a:t>
            </a:r>
            <a:endParaRPr lang="en-NZ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36872"/>
            <a:ext cx="12192000" cy="4521127"/>
          </a:xfrm>
        </p:spPr>
        <p:txBody>
          <a:bodyPr>
            <a:normAutofit/>
          </a:bodyPr>
          <a:lstStyle/>
          <a:p>
            <a:pPr marL="457200" indent="-457200" algn="ctr">
              <a:buFont typeface="+mj-lt"/>
              <a:buAutoNum type="arabicPeriod"/>
            </a:pPr>
            <a:r>
              <a:rPr lang="en-NZ" sz="6600" dirty="0" smtClean="0"/>
              <a:t>Denial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en-NZ" sz="6600" dirty="0" smtClean="0"/>
              <a:t>Resistance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en-NZ" sz="6600" dirty="0" smtClean="0"/>
              <a:t>Exploration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en-NZ" sz="6600" dirty="0" smtClean="0"/>
              <a:t>Commitment</a:t>
            </a:r>
            <a:endParaRPr lang="en-NZ" sz="6600" dirty="0"/>
          </a:p>
        </p:txBody>
      </p:sp>
    </p:spTree>
    <p:extLst>
      <p:ext uri="{BB962C8B-B14F-4D97-AF65-F5344CB8AC3E}">
        <p14:creationId xmlns:p14="http://schemas.microsoft.com/office/powerpoint/2010/main" val="195463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277</TotalTime>
  <Words>637</Words>
  <Application>Microsoft Office PowerPoint</Application>
  <PresentationFormat>Custom</PresentationFormat>
  <Paragraphs>141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Berlin</vt:lpstr>
      <vt:lpstr>Change Leadership</vt:lpstr>
      <vt:lpstr>Adoption is Key</vt:lpstr>
      <vt:lpstr>The Failure of Change Leadership</vt:lpstr>
      <vt:lpstr>Chance of Success without Change</vt:lpstr>
      <vt:lpstr>The Painful Exercise</vt:lpstr>
      <vt:lpstr>Tipping Point Leadership</vt:lpstr>
      <vt:lpstr>Fair Process – Neglect it at Your Peril.</vt:lpstr>
      <vt:lpstr>Stories and Trust (More Trust = More Speed)</vt:lpstr>
      <vt:lpstr>Understanding How Change Effects You</vt:lpstr>
      <vt:lpstr>That Change Curve</vt:lpstr>
      <vt:lpstr>The Even More Painful Exercise</vt:lpstr>
      <vt:lpstr>Four Gates to Possibility</vt:lpstr>
      <vt:lpstr>The Bucket List</vt:lpstr>
      <vt:lpstr>The Change Champion</vt:lpstr>
      <vt:lpstr>Process Owner</vt:lpstr>
      <vt:lpstr>Question Time</vt:lpstr>
      <vt:lpstr>Trust is Built in Teams over Time</vt:lpstr>
      <vt:lpstr>People Love Real Change, They Just Hate Fake Change</vt:lpstr>
      <vt:lpstr>The Six Step Stairway Method to Making Change a Regular Occurrence in Your Business</vt:lpstr>
      <vt:lpstr>Approaches to Utilise for Effective Change</vt:lpstr>
      <vt:lpstr>The Elevator Pitch</vt:lpstr>
      <vt:lpstr>The Seven Fake Reasons to Not Change</vt:lpstr>
      <vt:lpstr>The Listening Triangle</vt:lpstr>
    </vt:vector>
  </TitlesOfParts>
  <Company>Ballance Agri-Nutrients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Tyrone Mapp</dc:creator>
  <cp:lastModifiedBy>Rosanne English</cp:lastModifiedBy>
  <cp:revision>38</cp:revision>
  <dcterms:created xsi:type="dcterms:W3CDTF">2018-07-03T23:00:06Z</dcterms:created>
  <dcterms:modified xsi:type="dcterms:W3CDTF">2018-08-26T23:42:55Z</dcterms:modified>
</cp:coreProperties>
</file>