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bin" ContentType="application/vnd.openxmlformats-officedocument.oleObject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  <p:sldMasterId id="2147483758" r:id="rId4"/>
  </p:sldMasterIdLst>
  <p:notesMasterIdLst>
    <p:notesMasterId r:id="rId23"/>
  </p:notesMasterIdLst>
  <p:handoutMasterIdLst>
    <p:handoutMasterId r:id="rId24"/>
  </p:handoutMasterIdLst>
  <p:sldIdLst>
    <p:sldId id="395" r:id="rId5"/>
    <p:sldId id="396" r:id="rId6"/>
    <p:sldId id="394" r:id="rId7"/>
    <p:sldId id="424" r:id="rId8"/>
    <p:sldId id="389" r:id="rId9"/>
    <p:sldId id="390" r:id="rId10"/>
    <p:sldId id="427" r:id="rId11"/>
    <p:sldId id="429" r:id="rId12"/>
    <p:sldId id="430" r:id="rId13"/>
    <p:sldId id="433" r:id="rId14"/>
    <p:sldId id="391" r:id="rId15"/>
    <p:sldId id="431" r:id="rId16"/>
    <p:sldId id="428" r:id="rId17"/>
    <p:sldId id="426" r:id="rId18"/>
    <p:sldId id="392" r:id="rId19"/>
    <p:sldId id="393" r:id="rId20"/>
    <p:sldId id="432" r:id="rId21"/>
    <p:sldId id="383" r:id="rId22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0">
          <p15:clr>
            <a:srgbClr val="A4A3A4"/>
          </p15:clr>
        </p15:guide>
        <p15:guide id="11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CD00"/>
    <a:srgbClr val="3C8A2E"/>
    <a:srgbClr val="575757"/>
    <a:srgbClr val="ED8B00"/>
    <a:srgbClr val="DB291C"/>
    <a:srgbClr val="FF9900"/>
    <a:srgbClr val="C00000"/>
    <a:srgbClr val="DCDCDC"/>
    <a:srgbClr val="B4B4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6" autoAdjust="0"/>
    <p:restoredTop sz="94935" autoAdjust="0"/>
  </p:normalViewPr>
  <p:slideViewPr>
    <p:cSldViewPr snapToGrid="0" showGuides="1">
      <p:cViewPr>
        <p:scale>
          <a:sx n="70" d="100"/>
          <a:sy n="70" d="100"/>
        </p:scale>
        <p:origin x="-1116" y="-264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-26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184"/>
    </p:cViewPr>
  </p:sorterViewPr>
  <p:notesViewPr>
    <p:cSldViewPr snapToGrid="0" showGuides="1">
      <p:cViewPr varScale="1">
        <p:scale>
          <a:sx n="80" d="100"/>
          <a:sy n="80" d="100"/>
        </p:scale>
        <p:origin x="3084" y="90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pPr/>
              <a:t>6/8/2017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5BBE4-AEA3-489A-A28E-0C2FAF2506E3}" type="datetimeFigureOut">
              <a:rPr lang="en-NZ" smtClean="0"/>
              <a:pPr/>
              <a:t>8/06/2017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NZ" noProof="0" dirty="0" smtClean="0"/>
              <a:t>Click to edit Master text styles</a:t>
            </a:r>
          </a:p>
          <a:p>
            <a:pPr lvl="1"/>
            <a:r>
              <a:rPr lang="en-NZ" noProof="0" dirty="0" smtClean="0"/>
              <a:t>Second level</a:t>
            </a:r>
          </a:p>
          <a:p>
            <a:pPr lvl="2"/>
            <a:r>
              <a:rPr lang="en-NZ" noProof="0" dirty="0" smtClean="0"/>
              <a:t>Third level</a:t>
            </a:r>
          </a:p>
          <a:p>
            <a:pPr lvl="3"/>
            <a:r>
              <a:rPr lang="en-NZ" noProof="0" dirty="0" smtClean="0"/>
              <a:t>Fourth level</a:t>
            </a:r>
          </a:p>
          <a:p>
            <a:pPr lvl="4"/>
            <a:r>
              <a:rPr lang="en-NZ" noProof="0" dirty="0" smtClean="0"/>
              <a:t>Fifth level</a:t>
            </a:r>
            <a:endParaRPr lang="en-N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0F4A2C8-6C88-4E71-83EE-698B9D4FE22F}" type="slidenum">
              <a:rPr lang="en-NZ" noProof="0" smtClean="0"/>
              <a:pPr/>
              <a:t>‹#›</a:t>
            </a:fld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676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NZ" noProof="0" smtClean="0"/>
              <a:pPr/>
              <a:t>2</a:t>
            </a:fld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322096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NZ" noProof="0" smtClean="0"/>
              <a:pPr/>
              <a:t>3</a:t>
            </a:fld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231507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N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noProof="0" dirty="0" smtClean="0"/>
              <a:t>Click to edit Master title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NZ" noProof="0" dirty="0" smtClean="0"/>
              <a:t>Click to edit Master subtitle style</a:t>
            </a:r>
            <a:endParaRPr lang="en-N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0455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9515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864277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Presentation title</a:t>
            </a:r>
            <a:br>
              <a:rPr lang="en-NZ" sz="650" noProof="0" dirty="0" smtClean="0">
                <a:solidFill>
                  <a:schemeClr val="bg1"/>
                </a:solidFill>
              </a:rPr>
            </a:br>
            <a:r>
              <a:rPr lang="en-NZ" sz="650" noProof="0" dirty="0" smtClean="0">
                <a:solidFill>
                  <a:schemeClr val="bg1"/>
                </a:solidFill>
              </a:rPr>
              <a:t>[To edit, click View &gt; Slide Master &gt; Slide Master]</a:t>
            </a:r>
            <a:endParaRPr lang="en-NZ" sz="650" noProof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© 2016. For information, contact Deloitte </a:t>
            </a:r>
            <a:r>
              <a:rPr lang="en-NZ" sz="650" noProof="0" dirty="0" err="1" smtClean="0">
                <a:solidFill>
                  <a:schemeClr val="bg1"/>
                </a:solidFill>
              </a:rPr>
              <a:t>Touche</a:t>
            </a:r>
            <a:r>
              <a:rPr lang="en-NZ" sz="650" noProof="0" dirty="0" smtClean="0">
                <a:solidFill>
                  <a:schemeClr val="bg1"/>
                </a:solidFill>
              </a:rPr>
              <a:t> Tohmatsu Limited.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881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7200"/>
            <a:ext cx="6958012" cy="4759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Presentation title</a:t>
            </a:r>
            <a:br>
              <a:rPr lang="en-NZ" sz="650" noProof="0" dirty="0" smtClean="0">
                <a:solidFill>
                  <a:schemeClr val="bg1"/>
                </a:solidFill>
              </a:rPr>
            </a:br>
            <a:r>
              <a:rPr lang="en-NZ" sz="650" noProof="0" dirty="0" smtClean="0">
                <a:solidFill>
                  <a:schemeClr val="bg1"/>
                </a:solidFill>
              </a:rPr>
              <a:t>[To edit, click View &gt; Slide Master &gt; Slide Master]</a:t>
            </a:r>
            <a:endParaRPr lang="en-NZ" sz="650" noProof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© 2016. For information, contact Deloitte </a:t>
            </a:r>
            <a:r>
              <a:rPr lang="en-NZ" sz="650" noProof="0" dirty="0" err="1" smtClean="0">
                <a:solidFill>
                  <a:schemeClr val="bg1"/>
                </a:solidFill>
              </a:rPr>
              <a:t>Touche</a:t>
            </a:r>
            <a:r>
              <a:rPr lang="en-NZ" sz="650" noProof="0" dirty="0" smtClean="0">
                <a:solidFill>
                  <a:schemeClr val="bg1"/>
                </a:solidFill>
              </a:rPr>
              <a:t> Tohmatsu Limited.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567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Presentation title</a:t>
            </a:r>
            <a:br>
              <a:rPr lang="en-NZ" sz="650" noProof="0" dirty="0" smtClean="0">
                <a:solidFill>
                  <a:schemeClr val="bg1"/>
                </a:solidFill>
              </a:rPr>
            </a:br>
            <a:r>
              <a:rPr lang="en-NZ" sz="650" noProof="0" dirty="0" smtClean="0">
                <a:solidFill>
                  <a:schemeClr val="bg1"/>
                </a:solidFill>
              </a:rPr>
              <a:t>[To edit, click View &gt; Slide Master &gt; Slide Master]</a:t>
            </a:r>
            <a:endParaRPr lang="en-NZ" sz="650" noProof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© 2016. For information, contact Deloitte </a:t>
            </a:r>
            <a:r>
              <a:rPr lang="en-NZ" sz="650" noProof="0" dirty="0" err="1" smtClean="0">
                <a:solidFill>
                  <a:schemeClr val="bg1"/>
                </a:solidFill>
              </a:rPr>
              <a:t>Touche</a:t>
            </a:r>
            <a:r>
              <a:rPr lang="en-NZ" sz="650" noProof="0" dirty="0" smtClean="0">
                <a:solidFill>
                  <a:schemeClr val="bg1"/>
                </a:solidFill>
              </a:rPr>
              <a:t> Tohmatsu Limited.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37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Presentation title</a:t>
            </a:r>
            <a:br>
              <a:rPr lang="en-NZ" sz="650" noProof="0" dirty="0" smtClean="0">
                <a:solidFill>
                  <a:schemeClr val="bg1"/>
                </a:solidFill>
              </a:rPr>
            </a:br>
            <a:r>
              <a:rPr lang="en-NZ" sz="650" noProof="0" dirty="0" smtClean="0">
                <a:solidFill>
                  <a:schemeClr val="bg1"/>
                </a:solidFill>
              </a:rPr>
              <a:t>[To edit, click View &gt; Slide Master &gt; Slide Master]</a:t>
            </a:r>
            <a:endParaRPr lang="en-NZ" sz="650" noProof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© 2016. For information, contact Deloitte </a:t>
            </a:r>
            <a:r>
              <a:rPr lang="en-NZ" sz="650" noProof="0" dirty="0" err="1" smtClean="0">
                <a:solidFill>
                  <a:schemeClr val="bg1"/>
                </a:solidFill>
              </a:rPr>
              <a:t>Touche</a:t>
            </a:r>
            <a:r>
              <a:rPr lang="en-NZ" sz="650" noProof="0" dirty="0" smtClean="0">
                <a:solidFill>
                  <a:schemeClr val="bg1"/>
                </a:solidFill>
              </a:rPr>
              <a:t> Tohmatsu Limited.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486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1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6958012" cy="4716463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499"/>
            <a:ext cx="8385174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 smtClean="0"/>
              <a:t>Click to add title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236510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 smtClean="0"/>
              <a:t>Click to add title</a:t>
            </a:r>
            <a:endParaRPr lang="en-NZ" noProof="0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087763" y="1701801"/>
            <a:ext cx="4680000" cy="467995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NZ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342322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4639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3881091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3272647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N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noProof="0" dirty="0" smtClean="0"/>
              <a:t>Click to edit Master title style</a:t>
            </a:r>
          </a:p>
          <a:p>
            <a:pPr lvl="1"/>
            <a:r>
              <a:rPr lang="en-NZ" noProof="0" dirty="0" smtClean="0"/>
              <a:t>Click to edit Master subtitle style</a:t>
            </a:r>
            <a:endParaRPr lang="en-N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83079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412778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 smtClean="0"/>
              <a:t>Click to add title</a:t>
            </a:r>
            <a:endParaRPr lang="en-NZ" noProof="0" dirty="0"/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6239" y="2051999"/>
            <a:ext cx="8391524" cy="4069013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NZ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39" y="1665289"/>
            <a:ext cx="8391524" cy="392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8" y="6121013"/>
            <a:ext cx="8391525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29702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 smtClean="0"/>
              <a:t>Click to add title</a:t>
            </a:r>
            <a:endParaRPr lang="en-NZ" noProof="0" dirty="0"/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8000" y="2051999"/>
            <a:ext cx="2662162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NZ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37" y="1665289"/>
            <a:ext cx="2671763" cy="392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227388" y="2051999"/>
            <a:ext cx="2671212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N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227388" y="1665289"/>
            <a:ext cx="2671211" cy="392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094797" y="2051999"/>
            <a:ext cx="2672965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N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94797" y="1659145"/>
            <a:ext cx="2672966" cy="39825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3"/>
            <a:ext cx="8374064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15081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 smtClean="0"/>
              <a:t>Click to add title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1842891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 smtClean="0"/>
              <a:t>Click to add title</a:t>
            </a:r>
            <a:endParaRPr lang="en-NZ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10310363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88"/>
            <a:ext cx="4016374" cy="4455725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7" y="2125013"/>
            <a:ext cx="4011846" cy="3996000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NZ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7" y="1665288"/>
            <a:ext cx="4011846" cy="420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 smtClean="0"/>
              <a:t>Click to add title</a:t>
            </a:r>
            <a:endParaRPr lang="en-NZ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3"/>
            <a:ext cx="8391525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79466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5" y="2125013"/>
            <a:ext cx="4011847" cy="3996000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NZ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6" y="1665288"/>
            <a:ext cx="4011847" cy="420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 smtClean="0"/>
              <a:t>Click to add title</a:t>
            </a:r>
            <a:endParaRPr lang="en-NZ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3"/>
            <a:ext cx="8374064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76238" y="2125013"/>
            <a:ext cx="4004297" cy="3996000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NZ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76237" y="1665288"/>
            <a:ext cx="4004298" cy="420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00285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499"/>
            <a:ext cx="8391524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 smtClean="0"/>
              <a:t>Click to add title</a:t>
            </a:r>
            <a:endParaRPr lang="en-NZ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323893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087762" y="1700213"/>
            <a:ext cx="4680000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1890274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 smtClean="0"/>
              <a:t>Click to add title</a:t>
            </a:r>
            <a:endParaRPr lang="en-NZ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683411" y="1658680"/>
            <a:ext cx="3084351" cy="4723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376238" y="1665288"/>
            <a:ext cx="4879761" cy="4716462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91524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9801985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6237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NZ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495412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NZ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4587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NZ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3763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6237" y="3124200"/>
            <a:ext cx="2040351" cy="325754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12472" y="3120550"/>
            <a:ext cx="2034000" cy="32611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97530" y="3124199"/>
            <a:ext cx="2034000" cy="325754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744876" y="3108508"/>
            <a:ext cx="2022887" cy="327324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76237" y="651600"/>
            <a:ext cx="83915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39303252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N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65008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7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68064" y="1700213"/>
            <a:ext cx="41063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8000" y="4065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68064" y="4065173"/>
            <a:ext cx="41063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NZ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NZ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NZ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NZ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370504324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6238" y="1700213"/>
            <a:ext cx="2771775" cy="197167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NZ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04798" y="1700213"/>
            <a:ext cx="2762965" cy="197167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NZ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04806" y="1700213"/>
            <a:ext cx="2743200" cy="197167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NZ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376238" y="3832225"/>
            <a:ext cx="2762962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NZ" noProof="0" dirty="0" smtClean="0"/>
              <a:t>Click to edit Master text styles</a:t>
            </a:r>
          </a:p>
          <a:p>
            <a:pPr lvl="1"/>
            <a:r>
              <a:rPr lang="en-NZ" noProof="0" dirty="0" smtClean="0"/>
              <a:t>Second level</a:t>
            </a:r>
          </a:p>
          <a:p>
            <a:pPr lvl="2"/>
            <a:r>
              <a:rPr lang="en-NZ" noProof="0" dirty="0" smtClean="0"/>
              <a:t>Third level</a:t>
            </a:r>
          </a:p>
          <a:p>
            <a:pPr lvl="3"/>
            <a:r>
              <a:rPr lang="en-NZ" noProof="0" dirty="0" smtClean="0"/>
              <a:t>Fourth level</a:t>
            </a:r>
          </a:p>
          <a:p>
            <a:pPr lvl="4"/>
            <a:r>
              <a:rPr lang="en-NZ" noProof="0" dirty="0" smtClean="0"/>
              <a:t>Fifth level</a:t>
            </a:r>
            <a:endParaRPr lang="en-NZ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200400" y="3832225"/>
            <a:ext cx="2743200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NZ" noProof="0" dirty="0" smtClean="0"/>
              <a:t>Click to edit Master text styles</a:t>
            </a:r>
          </a:p>
          <a:p>
            <a:pPr lvl="1"/>
            <a:r>
              <a:rPr lang="en-NZ" noProof="0" dirty="0" smtClean="0"/>
              <a:t>Second level</a:t>
            </a:r>
          </a:p>
          <a:p>
            <a:pPr lvl="2"/>
            <a:r>
              <a:rPr lang="en-NZ" noProof="0" dirty="0" smtClean="0"/>
              <a:t>Third level</a:t>
            </a:r>
          </a:p>
          <a:p>
            <a:pPr lvl="3"/>
            <a:r>
              <a:rPr lang="en-NZ" noProof="0" dirty="0" smtClean="0"/>
              <a:t>Fourth level</a:t>
            </a:r>
          </a:p>
          <a:p>
            <a:pPr lvl="4"/>
            <a:r>
              <a:rPr lang="en-NZ" noProof="0" dirty="0" smtClean="0"/>
              <a:t>Fifth level</a:t>
            </a:r>
            <a:endParaRPr lang="en-NZ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6004798" y="3832225"/>
            <a:ext cx="2762965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NZ" noProof="0" dirty="0" smtClean="0"/>
              <a:t>Click to edit Master text styles</a:t>
            </a:r>
          </a:p>
          <a:p>
            <a:pPr lvl="1"/>
            <a:r>
              <a:rPr lang="en-NZ" noProof="0" dirty="0" smtClean="0"/>
              <a:t>Second level</a:t>
            </a:r>
          </a:p>
          <a:p>
            <a:pPr lvl="2"/>
            <a:r>
              <a:rPr lang="en-NZ" noProof="0" dirty="0" smtClean="0"/>
              <a:t>Third level</a:t>
            </a:r>
          </a:p>
          <a:p>
            <a:pPr lvl="3"/>
            <a:r>
              <a:rPr lang="en-NZ" noProof="0" dirty="0" smtClean="0"/>
              <a:t>Fourth level</a:t>
            </a:r>
          </a:p>
          <a:p>
            <a:pPr lvl="4"/>
            <a:r>
              <a:rPr lang="en-NZ" noProof="0" dirty="0" smtClean="0"/>
              <a:t>Fifth level</a:t>
            </a:r>
            <a:endParaRPr lang="en-N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339556094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 smtClean="0"/>
              <a:t>Click to add title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42819593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857892"/>
            <a:ext cx="410011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4646" y="1857892"/>
            <a:ext cx="4083117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84646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77118" y="1863916"/>
            <a:ext cx="907655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 smtClean="0">
                <a:solidFill>
                  <a:schemeClr val="bg1"/>
                </a:solidFill>
              </a:rPr>
              <a:t>Co-brand</a:t>
            </a:r>
            <a:br>
              <a:rPr lang="en-NZ" sz="1200" noProof="0" dirty="0" smtClean="0">
                <a:solidFill>
                  <a:schemeClr val="bg1"/>
                </a:solidFill>
              </a:rPr>
            </a:br>
            <a:r>
              <a:rPr lang="en-NZ" sz="1200" noProof="0" dirty="0" smtClean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18462" y="1857892"/>
            <a:ext cx="93312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 smtClean="0">
                <a:solidFill>
                  <a:schemeClr val="bg1"/>
                </a:solidFill>
              </a:rPr>
              <a:t>Co-brand</a:t>
            </a:r>
            <a:br>
              <a:rPr lang="en-NZ" sz="1200" noProof="0" dirty="0" smtClean="0">
                <a:solidFill>
                  <a:schemeClr val="bg1"/>
                </a:solidFill>
              </a:rPr>
            </a:br>
            <a:r>
              <a:rPr lang="en-NZ" sz="1200" noProof="0" dirty="0" smtClean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423940897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857892"/>
            <a:ext cx="4101706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4646" y="1857892"/>
            <a:ext cx="4091001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84646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18462" y="1857892"/>
            <a:ext cx="93312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 smtClean="0">
                <a:solidFill>
                  <a:schemeClr val="bg1"/>
                </a:solidFill>
              </a:rPr>
              <a:t>Co-brand</a:t>
            </a:r>
            <a:br>
              <a:rPr lang="en-NZ" sz="1200" noProof="0" dirty="0" smtClean="0">
                <a:solidFill>
                  <a:schemeClr val="bg1"/>
                </a:solidFill>
              </a:rPr>
            </a:br>
            <a:r>
              <a:rPr lang="en-NZ" sz="1200" noProof="0" dirty="0" smtClean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78000" y="4249682"/>
            <a:ext cx="410011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684645" y="4249682"/>
            <a:ext cx="4089719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78000" y="4103518"/>
            <a:ext cx="410170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84645" y="4103518"/>
            <a:ext cx="408353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3565870" y="4255706"/>
            <a:ext cx="929536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 smtClean="0">
                <a:solidFill>
                  <a:schemeClr val="bg1"/>
                </a:solidFill>
              </a:rPr>
              <a:t>Co-brand</a:t>
            </a:r>
            <a:br>
              <a:rPr lang="en-NZ" sz="1200" noProof="0" dirty="0" smtClean="0">
                <a:solidFill>
                  <a:schemeClr val="bg1"/>
                </a:solidFill>
              </a:rPr>
            </a:br>
            <a:r>
              <a:rPr lang="en-NZ" sz="1200" noProof="0" dirty="0" smtClean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7818463" y="4249682"/>
            <a:ext cx="93312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 smtClean="0">
                <a:solidFill>
                  <a:schemeClr val="bg1"/>
                </a:solidFill>
              </a:rPr>
              <a:t>Co-brand</a:t>
            </a:r>
            <a:br>
              <a:rPr lang="en-NZ" sz="1200" noProof="0" dirty="0" smtClean="0">
                <a:solidFill>
                  <a:schemeClr val="bg1"/>
                </a:solidFill>
              </a:rPr>
            </a:br>
            <a:r>
              <a:rPr lang="en-NZ" sz="1200" noProof="0" dirty="0" smtClean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81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77118" y="1863916"/>
            <a:ext cx="907655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 smtClean="0">
                <a:solidFill>
                  <a:schemeClr val="bg1"/>
                </a:solidFill>
              </a:rPr>
              <a:t>Co-brand</a:t>
            </a:r>
            <a:br>
              <a:rPr lang="en-NZ" sz="1200" noProof="0" dirty="0" smtClean="0">
                <a:solidFill>
                  <a:schemeClr val="bg1"/>
                </a:solidFill>
              </a:rPr>
            </a:br>
            <a:r>
              <a:rPr lang="en-NZ" sz="1200" noProof="0" dirty="0" smtClean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389756138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40000" y="1705968"/>
            <a:ext cx="266708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8000" y="1700213"/>
            <a:ext cx="267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86475" y="1705968"/>
            <a:ext cx="268789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173586747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22627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26209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74418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291243073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6" cy="3701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25564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27188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76376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87694"/>
            <a:ext cx="83915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Presentation title</a:t>
            </a:r>
            <a:br>
              <a:rPr lang="en-NZ" sz="650" noProof="0" dirty="0" smtClean="0">
                <a:solidFill>
                  <a:schemeClr val="bg1"/>
                </a:solidFill>
              </a:rPr>
            </a:br>
            <a:r>
              <a:rPr lang="en-NZ" sz="650" noProof="0" dirty="0" smtClean="0">
                <a:solidFill>
                  <a:schemeClr val="bg1"/>
                </a:solidFill>
              </a:rPr>
              <a:t>[To edit, click View &gt; Slide Master &gt; Slide Master]</a:t>
            </a:r>
            <a:endParaRPr lang="en-NZ" sz="650" noProof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© 2016. For information, contact Deloitte </a:t>
            </a:r>
            <a:r>
              <a:rPr lang="en-NZ" sz="650" noProof="0" dirty="0" err="1" smtClean="0">
                <a:solidFill>
                  <a:schemeClr val="bg1"/>
                </a:solidFill>
              </a:rPr>
              <a:t>Touche</a:t>
            </a:r>
            <a:r>
              <a:rPr lang="en-NZ" sz="650" noProof="0" dirty="0" smtClean="0">
                <a:solidFill>
                  <a:schemeClr val="bg1"/>
                </a:solidFill>
              </a:rPr>
              <a:t> Tohmatsu Limited.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37087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 smtClean="0"/>
              <a:t>Click to add subtitle</a:t>
            </a:r>
            <a:endParaRPr lang="en-NZ" noProof="0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 smtClean="0"/>
              <a:t>Click to add title</a:t>
            </a:r>
            <a:endParaRPr lang="en-NZ" noProof="0" dirty="0"/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376237" y="1665288"/>
            <a:ext cx="4195763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416708949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xmlns="" val="32422787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N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58162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42393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hite with image layout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8800" y="3847638"/>
            <a:ext cx="6188400" cy="1227600"/>
          </a:xfrm>
          <a:prstGeom prst="rect">
            <a:avLst/>
          </a:prstGeom>
        </p:spPr>
        <p:txBody>
          <a:bodyPr anchor="t"/>
          <a:lstStyle>
            <a:lvl1pPr algn="l">
              <a:defRPr sz="3000" b="1" baseline="0">
                <a:solidFill>
                  <a:srgbClr val="00BCE2"/>
                </a:solidFill>
                <a:latin typeface="+mn-lt"/>
              </a:defRPr>
            </a:lvl1pPr>
          </a:lstStyle>
          <a:p>
            <a:r>
              <a:rPr lang="en-US" dirty="0"/>
              <a:t>Cover title – can go over two lines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8800" y="5126038"/>
            <a:ext cx="6188400" cy="684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aseline="0">
                <a:solidFill>
                  <a:srgbClr val="002B7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Support copy if required, two lines max. Descriptive copy about what to expect from this presentation.</a:t>
            </a:r>
            <a:endParaRPr lang="en-NZ" dirty="0"/>
          </a:p>
        </p:txBody>
      </p:sp>
      <p:sp>
        <p:nvSpPr>
          <p:cNvPr id="9" name="Picture Placeholder 35"/>
          <p:cNvSpPr>
            <a:spLocks noGrp="1"/>
          </p:cNvSpPr>
          <p:nvPr>
            <p:ph type="pic" sz="quarter" idx="13" hasCustomPrompt="1"/>
          </p:nvPr>
        </p:nvSpPr>
        <p:spPr>
          <a:xfrm>
            <a:off x="-129092" y="-75304"/>
            <a:ext cx="9380667" cy="4638587"/>
          </a:xfrm>
          <a:custGeom>
            <a:avLst/>
            <a:gdLst>
              <a:gd name="connsiteX0" fmla="*/ 1355787 w 9380667"/>
              <a:gd name="connsiteY0" fmla="*/ 3777937 h 4638587"/>
              <a:gd name="connsiteX1" fmla="*/ 2243609 w 9380667"/>
              <a:gd name="connsiteY1" fmla="*/ 3777937 h 4638587"/>
              <a:gd name="connsiteX2" fmla="*/ 2243609 w 9380667"/>
              <a:gd name="connsiteY2" fmla="*/ 4638587 h 4638587"/>
              <a:gd name="connsiteX3" fmla="*/ 0 w 9380667"/>
              <a:gd name="connsiteY3" fmla="*/ 0 h 4638587"/>
              <a:gd name="connsiteX4" fmla="*/ 9380667 w 9380667"/>
              <a:gd name="connsiteY4" fmla="*/ 0 h 4638587"/>
              <a:gd name="connsiteX5" fmla="*/ 9380667 w 9380667"/>
              <a:gd name="connsiteY5" fmla="*/ 3774622 h 4638587"/>
              <a:gd name="connsiteX6" fmla="*/ 0 w 9380667"/>
              <a:gd name="connsiteY6" fmla="*/ 3774622 h 463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0667" h="4638587">
                <a:moveTo>
                  <a:pt x="1355787" y="3777937"/>
                </a:moveTo>
                <a:lnTo>
                  <a:pt x="2243609" y="3777937"/>
                </a:lnTo>
                <a:lnTo>
                  <a:pt x="2243609" y="4638587"/>
                </a:lnTo>
                <a:close/>
                <a:moveTo>
                  <a:pt x="0" y="0"/>
                </a:moveTo>
                <a:lnTo>
                  <a:pt x="9380667" y="0"/>
                </a:lnTo>
                <a:lnTo>
                  <a:pt x="9380667" y="3774622"/>
                </a:lnTo>
                <a:lnTo>
                  <a:pt x="0" y="377462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 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Click to add image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 dirty="0"/>
              <a:t>© Datacom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0D5FEB-FBDA-428E-9B3B-6233C16FAE42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2936839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ark Blue with image layout:"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8800" y="3847638"/>
            <a:ext cx="6188400" cy="1227600"/>
          </a:xfrm>
          <a:prstGeom prst="rect">
            <a:avLst/>
          </a:prstGeom>
        </p:spPr>
        <p:txBody>
          <a:bodyPr anchor="t"/>
          <a:lstStyle>
            <a:lvl1pPr algn="l">
              <a:defRPr sz="3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Cover title – can go over two lines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8800" y="5126038"/>
            <a:ext cx="6188400" cy="684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Support copy if required, two lines max. Descriptive copy about what to expect from this presentation.</a:t>
            </a:r>
            <a:endParaRPr lang="en-NZ" dirty="0"/>
          </a:p>
        </p:txBody>
      </p:sp>
      <p:sp>
        <p:nvSpPr>
          <p:cNvPr id="9" name="Picture Placeholder 35"/>
          <p:cNvSpPr>
            <a:spLocks noGrp="1"/>
          </p:cNvSpPr>
          <p:nvPr>
            <p:ph type="pic" sz="quarter" idx="13" hasCustomPrompt="1"/>
          </p:nvPr>
        </p:nvSpPr>
        <p:spPr>
          <a:xfrm>
            <a:off x="-129092" y="-75304"/>
            <a:ext cx="9380667" cy="4638587"/>
          </a:xfrm>
          <a:custGeom>
            <a:avLst/>
            <a:gdLst>
              <a:gd name="connsiteX0" fmla="*/ 1355787 w 9380667"/>
              <a:gd name="connsiteY0" fmla="*/ 3777937 h 4638587"/>
              <a:gd name="connsiteX1" fmla="*/ 2243609 w 9380667"/>
              <a:gd name="connsiteY1" fmla="*/ 3777937 h 4638587"/>
              <a:gd name="connsiteX2" fmla="*/ 2243609 w 9380667"/>
              <a:gd name="connsiteY2" fmla="*/ 4638587 h 4638587"/>
              <a:gd name="connsiteX3" fmla="*/ 0 w 9380667"/>
              <a:gd name="connsiteY3" fmla="*/ 0 h 4638587"/>
              <a:gd name="connsiteX4" fmla="*/ 9380667 w 9380667"/>
              <a:gd name="connsiteY4" fmla="*/ 0 h 4638587"/>
              <a:gd name="connsiteX5" fmla="*/ 9380667 w 9380667"/>
              <a:gd name="connsiteY5" fmla="*/ 3774622 h 4638587"/>
              <a:gd name="connsiteX6" fmla="*/ 0 w 9380667"/>
              <a:gd name="connsiteY6" fmla="*/ 3774622 h 463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0667" h="4638587">
                <a:moveTo>
                  <a:pt x="1355787" y="3777937"/>
                </a:moveTo>
                <a:lnTo>
                  <a:pt x="2243609" y="3777937"/>
                </a:lnTo>
                <a:lnTo>
                  <a:pt x="2243609" y="4638587"/>
                </a:lnTo>
                <a:close/>
                <a:moveTo>
                  <a:pt x="0" y="0"/>
                </a:moveTo>
                <a:lnTo>
                  <a:pt x="9380667" y="0"/>
                </a:lnTo>
                <a:lnTo>
                  <a:pt x="9380667" y="3774622"/>
                </a:lnTo>
                <a:lnTo>
                  <a:pt x="0" y="377462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 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Click to add image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 dirty="0">
                <a:solidFill>
                  <a:srgbClr val="FFFFFF"/>
                </a:solidFill>
              </a:rPr>
              <a:t>© Datacom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0D5FEB-FBDA-428E-9B3B-6233C16FAE42}" type="slidenum">
              <a:rPr lang="en-NZ" smtClean="0">
                <a:solidFill>
                  <a:srgbClr val="FFFFFF"/>
                </a:solidFill>
              </a:rPr>
              <a:pPr/>
              <a:t>‹#›</a:t>
            </a:fld>
            <a:endParaRPr lang="en-N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772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ight Blue with Image layout">
    <p:bg>
      <p:bgPr>
        <a:solidFill>
          <a:srgbClr val="00B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8800" y="3847638"/>
            <a:ext cx="6188400" cy="1227600"/>
          </a:xfrm>
          <a:prstGeom prst="rect">
            <a:avLst/>
          </a:prstGeom>
        </p:spPr>
        <p:txBody>
          <a:bodyPr anchor="t"/>
          <a:lstStyle>
            <a:lvl1pPr algn="l">
              <a:defRPr sz="3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Cover title – can go over two lines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8800" y="5126038"/>
            <a:ext cx="6188400" cy="684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Support copy if required, two lines max. Descriptive copy about what to expect from this presentation.</a:t>
            </a:r>
            <a:endParaRPr lang="en-NZ" dirty="0"/>
          </a:p>
        </p:txBody>
      </p:sp>
      <p:sp>
        <p:nvSpPr>
          <p:cNvPr id="9" name="Picture Placeholder 35"/>
          <p:cNvSpPr>
            <a:spLocks noGrp="1"/>
          </p:cNvSpPr>
          <p:nvPr>
            <p:ph type="pic" sz="quarter" idx="13" hasCustomPrompt="1"/>
          </p:nvPr>
        </p:nvSpPr>
        <p:spPr>
          <a:xfrm>
            <a:off x="-129092" y="-75304"/>
            <a:ext cx="9380667" cy="4638587"/>
          </a:xfrm>
          <a:custGeom>
            <a:avLst/>
            <a:gdLst>
              <a:gd name="connsiteX0" fmla="*/ 1355787 w 9380667"/>
              <a:gd name="connsiteY0" fmla="*/ 3777937 h 4638587"/>
              <a:gd name="connsiteX1" fmla="*/ 2243609 w 9380667"/>
              <a:gd name="connsiteY1" fmla="*/ 3777937 h 4638587"/>
              <a:gd name="connsiteX2" fmla="*/ 2243609 w 9380667"/>
              <a:gd name="connsiteY2" fmla="*/ 4638587 h 4638587"/>
              <a:gd name="connsiteX3" fmla="*/ 0 w 9380667"/>
              <a:gd name="connsiteY3" fmla="*/ 0 h 4638587"/>
              <a:gd name="connsiteX4" fmla="*/ 9380667 w 9380667"/>
              <a:gd name="connsiteY4" fmla="*/ 0 h 4638587"/>
              <a:gd name="connsiteX5" fmla="*/ 9380667 w 9380667"/>
              <a:gd name="connsiteY5" fmla="*/ 3774622 h 4638587"/>
              <a:gd name="connsiteX6" fmla="*/ 0 w 9380667"/>
              <a:gd name="connsiteY6" fmla="*/ 3774622 h 463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0667" h="4638587">
                <a:moveTo>
                  <a:pt x="1355787" y="3777937"/>
                </a:moveTo>
                <a:lnTo>
                  <a:pt x="2243609" y="3777937"/>
                </a:lnTo>
                <a:lnTo>
                  <a:pt x="2243609" y="4638587"/>
                </a:lnTo>
                <a:close/>
                <a:moveTo>
                  <a:pt x="0" y="0"/>
                </a:moveTo>
                <a:lnTo>
                  <a:pt x="9380667" y="0"/>
                </a:lnTo>
                <a:lnTo>
                  <a:pt x="9380667" y="3774622"/>
                </a:lnTo>
                <a:lnTo>
                  <a:pt x="0" y="377462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 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Click to add image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 dirty="0">
                <a:solidFill>
                  <a:srgbClr val="FFFFFF"/>
                </a:solidFill>
              </a:rPr>
              <a:t>© Datacom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0D5FEB-FBDA-428E-9B3B-6233C16FAE42}" type="slidenum">
              <a:rPr lang="en-NZ" smtClean="0">
                <a:solidFill>
                  <a:srgbClr val="FFFFFF"/>
                </a:solidFill>
              </a:rPr>
              <a:pPr/>
              <a:t>‹#›</a:t>
            </a:fld>
            <a:endParaRPr lang="en-N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43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hite with n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4566" y="1790845"/>
            <a:ext cx="7886700" cy="1296000"/>
          </a:xfrm>
          <a:prstGeom prst="rect">
            <a:avLst/>
          </a:prstGeom>
        </p:spPr>
        <p:txBody>
          <a:bodyPr anchor="ctr"/>
          <a:lstStyle>
            <a:lvl1pPr algn="l">
              <a:defRPr sz="3000" b="1" baseline="0">
                <a:solidFill>
                  <a:srgbClr val="00BCE2"/>
                </a:solidFill>
                <a:latin typeface="+mn-lt"/>
              </a:defRPr>
            </a:lvl1pPr>
          </a:lstStyle>
          <a:p>
            <a:r>
              <a:rPr lang="en-US" dirty="0"/>
              <a:t>Title – can go over two lines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4566" y="3716402"/>
            <a:ext cx="6107400" cy="684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aseline="0">
                <a:solidFill>
                  <a:srgbClr val="002B7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Support copy if required, two lines max. Descriptive copy about what to expect from this presentation.</a:t>
            </a:r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>
            <a:off x="720001" y="1598400"/>
            <a:ext cx="769467" cy="123508"/>
          </a:xfrm>
          <a:prstGeom prst="rect">
            <a:avLst/>
          </a:prstGeom>
          <a:solidFill>
            <a:srgbClr val="00BCE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srgbClr val="00BCE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0001" y="3142800"/>
            <a:ext cx="769467" cy="123508"/>
          </a:xfrm>
          <a:prstGeom prst="rect">
            <a:avLst/>
          </a:prstGeom>
          <a:solidFill>
            <a:srgbClr val="00BCE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04566" y="4851902"/>
            <a:ext cx="6125235" cy="263735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 b="1" baseline="0">
                <a:solidFill>
                  <a:srgbClr val="404040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704566" y="5115637"/>
            <a:ext cx="6125235" cy="263735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 b="0" baseline="0">
                <a:solidFill>
                  <a:srgbClr val="404040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704566" y="5389300"/>
            <a:ext cx="6125235" cy="263735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 b="0" baseline="0">
                <a:solidFill>
                  <a:srgbClr val="404040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Group, Business Unit,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20001" y="1598400"/>
            <a:ext cx="769467" cy="123508"/>
          </a:xfrm>
          <a:prstGeom prst="rect">
            <a:avLst/>
          </a:prstGeom>
          <a:solidFill>
            <a:srgbClr val="00BCE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srgbClr val="00BCE2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20001" y="3142800"/>
            <a:ext cx="769467" cy="123508"/>
          </a:xfrm>
          <a:prstGeom prst="rect">
            <a:avLst/>
          </a:prstGeom>
          <a:solidFill>
            <a:srgbClr val="00BCE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NZ" dirty="0"/>
              <a:t>© Datacom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70D5FEB-FBDA-428E-9B3B-6233C16FAE42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2359681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ark Blue with no image layout"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4566" y="1790845"/>
            <a:ext cx="7886700" cy="1296000"/>
          </a:xfrm>
          <a:prstGeom prst="rect">
            <a:avLst/>
          </a:prstGeom>
        </p:spPr>
        <p:txBody>
          <a:bodyPr anchor="ctr"/>
          <a:lstStyle>
            <a:lvl1pPr algn="l">
              <a:defRPr sz="3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 – can go over two lines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4566" y="3716402"/>
            <a:ext cx="6107400" cy="684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Support copy if required, two lines max. Descriptive copy about what to expect from this presentation.</a:t>
            </a:r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>
            <a:off x="720001" y="1598400"/>
            <a:ext cx="769467" cy="12350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0001" y="3142800"/>
            <a:ext cx="769467" cy="12350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04566" y="4851902"/>
            <a:ext cx="6125235" cy="263735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 b="1" baseline="0">
                <a:solidFill>
                  <a:schemeClr val="bg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704566" y="5115637"/>
            <a:ext cx="6125235" cy="263735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 b="0" baseline="0">
                <a:solidFill>
                  <a:schemeClr val="bg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704566" y="5389300"/>
            <a:ext cx="6125235" cy="263735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 b="0" baseline="0">
                <a:solidFill>
                  <a:schemeClr val="bg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Group, Business Unit,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20001" y="1598400"/>
            <a:ext cx="769467" cy="12350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20001" y="3142800"/>
            <a:ext cx="769467" cy="12350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 dirty="0">
                <a:solidFill>
                  <a:srgbClr val="FFFFFF"/>
                </a:solidFill>
              </a:rPr>
              <a:t>© Datacom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0D5FEB-FBDA-428E-9B3B-6233C16FAE42}" type="slidenum">
              <a:rPr lang="en-NZ" smtClean="0">
                <a:solidFill>
                  <a:srgbClr val="FFFFFF"/>
                </a:solidFill>
              </a:rPr>
              <a:pPr/>
              <a:t>‹#›</a:t>
            </a:fld>
            <a:endParaRPr lang="en-N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184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ight Blue with no image layout">
    <p:bg>
      <p:bgPr>
        <a:solidFill>
          <a:srgbClr val="00B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4566" y="1790845"/>
            <a:ext cx="7886700" cy="1296000"/>
          </a:xfrm>
          <a:prstGeom prst="rect">
            <a:avLst/>
          </a:prstGeom>
        </p:spPr>
        <p:txBody>
          <a:bodyPr anchor="ctr"/>
          <a:lstStyle>
            <a:lvl1pPr algn="l">
              <a:defRPr sz="3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 – can go over two lines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4566" y="3716402"/>
            <a:ext cx="6107400" cy="684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Support copy if required, two lines max. Descriptive copy about what to expect from this presentation.</a:t>
            </a:r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>
            <a:off x="720001" y="1598400"/>
            <a:ext cx="769467" cy="12350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0001" y="3142800"/>
            <a:ext cx="769467" cy="12350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04566" y="4851902"/>
            <a:ext cx="6125235" cy="263735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 b="1" baseline="0">
                <a:solidFill>
                  <a:schemeClr val="bg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704566" y="5115637"/>
            <a:ext cx="6125235" cy="263735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 b="0" baseline="0">
                <a:solidFill>
                  <a:schemeClr val="bg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704566" y="5389300"/>
            <a:ext cx="6125235" cy="263735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 b="0" baseline="0">
                <a:solidFill>
                  <a:schemeClr val="bg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Group, Business Unit,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20001" y="1598400"/>
            <a:ext cx="769467" cy="12350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20001" y="3142800"/>
            <a:ext cx="769467" cy="12350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 dirty="0">
                <a:solidFill>
                  <a:srgbClr val="FFFFFF"/>
                </a:solidFill>
              </a:rPr>
              <a:t>© Datacom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0D5FEB-FBDA-428E-9B3B-6233C16FAE42}" type="slidenum">
              <a:rPr lang="en-NZ" smtClean="0">
                <a:solidFill>
                  <a:srgbClr val="FFFFFF"/>
                </a:solidFill>
              </a:rPr>
              <a:pPr/>
              <a:t>‹#›</a:t>
            </a:fld>
            <a:endParaRPr lang="en-N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86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Presentation title</a:t>
            </a:r>
            <a:br>
              <a:rPr lang="en-NZ" sz="650" noProof="0" dirty="0" smtClean="0">
                <a:solidFill>
                  <a:schemeClr val="bg1"/>
                </a:solidFill>
              </a:rPr>
            </a:br>
            <a:r>
              <a:rPr lang="en-NZ" sz="650" noProof="0" dirty="0" smtClean="0">
                <a:solidFill>
                  <a:schemeClr val="bg1"/>
                </a:solidFill>
              </a:rPr>
              <a:t>[To edit, click View &gt; Slide Master &gt; Slide Master]</a:t>
            </a:r>
            <a:endParaRPr lang="en-NZ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© 2016. For information, contact Deloitte </a:t>
            </a:r>
            <a:r>
              <a:rPr lang="en-NZ" sz="650" noProof="0" dirty="0" err="1" smtClean="0">
                <a:solidFill>
                  <a:schemeClr val="bg1"/>
                </a:solidFill>
              </a:rPr>
              <a:t>Touche</a:t>
            </a:r>
            <a:r>
              <a:rPr lang="en-NZ" sz="650" noProof="0" dirty="0" smtClean="0">
                <a:solidFill>
                  <a:schemeClr val="bg1"/>
                </a:solidFill>
              </a:rPr>
              <a:t> Tohmatsu Limited.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574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80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Presentation title</a:t>
            </a:r>
            <a:br>
              <a:rPr lang="en-NZ" sz="650" noProof="0" dirty="0" smtClean="0">
                <a:solidFill>
                  <a:schemeClr val="bg1"/>
                </a:solidFill>
              </a:rPr>
            </a:br>
            <a:r>
              <a:rPr lang="en-NZ" sz="650" noProof="0" dirty="0" smtClean="0">
                <a:solidFill>
                  <a:schemeClr val="bg1"/>
                </a:solidFill>
              </a:rPr>
              <a:t>[To edit, click View &gt; Slide Master &gt; Slide Master]</a:t>
            </a:r>
            <a:endParaRPr lang="en-NZ" sz="650" noProof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© 2016. For information, contact Deloitte </a:t>
            </a:r>
            <a:r>
              <a:rPr lang="en-NZ" sz="650" noProof="0" dirty="0" err="1" smtClean="0">
                <a:solidFill>
                  <a:schemeClr val="bg1"/>
                </a:solidFill>
              </a:rPr>
              <a:t>Touche</a:t>
            </a:r>
            <a:r>
              <a:rPr lang="en-NZ" sz="650" noProof="0" dirty="0" smtClean="0">
                <a:solidFill>
                  <a:schemeClr val="bg1"/>
                </a:solidFill>
              </a:rPr>
              <a:t> Tohmatsu Limited.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482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Presentation title</a:t>
            </a:r>
            <a:br>
              <a:rPr lang="en-NZ" sz="650" noProof="0" dirty="0" smtClean="0">
                <a:solidFill>
                  <a:schemeClr val="bg1"/>
                </a:solidFill>
              </a:rPr>
            </a:br>
            <a:r>
              <a:rPr lang="en-NZ" sz="650" noProof="0" dirty="0" smtClean="0">
                <a:solidFill>
                  <a:schemeClr val="bg1"/>
                </a:solidFill>
              </a:rPr>
              <a:t>[To edit, click View &gt; Slide Master &gt; Slide Master]</a:t>
            </a:r>
            <a:endParaRPr lang="en-NZ" sz="650" noProof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© 2016. For information, contact Deloitte </a:t>
            </a:r>
            <a:r>
              <a:rPr lang="en-NZ" sz="650" noProof="0" dirty="0" err="1" smtClean="0">
                <a:solidFill>
                  <a:schemeClr val="bg1"/>
                </a:solidFill>
              </a:rPr>
              <a:t>Touche</a:t>
            </a:r>
            <a:r>
              <a:rPr lang="en-NZ" sz="650" noProof="0" dirty="0" smtClean="0">
                <a:solidFill>
                  <a:schemeClr val="bg1"/>
                </a:solidFill>
              </a:rPr>
              <a:t> Tohmatsu Limited.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021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Presentation title</a:t>
            </a:r>
            <a:br>
              <a:rPr lang="en-NZ" sz="650" noProof="0" dirty="0" smtClean="0">
                <a:solidFill>
                  <a:schemeClr val="bg1"/>
                </a:solidFill>
              </a:rPr>
            </a:br>
            <a:r>
              <a:rPr lang="en-NZ" sz="650" noProof="0" dirty="0" smtClean="0">
                <a:solidFill>
                  <a:schemeClr val="bg1"/>
                </a:solidFill>
              </a:rPr>
              <a:t>[To edit, click View &gt; Slide Master &gt; Slide Master]</a:t>
            </a:r>
            <a:endParaRPr lang="en-NZ" sz="650" noProof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© 2016. For information, contact Deloitte </a:t>
            </a:r>
            <a:r>
              <a:rPr lang="en-NZ" sz="650" noProof="0" dirty="0" err="1" smtClean="0">
                <a:solidFill>
                  <a:schemeClr val="bg1"/>
                </a:solidFill>
              </a:rPr>
              <a:t>Touche</a:t>
            </a:r>
            <a:r>
              <a:rPr lang="en-NZ" sz="650" noProof="0" dirty="0" smtClean="0">
                <a:solidFill>
                  <a:schemeClr val="bg1"/>
                </a:solidFill>
              </a:rPr>
              <a:t> Tohmatsu Limited.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371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Presentation title</a:t>
            </a:r>
            <a:br>
              <a:rPr lang="en-NZ" sz="650" noProof="0" dirty="0" smtClean="0">
                <a:solidFill>
                  <a:schemeClr val="bg1"/>
                </a:solidFill>
              </a:rPr>
            </a:br>
            <a:r>
              <a:rPr lang="en-NZ" sz="650" noProof="0" dirty="0" smtClean="0">
                <a:solidFill>
                  <a:schemeClr val="bg1"/>
                </a:solidFill>
              </a:rPr>
              <a:t>[To edit, click View &gt; Slide Master &gt; Slide Master]</a:t>
            </a:r>
            <a:endParaRPr lang="en-NZ" sz="650" noProof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bg1"/>
                </a:solidFill>
              </a:rPr>
              <a:t>© 2016. For information, contact Deloitte </a:t>
            </a:r>
            <a:r>
              <a:rPr lang="en-NZ" sz="650" noProof="0" dirty="0" err="1" smtClean="0">
                <a:solidFill>
                  <a:schemeClr val="bg1"/>
                </a:solidFill>
              </a:rPr>
              <a:t>Touche</a:t>
            </a:r>
            <a:r>
              <a:rPr lang="en-NZ" sz="650" noProof="0" dirty="0" smtClean="0">
                <a:solidFill>
                  <a:schemeClr val="bg1"/>
                </a:solidFill>
              </a:rPr>
              <a:t> Tohmatsu Limited.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978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8918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79" name="think-cell Slide" r:id="rId43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1"/>
            <a:ext cx="8391525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NZ" noProof="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7" y="6568441"/>
            <a:ext cx="4016376" cy="201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 smtClean="0">
                <a:solidFill>
                  <a:schemeClr val="tx1"/>
                </a:solidFill>
              </a:rPr>
              <a:t>© 2017. For information, contact Deloitte </a:t>
            </a:r>
            <a:r>
              <a:rPr lang="en-NZ" sz="650" noProof="0" dirty="0" err="1" smtClean="0">
                <a:solidFill>
                  <a:schemeClr val="tx1"/>
                </a:solidFill>
              </a:rPr>
              <a:t>Touche</a:t>
            </a:r>
            <a:r>
              <a:rPr lang="en-NZ" sz="650" noProof="0" dirty="0" smtClean="0">
                <a:solidFill>
                  <a:schemeClr val="tx1"/>
                </a:solidFill>
              </a:rPr>
              <a:t> Tohmatsu Limited.</a:t>
            </a:r>
            <a:endParaRPr lang="en-NZ" sz="650" noProof="0" dirty="0">
              <a:solidFill>
                <a:schemeClr val="tx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76237" y="1665289"/>
            <a:ext cx="8391525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NZ" noProof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56" r:id="rId3"/>
    <p:sldLayoutId id="2147483755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13" r:id="rId10"/>
    <p:sldLayoutId id="2147483708" r:id="rId11"/>
    <p:sldLayoutId id="2147483710" r:id="rId12"/>
    <p:sldLayoutId id="2147483754" r:id="rId13"/>
    <p:sldLayoutId id="2147483711" r:id="rId14"/>
    <p:sldLayoutId id="2147483753" r:id="rId15"/>
    <p:sldLayoutId id="2147483679" r:id="rId16"/>
    <p:sldLayoutId id="2147483712" r:id="rId17"/>
    <p:sldLayoutId id="2147483678" r:id="rId18"/>
    <p:sldLayoutId id="2147483681" r:id="rId19"/>
    <p:sldLayoutId id="2147483735" r:id="rId20"/>
    <p:sldLayoutId id="2147483699" r:id="rId21"/>
    <p:sldLayoutId id="2147483714" r:id="rId22"/>
    <p:sldLayoutId id="2147483697" r:id="rId23"/>
    <p:sldLayoutId id="2147483715" r:id="rId24"/>
    <p:sldLayoutId id="2147483716" r:id="rId25"/>
    <p:sldLayoutId id="2147483717" r:id="rId26"/>
    <p:sldLayoutId id="2147483718" r:id="rId27"/>
    <p:sldLayoutId id="2147483728" r:id="rId28"/>
    <p:sldLayoutId id="2147483720" r:id="rId29"/>
    <p:sldLayoutId id="2147483721" r:id="rId30"/>
    <p:sldLayoutId id="2147483722" r:id="rId31"/>
    <p:sldLayoutId id="2147483695" r:id="rId32"/>
    <p:sldLayoutId id="2147483751" r:id="rId33"/>
    <p:sldLayoutId id="2147483724" r:id="rId34"/>
    <p:sldLayoutId id="2147483725" r:id="rId35"/>
    <p:sldLayoutId id="2147483726" r:id="rId36"/>
    <p:sldLayoutId id="2147483727" r:id="rId37"/>
    <p:sldLayoutId id="2147483698" r:id="rId38"/>
    <p:sldLayoutId id="2147483752" r:id="rId39"/>
    <p:sldLayoutId id="2147483696" r:id="rId40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800" indent="-1764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4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pos="237" userDrawn="1">
          <p15:clr>
            <a:srgbClr val="F26B43"/>
          </p15:clr>
        </p15:guide>
        <p15:guide id="5" pos="5523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00" userDrawn="1">
          <p15:clr>
            <a:srgbClr val="F26B43"/>
          </p15:clr>
        </p15:guide>
        <p15:guide id="8" orient="horz" pos="4080" userDrawn="1">
          <p15:clr>
            <a:srgbClr val="F26B43"/>
          </p15:clr>
        </p15:guide>
        <p15:guide id="10" pos="3721" userDrawn="1">
          <p15:clr>
            <a:srgbClr val="F26B43"/>
          </p15:clr>
        </p15:guide>
        <p15:guide id="11" orient="horz" pos="236" userDrawn="1">
          <p15:clr>
            <a:srgbClr val="F26B43"/>
          </p15:clr>
        </p15:guide>
        <p15:guide id="12" pos="1022" userDrawn="1">
          <p15:clr>
            <a:srgbClr val="F26B43"/>
          </p15:clr>
        </p15:guide>
        <p15:guide id="13" pos="1137" userDrawn="1">
          <p15:clr>
            <a:srgbClr val="F26B43"/>
          </p15:clr>
        </p15:guide>
        <p15:guide id="14" pos="1920" userDrawn="1">
          <p15:clr>
            <a:srgbClr val="F26B43"/>
          </p15:clr>
        </p15:guide>
        <p15:guide id="15" pos="2033" userDrawn="1">
          <p15:clr>
            <a:srgbClr val="F26B43"/>
          </p15:clr>
        </p15:guide>
        <p15:guide id="16" pos="4620" userDrawn="1">
          <p15:clr>
            <a:srgbClr val="F26B43"/>
          </p15:clr>
        </p15:guide>
        <p15:guide id="17" pos="2823" userDrawn="1">
          <p15:clr>
            <a:srgbClr val="F26B43"/>
          </p15:clr>
        </p15:guide>
        <p15:guide id="18" pos="293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4734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"/>
          <a:stretch/>
        </p:blipFill>
        <p:spPr>
          <a:xfrm>
            <a:off x="-6532" y="1097280"/>
            <a:ext cx="4016444" cy="57607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442" y="6357600"/>
            <a:ext cx="160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002B7F"/>
                </a:solidFill>
              </a:defRPr>
            </a:lvl1pPr>
          </a:lstStyle>
          <a:p>
            <a:r>
              <a:rPr lang="en-NZ" dirty="0"/>
              <a:t>© Datacom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849" y="6357599"/>
            <a:ext cx="2592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002B7F"/>
                </a:solidFill>
              </a:defRPr>
            </a:lvl1pPr>
          </a:lstStyle>
          <a:p>
            <a:fld id="{370D5FEB-FBDA-428E-9B3B-6233C16FAE42}" type="slidenum">
              <a:rPr lang="en-NZ" smtClean="0"/>
              <a:pPr/>
              <a:t>‹#›</a:t>
            </a:fld>
            <a:endParaRPr lang="en-NZ" dirty="0"/>
          </a:p>
        </p:txBody>
      </p:sp>
      <p:grpSp>
        <p:nvGrpSpPr>
          <p:cNvPr id="3" name="Group 2"/>
          <p:cNvGrpSpPr/>
          <p:nvPr/>
        </p:nvGrpSpPr>
        <p:grpSpPr>
          <a:xfrm>
            <a:off x="7806802" y="6395691"/>
            <a:ext cx="763590" cy="311974"/>
            <a:chOff x="10409069" y="6395691"/>
            <a:chExt cx="1018120" cy="311974"/>
          </a:xfrm>
        </p:grpSpPr>
        <p:sp>
          <p:nvSpPr>
            <p:cNvPr id="10" name="Rectangle 9"/>
            <p:cNvSpPr/>
            <p:nvPr/>
          </p:nvSpPr>
          <p:spPr>
            <a:xfrm>
              <a:off x="10443112" y="6427441"/>
              <a:ext cx="933277" cy="280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350">
                <a:solidFill>
                  <a:srgbClr val="FFFFFF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09069" y="6395691"/>
              <a:ext cx="1018120" cy="31197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7806802" y="6395691"/>
            <a:ext cx="763590" cy="311974"/>
            <a:chOff x="10409069" y="6395691"/>
            <a:chExt cx="1018120" cy="31197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0443112" y="6427441"/>
              <a:ext cx="933277" cy="280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350">
                <a:solidFill>
                  <a:srgbClr val="FFFFFF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09069" y="6395691"/>
              <a:ext cx="1018120" cy="311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6972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ap.com/doc/560c6fad1b03447583e7327f64f7d964/1610%20002/en-US/SIMPL_OP1610_FPS02.pdf" TargetMode="External"/><Relationship Id="rId2" Type="http://schemas.openxmlformats.org/officeDocument/2006/relationships/hyperlink" Target="https://uacp.hana.ondemand.com/http.svc/rc/PRODUCTION/pdfe68bfa55e988410ee10000000a441470/1610%20001/en-US/CONV_OP1610_FPS01.pdf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2.deloitte.com/global/en/pages/technology/articles/sap-beyond-traditional-erp.html" TargetMode="External"/><Relationship Id="rId4" Type="http://schemas.openxmlformats.org/officeDocument/2006/relationships/hyperlink" Target="https://www2.deloitte.com/global/en/pages/technology/topics/sap-s4-hana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377991" y="5549440"/>
            <a:ext cx="4194009" cy="324000"/>
          </a:xfrm>
        </p:spPr>
        <p:txBody>
          <a:bodyPr/>
          <a:lstStyle/>
          <a:p>
            <a:r>
              <a:rPr lang="en-NZ" noProof="0" dirty="0" smtClean="0"/>
              <a:t>Headline Verdana Bold</a:t>
            </a:r>
            <a:endParaRPr lang="en-NZ" noProof="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77991" y="5731708"/>
            <a:ext cx="5625244" cy="505645"/>
          </a:xfrm>
        </p:spPr>
        <p:txBody>
          <a:bodyPr/>
          <a:lstStyle/>
          <a:p>
            <a:r>
              <a:rPr lang="en-NZ" dirty="0" smtClean="0"/>
              <a:t>SAP S4 Hana </a:t>
            </a:r>
            <a:r>
              <a:rPr lang="en-NZ" noProof="0" dirty="0" smtClean="0"/>
              <a:t>Conversion</a:t>
            </a:r>
          </a:p>
          <a:p>
            <a:pPr lvl="1"/>
            <a:r>
              <a:rPr lang="en-NZ" noProof="0" dirty="0" smtClean="0"/>
              <a:t>The Migration Path of Choice for Existing Customers</a:t>
            </a:r>
            <a:endParaRPr lang="en-N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noProof="0" dirty="0" smtClean="0"/>
              <a:t>June 2017</a:t>
            </a:r>
            <a:endParaRPr lang="en-NZ" noProof="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000" y="727595"/>
            <a:ext cx="5400000" cy="5400000"/>
          </a:xfrm>
        </p:spPr>
      </p:pic>
    </p:spTree>
    <p:extLst>
      <p:ext uri="{BB962C8B-B14F-4D97-AF65-F5344CB8AC3E}">
        <p14:creationId xmlns:p14="http://schemas.microsoft.com/office/powerpoint/2010/main" xmlns="" val="2702141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Learning No. 1 – The Sky Has Not Fallen Down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667"/>
          <a:stretch/>
        </p:blipFill>
        <p:spPr>
          <a:xfrm>
            <a:off x="157801" y="1064083"/>
            <a:ext cx="8839251" cy="45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090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356" y="570823"/>
            <a:ext cx="3922643" cy="607514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S4 Conversion POC Learnings </a:t>
            </a:r>
            <a:endParaRPr lang="en-NZ" b="1" dirty="0"/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290878" y="782855"/>
            <a:ext cx="4797958" cy="34975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600" dirty="0">
                <a:solidFill>
                  <a:schemeClr val="tx1"/>
                </a:solidFill>
              </a:rPr>
              <a:t>The following key learnings were uncovered during the conversion:</a:t>
            </a:r>
          </a:p>
          <a:p>
            <a:pPr marL="342900" indent="-342900">
              <a:buAutoNum type="arabicParenR"/>
            </a:pPr>
            <a:r>
              <a:rPr lang="en-NZ" sz="1600" dirty="0">
                <a:solidFill>
                  <a:schemeClr val="tx1"/>
                </a:solidFill>
              </a:rPr>
              <a:t>We have developed a comprehensive project plan to support the various stages of a conversion project</a:t>
            </a:r>
          </a:p>
          <a:p>
            <a:pPr marL="342900" indent="-342900">
              <a:buAutoNum type="arabicParenR"/>
            </a:pPr>
            <a:r>
              <a:rPr lang="en-NZ" sz="1600" dirty="0">
                <a:solidFill>
                  <a:schemeClr val="tx1"/>
                </a:solidFill>
              </a:rPr>
              <a:t>There are a number of SAP OSS notes that need to be implemented to resolve known issues at various stages and these have now all been documented</a:t>
            </a:r>
          </a:p>
          <a:p>
            <a:pPr marL="342900" indent="-342900">
              <a:buAutoNum type="arabicParenR"/>
            </a:pPr>
            <a:r>
              <a:rPr lang="en-NZ" sz="1600" dirty="0">
                <a:solidFill>
                  <a:schemeClr val="tx1"/>
                </a:solidFill>
              </a:rPr>
              <a:t>These issues will however vary from customer to customer depending on your data and solution scope</a:t>
            </a:r>
          </a:p>
          <a:p>
            <a:pPr marL="342900" indent="-342900">
              <a:buAutoNum type="arabicParenR"/>
            </a:pPr>
            <a:r>
              <a:rPr lang="en-NZ" sz="1600" dirty="0">
                <a:solidFill>
                  <a:schemeClr val="tx1"/>
                </a:solidFill>
              </a:rPr>
              <a:t>The pre-conversion functional activities can be completed seamlessly provided the required notes have been applied</a:t>
            </a:r>
          </a:p>
          <a:p>
            <a:pPr marL="342900" indent="-342900">
              <a:buAutoNum type="arabicParenR"/>
            </a:pPr>
            <a:r>
              <a:rPr lang="en-NZ" sz="1600" dirty="0">
                <a:solidFill>
                  <a:schemeClr val="tx1"/>
                </a:solidFill>
              </a:rPr>
              <a:t>The post conversion functional activities can be completed seamlessly using the SAP guided migration menu</a:t>
            </a:r>
            <a:r>
              <a:rPr lang="en-NZ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237" y="2072640"/>
            <a:ext cx="8249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3608652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704766"/>
            <a:ext cx="8371762" cy="346302"/>
          </a:xfrm>
        </p:spPr>
        <p:txBody>
          <a:bodyPr/>
          <a:lstStyle/>
          <a:p>
            <a:r>
              <a:rPr lang="en-NZ" sz="1600" dirty="0">
                <a:solidFill>
                  <a:schemeClr val="tx1"/>
                </a:solidFill>
              </a:rPr>
              <a:t>S4 Conversion POC - Overview of BW deployment options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S4 Conversion </a:t>
            </a:r>
            <a:r>
              <a:rPr lang="en-NZ" b="1" dirty="0"/>
              <a:t>BW/4HANA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9122" y="1087177"/>
          <a:ext cx="8785994" cy="4799661"/>
        </p:xfrm>
        <a:graphic>
          <a:graphicData uri="http://schemas.openxmlformats.org/drawingml/2006/table">
            <a:tbl>
              <a:tblPr firstRow="1" bandRow="1"/>
              <a:tblGrid>
                <a:gridCol w="1714456"/>
                <a:gridCol w="2116305"/>
                <a:gridCol w="2481185"/>
                <a:gridCol w="2474048"/>
              </a:tblGrid>
              <a:tr h="346970">
                <a:tc>
                  <a:txBody>
                    <a:bodyPr/>
                    <a:lstStyle/>
                    <a:p>
                      <a:endParaRPr lang="en-NZ" sz="1400" i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1400" i="0" kern="1200" dirty="0" smtClean="0"/>
                        <a:t>BW on any DB</a:t>
                      </a:r>
                      <a:endParaRPr lang="en-NZ" sz="14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1400" i="0" kern="1200" dirty="0" smtClean="0">
                          <a:sym typeface="Calibri"/>
                        </a:rPr>
                        <a:t>BW on HANA</a:t>
                      </a:r>
                      <a:endParaRPr lang="en-NZ" sz="14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1400" i="0" kern="1200" dirty="0" smtClean="0">
                          <a:sym typeface="Calibri"/>
                        </a:rPr>
                        <a:t>BW/4HANA</a:t>
                      </a:r>
                      <a:endParaRPr lang="en-NZ" sz="14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54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i="0" dirty="0" smtClean="0"/>
                        <a:t>Standard</a:t>
                      </a:r>
                      <a:r>
                        <a:rPr lang="en-NZ" sz="1400" i="0" baseline="0" dirty="0" smtClean="0"/>
                        <a:t> Content</a:t>
                      </a:r>
                      <a:endParaRPr lang="en-NZ" sz="1400" i="0" dirty="0" smtClean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</a:tr>
              <a:tr h="625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i="0" dirty="0" smtClean="0"/>
                        <a:t>BEx</a:t>
                      </a:r>
                      <a:r>
                        <a:rPr lang="en-NZ" sz="1400" i="0" baseline="0" dirty="0" smtClean="0"/>
                        <a:t> Interface (BEx Analyzer)</a:t>
                      </a:r>
                      <a:endParaRPr lang="en-NZ" sz="1400" i="0" dirty="0" smtClean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  <a:tr h="732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i="0" dirty="0" smtClean="0"/>
                        <a:t>Connectivity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  <a:tr h="779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i="0" dirty="0" smtClean="0"/>
                        <a:t>Transition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  <a:tr h="779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i="0" dirty="0" smtClean="0"/>
                        <a:t>Performance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  <a:tr h="779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i="0" dirty="0" smtClean="0"/>
                        <a:t>Dataflows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x mar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4222" y="1467823"/>
            <a:ext cx="500627" cy="5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ccept tic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811" y="1383096"/>
            <a:ext cx="745378" cy="7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ccept tic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500" y="1389432"/>
            <a:ext cx="745378" cy="7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x mar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4222" y="2232104"/>
            <a:ext cx="500627" cy="5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ccept tic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811" y="2084062"/>
            <a:ext cx="745378" cy="7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ccept tic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500" y="2109729"/>
            <a:ext cx="745378" cy="7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ccept tic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500" y="2740138"/>
            <a:ext cx="745378" cy="7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ccept tic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085" y="2753585"/>
            <a:ext cx="745378" cy="7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x mar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6002" y="3612851"/>
            <a:ext cx="500627" cy="5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ccept tic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9430" y="3515132"/>
            <a:ext cx="745378" cy="7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ccept tic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1845" y="3444224"/>
            <a:ext cx="745378" cy="7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x mar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6405" y="4459780"/>
            <a:ext cx="500627" cy="5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x mar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6405" y="5265135"/>
            <a:ext cx="500627" cy="5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ccept tic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9430" y="4300947"/>
            <a:ext cx="745378" cy="7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ccept tic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1845" y="4260510"/>
            <a:ext cx="745378" cy="7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ccept tic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085" y="5114091"/>
            <a:ext cx="745378" cy="7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amb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500" y="5150356"/>
            <a:ext cx="705037" cy="7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Image result for amb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2753" y="4357574"/>
            <a:ext cx="705037" cy="7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Image result for amb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666" y="3586072"/>
            <a:ext cx="705037" cy="7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Image result for amb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796" y="2823223"/>
            <a:ext cx="705037" cy="7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5772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Hardware Provision - AWS, SAP &amp; Deloitte Offering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65" y="887892"/>
            <a:ext cx="9006828" cy="50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5434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NZ"/>
              <a:t>© Datacom 2017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0D5FEB-FBDA-428E-9B3B-6233C16FAE42}" type="slidenum">
              <a:rPr lang="en-NZ" smtClean="0"/>
              <a:pPr/>
              <a:t>14</a:t>
            </a:fld>
            <a:endParaRPr lang="en-NZ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038438" y="5633123"/>
            <a:ext cx="86698" cy="18988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2B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9A6948-8B87-4A12-91DD-932D29B8FE10}" type="slidenum">
              <a:rPr lang="en-NZ" sz="675"/>
              <a:pPr/>
              <a:t>14</a:t>
            </a:fld>
            <a:endParaRPr lang="en-NZ" sz="675" dirty="0"/>
          </a:p>
        </p:txBody>
      </p:sp>
      <p:sp>
        <p:nvSpPr>
          <p:cNvPr id="9" name="Title 14"/>
          <p:cNvSpPr txBox="1">
            <a:spLocks/>
          </p:cNvSpPr>
          <p:nvPr/>
        </p:nvSpPr>
        <p:spPr>
          <a:xfrm>
            <a:off x="516467" y="387073"/>
            <a:ext cx="8627533" cy="3217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00BCE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914400"/>
            <a:r>
              <a:rPr lang="en-NZ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Hardware Provision - DATACOM </a:t>
            </a:r>
            <a:r>
              <a:rPr lang="en-NZ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SAP IaaS/PaaS</a:t>
            </a:r>
            <a:endParaRPr lang="en-GB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0"/>
          <p:cNvSpPr txBox="1">
            <a:spLocks/>
          </p:cNvSpPr>
          <p:nvPr/>
        </p:nvSpPr>
        <p:spPr bwMode="auto">
          <a:xfrm>
            <a:off x="137584" y="891764"/>
            <a:ext cx="6594520" cy="426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214313" indent="-214313" eaLnBrk="1" hangingPunct="1">
              <a:lnSpc>
                <a:spcPts val="24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  <a:ea typeface="+mn-ea"/>
                <a:cs typeface="+mn-cs"/>
              </a:rPr>
              <a:t>SAP Partner</a:t>
            </a:r>
          </a:p>
          <a:p>
            <a:pPr marL="771525" lvl="1" eaLnBrk="1" hangingPunct="1">
              <a:lnSpc>
                <a:spcPts val="24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  <a:ea typeface="+mn-ea"/>
                <a:cs typeface="+mn-cs"/>
              </a:rPr>
              <a:t>Provide hosting and systems management for over a dozen large NZ company/Government SAP customers</a:t>
            </a:r>
          </a:p>
          <a:p>
            <a:pPr marL="771525" lvl="1" eaLnBrk="1" hangingPunct="1">
              <a:lnSpc>
                <a:spcPts val="24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  <a:ea typeface="+mn-ea"/>
                <a:cs typeface="+mn-cs"/>
              </a:rPr>
              <a:t>Support teams experienced dealing with SAP environments and SAP software partners</a:t>
            </a:r>
          </a:p>
          <a:p>
            <a:pPr marL="771525" lvl="1" eaLnBrk="1" hangingPunct="1">
              <a:lnSpc>
                <a:spcPts val="24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  <a:ea typeface="+mn-ea"/>
                <a:cs typeface="+mn-cs"/>
              </a:rPr>
              <a:t>Experience across many SAP HANA deployments</a:t>
            </a:r>
          </a:p>
          <a:p>
            <a:pPr marL="771525" lvl="1" eaLnBrk="1" hangingPunct="1">
              <a:lnSpc>
                <a:spcPts val="24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  <a:ea typeface="+mn-ea"/>
                <a:cs typeface="+mn-cs"/>
              </a:rPr>
              <a:t>SAP deployments to AWS and Azure, hosted, and </a:t>
            </a:r>
            <a:r>
              <a:rPr lang="en-GB" sz="1800" dirty="0" err="1">
                <a:latin typeface="+mn-lt"/>
                <a:ea typeface="+mn-ea"/>
                <a:cs typeface="+mn-cs"/>
              </a:rPr>
              <a:t>on-premise</a:t>
            </a:r>
            <a:r>
              <a:rPr lang="en-GB" sz="1800" dirty="0">
                <a:latin typeface="+mn-lt"/>
                <a:ea typeface="+mn-ea"/>
                <a:cs typeface="+mn-cs"/>
              </a:rPr>
              <a:t>, including HANA systems</a:t>
            </a:r>
          </a:p>
          <a:p>
            <a:pPr marL="214313" indent="-214313" eaLnBrk="1" hangingPunct="1">
              <a:lnSpc>
                <a:spcPts val="24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  <a:ea typeface="+mn-ea"/>
                <a:cs typeface="+mn-cs"/>
              </a:rPr>
              <a:t>Multi Tennant SAP Cloud Hosting Environment</a:t>
            </a:r>
          </a:p>
          <a:p>
            <a:pPr marL="771525" lvl="1" eaLnBrk="1" hangingPunct="1">
              <a:lnSpc>
                <a:spcPts val="24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  <a:ea typeface="+mn-ea"/>
                <a:cs typeface="+mn-cs"/>
              </a:rPr>
              <a:t>Fully SAP Certified for Production Environments</a:t>
            </a:r>
          </a:p>
          <a:p>
            <a:pPr marL="771525" lvl="1" eaLnBrk="1" hangingPunct="1">
              <a:lnSpc>
                <a:spcPts val="24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  <a:ea typeface="+mn-ea"/>
                <a:cs typeface="+mn-cs"/>
              </a:rPr>
              <a:t>Deployed across two Tier 3+ Data Centres for HA/DR in NZ</a:t>
            </a:r>
          </a:p>
          <a:p>
            <a:pPr marL="771525" lvl="1" eaLnBrk="1" hangingPunct="1">
              <a:lnSpc>
                <a:spcPts val="24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  <a:ea typeface="+mn-ea"/>
                <a:cs typeface="+mn-cs"/>
              </a:rPr>
              <a:t>Application Servers, Database Servers, HANA Servers</a:t>
            </a:r>
          </a:p>
          <a:p>
            <a:pPr marL="771525" lvl="1" eaLnBrk="1" hangingPunct="1">
              <a:lnSpc>
                <a:spcPts val="24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  <a:ea typeface="+mn-ea"/>
                <a:cs typeface="+mn-cs"/>
              </a:rPr>
              <a:t>Operating System licensing &amp; support, backups, network, and security services available</a:t>
            </a:r>
          </a:p>
          <a:p>
            <a:pPr marL="771525" lvl="1" eaLnBrk="1" hangingPunct="1">
              <a:lnSpc>
                <a:spcPts val="24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  <a:ea typeface="+mn-ea"/>
                <a:cs typeface="+mn-cs"/>
              </a:rPr>
              <a:t>Monthly fee</a:t>
            </a:r>
          </a:p>
          <a:p>
            <a:pPr eaLnBrk="1" hangingPunct="1">
              <a:lnSpc>
                <a:spcPts val="2400"/>
              </a:lnSpc>
              <a:spcAft>
                <a:spcPts val="375"/>
              </a:spcAft>
            </a:pPr>
            <a:endParaRPr lang="en-GB" sz="1350" dirty="0">
              <a:solidFill>
                <a:srgbClr val="00B0F0"/>
              </a:solidFill>
              <a:latin typeface="Founders Grotesk Cond Med" panose="020B0603030202060203" pitchFamily="34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8135" y="2526118"/>
            <a:ext cx="9075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NZ" sz="1500" b="1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104" y="1772852"/>
            <a:ext cx="2173162" cy="325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31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Some Key Functional Changes Post Conversion</a:t>
            </a:r>
            <a:endParaRPr lang="en-NZ" b="1" dirty="0"/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277626" y="868608"/>
            <a:ext cx="8588078" cy="4630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>
                <a:solidFill>
                  <a:schemeClr val="tx1"/>
                </a:solidFill>
              </a:rPr>
              <a:t>Many existing functions have been re-developed or improved to align to the principle of one or to maximise the benefits of the new S4 HANA 1610 code line, OS and Database</a:t>
            </a:r>
            <a:r>
              <a:rPr lang="en-NZ" sz="1800" dirty="0" smtClean="0">
                <a:solidFill>
                  <a:schemeClr val="tx1"/>
                </a:solidFill>
              </a:rPr>
              <a:t>:</a:t>
            </a:r>
          </a:p>
          <a:p>
            <a:endParaRPr lang="en-NZ" sz="1800" dirty="0" smtClean="0">
              <a:solidFill>
                <a:schemeClr val="tx1"/>
              </a:solidFill>
            </a:endParaRPr>
          </a:p>
          <a:p>
            <a:endParaRPr lang="en-NZ" sz="1800" dirty="0">
              <a:solidFill>
                <a:schemeClr val="tx1"/>
              </a:solidFill>
            </a:endParaRPr>
          </a:p>
          <a:p>
            <a:endParaRPr lang="en-NZ" sz="1800" dirty="0" smtClean="0">
              <a:solidFill>
                <a:schemeClr val="tx1"/>
              </a:solidFill>
            </a:endParaRPr>
          </a:p>
          <a:p>
            <a:endParaRPr lang="en-NZ" sz="1800" dirty="0">
              <a:solidFill>
                <a:schemeClr val="tx1"/>
              </a:solidFill>
            </a:endParaRPr>
          </a:p>
          <a:p>
            <a:endParaRPr lang="en-NZ" sz="1800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NZ" sz="1800" dirty="0" smtClean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NZ" sz="1800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NZ" sz="1800" dirty="0" smtClean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NZ" sz="1800" dirty="0" smtClean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NZ" sz="1800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NZ" sz="1800" dirty="0" smtClean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NZ" sz="1800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NZ" sz="1800" dirty="0" smtClean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NZ" sz="1800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NZ" sz="1800" dirty="0" smtClean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71" y="2189603"/>
            <a:ext cx="8249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5" name="Pentagon 4"/>
          <p:cNvSpPr/>
          <p:nvPr/>
        </p:nvSpPr>
        <p:spPr>
          <a:xfrm>
            <a:off x="499729" y="2082669"/>
            <a:ext cx="6220047" cy="451394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Customer and Vendors now managed as Business Partners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6531481" y="2082669"/>
            <a:ext cx="2214236" cy="451394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b="1" dirty="0">
                <a:solidFill>
                  <a:schemeClr val="tx1"/>
                </a:solidFill>
              </a:rPr>
              <a:t>p</a:t>
            </a:r>
            <a:r>
              <a:rPr lang="en-NZ" sz="1200" b="1" dirty="0" smtClean="0">
                <a:solidFill>
                  <a:schemeClr val="tx1"/>
                </a:solidFill>
              </a:rPr>
              <a:t>rinciple of one</a:t>
            </a:r>
          </a:p>
        </p:txBody>
      </p:sp>
      <p:sp>
        <p:nvSpPr>
          <p:cNvPr id="8" name="Pentagon 7"/>
          <p:cNvSpPr/>
          <p:nvPr/>
        </p:nvSpPr>
        <p:spPr>
          <a:xfrm>
            <a:off x="513900" y="2617843"/>
            <a:ext cx="6220047" cy="451394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Materials now support long material number up to 40 char.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6545652" y="2617843"/>
            <a:ext cx="2214236" cy="451394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b="1" dirty="0">
                <a:solidFill>
                  <a:schemeClr val="tx1"/>
                </a:solidFill>
              </a:rPr>
              <a:t>new code line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506808" y="3142388"/>
            <a:ext cx="6220047" cy="451394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Inventory now managed in material ledger alone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6538560" y="3142388"/>
            <a:ext cx="2214236" cy="451394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b="1" dirty="0">
                <a:solidFill>
                  <a:schemeClr val="tx1"/>
                </a:solidFill>
              </a:rPr>
              <a:t>principle of one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510346" y="3677568"/>
            <a:ext cx="6220047" cy="451394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Financial accounting ledgers now consolidated eliminating reconciliation differences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542098" y="3677568"/>
            <a:ext cx="2214236" cy="451394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b="1" dirty="0">
                <a:solidFill>
                  <a:schemeClr val="tx1"/>
                </a:solidFill>
              </a:rPr>
              <a:t>new code line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513888" y="4212749"/>
            <a:ext cx="6220047" cy="451394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New standard reporting capabilities in S4 with significant performance improvements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545640" y="4212749"/>
            <a:ext cx="2214236" cy="451394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b="1" dirty="0">
                <a:solidFill>
                  <a:schemeClr val="tx1"/>
                </a:solidFill>
              </a:rPr>
              <a:t>new code line, OS and Database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506794" y="4758557"/>
            <a:ext cx="6220047" cy="451394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New standard financial consolidation functionality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6538546" y="4758557"/>
            <a:ext cx="2214236" cy="451394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b="1" dirty="0">
                <a:solidFill>
                  <a:schemeClr val="tx1"/>
                </a:solidFill>
              </a:rPr>
              <a:t>new code line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517430" y="5290191"/>
            <a:ext cx="6220047" cy="451394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New and improved real time banking integration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6549182" y="5290191"/>
            <a:ext cx="2214236" cy="451394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b="1" dirty="0">
                <a:solidFill>
                  <a:schemeClr val="tx1"/>
                </a:solidFill>
              </a:rPr>
              <a:t>principle of one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517428" y="5832447"/>
            <a:ext cx="6220047" cy="451394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 b="1" dirty="0">
                <a:solidFill>
                  <a:schemeClr val="tx1"/>
                </a:solidFill>
              </a:rPr>
              <a:t>And the list goes on……..</a:t>
            </a:r>
          </a:p>
        </p:txBody>
      </p:sp>
      <p:sp>
        <p:nvSpPr>
          <p:cNvPr id="21" name="Chevron 20"/>
          <p:cNvSpPr/>
          <p:nvPr/>
        </p:nvSpPr>
        <p:spPr>
          <a:xfrm>
            <a:off x="6549180" y="5832447"/>
            <a:ext cx="2214236" cy="451394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b="1" dirty="0">
                <a:solidFill>
                  <a:schemeClr val="tx1"/>
                </a:solidFill>
              </a:rPr>
              <a:t>new code line, OS and Database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337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Key Business Benefits Post Conversion</a:t>
            </a:r>
            <a:endParaRPr lang="en-NZ" b="1" dirty="0"/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277626" y="677214"/>
            <a:ext cx="8588078" cy="4630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700" dirty="0">
                <a:solidFill>
                  <a:schemeClr val="tx1"/>
                </a:solidFill>
              </a:rPr>
              <a:t>The following benefits would be delivered to the business post conversion:</a:t>
            </a:r>
          </a:p>
          <a:p>
            <a:endParaRPr lang="en-NZ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813" y="2096704"/>
            <a:ext cx="8249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39969" y="1097248"/>
            <a:ext cx="8249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6" name="Pentagon 5"/>
          <p:cNvSpPr/>
          <p:nvPr/>
        </p:nvSpPr>
        <p:spPr>
          <a:xfrm>
            <a:off x="184728" y="969048"/>
            <a:ext cx="5134882" cy="576388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Ability to deploy Fiori UI across the board to all business </a:t>
            </a:r>
            <a:r>
              <a:rPr lang="en-NZ" sz="1200" dirty="0" smtClean="0">
                <a:solidFill>
                  <a:schemeClr val="tx1"/>
                </a:solidFill>
              </a:rPr>
              <a:t>users</a:t>
            </a:r>
          </a:p>
        </p:txBody>
      </p:sp>
      <p:sp>
        <p:nvSpPr>
          <p:cNvPr id="8" name="Chevron 7"/>
          <p:cNvSpPr/>
          <p:nvPr/>
        </p:nvSpPr>
        <p:spPr>
          <a:xfrm>
            <a:off x="5087279" y="969048"/>
            <a:ext cx="3824182" cy="576388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improved look in feel in a consistent UI</a:t>
            </a:r>
          </a:p>
        </p:txBody>
      </p:sp>
      <p:sp>
        <p:nvSpPr>
          <p:cNvPr id="9" name="Pentagon 8"/>
          <p:cNvSpPr/>
          <p:nvPr/>
        </p:nvSpPr>
        <p:spPr>
          <a:xfrm>
            <a:off x="198899" y="1599919"/>
            <a:ext cx="5134882" cy="576388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Single point of data maintenance for Customers and Vendors now managed as Business </a:t>
            </a:r>
            <a:r>
              <a:rPr lang="en-NZ" sz="1200" dirty="0" smtClean="0">
                <a:solidFill>
                  <a:schemeClr val="tx1"/>
                </a:solidFill>
              </a:rPr>
              <a:t>Partners</a:t>
            </a:r>
          </a:p>
        </p:txBody>
      </p:sp>
      <p:sp>
        <p:nvSpPr>
          <p:cNvPr id="10" name="Chevron 9"/>
          <p:cNvSpPr/>
          <p:nvPr/>
        </p:nvSpPr>
        <p:spPr>
          <a:xfrm>
            <a:off x="5101450" y="1599919"/>
            <a:ext cx="3824182" cy="576388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One master record representing your relationship with a 3</a:t>
            </a:r>
            <a:r>
              <a:rPr lang="en-NZ" sz="1200" baseline="30000" dirty="0">
                <a:solidFill>
                  <a:schemeClr val="tx1"/>
                </a:solidFill>
              </a:rPr>
              <a:t>rd</a:t>
            </a:r>
            <a:r>
              <a:rPr lang="en-NZ" sz="1200" dirty="0">
                <a:solidFill>
                  <a:schemeClr val="tx1"/>
                </a:solidFill>
              </a:rPr>
              <a:t> party &amp; less data maintenance</a:t>
            </a:r>
          </a:p>
        </p:txBody>
      </p:sp>
      <p:sp>
        <p:nvSpPr>
          <p:cNvPr id="11" name="Pentagon 10"/>
          <p:cNvSpPr/>
          <p:nvPr/>
        </p:nvSpPr>
        <p:spPr>
          <a:xfrm>
            <a:off x="191807" y="2220159"/>
            <a:ext cx="5134882" cy="576388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Materials now support long material number up to 40 char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094358" y="2220159"/>
            <a:ext cx="3824182" cy="576388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ability to comply with international material numbering standards and conventions for long part numbers</a:t>
            </a:r>
          </a:p>
        </p:txBody>
      </p:sp>
      <p:sp>
        <p:nvSpPr>
          <p:cNvPr id="13" name="Pentagon 12"/>
          <p:cNvSpPr/>
          <p:nvPr/>
        </p:nvSpPr>
        <p:spPr>
          <a:xfrm>
            <a:off x="195345" y="2850715"/>
            <a:ext cx="5134882" cy="576388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Inventory now managed in material ledger alone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5097896" y="2850715"/>
            <a:ext cx="3824182" cy="576388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batch level inventory valuation capabilities</a:t>
            </a:r>
          </a:p>
        </p:txBody>
      </p:sp>
      <p:sp>
        <p:nvSpPr>
          <p:cNvPr id="15" name="Pentagon 14"/>
          <p:cNvSpPr/>
          <p:nvPr/>
        </p:nvSpPr>
        <p:spPr>
          <a:xfrm>
            <a:off x="198887" y="3502538"/>
            <a:ext cx="5134882" cy="576388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>
                <a:solidFill>
                  <a:schemeClr val="tx1"/>
                </a:solidFill>
              </a:rPr>
              <a:t>Financial accounting ledgers now consolidated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101438" y="3502538"/>
            <a:ext cx="3824182" cy="576388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no reconciliation differences</a:t>
            </a:r>
          </a:p>
        </p:txBody>
      </p:sp>
      <p:sp>
        <p:nvSpPr>
          <p:cNvPr id="17" name="Pentagon 16"/>
          <p:cNvSpPr/>
          <p:nvPr/>
        </p:nvSpPr>
        <p:spPr>
          <a:xfrm>
            <a:off x="191793" y="4130231"/>
            <a:ext cx="5134882" cy="576388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>
                <a:solidFill>
                  <a:schemeClr val="tx1"/>
                </a:solidFill>
              </a:rPr>
              <a:t>New standard reporting capabilities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5094344" y="4130231"/>
            <a:ext cx="3824182" cy="576388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improved reporting performance and potentially a faster close/soft close</a:t>
            </a:r>
          </a:p>
        </p:txBody>
      </p:sp>
      <p:sp>
        <p:nvSpPr>
          <p:cNvPr id="19" name="Pentagon 18"/>
          <p:cNvSpPr/>
          <p:nvPr/>
        </p:nvSpPr>
        <p:spPr>
          <a:xfrm>
            <a:off x="202429" y="4757397"/>
            <a:ext cx="5134882" cy="576388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>
                <a:solidFill>
                  <a:schemeClr val="tx1"/>
                </a:solidFill>
              </a:rPr>
              <a:t>Real time asset accounting postings</a:t>
            </a:r>
            <a:endParaRPr lang="en-NZ" sz="1200" dirty="0" smtClean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5104980" y="4757397"/>
            <a:ext cx="3824182" cy="576388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faster close/soft close</a:t>
            </a:r>
          </a:p>
        </p:txBody>
      </p:sp>
      <p:sp>
        <p:nvSpPr>
          <p:cNvPr id="21" name="Pentagon 20"/>
          <p:cNvSpPr/>
          <p:nvPr/>
        </p:nvSpPr>
        <p:spPr>
          <a:xfrm>
            <a:off x="202427" y="5367895"/>
            <a:ext cx="5134882" cy="576388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S4 Hana Purchasing with imbedded integration to the Ariba Network</a:t>
            </a:r>
            <a:endParaRPr lang="en-NZ" sz="1200" b="1" dirty="0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104978" y="5367895"/>
            <a:ext cx="3824182" cy="576388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dirty="0">
                <a:solidFill>
                  <a:schemeClr val="tx1"/>
                </a:solidFill>
              </a:rPr>
              <a:t>Ariba network benefits without the full Ariba price tag</a:t>
            </a:r>
          </a:p>
        </p:txBody>
      </p:sp>
      <p:sp>
        <p:nvSpPr>
          <p:cNvPr id="23" name="Pentagon 22"/>
          <p:cNvSpPr/>
          <p:nvPr/>
        </p:nvSpPr>
        <p:spPr>
          <a:xfrm>
            <a:off x="216598" y="5984960"/>
            <a:ext cx="5134882" cy="576388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en-NZ" sz="1200" dirty="0" err="1">
                <a:solidFill>
                  <a:schemeClr val="tx1"/>
                </a:solidFill>
              </a:rPr>
              <a:t>MRP</a:t>
            </a:r>
            <a:r>
              <a:rPr lang="en-NZ" sz="1200" dirty="0">
                <a:solidFill>
                  <a:schemeClr val="tx1"/>
                </a:solidFill>
              </a:rPr>
              <a:t> performance and functionality improved</a:t>
            </a:r>
            <a:endParaRPr lang="en-NZ" sz="1200" b="1" dirty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119149" y="5984960"/>
            <a:ext cx="3824182" cy="576388"/>
          </a:xfrm>
          <a:prstGeom prst="chevron">
            <a:avLst/>
          </a:prstGeom>
          <a:solidFill>
            <a:srgbClr val="D0D0C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0" bIns="88900" rtlCol="0" anchor="ctr"/>
          <a:lstStyle/>
          <a:p>
            <a:r>
              <a:rPr lang="en-NZ" sz="1200" dirty="0" smtClean="0">
                <a:solidFill>
                  <a:schemeClr val="tx1"/>
                </a:solidFill>
              </a:rPr>
              <a:t>Ability </a:t>
            </a:r>
            <a:r>
              <a:rPr lang="en-NZ" sz="1200" dirty="0">
                <a:solidFill>
                  <a:schemeClr val="tx1"/>
                </a:solidFill>
              </a:rPr>
              <a:t>to run </a:t>
            </a:r>
            <a:r>
              <a:rPr lang="en-NZ" sz="1200" dirty="0" err="1">
                <a:solidFill>
                  <a:schemeClr val="tx1"/>
                </a:solidFill>
              </a:rPr>
              <a:t>MRP</a:t>
            </a:r>
            <a:r>
              <a:rPr lang="en-NZ" sz="1200" dirty="0">
                <a:solidFill>
                  <a:schemeClr val="tx1"/>
                </a:solidFill>
              </a:rPr>
              <a:t> simulations and actual </a:t>
            </a:r>
            <a:r>
              <a:rPr lang="en-NZ" sz="1200" dirty="0" err="1">
                <a:solidFill>
                  <a:schemeClr val="tx1"/>
                </a:solidFill>
              </a:rPr>
              <a:t>MRP</a:t>
            </a:r>
            <a:r>
              <a:rPr lang="en-NZ" sz="1200" dirty="0">
                <a:solidFill>
                  <a:schemeClr val="tx1"/>
                </a:solidFill>
              </a:rPr>
              <a:t> runs quickly to meet business </a:t>
            </a:r>
            <a:r>
              <a:rPr lang="en-NZ" sz="1200" dirty="0" smtClean="0">
                <a:solidFill>
                  <a:schemeClr val="tx1"/>
                </a:solidFill>
              </a:rPr>
              <a:t>needs</a:t>
            </a:r>
            <a:endParaRPr lang="en-NZ" sz="1200" dirty="0">
              <a:solidFill>
                <a:schemeClr val="tx1"/>
              </a:solidFill>
            </a:endParaRPr>
          </a:p>
        </p:txBody>
      </p:sp>
      <p:sp>
        <p:nvSpPr>
          <p:cNvPr id="2" name="Equal 1"/>
          <p:cNvSpPr/>
          <p:nvPr/>
        </p:nvSpPr>
        <p:spPr bwMode="gray">
          <a:xfrm>
            <a:off x="5119150" y="1150413"/>
            <a:ext cx="275658" cy="252824"/>
          </a:xfrm>
          <a:prstGeom prst="mathEqual">
            <a:avLst/>
          </a:prstGeom>
          <a:solidFill>
            <a:srgbClr val="0000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NZ" sz="1600" b="1" dirty="0" smtClean="0"/>
          </a:p>
        </p:txBody>
      </p:sp>
      <p:sp>
        <p:nvSpPr>
          <p:cNvPr id="25" name="Equal 24"/>
          <p:cNvSpPr/>
          <p:nvPr/>
        </p:nvSpPr>
        <p:spPr bwMode="gray">
          <a:xfrm>
            <a:off x="5119150" y="1761057"/>
            <a:ext cx="275658" cy="252824"/>
          </a:xfrm>
          <a:prstGeom prst="mathEqual">
            <a:avLst/>
          </a:prstGeom>
          <a:solidFill>
            <a:srgbClr val="0000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NZ" sz="1600" b="1" dirty="0" smtClean="0"/>
          </a:p>
        </p:txBody>
      </p:sp>
      <p:sp>
        <p:nvSpPr>
          <p:cNvPr id="26" name="Equal 25"/>
          <p:cNvSpPr/>
          <p:nvPr/>
        </p:nvSpPr>
        <p:spPr bwMode="gray">
          <a:xfrm>
            <a:off x="5118912" y="2409613"/>
            <a:ext cx="275658" cy="252824"/>
          </a:xfrm>
          <a:prstGeom prst="mathEqual">
            <a:avLst/>
          </a:prstGeom>
          <a:solidFill>
            <a:srgbClr val="0000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NZ" sz="1600" b="1" dirty="0" smtClean="0"/>
          </a:p>
        </p:txBody>
      </p:sp>
      <p:sp>
        <p:nvSpPr>
          <p:cNvPr id="27" name="Equal 26"/>
          <p:cNvSpPr/>
          <p:nvPr/>
        </p:nvSpPr>
        <p:spPr bwMode="gray">
          <a:xfrm>
            <a:off x="5122215" y="3012497"/>
            <a:ext cx="275658" cy="252824"/>
          </a:xfrm>
          <a:prstGeom prst="mathEqual">
            <a:avLst/>
          </a:prstGeom>
          <a:solidFill>
            <a:srgbClr val="0000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NZ" sz="1600" b="1" dirty="0" smtClean="0"/>
          </a:p>
        </p:txBody>
      </p:sp>
      <p:sp>
        <p:nvSpPr>
          <p:cNvPr id="28" name="Equal 27"/>
          <p:cNvSpPr/>
          <p:nvPr/>
        </p:nvSpPr>
        <p:spPr bwMode="gray">
          <a:xfrm>
            <a:off x="5126522" y="3664584"/>
            <a:ext cx="275658" cy="252824"/>
          </a:xfrm>
          <a:prstGeom prst="mathEqual">
            <a:avLst/>
          </a:prstGeom>
          <a:solidFill>
            <a:srgbClr val="0000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NZ" sz="1600" b="1" dirty="0" smtClean="0"/>
          </a:p>
        </p:txBody>
      </p:sp>
      <p:sp>
        <p:nvSpPr>
          <p:cNvPr id="29" name="Equal 28"/>
          <p:cNvSpPr/>
          <p:nvPr/>
        </p:nvSpPr>
        <p:spPr bwMode="gray">
          <a:xfrm>
            <a:off x="5126522" y="4283748"/>
            <a:ext cx="275658" cy="252824"/>
          </a:xfrm>
          <a:prstGeom prst="mathEqual">
            <a:avLst/>
          </a:prstGeom>
          <a:solidFill>
            <a:srgbClr val="0000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NZ" sz="1600" b="1" dirty="0" smtClean="0"/>
          </a:p>
        </p:txBody>
      </p:sp>
      <p:sp>
        <p:nvSpPr>
          <p:cNvPr id="30" name="Equal 29"/>
          <p:cNvSpPr/>
          <p:nvPr/>
        </p:nvSpPr>
        <p:spPr bwMode="gray">
          <a:xfrm>
            <a:off x="5122773" y="4915896"/>
            <a:ext cx="275658" cy="252824"/>
          </a:xfrm>
          <a:prstGeom prst="mathEqual">
            <a:avLst/>
          </a:prstGeom>
          <a:solidFill>
            <a:srgbClr val="0000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NZ" sz="1600" b="1" dirty="0" smtClean="0"/>
          </a:p>
        </p:txBody>
      </p:sp>
      <p:sp>
        <p:nvSpPr>
          <p:cNvPr id="31" name="Equal 30"/>
          <p:cNvSpPr/>
          <p:nvPr/>
        </p:nvSpPr>
        <p:spPr bwMode="gray">
          <a:xfrm>
            <a:off x="5126522" y="5521569"/>
            <a:ext cx="275658" cy="252824"/>
          </a:xfrm>
          <a:prstGeom prst="mathEqual">
            <a:avLst/>
          </a:prstGeom>
          <a:solidFill>
            <a:srgbClr val="0000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NZ" sz="1600" b="1" dirty="0" smtClean="0"/>
          </a:p>
        </p:txBody>
      </p:sp>
      <p:sp>
        <p:nvSpPr>
          <p:cNvPr id="32" name="Equal 31"/>
          <p:cNvSpPr/>
          <p:nvPr/>
        </p:nvSpPr>
        <p:spPr bwMode="gray">
          <a:xfrm>
            <a:off x="5115137" y="6146742"/>
            <a:ext cx="275658" cy="252824"/>
          </a:xfrm>
          <a:prstGeom prst="mathEqual">
            <a:avLst/>
          </a:prstGeom>
          <a:solidFill>
            <a:srgbClr val="0000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NZ" sz="1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72610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Some Useful Information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1800" dirty="0"/>
              <a:t>SAP S4 Hana Conversion Guide:</a:t>
            </a:r>
          </a:p>
          <a:p>
            <a:r>
              <a:rPr lang="en-NZ" sz="1800" dirty="0">
                <a:hlinkClick r:id="rId2"/>
              </a:rPr>
              <a:t>https://uacp.hana.ondemand.com/http.svc/rc/PRODUCTION/pdfe68bfa55e988410ee10000000a441470/1610%20001/en-US/CONV_OP1610_FPS01.pdf</a:t>
            </a:r>
            <a:endParaRPr lang="en-NZ" sz="1800" dirty="0"/>
          </a:p>
          <a:p>
            <a:r>
              <a:rPr lang="en-NZ" sz="1800" dirty="0"/>
              <a:t>SAP S4 Hana 1610 Simplification List:</a:t>
            </a:r>
          </a:p>
          <a:p>
            <a:r>
              <a:rPr lang="en-NZ" sz="1800" dirty="0">
                <a:hlinkClick r:id="rId3"/>
              </a:rPr>
              <a:t>https://</a:t>
            </a:r>
            <a:r>
              <a:rPr lang="en-NZ" sz="1800" dirty="0" smtClean="0">
                <a:hlinkClick r:id="rId3"/>
              </a:rPr>
              <a:t>help.sap.com/doc/560c6fad1b03447583e7327f64f7d964/1610%20002/en-US/SIMPL_OP1610_FPS02.pdf</a:t>
            </a:r>
            <a:endParaRPr lang="en-NZ" sz="1800" dirty="0"/>
          </a:p>
          <a:p>
            <a:r>
              <a:rPr lang="en-NZ" sz="1800" dirty="0" smtClean="0"/>
              <a:t>Deloitte SAP S4 </a:t>
            </a:r>
            <a:r>
              <a:rPr lang="en-NZ" sz="1800" dirty="0"/>
              <a:t>Global</a:t>
            </a:r>
            <a:r>
              <a:rPr lang="en-NZ" sz="1800" dirty="0" smtClean="0"/>
              <a:t> Homepage</a:t>
            </a:r>
          </a:p>
          <a:p>
            <a:r>
              <a:rPr lang="en-NZ" sz="1800" dirty="0">
                <a:hlinkClick r:id="rId4"/>
              </a:rPr>
              <a:t>https://</a:t>
            </a:r>
            <a:r>
              <a:rPr lang="en-NZ" sz="1800" dirty="0" smtClean="0">
                <a:hlinkClick r:id="rId4"/>
              </a:rPr>
              <a:t>www2.deloitte.com/global/en/pages/technology/topics/sap-s4-hana.html</a:t>
            </a:r>
            <a:endParaRPr lang="en-NZ" sz="1800" dirty="0" smtClean="0"/>
          </a:p>
          <a:p>
            <a:r>
              <a:rPr lang="en-NZ" sz="1800" dirty="0" smtClean="0"/>
              <a:t>Deloitte SAP S4 Hana 1610 Release Insights</a:t>
            </a:r>
          </a:p>
          <a:p>
            <a:r>
              <a:rPr lang="en-NZ" sz="1800" dirty="0">
                <a:hlinkClick r:id="rId5"/>
              </a:rPr>
              <a:t>https://</a:t>
            </a:r>
            <a:r>
              <a:rPr lang="en-NZ" sz="1800" dirty="0" smtClean="0">
                <a:hlinkClick r:id="rId5"/>
              </a:rPr>
              <a:t>www2.deloitte.com/global/en/pages/technology/articles/sap-beyond-traditional-erp.html</a:t>
            </a:r>
            <a:endParaRPr lang="en-NZ" sz="1800" dirty="0" smtClean="0"/>
          </a:p>
          <a:p>
            <a:endParaRPr lang="en-NZ" sz="18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821785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Questions ?</a:t>
            </a:r>
            <a:endParaRPr lang="en-NZ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3834611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S4 Hana Conversion - Agenda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6238" y="976181"/>
            <a:ext cx="8374062" cy="4713911"/>
          </a:xfrm>
        </p:spPr>
        <p:txBody>
          <a:bodyPr/>
          <a:lstStyle/>
          <a:p>
            <a:r>
              <a:rPr lang="en-NZ" sz="1800" dirty="0" smtClean="0"/>
              <a:t>During todays presentation we will:</a:t>
            </a:r>
          </a:p>
          <a:p>
            <a:endParaRPr lang="en-N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 smtClean="0"/>
              <a:t>Provide a refresher of the S4 Hana 1610 Migration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 smtClean="0"/>
              <a:t>Discuss what each of these imply and the pro’s and con’s of each from a customer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 smtClean="0"/>
              <a:t>Provide an overview of what is involved in the “Conversion”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 smtClean="0"/>
              <a:t>Discuss our view of how the conversion process should be managed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 smtClean="0"/>
              <a:t>Talk about preparatory activities that can de-risk and smooth your path to a successful 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 smtClean="0"/>
              <a:t>Highlight some of our learnings about the conversion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 smtClean="0"/>
              <a:t>Discuss some of the available options for the provision of hardware for your S4 instance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 smtClean="0"/>
              <a:t>Run through the key functional changes and highlight the business benefits you will likely see with the new S4 code line post conversion</a:t>
            </a:r>
          </a:p>
          <a:p>
            <a:endParaRPr lang="en-NZ" sz="1800" dirty="0"/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xmlns="" val="3008176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SAP Provided S4 Hana 1610 Migration Options </a:t>
            </a:r>
            <a:endParaRPr lang="en-NZ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98" y="702364"/>
            <a:ext cx="8753043" cy="4094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104" y="5009318"/>
            <a:ext cx="3650302" cy="165652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168601" y="4724397"/>
            <a:ext cx="4395308" cy="357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1600" b="1" dirty="0" smtClean="0">
                <a:solidFill>
                  <a:schemeClr val="bg1">
                    <a:lumMod val="50000"/>
                  </a:schemeClr>
                </a:solidFill>
              </a:rPr>
              <a:t>Deloitte Global S4 Implementations</a:t>
            </a:r>
            <a:endParaRPr lang="en-NZ" sz="1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014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Pro’s and Con’s of each </a:t>
            </a:r>
            <a:r>
              <a:rPr lang="en-NZ" b="1" dirty="0"/>
              <a:t>M</a:t>
            </a:r>
            <a:r>
              <a:rPr lang="en-NZ" b="1" dirty="0" smtClean="0"/>
              <a:t>igration </a:t>
            </a:r>
            <a:r>
              <a:rPr lang="en-NZ" b="1" dirty="0"/>
              <a:t>O</a:t>
            </a:r>
            <a:r>
              <a:rPr lang="en-NZ" b="1" dirty="0" smtClean="0"/>
              <a:t>ption</a:t>
            </a:r>
            <a:endParaRPr lang="en-NZ" b="1" dirty="0"/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375475" y="5459894"/>
            <a:ext cx="8346018" cy="874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600" dirty="0" smtClean="0">
                <a:solidFill>
                  <a:schemeClr val="bg1">
                    <a:lumMod val="50000"/>
                  </a:schemeClr>
                </a:solidFill>
              </a:rPr>
              <a:t>The approach followed was a 3 stage approach as recommended by SAP:</a:t>
            </a:r>
          </a:p>
          <a:p>
            <a:r>
              <a:rPr lang="en-NZ" sz="1600" b="1" dirty="0" smtClean="0">
                <a:solidFill>
                  <a:schemeClr val="bg1">
                    <a:lumMod val="50000"/>
                  </a:schemeClr>
                </a:solidFill>
              </a:rPr>
              <a:t>Stage 1 </a:t>
            </a:r>
            <a:r>
              <a:rPr lang="en-NZ" sz="1600" dirty="0" smtClean="0">
                <a:solidFill>
                  <a:schemeClr val="bg1">
                    <a:lumMod val="50000"/>
                  </a:schemeClr>
                </a:solidFill>
              </a:rPr>
              <a:t>– The system was copied to a new instance</a:t>
            </a:r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3312393"/>
              </p:ext>
            </p:extLst>
          </p:nvPr>
        </p:nvGraphicFramePr>
        <p:xfrm>
          <a:off x="119271" y="694635"/>
          <a:ext cx="8918713" cy="605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503"/>
                <a:gridCol w="2332383"/>
                <a:gridCol w="2504660"/>
                <a:gridCol w="2531167"/>
              </a:tblGrid>
              <a:tr h="418548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Option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Description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Pro’s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Con’s</a:t>
                      </a:r>
                      <a:endParaRPr lang="en-NZ" dirty="0"/>
                    </a:p>
                  </a:txBody>
                  <a:tcPr/>
                </a:tc>
              </a:tr>
              <a:tr h="724176">
                <a:tc>
                  <a:txBody>
                    <a:bodyPr/>
                    <a:lstStyle/>
                    <a:p>
                      <a:pPr algn="ctr"/>
                      <a:r>
                        <a:rPr lang="en-NZ" sz="1200" b="1" dirty="0" smtClean="0"/>
                        <a:t>System Conversion</a:t>
                      </a:r>
                      <a:endParaRPr lang="en-NZ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100" dirty="0" smtClean="0"/>
                        <a:t>Involves an</a:t>
                      </a:r>
                      <a:r>
                        <a:rPr lang="en-NZ" sz="1100" baseline="0" dirty="0" smtClean="0"/>
                        <a:t> SAP upgrade to the S4 code line with the exception that it also involves a: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100" baseline="0" dirty="0" smtClean="0"/>
                        <a:t>Database Migration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100" baseline="0" dirty="0" smtClean="0"/>
                        <a:t>Number of functional changes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100" baseline="0" dirty="0" smtClean="0"/>
                        <a:t>Number of data changes</a:t>
                      </a:r>
                      <a:endParaRPr lang="en-N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1100" baseline="0" dirty="0" smtClean="0"/>
                        <a:t>Shorter Migration realisation timeline</a:t>
                      </a:r>
                      <a:endParaRPr lang="en-NZ" sz="11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100" dirty="0" smtClean="0"/>
                        <a:t>Suitable for most customers who have a single SAP instance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100" dirty="0" smtClean="0"/>
                        <a:t>All transaction history is retained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100" dirty="0" smtClean="0"/>
                        <a:t>Existing</a:t>
                      </a:r>
                      <a:r>
                        <a:rPr lang="en-NZ" sz="1100" baseline="0" dirty="0" smtClean="0"/>
                        <a:t> customisations are retained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100" baseline="0" dirty="0" smtClean="0"/>
                        <a:t>No need to develop migration tools</a:t>
                      </a:r>
                      <a:endParaRPr lang="en-N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100" dirty="0" smtClean="0"/>
                        <a:t>Dependency on SAP delivered code to manage the data migration</a:t>
                      </a:r>
                      <a:endParaRPr lang="en-NZ" sz="1100" dirty="0"/>
                    </a:p>
                  </a:txBody>
                  <a:tcPr/>
                </a:tc>
              </a:tr>
              <a:tr h="724176">
                <a:tc>
                  <a:txBody>
                    <a:bodyPr/>
                    <a:lstStyle/>
                    <a:p>
                      <a:pPr algn="ctr"/>
                      <a:r>
                        <a:rPr lang="en-NZ" sz="1200" b="1" dirty="0" smtClean="0"/>
                        <a:t>Landscape</a:t>
                      </a:r>
                      <a:r>
                        <a:rPr lang="en-NZ" sz="1200" b="1" baseline="0" dirty="0" smtClean="0"/>
                        <a:t> Transformation</a:t>
                      </a:r>
                      <a:endParaRPr lang="en-NZ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100" dirty="0" smtClean="0"/>
                        <a:t>This process aims to complete a technical consolidation of a customers multiple SAP instances onto a single instance. The consolidation could</a:t>
                      </a:r>
                      <a:r>
                        <a:rPr lang="en-NZ" sz="1100" baseline="0" dirty="0" smtClean="0"/>
                        <a:t> be either to one of the existing instances (post conversion) or to a new S4 instance. SAP </a:t>
                      </a:r>
                      <a:r>
                        <a:rPr lang="en-NZ" sz="1100" baseline="0" dirty="0" err="1" smtClean="0"/>
                        <a:t>SLO</a:t>
                      </a:r>
                      <a:r>
                        <a:rPr lang="en-NZ" sz="1100" baseline="0" dirty="0" smtClean="0"/>
                        <a:t> services manage the migration.</a:t>
                      </a:r>
                      <a:endParaRPr lang="en-N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100" dirty="0" smtClean="0"/>
                        <a:t>Provides an</a:t>
                      </a:r>
                      <a:r>
                        <a:rPr lang="en-NZ" sz="1100" baseline="0" dirty="0" smtClean="0"/>
                        <a:t> option for customers with multiple SAP instances</a:t>
                      </a:r>
                      <a:endParaRPr lang="en-NZ" sz="11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100" dirty="0" smtClean="0"/>
                        <a:t>All transaction history is retained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N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100" dirty="0" err="1" smtClean="0"/>
                        <a:t>SLO</a:t>
                      </a:r>
                      <a:r>
                        <a:rPr lang="en-NZ" sz="1100" baseline="0" dirty="0" smtClean="0"/>
                        <a:t> data conversion process will be complex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100" baseline="0" dirty="0" smtClean="0"/>
                        <a:t>Customisations will need to be rationalised and consolidated across instances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100" baseline="0" dirty="0" smtClean="0"/>
                        <a:t>Significant data cleansing &amp; mapping required</a:t>
                      </a:r>
                      <a:endParaRPr lang="en-NZ" sz="1100" dirty="0"/>
                    </a:p>
                  </a:txBody>
                  <a:tcPr/>
                </a:tc>
              </a:tr>
              <a:tr h="724176">
                <a:tc>
                  <a:txBody>
                    <a:bodyPr/>
                    <a:lstStyle/>
                    <a:p>
                      <a:pPr algn="ctr"/>
                      <a:r>
                        <a:rPr lang="en-NZ" sz="1200" b="1" dirty="0" smtClean="0"/>
                        <a:t>New System Installation</a:t>
                      </a:r>
                      <a:endParaRPr lang="en-NZ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1100" dirty="0" smtClean="0"/>
                        <a:t>This is</a:t>
                      </a:r>
                      <a:r>
                        <a:rPr lang="en-NZ" sz="1100" baseline="0" dirty="0" smtClean="0"/>
                        <a:t> either a greenfield implementation or a SAP re-implementation on a new S4 code line instance</a:t>
                      </a:r>
                      <a:endParaRPr lang="en-N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100" dirty="0" smtClean="0"/>
                        <a:t>Clean cut-over to S4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100" dirty="0" smtClean="0"/>
                        <a:t>Follows</a:t>
                      </a:r>
                      <a:r>
                        <a:rPr lang="en-NZ" sz="1100" baseline="0" dirty="0" smtClean="0"/>
                        <a:t> a typical implementation migration approach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100" baseline="0" dirty="0" smtClean="0"/>
                        <a:t>Chance to implement best practice design and move away from existing customisations</a:t>
                      </a:r>
                      <a:endParaRPr lang="en-N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100" dirty="0" smtClean="0"/>
                        <a:t>Longer</a:t>
                      </a:r>
                      <a:r>
                        <a:rPr lang="en-NZ" sz="1100" baseline="0" dirty="0" smtClean="0"/>
                        <a:t> migration realisation timeline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100" baseline="0" dirty="0" smtClean="0"/>
                        <a:t>Some customisations will need to be re-developed or re-imported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100" baseline="0" dirty="0" smtClean="0"/>
                        <a:t>Significant investment for customers on an existing SAP instance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100" baseline="0" dirty="0" smtClean="0"/>
                        <a:t>Detailed historical data will be lost as a traditional data migration approach</a:t>
                      </a:r>
                      <a:endParaRPr lang="en-NZ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9375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Conversion process overview</a:t>
            </a:r>
            <a:endParaRPr lang="en-NZ" b="1" dirty="0"/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401982" y="3423095"/>
            <a:ext cx="8346018" cy="3070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4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>
                <a:solidFill>
                  <a:schemeClr val="tx1"/>
                </a:solidFill>
              </a:rPr>
              <a:t>The approach followed was a 3 stage approach as recommended by SAP:</a:t>
            </a:r>
          </a:p>
          <a:p>
            <a:endParaRPr lang="en-NZ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b="1" dirty="0">
                <a:solidFill>
                  <a:schemeClr val="tx1"/>
                </a:solidFill>
              </a:rPr>
              <a:t>Stage 1 </a:t>
            </a:r>
            <a:r>
              <a:rPr lang="en-NZ" sz="1800" dirty="0">
                <a:solidFill>
                  <a:schemeClr val="tx1"/>
                </a:solidFill>
              </a:rPr>
              <a:t>– The system was copied to a new </a:t>
            </a:r>
            <a:r>
              <a:rPr lang="en-NZ" sz="1800" dirty="0" smtClean="0">
                <a:solidFill>
                  <a:schemeClr val="tx1"/>
                </a:solidFill>
              </a:rPr>
              <a:t>instance</a:t>
            </a:r>
            <a:endParaRPr lang="en-NZ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b="1" dirty="0">
                <a:solidFill>
                  <a:schemeClr val="tx1"/>
                </a:solidFill>
              </a:rPr>
              <a:t>Stage 2 </a:t>
            </a:r>
            <a:r>
              <a:rPr lang="en-NZ" sz="1800" dirty="0">
                <a:solidFill>
                  <a:schemeClr val="tx1"/>
                </a:solidFill>
              </a:rPr>
              <a:t>– The new system was upgraded to a version suitable for conversion to S4 HANA 1610 in this case EHP8.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b="1" dirty="0">
                <a:solidFill>
                  <a:schemeClr val="tx1"/>
                </a:solidFill>
              </a:rPr>
              <a:t>Stage 3 </a:t>
            </a:r>
            <a:r>
              <a:rPr lang="en-NZ" sz="1800" dirty="0">
                <a:solidFill>
                  <a:schemeClr val="tx1"/>
                </a:solidFill>
              </a:rPr>
              <a:t>– The EHP8 system was migrated to SAP S4 HANA 1610 on a HANA appliance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229" y="1237752"/>
            <a:ext cx="8249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2" name="Can 1"/>
          <p:cNvSpPr/>
          <p:nvPr/>
        </p:nvSpPr>
        <p:spPr bwMode="gray">
          <a:xfrm>
            <a:off x="323228" y="680024"/>
            <a:ext cx="2207937" cy="2536344"/>
          </a:xfrm>
          <a:prstGeom prst="can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200" b="1" dirty="0" smtClean="0">
                <a:solidFill>
                  <a:schemeClr val="bg1"/>
                </a:solidFill>
              </a:rPr>
              <a:t>Existing SAP ECC System</a:t>
            </a:r>
          </a:p>
        </p:txBody>
      </p:sp>
      <p:sp>
        <p:nvSpPr>
          <p:cNvPr id="10" name="Can 9"/>
          <p:cNvSpPr/>
          <p:nvPr/>
        </p:nvSpPr>
        <p:spPr bwMode="gray">
          <a:xfrm>
            <a:off x="6735952" y="651600"/>
            <a:ext cx="2157820" cy="2564768"/>
          </a:xfrm>
          <a:prstGeom prst="can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200" b="1" dirty="0" smtClean="0">
                <a:solidFill>
                  <a:schemeClr val="bg1"/>
                </a:solidFill>
              </a:rPr>
              <a:t>Converted SAP S4 HANA 1610 System</a:t>
            </a:r>
          </a:p>
        </p:txBody>
      </p:sp>
      <p:sp>
        <p:nvSpPr>
          <p:cNvPr id="13" name="Right Arrow 12"/>
          <p:cNvSpPr/>
          <p:nvPr/>
        </p:nvSpPr>
        <p:spPr bwMode="gray">
          <a:xfrm>
            <a:off x="6056242" y="1794345"/>
            <a:ext cx="914401" cy="68880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000" b="1" dirty="0" smtClean="0">
                <a:solidFill>
                  <a:schemeClr val="bg1"/>
                </a:solidFill>
              </a:rPr>
              <a:t>Convert</a:t>
            </a:r>
          </a:p>
        </p:txBody>
      </p:sp>
      <p:sp>
        <p:nvSpPr>
          <p:cNvPr id="14" name="Can 13"/>
          <p:cNvSpPr/>
          <p:nvPr/>
        </p:nvSpPr>
        <p:spPr bwMode="gray">
          <a:xfrm>
            <a:off x="3228829" y="612741"/>
            <a:ext cx="2827413" cy="2603627"/>
          </a:xfrm>
          <a:prstGeom prst="can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NZ" sz="12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2556" y="1860764"/>
            <a:ext cx="7421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NZ" sz="1200" b="1" dirty="0" smtClean="0">
                <a:solidFill>
                  <a:schemeClr val="bg1"/>
                </a:solidFill>
              </a:rPr>
              <a:t>Copy SAP ECC System</a:t>
            </a:r>
          </a:p>
        </p:txBody>
      </p:sp>
      <p:sp>
        <p:nvSpPr>
          <p:cNvPr id="12" name="Right Arrow 11"/>
          <p:cNvSpPr/>
          <p:nvPr/>
        </p:nvSpPr>
        <p:spPr bwMode="gray">
          <a:xfrm>
            <a:off x="4147930" y="1796751"/>
            <a:ext cx="1033670" cy="68640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000" b="1" dirty="0" smtClean="0">
                <a:solidFill>
                  <a:schemeClr val="bg1"/>
                </a:solidFill>
              </a:rPr>
              <a:t>Upgrade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5340" y="1863554"/>
            <a:ext cx="91439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NZ" sz="1200" b="1" dirty="0" smtClean="0">
                <a:solidFill>
                  <a:schemeClr val="bg1"/>
                </a:solidFill>
              </a:rPr>
              <a:t>Upgraded EHP8 System</a:t>
            </a:r>
          </a:p>
        </p:txBody>
      </p:sp>
      <p:sp>
        <p:nvSpPr>
          <p:cNvPr id="4" name="Right Arrow 3"/>
          <p:cNvSpPr/>
          <p:nvPr/>
        </p:nvSpPr>
        <p:spPr bwMode="gray">
          <a:xfrm>
            <a:off x="2504663" y="1794345"/>
            <a:ext cx="914396" cy="68880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000" b="1" dirty="0" smtClean="0">
                <a:solidFill>
                  <a:schemeClr val="bg1"/>
                </a:solidFill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xmlns="" val="751867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5" grpId="0"/>
      <p:bldP spid="12" grpId="0" animBg="1"/>
      <p:bldP spid="1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6238" y="198231"/>
            <a:ext cx="8371762" cy="334101"/>
          </a:xfrm>
        </p:spPr>
        <p:txBody>
          <a:bodyPr/>
          <a:lstStyle/>
          <a:p>
            <a:r>
              <a:rPr lang="en-NZ" b="1" dirty="0" smtClean="0"/>
              <a:t>Conversion Process Overview – SAP Approach</a:t>
            </a:r>
            <a:endParaRPr lang="en-NZ" b="1" dirty="0"/>
          </a:p>
        </p:txBody>
      </p:sp>
      <p:sp>
        <p:nvSpPr>
          <p:cNvPr id="3" name="Rectangle 2"/>
          <p:cNvSpPr/>
          <p:nvPr/>
        </p:nvSpPr>
        <p:spPr>
          <a:xfrm>
            <a:off x="376237" y="2072640"/>
            <a:ext cx="8249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33" y="534371"/>
            <a:ext cx="5534853" cy="2368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022" y="3116795"/>
            <a:ext cx="5640662" cy="35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806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6238" y="198231"/>
            <a:ext cx="8371762" cy="334101"/>
          </a:xfrm>
        </p:spPr>
        <p:txBody>
          <a:bodyPr/>
          <a:lstStyle/>
          <a:p>
            <a:r>
              <a:rPr lang="en-NZ" b="1" dirty="0" smtClean="0"/>
              <a:t>Conversion Process Overview – Deloitte Approach</a:t>
            </a:r>
            <a:endParaRPr lang="en-NZ" b="1" dirty="0"/>
          </a:p>
        </p:txBody>
      </p:sp>
      <p:sp>
        <p:nvSpPr>
          <p:cNvPr id="3" name="Rectangle 2"/>
          <p:cNvSpPr/>
          <p:nvPr/>
        </p:nvSpPr>
        <p:spPr>
          <a:xfrm>
            <a:off x="376237" y="2072640"/>
            <a:ext cx="8249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9" name="Can 8"/>
          <p:cNvSpPr/>
          <p:nvPr/>
        </p:nvSpPr>
        <p:spPr bwMode="gray">
          <a:xfrm>
            <a:off x="2450577" y="1991866"/>
            <a:ext cx="862468" cy="950118"/>
          </a:xfrm>
          <a:prstGeom prst="can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000" b="1" dirty="0" smtClean="0">
                <a:solidFill>
                  <a:schemeClr val="bg1"/>
                </a:solidFill>
              </a:rPr>
              <a:t>Customer Dev</a:t>
            </a:r>
          </a:p>
        </p:txBody>
      </p:sp>
      <p:sp>
        <p:nvSpPr>
          <p:cNvPr id="10" name="Can 9"/>
          <p:cNvSpPr/>
          <p:nvPr/>
        </p:nvSpPr>
        <p:spPr bwMode="gray">
          <a:xfrm>
            <a:off x="3981203" y="1991866"/>
            <a:ext cx="862468" cy="950118"/>
          </a:xfrm>
          <a:prstGeom prst="can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000" b="1" dirty="0" smtClean="0">
                <a:solidFill>
                  <a:schemeClr val="bg1"/>
                </a:solidFill>
              </a:rPr>
              <a:t>Customer Dev 2</a:t>
            </a:r>
          </a:p>
        </p:txBody>
      </p:sp>
      <p:sp>
        <p:nvSpPr>
          <p:cNvPr id="11" name="Can 10"/>
          <p:cNvSpPr/>
          <p:nvPr/>
        </p:nvSpPr>
        <p:spPr bwMode="gray">
          <a:xfrm>
            <a:off x="5525080" y="1991866"/>
            <a:ext cx="862468" cy="950118"/>
          </a:xfrm>
          <a:prstGeom prst="can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000" b="1" dirty="0" smtClean="0">
                <a:solidFill>
                  <a:schemeClr val="bg1"/>
                </a:solidFill>
              </a:rPr>
              <a:t>Customer Dev S4 HANA</a:t>
            </a:r>
          </a:p>
        </p:txBody>
      </p:sp>
      <p:sp>
        <p:nvSpPr>
          <p:cNvPr id="13" name="Can 12"/>
          <p:cNvSpPr/>
          <p:nvPr/>
        </p:nvSpPr>
        <p:spPr bwMode="gray">
          <a:xfrm>
            <a:off x="2450577" y="3314462"/>
            <a:ext cx="862468" cy="950118"/>
          </a:xfrm>
          <a:prstGeom prst="can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000" b="1" dirty="0" smtClean="0">
                <a:solidFill>
                  <a:schemeClr val="bg1"/>
                </a:solidFill>
              </a:rPr>
              <a:t>Customer Test</a:t>
            </a:r>
          </a:p>
        </p:txBody>
      </p:sp>
      <p:sp>
        <p:nvSpPr>
          <p:cNvPr id="14" name="Can 13"/>
          <p:cNvSpPr/>
          <p:nvPr/>
        </p:nvSpPr>
        <p:spPr bwMode="gray">
          <a:xfrm>
            <a:off x="3981203" y="3314462"/>
            <a:ext cx="862468" cy="950118"/>
          </a:xfrm>
          <a:prstGeom prst="can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000" b="1" dirty="0" smtClean="0">
                <a:solidFill>
                  <a:schemeClr val="bg1"/>
                </a:solidFill>
              </a:rPr>
              <a:t>Customer Test 2</a:t>
            </a:r>
          </a:p>
        </p:txBody>
      </p:sp>
      <p:sp>
        <p:nvSpPr>
          <p:cNvPr id="15" name="Can 14"/>
          <p:cNvSpPr/>
          <p:nvPr/>
        </p:nvSpPr>
        <p:spPr bwMode="gray">
          <a:xfrm>
            <a:off x="5525080" y="3314462"/>
            <a:ext cx="862468" cy="950118"/>
          </a:xfrm>
          <a:prstGeom prst="can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000" b="1" dirty="0" smtClean="0">
                <a:solidFill>
                  <a:schemeClr val="bg1"/>
                </a:solidFill>
              </a:rPr>
              <a:t>Customer Test S4 HANA</a:t>
            </a:r>
          </a:p>
        </p:txBody>
      </p:sp>
      <p:sp>
        <p:nvSpPr>
          <p:cNvPr id="16" name="Can 15"/>
          <p:cNvSpPr/>
          <p:nvPr/>
        </p:nvSpPr>
        <p:spPr bwMode="gray">
          <a:xfrm>
            <a:off x="2463832" y="4642296"/>
            <a:ext cx="862468" cy="950118"/>
          </a:xfrm>
          <a:prstGeom prst="can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000" b="1" dirty="0" smtClean="0">
                <a:solidFill>
                  <a:schemeClr val="bg1"/>
                </a:solidFill>
              </a:rPr>
              <a:t>Customer Prod.</a:t>
            </a:r>
          </a:p>
        </p:txBody>
      </p:sp>
      <p:sp>
        <p:nvSpPr>
          <p:cNvPr id="17" name="Can 16"/>
          <p:cNvSpPr/>
          <p:nvPr/>
        </p:nvSpPr>
        <p:spPr bwMode="gray">
          <a:xfrm>
            <a:off x="3994458" y="4642296"/>
            <a:ext cx="862468" cy="950118"/>
          </a:xfrm>
          <a:prstGeom prst="can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000" b="1" dirty="0" smtClean="0">
                <a:solidFill>
                  <a:schemeClr val="bg1"/>
                </a:solidFill>
              </a:rPr>
              <a:t>Customer Prod. 2</a:t>
            </a:r>
          </a:p>
        </p:txBody>
      </p:sp>
      <p:sp>
        <p:nvSpPr>
          <p:cNvPr id="18" name="Can 17"/>
          <p:cNvSpPr/>
          <p:nvPr/>
        </p:nvSpPr>
        <p:spPr bwMode="gray">
          <a:xfrm>
            <a:off x="5538335" y="4642296"/>
            <a:ext cx="862468" cy="950118"/>
          </a:xfrm>
          <a:prstGeom prst="can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000" b="1" dirty="0" smtClean="0">
                <a:solidFill>
                  <a:schemeClr val="bg1"/>
                </a:solidFill>
              </a:rPr>
              <a:t>Customer Prod S4 HANA</a:t>
            </a:r>
          </a:p>
        </p:txBody>
      </p:sp>
      <p:sp>
        <p:nvSpPr>
          <p:cNvPr id="22" name="Right Arrow 21"/>
          <p:cNvSpPr/>
          <p:nvPr/>
        </p:nvSpPr>
        <p:spPr bwMode="gray">
          <a:xfrm>
            <a:off x="3313045" y="2220723"/>
            <a:ext cx="694664" cy="43076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600" b="1" dirty="0" smtClean="0">
                <a:solidFill>
                  <a:schemeClr val="bg1"/>
                </a:solidFill>
              </a:rPr>
              <a:t>Copy &amp;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600" b="1" dirty="0" smtClean="0">
                <a:solidFill>
                  <a:schemeClr val="bg1"/>
                </a:solidFill>
              </a:rPr>
              <a:t>Upgrade</a:t>
            </a:r>
          </a:p>
        </p:txBody>
      </p:sp>
      <p:sp>
        <p:nvSpPr>
          <p:cNvPr id="23" name="Right Arrow 22"/>
          <p:cNvSpPr/>
          <p:nvPr/>
        </p:nvSpPr>
        <p:spPr bwMode="gray">
          <a:xfrm>
            <a:off x="4843671" y="2220722"/>
            <a:ext cx="694664" cy="43076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600" b="1" dirty="0" smtClean="0">
                <a:solidFill>
                  <a:schemeClr val="bg1"/>
                </a:solidFill>
              </a:rPr>
              <a:t>Convert</a:t>
            </a:r>
          </a:p>
        </p:txBody>
      </p:sp>
      <p:sp>
        <p:nvSpPr>
          <p:cNvPr id="24" name="Right Arrow 23"/>
          <p:cNvSpPr/>
          <p:nvPr/>
        </p:nvSpPr>
        <p:spPr bwMode="gray">
          <a:xfrm rot="19302242">
            <a:off x="3299791" y="4199476"/>
            <a:ext cx="694664" cy="43076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600" b="1" dirty="0" smtClean="0">
                <a:solidFill>
                  <a:schemeClr val="bg1"/>
                </a:solidFill>
              </a:rPr>
              <a:t>Copy &amp;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600" b="1" dirty="0" smtClean="0">
                <a:solidFill>
                  <a:schemeClr val="bg1"/>
                </a:solidFill>
              </a:rPr>
              <a:t>Upgrade</a:t>
            </a:r>
          </a:p>
        </p:txBody>
      </p:sp>
      <p:sp>
        <p:nvSpPr>
          <p:cNvPr id="25" name="Right Arrow 24"/>
          <p:cNvSpPr/>
          <p:nvPr/>
        </p:nvSpPr>
        <p:spPr bwMode="gray">
          <a:xfrm rot="5400000">
            <a:off x="5561874" y="2985211"/>
            <a:ext cx="808762" cy="43076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600" b="1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26" name="Right Arrow 25"/>
          <p:cNvSpPr/>
          <p:nvPr/>
        </p:nvSpPr>
        <p:spPr bwMode="gray">
          <a:xfrm>
            <a:off x="4856926" y="4852282"/>
            <a:ext cx="694664" cy="43076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600" b="1" dirty="0" smtClean="0">
                <a:solidFill>
                  <a:schemeClr val="bg1"/>
                </a:solidFill>
              </a:rPr>
              <a:t>Convert</a:t>
            </a:r>
          </a:p>
        </p:txBody>
      </p:sp>
      <p:sp>
        <p:nvSpPr>
          <p:cNvPr id="27" name="Right Arrow 26"/>
          <p:cNvSpPr/>
          <p:nvPr/>
        </p:nvSpPr>
        <p:spPr bwMode="gray">
          <a:xfrm>
            <a:off x="3326300" y="4852282"/>
            <a:ext cx="694664" cy="43076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600" b="1" dirty="0" smtClean="0">
                <a:solidFill>
                  <a:schemeClr val="bg1"/>
                </a:solidFill>
              </a:rPr>
              <a:t>Copy &amp; Upgrade</a:t>
            </a:r>
          </a:p>
        </p:txBody>
      </p:sp>
      <p:sp>
        <p:nvSpPr>
          <p:cNvPr id="28" name="Right Arrow 27"/>
          <p:cNvSpPr/>
          <p:nvPr/>
        </p:nvSpPr>
        <p:spPr bwMode="gray">
          <a:xfrm>
            <a:off x="4837043" y="3577429"/>
            <a:ext cx="694664" cy="43076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600" b="1" dirty="0" smtClean="0">
                <a:solidFill>
                  <a:schemeClr val="bg1"/>
                </a:solidFill>
              </a:rPr>
              <a:t>Convert</a:t>
            </a:r>
          </a:p>
        </p:txBody>
      </p:sp>
      <p:sp>
        <p:nvSpPr>
          <p:cNvPr id="30" name="Right Arrow 29"/>
          <p:cNvSpPr/>
          <p:nvPr/>
        </p:nvSpPr>
        <p:spPr bwMode="gray">
          <a:xfrm rot="5400000">
            <a:off x="5561873" y="4293465"/>
            <a:ext cx="808762" cy="43076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600" b="1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6" name="Rounded Rectangle 5"/>
          <p:cNvSpPr/>
          <p:nvPr/>
        </p:nvSpPr>
        <p:spPr bwMode="gray">
          <a:xfrm>
            <a:off x="2384317" y="1325213"/>
            <a:ext cx="994988" cy="4386476"/>
          </a:xfrm>
          <a:prstGeom prst="round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t" anchorCtr="0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000" b="1" dirty="0" smtClean="0"/>
              <a:t>SAP ECC &gt;EHP8</a:t>
            </a:r>
          </a:p>
        </p:txBody>
      </p:sp>
      <p:sp>
        <p:nvSpPr>
          <p:cNvPr id="29" name="Rounded Rectangle 28"/>
          <p:cNvSpPr/>
          <p:nvPr/>
        </p:nvSpPr>
        <p:spPr bwMode="gray">
          <a:xfrm>
            <a:off x="3914939" y="1318589"/>
            <a:ext cx="994988" cy="4386476"/>
          </a:xfrm>
          <a:prstGeom prst="round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t" anchorCtr="0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000" b="1" dirty="0" smtClean="0"/>
              <a:t>SAP ECC &lt;EHP8</a:t>
            </a:r>
          </a:p>
        </p:txBody>
      </p:sp>
      <p:sp>
        <p:nvSpPr>
          <p:cNvPr id="31" name="Rounded Rectangle 30"/>
          <p:cNvSpPr/>
          <p:nvPr/>
        </p:nvSpPr>
        <p:spPr bwMode="gray">
          <a:xfrm>
            <a:off x="5445563" y="1325217"/>
            <a:ext cx="994988" cy="4386476"/>
          </a:xfrm>
          <a:prstGeom prst="round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t" anchorCtr="0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NZ" sz="1000" b="1" dirty="0" smtClean="0"/>
              <a:t>SAP S4 Hana &lt;1610</a:t>
            </a:r>
          </a:p>
        </p:txBody>
      </p:sp>
    </p:spTree>
    <p:extLst>
      <p:ext uri="{BB962C8B-B14F-4D97-AF65-F5344CB8AC3E}">
        <p14:creationId xmlns:p14="http://schemas.microsoft.com/office/powerpoint/2010/main" xmlns="" val="255769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Preparatory Activities – Data Archiving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6238" y="951823"/>
            <a:ext cx="8374062" cy="4713911"/>
          </a:xfrm>
        </p:spPr>
        <p:txBody>
          <a:bodyPr/>
          <a:lstStyle/>
          <a:p>
            <a:r>
              <a:rPr lang="en-NZ" sz="1800" dirty="0"/>
              <a:t>If you current SAP instance is large and holds historical data since you initial go-live you must perform some housekeeping prior to commencing your conversion project in the form of archiving. This could be a small project in itself and should focus on:</a:t>
            </a:r>
          </a:p>
          <a:p>
            <a:endParaRPr lang="en-NZ" sz="1800" dirty="0"/>
          </a:p>
          <a:p>
            <a:pPr marL="342900" indent="-342900">
              <a:buAutoNum type="arabicParenR"/>
            </a:pPr>
            <a:r>
              <a:rPr lang="en-NZ" sz="1800" dirty="0"/>
              <a:t>Archiving of closed historical transaction data from prior </a:t>
            </a:r>
            <a:r>
              <a:rPr lang="en-NZ" sz="1800" dirty="0" smtClean="0"/>
              <a:t>years.</a:t>
            </a:r>
            <a:endParaRPr lang="en-NZ" sz="1800" dirty="0"/>
          </a:p>
          <a:p>
            <a:pPr marL="342900" indent="-342900">
              <a:buAutoNum type="arabicParenR"/>
            </a:pPr>
            <a:r>
              <a:rPr lang="en-NZ" sz="1800" dirty="0"/>
              <a:t>Archiving of master data that has been blocked and marked for </a:t>
            </a:r>
            <a:r>
              <a:rPr lang="en-NZ" sz="1800" dirty="0" smtClean="0"/>
              <a:t>deletion.</a:t>
            </a:r>
            <a:endParaRPr lang="en-NZ" sz="1800" dirty="0"/>
          </a:p>
          <a:p>
            <a:pPr marL="342900" indent="-342900">
              <a:buAutoNum type="arabicParenR"/>
            </a:pPr>
            <a:r>
              <a:rPr lang="en-NZ" sz="1800" dirty="0"/>
              <a:t>Archiving/deletion of spool and job logs if you are not already doing </a:t>
            </a:r>
            <a:r>
              <a:rPr lang="en-NZ" sz="1800" dirty="0" smtClean="0"/>
              <a:t>so.</a:t>
            </a:r>
            <a:endParaRPr lang="en-NZ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en-NZ" sz="1800" dirty="0"/>
              <a:t>Archiving/deletion of any other database logs if you are not already doing </a:t>
            </a:r>
            <a:r>
              <a:rPr lang="en-NZ" sz="1800" dirty="0" smtClean="0"/>
              <a:t>so.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en-NZ" sz="1800" dirty="0"/>
          </a:p>
          <a:p>
            <a:r>
              <a:rPr lang="en-NZ" sz="1800" b="1" dirty="0"/>
              <a:t>Completing this housekeeping in advance will likely ensure that you have a smooth conversion in a shorter period of time for the cut-over weekend and with less errors to resolve within each of the trial migration runs!!!</a:t>
            </a:r>
          </a:p>
          <a:p>
            <a:endParaRPr lang="en-NZ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560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Preparatory Activities – Custom Code Analysis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6238" y="830402"/>
            <a:ext cx="8374062" cy="5384868"/>
          </a:xfrm>
        </p:spPr>
        <p:txBody>
          <a:bodyPr/>
          <a:lstStyle/>
          <a:p>
            <a:r>
              <a:rPr lang="en-NZ" sz="1800" dirty="0"/>
              <a:t>You must monitor your custom code usage for a period prior to the conversion project commencing and ensure that you already have agreement from the business to remove redundant customisations</a:t>
            </a:r>
          </a:p>
          <a:p>
            <a:endParaRPr lang="en-NZ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NZ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NZ" sz="1800" b="1" dirty="0"/>
              <a:t>These will not be remediated to run on S4 and will be removed from the solution during the initial S4 conversion stage in the development environments.</a:t>
            </a:r>
          </a:p>
          <a:p>
            <a:endParaRPr lang="en-N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58" b="4807"/>
          <a:stretch/>
        </p:blipFill>
        <p:spPr bwMode="auto">
          <a:xfrm>
            <a:off x="331304" y="1665886"/>
            <a:ext cx="8198965" cy="416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1554" y="1692300"/>
            <a:ext cx="365760" cy="153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NZ" sz="1000" dirty="0" smtClean="0">
                <a:solidFill>
                  <a:srgbClr val="313131"/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xmlns="" val="1421231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Deloitte 16_9 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xmlns="" name="Deloitte PowerPoint Template.potx" id="{C20BAF04-39D6-477A-93EF-13C760538971}" vid="{40440C08-2257-4C94-ADE9-D6BD90438CD5}"/>
    </a:ext>
  </a:extLst>
</a:theme>
</file>

<file path=ppt/theme/theme2.xml><?xml version="1.0" encoding="utf-8"?>
<a:theme xmlns:a="http://schemas.openxmlformats.org/drawingml/2006/main" name="TitleMaster SlideMaster:">
  <a:themeElements>
    <a:clrScheme name="Datacom">
      <a:dk1>
        <a:srgbClr val="002B7F"/>
      </a:dk1>
      <a:lt1>
        <a:srgbClr val="FFFFFF"/>
      </a:lt1>
      <a:dk2>
        <a:srgbClr val="6993B2"/>
      </a:dk2>
      <a:lt2>
        <a:srgbClr val="00BCE2"/>
      </a:lt2>
      <a:accent1>
        <a:srgbClr val="993366"/>
      </a:accent1>
      <a:accent2>
        <a:srgbClr val="D81E05"/>
      </a:accent2>
      <a:accent3>
        <a:srgbClr val="D24726"/>
      </a:accent3>
      <a:accent4>
        <a:srgbClr val="EBAD50"/>
      </a:accent4>
      <a:accent5>
        <a:srgbClr val="009656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tacom Widescreen Powerpoint Template.potx" id="{B2F2CB62-930A-4CBF-98AD-5B580461BC9F}" vid="{A3638668-C0C6-447F-A2D4-2ECA4C66B3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ao/powerpoint/application">
  <com.sap.ip.bi.pioneer>
    <Version>4</Version>
    <AAO_Revision>2.4.2.67902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2.xml><?xml version="1.0" encoding="utf-8"?>
<Application xmlns="http://www.sap.com/cof/powerpoint/application">
  <Version>2</Version>
  <Revision>2.4.2.67902</Revision>
</Application>
</file>

<file path=customXml/itemProps1.xml><?xml version="1.0" encoding="utf-8"?>
<ds:datastoreItem xmlns:ds="http://schemas.openxmlformats.org/officeDocument/2006/customXml" ds:itemID="{5BDE00F8-8EC5-420C-B9AA-9320137E0472}">
  <ds:schemaRefs>
    <ds:schemaRef ds:uri="http://www.sap.com/cof/ao/powerpoint/application"/>
  </ds:schemaRefs>
</ds:datastoreItem>
</file>

<file path=customXml/itemProps2.xml><?xml version="1.0" encoding="utf-8"?>
<ds:datastoreItem xmlns:ds="http://schemas.openxmlformats.org/officeDocument/2006/customXml" ds:itemID="{FEF14F65-E3BD-4738-A48C-1F510C90A989}">
  <ds:schemaRefs>
    <ds:schemaRef ds:uri="http://www.sap.com/cof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Deloitte PowerPoint Template</Template>
  <TotalTime>15243</TotalTime>
  <Words>1385</Words>
  <Application>Microsoft Office PowerPoint</Application>
  <PresentationFormat>On-screen Show (4:3)</PresentationFormat>
  <Paragraphs>299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Deloitte 16_9 onscreen</vt:lpstr>
      <vt:lpstr>TitleMaster SlideMaster:</vt:lpstr>
      <vt:lpstr>think-cell Slide</vt:lpstr>
      <vt:lpstr>Headline Verdana Bold</vt:lpstr>
      <vt:lpstr>S4 Hana Conversion - Agenda</vt:lpstr>
      <vt:lpstr>SAP Provided S4 Hana 1610 Migration Options </vt:lpstr>
      <vt:lpstr>Pro’s and Con’s of each Migration Option</vt:lpstr>
      <vt:lpstr>Conversion process overview</vt:lpstr>
      <vt:lpstr>Conversion Process Overview – SAP Approach</vt:lpstr>
      <vt:lpstr>Conversion Process Overview – Deloitte Approach</vt:lpstr>
      <vt:lpstr>Preparatory Activities – Data Archiving</vt:lpstr>
      <vt:lpstr>Preparatory Activities – Custom Code Analysis</vt:lpstr>
      <vt:lpstr>Learning No. 1 – The Sky Has Not Fallen Down</vt:lpstr>
      <vt:lpstr>S4 Conversion POC Learnings </vt:lpstr>
      <vt:lpstr>S4 Conversion BW/4HANA</vt:lpstr>
      <vt:lpstr>Hardware Provision - AWS, SAP &amp; Deloitte Offering</vt:lpstr>
      <vt:lpstr>Slide 14</vt:lpstr>
      <vt:lpstr>Some Key Functional Changes Post Conversion</vt:lpstr>
      <vt:lpstr>Key Business Benefits Post Conversion</vt:lpstr>
      <vt:lpstr>Some Useful Information</vt:lpstr>
      <vt:lpstr>Questions ?</vt:lpstr>
    </vt:vector>
  </TitlesOfParts>
  <Company>Deloitte Touche Tohmatsu Services,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Verdana Bold</dc:title>
  <dc:creator>Sandrine Steenken</dc:creator>
  <cp:lastModifiedBy>Rose</cp:lastModifiedBy>
  <cp:revision>222</cp:revision>
  <cp:lastPrinted>2014-06-25T02:16:22Z</cp:lastPrinted>
  <dcterms:created xsi:type="dcterms:W3CDTF">2017-02-09T01:22:45Z</dcterms:created>
  <dcterms:modified xsi:type="dcterms:W3CDTF">2017-06-07T20:59:24Z</dcterms:modified>
</cp:coreProperties>
</file>