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738" r:id="rId1"/>
  </p:sldMasterIdLst>
  <p:notesMasterIdLst>
    <p:notesMasterId r:id="rId38"/>
  </p:notesMasterIdLst>
  <p:handoutMasterIdLst>
    <p:handoutMasterId r:id="rId39"/>
  </p:handoutMasterIdLst>
  <p:sldIdLst>
    <p:sldId id="369" r:id="rId2"/>
    <p:sldId id="537" r:id="rId3"/>
    <p:sldId id="551" r:id="rId4"/>
    <p:sldId id="657" r:id="rId5"/>
    <p:sldId id="663" r:id="rId6"/>
    <p:sldId id="662" r:id="rId7"/>
    <p:sldId id="666" r:id="rId8"/>
    <p:sldId id="649" r:id="rId9"/>
    <p:sldId id="653" r:id="rId10"/>
    <p:sldId id="650" r:id="rId11"/>
    <p:sldId id="642" r:id="rId12"/>
    <p:sldId id="667" r:id="rId13"/>
    <p:sldId id="634" r:id="rId14"/>
    <p:sldId id="638" r:id="rId15"/>
    <p:sldId id="635" r:id="rId16"/>
    <p:sldId id="636" r:id="rId17"/>
    <p:sldId id="637" r:id="rId18"/>
    <p:sldId id="639" r:id="rId19"/>
    <p:sldId id="640" r:id="rId20"/>
    <p:sldId id="433" r:id="rId21"/>
    <p:sldId id="633" r:id="rId22"/>
    <p:sldId id="668" r:id="rId23"/>
    <p:sldId id="659" r:id="rId24"/>
    <p:sldId id="660" r:id="rId25"/>
    <p:sldId id="661" r:id="rId26"/>
    <p:sldId id="641" r:id="rId27"/>
    <p:sldId id="647" r:id="rId28"/>
    <p:sldId id="648" r:id="rId29"/>
    <p:sldId id="645" r:id="rId30"/>
    <p:sldId id="646" r:id="rId31"/>
    <p:sldId id="643" r:id="rId32"/>
    <p:sldId id="656" r:id="rId33"/>
    <p:sldId id="664" r:id="rId34"/>
    <p:sldId id="665" r:id="rId35"/>
    <p:sldId id="644" r:id="rId36"/>
    <p:sldId id="632" r:id="rId37"/>
  </p:sldIdLst>
  <p:sldSz cx="12195175" cy="6859588"/>
  <p:notesSz cx="7010400" cy="9236075"/>
  <p:custDataLst>
    <p:tags r:id="rId40"/>
  </p:custDataLst>
  <p:defaultTextStyle>
    <a:defPPr>
      <a:defRPr lang="de-DE"/>
    </a:defPPr>
    <a:lvl1pPr marL="0" algn="l" defTabSz="1088776" rtl="0" eaLnBrk="1" latinLnBrk="0" hangingPunct="1">
      <a:defRPr lang="de-DE" sz="2100" kern="1200">
        <a:solidFill>
          <a:schemeClr val="tx1"/>
        </a:solidFill>
        <a:latin typeface="Arial"/>
        <a:ea typeface="+mn-ea"/>
        <a:cs typeface="+mn-cs"/>
      </a:defRPr>
    </a:lvl1pPr>
    <a:lvl2pPr marL="544388" algn="l" defTabSz="1088776" rtl="0" eaLnBrk="1" latinLnBrk="0" hangingPunct="1">
      <a:buClr>
        <a:srgbClr val="FDB913"/>
      </a:buClr>
      <a:buSzPct val="100000"/>
      <a:buFont typeface="wingdings"/>
      <a:buChar char=""/>
      <a:defRPr lang="de-DE" sz="2100" kern="1200">
        <a:solidFill>
          <a:schemeClr val="tx1"/>
        </a:solidFill>
        <a:latin typeface="Arial"/>
        <a:ea typeface="+mn-ea"/>
        <a:cs typeface="+mn-cs"/>
      </a:defRPr>
    </a:lvl2pPr>
    <a:lvl3pPr marL="1088776" algn="l" defTabSz="1088776" rtl="0" eaLnBrk="1" latinLnBrk="0" hangingPunct="1">
      <a:buClr>
        <a:srgbClr val="666666"/>
      </a:buClr>
      <a:buSzPct val="80000"/>
      <a:buFont typeface="Wingdings"/>
      <a:buChar char="n"/>
      <a:defRPr lang="de-DE" sz="1700" kern="1200">
        <a:solidFill>
          <a:schemeClr val="tx1"/>
        </a:solidFill>
        <a:latin typeface="Arial"/>
        <a:ea typeface="+mn-ea"/>
        <a:cs typeface="+mn-cs"/>
      </a:defRPr>
    </a:lvl3pPr>
    <a:lvl4pPr marL="1633164" algn="l" defTabSz="1088776" rtl="0" eaLnBrk="1" latinLnBrk="0" hangingPunct="1">
      <a:buClr>
        <a:srgbClr val="666666"/>
      </a:buClr>
      <a:buSzPct val="80000"/>
      <a:buFont typeface="Arial"/>
      <a:buChar char=""/>
      <a:defRPr lang="de-DE" sz="1400" kern="1200">
        <a:solidFill>
          <a:schemeClr val="tx1"/>
        </a:solidFill>
        <a:latin typeface="Arial"/>
        <a:ea typeface="+mn-ea"/>
        <a:cs typeface="+mn-cs"/>
      </a:defRPr>
    </a:lvl4pPr>
    <a:lvl5pPr marL="2177552" algn="l" defTabSz="1088776" rtl="0" eaLnBrk="1" latinLnBrk="0" hangingPunct="1">
      <a:buClr>
        <a:srgbClr val="666666"/>
      </a:buClr>
      <a:buSzPct val="80000"/>
      <a:buFont typeface="Arial"/>
      <a:buChar char=""/>
      <a:defRPr lang="de-DE" sz="1200" kern="1200">
        <a:solidFill>
          <a:schemeClr val="tx1"/>
        </a:solidFill>
        <a:latin typeface="Arial"/>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orient="horz" pos="4062" userDrawn="1">
          <p15:clr>
            <a:srgbClr val="A4A3A4"/>
          </p15:clr>
        </p15:guide>
        <p15:guide id="4" orient="horz" pos="779">
          <p15:clr>
            <a:srgbClr val="A4A3A4"/>
          </p15:clr>
        </p15:guide>
        <p15:guide id="5" pos="7478">
          <p15:clr>
            <a:srgbClr val="A4A3A4"/>
          </p15:clr>
        </p15:guide>
        <p15:guide id="6" pos="205">
          <p15:clr>
            <a:srgbClr val="A4A3A4"/>
          </p15:clr>
        </p15:guide>
        <p15:guide id="7" pos="3841" userDrawn="1">
          <p15:clr>
            <a:srgbClr val="A4A3A4"/>
          </p15:clr>
        </p15:guide>
        <p15:guide id="8" pos="4708">
          <p15:clr>
            <a:srgbClr val="A4A3A4"/>
          </p15:clr>
        </p15:guide>
        <p15:guide id="9" pos="4812">
          <p15:clr>
            <a:srgbClr val="A4A3A4"/>
          </p15:clr>
        </p15:guide>
        <p15:guide id="10" pos="2865">
          <p15:clr>
            <a:srgbClr val="A4A3A4"/>
          </p15:clr>
        </p15:guide>
        <p15:guide id="11" pos="2956" userDrawn="1">
          <p15:clr>
            <a:srgbClr val="A4A3A4"/>
          </p15:clr>
        </p15:guide>
        <p15:guide id="12" orient="horz" pos="3878" userDrawn="1">
          <p15:clr>
            <a:srgbClr val="A4A3A4"/>
          </p15:clr>
        </p15:guide>
      </p15:sldGuideLst>
    </p:ext>
    <p:ext uri="{2D200454-40CA-4A62-9FC3-DE9A4176ACB9}">
      <p15:notesGuideLst xmlns:p15="http://schemas.microsoft.com/office/powerpoint/2012/main" xmlns="">
        <p15:guide id="1" orient="horz" pos="2909" userDrawn="1">
          <p15:clr>
            <a:srgbClr val="A4A3A4"/>
          </p15:clr>
        </p15:guide>
        <p15:guide id="2" pos="362" userDrawn="1">
          <p15:clr>
            <a:srgbClr val="A4A3A4"/>
          </p15:clr>
        </p15:guide>
        <p15:guide id="3" pos="407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ecko, Daniel" initials="CD" lastIdx="45" clrIdx="0">
    <p:extLst/>
  </p:cmAuthor>
  <p:cmAuthor id="2" name="Baker, Terry" initials="BT"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3283"/>
    <a:srgbClr val="666666"/>
    <a:srgbClr val="2B3F7B"/>
    <a:srgbClr val="9C277B"/>
    <a:srgbClr val="D4652D"/>
    <a:srgbClr val="9E3039"/>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12" autoAdjust="0"/>
    <p:restoredTop sz="96053" autoAdjust="0"/>
  </p:normalViewPr>
  <p:slideViewPr>
    <p:cSldViewPr snapToGrid="0" showGuides="1">
      <p:cViewPr>
        <p:scale>
          <a:sx n="86" d="100"/>
          <a:sy n="86" d="100"/>
        </p:scale>
        <p:origin x="-96" y="-588"/>
      </p:cViewPr>
      <p:guideLst>
        <p:guide orient="horz" pos="4062"/>
        <p:guide orient="horz" pos="779"/>
        <p:guide orient="horz" pos="3878"/>
        <p:guide pos="7478"/>
        <p:guide pos="205"/>
        <p:guide pos="3841"/>
        <p:guide pos="4708"/>
        <p:guide pos="4812"/>
        <p:guide pos="2865"/>
        <p:guide pos="2956"/>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89" d="100"/>
          <a:sy n="89" d="100"/>
        </p:scale>
        <p:origin x="3160" y="168"/>
      </p:cViewPr>
      <p:guideLst>
        <p:guide orient="horz" pos="2909"/>
        <p:guide pos="362"/>
        <p:guide pos="407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ags" Target="tags/tag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7-04-04T09:59:28.595" idx="1">
    <p:pos x="10" y="10"/>
    <p:text>Login to get the full access to the accelerator documents</p:text>
    <p:extLst>
      <p:ext uri="{C676402C-5697-4E1C-873F-D02D1690AC5C}">
        <p15:threadingInfo xmlns:p15="http://schemas.microsoft.com/office/powerpoint/2012/main" timeZoneBias="-720"/>
      </p:ext>
    </p:extLst>
  </p:cm>
</p:cmLst>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396D24-4C8C-49E2-A9AE-4D0F108FF2D2}" type="doc">
      <dgm:prSet loTypeId="urn:microsoft.com/office/officeart/2005/8/layout/arrow2" loCatId="process" qsTypeId="urn:microsoft.com/office/officeart/2005/8/quickstyle/simple1" qsCatId="simple" csTypeId="urn:microsoft.com/office/officeart/2005/8/colors/accent3_1" csCatId="accent3" phldr="1"/>
      <dgm:spPr/>
      <dgm:t>
        <a:bodyPr/>
        <a:lstStyle/>
        <a:p>
          <a:endParaRPr lang="en-US"/>
        </a:p>
      </dgm:t>
    </dgm:pt>
    <dgm:pt modelId="{1BDAF246-9CA5-4C56-9716-0D7B3F57A22F}">
      <dgm:prSet phldrT="[Text]" custT="1"/>
      <dgm:spPr/>
      <dgm:t>
        <a:bodyPr/>
        <a:lstStyle/>
        <a:p>
          <a:pPr algn="ctr"/>
          <a:r>
            <a:rPr lang="en-US" sz="1800" b="1" dirty="0"/>
            <a:t>Transformative</a:t>
          </a:r>
        </a:p>
        <a:p>
          <a:pPr algn="ctr"/>
          <a:r>
            <a:rPr lang="en-US" sz="1800" b="1" dirty="0">
              <a:solidFill>
                <a:schemeClr val="accent1"/>
              </a:solidFill>
              <a:latin typeface="+mj-lt"/>
            </a:rPr>
            <a:t>“Let us guide you”</a:t>
          </a:r>
          <a:endParaRPr lang="en-US" sz="1800" b="1" dirty="0"/>
        </a:p>
      </dgm:t>
    </dgm:pt>
    <dgm:pt modelId="{3437165A-4343-4399-A68C-05BAA338A4C2}" type="sibTrans" cxnId="{80E9912E-6DE7-480C-BB81-CE52EA984526}">
      <dgm:prSet/>
      <dgm:spPr/>
      <dgm:t>
        <a:bodyPr/>
        <a:lstStyle/>
        <a:p>
          <a:endParaRPr lang="en-US"/>
        </a:p>
      </dgm:t>
    </dgm:pt>
    <dgm:pt modelId="{95C745C7-3B24-4E3A-941A-365ACD9E02D9}" type="parTrans" cxnId="{80E9912E-6DE7-480C-BB81-CE52EA984526}">
      <dgm:prSet/>
      <dgm:spPr/>
      <dgm:t>
        <a:bodyPr/>
        <a:lstStyle/>
        <a:p>
          <a:endParaRPr lang="en-US"/>
        </a:p>
      </dgm:t>
    </dgm:pt>
    <dgm:pt modelId="{9FC4075A-6B92-4EDC-B5C9-B5D1894D3966}">
      <dgm:prSet phldrT="[Text]" custT="1"/>
      <dgm:spPr/>
      <dgm:t>
        <a:bodyPr/>
        <a:lstStyle/>
        <a:p>
          <a:pPr algn="ctr"/>
          <a:r>
            <a:rPr lang="en-US" sz="1800" b="1" dirty="0">
              <a:latin typeface="+mj-lt"/>
            </a:rPr>
            <a:t>Traditional</a:t>
          </a:r>
        </a:p>
        <a:p>
          <a:pPr algn="ctr"/>
          <a:r>
            <a:rPr lang="en-US" sz="1800" b="1" dirty="0">
              <a:solidFill>
                <a:schemeClr val="accent1"/>
              </a:solidFill>
              <a:latin typeface="+mj-lt"/>
            </a:rPr>
            <a:t>“Can I take your order?”</a:t>
          </a:r>
          <a:r>
            <a:rPr lang="en-US" sz="1800" b="1" dirty="0">
              <a:latin typeface="+mj-lt"/>
            </a:rPr>
            <a:t> </a:t>
          </a:r>
          <a:endParaRPr lang="en-US" sz="1800" b="1" dirty="0">
            <a:solidFill>
              <a:schemeClr val="accent1"/>
            </a:solidFill>
            <a:latin typeface="+mj-lt"/>
          </a:endParaRPr>
        </a:p>
      </dgm:t>
    </dgm:pt>
    <dgm:pt modelId="{7687ABED-CAF2-4DC0-BF5C-ADEB7F920F5E}" type="sibTrans" cxnId="{D0353612-7B85-4CF4-B1CE-D9A126495CB7}">
      <dgm:prSet/>
      <dgm:spPr/>
      <dgm:t>
        <a:bodyPr/>
        <a:lstStyle/>
        <a:p>
          <a:endParaRPr lang="en-US"/>
        </a:p>
      </dgm:t>
    </dgm:pt>
    <dgm:pt modelId="{5A38AC56-0C06-4CE7-8FFB-9BE28ACD32E7}" type="parTrans" cxnId="{D0353612-7B85-4CF4-B1CE-D9A126495CB7}">
      <dgm:prSet/>
      <dgm:spPr/>
      <dgm:t>
        <a:bodyPr/>
        <a:lstStyle/>
        <a:p>
          <a:endParaRPr lang="en-US"/>
        </a:p>
      </dgm:t>
    </dgm:pt>
    <dgm:pt modelId="{B02813C2-2D50-4BAC-98C5-E68D9E503278}" type="pres">
      <dgm:prSet presAssocID="{FF396D24-4C8C-49E2-A9AE-4D0F108FF2D2}" presName="arrowDiagram" presStyleCnt="0">
        <dgm:presLayoutVars>
          <dgm:chMax val="5"/>
          <dgm:dir/>
          <dgm:resizeHandles val="exact"/>
        </dgm:presLayoutVars>
      </dgm:prSet>
      <dgm:spPr/>
      <dgm:t>
        <a:bodyPr/>
        <a:lstStyle/>
        <a:p>
          <a:endParaRPr lang="en-NZ"/>
        </a:p>
      </dgm:t>
    </dgm:pt>
    <dgm:pt modelId="{E94CD35F-55E7-4E9B-94ED-6AE0A5AA4E12}" type="pres">
      <dgm:prSet presAssocID="{FF396D24-4C8C-49E2-A9AE-4D0F108FF2D2}" presName="arrow" presStyleLbl="bgShp" presStyleIdx="0" presStyleCnt="1" custScaleX="119917" custLinFactNeighborX="2188" custLinFactNeighborY="189"/>
      <dgm:spPr/>
    </dgm:pt>
    <dgm:pt modelId="{8D2F2427-E0A6-43F2-9E9A-9A8346972D46}" type="pres">
      <dgm:prSet presAssocID="{FF396D24-4C8C-49E2-A9AE-4D0F108FF2D2}" presName="arrowDiagram2" presStyleCnt="0"/>
      <dgm:spPr/>
    </dgm:pt>
    <dgm:pt modelId="{CE714B65-74A3-4223-84C7-D9D970FC6CF8}" type="pres">
      <dgm:prSet presAssocID="{9FC4075A-6B92-4EDC-B5C9-B5D1894D3966}" presName="bullet2a" presStyleLbl="node1" presStyleIdx="0" presStyleCnt="2" custLinFactX="-189690" custLinFactY="9889" custLinFactNeighborX="-200000" custLinFactNeighborY="100000"/>
      <dgm:spPr/>
    </dgm:pt>
    <dgm:pt modelId="{49BD4D61-C600-48B6-9D65-71F0D2A444E4}" type="pres">
      <dgm:prSet presAssocID="{9FC4075A-6B92-4EDC-B5C9-B5D1894D3966}" presName="textBox2a" presStyleLbl="revTx" presStyleIdx="0" presStyleCnt="2" custScaleX="109945" custScaleY="19973" custLinFactNeighborX="-97351" custLinFactNeighborY="-83957">
        <dgm:presLayoutVars>
          <dgm:bulletEnabled val="1"/>
        </dgm:presLayoutVars>
      </dgm:prSet>
      <dgm:spPr/>
      <dgm:t>
        <a:bodyPr/>
        <a:lstStyle/>
        <a:p>
          <a:endParaRPr lang="en-NZ"/>
        </a:p>
      </dgm:t>
    </dgm:pt>
    <dgm:pt modelId="{03C8FCDF-FC2A-41D4-BC4D-71A9CA2994E9}" type="pres">
      <dgm:prSet presAssocID="{1BDAF246-9CA5-4C56-9716-0D7B3F57A22F}" presName="bullet2b" presStyleLbl="node1" presStyleIdx="1" presStyleCnt="2" custLinFactX="57034" custLinFactNeighborX="100000" custLinFactNeighborY="22921"/>
      <dgm:spPr/>
    </dgm:pt>
    <dgm:pt modelId="{75E43C51-6689-49FA-A926-5944773A65E1}" type="pres">
      <dgm:prSet presAssocID="{1BDAF246-9CA5-4C56-9716-0D7B3F57A22F}" presName="textBox2b" presStyleLbl="revTx" presStyleIdx="1" presStyleCnt="2" custScaleX="117896" custScaleY="16234" custLinFactNeighborX="-14318" custLinFactNeighborY="-90408">
        <dgm:presLayoutVars>
          <dgm:bulletEnabled val="1"/>
        </dgm:presLayoutVars>
      </dgm:prSet>
      <dgm:spPr/>
      <dgm:t>
        <a:bodyPr/>
        <a:lstStyle/>
        <a:p>
          <a:endParaRPr lang="en-NZ"/>
        </a:p>
      </dgm:t>
    </dgm:pt>
  </dgm:ptLst>
  <dgm:cxnLst>
    <dgm:cxn modelId="{D0353612-7B85-4CF4-B1CE-D9A126495CB7}" srcId="{FF396D24-4C8C-49E2-A9AE-4D0F108FF2D2}" destId="{9FC4075A-6B92-4EDC-B5C9-B5D1894D3966}" srcOrd="0" destOrd="0" parTransId="{5A38AC56-0C06-4CE7-8FFB-9BE28ACD32E7}" sibTransId="{7687ABED-CAF2-4DC0-BF5C-ADEB7F920F5E}"/>
    <dgm:cxn modelId="{80E9912E-6DE7-480C-BB81-CE52EA984526}" srcId="{FF396D24-4C8C-49E2-A9AE-4D0F108FF2D2}" destId="{1BDAF246-9CA5-4C56-9716-0D7B3F57A22F}" srcOrd="1" destOrd="0" parTransId="{95C745C7-3B24-4E3A-941A-365ACD9E02D9}" sibTransId="{3437165A-4343-4399-A68C-05BAA338A4C2}"/>
    <dgm:cxn modelId="{BD154C30-8B28-314C-9408-5A633E74874F}" type="presOf" srcId="{9FC4075A-6B92-4EDC-B5C9-B5D1894D3966}" destId="{49BD4D61-C600-48B6-9D65-71F0D2A444E4}" srcOrd="0" destOrd="0" presId="urn:microsoft.com/office/officeart/2005/8/layout/arrow2"/>
    <dgm:cxn modelId="{50D0806C-9FF3-1142-A5C3-82E87A63DD70}" type="presOf" srcId="{FF396D24-4C8C-49E2-A9AE-4D0F108FF2D2}" destId="{B02813C2-2D50-4BAC-98C5-E68D9E503278}" srcOrd="0" destOrd="0" presId="urn:microsoft.com/office/officeart/2005/8/layout/arrow2"/>
    <dgm:cxn modelId="{A163A4BA-3A06-AA44-B040-FF799212EDA1}" type="presOf" srcId="{1BDAF246-9CA5-4C56-9716-0D7B3F57A22F}" destId="{75E43C51-6689-49FA-A926-5944773A65E1}" srcOrd="0" destOrd="0" presId="urn:microsoft.com/office/officeart/2005/8/layout/arrow2"/>
    <dgm:cxn modelId="{E8B9FE98-5A0C-AF43-806D-A0BB7569AAE2}" type="presParOf" srcId="{B02813C2-2D50-4BAC-98C5-E68D9E503278}" destId="{E94CD35F-55E7-4E9B-94ED-6AE0A5AA4E12}" srcOrd="0" destOrd="0" presId="urn:microsoft.com/office/officeart/2005/8/layout/arrow2"/>
    <dgm:cxn modelId="{57009E38-DE4E-E545-8C86-CE742C26D83F}" type="presParOf" srcId="{B02813C2-2D50-4BAC-98C5-E68D9E503278}" destId="{8D2F2427-E0A6-43F2-9E9A-9A8346972D46}" srcOrd="1" destOrd="0" presId="urn:microsoft.com/office/officeart/2005/8/layout/arrow2"/>
    <dgm:cxn modelId="{A08E7561-A844-CB44-AF8F-7B994C70F6E5}" type="presParOf" srcId="{8D2F2427-E0A6-43F2-9E9A-9A8346972D46}" destId="{CE714B65-74A3-4223-84C7-D9D970FC6CF8}" srcOrd="0" destOrd="0" presId="urn:microsoft.com/office/officeart/2005/8/layout/arrow2"/>
    <dgm:cxn modelId="{4D36967F-0703-BE46-BE6F-EEB02E5FE4E0}" type="presParOf" srcId="{8D2F2427-E0A6-43F2-9E9A-9A8346972D46}" destId="{49BD4D61-C600-48B6-9D65-71F0D2A444E4}" srcOrd="1" destOrd="0" presId="urn:microsoft.com/office/officeart/2005/8/layout/arrow2"/>
    <dgm:cxn modelId="{5D0F9C68-E3F7-5B48-B375-2FBB10C09B26}" type="presParOf" srcId="{8D2F2427-E0A6-43F2-9E9A-9A8346972D46}" destId="{03C8FCDF-FC2A-41D4-BC4D-71A9CA2994E9}" srcOrd="2" destOrd="0" presId="urn:microsoft.com/office/officeart/2005/8/layout/arrow2"/>
    <dgm:cxn modelId="{72D2C561-3938-274A-B632-CD649753FCDA}" type="presParOf" srcId="{8D2F2427-E0A6-43F2-9E9A-9A8346972D46}" destId="{75E43C51-6689-49FA-A926-5944773A65E1}"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CD35F-55E7-4E9B-94ED-6AE0A5AA4E12}">
      <dsp:nvSpPr>
        <dsp:cNvPr id="0" name=""/>
        <dsp:cNvSpPr/>
      </dsp:nvSpPr>
      <dsp:spPr>
        <a:xfrm>
          <a:off x="529651" y="0"/>
          <a:ext cx="9685932" cy="5048248"/>
        </a:xfrm>
        <a:prstGeom prst="swooshArrow">
          <a:avLst>
            <a:gd name="adj1" fmla="val 25000"/>
            <a:gd name="adj2" fmla="val 25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E714B65-74A3-4223-84C7-D9D970FC6CF8}">
      <dsp:nvSpPr>
        <dsp:cNvPr id="0" name=""/>
        <dsp:cNvSpPr/>
      </dsp:nvSpPr>
      <dsp:spPr>
        <a:xfrm>
          <a:off x="1933576" y="3061953"/>
          <a:ext cx="282701" cy="282701"/>
        </a:xfrm>
        <a:prstGeom prst="ellips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9BD4D61-C600-48B6-9D65-71F0D2A444E4}">
      <dsp:nvSpPr>
        <dsp:cNvPr id="0" name=""/>
        <dsp:cNvSpPr/>
      </dsp:nvSpPr>
      <dsp:spPr>
        <a:xfrm>
          <a:off x="490505" y="1945399"/>
          <a:ext cx="2886154" cy="4305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98" tIns="0" rIns="0" bIns="0" numCol="1" spcCol="1270" anchor="t" anchorCtr="0">
          <a:noAutofit/>
        </a:bodyPr>
        <a:lstStyle/>
        <a:p>
          <a:pPr lvl="0" algn="ctr" defTabSz="800100">
            <a:lnSpc>
              <a:spcPct val="90000"/>
            </a:lnSpc>
            <a:spcBef>
              <a:spcPct val="0"/>
            </a:spcBef>
            <a:spcAft>
              <a:spcPct val="35000"/>
            </a:spcAft>
          </a:pPr>
          <a:r>
            <a:rPr lang="en-US" sz="1800" b="1" kern="1200" dirty="0">
              <a:latin typeface="+mj-lt"/>
            </a:rPr>
            <a:t>Traditional</a:t>
          </a:r>
        </a:p>
        <a:p>
          <a:pPr lvl="0" algn="ctr" defTabSz="800100">
            <a:lnSpc>
              <a:spcPct val="90000"/>
            </a:lnSpc>
            <a:spcBef>
              <a:spcPct val="0"/>
            </a:spcBef>
            <a:spcAft>
              <a:spcPct val="35000"/>
            </a:spcAft>
          </a:pPr>
          <a:r>
            <a:rPr lang="en-US" sz="1800" b="1" kern="1200" dirty="0">
              <a:solidFill>
                <a:schemeClr val="accent1"/>
              </a:solidFill>
              <a:latin typeface="+mj-lt"/>
            </a:rPr>
            <a:t>“Can I take your order?”</a:t>
          </a:r>
          <a:r>
            <a:rPr lang="en-US" sz="1800" b="1" kern="1200" dirty="0">
              <a:latin typeface="+mj-lt"/>
            </a:rPr>
            <a:t> </a:t>
          </a:r>
          <a:endParaRPr lang="en-US" sz="1800" b="1" kern="1200" dirty="0">
            <a:solidFill>
              <a:schemeClr val="accent1"/>
            </a:solidFill>
            <a:latin typeface="+mj-lt"/>
          </a:endParaRPr>
        </a:p>
      </dsp:txBody>
      <dsp:txXfrm>
        <a:off x="490505" y="1945399"/>
        <a:ext cx="2886154" cy="430538"/>
      </dsp:txXfrm>
    </dsp:sp>
    <dsp:sp modelId="{03C8FCDF-FC2A-41D4-BC4D-71A9CA2994E9}">
      <dsp:nvSpPr>
        <dsp:cNvPr id="0" name=""/>
        <dsp:cNvSpPr/>
      </dsp:nvSpPr>
      <dsp:spPr>
        <a:xfrm>
          <a:off x="6401170" y="1575074"/>
          <a:ext cx="484631" cy="484631"/>
        </a:xfrm>
        <a:prstGeom prst="ellipse">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E43C51-6689-49FA-A926-5944773A65E1}">
      <dsp:nvSpPr>
        <dsp:cNvPr id="0" name=""/>
        <dsp:cNvSpPr/>
      </dsp:nvSpPr>
      <dsp:spPr>
        <a:xfrm>
          <a:off x="5271696" y="84631"/>
          <a:ext cx="3094874" cy="5425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796" tIns="0" rIns="0" bIns="0" numCol="1" spcCol="1270" anchor="t" anchorCtr="0">
          <a:noAutofit/>
        </a:bodyPr>
        <a:lstStyle/>
        <a:p>
          <a:pPr lvl="0" algn="ctr" defTabSz="800100">
            <a:lnSpc>
              <a:spcPct val="90000"/>
            </a:lnSpc>
            <a:spcBef>
              <a:spcPct val="0"/>
            </a:spcBef>
            <a:spcAft>
              <a:spcPct val="35000"/>
            </a:spcAft>
          </a:pPr>
          <a:r>
            <a:rPr lang="en-US" sz="1800" b="1" kern="1200" dirty="0"/>
            <a:t>Transformative</a:t>
          </a:r>
        </a:p>
        <a:p>
          <a:pPr lvl="0" algn="ctr" defTabSz="800100">
            <a:lnSpc>
              <a:spcPct val="90000"/>
            </a:lnSpc>
            <a:spcBef>
              <a:spcPct val="0"/>
            </a:spcBef>
            <a:spcAft>
              <a:spcPct val="35000"/>
            </a:spcAft>
          </a:pPr>
          <a:r>
            <a:rPr lang="en-US" sz="1800" b="1" kern="1200" dirty="0">
              <a:solidFill>
                <a:schemeClr val="accent1"/>
              </a:solidFill>
              <a:latin typeface="+mj-lt"/>
            </a:rPr>
            <a:t>“Let us guide you”</a:t>
          </a:r>
          <a:endParaRPr lang="en-US" sz="1800" b="1" kern="1200" dirty="0"/>
        </a:p>
      </dsp:txBody>
      <dsp:txXfrm>
        <a:off x="5271696" y="84631"/>
        <a:ext cx="3094874" cy="542530"/>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1986281" y="8772669"/>
            <a:ext cx="3037840" cy="461804"/>
          </a:xfrm>
          <a:prstGeom prst="rect">
            <a:avLst/>
          </a:prstGeom>
        </p:spPr>
        <p:txBody>
          <a:bodyPr vert="horz" lIns="91440" tIns="45720" rIns="91440" bIns="45720" rtlCol="0" anchor="b"/>
          <a:lstStyle>
            <a:lvl1pPr algn="r">
              <a:defRPr sz="1200"/>
            </a:lvl1pPr>
          </a:lstStyle>
          <a:p>
            <a:pPr algn="ctr"/>
            <a:fld id="{47855BD9-AF71-426C-9B9B-B0E52B88852E}" type="slidenum">
              <a:rPr lang="de-DE" sz="1000" smtClean="0"/>
              <a:pPr algn="ctr"/>
              <a:t>‹#›</a:t>
            </a:fld>
            <a:endParaRPr lang="de-DE" sz="1000" dirty="0"/>
          </a:p>
        </p:txBody>
      </p:sp>
    </p:spTree>
    <p:extLst>
      <p:ext uri="{BB962C8B-B14F-4D97-AF65-F5344CB8AC3E}">
        <p14:creationId xmlns:p14="http://schemas.microsoft.com/office/powerpoint/2010/main" val="2359932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49313" y="619125"/>
            <a:ext cx="5345112" cy="3006725"/>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es Placeholder 4"/>
          <p:cNvSpPr>
            <a:spLocks noGrp="1"/>
          </p:cNvSpPr>
          <p:nvPr>
            <p:ph type="body" sz="quarter" idx="3"/>
          </p:nvPr>
        </p:nvSpPr>
        <p:spPr>
          <a:xfrm>
            <a:off x="561201" y="4254254"/>
            <a:ext cx="5888000" cy="4393149"/>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7" name="Slide Number Placeholder 6"/>
          <p:cNvSpPr>
            <a:spLocks noGrp="1"/>
          </p:cNvSpPr>
          <p:nvPr>
            <p:ph type="sldNum" sz="quarter" idx="5"/>
          </p:nvPr>
        </p:nvSpPr>
        <p:spPr>
          <a:xfrm>
            <a:off x="3023236" y="9005176"/>
            <a:ext cx="963931" cy="207426"/>
          </a:xfrm>
          <a:prstGeom prst="rect">
            <a:avLst/>
          </a:prstGeom>
        </p:spPr>
        <p:txBody>
          <a:bodyPr vert="horz" lIns="91440" tIns="45720" rIns="91440" bIns="45720" rtlCol="0" anchor="b"/>
          <a:lstStyle>
            <a:lvl1pPr algn="ctr">
              <a:defRPr sz="1000"/>
            </a:lvl1pPr>
          </a:lstStyle>
          <a:p>
            <a:fld id="{7D8C2C35-2B8A-446E-BEC0-FD36716C29AC}" type="slidenum">
              <a:rPr lang="de-DE" smtClean="0"/>
              <a:pPr/>
              <a:t>‹#›</a:t>
            </a:fld>
            <a:endParaRPr lang="de-DE" dirty="0"/>
          </a:p>
        </p:txBody>
      </p:sp>
    </p:spTree>
    <p:extLst>
      <p:ext uri="{BB962C8B-B14F-4D97-AF65-F5344CB8AC3E}">
        <p14:creationId xmlns:p14="http://schemas.microsoft.com/office/powerpoint/2010/main" val="2847385487"/>
      </p:ext>
    </p:extLst>
  </p:cSld>
  <p:clrMap bg1="lt1" tx1="dk1" bg2="lt2" tx2="dk2" accent1="accent1" accent2="accent2" accent3="accent3" accent4="accent4" accent5="accent5" accent6="accent6" hlink="hlink" folHlink="folHlink"/>
  <p:notesStyle>
    <a:lvl1pPr marL="0" algn="l" defTabSz="1088776" rtl="0" eaLnBrk="1" latinLnBrk="0" hangingPunct="1">
      <a:defRPr sz="1400" kern="1200">
        <a:solidFill>
          <a:schemeClr val="tx1"/>
        </a:solidFill>
        <a:latin typeface="+mn-lt"/>
        <a:ea typeface="+mn-ea"/>
        <a:cs typeface="+mn-cs"/>
      </a:defRPr>
    </a:lvl1pPr>
    <a:lvl2pPr marL="180975" indent="-180975" algn="l" defTabSz="1088776" rtl="0" eaLnBrk="1" latinLnBrk="0" hangingPunct="1">
      <a:buClr>
        <a:schemeClr val="accent1"/>
      </a:buClr>
      <a:buSzPct val="100000"/>
      <a:buFont typeface="Wingdings" pitchFamily="2" charset="2"/>
      <a:buChar char=""/>
      <a:defRPr sz="1200" kern="1200">
        <a:solidFill>
          <a:schemeClr val="tx1"/>
        </a:solidFill>
        <a:latin typeface="+mn-lt"/>
        <a:ea typeface="+mn-ea"/>
        <a:cs typeface="+mn-cs"/>
      </a:defRPr>
    </a:lvl2pPr>
    <a:lvl3pPr marL="357188" indent="-176213" algn="l" defTabSz="1088776" rtl="0" eaLnBrk="1" latinLnBrk="0" hangingPunct="1">
      <a:buClr>
        <a:schemeClr val="accent2"/>
      </a:buClr>
      <a:buSzPct val="80000"/>
      <a:buFont typeface="Symbol" pitchFamily="18" charset="2"/>
      <a:buChar char="-"/>
      <a:defRPr sz="1200" kern="1200">
        <a:solidFill>
          <a:schemeClr val="tx1"/>
        </a:solidFill>
        <a:latin typeface="+mn-lt"/>
        <a:ea typeface="+mn-ea"/>
        <a:cs typeface="+mn-cs"/>
      </a:defRPr>
    </a:lvl3pPr>
    <a:lvl4pPr marL="674815" indent="-158780" algn="l" defTabSz="1088776" rtl="0" eaLnBrk="1" latinLnBrk="0" hangingPunct="1">
      <a:buClr>
        <a:schemeClr val="accent2"/>
      </a:buClr>
      <a:buFont typeface="Arial" pitchFamily="34" charset="0"/>
      <a:buChar char="–"/>
      <a:defRPr sz="1200" kern="1200">
        <a:solidFill>
          <a:schemeClr val="tx1"/>
        </a:solidFill>
        <a:latin typeface="+mn-lt"/>
        <a:ea typeface="+mn-ea"/>
        <a:cs typeface="+mn-cs"/>
      </a:defRPr>
    </a:lvl4pPr>
    <a:lvl5pPr marL="2177552" algn="l" defTabSz="1088776" rtl="0" eaLnBrk="1" latinLnBrk="0" hangingPunct="1">
      <a:defRPr sz="1400" kern="1200">
        <a:solidFill>
          <a:schemeClr val="tx1"/>
        </a:solidFill>
        <a:latin typeface="+mn-lt"/>
        <a:ea typeface="+mn-ea"/>
        <a:cs typeface="+mn-cs"/>
      </a:defRPr>
    </a:lvl5pPr>
    <a:lvl6pPr marL="2721940" algn="l" defTabSz="1088776" rtl="0" eaLnBrk="1" latinLnBrk="0" hangingPunct="1">
      <a:defRPr sz="1400" kern="1200">
        <a:solidFill>
          <a:schemeClr val="tx1"/>
        </a:solidFill>
        <a:latin typeface="+mn-lt"/>
        <a:ea typeface="+mn-ea"/>
        <a:cs typeface="+mn-cs"/>
      </a:defRPr>
    </a:lvl6pPr>
    <a:lvl7pPr marL="3266328" algn="l" defTabSz="1088776" rtl="0" eaLnBrk="1" latinLnBrk="0" hangingPunct="1">
      <a:defRPr sz="1400" kern="1200">
        <a:solidFill>
          <a:schemeClr val="tx1"/>
        </a:solidFill>
        <a:latin typeface="+mn-lt"/>
        <a:ea typeface="+mn-ea"/>
        <a:cs typeface="+mn-cs"/>
      </a:defRPr>
    </a:lvl7pPr>
    <a:lvl8pPr marL="3810716" algn="l" defTabSz="1088776" rtl="0" eaLnBrk="1" latinLnBrk="0" hangingPunct="1">
      <a:defRPr sz="1400" kern="1200">
        <a:solidFill>
          <a:schemeClr val="tx1"/>
        </a:solidFill>
        <a:latin typeface="+mn-lt"/>
        <a:ea typeface="+mn-ea"/>
        <a:cs typeface="+mn-cs"/>
      </a:defRPr>
    </a:lvl8pPr>
    <a:lvl9pPr marL="4355104" algn="l" defTabSz="108877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0</a:t>
            </a:fld>
            <a:endParaRPr lang="en-US" dirty="0"/>
          </a:p>
        </p:txBody>
      </p:sp>
    </p:spTree>
    <p:extLst>
      <p:ext uri="{BB962C8B-B14F-4D97-AF65-F5344CB8AC3E}">
        <p14:creationId xmlns:p14="http://schemas.microsoft.com/office/powerpoint/2010/main" val="2380584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347663"/>
            <a:ext cx="6351587" cy="3573462"/>
          </a:xfrm>
        </p:spPr>
      </p:sp>
      <p:sp>
        <p:nvSpPr>
          <p:cNvPr id="3" name="Notes Placeholder 2"/>
          <p:cNvSpPr>
            <a:spLocks noGrp="1"/>
          </p:cNvSpPr>
          <p:nvPr>
            <p:ph type="body" idx="1"/>
          </p:nvPr>
        </p:nvSpPr>
        <p:spPr/>
        <p:txBody>
          <a:bodyPr>
            <a:normAutofit lnSpcReduction="10000"/>
          </a:bodyPr>
          <a:lstStyle/>
          <a:p>
            <a:pPr fontAlgn="base">
              <a:spcBef>
                <a:spcPts val="600"/>
              </a:spcBef>
              <a:spcAft>
                <a:spcPct val="0"/>
              </a:spcAft>
              <a:buClr>
                <a:srgbClr val="F0AB00"/>
              </a:buClr>
              <a:buSzPct val="80000"/>
            </a:pPr>
            <a:r>
              <a:rPr lang="en-US" sz="1200" b="1" kern="0" dirty="0">
                <a:ea typeface="Arial Unicode MS" pitchFamily="34" charset="-128"/>
                <a:cs typeface="Arial Unicode MS" pitchFamily="34" charset="-128"/>
              </a:rPr>
              <a:t>SAP Activate Methodology Jam Benefits</a:t>
            </a:r>
          </a:p>
          <a:p>
            <a:pPr marL="225356" indent="-225356" fontAlgn="base">
              <a:spcBef>
                <a:spcPts val="600"/>
              </a:spcBef>
              <a:spcAft>
                <a:spcPct val="0"/>
              </a:spcAft>
              <a:buClr>
                <a:srgbClr val="008FD3"/>
              </a:buClr>
              <a:buSzPct val="100000"/>
              <a:buFont typeface="Arial"/>
              <a:buChar char="•"/>
            </a:pPr>
            <a:r>
              <a:rPr lang="en-US" sz="1200" kern="0" dirty="0">
                <a:ea typeface="Arial Unicode MS" pitchFamily="34" charset="-128"/>
                <a:cs typeface="Arial Unicode MS" pitchFamily="34" charset="-128"/>
              </a:rPr>
              <a:t>Lean and simple, </a:t>
            </a:r>
            <a:r>
              <a:rPr lang="en-US" sz="1200" kern="0" dirty="0">
                <a:ea typeface="Arial Unicode MS" pitchFamily="34" charset="-128"/>
                <a:cs typeface="Arial Unicode MS" pitchFamily="34" charset="-128"/>
                <a:sym typeface="Wingdings"/>
              </a:rPr>
              <a:t>e</a:t>
            </a:r>
            <a:r>
              <a:rPr lang="en-US" sz="1200" kern="0" dirty="0">
                <a:ea typeface="Arial Unicode MS" pitchFamily="34" charset="-128"/>
                <a:cs typeface="Arial Unicode MS" pitchFamily="34" charset="-128"/>
              </a:rPr>
              <a:t>asy to use methodology content</a:t>
            </a:r>
          </a:p>
          <a:p>
            <a:pPr marL="225356" indent="-225356" fontAlgn="base">
              <a:spcBef>
                <a:spcPts val="600"/>
              </a:spcBef>
              <a:spcAft>
                <a:spcPct val="0"/>
              </a:spcAft>
              <a:buClr>
                <a:srgbClr val="008FD3"/>
              </a:buClr>
              <a:buSzPct val="100000"/>
              <a:buFont typeface="Arial"/>
              <a:buChar char="•"/>
            </a:pPr>
            <a:r>
              <a:rPr lang="en-US" sz="1200" kern="0" dirty="0">
                <a:ea typeface="Arial Unicode MS" pitchFamily="34" charset="-128"/>
                <a:cs typeface="Arial Unicode MS" pitchFamily="34" charset="-128"/>
              </a:rPr>
              <a:t>Perfect way to get started and learn about the SAP Activate approach</a:t>
            </a:r>
          </a:p>
          <a:p>
            <a:pPr marL="225356" indent="-225356" fontAlgn="base">
              <a:spcBef>
                <a:spcPts val="600"/>
              </a:spcBef>
              <a:spcAft>
                <a:spcPct val="0"/>
              </a:spcAft>
              <a:buClr>
                <a:srgbClr val="008FD3"/>
              </a:buClr>
              <a:buSzPct val="100000"/>
              <a:buFont typeface="Arial"/>
              <a:buChar char="•"/>
            </a:pPr>
            <a:r>
              <a:rPr lang="en-US" sz="1200" kern="0" dirty="0">
                <a:ea typeface="Arial Unicode MS" pitchFamily="34" charset="-128"/>
                <a:cs typeface="Arial Unicode MS" pitchFamily="34" charset="-128"/>
              </a:rPr>
              <a:t>Collaboration with experts and other users (discussion forums, documents sharing, etc.)</a:t>
            </a:r>
          </a:p>
          <a:p>
            <a:pPr fontAlgn="base">
              <a:spcBef>
                <a:spcPct val="50000"/>
              </a:spcBef>
              <a:spcAft>
                <a:spcPct val="0"/>
              </a:spcAft>
              <a:buClr>
                <a:srgbClr val="F0AB00"/>
              </a:buClr>
              <a:buSzPct val="80000"/>
            </a:pPr>
            <a:endParaRPr lang="en-US" sz="1200" b="0" kern="0" baseline="0" dirty="0">
              <a:solidFill>
                <a:schemeClr val="tx2"/>
              </a:solidFill>
              <a:ea typeface="Arial Unicode MS" pitchFamily="34" charset="-128"/>
              <a:cs typeface="Arial Unicode MS" pitchFamily="34" charset="-128"/>
            </a:endParaRPr>
          </a:p>
          <a:p>
            <a:pPr fontAlgn="base">
              <a:spcBef>
                <a:spcPts val="600"/>
              </a:spcBef>
              <a:spcAft>
                <a:spcPct val="0"/>
              </a:spcAft>
              <a:buClr>
                <a:srgbClr val="F0AB00"/>
              </a:buClr>
              <a:buSzPct val="80000"/>
            </a:pPr>
            <a:r>
              <a:rPr lang="en-US" sz="1200" b="1" kern="0" dirty="0">
                <a:ea typeface="Arial Unicode MS" pitchFamily="34" charset="-128"/>
                <a:cs typeface="Arial Unicode MS" pitchFamily="34" charset="-128"/>
              </a:rPr>
              <a:t>BP Explorer</a:t>
            </a:r>
            <a:r>
              <a:rPr lang="en-US" sz="1200" b="1" kern="0" baseline="0" dirty="0">
                <a:ea typeface="Arial Unicode MS" pitchFamily="34" charset="-128"/>
                <a:cs typeface="Arial Unicode MS" pitchFamily="34" charset="-128"/>
              </a:rPr>
              <a:t> </a:t>
            </a:r>
            <a:r>
              <a:rPr lang="en-US" sz="1200" b="1" kern="0" dirty="0">
                <a:ea typeface="Arial Unicode MS" pitchFamily="34" charset="-128"/>
                <a:cs typeface="Arial Unicode MS" pitchFamily="34" charset="-128"/>
              </a:rPr>
              <a:t>Benefits</a:t>
            </a:r>
            <a:endParaRPr lang="en-GB" sz="1200" kern="0" dirty="0">
              <a:ea typeface="Arial Unicode MS" pitchFamily="34" charset="-128"/>
              <a:cs typeface="Arial Unicode MS" pitchFamily="34" charset="-128"/>
            </a:endParaRPr>
          </a:p>
          <a:p>
            <a:pPr marL="225356" indent="-225356" fontAlgn="base">
              <a:spcBef>
                <a:spcPts val="600"/>
              </a:spcBef>
              <a:spcAft>
                <a:spcPct val="0"/>
              </a:spcAft>
              <a:buClr>
                <a:srgbClr val="008FD3"/>
              </a:buClr>
              <a:buSzPct val="100000"/>
              <a:buFont typeface="Arial"/>
              <a:buChar char="•"/>
            </a:pPr>
            <a:r>
              <a:rPr lang="en-GB" sz="1200" kern="0" dirty="0">
                <a:ea typeface="Arial Unicode MS" pitchFamily="34" charset="-128"/>
                <a:cs typeface="Arial Unicode MS" pitchFamily="34" charset="-128"/>
              </a:rPr>
              <a:t>Convenient</a:t>
            </a:r>
            <a:r>
              <a:rPr lang="en-GB" sz="1200" kern="0" baseline="0" dirty="0">
                <a:ea typeface="Arial Unicode MS" pitchFamily="34" charset="-128"/>
                <a:cs typeface="Arial Unicode MS" pitchFamily="34" charset="-128"/>
              </a:rPr>
              <a:t> </a:t>
            </a:r>
            <a:r>
              <a:rPr lang="en-GB" sz="1200" kern="0" dirty="0">
                <a:ea typeface="Arial Unicode MS" pitchFamily="34" charset="-128"/>
                <a:cs typeface="Arial Unicode MS" pitchFamily="34" charset="-128"/>
              </a:rPr>
              <a:t>Access SAP Best</a:t>
            </a:r>
            <a:r>
              <a:rPr lang="en-GB" sz="1200" kern="0" baseline="0" dirty="0">
                <a:ea typeface="Arial Unicode MS" pitchFamily="34" charset="-128"/>
                <a:cs typeface="Arial Unicode MS" pitchFamily="34" charset="-128"/>
              </a:rPr>
              <a:t> </a:t>
            </a:r>
            <a:r>
              <a:rPr lang="en-GB" sz="1200" kern="0" dirty="0">
                <a:ea typeface="Arial Unicode MS" pitchFamily="34" charset="-128"/>
                <a:cs typeface="Arial Unicode MS" pitchFamily="34" charset="-128"/>
              </a:rPr>
              <a:t>Practices and RDS content</a:t>
            </a:r>
          </a:p>
          <a:p>
            <a:pPr marL="225356" marR="0" indent="-225356" algn="l" defTabSz="1088776" rtl="0" eaLnBrk="1" fontAlgn="base" latinLnBrk="0" hangingPunct="1">
              <a:lnSpc>
                <a:spcPct val="100000"/>
              </a:lnSpc>
              <a:spcBef>
                <a:spcPts val="600"/>
              </a:spcBef>
              <a:spcAft>
                <a:spcPct val="0"/>
              </a:spcAft>
              <a:buClr>
                <a:srgbClr val="008FD3"/>
              </a:buClr>
              <a:buSzPct val="100000"/>
              <a:buFont typeface="Arial"/>
              <a:buChar char="•"/>
              <a:tabLst/>
              <a:defRPr/>
            </a:pPr>
            <a:r>
              <a:rPr lang="en-GB" sz="1200" kern="0" dirty="0">
                <a:ea typeface="Arial Unicode MS" pitchFamily="34" charset="-128"/>
                <a:cs typeface="Arial Unicode MS" pitchFamily="34" charset="-128"/>
              </a:rPr>
              <a:t>Simple and Easy Navigation including powerful</a:t>
            </a:r>
            <a:r>
              <a:rPr lang="en-GB" sz="1200" kern="0" baseline="0" dirty="0">
                <a:ea typeface="Arial Unicode MS" pitchFamily="34" charset="-128"/>
                <a:cs typeface="Arial Unicode MS" pitchFamily="34" charset="-128"/>
              </a:rPr>
              <a:t> search</a:t>
            </a:r>
            <a:endParaRPr lang="en-GB" sz="1200" kern="0" dirty="0">
              <a:ea typeface="Arial Unicode MS" pitchFamily="34" charset="-128"/>
              <a:cs typeface="Arial Unicode MS" pitchFamily="34" charset="-128"/>
            </a:endParaRPr>
          </a:p>
          <a:p>
            <a:pPr marL="225356" marR="0" indent="-225356" algn="l" defTabSz="1088776" rtl="0" eaLnBrk="1" fontAlgn="base" latinLnBrk="0" hangingPunct="1">
              <a:lnSpc>
                <a:spcPct val="100000"/>
              </a:lnSpc>
              <a:spcBef>
                <a:spcPts val="600"/>
              </a:spcBef>
              <a:spcAft>
                <a:spcPct val="0"/>
              </a:spcAft>
              <a:buClr>
                <a:srgbClr val="008FD3"/>
              </a:buClr>
              <a:buSzPct val="100000"/>
              <a:buFont typeface="Arial"/>
              <a:buChar char="•"/>
              <a:tabLst/>
              <a:defRPr/>
            </a:pPr>
            <a:r>
              <a:rPr lang="en-GB" sz="1200" kern="0" dirty="0">
                <a:ea typeface="Arial Unicode MS" pitchFamily="34" charset="-128"/>
                <a:cs typeface="Arial Unicode MS" pitchFamily="34" charset="-128"/>
              </a:rPr>
              <a:t>Fiori based environment</a:t>
            </a:r>
            <a:r>
              <a:rPr lang="en-GB" sz="1200" kern="0" baseline="0" dirty="0">
                <a:ea typeface="Arial Unicode MS" pitchFamily="34" charset="-128"/>
                <a:cs typeface="Arial Unicode MS" pitchFamily="34" charset="-128"/>
              </a:rPr>
              <a:t> for consistent user experience</a:t>
            </a:r>
            <a:endParaRPr lang="en-US" sz="1200" b="0" kern="0" baseline="0" dirty="0">
              <a:solidFill>
                <a:schemeClr val="tx2"/>
              </a:solidFill>
              <a:ea typeface="Arial Unicode MS" pitchFamily="34" charset="-128"/>
              <a:cs typeface="Arial Unicode MS" pitchFamily="34" charset="-128"/>
            </a:endParaRPr>
          </a:p>
          <a:p>
            <a:pPr fontAlgn="base">
              <a:spcBef>
                <a:spcPct val="50000"/>
              </a:spcBef>
              <a:spcAft>
                <a:spcPct val="0"/>
              </a:spcAft>
              <a:buClr>
                <a:srgbClr val="F0AB00"/>
              </a:buClr>
              <a:buSzPct val="80000"/>
            </a:pPr>
            <a:endParaRPr lang="en-US" sz="1200" b="0" kern="0" baseline="0" dirty="0">
              <a:solidFill>
                <a:schemeClr val="tx2"/>
              </a:solidFill>
              <a:ea typeface="Arial Unicode MS" pitchFamily="34" charset="-128"/>
              <a:cs typeface="Arial Unicode MS" pitchFamily="34" charset="-128"/>
            </a:endParaRPr>
          </a:p>
          <a:p>
            <a:pPr fontAlgn="base">
              <a:spcBef>
                <a:spcPts val="600"/>
              </a:spcBef>
              <a:spcAft>
                <a:spcPct val="0"/>
              </a:spcAft>
              <a:buClr>
                <a:srgbClr val="F0AB00"/>
              </a:buClr>
              <a:buSzPct val="80000"/>
            </a:pPr>
            <a:r>
              <a:rPr lang="en-US" sz="1200" b="1" kern="0" dirty="0">
                <a:ea typeface="Arial Unicode MS" pitchFamily="34" charset="-128"/>
                <a:cs typeface="Arial Unicode MS" pitchFamily="34" charset="-128"/>
              </a:rPr>
              <a:t>Roadmap</a:t>
            </a:r>
            <a:r>
              <a:rPr lang="en-US" sz="1200" b="1" kern="0" baseline="0" dirty="0">
                <a:ea typeface="Arial Unicode MS" pitchFamily="34" charset="-128"/>
                <a:cs typeface="Arial Unicode MS" pitchFamily="34" charset="-128"/>
              </a:rPr>
              <a:t> Viewer </a:t>
            </a:r>
            <a:r>
              <a:rPr lang="en-US" sz="1200" b="1" kern="0" dirty="0">
                <a:ea typeface="Arial Unicode MS" pitchFamily="34" charset="-128"/>
                <a:cs typeface="Arial Unicode MS" pitchFamily="34" charset="-128"/>
              </a:rPr>
              <a:t>Benefits</a:t>
            </a:r>
            <a:endParaRPr lang="en-GB" sz="1200" kern="0" dirty="0">
              <a:ea typeface="Arial Unicode MS" pitchFamily="34" charset="-128"/>
              <a:cs typeface="Arial Unicode MS" pitchFamily="34" charset="-128"/>
            </a:endParaRPr>
          </a:p>
          <a:p>
            <a:pPr marL="225356" indent="-225356" fontAlgn="base">
              <a:spcBef>
                <a:spcPts val="600"/>
              </a:spcBef>
              <a:spcAft>
                <a:spcPct val="0"/>
              </a:spcAft>
              <a:buClr>
                <a:srgbClr val="008FD3"/>
              </a:buClr>
              <a:buSzPct val="100000"/>
              <a:buFont typeface="Arial"/>
              <a:buChar char="•"/>
            </a:pPr>
            <a:r>
              <a:rPr lang="en-GB" sz="1200" kern="0" dirty="0">
                <a:ea typeface="Arial Unicode MS" pitchFamily="34" charset="-128"/>
                <a:cs typeface="Arial Unicode MS" pitchFamily="34" charset="-128"/>
              </a:rPr>
              <a:t>SAP Fiori application that provides access to complete methodology content (all tasks and accelerators) </a:t>
            </a:r>
          </a:p>
          <a:p>
            <a:pPr marL="225356" indent="-225356" fontAlgn="base">
              <a:spcBef>
                <a:spcPts val="600"/>
              </a:spcBef>
              <a:spcAft>
                <a:spcPct val="0"/>
              </a:spcAft>
              <a:buClr>
                <a:srgbClr val="008FD3"/>
              </a:buClr>
              <a:buSzPct val="100000"/>
              <a:buFont typeface="Arial"/>
              <a:buChar char="•"/>
            </a:pPr>
            <a:r>
              <a:rPr lang="en-GB" sz="1200" kern="0" dirty="0">
                <a:ea typeface="Arial Unicode MS" pitchFamily="34" charset="-128"/>
                <a:cs typeface="Arial Unicode MS" pitchFamily="34" charset="-128"/>
              </a:rPr>
              <a:t>Geared to use in a project, access complete methodology content</a:t>
            </a:r>
          </a:p>
          <a:p>
            <a:pPr marL="225356" indent="-225356" fontAlgn="base">
              <a:spcBef>
                <a:spcPts val="600"/>
              </a:spcBef>
              <a:spcAft>
                <a:spcPct val="0"/>
              </a:spcAft>
              <a:buClr>
                <a:srgbClr val="008FD3"/>
              </a:buClr>
              <a:buSzPct val="100000"/>
              <a:buFont typeface="Arial"/>
              <a:buChar char="•"/>
            </a:pPr>
            <a:r>
              <a:rPr lang="en-GB" sz="1200" kern="0" dirty="0">
                <a:ea typeface="Arial Unicode MS" pitchFamily="34" charset="-128"/>
                <a:cs typeface="Arial Unicode MS" pitchFamily="34" charset="-128"/>
              </a:rPr>
              <a:t>Content can also be downloaded into SAP Solution Manager 7.2 as WBS</a:t>
            </a:r>
          </a:p>
          <a:p>
            <a:pPr fontAlgn="base">
              <a:spcBef>
                <a:spcPct val="50000"/>
              </a:spcBef>
              <a:spcAft>
                <a:spcPct val="0"/>
              </a:spcAft>
              <a:buClr>
                <a:srgbClr val="F0AB00"/>
              </a:buClr>
              <a:buSzPct val="80000"/>
            </a:pPr>
            <a:endParaRPr lang="en-US" sz="1200" b="0" kern="0" baseline="0" dirty="0">
              <a:solidFill>
                <a:schemeClr val="tx2"/>
              </a:solidFill>
              <a:ea typeface="Arial Unicode MS" pitchFamily="34" charset="-128"/>
              <a:cs typeface="Arial Unicode MS" pitchFamily="34" charset="-128"/>
            </a:endParaRPr>
          </a:p>
          <a:p>
            <a:pPr fontAlgn="base">
              <a:spcBef>
                <a:spcPct val="50000"/>
              </a:spcBef>
              <a:spcAft>
                <a:spcPct val="0"/>
              </a:spcAft>
              <a:buClr>
                <a:srgbClr val="F0AB00"/>
              </a:buClr>
              <a:buSzPct val="80000"/>
            </a:pPr>
            <a:r>
              <a:rPr lang="en-US" sz="1200" b="0" kern="0" baseline="0" dirty="0">
                <a:solidFill>
                  <a:schemeClr val="tx2"/>
                </a:solidFill>
                <a:ea typeface="Arial Unicode MS" pitchFamily="34" charset="-128"/>
                <a:cs typeface="Arial Unicode MS" pitchFamily="34" charset="-128"/>
              </a:rPr>
              <a:t>Transition to Rachel, who will talk about TCS TDM method and how it builds on SAP Activate.</a:t>
            </a:r>
          </a:p>
        </p:txBody>
      </p:sp>
      <p:sp>
        <p:nvSpPr>
          <p:cNvPr id="4" name="Slide Number Placeholder 3"/>
          <p:cNvSpPr>
            <a:spLocks noGrp="1"/>
          </p:cNvSpPr>
          <p:nvPr>
            <p:ph type="sldNum" sz="quarter" idx="10"/>
          </p:nvPr>
        </p:nvSpPr>
        <p:spPr/>
        <p:txBody>
          <a:bodyPr/>
          <a:lstStyle/>
          <a:p>
            <a:fld id="{7D8C2C35-2B8A-446E-BEC0-FD36716C29AC}" type="slidenum">
              <a:rPr lang="en-US" smtClean="0"/>
              <a:pPr/>
              <a:t>18</a:t>
            </a:fld>
            <a:endParaRPr lang="en-US" dirty="0"/>
          </a:p>
        </p:txBody>
      </p:sp>
    </p:spTree>
    <p:extLst>
      <p:ext uri="{BB962C8B-B14F-4D97-AF65-F5344CB8AC3E}">
        <p14:creationId xmlns:p14="http://schemas.microsoft.com/office/powerpoint/2010/main" val="1760277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19</a:t>
            </a:fld>
            <a:endParaRPr lang="en-US" dirty="0"/>
          </a:p>
        </p:txBody>
      </p:sp>
    </p:spTree>
    <p:extLst>
      <p:ext uri="{BB962C8B-B14F-4D97-AF65-F5344CB8AC3E}">
        <p14:creationId xmlns:p14="http://schemas.microsoft.com/office/powerpoint/2010/main" val="1022973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20</a:t>
            </a:fld>
            <a:endParaRPr lang="en-US" dirty="0"/>
          </a:p>
        </p:txBody>
      </p:sp>
    </p:spTree>
    <p:extLst>
      <p:ext uri="{BB962C8B-B14F-4D97-AF65-F5344CB8AC3E}">
        <p14:creationId xmlns:p14="http://schemas.microsoft.com/office/powerpoint/2010/main" val="2047692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9788" y="573088"/>
            <a:ext cx="5391150" cy="3032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31</a:t>
            </a:fld>
            <a:endParaRPr lang="en-US" dirty="0"/>
          </a:p>
        </p:txBody>
      </p:sp>
    </p:spTree>
    <p:extLst>
      <p:ext uri="{BB962C8B-B14F-4D97-AF65-F5344CB8AC3E}">
        <p14:creationId xmlns:p14="http://schemas.microsoft.com/office/powerpoint/2010/main" val="2107887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400" kern="1200" dirty="0">
                <a:solidFill>
                  <a:schemeClr val="tx1"/>
                </a:solidFill>
                <a:effectLst/>
                <a:latin typeface="+mn-lt"/>
                <a:ea typeface="+mn-ea"/>
                <a:cs typeface="+mn-cs"/>
              </a:rPr>
              <a:t>Slide - Building Blocks: </a:t>
            </a:r>
            <a:endParaRPr lang="de-DE" sz="1400" kern="1200" dirty="0">
              <a:solidFill>
                <a:schemeClr val="tx1"/>
              </a:solidFill>
              <a:effectLst/>
              <a:latin typeface="+mn-lt"/>
              <a:ea typeface="+mn-ea"/>
              <a:cs typeface="+mn-cs"/>
            </a:endParaRPr>
          </a:p>
          <a:p>
            <a:r>
              <a:rPr lang="de-DE" sz="1400" b="1" kern="1200" dirty="0">
                <a:solidFill>
                  <a:schemeClr val="tx1"/>
                </a:solidFill>
                <a:effectLst/>
                <a:latin typeface="+mn-lt"/>
                <a:ea typeface="+mn-ea"/>
                <a:cs typeface="+mn-cs"/>
              </a:rPr>
              <a:t>SAP Best Practices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packages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provide</a:t>
            </a:r>
            <a:r>
              <a:rPr lang="de-DE" sz="1400" kern="1200" dirty="0">
                <a:solidFill>
                  <a:schemeClr val="tx1"/>
                </a:solidFill>
                <a:effectLst/>
                <a:latin typeface="+mn-lt"/>
                <a:ea typeface="+mn-ea"/>
                <a:cs typeface="+mn-cs"/>
              </a:rPr>
              <a:t> a solid </a:t>
            </a:r>
            <a:r>
              <a:rPr lang="de-DE" sz="1400" kern="1200" dirty="0" err="1">
                <a:solidFill>
                  <a:schemeClr val="tx1"/>
                </a:solidFill>
                <a:effectLst/>
                <a:latin typeface="+mn-lt"/>
                <a:ea typeface="+mn-ea"/>
                <a:cs typeface="+mn-cs"/>
              </a:rPr>
              <a:t>foundation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SAP </a:t>
            </a:r>
            <a:r>
              <a:rPr lang="de-DE" sz="1400" kern="1200" dirty="0" err="1">
                <a:solidFill>
                  <a:schemeClr val="tx1"/>
                </a:solidFill>
                <a:effectLst/>
                <a:latin typeface="+mn-lt"/>
                <a:ea typeface="+mn-ea"/>
                <a:cs typeface="+mn-cs"/>
              </a:rPr>
              <a:t>solutions</a:t>
            </a:r>
            <a:r>
              <a:rPr lang="de-DE" sz="1400" kern="1200" dirty="0">
                <a:solidFill>
                  <a:schemeClr val="tx1"/>
                </a:solidFill>
                <a:effectLst/>
                <a:latin typeface="+mn-lt"/>
                <a:ea typeface="+mn-ea"/>
                <a:cs typeface="+mn-cs"/>
              </a:rPr>
              <a:t>. Through </a:t>
            </a:r>
            <a:r>
              <a:rPr lang="de-DE" sz="1400" kern="1200" dirty="0" err="1">
                <a:solidFill>
                  <a:schemeClr val="tx1"/>
                </a:solidFill>
                <a:effectLst/>
                <a:latin typeface="+mn-lt"/>
                <a:ea typeface="+mn-ea"/>
                <a:cs typeface="+mn-cs"/>
              </a:rPr>
              <a:t>years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expertise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best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practices</a:t>
            </a:r>
            <a:r>
              <a:rPr lang="de-DE" sz="1400" kern="1200" dirty="0">
                <a:solidFill>
                  <a:schemeClr val="tx1"/>
                </a:solidFill>
                <a:effectLst/>
                <a:latin typeface="+mn-lt"/>
                <a:ea typeface="+mn-ea"/>
                <a:cs typeface="+mn-cs"/>
              </a:rPr>
              <a:t> in </a:t>
            </a:r>
            <a:r>
              <a:rPr lang="de-DE" sz="1400" kern="1200" dirty="0" err="1">
                <a:solidFill>
                  <a:schemeClr val="tx1"/>
                </a:solidFill>
                <a:effectLst/>
                <a:latin typeface="+mn-lt"/>
                <a:ea typeface="+mn-ea"/>
                <a:cs typeface="+mn-cs"/>
              </a:rPr>
              <a:t>more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than</a:t>
            </a:r>
            <a:r>
              <a:rPr lang="de-DE" sz="1400" kern="1200" dirty="0">
                <a:solidFill>
                  <a:schemeClr val="tx1"/>
                </a:solidFill>
                <a:effectLst/>
                <a:latin typeface="+mn-lt"/>
                <a:ea typeface="+mn-ea"/>
                <a:cs typeface="+mn-cs"/>
              </a:rPr>
              <a:t> 50 countries </a:t>
            </a:r>
            <a:r>
              <a:rPr lang="de-DE" sz="1400" kern="1200" dirty="0" err="1">
                <a:solidFill>
                  <a:schemeClr val="tx1"/>
                </a:solidFill>
                <a:effectLst/>
                <a:latin typeface="+mn-lt"/>
                <a:ea typeface="+mn-ea"/>
                <a:cs typeface="+mn-cs"/>
              </a:rPr>
              <a:t>with</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well</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over</a:t>
            </a:r>
            <a:r>
              <a:rPr lang="de-DE" sz="1400" kern="1200" dirty="0">
                <a:solidFill>
                  <a:schemeClr val="tx1"/>
                </a:solidFill>
                <a:effectLst/>
                <a:latin typeface="+mn-lt"/>
                <a:ea typeface="+mn-ea"/>
                <a:cs typeface="+mn-cs"/>
              </a:rPr>
              <a:t> 10,000 </a:t>
            </a:r>
            <a:r>
              <a:rPr lang="de-DE" sz="1400" kern="1200" dirty="0" err="1">
                <a:solidFill>
                  <a:schemeClr val="tx1"/>
                </a:solidFill>
                <a:effectLst/>
                <a:latin typeface="+mn-lt"/>
                <a:ea typeface="+mn-ea"/>
                <a:cs typeface="+mn-cs"/>
              </a:rPr>
              <a:t>customers</a:t>
            </a:r>
            <a:r>
              <a:rPr lang="de-DE" sz="1400" kern="1200" dirty="0">
                <a:solidFill>
                  <a:schemeClr val="tx1"/>
                </a:solidFill>
                <a:effectLst/>
                <a:latin typeface="+mn-lt"/>
                <a:ea typeface="+mn-ea"/>
                <a:cs typeface="+mn-cs"/>
              </a:rPr>
              <a:t>, SAP Best Practices </a:t>
            </a:r>
            <a:r>
              <a:rPr lang="de-DE" sz="1400" kern="1200" dirty="0" err="1">
                <a:solidFill>
                  <a:schemeClr val="tx1"/>
                </a:solidFill>
                <a:effectLst/>
                <a:latin typeface="+mn-lt"/>
                <a:ea typeface="+mn-ea"/>
                <a:cs typeface="+mn-cs"/>
              </a:rPr>
              <a:t>address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business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needs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customers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better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than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other</a:t>
            </a:r>
            <a:r>
              <a:rPr lang="de-DE" sz="1400" kern="1200" dirty="0">
                <a:solidFill>
                  <a:schemeClr val="tx1"/>
                </a:solidFill>
                <a:effectLst/>
                <a:latin typeface="+mn-lt"/>
                <a:ea typeface="+mn-ea"/>
                <a:cs typeface="+mn-cs"/>
              </a:rPr>
              <a:t>. SAP Best Practices </a:t>
            </a:r>
            <a:r>
              <a:rPr lang="de-DE" sz="1400" kern="1200" dirty="0" err="1">
                <a:solidFill>
                  <a:schemeClr val="tx1"/>
                </a:solidFill>
                <a:effectLst/>
                <a:latin typeface="+mn-lt"/>
                <a:ea typeface="+mn-ea"/>
                <a:cs typeface="+mn-cs"/>
              </a:rPr>
              <a:t>packages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are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developed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to</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help</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companies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all </a:t>
            </a:r>
            <a:r>
              <a:rPr lang="de-DE" sz="1400" kern="1200" dirty="0" err="1">
                <a:solidFill>
                  <a:schemeClr val="tx1"/>
                </a:solidFill>
                <a:effectLst/>
                <a:latin typeface="+mn-lt"/>
                <a:ea typeface="+mn-ea"/>
                <a:cs typeface="+mn-cs"/>
              </a:rPr>
              <a:t>sizes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benefit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from</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proven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best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practices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defined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a </a:t>
            </a:r>
            <a:r>
              <a:rPr lang="de-DE" sz="1400" kern="1200" dirty="0" err="1">
                <a:solidFill>
                  <a:schemeClr val="tx1"/>
                </a:solidFill>
                <a:effectLst/>
                <a:latin typeface="+mn-lt"/>
                <a:ea typeface="+mn-ea"/>
                <a:cs typeface="+mn-cs"/>
              </a:rPr>
              <a:t>wide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range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processes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topics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which</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can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leveraged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to</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rapidly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ensure</a:t>
            </a:r>
            <a:r>
              <a:rPr lang="de-DE" sz="1400" kern="1200" dirty="0">
                <a:solidFill>
                  <a:schemeClr val="tx1"/>
                </a:solidFill>
                <a:effectLst/>
                <a:latin typeface="+mn-lt"/>
                <a:ea typeface="+mn-ea"/>
                <a:cs typeface="+mn-cs"/>
              </a:rPr>
              <a:t> a quick </a:t>
            </a:r>
            <a:r>
              <a:rPr lang="de-DE" sz="1400" kern="1200" dirty="0" err="1">
                <a:solidFill>
                  <a:schemeClr val="tx1"/>
                </a:solidFill>
                <a:effectLst/>
                <a:latin typeface="+mn-lt"/>
                <a:ea typeface="+mn-ea"/>
                <a:cs typeface="+mn-cs"/>
              </a:rPr>
              <a:t>return</a:t>
            </a:r>
            <a:r>
              <a:rPr lang="de-DE" sz="1400" kern="1200" dirty="0">
                <a:solidFill>
                  <a:schemeClr val="tx1"/>
                </a:solidFill>
                <a:effectLst/>
                <a:latin typeface="+mn-lt"/>
                <a:ea typeface="+mn-ea"/>
                <a:cs typeface="+mn-cs"/>
              </a:rPr>
              <a:t> on </a:t>
            </a:r>
            <a:r>
              <a:rPr lang="de-DE" sz="1400" kern="1200" dirty="0" err="1">
                <a:solidFill>
                  <a:schemeClr val="tx1"/>
                </a:solidFill>
                <a:effectLst/>
                <a:latin typeface="+mn-lt"/>
                <a:ea typeface="+mn-ea"/>
                <a:cs typeface="+mn-cs"/>
              </a:rPr>
              <a:t>investment</a:t>
            </a:r>
            <a:r>
              <a:rPr lang="de-DE" sz="1400" kern="1200" dirty="0">
                <a:solidFill>
                  <a:schemeClr val="tx1"/>
                </a:solidFill>
                <a:effectLst/>
                <a:latin typeface="+mn-lt"/>
                <a:ea typeface="+mn-ea"/>
                <a:cs typeface="+mn-cs"/>
              </a:rPr>
              <a:t>.</a:t>
            </a:r>
          </a:p>
          <a:p>
            <a:r>
              <a:rPr lang="de-DE" sz="1400" kern="1200" dirty="0">
                <a:solidFill>
                  <a:schemeClr val="tx1"/>
                </a:solidFill>
                <a:effectLst/>
                <a:latin typeface="+mn-lt"/>
                <a:ea typeface="+mn-ea"/>
                <a:cs typeface="+mn-cs"/>
              </a:rPr>
              <a:t>SAP Best Practices </a:t>
            </a:r>
            <a:r>
              <a:rPr lang="de-DE" sz="1400" kern="1200" dirty="0" err="1">
                <a:solidFill>
                  <a:schemeClr val="tx1"/>
                </a:solidFill>
                <a:effectLst/>
                <a:latin typeface="+mn-lt"/>
                <a:ea typeface="+mn-ea"/>
                <a:cs typeface="+mn-cs"/>
              </a:rPr>
              <a:t>include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clear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methodologies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step-by-step</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approaches</a:t>
            </a:r>
            <a:r>
              <a:rPr lang="de-DE" sz="1400" kern="1200" dirty="0">
                <a:solidFill>
                  <a:schemeClr val="tx1"/>
                </a:solidFill>
                <a:effectLst/>
                <a:latin typeface="+mn-lt"/>
                <a:ea typeface="+mn-ea"/>
                <a:cs typeface="+mn-cs"/>
              </a:rPr>
              <a:t>. </a:t>
            </a:r>
          </a:p>
          <a:p>
            <a:pPr lvl="0"/>
            <a:r>
              <a:rPr lang="de-DE" sz="1400" kern="1200" dirty="0">
                <a:solidFill>
                  <a:schemeClr val="tx1"/>
                </a:solidFill>
                <a:effectLst/>
                <a:latin typeface="+mn-lt"/>
                <a:ea typeface="+mn-ea"/>
                <a:cs typeface="+mn-cs"/>
              </a:rPr>
              <a:t>SAP Best Practices Baseline </a:t>
            </a:r>
            <a:r>
              <a:rPr lang="de-DE" sz="1400" kern="1200" dirty="0" err="1">
                <a:solidFill>
                  <a:schemeClr val="tx1"/>
                </a:solidFill>
                <a:effectLst/>
                <a:latin typeface="+mn-lt"/>
                <a:ea typeface="+mn-ea"/>
                <a:cs typeface="+mn-cs"/>
              </a:rPr>
              <a:t>package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provides</a:t>
            </a:r>
            <a:r>
              <a:rPr lang="de-DE" sz="1400" kern="1200" dirty="0">
                <a:solidFill>
                  <a:schemeClr val="tx1"/>
                </a:solidFill>
                <a:effectLst/>
                <a:latin typeface="+mn-lt"/>
                <a:ea typeface="+mn-ea"/>
                <a:cs typeface="+mn-cs"/>
              </a:rPr>
              <a:t> a </a:t>
            </a:r>
            <a:r>
              <a:rPr lang="de-DE" sz="1400" kern="1200" dirty="0" err="1">
                <a:solidFill>
                  <a:schemeClr val="tx1"/>
                </a:solidFill>
                <a:effectLst/>
                <a:latin typeface="+mn-lt"/>
                <a:ea typeface="+mn-ea"/>
                <a:cs typeface="+mn-cs"/>
              </a:rPr>
              <a:t>comprehensive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flexible </a:t>
            </a:r>
            <a:r>
              <a:rPr lang="de-DE" sz="1400" kern="1200" dirty="0" err="1">
                <a:solidFill>
                  <a:schemeClr val="tx1"/>
                </a:solidFill>
                <a:effectLst/>
                <a:latin typeface="+mn-lt"/>
                <a:ea typeface="+mn-ea"/>
                <a:cs typeface="+mn-cs"/>
              </a:rPr>
              <a:t>business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management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response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to</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business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needs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with</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built</a:t>
            </a:r>
            <a:r>
              <a:rPr lang="de-DE" sz="1400" kern="1200" dirty="0">
                <a:solidFill>
                  <a:schemeClr val="tx1"/>
                </a:solidFill>
                <a:effectLst/>
                <a:latin typeface="+mn-lt"/>
                <a:ea typeface="+mn-ea"/>
                <a:cs typeface="+mn-cs"/>
              </a:rPr>
              <a:t> in </a:t>
            </a:r>
            <a:r>
              <a:rPr lang="de-DE" sz="1400" kern="1200" dirty="0" err="1">
                <a:solidFill>
                  <a:schemeClr val="tx1"/>
                </a:solidFill>
                <a:effectLst/>
                <a:latin typeface="+mn-lt"/>
                <a:ea typeface="+mn-ea"/>
                <a:cs typeface="+mn-cs"/>
              </a:rPr>
              <a:t>support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best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business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practices</a:t>
            </a:r>
            <a:r>
              <a:rPr lang="de-DE" sz="1400" kern="1200" dirty="0">
                <a:solidFill>
                  <a:schemeClr val="tx1"/>
                </a:solidFill>
                <a:effectLst/>
                <a:latin typeface="+mn-lt"/>
                <a:ea typeface="+mn-ea"/>
                <a:cs typeface="+mn-cs"/>
              </a:rPr>
              <a:t>.</a:t>
            </a:r>
          </a:p>
          <a:p>
            <a:pPr lvl="0"/>
            <a:r>
              <a:rPr lang="de-DE" sz="1400" kern="1200" dirty="0">
                <a:solidFill>
                  <a:schemeClr val="tx1"/>
                </a:solidFill>
                <a:effectLst/>
                <a:latin typeface="+mn-lt"/>
                <a:ea typeface="+mn-ea"/>
                <a:cs typeface="+mn-cs"/>
              </a:rPr>
              <a:t>SAP Best Practices </a:t>
            </a:r>
            <a:r>
              <a:rPr lang="de-DE" sz="1400" kern="1200" dirty="0" err="1">
                <a:solidFill>
                  <a:schemeClr val="tx1"/>
                </a:solidFill>
                <a:effectLst/>
                <a:latin typeface="+mn-lt"/>
                <a:ea typeface="+mn-ea"/>
                <a:cs typeface="+mn-cs"/>
              </a:rPr>
              <a:t>industry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packages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are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designed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to</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meet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industry-specific</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needs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example</a:t>
            </a:r>
            <a:r>
              <a:rPr lang="de-DE" sz="1400" kern="1200" dirty="0">
                <a:solidFill>
                  <a:schemeClr val="tx1"/>
                </a:solidFill>
                <a:effectLst/>
                <a:latin typeface="+mn-lt"/>
                <a:ea typeface="+mn-ea"/>
                <a:cs typeface="+mn-cs"/>
              </a:rPr>
              <a:t> SAP Best Practices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Chemicals.</a:t>
            </a:r>
          </a:p>
          <a:p>
            <a:pPr lvl="0"/>
            <a:r>
              <a:rPr lang="de-DE" sz="1400" kern="1200" dirty="0">
                <a:solidFill>
                  <a:schemeClr val="tx1"/>
                </a:solidFill>
                <a:effectLst/>
                <a:latin typeface="+mn-lt"/>
                <a:ea typeface="+mn-ea"/>
                <a:cs typeface="+mn-cs"/>
              </a:rPr>
              <a:t>SAP Best Practices </a:t>
            </a:r>
            <a:r>
              <a:rPr lang="de-DE" sz="1400" kern="1200" dirty="0" err="1">
                <a:solidFill>
                  <a:schemeClr val="tx1"/>
                </a:solidFill>
                <a:effectLst/>
                <a:latin typeface="+mn-lt"/>
                <a:ea typeface="+mn-ea"/>
                <a:cs typeface="+mn-cs"/>
              </a:rPr>
              <a:t>cross-industry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packages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provide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predefined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business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scenarios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that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focus</a:t>
            </a:r>
            <a:r>
              <a:rPr lang="de-DE" sz="1400" kern="1200" dirty="0">
                <a:solidFill>
                  <a:schemeClr val="tx1"/>
                </a:solidFill>
                <a:effectLst/>
                <a:latin typeface="+mn-lt"/>
                <a:ea typeface="+mn-ea"/>
                <a:cs typeface="+mn-cs"/>
              </a:rPr>
              <a:t> on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areas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customer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relationship</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management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supply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chain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management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business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intelligence</a:t>
            </a:r>
            <a:r>
              <a:rPr lang="de-DE" sz="1400" kern="1200" dirty="0">
                <a:solidFill>
                  <a:schemeClr val="tx1"/>
                </a:solidFill>
                <a:effectLst/>
                <a:latin typeface="+mn-lt"/>
                <a:ea typeface="+mn-ea"/>
                <a:cs typeface="+mn-cs"/>
              </a:rPr>
              <a:t>.</a:t>
            </a:r>
          </a:p>
          <a:p>
            <a:r>
              <a:rPr lang="de-DE" sz="1400" kern="1200" dirty="0">
                <a:solidFill>
                  <a:schemeClr val="tx1"/>
                </a:solidFill>
                <a:effectLst/>
                <a:latin typeface="+mn-lt"/>
                <a:ea typeface="+mn-ea"/>
                <a:cs typeface="+mn-cs"/>
              </a:rPr>
              <a:t> </a:t>
            </a:r>
          </a:p>
          <a:p>
            <a:r>
              <a:rPr lang="de-DE" sz="1400" b="1" kern="1200" dirty="0" err="1">
                <a:solidFill>
                  <a:schemeClr val="tx1"/>
                </a:solidFill>
                <a:effectLst/>
                <a:latin typeface="+mn-lt"/>
                <a:ea typeface="+mn-ea"/>
                <a:cs typeface="+mn-cs"/>
              </a:rPr>
              <a:t>Pre-configured</a:t>
            </a:r>
            <a:r>
              <a:rPr lang="de-DE" sz="1400" b="1" kern="1200" dirty="0">
                <a:solidFill>
                  <a:schemeClr val="tx1"/>
                </a:solidFill>
                <a:effectLst/>
                <a:latin typeface="+mn-lt"/>
                <a:ea typeface="+mn-ea"/>
                <a:cs typeface="+mn-cs"/>
              </a:rPr>
              <a:t> </a:t>
            </a:r>
            <a:r>
              <a:rPr lang="de-DE" sz="1400" b="1" kern="1200" dirty="0" err="1">
                <a:solidFill>
                  <a:schemeClr val="tx1"/>
                </a:solidFill>
                <a:effectLst/>
                <a:latin typeface="+mn-lt"/>
                <a:ea typeface="+mn-ea"/>
                <a:cs typeface="+mn-cs"/>
              </a:rPr>
              <a:t>Processes</a:t>
            </a:r>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Customizing </a:t>
            </a:r>
            <a:r>
              <a:rPr lang="de-DE" sz="1400" kern="1200" dirty="0" err="1">
                <a:solidFill>
                  <a:schemeClr val="tx1"/>
                </a:solidFill>
                <a:effectLst/>
                <a:latin typeface="+mn-lt"/>
                <a:ea typeface="+mn-ea"/>
                <a:cs typeface="+mn-cs"/>
              </a:rPr>
              <a:t>settings</a:t>
            </a:r>
            <a:r>
              <a:rPr lang="de-DE" sz="1400" kern="1200" dirty="0">
                <a:solidFill>
                  <a:schemeClr val="tx1"/>
                </a:solidFill>
                <a:effectLst/>
                <a:latin typeface="+mn-lt"/>
                <a:ea typeface="+mn-ea"/>
                <a:cs typeface="+mn-cs"/>
              </a:rPr>
              <a:t>, sample </a:t>
            </a:r>
            <a:r>
              <a:rPr lang="de-DE" sz="1400" kern="1200" dirty="0" err="1">
                <a:solidFill>
                  <a:schemeClr val="tx1"/>
                </a:solidFill>
                <a:effectLst/>
                <a:latin typeface="+mn-lt"/>
                <a:ea typeface="+mn-ea"/>
                <a:cs typeface="+mn-cs"/>
              </a:rPr>
              <a:t>master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data</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relevant </a:t>
            </a:r>
            <a:r>
              <a:rPr lang="de-DE" sz="1400" kern="1200" dirty="0" err="1">
                <a:solidFill>
                  <a:schemeClr val="tx1"/>
                </a:solidFill>
                <a:effectLst/>
                <a:latin typeface="+mn-lt"/>
                <a:ea typeface="+mn-ea"/>
                <a:cs typeface="+mn-cs"/>
              </a:rPr>
              <a:t>documentation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Together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with</a:t>
            </a:r>
            <a:r>
              <a:rPr lang="de-DE" sz="1400" kern="1200" dirty="0">
                <a:solidFill>
                  <a:schemeClr val="tx1"/>
                </a:solidFill>
                <a:effectLst/>
                <a:latin typeface="+mn-lt"/>
                <a:ea typeface="+mn-ea"/>
                <a:cs typeface="+mn-cs"/>
              </a:rPr>
              <a:t> a </a:t>
            </a:r>
            <a:r>
              <a:rPr lang="de-DE" sz="1400" kern="1200" dirty="0" err="1">
                <a:solidFill>
                  <a:schemeClr val="tx1"/>
                </a:solidFill>
                <a:effectLst/>
                <a:latin typeface="+mn-lt"/>
                <a:ea typeface="+mn-ea"/>
                <a:cs typeface="+mn-cs"/>
              </a:rPr>
              <a:t>preconfigured</a:t>
            </a:r>
            <a:r>
              <a:rPr lang="de-DE" sz="1400" kern="1200" dirty="0">
                <a:solidFill>
                  <a:schemeClr val="tx1"/>
                </a:solidFill>
                <a:effectLst/>
                <a:latin typeface="+mn-lt"/>
                <a:ea typeface="+mn-ea"/>
                <a:cs typeface="+mn-cs"/>
              </a:rPr>
              <a:t> Activate </a:t>
            </a:r>
            <a:r>
              <a:rPr lang="de-DE" sz="1400" kern="1200" dirty="0" err="1">
                <a:solidFill>
                  <a:schemeClr val="tx1"/>
                </a:solidFill>
                <a:effectLst/>
                <a:latin typeface="+mn-lt"/>
                <a:ea typeface="+mn-ea"/>
                <a:cs typeface="+mn-cs"/>
              </a:rPr>
              <a:t>Methodology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preconfigured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system</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forms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SAP Best Practices </a:t>
            </a:r>
            <a:r>
              <a:rPr lang="de-DE" sz="1400" kern="1200" dirty="0" err="1">
                <a:solidFill>
                  <a:schemeClr val="tx1"/>
                </a:solidFill>
                <a:effectLst/>
                <a:latin typeface="+mn-lt"/>
                <a:ea typeface="+mn-ea"/>
                <a:cs typeface="+mn-cs"/>
              </a:rPr>
              <a:t>product</a:t>
            </a:r>
            <a:r>
              <a:rPr lang="de-DE" sz="1400" kern="1200" dirty="0">
                <a:solidFill>
                  <a:schemeClr val="tx1"/>
                </a:solidFill>
                <a:effectLst/>
                <a:latin typeface="+mn-lt"/>
                <a:ea typeface="+mn-ea"/>
                <a:cs typeface="+mn-cs"/>
              </a:rPr>
              <a:t>.</a:t>
            </a:r>
          </a:p>
          <a:p>
            <a:r>
              <a:rPr lang="de-DE" sz="1400" kern="1200" dirty="0" err="1">
                <a:solidFill>
                  <a:schemeClr val="tx1"/>
                </a:solidFill>
                <a:effectLst/>
                <a:latin typeface="+mn-lt"/>
                <a:ea typeface="+mn-ea"/>
                <a:cs typeface="+mn-cs"/>
              </a:rPr>
              <a:t>Representing</a:t>
            </a:r>
            <a:r>
              <a:rPr lang="de-DE" sz="1400" kern="1200" dirty="0">
                <a:solidFill>
                  <a:schemeClr val="tx1"/>
                </a:solidFill>
                <a:effectLst/>
                <a:latin typeface="+mn-lt"/>
                <a:ea typeface="+mn-ea"/>
                <a:cs typeface="+mn-cs"/>
              </a:rPr>
              <a:t> a </a:t>
            </a:r>
            <a:r>
              <a:rPr lang="de-DE" sz="1400" kern="1200" dirty="0" err="1">
                <a:solidFill>
                  <a:schemeClr val="tx1"/>
                </a:solidFill>
                <a:effectLst/>
                <a:latin typeface="+mn-lt"/>
                <a:ea typeface="+mn-ea"/>
                <a:cs typeface="+mn-cs"/>
              </a:rPr>
              <a:t>specific</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branch</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industry</a:t>
            </a:r>
            <a:r>
              <a:rPr lang="de-DE" sz="1400" kern="1200" dirty="0">
                <a:solidFill>
                  <a:schemeClr val="tx1"/>
                </a:solidFill>
                <a:effectLst/>
                <a:latin typeface="+mn-lt"/>
                <a:ea typeface="+mn-ea"/>
                <a:cs typeface="+mn-cs"/>
              </a:rPr>
              <a:t> (such </a:t>
            </a:r>
            <a:r>
              <a:rPr lang="de-DE" sz="1400" kern="1200" dirty="0" err="1">
                <a:solidFill>
                  <a:schemeClr val="tx1"/>
                </a:solidFill>
                <a:effectLst/>
                <a:latin typeface="+mn-lt"/>
                <a:ea typeface="+mn-ea"/>
                <a:cs typeface="+mn-cs"/>
              </a:rPr>
              <a:t>as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chemicals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pharmaceuticals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application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component</a:t>
            </a:r>
            <a:r>
              <a:rPr lang="de-DE" sz="1400" kern="1200" dirty="0">
                <a:solidFill>
                  <a:schemeClr val="tx1"/>
                </a:solidFill>
                <a:effectLst/>
                <a:latin typeface="+mn-lt"/>
                <a:ea typeface="+mn-ea"/>
                <a:cs typeface="+mn-cs"/>
              </a:rPr>
              <a:t> (such </a:t>
            </a:r>
            <a:r>
              <a:rPr lang="de-DE" sz="1400" kern="1200" dirty="0" err="1">
                <a:solidFill>
                  <a:schemeClr val="tx1"/>
                </a:solidFill>
                <a:effectLst/>
                <a:latin typeface="+mn-lt"/>
                <a:ea typeface="+mn-ea"/>
                <a:cs typeface="+mn-cs"/>
              </a:rPr>
              <a:t>as</a:t>
            </a:r>
            <a:r>
              <a:rPr lang="de-DE" sz="1400" kern="1200" dirty="0">
                <a:solidFill>
                  <a:schemeClr val="tx1"/>
                </a:solidFill>
                <a:effectLst/>
                <a:latin typeface="+mn-lt"/>
                <a:ea typeface="+mn-ea"/>
                <a:cs typeface="+mn-cs"/>
              </a:rPr>
              <a:t> Human Resources).</a:t>
            </a:r>
          </a:p>
          <a:p>
            <a:endParaRPr lang="de-DE" sz="1400" kern="1200" dirty="0">
              <a:solidFill>
                <a:schemeClr val="tx1"/>
              </a:solidFill>
              <a:effectLst/>
              <a:latin typeface="+mn-lt"/>
              <a:ea typeface="+mn-ea"/>
              <a:cs typeface="+mn-cs"/>
            </a:endParaRPr>
          </a:p>
          <a:p>
            <a:r>
              <a:rPr lang="de-DE" sz="1400" kern="1200" dirty="0" err="1">
                <a:solidFill>
                  <a:schemeClr val="tx1"/>
                </a:solidFill>
                <a:effectLst/>
                <a:latin typeface="+mn-lt"/>
                <a:ea typeface="+mn-ea"/>
                <a:cs typeface="+mn-cs"/>
              </a:rPr>
              <a:t>Industry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specific</a:t>
            </a:r>
            <a:r>
              <a:rPr lang="de-DE" sz="1400" kern="1200" dirty="0">
                <a:solidFill>
                  <a:schemeClr val="tx1"/>
                </a:solidFill>
                <a:effectLst/>
                <a:latin typeface="+mn-lt"/>
                <a:ea typeface="+mn-ea"/>
                <a:cs typeface="+mn-cs"/>
              </a:rPr>
              <a:t>,</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for</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example</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Utilties</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Industry</a:t>
            </a:r>
            <a:r>
              <a:rPr lang="de-DE" sz="1400" kern="1200" baseline="0" dirty="0">
                <a:solidFill>
                  <a:schemeClr val="tx1"/>
                </a:solidFill>
                <a:effectLst/>
                <a:latin typeface="+mn-lt"/>
                <a:ea typeface="+mn-ea"/>
                <a:cs typeface="+mn-cs"/>
              </a:rPr>
              <a:t>, </a:t>
            </a:r>
          </a:p>
          <a:p>
            <a:r>
              <a:rPr lang="de-DE" sz="1400" kern="1200" baseline="0" dirty="0" err="1">
                <a:solidFill>
                  <a:schemeClr val="tx1"/>
                </a:solidFill>
                <a:effectLst/>
                <a:latin typeface="+mn-lt"/>
                <a:ea typeface="+mn-ea"/>
                <a:cs typeface="+mn-cs"/>
              </a:rPr>
              <a:t>LoB</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specific</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for</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example</a:t>
            </a:r>
            <a:r>
              <a:rPr lang="de-DE" sz="1400" kern="1200" baseline="0" dirty="0">
                <a:solidFill>
                  <a:schemeClr val="tx1"/>
                </a:solidFill>
                <a:effectLst/>
                <a:latin typeface="+mn-lt"/>
                <a:ea typeface="+mn-ea"/>
                <a:cs typeface="+mn-cs"/>
              </a:rPr>
              <a:t> R&amp;D/Engineering </a:t>
            </a:r>
            <a:r>
              <a:rPr lang="de-DE" sz="1400" kern="1200" baseline="0" dirty="0" err="1">
                <a:solidFill>
                  <a:schemeClr val="tx1"/>
                </a:solidFill>
                <a:effectLst/>
                <a:latin typeface="+mn-lt"/>
                <a:ea typeface="+mn-ea"/>
                <a:cs typeface="+mn-cs"/>
              </a:rPr>
              <a:t>Idea-to-production</a:t>
            </a:r>
            <a:endParaRPr lang="de-DE" sz="1400" kern="1200" baseline="0" dirty="0">
              <a:solidFill>
                <a:schemeClr val="tx1"/>
              </a:solidFill>
              <a:effectLst/>
              <a:latin typeface="+mn-lt"/>
              <a:ea typeface="+mn-ea"/>
              <a:cs typeface="+mn-cs"/>
            </a:endParaRPr>
          </a:p>
          <a:p>
            <a:r>
              <a:rPr lang="de-DE" sz="1400" kern="1200" baseline="0" dirty="0">
                <a:solidFill>
                  <a:schemeClr val="tx1"/>
                </a:solidFill>
                <a:effectLst/>
                <a:latin typeface="+mn-lt"/>
                <a:ea typeface="+mn-ea"/>
                <a:cs typeface="+mn-cs"/>
              </a:rPr>
              <a:t>Cross </a:t>
            </a:r>
            <a:r>
              <a:rPr lang="de-DE" sz="1400" kern="1200" baseline="0" dirty="0" err="1">
                <a:solidFill>
                  <a:schemeClr val="tx1"/>
                </a:solidFill>
                <a:effectLst/>
                <a:latin typeface="+mn-lt"/>
                <a:ea typeface="+mn-ea"/>
                <a:cs typeface="+mn-cs"/>
              </a:rPr>
              <a:t>product</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for</a:t>
            </a:r>
            <a:r>
              <a:rPr lang="de-DE" sz="1400" kern="1200" baseline="0" dirty="0">
                <a:solidFill>
                  <a:schemeClr val="tx1"/>
                </a:solidFill>
                <a:effectLst/>
                <a:latin typeface="+mn-lt"/>
                <a:ea typeface="+mn-ea"/>
                <a:cs typeface="+mn-cs"/>
              </a:rPr>
              <a:t> </a:t>
            </a:r>
            <a:r>
              <a:rPr lang="de-DE" sz="1400" kern="1200" baseline="0" dirty="0" err="1">
                <a:solidFill>
                  <a:schemeClr val="tx1"/>
                </a:solidFill>
                <a:effectLst/>
                <a:latin typeface="+mn-lt"/>
                <a:ea typeface="+mn-ea"/>
                <a:cs typeface="+mn-cs"/>
              </a:rPr>
              <a:t>example</a:t>
            </a:r>
            <a:r>
              <a:rPr lang="de-DE" sz="1400" kern="1200" baseline="0" dirty="0">
                <a:solidFill>
                  <a:schemeClr val="tx1"/>
                </a:solidFill>
                <a:effectLst/>
                <a:latin typeface="+mn-lt"/>
                <a:ea typeface="+mn-ea"/>
                <a:cs typeface="+mn-cs"/>
              </a:rPr>
              <a:t> SAP S/4HANA, SAP </a:t>
            </a:r>
            <a:r>
              <a:rPr lang="de-DE" sz="1400" kern="1200" baseline="0" dirty="0" err="1">
                <a:solidFill>
                  <a:schemeClr val="tx1"/>
                </a:solidFill>
                <a:effectLst/>
                <a:latin typeface="+mn-lt"/>
                <a:ea typeface="+mn-ea"/>
                <a:cs typeface="+mn-cs"/>
              </a:rPr>
              <a:t>hybris</a:t>
            </a:r>
            <a:r>
              <a:rPr lang="de-DE" sz="1400" kern="1200" baseline="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 </a:t>
            </a:r>
          </a:p>
          <a:p>
            <a:r>
              <a:rPr lang="de-DE" sz="1400" b="1" kern="1200" dirty="0" err="1">
                <a:solidFill>
                  <a:schemeClr val="tx1"/>
                </a:solidFill>
                <a:effectLst/>
                <a:latin typeface="+mn-lt"/>
                <a:ea typeface="+mn-ea"/>
                <a:cs typeface="+mn-cs"/>
              </a:rPr>
              <a:t>Engineered</a:t>
            </a:r>
            <a:r>
              <a:rPr lang="de-DE" sz="1400" b="1" kern="1200" dirty="0">
                <a:solidFill>
                  <a:schemeClr val="tx1"/>
                </a:solidFill>
                <a:effectLst/>
                <a:latin typeface="+mn-lt"/>
                <a:ea typeface="+mn-ea"/>
                <a:cs typeface="+mn-cs"/>
              </a:rPr>
              <a:t> Service</a:t>
            </a:r>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Service </a:t>
            </a:r>
            <a:r>
              <a:rPr lang="de-DE" sz="1400" kern="1200" dirty="0" err="1">
                <a:solidFill>
                  <a:schemeClr val="tx1"/>
                </a:solidFill>
                <a:effectLst/>
                <a:latin typeface="+mn-lt"/>
                <a:ea typeface="+mn-ea"/>
                <a:cs typeface="+mn-cs"/>
              </a:rPr>
              <a:t>based</a:t>
            </a:r>
            <a:r>
              <a:rPr lang="de-DE" sz="1400" kern="1200" dirty="0">
                <a:solidFill>
                  <a:schemeClr val="tx1"/>
                </a:solidFill>
                <a:effectLst/>
                <a:latin typeface="+mn-lt"/>
                <a:ea typeface="+mn-ea"/>
                <a:cs typeface="+mn-cs"/>
              </a:rPr>
              <a:t> on </a:t>
            </a:r>
            <a:r>
              <a:rPr lang="de-DE" sz="1400" kern="1200" dirty="0" err="1">
                <a:solidFill>
                  <a:schemeClr val="tx1"/>
                </a:solidFill>
                <a:effectLst/>
                <a:latin typeface="+mn-lt"/>
                <a:ea typeface="+mn-ea"/>
                <a:cs typeface="+mn-cs"/>
              </a:rPr>
              <a:t>ready-to-use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content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service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components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Provide</a:t>
            </a:r>
            <a:r>
              <a:rPr lang="de-DE" sz="1400" kern="1200" dirty="0">
                <a:solidFill>
                  <a:schemeClr val="tx1"/>
                </a:solidFill>
                <a:effectLst/>
                <a:latin typeface="+mn-lt"/>
                <a:ea typeface="+mn-ea"/>
                <a:cs typeface="+mn-cs"/>
              </a:rPr>
              <a:t> end-</a:t>
            </a:r>
            <a:r>
              <a:rPr lang="de-DE" sz="1400" kern="1200" dirty="0" err="1">
                <a:solidFill>
                  <a:schemeClr val="tx1"/>
                </a:solidFill>
                <a:effectLst/>
                <a:latin typeface="+mn-lt"/>
                <a:ea typeface="+mn-ea"/>
                <a:cs typeface="+mn-cs"/>
              </a:rPr>
              <a:t>to</a:t>
            </a:r>
            <a:r>
              <a:rPr lang="de-DE" sz="1400" kern="1200" dirty="0">
                <a:solidFill>
                  <a:schemeClr val="tx1"/>
                </a:solidFill>
                <a:effectLst/>
                <a:latin typeface="+mn-lt"/>
                <a:ea typeface="+mn-ea"/>
                <a:cs typeface="+mn-cs"/>
              </a:rPr>
              <a:t>-end </a:t>
            </a:r>
            <a:r>
              <a:rPr lang="de-DE" sz="1400" kern="1200" dirty="0" err="1">
                <a:solidFill>
                  <a:schemeClr val="tx1"/>
                </a:solidFill>
                <a:effectLst/>
                <a:latin typeface="+mn-lt"/>
                <a:ea typeface="+mn-ea"/>
                <a:cs typeface="+mn-cs"/>
              </a:rPr>
              <a:t>processes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with</a:t>
            </a:r>
            <a:r>
              <a:rPr lang="de-DE" sz="1400" kern="1200" dirty="0">
                <a:solidFill>
                  <a:schemeClr val="tx1"/>
                </a:solidFill>
                <a:effectLst/>
                <a:latin typeface="+mn-lt"/>
                <a:ea typeface="+mn-ea"/>
                <a:cs typeface="+mn-cs"/>
              </a:rPr>
              <a:t> a </a:t>
            </a:r>
            <a:r>
              <a:rPr lang="de-DE" sz="1400" kern="1200" dirty="0" err="1">
                <a:solidFill>
                  <a:schemeClr val="tx1"/>
                </a:solidFill>
                <a:effectLst/>
                <a:latin typeface="+mn-lt"/>
                <a:ea typeface="+mn-ea"/>
                <a:cs typeface="+mn-cs"/>
              </a:rPr>
              <a:t>clearly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defined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scope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delivery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model</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timeline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effort</a:t>
            </a:r>
            <a:r>
              <a:rPr lang="de-DE" sz="1400" kern="1200" dirty="0">
                <a:solidFill>
                  <a:schemeClr val="tx1"/>
                </a:solidFill>
                <a:effectLst/>
                <a:latin typeface="+mn-lt"/>
                <a:ea typeface="+mn-ea"/>
                <a:cs typeface="+mn-cs"/>
              </a:rPr>
              <a:t>. RDSs </a:t>
            </a:r>
            <a:r>
              <a:rPr lang="de-DE" sz="1400" kern="1200" dirty="0" err="1">
                <a:solidFill>
                  <a:schemeClr val="tx1"/>
                </a:solidFill>
                <a:effectLst/>
                <a:latin typeface="+mn-lt"/>
                <a:ea typeface="+mn-ea"/>
                <a:cs typeface="+mn-cs"/>
              </a:rPr>
              <a:t>are</a:t>
            </a:r>
            <a:r>
              <a:rPr lang="de-DE" sz="1400" kern="1200" dirty="0">
                <a:solidFill>
                  <a:schemeClr val="tx1"/>
                </a:solidFill>
                <a:effectLst/>
                <a:latin typeface="+mn-lt"/>
                <a:ea typeface="+mn-ea"/>
                <a:cs typeface="+mn-cs"/>
              </a:rPr>
              <a:t> a type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Engineered</a:t>
            </a:r>
            <a:r>
              <a:rPr lang="de-DE" sz="1400" kern="1200" dirty="0">
                <a:solidFill>
                  <a:schemeClr val="tx1"/>
                </a:solidFill>
                <a:effectLst/>
                <a:latin typeface="+mn-lt"/>
                <a:ea typeface="+mn-ea"/>
                <a:cs typeface="+mn-cs"/>
              </a:rPr>
              <a:t> Service </a:t>
            </a:r>
            <a:r>
              <a:rPr lang="de-DE" sz="1400" kern="1200" dirty="0" err="1">
                <a:solidFill>
                  <a:schemeClr val="tx1"/>
                </a:solidFill>
                <a:effectLst/>
                <a:latin typeface="+mn-lt"/>
                <a:ea typeface="+mn-ea"/>
                <a:cs typeface="+mn-cs"/>
              </a:rPr>
              <a:t>that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has</a:t>
            </a:r>
            <a:r>
              <a:rPr lang="de-DE" sz="1400" kern="1200" dirty="0">
                <a:solidFill>
                  <a:schemeClr val="tx1"/>
                </a:solidFill>
                <a:effectLst/>
                <a:latin typeface="+mn-lt"/>
                <a:ea typeface="+mn-ea"/>
                <a:cs typeface="+mn-cs"/>
              </a:rPr>
              <a:t> an </a:t>
            </a:r>
            <a:r>
              <a:rPr lang="de-DE" sz="1400" kern="1200" dirty="0" err="1">
                <a:solidFill>
                  <a:schemeClr val="tx1"/>
                </a:solidFill>
                <a:effectLst/>
                <a:latin typeface="+mn-lt"/>
                <a:ea typeface="+mn-ea"/>
                <a:cs typeface="+mn-cs"/>
              </a:rPr>
              <a:t>associated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software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license</a:t>
            </a:r>
            <a:r>
              <a:rPr lang="de-DE" sz="1400" kern="1200" dirty="0">
                <a:solidFill>
                  <a:schemeClr val="tx1"/>
                </a:solidFill>
                <a:effectLst/>
                <a:latin typeface="+mn-lt"/>
                <a:ea typeface="+mn-ea"/>
                <a:cs typeface="+mn-cs"/>
              </a:rPr>
              <a:t>. </a:t>
            </a:r>
          </a:p>
          <a:p>
            <a:r>
              <a:rPr lang="de-DE" sz="1400" kern="1200" dirty="0">
                <a:solidFill>
                  <a:schemeClr val="tx1"/>
                </a:solidFill>
                <a:effectLst/>
                <a:latin typeface="+mn-lt"/>
                <a:ea typeface="+mn-ea"/>
                <a:cs typeface="+mn-cs"/>
              </a:rPr>
              <a:t>The SAP Service </a:t>
            </a:r>
            <a:r>
              <a:rPr lang="de-DE" sz="1400" kern="1200" dirty="0" err="1">
                <a:solidFill>
                  <a:schemeClr val="tx1"/>
                </a:solidFill>
                <a:effectLst/>
                <a:latin typeface="+mn-lt"/>
                <a:ea typeface="+mn-ea"/>
                <a:cs typeface="+mn-cs"/>
              </a:rPr>
              <a:t>Descriptions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define</a:t>
            </a:r>
            <a:r>
              <a:rPr lang="de-DE" sz="1400" kern="1200" dirty="0">
                <a:solidFill>
                  <a:schemeClr val="tx1"/>
                </a:solidFill>
                <a:effectLst/>
                <a:latin typeface="+mn-lt"/>
                <a:ea typeface="+mn-ea"/>
                <a:cs typeface="+mn-cs"/>
              </a:rPr>
              <a:t> an </a:t>
            </a:r>
            <a:r>
              <a:rPr lang="de-DE" sz="1400" kern="1200" dirty="0" err="1">
                <a:solidFill>
                  <a:schemeClr val="tx1"/>
                </a:solidFill>
                <a:effectLst/>
                <a:latin typeface="+mn-lt"/>
                <a:ea typeface="+mn-ea"/>
                <a:cs typeface="+mn-cs"/>
              </a:rPr>
              <a:t>Engineered</a:t>
            </a:r>
            <a:r>
              <a:rPr lang="de-DE" sz="1400" kern="1200" dirty="0">
                <a:solidFill>
                  <a:schemeClr val="tx1"/>
                </a:solidFill>
                <a:effectLst/>
                <a:latin typeface="+mn-lt"/>
                <a:ea typeface="+mn-ea"/>
                <a:cs typeface="+mn-cs"/>
              </a:rPr>
              <a:t> Service </a:t>
            </a:r>
            <a:r>
              <a:rPr lang="de-DE" sz="1400" kern="1200" dirty="0" err="1">
                <a:solidFill>
                  <a:schemeClr val="tx1"/>
                </a:solidFill>
                <a:effectLst/>
                <a:latin typeface="+mn-lt"/>
                <a:ea typeface="+mn-ea"/>
                <a:cs typeface="+mn-cs"/>
              </a:rPr>
              <a:t>as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predefined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service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project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delivered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by</a:t>
            </a:r>
            <a:r>
              <a:rPr lang="de-DE" sz="1400" kern="1200" dirty="0">
                <a:solidFill>
                  <a:schemeClr val="tx1"/>
                </a:solidFill>
                <a:effectLst/>
                <a:latin typeface="+mn-lt"/>
                <a:ea typeface="+mn-ea"/>
                <a:cs typeface="+mn-cs"/>
              </a:rPr>
              <a:t> SAP </a:t>
            </a:r>
            <a:r>
              <a:rPr lang="de-DE" sz="1400" kern="1200" dirty="0" err="1">
                <a:solidFill>
                  <a:schemeClr val="tx1"/>
                </a:solidFill>
                <a:effectLst/>
                <a:latin typeface="+mn-lt"/>
                <a:ea typeface="+mn-ea"/>
                <a:cs typeface="+mn-cs"/>
              </a:rPr>
              <a:t>that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has</a:t>
            </a:r>
            <a:r>
              <a:rPr lang="de-DE" sz="1400" kern="1200" dirty="0">
                <a:solidFill>
                  <a:schemeClr val="tx1"/>
                </a:solidFill>
                <a:effectLst/>
                <a:latin typeface="+mn-lt"/>
                <a:ea typeface="+mn-ea"/>
                <a:cs typeface="+mn-cs"/>
              </a:rPr>
              <a:t> a </a:t>
            </a:r>
            <a:r>
              <a:rPr lang="de-DE" sz="1400" kern="1200" dirty="0" err="1">
                <a:solidFill>
                  <a:schemeClr val="tx1"/>
                </a:solidFill>
                <a:effectLst/>
                <a:latin typeface="+mn-lt"/>
                <a:ea typeface="+mn-ea"/>
                <a:cs typeface="+mn-cs"/>
              </a:rPr>
              <a:t>predefined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scope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delivery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approach</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accelerators</a:t>
            </a:r>
            <a:r>
              <a:rPr lang="de-DE" sz="1400" kern="1200" dirty="0">
                <a:solidFill>
                  <a:schemeClr val="tx1"/>
                </a:solidFill>
                <a:effectLst/>
                <a:latin typeface="+mn-lt"/>
                <a:ea typeface="+mn-ea"/>
                <a:cs typeface="+mn-cs"/>
              </a:rPr>
              <a:t>.</a:t>
            </a:r>
          </a:p>
          <a:p>
            <a:r>
              <a:rPr lang="de-DE" sz="1400" i="1" kern="1200" dirty="0">
                <a:solidFill>
                  <a:schemeClr val="tx1"/>
                </a:solidFill>
                <a:effectLst/>
                <a:latin typeface="+mn-lt"/>
                <a:ea typeface="+mn-ea"/>
                <a:cs typeface="+mn-cs"/>
              </a:rPr>
              <a:t>The </a:t>
            </a:r>
            <a:r>
              <a:rPr lang="de-DE" sz="1400" i="1" kern="1200" dirty="0" err="1">
                <a:solidFill>
                  <a:schemeClr val="tx1"/>
                </a:solidFill>
                <a:effectLst/>
                <a:latin typeface="+mn-lt"/>
                <a:ea typeface="+mn-ea"/>
                <a:cs typeface="+mn-cs"/>
              </a:rPr>
              <a:t>service</a:t>
            </a:r>
            <a:r>
              <a:rPr lang="de-DE" sz="1400" i="1" kern="1200" dirty="0">
                <a:solidFill>
                  <a:schemeClr val="tx1"/>
                </a:solidFill>
                <a:effectLst/>
                <a:latin typeface="+mn-lt"/>
                <a:ea typeface="+mn-ea"/>
                <a:cs typeface="+mn-cs"/>
              </a:rPr>
              <a:t> </a:t>
            </a:r>
            <a:r>
              <a:rPr lang="de-DE" sz="1400" i="1" kern="1200" dirty="0" err="1">
                <a:solidFill>
                  <a:schemeClr val="tx1"/>
                </a:solidFill>
                <a:effectLst/>
                <a:latin typeface="+mn-lt"/>
                <a:ea typeface="+mn-ea"/>
                <a:cs typeface="+mn-cs"/>
              </a:rPr>
              <a:t>within</a:t>
            </a:r>
            <a:r>
              <a:rPr lang="de-DE" sz="1400" i="1" kern="1200" dirty="0">
                <a:solidFill>
                  <a:schemeClr val="tx1"/>
                </a:solidFill>
                <a:effectLst/>
                <a:latin typeface="+mn-lt"/>
                <a:ea typeface="+mn-ea"/>
                <a:cs typeface="+mn-cs"/>
              </a:rPr>
              <a:t> an RDS </a:t>
            </a:r>
            <a:r>
              <a:rPr lang="de-DE" sz="1400" i="1" kern="1200" dirty="0" err="1">
                <a:solidFill>
                  <a:schemeClr val="tx1"/>
                </a:solidFill>
                <a:effectLst/>
                <a:latin typeface="+mn-lt"/>
                <a:ea typeface="+mn-ea"/>
                <a:cs typeface="+mn-cs"/>
              </a:rPr>
              <a:t>is</a:t>
            </a:r>
            <a:r>
              <a:rPr lang="de-DE" sz="1400" i="1" kern="1200" dirty="0">
                <a:solidFill>
                  <a:schemeClr val="tx1"/>
                </a:solidFill>
                <a:effectLst/>
                <a:latin typeface="+mn-lt"/>
                <a:ea typeface="+mn-ea"/>
                <a:cs typeface="+mn-cs"/>
              </a:rPr>
              <a:t> an </a:t>
            </a:r>
            <a:r>
              <a:rPr lang="de-DE" sz="1400" i="1" kern="1200" dirty="0" err="1">
                <a:solidFill>
                  <a:schemeClr val="tx1"/>
                </a:solidFill>
                <a:effectLst/>
                <a:latin typeface="+mn-lt"/>
                <a:ea typeface="+mn-ea"/>
                <a:cs typeface="+mn-cs"/>
              </a:rPr>
              <a:t>engineered</a:t>
            </a:r>
            <a:r>
              <a:rPr lang="de-DE" sz="1400" i="1" kern="1200" dirty="0">
                <a:solidFill>
                  <a:schemeClr val="tx1"/>
                </a:solidFill>
                <a:effectLst/>
                <a:latin typeface="+mn-lt"/>
                <a:ea typeface="+mn-ea"/>
                <a:cs typeface="+mn-cs"/>
              </a:rPr>
              <a:t> </a:t>
            </a:r>
            <a:r>
              <a:rPr lang="de-DE" sz="1400" i="1" kern="1200" dirty="0" err="1">
                <a:solidFill>
                  <a:schemeClr val="tx1"/>
                </a:solidFill>
                <a:effectLst/>
                <a:latin typeface="+mn-lt"/>
                <a:ea typeface="+mn-ea"/>
                <a:cs typeface="+mn-cs"/>
              </a:rPr>
              <a:t>service</a:t>
            </a:r>
            <a:r>
              <a:rPr lang="de-DE" sz="1400" i="1"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de-DE" sz="1400" b="1"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de-DE" sz="1400" b="1" kern="1200" dirty="0">
                <a:solidFill>
                  <a:schemeClr val="tx1"/>
                </a:solidFill>
                <a:effectLst/>
                <a:latin typeface="+mn-lt"/>
                <a:ea typeface="+mn-ea"/>
                <a:cs typeface="+mn-cs"/>
              </a:rPr>
              <a:t>Solution </a:t>
            </a:r>
            <a:r>
              <a:rPr lang="de-DE" sz="1400" b="1" kern="1200" dirty="0" err="1">
                <a:solidFill>
                  <a:schemeClr val="tx1"/>
                </a:solidFill>
                <a:effectLst/>
                <a:latin typeface="+mn-lt"/>
                <a:ea typeface="+mn-ea"/>
                <a:cs typeface="+mn-cs"/>
              </a:rPr>
              <a:t>manager</a:t>
            </a:r>
            <a:r>
              <a:rPr lang="de-DE" sz="1400" b="1" kern="1200" dirty="0">
                <a:solidFill>
                  <a:schemeClr val="tx1"/>
                </a:solidFill>
                <a:effectLst/>
                <a:latin typeface="+mn-lt"/>
                <a:ea typeface="+mn-ea"/>
                <a:cs typeface="+mn-cs"/>
              </a:rPr>
              <a:t> </a:t>
            </a:r>
            <a:r>
              <a:rPr lang="de-DE" sz="1400" b="1" kern="1200" dirty="0" err="1">
                <a:solidFill>
                  <a:schemeClr val="tx1"/>
                </a:solidFill>
                <a:effectLst/>
                <a:latin typeface="+mn-lt"/>
                <a:ea typeface="+mn-ea"/>
                <a:cs typeface="+mn-cs"/>
              </a:rPr>
              <a:t>documentation</a:t>
            </a:r>
            <a:endParaRPr lang="de-DE" sz="1400" kern="1200" dirty="0">
              <a:solidFill>
                <a:schemeClr val="tx1"/>
              </a:solidFill>
              <a:effectLst/>
              <a:latin typeface="+mn-lt"/>
              <a:ea typeface="+mn-ea"/>
              <a:cs typeface="+mn-cs"/>
            </a:endParaRPr>
          </a:p>
          <a:p>
            <a:r>
              <a:rPr lang="de-DE" sz="1400" kern="1200" dirty="0">
                <a:solidFill>
                  <a:schemeClr val="tx1"/>
                </a:solidFill>
                <a:effectLst/>
                <a:latin typeface="+mn-lt"/>
                <a:ea typeface="+mn-ea"/>
                <a:cs typeface="+mn-cs"/>
              </a:rPr>
              <a:t>The SAP Solution Manager Implementation </a:t>
            </a:r>
            <a:r>
              <a:rPr lang="de-DE" sz="1400" kern="1200" dirty="0" err="1">
                <a:solidFill>
                  <a:schemeClr val="tx1"/>
                </a:solidFill>
                <a:effectLst/>
                <a:latin typeface="+mn-lt"/>
                <a:ea typeface="+mn-ea"/>
                <a:cs typeface="+mn-cs"/>
              </a:rPr>
              <a:t>content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includes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documentation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types</a:t>
            </a:r>
            <a:r>
              <a:rPr lang="de-DE" sz="1400" kern="1200" dirty="0">
                <a:solidFill>
                  <a:schemeClr val="tx1"/>
                </a:solidFill>
                <a:effectLst/>
                <a:latin typeface="+mn-lt"/>
                <a:ea typeface="+mn-ea"/>
                <a:cs typeface="+mn-cs"/>
              </a:rPr>
              <a:t> such </a:t>
            </a:r>
            <a:r>
              <a:rPr lang="de-DE" sz="1400" kern="1200" dirty="0" err="1">
                <a:solidFill>
                  <a:schemeClr val="tx1"/>
                </a:solidFill>
                <a:effectLst/>
                <a:latin typeface="+mn-lt"/>
                <a:ea typeface="+mn-ea"/>
                <a:cs typeface="+mn-cs"/>
              </a:rPr>
              <a:t>as</a:t>
            </a:r>
            <a:r>
              <a:rPr lang="de-DE" sz="1400" kern="1200" dirty="0">
                <a:solidFill>
                  <a:schemeClr val="tx1"/>
                </a:solidFill>
                <a:effectLst/>
                <a:latin typeface="+mn-lt"/>
                <a:ea typeface="+mn-ea"/>
                <a:cs typeface="+mn-cs"/>
              </a:rPr>
              <a:t>: Business </a:t>
            </a:r>
            <a:r>
              <a:rPr lang="de-DE" sz="1400" kern="1200" dirty="0" err="1">
                <a:solidFill>
                  <a:schemeClr val="tx1"/>
                </a:solidFill>
                <a:effectLst/>
                <a:latin typeface="+mn-lt"/>
                <a:ea typeface="+mn-ea"/>
                <a:cs typeface="+mn-cs"/>
              </a:rPr>
              <a:t>scenario</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business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process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implementable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step</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descriptions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part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blueprint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content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Configuration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documentation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part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configuration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content</a:t>
            </a:r>
            <a:r>
              <a:rPr lang="de-DE" sz="1400" kern="1200" dirty="0">
                <a:solidFill>
                  <a:schemeClr val="tx1"/>
                </a:solidFill>
                <a:effectLst/>
                <a:latin typeface="+mn-lt"/>
                <a:ea typeface="+mn-ea"/>
                <a:cs typeface="+mn-cs"/>
              </a:rPr>
              <a:t>; Upgrade </a:t>
            </a:r>
            <a:r>
              <a:rPr lang="de-DE" sz="1400" kern="1200" dirty="0" err="1">
                <a:solidFill>
                  <a:schemeClr val="tx1"/>
                </a:solidFill>
                <a:effectLst/>
                <a:latin typeface="+mn-lt"/>
                <a:ea typeface="+mn-ea"/>
                <a:cs typeface="+mn-cs"/>
              </a:rPr>
              <a:t>documentation</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as</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part</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of</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upgrade </a:t>
            </a:r>
            <a:r>
              <a:rPr lang="de-DE" sz="1400" kern="1200" dirty="0" err="1">
                <a:solidFill>
                  <a:schemeClr val="tx1"/>
                </a:solidFill>
                <a:effectLst/>
                <a:latin typeface="+mn-lt"/>
                <a:ea typeface="+mn-ea"/>
                <a:cs typeface="+mn-cs"/>
              </a:rPr>
              <a:t>content</a:t>
            </a:r>
            <a:r>
              <a:rPr lang="de-DE" sz="1400" kern="1200" dirty="0">
                <a:solidFill>
                  <a:schemeClr val="tx1"/>
                </a:solidFill>
                <a:effectLst/>
                <a:latin typeface="+mn-lt"/>
                <a:ea typeface="+mn-ea"/>
                <a:cs typeface="+mn-cs"/>
              </a:rPr>
              <a:t>.</a:t>
            </a:r>
          </a:p>
          <a:p>
            <a:r>
              <a:rPr lang="de-DE" sz="1400" b="1" kern="1200" dirty="0">
                <a:solidFill>
                  <a:schemeClr val="tx1"/>
                </a:solidFill>
                <a:effectLst/>
                <a:latin typeface="+mn-lt"/>
                <a:ea typeface="+mn-ea"/>
                <a:cs typeface="+mn-cs"/>
              </a:rPr>
              <a:t>Sample </a:t>
            </a:r>
            <a:r>
              <a:rPr lang="de-DE" sz="1400" b="1" kern="1200" dirty="0" err="1">
                <a:solidFill>
                  <a:schemeClr val="tx1"/>
                </a:solidFill>
                <a:effectLst/>
                <a:latin typeface="+mn-lt"/>
                <a:ea typeface="+mn-ea"/>
                <a:cs typeface="+mn-cs"/>
              </a:rPr>
              <a:t>data</a:t>
            </a:r>
            <a:r>
              <a:rPr lang="de-DE" sz="1400" b="1" kern="1200" dirty="0">
                <a:solidFill>
                  <a:schemeClr val="tx1"/>
                </a:solidFill>
                <a:effectLst/>
                <a:latin typeface="+mn-lt"/>
                <a:ea typeface="+mn-ea"/>
                <a:cs typeface="+mn-cs"/>
              </a:rPr>
              <a:t>: </a:t>
            </a:r>
            <a:r>
              <a:rPr lang="de-DE" sz="1400" kern="1200" dirty="0">
                <a:solidFill>
                  <a:schemeClr val="tx1"/>
                </a:solidFill>
                <a:effectLst/>
                <a:latin typeface="+mn-lt"/>
                <a:ea typeface="+mn-ea"/>
                <a:cs typeface="+mn-cs"/>
              </a:rPr>
              <a:t>Sample </a:t>
            </a:r>
            <a:r>
              <a:rPr lang="de-DE" sz="1400" kern="1200" dirty="0" err="1">
                <a:solidFill>
                  <a:schemeClr val="tx1"/>
                </a:solidFill>
                <a:effectLst/>
                <a:latin typeface="+mn-lt"/>
                <a:ea typeface="+mn-ea"/>
                <a:cs typeface="+mn-cs"/>
              </a:rPr>
              <a:t>master</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data</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and</a:t>
            </a:r>
            <a:r>
              <a:rPr lang="de-DE" sz="1400" kern="1200" dirty="0">
                <a:solidFill>
                  <a:schemeClr val="tx1"/>
                </a:solidFill>
                <a:effectLst/>
                <a:latin typeface="+mn-lt"/>
                <a:ea typeface="+mn-ea"/>
                <a:cs typeface="+mn-cs"/>
              </a:rPr>
              <a:t> sample </a:t>
            </a:r>
            <a:r>
              <a:rPr lang="de-DE" sz="1400" kern="1200" dirty="0" err="1">
                <a:solidFill>
                  <a:schemeClr val="tx1"/>
                </a:solidFill>
                <a:effectLst/>
                <a:latin typeface="+mn-lt"/>
                <a:ea typeface="+mn-ea"/>
                <a:cs typeface="+mn-cs"/>
              </a:rPr>
              <a:t>transactional</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data</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specific</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for</a:t>
            </a:r>
            <a:r>
              <a:rPr lang="de-DE" sz="1400" kern="1200" dirty="0">
                <a:solidFill>
                  <a:schemeClr val="tx1"/>
                </a:solidFill>
                <a:effectLst/>
                <a:latin typeface="+mn-lt"/>
                <a:ea typeface="+mn-ea"/>
                <a:cs typeface="+mn-cs"/>
              </a:rPr>
              <a:t> an </a:t>
            </a:r>
            <a:r>
              <a:rPr lang="de-DE" sz="1400" kern="1200" dirty="0" err="1">
                <a:solidFill>
                  <a:schemeClr val="tx1"/>
                </a:solidFill>
                <a:effectLst/>
                <a:latin typeface="+mn-lt"/>
                <a:ea typeface="+mn-ea"/>
                <a:cs typeface="+mn-cs"/>
              </a:rPr>
              <a:t>industry</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to</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showcase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the</a:t>
            </a:r>
            <a:r>
              <a:rPr lang="de-DE" sz="1400" kern="1200" dirty="0">
                <a:solidFill>
                  <a:schemeClr val="tx1"/>
                </a:solidFill>
                <a:effectLst/>
                <a:latin typeface="+mn-lt"/>
                <a:ea typeface="+mn-ea"/>
                <a:cs typeface="+mn-cs"/>
              </a:rPr>
              <a:t> </a:t>
            </a:r>
            <a:r>
              <a:rPr lang="de-DE" sz="1400" kern="1200" dirty="0" err="1">
                <a:solidFill>
                  <a:schemeClr val="tx1"/>
                </a:solidFill>
                <a:effectLst/>
                <a:latin typeface="+mn-lt"/>
                <a:ea typeface="+mn-ea"/>
                <a:cs typeface="+mn-cs"/>
              </a:rPr>
              <a:t>solution</a:t>
            </a:r>
            <a:endParaRPr lang="de-DE" sz="1400" kern="1200" dirty="0">
              <a:solidFill>
                <a:schemeClr val="tx1"/>
              </a:solidFill>
              <a:effectLst/>
              <a:latin typeface="+mn-lt"/>
              <a:ea typeface="+mn-ea"/>
              <a:cs typeface="+mn-cs"/>
            </a:endParaRPr>
          </a:p>
          <a:p>
            <a:r>
              <a:rPr lang="de-DE" sz="1400" b="1" kern="1200" dirty="0">
                <a:solidFill>
                  <a:schemeClr val="tx1"/>
                </a:solidFill>
                <a:effectLst/>
                <a:latin typeface="+mn-lt"/>
                <a:ea typeface="+mn-ea"/>
                <a:cs typeface="+mn-cs"/>
              </a:rPr>
              <a:t/>
            </a:r>
            <a:br>
              <a:rPr lang="de-DE" sz="1400" b="1" kern="1200" dirty="0">
                <a:solidFill>
                  <a:schemeClr val="tx1"/>
                </a:solidFill>
                <a:effectLst/>
                <a:latin typeface="+mn-lt"/>
                <a:ea typeface="+mn-ea"/>
                <a:cs typeface="+mn-cs"/>
              </a:rPr>
            </a:br>
            <a:r>
              <a:rPr lang="de-DE" sz="1400" b="1"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de-DE" sz="1400" b="1" kern="1200" dirty="0" err="1">
                <a:solidFill>
                  <a:schemeClr val="tx1"/>
                </a:solidFill>
                <a:effectLst/>
                <a:latin typeface="+mn-lt"/>
                <a:ea typeface="+mn-ea"/>
                <a:cs typeface="+mn-cs"/>
              </a:rPr>
              <a:t>Industry</a:t>
            </a:r>
            <a:r>
              <a:rPr lang="de-DE" sz="1400" b="1" kern="1200" dirty="0">
                <a:solidFill>
                  <a:schemeClr val="tx1"/>
                </a:solidFill>
                <a:effectLst/>
                <a:latin typeface="+mn-lt"/>
                <a:ea typeface="+mn-ea"/>
                <a:cs typeface="+mn-cs"/>
              </a:rPr>
              <a:t> Reference </a:t>
            </a:r>
            <a:r>
              <a:rPr lang="de-DE" sz="1400" b="1" kern="1200" dirty="0" err="1">
                <a:solidFill>
                  <a:schemeClr val="tx1"/>
                </a:solidFill>
                <a:effectLst/>
                <a:latin typeface="+mn-lt"/>
                <a:ea typeface="+mn-ea"/>
                <a:cs typeface="+mn-cs"/>
              </a:rPr>
              <a:t>Architecture</a:t>
            </a:r>
            <a:r>
              <a:rPr lang="de-DE" sz="1400" b="1" kern="1200" dirty="0">
                <a:solidFill>
                  <a:schemeClr val="tx1"/>
                </a:solidFill>
                <a:effectLst/>
                <a:latin typeface="+mn-lt"/>
                <a:ea typeface="+mn-ea"/>
                <a:cs typeface="+mn-cs"/>
              </a:rPr>
              <a:t>:</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IndRA reference material focuses on &amp; links two domains (Business &amp; Technology).</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Focusses on the Business domain (what a business does at its core) and  the technology domain (how is it done)</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It leverages SAP’s deep industry knowledge, extensive and unique solution portfolio:</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It provides a holistic business capability view for an industry and links these business capabilities to SAP solutions.</a:t>
            </a:r>
            <a:br>
              <a:rPr lang="en-US" sz="1400" kern="1200" dirty="0">
                <a:solidFill>
                  <a:schemeClr val="tx1"/>
                </a:solidFill>
                <a:effectLst/>
                <a:latin typeface="+mn-lt"/>
                <a:ea typeface="+mn-ea"/>
                <a:cs typeface="+mn-cs"/>
              </a:rPr>
            </a:br>
            <a:r>
              <a:rPr lang="en-US" sz="1400" kern="1200" dirty="0">
                <a:solidFill>
                  <a:schemeClr val="tx1"/>
                </a:solidFill>
                <a:effectLst/>
                <a:latin typeface="+mn-lt"/>
                <a:ea typeface="+mn-ea"/>
                <a:cs typeface="+mn-cs"/>
              </a:rPr>
              <a:t>- It models key business processes with linked, recommended Solution Architecture.</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The four key assets, which will be created by industry or by relevant industry segment are</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Business Capability Model</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Business Process Model on the Business side and the</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Application Map</a:t>
            </a:r>
            <a:endParaRPr lang="de-DE" sz="1400" kern="1200" dirty="0">
              <a:solidFill>
                <a:schemeClr val="tx1"/>
              </a:solidFill>
              <a:effectLst/>
              <a:latin typeface="+mn-lt"/>
              <a:ea typeface="+mn-ea"/>
              <a:cs typeface="+mn-cs"/>
            </a:endParaRPr>
          </a:p>
          <a:p>
            <a:pPr lvl="0"/>
            <a:r>
              <a:rPr lang="en-US" sz="1400" kern="1200" dirty="0">
                <a:solidFill>
                  <a:schemeClr val="tx1"/>
                </a:solidFill>
                <a:effectLst/>
                <a:latin typeface="+mn-lt"/>
                <a:ea typeface="+mn-ea"/>
                <a:cs typeface="+mn-cs"/>
              </a:rPr>
              <a:t>Solution Architecture on the technology side.</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 </a:t>
            </a:r>
            <a:endParaRPr lang="de-DE" sz="1400" kern="1200" dirty="0">
              <a:solidFill>
                <a:schemeClr val="tx1"/>
              </a:solidFill>
              <a:effectLst/>
              <a:latin typeface="+mn-lt"/>
              <a:ea typeface="+mn-ea"/>
              <a:cs typeface="+mn-cs"/>
            </a:endParaRPr>
          </a:p>
          <a:p>
            <a:endParaRPr lang="de-DE"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33</a:t>
            </a:fld>
            <a:endParaRPr lang="de-DE" dirty="0"/>
          </a:p>
        </p:txBody>
      </p:sp>
    </p:spTree>
    <p:extLst>
      <p:ext uri="{BB962C8B-B14F-4D97-AF65-F5344CB8AC3E}">
        <p14:creationId xmlns:p14="http://schemas.microsoft.com/office/powerpoint/2010/main" val="2852288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34</a:t>
            </a:fld>
            <a:endParaRPr lang="en-US" dirty="0"/>
          </a:p>
        </p:txBody>
      </p:sp>
    </p:spTree>
    <p:extLst>
      <p:ext uri="{BB962C8B-B14F-4D97-AF65-F5344CB8AC3E}">
        <p14:creationId xmlns:p14="http://schemas.microsoft.com/office/powerpoint/2010/main" val="1858946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a:t>
            </a:fld>
            <a:endParaRPr lang="en-US" dirty="0"/>
          </a:p>
        </p:txBody>
      </p:sp>
    </p:spTree>
    <p:extLst>
      <p:ext uri="{BB962C8B-B14F-4D97-AF65-F5344CB8AC3E}">
        <p14:creationId xmlns:p14="http://schemas.microsoft.com/office/powerpoint/2010/main" val="1238172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2</a:t>
            </a:fld>
            <a:endParaRPr lang="en-US" dirty="0"/>
          </a:p>
        </p:txBody>
      </p:sp>
    </p:spTree>
    <p:extLst>
      <p:ext uri="{BB962C8B-B14F-4D97-AF65-F5344CB8AC3E}">
        <p14:creationId xmlns:p14="http://schemas.microsoft.com/office/powerpoint/2010/main" val="1164593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12</a:t>
            </a:fld>
            <a:endParaRPr lang="en-US" dirty="0"/>
          </a:p>
        </p:txBody>
      </p:sp>
    </p:spTree>
    <p:extLst>
      <p:ext uri="{BB962C8B-B14F-4D97-AF65-F5344CB8AC3E}">
        <p14:creationId xmlns:p14="http://schemas.microsoft.com/office/powerpoint/2010/main" val="1682140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13</a:t>
            </a:fld>
            <a:endParaRPr lang="en-US" dirty="0"/>
          </a:p>
        </p:txBody>
      </p:sp>
    </p:spTree>
    <p:extLst>
      <p:ext uri="{BB962C8B-B14F-4D97-AF65-F5344CB8AC3E}">
        <p14:creationId xmlns:p14="http://schemas.microsoft.com/office/powerpoint/2010/main" val="3631529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816364" rtl="0" eaLnBrk="1" fontAlgn="auto" latinLnBrk="0" hangingPunct="1">
              <a:lnSpc>
                <a:spcPct val="100000"/>
              </a:lnSpc>
              <a:spcBef>
                <a:spcPts val="0"/>
              </a:spcBef>
              <a:spcAft>
                <a:spcPts val="0"/>
              </a:spcAft>
              <a:buClrTx/>
              <a:buSzTx/>
              <a:buFontTx/>
              <a:buNone/>
              <a:tabLst/>
              <a:defRPr/>
            </a:pPr>
            <a:endParaRPr lang="en-US" sz="1000" kern="0" baseline="0" dirty="0">
              <a:solidFill>
                <a:srgbClr val="000000"/>
              </a:solidFill>
              <a:ea typeface="Arial Unicode MS" pitchFamily="34" charset="-128"/>
              <a:cs typeface="Arial Unicode MS" pitchFamily="34" charset="-128"/>
            </a:endParaRPr>
          </a:p>
        </p:txBody>
      </p:sp>
      <p:sp>
        <p:nvSpPr>
          <p:cNvPr id="4" name="Slide Number Placeholder 3"/>
          <p:cNvSpPr>
            <a:spLocks noGrp="1"/>
          </p:cNvSpPr>
          <p:nvPr>
            <p:ph type="sldNum" sz="quarter" idx="10"/>
          </p:nvPr>
        </p:nvSpPr>
        <p:spPr/>
        <p:txBody>
          <a:bodyPr/>
          <a:lstStyle/>
          <a:p>
            <a:fld id="{7D8C2C35-2B8A-446E-BEC0-FD36716C29AC}" type="slidenum">
              <a:rPr lang="de-DE" smtClean="0"/>
              <a:pPr/>
              <a:t>14</a:t>
            </a:fld>
            <a:endParaRPr lang="de-DE" dirty="0"/>
          </a:p>
        </p:txBody>
      </p:sp>
    </p:spTree>
    <p:extLst>
      <p:ext uri="{BB962C8B-B14F-4D97-AF65-F5344CB8AC3E}">
        <p14:creationId xmlns:p14="http://schemas.microsoft.com/office/powerpoint/2010/main" val="2482786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27050" y="511175"/>
            <a:ext cx="6032500" cy="3394075"/>
          </a:xfrm>
        </p:spPr>
      </p:sp>
      <p:sp>
        <p:nvSpPr>
          <p:cNvPr id="3" name="Notes Placeholder 2"/>
          <p:cNvSpPr>
            <a:spLocks noGrp="1"/>
          </p:cNvSpPr>
          <p:nvPr>
            <p:ph type="body" idx="1"/>
          </p:nvPr>
        </p:nvSpPr>
        <p:spPr>
          <a:xfrm>
            <a:off x="743998" y="4755555"/>
            <a:ext cx="5309680" cy="4580253"/>
          </a:xfrm>
        </p:spPr>
        <p:txBody>
          <a:bodyPr>
            <a:noAutofit/>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67624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solidFill>
                  <a:srgbClr val="000000"/>
                </a:solidFill>
              </a:rPr>
              <a:pPr/>
              <a:t>16</a:t>
            </a:fld>
            <a:endParaRPr lang="en-US" dirty="0">
              <a:solidFill>
                <a:srgbClr val="000000"/>
              </a:solidFill>
            </a:endParaRPr>
          </a:p>
        </p:txBody>
      </p:sp>
    </p:spTree>
    <p:extLst>
      <p:ext uri="{BB962C8B-B14F-4D97-AF65-F5344CB8AC3E}">
        <p14:creationId xmlns:p14="http://schemas.microsoft.com/office/powerpoint/2010/main" val="3068047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800"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17</a:t>
            </a:fld>
            <a:endParaRPr lang="en-US" dirty="0"/>
          </a:p>
        </p:txBody>
      </p:sp>
    </p:spTree>
    <p:extLst>
      <p:ext uri="{BB962C8B-B14F-4D97-AF65-F5344CB8AC3E}">
        <p14:creationId xmlns:p14="http://schemas.microsoft.com/office/powerpoint/2010/main" val="2324213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global12.sap.com/corporate-en/legal/copyright/index.epx"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global.sap.com/corporate-de/legal/copyright/index.epx"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with picture - 1">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extLst>
              <a:ext uri="{28A0092B-C50C-407E-A947-70E740481C1C}">
                <a14:useLocalDpi xmlns:a14="http://schemas.microsoft.com/office/drawing/2010/main" val="0"/>
              </a:ext>
            </a:extLst>
          </a:blip>
          <a:srcRect t="5637" b="637"/>
          <a:stretch/>
        </p:blipFill>
        <p:spPr>
          <a:xfrm>
            <a:off x="-1" y="0"/>
            <a:ext cx="12195176" cy="6858000"/>
          </a:xfrm>
          <a:prstGeom prst="rect">
            <a:avLst/>
          </a:prstGeom>
        </p:spPr>
      </p:pic>
      <p:sp>
        <p:nvSpPr>
          <p:cNvPr id="7" name="Rectangle 6"/>
          <p:cNvSpPr/>
          <p:nvPr/>
        </p:nvSpPr>
        <p:spPr bwMode="gray">
          <a:xfrm>
            <a:off x="324000" y="0"/>
            <a:ext cx="11545200" cy="2160000"/>
          </a:xfrm>
          <a:prstGeom prst="rect">
            <a:avLst/>
          </a:prstGeom>
          <a:solidFill>
            <a:schemeClr val="bg1">
              <a:alpha val="75000"/>
            </a:schemeClr>
          </a:solidFill>
          <a:ln w="6350" algn="ctr">
            <a:noFill/>
            <a:miter lim="800000"/>
            <a:headEnd/>
            <a:tailEnd/>
          </a:ln>
        </p:spPr>
        <p:txBody>
          <a:bodyPr lIns="107163" tIns="85730" rIns="107163" bIns="85730" rtlCol="0" anchor="b" anchorCtr="0"/>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0" name="Rectangle 9"/>
          <p:cNvSpPr/>
          <p:nvPr userDrawn="1"/>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 name="Subtitle 2"/>
          <p:cNvSpPr>
            <a:spLocks noGrp="1"/>
          </p:cNvSpPr>
          <p:nvPr>
            <p:ph type="subTitle" idx="1" hasCustomPrompt="1"/>
          </p:nvPr>
        </p:nvSpPr>
        <p:spPr bwMode="gray">
          <a:xfrm>
            <a:off x="467999" y="1816176"/>
            <a:ext cx="10620000" cy="276999"/>
          </a:xfrm>
        </p:spPr>
        <p:txBody>
          <a:bodyPr anchor="b" anchorCtr="0">
            <a:spAutoFit/>
          </a:bodyPr>
          <a:lstStyle>
            <a:lvl1pPr marL="0" marR="0" indent="0" algn="l" defTabSz="1088776" rtl="0" eaLnBrk="1" fontAlgn="auto" latinLnBrk="0" hangingPunct="1">
              <a:lnSpc>
                <a:spcPct val="100000"/>
              </a:lnSpc>
              <a:spcBef>
                <a:spcPts val="0"/>
              </a:spcBef>
              <a:spcAft>
                <a:spcPts val="0"/>
              </a:spcAft>
              <a:buClr>
                <a:schemeClr val="accent1"/>
              </a:buClr>
              <a:buSzPct val="80000"/>
              <a:buFontTx/>
              <a:buNone/>
              <a:tabLst/>
              <a:defRPr sz="1800" b="0">
                <a:solidFill>
                  <a:sysClr val="windowText" lastClr="000000"/>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US" dirty="0"/>
              <a:t>Speaker’s Name, SAP (delete if not needed)</a:t>
            </a:r>
          </a:p>
        </p:txBody>
      </p:sp>
      <p:sp>
        <p:nvSpPr>
          <p:cNvPr id="9" name="Title 1"/>
          <p:cNvSpPr>
            <a:spLocks noGrp="1"/>
          </p:cNvSpPr>
          <p:nvPr>
            <p:ph type="ctrTitle" hasCustomPrompt="1"/>
          </p:nvPr>
        </p:nvSpPr>
        <p:spPr bwMode="gray">
          <a:xfrm>
            <a:off x="467999" y="651735"/>
            <a:ext cx="10620000" cy="1107996"/>
          </a:xfrm>
        </p:spPr>
        <p:txBody>
          <a:bodyPr anchor="t" anchorCtr="0">
            <a:noAutofit/>
          </a:bodyPr>
          <a:lstStyle>
            <a:lvl1pPr>
              <a:defRPr sz="3600" b="1">
                <a:solidFill>
                  <a:sysClr val="windowText" lastClr="000000"/>
                </a:solidFill>
                <a:latin typeface="+mj-lt"/>
              </a:defRPr>
            </a:lvl1pPr>
          </a:lstStyle>
          <a:p>
            <a:r>
              <a:rPr lang="en-US" sz="3600" dirty="0"/>
              <a:t>Alternate Presentation Title</a:t>
            </a:r>
            <a:br>
              <a:rPr lang="en-US" sz="3600" dirty="0"/>
            </a:br>
            <a:r>
              <a:rPr lang="en-US" sz="3600" dirty="0"/>
              <a:t>Breaks to Two Lines</a:t>
            </a:r>
            <a:endParaRPr lang="en-US" dirty="0"/>
          </a:p>
        </p:txBody>
      </p:sp>
      <p:pic>
        <p:nvPicPr>
          <p:cNvPr id="11" name="Picture 10" descr="SAP_grad_R_pref.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25438" y="6083725"/>
            <a:ext cx="913247" cy="453600"/>
          </a:xfrm>
          <a:prstGeom prst="rect">
            <a:avLst/>
          </a:prstGeom>
          <a:noFill/>
          <a:ln>
            <a:noFill/>
          </a:ln>
        </p:spPr>
      </p:pic>
    </p:spTree>
    <p:extLst>
      <p:ext uri="{BB962C8B-B14F-4D97-AF65-F5344CB8AC3E}">
        <p14:creationId xmlns:p14="http://schemas.microsoft.com/office/powerpoint/2010/main" val="2012048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ext with picture right 2">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
        <p:nvSpPr>
          <p:cNvPr id="5" name="Picture Placeholder 4"/>
          <p:cNvSpPr>
            <a:spLocks noGrp="1"/>
          </p:cNvSpPr>
          <p:nvPr>
            <p:ph type="pic" sz="quarter" idx="10"/>
          </p:nvPr>
        </p:nvSpPr>
        <p:spPr bwMode="gray">
          <a:xfrm>
            <a:off x="6208016" y="1692392"/>
            <a:ext cx="5662800" cy="4393017"/>
          </a:xfrm>
          <a:solidFill>
            <a:schemeClr val="bg1">
              <a:lumMod val="95000"/>
            </a:schemeClr>
          </a:solidFill>
        </p:spPr>
        <p:txBody>
          <a:bodyPr vert="horz" lIns="0" tIns="1543147" rIns="0" bIns="0" rtlCol="0" anchor="t" anchorCtr="0">
            <a:noAutofit/>
          </a:bodyPr>
          <a:lstStyle>
            <a:lvl1pPr marL="0" indent="0" algn="ctr" defTabSz="1088776" rtl="0" eaLnBrk="1" latinLnBrk="0" hangingPunct="1">
              <a:spcBef>
                <a:spcPts val="1929"/>
              </a:spcBef>
              <a:buClr>
                <a:schemeClr val="accent1"/>
              </a:buClr>
              <a:buSzPct val="80000"/>
              <a:buFontTx/>
              <a:buNone/>
              <a:defRPr lang="de-DE" sz="2100" b="0" kern="1200" dirty="0">
                <a:solidFill>
                  <a:schemeClr val="tx1"/>
                </a:solidFill>
                <a:latin typeface="+mn-lt"/>
                <a:ea typeface="+mn-ea"/>
                <a:cs typeface="+mn-cs"/>
              </a:defRPr>
            </a:lvl1pPr>
          </a:lstStyle>
          <a:p>
            <a:r>
              <a:rPr lang="en-US" dirty="0"/>
              <a:t>Click icon to add picture</a:t>
            </a:r>
          </a:p>
        </p:txBody>
      </p:sp>
      <p:sp>
        <p:nvSpPr>
          <p:cNvPr id="7" name="Text Placeholder 6"/>
          <p:cNvSpPr>
            <a:spLocks noGrp="1"/>
          </p:cNvSpPr>
          <p:nvPr>
            <p:ph type="body" sz="quarter" idx="11" hasCustomPrompt="1"/>
          </p:nvPr>
        </p:nvSpPr>
        <p:spPr bwMode="gray">
          <a:xfrm>
            <a:off x="324000" y="1692392"/>
            <a:ext cx="5662800" cy="439301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079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Text with picture right 3">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
        <p:nvSpPr>
          <p:cNvPr id="5" name="Picture Placeholder 4"/>
          <p:cNvSpPr>
            <a:spLocks noGrp="1"/>
          </p:cNvSpPr>
          <p:nvPr>
            <p:ph type="pic" sz="quarter" idx="10"/>
          </p:nvPr>
        </p:nvSpPr>
        <p:spPr bwMode="gray">
          <a:xfrm>
            <a:off x="4706938" y="1692392"/>
            <a:ext cx="7164387" cy="4393017"/>
          </a:xfrm>
          <a:solidFill>
            <a:schemeClr val="bg1">
              <a:lumMod val="95000"/>
            </a:schemeClr>
          </a:solidFill>
        </p:spPr>
        <p:txBody>
          <a:bodyPr vert="horz" lIns="0" tIns="1543147" rIns="0" bIns="0" rtlCol="0" anchor="t" anchorCtr="0">
            <a:noAutofit/>
          </a:bodyPr>
          <a:lstStyle>
            <a:lvl1pPr marL="0" indent="0" algn="ctr" defTabSz="1088776" rtl="0" eaLnBrk="1" latinLnBrk="0" hangingPunct="1">
              <a:spcBef>
                <a:spcPts val="1929"/>
              </a:spcBef>
              <a:buClr>
                <a:schemeClr val="accent1"/>
              </a:buClr>
              <a:buSzPct val="80000"/>
              <a:buFontTx/>
              <a:buNone/>
              <a:defRPr lang="de-DE" sz="2100" b="0" kern="1200" dirty="0">
                <a:solidFill>
                  <a:schemeClr val="tx1"/>
                </a:solidFill>
                <a:latin typeface="+mn-lt"/>
                <a:ea typeface="+mn-ea"/>
                <a:cs typeface="+mn-cs"/>
              </a:defRPr>
            </a:lvl1pPr>
          </a:lstStyle>
          <a:p>
            <a:r>
              <a:rPr lang="en-US" dirty="0"/>
              <a:t>Click icon to add picture</a:t>
            </a:r>
          </a:p>
        </p:txBody>
      </p:sp>
      <p:sp>
        <p:nvSpPr>
          <p:cNvPr id="7" name="Text Placeholder 6"/>
          <p:cNvSpPr>
            <a:spLocks noGrp="1"/>
          </p:cNvSpPr>
          <p:nvPr>
            <p:ph type="body" sz="quarter" idx="11" hasCustomPrompt="1"/>
          </p:nvPr>
        </p:nvSpPr>
        <p:spPr bwMode="gray">
          <a:xfrm>
            <a:off x="324000" y="1692392"/>
            <a:ext cx="4224188" cy="439301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883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324000" y="1800000"/>
            <a:ext cx="11545200" cy="923330"/>
          </a:xfrm>
        </p:spPr>
        <p:txBody>
          <a:bodyPr anchor="b" anchorCtr="0">
            <a:noAutofit/>
          </a:bodyPr>
          <a:lstStyle>
            <a:lvl1pPr algn="l">
              <a:defRPr sz="6000">
                <a:solidFill>
                  <a:schemeClr val="tx1"/>
                </a:solidFill>
                <a:latin typeface="+mj-lt"/>
              </a:defRPr>
            </a:lvl1pPr>
          </a:lstStyle>
          <a:p>
            <a:r>
              <a:rPr lang="en-US" dirty="0"/>
              <a:t>Click to edit text</a:t>
            </a:r>
          </a:p>
        </p:txBody>
      </p:sp>
      <p:sp>
        <p:nvSpPr>
          <p:cNvPr id="3" name="Rectangle 2"/>
          <p:cNvSpPr/>
          <p:nvPr/>
        </p:nvSpPr>
        <p:spPr bwMode="gray">
          <a:xfrm>
            <a:off x="173620" y="1088020"/>
            <a:ext cx="11806177" cy="324091"/>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4" name="Rectangle 3"/>
          <p:cNvSpPr/>
          <p:nvPr userDrawn="1"/>
        </p:nvSpPr>
        <p:spPr bwMode="gray">
          <a:xfrm>
            <a:off x="173620" y="1088020"/>
            <a:ext cx="11806177" cy="324091"/>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79435055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Text with picture: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1080"/>
            <a:ext cx="5662800" cy="1721198"/>
          </a:xfrm>
        </p:spPr>
        <p:txBody>
          <a:bodyPr/>
          <a:lstStyle>
            <a:lvl1pPr>
              <a:defRPr/>
            </a:lvl1pPr>
          </a:lstStyle>
          <a:p>
            <a:pPr lvl="0"/>
            <a:r>
              <a:rPr lang="en-US" noProof="0" dirty="0"/>
              <a:t>First level</a:t>
            </a:r>
          </a:p>
          <a:p>
            <a:pPr lvl="1"/>
            <a:r>
              <a:rPr lang="en-US" dirty="0"/>
              <a:t>Second level</a:t>
            </a:r>
          </a:p>
        </p:txBody>
      </p:sp>
      <p:sp>
        <p:nvSpPr>
          <p:cNvPr id="13" name="Text Placeholder 3"/>
          <p:cNvSpPr>
            <a:spLocks noGrp="1"/>
          </p:cNvSpPr>
          <p:nvPr>
            <p:ph type="body" sz="quarter" idx="14" hasCustomPrompt="1"/>
          </p:nvPr>
        </p:nvSpPr>
        <p:spPr>
          <a:xfrm>
            <a:off x="6208016" y="1691080"/>
            <a:ext cx="5662800" cy="1721198"/>
          </a:xfrm>
        </p:spPr>
        <p:txBody>
          <a:bodyPr/>
          <a:lstStyle>
            <a:lvl1pPr>
              <a:defRPr/>
            </a:lvl1pPr>
          </a:lstStyle>
          <a:p>
            <a:pPr lvl="0"/>
            <a:r>
              <a:rPr lang="en-US" noProof="0" dirty="0"/>
              <a:t>First level</a:t>
            </a:r>
          </a:p>
          <a:p>
            <a:pPr lvl="1"/>
            <a:r>
              <a:rPr lang="en-US" dirty="0"/>
              <a:t>Second level</a:t>
            </a:r>
          </a:p>
        </p:txBody>
      </p:sp>
      <p:sp>
        <p:nvSpPr>
          <p:cNvPr id="9" name="Picture Placeholder 4"/>
          <p:cNvSpPr>
            <a:spLocks noGrp="1"/>
          </p:cNvSpPr>
          <p:nvPr>
            <p:ph type="pic" sz="quarter" idx="15"/>
          </p:nvPr>
        </p:nvSpPr>
        <p:spPr bwMode="gray">
          <a:xfrm>
            <a:off x="324000" y="3574318"/>
            <a:ext cx="5662800" cy="2508804"/>
          </a:xfrm>
          <a:solidFill>
            <a:schemeClr val="bg1">
              <a:lumMod val="95000"/>
            </a:schemeClr>
          </a:solidFill>
        </p:spPr>
        <p:txBody>
          <a:bodyPr tIns="600113" anchor="t" anchorCtr="0"/>
          <a:lstStyle>
            <a:lvl1pPr algn="ctr">
              <a:defRPr b="0"/>
            </a:lvl1pPr>
          </a:lstStyle>
          <a:p>
            <a:r>
              <a:rPr lang="en-US" dirty="0"/>
              <a:t>Click icon to add picture</a:t>
            </a:r>
          </a:p>
        </p:txBody>
      </p:sp>
      <p:sp>
        <p:nvSpPr>
          <p:cNvPr id="11" name="Picture Placeholder 4"/>
          <p:cNvSpPr>
            <a:spLocks noGrp="1"/>
          </p:cNvSpPr>
          <p:nvPr>
            <p:ph type="pic" sz="quarter" idx="16"/>
          </p:nvPr>
        </p:nvSpPr>
        <p:spPr bwMode="gray">
          <a:xfrm>
            <a:off x="6208016" y="3574318"/>
            <a:ext cx="5662800" cy="2508804"/>
          </a:xfrm>
          <a:solidFill>
            <a:schemeClr val="bg1">
              <a:lumMod val="95000"/>
            </a:schemeClr>
          </a:solidFill>
        </p:spPr>
        <p:txBody>
          <a:bodyPr tIns="600113" anchor="t" anchorCtr="0"/>
          <a:lstStyle>
            <a:lvl1pPr algn="ctr">
              <a:defRPr b="0"/>
            </a:lvl1pPr>
          </a:lstStyle>
          <a:p>
            <a:r>
              <a:rPr lang="en-US" dirty="0"/>
              <a:t>Click icon to add picture</a:t>
            </a:r>
          </a:p>
        </p:txBody>
      </p:sp>
    </p:spTree>
    <p:extLst>
      <p:ext uri="{BB962C8B-B14F-4D97-AF65-F5344CB8AC3E}">
        <p14:creationId xmlns:p14="http://schemas.microsoft.com/office/powerpoint/2010/main" val="2720293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7" name="Content Placeholder 2"/>
          <p:cNvSpPr>
            <a:spLocks noGrp="1"/>
          </p:cNvSpPr>
          <p:nvPr>
            <p:ph idx="1" hasCustomPrompt="1"/>
          </p:nvPr>
        </p:nvSpPr>
        <p:spPr>
          <a:xfrm>
            <a:off x="324000" y="1692390"/>
            <a:ext cx="11545200" cy="4393017"/>
          </a:xfrm>
        </p:spPr>
        <p:txBody>
          <a:bodyPr tIns="0"/>
          <a:lstStyle>
            <a:lvl1pPr algn="l">
              <a:defRPr b="0"/>
            </a:lvl1pPr>
          </a:lstStyle>
          <a:p>
            <a:pPr lvl="0"/>
            <a:r>
              <a:rPr lang="en-US" dirty="0"/>
              <a:t>Click to add content</a:t>
            </a:r>
          </a:p>
        </p:txBody>
      </p:sp>
    </p:spTree>
    <p:extLst>
      <p:ext uri="{BB962C8B-B14F-4D97-AF65-F5344CB8AC3E}">
        <p14:creationId xmlns:p14="http://schemas.microsoft.com/office/powerpoint/2010/main" val="6044320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iscussion Pan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Discussion panel</a:t>
            </a:r>
          </a:p>
        </p:txBody>
      </p:sp>
      <p:sp>
        <p:nvSpPr>
          <p:cNvPr id="5" name="Text Placeholder 4"/>
          <p:cNvSpPr>
            <a:spLocks noGrp="1"/>
          </p:cNvSpPr>
          <p:nvPr>
            <p:ph type="body" sz="quarter" idx="10" hasCustomPrompt="1"/>
          </p:nvPr>
        </p:nvSpPr>
        <p:spPr>
          <a:xfrm>
            <a:off x="324000" y="1692392"/>
            <a:ext cx="11545200" cy="3385542"/>
          </a:xfrm>
        </p:spPr>
        <p:txBody>
          <a:bodyPr>
            <a:spAutoFit/>
          </a:bodyPr>
          <a:lstStyle>
            <a:lvl1pPr>
              <a:spcBef>
                <a:spcPts val="2400"/>
              </a:spcBef>
              <a:defRPr/>
            </a:lvl1pPr>
          </a:lstStyle>
          <a:p>
            <a:r>
              <a:rPr lang="en-US" dirty="0"/>
              <a:t>Title of discussion panel</a:t>
            </a:r>
          </a:p>
          <a:p>
            <a:r>
              <a:rPr lang="en-US" b="0" dirty="0"/>
              <a:t>Speaker Name, Company 1</a:t>
            </a:r>
          </a:p>
          <a:p>
            <a:r>
              <a:rPr lang="en-US" b="0" dirty="0"/>
              <a:t>Speaker Name, Company 2</a:t>
            </a:r>
          </a:p>
          <a:p>
            <a:r>
              <a:rPr lang="en-US" b="0" dirty="0"/>
              <a:t>Speaker Name, Company 3</a:t>
            </a:r>
          </a:p>
          <a:p>
            <a:r>
              <a:rPr lang="en-US" b="0" dirty="0"/>
              <a:t>Speaker Name, Company 4</a:t>
            </a:r>
          </a:p>
          <a:p>
            <a:r>
              <a:rPr lang="en-US" b="0" dirty="0"/>
              <a:t>Speaker Name, Company 5</a:t>
            </a:r>
          </a:p>
        </p:txBody>
      </p:sp>
    </p:spTree>
    <p:extLst>
      <p:ext uri="{BB962C8B-B14F-4D97-AF65-F5344CB8AC3E}">
        <p14:creationId xmlns:p14="http://schemas.microsoft.com/office/powerpoint/2010/main" val="28278071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2"/>
          <p:cNvSpPr/>
          <p:nvPr/>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0" name="Rectangle 9"/>
          <p:cNvSpPr/>
          <p:nvPr userDrawn="1"/>
        </p:nvSpPr>
        <p:spPr bwMode="gray">
          <a:xfrm>
            <a:off x="173620" y="1088020"/>
            <a:ext cx="11806177" cy="324091"/>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Tree>
    <p:extLst>
      <p:ext uri="{BB962C8B-B14F-4D97-AF65-F5344CB8AC3E}">
        <p14:creationId xmlns:p14="http://schemas.microsoft.com/office/powerpoint/2010/main" val="303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Screensho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330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pyright">
    <p:bg bwMode="gray">
      <p:bgRef idx="1001">
        <a:schemeClr val="bg1"/>
      </p:bgRef>
    </p:bg>
    <p:spTree>
      <p:nvGrpSpPr>
        <p:cNvPr id="1" name=""/>
        <p:cNvGrpSpPr/>
        <p:nvPr/>
      </p:nvGrpSpPr>
      <p:grpSpPr>
        <a:xfrm>
          <a:off x="0" y="0"/>
          <a:ext cx="0" cy="0"/>
          <a:chOff x="0" y="0"/>
          <a:chExt cx="0" cy="0"/>
        </a:xfrm>
      </p:grpSpPr>
      <p:sp>
        <p:nvSpPr>
          <p:cNvPr id="11" name="TextBox 10"/>
          <p:cNvSpPr txBox="1"/>
          <p:nvPr/>
        </p:nvSpPr>
        <p:spPr bwMode="gray">
          <a:xfrm>
            <a:off x="324000" y="324075"/>
            <a:ext cx="11547324" cy="756175"/>
          </a:xfrm>
          <a:prstGeom prst="rect">
            <a:avLst/>
          </a:prstGeom>
        </p:spPr>
        <p:txBody>
          <a:bodyPr vert="horz" lIns="0" tIns="0" rIns="0" bIns="0" rtlCol="0" anchor="ctr" anchorCtr="0">
            <a:noAutofit/>
          </a:bodyPr>
          <a:lstStyle/>
          <a:p>
            <a:pPr algn="l" defTabSz="1088776" rtl="0" eaLnBrk="1" latinLnBrk="0" hangingPunct="1">
              <a:spcBef>
                <a:spcPct val="0"/>
              </a:spcBef>
              <a:buNone/>
            </a:pPr>
            <a:r>
              <a:rPr lang="en-US" sz="2900" b="1" kern="1200" noProof="0" dirty="0">
                <a:solidFill>
                  <a:schemeClr val="accent2"/>
                </a:solidFill>
                <a:latin typeface="+mj-lt"/>
                <a:ea typeface="+mj-ea"/>
                <a:cs typeface="+mj-cs"/>
              </a:rPr>
              <a:t>© 2017 SAP SE or an SAP affiliate company.</a:t>
            </a:r>
            <a:r>
              <a:rPr lang="en-US" sz="2900" b="1" kern="1200" baseline="0" noProof="0" dirty="0">
                <a:solidFill>
                  <a:schemeClr val="accent2"/>
                </a:solidFill>
                <a:latin typeface="+mj-lt"/>
                <a:ea typeface="+mj-ea"/>
                <a:cs typeface="+mj-cs"/>
              </a:rPr>
              <a:t> </a:t>
            </a:r>
            <a:r>
              <a:rPr lang="en-US" sz="2900" b="1" kern="1200" noProof="0" dirty="0">
                <a:solidFill>
                  <a:schemeClr val="accent2"/>
                </a:solidFill>
                <a:latin typeface="+mj-lt"/>
                <a:ea typeface="+mj-ea"/>
                <a:cs typeface="+mj-cs"/>
              </a:rPr>
              <a:t>All rights reserved.</a:t>
            </a:r>
          </a:p>
        </p:txBody>
      </p:sp>
      <p:sp>
        <p:nvSpPr>
          <p:cNvPr id="5" name="TextBox 4"/>
          <p:cNvSpPr txBox="1"/>
          <p:nvPr/>
        </p:nvSpPr>
        <p:spPr bwMode="gray">
          <a:xfrm>
            <a:off x="323999" y="1692000"/>
            <a:ext cx="11547325" cy="3539430"/>
          </a:xfrm>
          <a:prstGeom prst="rect">
            <a:avLst/>
          </a:prstGeom>
          <a:noFill/>
        </p:spPr>
        <p:txBody>
          <a:bodyPr wrap="square" lIns="0" tIns="0" rIns="0" bIns="0" rtlCol="0">
            <a:spAutoFit/>
          </a:bodyPr>
          <a:lstStyle/>
          <a:p>
            <a:r>
              <a:rPr lang="en-US" sz="1200" kern="1200" dirty="0">
                <a:solidFill>
                  <a:schemeClr val="tx1"/>
                </a:solidFill>
                <a:latin typeface="Arial"/>
                <a:ea typeface="Arial Unicode MS" panose="020B0604020202020204" pitchFamily="34" charset="-128"/>
                <a:cs typeface="+mn-cs"/>
              </a:rPr>
              <a:t>No part of this publication may be reproduced or transmitted in any form or for any purpose without the express permission of SAP SE or an SAP affiliate company.</a:t>
            </a:r>
          </a:p>
          <a:p>
            <a:pPr>
              <a:spcBef>
                <a:spcPts val="1200"/>
              </a:spcBef>
            </a:pPr>
            <a:r>
              <a:rPr lang="en-US" sz="1200" kern="1200" dirty="0">
                <a:solidFill>
                  <a:schemeClr val="tx1"/>
                </a:solidFill>
                <a:latin typeface="Arial"/>
                <a:ea typeface="Arial Unicode MS" panose="020B0604020202020204" pitchFamily="34" charset="-128"/>
                <a:cs typeface="+mn-cs"/>
              </a:rPr>
              <a:t>SAP and other SAP products and services mentioned herein as well as their respective logos are trademarks or registered trademarks of SAP SE (or an SAP affiliate company) in Germany and other countries. Please see </a:t>
            </a:r>
            <a:r>
              <a:rPr lang="en-US" sz="1200" kern="1200" dirty="0">
                <a:solidFill>
                  <a:schemeClr val="tx1"/>
                </a:solidFill>
                <a:latin typeface="Arial"/>
                <a:ea typeface="Arial Unicode MS" panose="020B0604020202020204" pitchFamily="34" charset="-128"/>
                <a:cs typeface="+mn-cs"/>
                <a:hlinkClick r:id="rId2"/>
              </a:rPr>
              <a:t>http://global12.sap.com/corporate-en/legal/copyright/index.epx</a:t>
            </a:r>
            <a:r>
              <a:rPr lang="en-US" sz="1200" kern="1200" dirty="0">
                <a:solidFill>
                  <a:schemeClr val="tx1"/>
                </a:solidFill>
                <a:latin typeface="Arial"/>
                <a:ea typeface="Arial Unicode MS" panose="020B0604020202020204" pitchFamily="34" charset="-128"/>
                <a:cs typeface="+mn-cs"/>
              </a:rPr>
              <a:t> for additional trademark information and notices.</a:t>
            </a:r>
          </a:p>
          <a:p>
            <a:pPr>
              <a:spcBef>
                <a:spcPts val="1200"/>
              </a:spcBef>
            </a:pPr>
            <a:r>
              <a:rPr lang="en-US" sz="1200" kern="1200" dirty="0">
                <a:solidFill>
                  <a:schemeClr val="tx1"/>
                </a:solidFill>
                <a:latin typeface="Arial"/>
                <a:ea typeface="Arial Unicode MS" panose="020B0604020202020204" pitchFamily="34" charset="-128"/>
                <a:cs typeface="+mn-cs"/>
              </a:rPr>
              <a:t>Some software products marketed by SAP SE and its distributors contain proprietary software components of other software vendors.</a:t>
            </a:r>
          </a:p>
          <a:p>
            <a:pPr>
              <a:spcBef>
                <a:spcPts val="1200"/>
              </a:spcBef>
            </a:pPr>
            <a:r>
              <a:rPr lang="en-US" sz="1200" kern="1200" dirty="0">
                <a:solidFill>
                  <a:schemeClr val="tx1"/>
                </a:solidFill>
                <a:latin typeface="Arial"/>
                <a:ea typeface="Arial Unicode MS" panose="020B0604020202020204" pitchFamily="34" charset="-128"/>
                <a:cs typeface="+mn-cs"/>
              </a:rPr>
              <a:t>National product specifications may vary.</a:t>
            </a:r>
          </a:p>
          <a:p>
            <a:pPr>
              <a:spcBef>
                <a:spcPts val="1200"/>
              </a:spcBef>
            </a:pPr>
            <a:r>
              <a:rPr lang="en-US" sz="1200" kern="1200" dirty="0">
                <a:solidFill>
                  <a:schemeClr val="tx1"/>
                </a:solidFill>
                <a:latin typeface="Arial"/>
                <a:ea typeface="Arial Unicode MS" panose="020B0604020202020204" pitchFamily="34" charset="-128"/>
                <a:cs typeface="+mn-cs"/>
              </a:rPr>
              <a:t>These materials are provided by SAP SE or an SAP affiliate company for informational purposes only, without representation or warranty of any kind, and SAP SE or its affiliated companies shall not be liable for errors or omissions with respect to the materials. The only warranties for SAP SE or SAP affiliate company products and </a:t>
            </a:r>
            <a:br>
              <a:rPr lang="en-US" sz="1200" kern="1200" dirty="0">
                <a:solidFill>
                  <a:schemeClr val="tx1"/>
                </a:solidFill>
                <a:latin typeface="Arial"/>
                <a:ea typeface="Arial Unicode MS" panose="020B0604020202020204" pitchFamily="34" charset="-128"/>
                <a:cs typeface="+mn-cs"/>
              </a:rPr>
            </a:br>
            <a:r>
              <a:rPr lang="en-US" sz="1200" kern="1200" dirty="0">
                <a:solidFill>
                  <a:schemeClr val="tx1"/>
                </a:solidFill>
                <a:latin typeface="Arial"/>
                <a:ea typeface="Arial Unicode MS" panose="020B0604020202020204" pitchFamily="34" charset="-128"/>
                <a:cs typeface="+mn-cs"/>
              </a:rPr>
              <a:t>services are those that are set forth in the express warranty statements accompanying such products and services, if any. Nothing herein should be construed as constituting an additional warranty. </a:t>
            </a:r>
          </a:p>
          <a:p>
            <a:pPr>
              <a:spcBef>
                <a:spcPts val="1200"/>
              </a:spcBef>
            </a:pPr>
            <a:r>
              <a:rPr lang="en-US" sz="1200" kern="1200" dirty="0">
                <a:solidFill>
                  <a:schemeClr val="tx1"/>
                </a:solidFill>
                <a:latin typeface="Arial"/>
                <a:ea typeface="Arial Unicode MS" panose="020B0604020202020204" pitchFamily="34" charset="-128"/>
                <a:cs typeface="+mn-cs"/>
              </a:rPr>
              <a:t>In particular, SAP SE or its affiliated companies have no obligation to pursue any course of business outlined in this document or any related presentation, or to develop </a:t>
            </a:r>
            <a:br>
              <a:rPr lang="en-US" sz="1200" kern="1200" dirty="0">
                <a:solidFill>
                  <a:schemeClr val="tx1"/>
                </a:solidFill>
                <a:latin typeface="Arial"/>
                <a:ea typeface="Arial Unicode MS" panose="020B0604020202020204" pitchFamily="34" charset="-128"/>
                <a:cs typeface="+mn-cs"/>
              </a:rPr>
            </a:br>
            <a:r>
              <a:rPr lang="en-US" sz="1200" kern="1200" dirty="0">
                <a:solidFill>
                  <a:schemeClr val="tx1"/>
                </a:solidFill>
                <a:latin typeface="Arial"/>
                <a:ea typeface="Arial Unicode MS" panose="020B0604020202020204" pitchFamily="34" charset="-128"/>
                <a:cs typeface="+mn-cs"/>
              </a:rPr>
              <a:t>or release any functionality mentioned therein. This document, or any related presentation, and SAP SE’s or its affiliated companies’ strategy and possible future developments, products, and/or platform directions and functionality are all subject to change and may be changed by SAP SE or its affiliated companies at any time </a:t>
            </a:r>
            <a:br>
              <a:rPr lang="en-US" sz="1200" kern="1200" dirty="0">
                <a:solidFill>
                  <a:schemeClr val="tx1"/>
                </a:solidFill>
                <a:latin typeface="Arial"/>
                <a:ea typeface="Arial Unicode MS" panose="020B0604020202020204" pitchFamily="34" charset="-128"/>
                <a:cs typeface="+mn-cs"/>
              </a:rPr>
            </a:br>
            <a:r>
              <a:rPr lang="en-US" sz="1200" kern="1200" dirty="0">
                <a:solidFill>
                  <a:schemeClr val="tx1"/>
                </a:solidFill>
                <a:latin typeface="Arial"/>
                <a:ea typeface="Arial Unicode MS" panose="020B0604020202020204" pitchFamily="34" charset="-128"/>
                <a:cs typeface="+mn-cs"/>
              </a:rPr>
              <a:t>for any reason without notice. The information in this document is not a commitment, promise, or legal obligation to deliver any material, code, or functionality. All forward-looking statements are subject to various risks and uncertainties that could cause actual results to differ materially from expectations. Readers are cautioned not to place undue reliance on these forward-looking statements, which speak only as of their dates, and they should not be relied upon in making purchasing decisions.</a:t>
            </a:r>
          </a:p>
        </p:txBody>
      </p:sp>
    </p:spTree>
    <p:extLst>
      <p:ext uri="{BB962C8B-B14F-4D97-AF65-F5344CB8AC3E}">
        <p14:creationId xmlns:p14="http://schemas.microsoft.com/office/powerpoint/2010/main" val="3395777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pyright german">
    <p:bg bwMode="gray">
      <p:bgRef idx="1001">
        <a:schemeClr val="bg1"/>
      </p:bgRef>
    </p:bg>
    <p:spTree>
      <p:nvGrpSpPr>
        <p:cNvPr id="1" name=""/>
        <p:cNvGrpSpPr/>
        <p:nvPr/>
      </p:nvGrpSpPr>
      <p:grpSpPr>
        <a:xfrm>
          <a:off x="0" y="0"/>
          <a:ext cx="0" cy="0"/>
          <a:chOff x="0" y="0"/>
          <a:chExt cx="0" cy="0"/>
        </a:xfrm>
      </p:grpSpPr>
      <p:sp>
        <p:nvSpPr>
          <p:cNvPr id="11" name="TextBox 10"/>
          <p:cNvSpPr txBox="1"/>
          <p:nvPr/>
        </p:nvSpPr>
        <p:spPr bwMode="gray">
          <a:xfrm>
            <a:off x="324000" y="324075"/>
            <a:ext cx="11547324" cy="756175"/>
          </a:xfrm>
          <a:prstGeom prst="rect">
            <a:avLst/>
          </a:prstGeom>
        </p:spPr>
        <p:txBody>
          <a:bodyPr vert="horz" lIns="0" tIns="0" rIns="0" bIns="0" rtlCol="0" anchor="ctr" anchorCtr="0">
            <a:noAutofit/>
          </a:bodyPr>
          <a:lstStyle/>
          <a:p>
            <a:pPr marL="0" marR="0" indent="0" algn="l" defTabSz="1088776" rtl="0" eaLnBrk="1" fontAlgn="auto" latinLnBrk="0" hangingPunct="1">
              <a:lnSpc>
                <a:spcPct val="100000"/>
              </a:lnSpc>
              <a:spcBef>
                <a:spcPct val="0"/>
              </a:spcBef>
              <a:spcAft>
                <a:spcPts val="0"/>
              </a:spcAft>
              <a:buClrTx/>
              <a:buSzTx/>
              <a:buFontTx/>
              <a:buNone/>
              <a:tabLst/>
              <a:defRPr/>
            </a:pPr>
            <a:r>
              <a:rPr lang="de-DE" sz="2900" b="1" kern="1200" noProof="0" dirty="0">
                <a:solidFill>
                  <a:schemeClr val="accent2"/>
                </a:solidFill>
                <a:latin typeface="+mj-lt"/>
                <a:ea typeface="+mj-ea"/>
                <a:cs typeface="+mj-cs"/>
              </a:rPr>
              <a:t>© 2017 SAP SE oder ein SAP-Konzernunternehmen. </a:t>
            </a:r>
            <a:br>
              <a:rPr lang="de-DE" sz="2900" b="1" kern="1200" noProof="0" dirty="0">
                <a:solidFill>
                  <a:schemeClr val="accent2"/>
                </a:solidFill>
                <a:latin typeface="+mj-lt"/>
                <a:ea typeface="+mj-ea"/>
                <a:cs typeface="+mj-cs"/>
              </a:rPr>
            </a:br>
            <a:r>
              <a:rPr lang="de-DE" sz="2900" b="1" kern="1200" noProof="0" dirty="0">
                <a:solidFill>
                  <a:schemeClr val="accent2"/>
                </a:solidFill>
                <a:latin typeface="+mj-lt"/>
                <a:ea typeface="+mj-ea"/>
                <a:cs typeface="+mj-cs"/>
              </a:rPr>
              <a:t>Alle Rechte vorbehalten.</a:t>
            </a:r>
          </a:p>
        </p:txBody>
      </p:sp>
      <p:sp>
        <p:nvSpPr>
          <p:cNvPr id="8" name="TextBox 7"/>
          <p:cNvSpPr txBox="1"/>
          <p:nvPr/>
        </p:nvSpPr>
        <p:spPr bwMode="gray">
          <a:xfrm>
            <a:off x="323999" y="1692000"/>
            <a:ext cx="11547325" cy="4278094"/>
          </a:xfrm>
          <a:prstGeom prst="rect">
            <a:avLst/>
          </a:prstGeom>
          <a:noFill/>
        </p:spPr>
        <p:txBody>
          <a:bodyPr wrap="square" lIns="0" tIns="0" rIns="0" bIns="0" rtlCol="0">
            <a:spAutoFit/>
          </a:bodyPr>
          <a:lstStyle/>
          <a:p>
            <a:r>
              <a:rPr lang="de-DE" sz="1200" kern="1200" noProof="0" dirty="0">
                <a:solidFill>
                  <a:schemeClr val="tx1"/>
                </a:solidFill>
                <a:effectLst/>
                <a:latin typeface="Arial"/>
                <a:ea typeface="+mn-ea"/>
                <a:cs typeface="+mn-cs"/>
              </a:rPr>
              <a:t>Weitergabe und Vervielfältigung dieser Publikation oder von Teilen daraus sind, zu welchem Zweck und in welcher Form auch immer, ohne die ausdrückliche schriftliche Genehmigung durch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ein SAP-Konzernunternehmen nicht gestattet.</a:t>
            </a:r>
          </a:p>
          <a:p>
            <a:pPr>
              <a:spcBef>
                <a:spcPts val="1200"/>
              </a:spcBef>
            </a:pPr>
            <a:r>
              <a:rPr lang="de-DE" sz="1200" kern="1200" noProof="0" dirty="0">
                <a:solidFill>
                  <a:schemeClr val="tx1"/>
                </a:solidFill>
                <a:effectLst/>
                <a:latin typeface="Arial"/>
                <a:ea typeface="+mn-ea"/>
                <a:cs typeface="+mn-cs"/>
              </a:rPr>
              <a:t>SAP und andere in diesem Dokument erwähnte Produkte und Dienstleistungen von SAP sowie die dazugehörigen Logos sind Marken oder eingetragene Marken der </a:t>
            </a:r>
            <a:br>
              <a:rPr lang="de-DE" sz="1200" kern="1200" noProof="0" dirty="0">
                <a:solidFill>
                  <a:schemeClr val="tx1"/>
                </a:solidFill>
                <a:effectLst/>
                <a:latin typeface="Arial"/>
                <a:ea typeface="+mn-ea"/>
                <a:cs typeface="+mn-cs"/>
              </a:rPr>
            </a:b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von einem SAP-Konzernunternehmen) in Deutschland und verschiedenen anderen Ländern weltweit. </a:t>
            </a:r>
            <a:br>
              <a:rPr lang="de-DE" sz="1200" kern="1200" noProof="0" dirty="0">
                <a:solidFill>
                  <a:schemeClr val="tx1"/>
                </a:solidFill>
                <a:effectLst/>
                <a:latin typeface="Arial"/>
                <a:ea typeface="+mn-ea"/>
                <a:cs typeface="+mn-cs"/>
              </a:rPr>
            </a:br>
            <a:r>
              <a:rPr lang="de-DE" sz="1200" kern="1200" noProof="0" dirty="0">
                <a:solidFill>
                  <a:schemeClr val="tx1"/>
                </a:solidFill>
                <a:effectLst/>
                <a:latin typeface="Arial"/>
                <a:ea typeface="+mn-ea"/>
                <a:cs typeface="+mn-cs"/>
              </a:rPr>
              <a:t>Weitere Hinweise und Informationen zum Markenrecht finden Sie unter </a:t>
            </a:r>
            <a:r>
              <a:rPr lang="de-DE" sz="1200" kern="1200" noProof="0" dirty="0">
                <a:solidFill>
                  <a:schemeClr val="tx1"/>
                </a:solidFill>
                <a:effectLst/>
                <a:latin typeface="Arial"/>
                <a:ea typeface="+mn-ea"/>
                <a:cs typeface="+mn-cs"/>
                <a:hlinkClick r:id="rId2"/>
              </a:rPr>
              <a:t>http://global.sap.com/corporate-de/legal/copyright/index.epx</a:t>
            </a:r>
            <a:r>
              <a:rPr lang="de-DE" sz="1200" kern="1200" noProof="0" dirty="0">
                <a:solidFill>
                  <a:schemeClr val="tx1"/>
                </a:solidFill>
                <a:effectLst/>
                <a:latin typeface="Arial"/>
                <a:ea typeface="+mn-ea"/>
                <a:cs typeface="+mn-cs"/>
              </a:rPr>
              <a:t>.</a:t>
            </a:r>
          </a:p>
          <a:p>
            <a:pPr>
              <a:spcBef>
                <a:spcPts val="1200"/>
              </a:spcBef>
            </a:pPr>
            <a:r>
              <a:rPr lang="de-DE" sz="1200" kern="1200" noProof="0" dirty="0">
                <a:solidFill>
                  <a:schemeClr val="tx1"/>
                </a:solidFill>
                <a:effectLst/>
                <a:latin typeface="Arial"/>
                <a:ea typeface="+mn-ea"/>
                <a:cs typeface="+mn-cs"/>
              </a:rPr>
              <a:t>Die von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deren Vertriebsfirmen angebotenen Softwareprodukte können Softwarekomponenten auch anderer Softwarehersteller enthalten.</a:t>
            </a:r>
          </a:p>
          <a:p>
            <a:pPr>
              <a:spcBef>
                <a:spcPts val="1200"/>
              </a:spcBef>
            </a:pPr>
            <a:r>
              <a:rPr lang="de-DE" sz="1200" kern="1200" noProof="0" dirty="0">
                <a:solidFill>
                  <a:schemeClr val="tx1"/>
                </a:solidFill>
                <a:effectLst/>
                <a:latin typeface="Arial"/>
                <a:ea typeface="+mn-ea"/>
                <a:cs typeface="+mn-cs"/>
              </a:rPr>
              <a:t>Produkte können länderspezifische Unterschiede aufweisen.</a:t>
            </a:r>
          </a:p>
          <a:p>
            <a:pPr>
              <a:spcBef>
                <a:spcPts val="1200"/>
              </a:spcBef>
            </a:pPr>
            <a:r>
              <a:rPr lang="de-DE" sz="1200" kern="1200" noProof="0" dirty="0">
                <a:solidFill>
                  <a:schemeClr val="tx1"/>
                </a:solidFill>
                <a:effectLst/>
                <a:latin typeface="Arial"/>
                <a:ea typeface="+mn-ea"/>
                <a:cs typeface="+mn-cs"/>
              </a:rPr>
              <a:t>Die vorliegenden Unterlagen werden von der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einem SAP-Konzernunternehmen bereitgestellt und dienen ausschließlich zu Informationszwecken. </a:t>
            </a:r>
            <a:br>
              <a:rPr lang="de-DE" sz="1200" kern="1200" noProof="0" dirty="0">
                <a:solidFill>
                  <a:schemeClr val="tx1"/>
                </a:solidFill>
                <a:effectLst/>
                <a:latin typeface="Arial"/>
                <a:ea typeface="+mn-ea"/>
                <a:cs typeface="+mn-cs"/>
              </a:rPr>
            </a:br>
            <a:r>
              <a:rPr lang="de-DE" sz="1200" kern="1200" noProof="0" dirty="0">
                <a:solidFill>
                  <a:schemeClr val="tx1"/>
                </a:solidFill>
                <a:effectLst/>
                <a:latin typeface="Arial"/>
                <a:ea typeface="+mn-ea"/>
                <a:cs typeface="+mn-cs"/>
              </a:rPr>
              <a:t>Die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ihre Konzernunternehmen übernehmen keinerlei Haftung oder Gewährleistung für Fehler oder Unvollständigkeiten in </a:t>
            </a:r>
            <a:r>
              <a:rPr lang="de-DE" sz="1200" kern="1200" baseline="0" noProof="0" dirty="0">
                <a:solidFill>
                  <a:schemeClr val="tx1"/>
                </a:solidFill>
                <a:effectLst/>
                <a:latin typeface="Arial"/>
                <a:ea typeface="+mn-ea"/>
                <a:cs typeface="+mn-cs"/>
              </a:rPr>
              <a:t> </a:t>
            </a:r>
            <a:r>
              <a:rPr lang="de-DE" sz="1200" kern="1200" noProof="0" dirty="0">
                <a:solidFill>
                  <a:schemeClr val="tx1"/>
                </a:solidFill>
                <a:effectLst/>
                <a:latin typeface="Arial"/>
                <a:ea typeface="+mn-ea"/>
                <a:cs typeface="+mn-cs"/>
              </a:rPr>
              <a:t>dieser Publikation. </a:t>
            </a:r>
            <a:br>
              <a:rPr lang="de-DE" sz="1200" kern="1200" noProof="0" dirty="0">
                <a:solidFill>
                  <a:schemeClr val="tx1"/>
                </a:solidFill>
                <a:effectLst/>
                <a:latin typeface="Arial"/>
                <a:ea typeface="+mn-ea"/>
                <a:cs typeface="+mn-cs"/>
              </a:rPr>
            </a:br>
            <a:r>
              <a:rPr lang="de-DE" sz="1200" kern="1200" noProof="0" dirty="0">
                <a:solidFill>
                  <a:schemeClr val="tx1"/>
                </a:solidFill>
                <a:effectLst/>
                <a:latin typeface="Arial"/>
                <a:ea typeface="+mn-ea"/>
                <a:cs typeface="+mn-cs"/>
              </a:rPr>
              <a:t>Die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ein SAP-Konzernunternehmen steht lediglich für Produkte und Dienstleistungen nach der Maßgabe ein, die in der Vereinbarung über die jeweiligen Produkte und Dienstleistungen ausdrücklich geregelt ist. Keine der hierin enthaltenen Informationen ist als zusätzliche Garantie zu interpretieren. 	 </a:t>
            </a:r>
          </a:p>
          <a:p>
            <a:pPr>
              <a:spcBef>
                <a:spcPts val="1200"/>
              </a:spcBef>
            </a:pPr>
            <a:r>
              <a:rPr lang="de-DE" sz="1200" kern="1200" noProof="0" dirty="0">
                <a:solidFill>
                  <a:schemeClr val="tx1"/>
                </a:solidFill>
                <a:effectLst/>
                <a:latin typeface="Arial"/>
                <a:ea typeface="+mn-ea"/>
                <a:cs typeface="+mn-cs"/>
              </a:rPr>
              <a:t>Insbesondere sind die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ihre Konzernunternehmen in keiner Weise verpflichtet, in dieser Publikation oder einer zugehörigen Präsentation dargestellte Geschäftsabläufe zu verfolgen oder hierin wiedergegebene Funktionen zu entwickeln oder zu veröffentlichen. Diese Publikation oder eine zugehörige Präsentation, </a:t>
            </a:r>
            <a:br>
              <a:rPr lang="de-DE" sz="1200" kern="1200" noProof="0" dirty="0">
                <a:solidFill>
                  <a:schemeClr val="tx1"/>
                </a:solidFill>
                <a:effectLst/>
                <a:latin typeface="Arial"/>
                <a:ea typeface="+mn-ea"/>
                <a:cs typeface="+mn-cs"/>
              </a:rPr>
            </a:br>
            <a:r>
              <a:rPr lang="de-DE" sz="1200" kern="1200" noProof="0" dirty="0">
                <a:solidFill>
                  <a:schemeClr val="tx1"/>
                </a:solidFill>
                <a:effectLst/>
                <a:latin typeface="Arial"/>
                <a:ea typeface="+mn-ea"/>
                <a:cs typeface="+mn-cs"/>
              </a:rPr>
              <a:t>die Strategie und etwaige künftige Entwicklungen, Produkte und/oder Plattformen der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ihrer Konzernunternehmen können von der </a:t>
            </a:r>
            <a:r>
              <a:rPr lang="en-US" sz="1200" kern="1200" dirty="0">
                <a:solidFill>
                  <a:schemeClr val="tx1"/>
                </a:solidFill>
                <a:latin typeface="Arial"/>
                <a:ea typeface="Arial Unicode MS" panose="020B0604020202020204" pitchFamily="34" charset="-128"/>
                <a:cs typeface="+mn-cs"/>
              </a:rPr>
              <a:t>SAP SE </a:t>
            </a:r>
            <a:r>
              <a:rPr lang="de-DE" sz="1200" kern="1200" noProof="0" dirty="0">
                <a:solidFill>
                  <a:schemeClr val="tx1"/>
                </a:solidFill>
                <a:effectLst/>
                <a:latin typeface="Arial"/>
                <a:ea typeface="+mn-ea"/>
                <a:cs typeface="+mn-cs"/>
              </a:rPr>
              <a:t>oder ihren Konzernunternehmen jederzeit und ohne Angabe von Gründen unangekündigt geändert werden. </a:t>
            </a:r>
            <a:br>
              <a:rPr lang="de-DE" sz="1200" kern="1200" noProof="0" dirty="0">
                <a:solidFill>
                  <a:schemeClr val="tx1"/>
                </a:solidFill>
                <a:effectLst/>
                <a:latin typeface="Arial"/>
                <a:ea typeface="+mn-ea"/>
                <a:cs typeface="+mn-cs"/>
              </a:rPr>
            </a:br>
            <a:r>
              <a:rPr lang="de-DE" sz="1200" kern="1200" noProof="0" dirty="0">
                <a:solidFill>
                  <a:schemeClr val="tx1"/>
                </a:solidFill>
                <a:effectLst/>
                <a:latin typeface="Arial"/>
                <a:ea typeface="+mn-ea"/>
                <a:cs typeface="+mn-cs"/>
              </a:rPr>
              <a:t>Die in dieser Publikation enthaltenen Informationen stellen keine Zusage, kein Versprechen und keine rechtliche Verpflichtung zur Lieferung von Material, Code oder Funktionen dar. Sämtliche vorausschauenden Aussagen unterliegen unterschiedlichen Risiken und Unsicherheiten, durch die die tatsächlichen Ergebnisse von den Erwartungen abweichen können. Die vorausschauenden Aussagen geben die Sicht zu dem Zeitpunkt wieder, zu dem sie getätigt wurden. Dem Leser wird empfohlen, diesen Aussagen kein übertriebenes Vertrauen zu schenken und sich bei Kaufentscheidungen nicht auf sie zu stützen.</a:t>
            </a:r>
          </a:p>
        </p:txBody>
      </p:sp>
    </p:spTree>
    <p:extLst>
      <p:ext uri="{BB962C8B-B14F-4D97-AF65-F5344CB8AC3E}">
        <p14:creationId xmlns:p14="http://schemas.microsoft.com/office/powerpoint/2010/main" val="3200839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Divider Page">
    <p:bg bwMode="gray">
      <p:bgRef idx="1001">
        <a:schemeClr val="bg1"/>
      </p:bgRef>
    </p:bg>
    <p:spTree>
      <p:nvGrpSpPr>
        <p:cNvPr id="1" name=""/>
        <p:cNvGrpSpPr/>
        <p:nvPr/>
      </p:nvGrpSpPr>
      <p:grpSpPr>
        <a:xfrm>
          <a:off x="0" y="0"/>
          <a:ext cx="0" cy="0"/>
          <a:chOff x="0" y="0"/>
          <a:chExt cx="0" cy="0"/>
        </a:xfrm>
      </p:grpSpPr>
      <p:sp>
        <p:nvSpPr>
          <p:cNvPr id="9" name="Rectangle 8"/>
          <p:cNvSpPr/>
          <p:nvPr/>
        </p:nvSpPr>
        <p:spPr bwMode="gray">
          <a:xfrm>
            <a:off x="324000" y="0"/>
            <a:ext cx="11545200" cy="2296057"/>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2" name="Title 1"/>
          <p:cNvSpPr>
            <a:spLocks noGrp="1"/>
          </p:cNvSpPr>
          <p:nvPr>
            <p:ph type="ctrTitle" hasCustomPrompt="1"/>
          </p:nvPr>
        </p:nvSpPr>
        <p:spPr bwMode="gray">
          <a:xfrm>
            <a:off x="324000" y="2444966"/>
            <a:ext cx="11545200" cy="923330"/>
          </a:xfrm>
        </p:spPr>
        <p:txBody>
          <a:bodyPr anchor="t" anchorCtr="0">
            <a:noAutofit/>
          </a:bodyPr>
          <a:lstStyle>
            <a:lvl1pPr>
              <a:defRPr sz="6000">
                <a:solidFill>
                  <a:schemeClr val="tx1"/>
                </a:solidFill>
                <a:latin typeface="+mj-lt"/>
              </a:defRPr>
            </a:lvl1pPr>
          </a:lstStyle>
          <a:p>
            <a:r>
              <a:rPr lang="en-US" dirty="0"/>
              <a:t>Divider page</a:t>
            </a:r>
          </a:p>
        </p:txBody>
      </p:sp>
      <p:sp>
        <p:nvSpPr>
          <p:cNvPr id="93" name="Text Placeholder 92"/>
          <p:cNvSpPr>
            <a:spLocks noGrp="1"/>
          </p:cNvSpPr>
          <p:nvPr>
            <p:ph type="body" sz="quarter" idx="10" hasCustomPrompt="1"/>
          </p:nvPr>
        </p:nvSpPr>
        <p:spPr>
          <a:xfrm>
            <a:off x="324000" y="3507212"/>
            <a:ext cx="11545200" cy="620857"/>
          </a:xfrm>
        </p:spPr>
        <p:txBody>
          <a:bodyPr/>
          <a:lstStyle>
            <a:lvl1pPr>
              <a:spcBef>
                <a:spcPts val="1429"/>
              </a:spcBef>
              <a:defRPr sz="1900" b="0"/>
            </a:lvl1pPr>
          </a:lstStyle>
          <a:p>
            <a:r>
              <a:rPr lang="en-US" dirty="0"/>
              <a:t>Subtitle if needed</a:t>
            </a:r>
          </a:p>
        </p:txBody>
      </p:sp>
      <p:pic>
        <p:nvPicPr>
          <p:cNvPr id="6" name="Picture 5"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438" y="6083725"/>
            <a:ext cx="913247" cy="453600"/>
          </a:xfrm>
          <a:prstGeom prst="rect">
            <a:avLst/>
          </a:prstGeom>
          <a:noFill/>
          <a:ln>
            <a:noFill/>
          </a:ln>
        </p:spPr>
      </p:pic>
    </p:spTree>
    <p:extLst>
      <p:ext uri="{BB962C8B-B14F-4D97-AF65-F5344CB8AC3E}">
        <p14:creationId xmlns:p14="http://schemas.microsoft.com/office/powerpoint/2010/main" val="3222832269"/>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Playgrou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9290" y="300018"/>
            <a:ext cx="11039906" cy="1462515"/>
          </a:xfrm>
        </p:spPr>
        <p:txBody>
          <a:bodyPr/>
          <a:lstStyle>
            <a:lvl1pPr>
              <a:defRPr/>
            </a:lvl1pPr>
          </a:lstStyle>
          <a:p>
            <a:r>
              <a:rPr lang="en-US" dirty="0"/>
              <a:t>Contents</a:t>
            </a:r>
            <a:endParaRPr lang="en-NZ" dirty="0"/>
          </a:p>
        </p:txBody>
      </p:sp>
      <p:sp>
        <p:nvSpPr>
          <p:cNvPr id="5" name="Slide Number Placeholder 4"/>
          <p:cNvSpPr>
            <a:spLocks noGrp="1"/>
          </p:cNvSpPr>
          <p:nvPr>
            <p:ph type="sldNum" sz="quarter" idx="12"/>
          </p:nvPr>
        </p:nvSpPr>
        <p:spPr>
          <a:xfrm>
            <a:off x="263506" y="6371705"/>
            <a:ext cx="574912" cy="253515"/>
          </a:xfrm>
        </p:spPr>
        <p:txBody>
          <a:bodyPr/>
          <a:lstStyle/>
          <a:p>
            <a:fld id="{DF816310-973F-4842-A6BB-CD7C8966EBD1}" type="slidenum">
              <a:rPr lang="en-NZ" smtClean="0"/>
              <a:pPr/>
              <a:t>‹#›</a:t>
            </a:fld>
            <a:endParaRPr lang="en-NZ" dirty="0"/>
          </a:p>
        </p:txBody>
      </p:sp>
    </p:spTree>
    <p:extLst>
      <p:ext uri="{BB962C8B-B14F-4D97-AF65-F5344CB8AC3E}">
        <p14:creationId xmlns:p14="http://schemas.microsoft.com/office/powerpoint/2010/main" val="2252540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 Contact">
    <p:spTree>
      <p:nvGrpSpPr>
        <p:cNvPr id="1" name=""/>
        <p:cNvGrpSpPr/>
        <p:nvPr/>
      </p:nvGrpSpPr>
      <p:grpSpPr>
        <a:xfrm>
          <a:off x="0" y="0"/>
          <a:ext cx="0" cy="0"/>
          <a:chOff x="0" y="0"/>
          <a:chExt cx="0" cy="0"/>
        </a:xfrm>
      </p:grpSpPr>
      <p:sp>
        <p:nvSpPr>
          <p:cNvPr id="3" name="Title 1"/>
          <p:cNvSpPr>
            <a:spLocks noGrp="1"/>
          </p:cNvSpPr>
          <p:nvPr>
            <p:ph type="ctrTitle" hasCustomPrompt="1"/>
          </p:nvPr>
        </p:nvSpPr>
        <p:spPr bwMode="gray">
          <a:xfrm>
            <a:off x="324000" y="2444966"/>
            <a:ext cx="7200000" cy="923330"/>
          </a:xfrm>
        </p:spPr>
        <p:txBody>
          <a:bodyPr anchor="t" anchorCtr="0">
            <a:noAutofit/>
          </a:bodyPr>
          <a:lstStyle>
            <a:lvl1pPr>
              <a:defRPr sz="6000">
                <a:solidFill>
                  <a:schemeClr val="tx1"/>
                </a:solidFill>
                <a:latin typeface="+mj-lt"/>
              </a:defRPr>
            </a:lvl1pPr>
          </a:lstStyle>
          <a:p>
            <a:r>
              <a:rPr lang="en-US" dirty="0"/>
              <a:t>Thank you</a:t>
            </a:r>
          </a:p>
        </p:txBody>
      </p:sp>
      <p:sp>
        <p:nvSpPr>
          <p:cNvPr id="4" name="Text Placeholder 92"/>
          <p:cNvSpPr>
            <a:spLocks noGrp="1"/>
          </p:cNvSpPr>
          <p:nvPr>
            <p:ph type="body" sz="quarter" idx="10" hasCustomPrompt="1"/>
          </p:nvPr>
        </p:nvSpPr>
        <p:spPr>
          <a:xfrm>
            <a:off x="8989200" y="2590542"/>
            <a:ext cx="2880000" cy="3292098"/>
          </a:xfrm>
        </p:spPr>
        <p:txBody>
          <a:bodyPr anchor="t" anchorCtr="0">
            <a:noAutofit/>
          </a:bodyPr>
          <a:lstStyle>
            <a:lvl1pPr>
              <a:spcBef>
                <a:spcPts val="0"/>
              </a:spcBef>
              <a:defRPr sz="1600" b="0"/>
            </a:lvl1pPr>
          </a:lstStyle>
          <a:p>
            <a:r>
              <a:rPr lang="en-US" dirty="0"/>
              <a:t>Contact information:</a:t>
            </a:r>
          </a:p>
          <a:p>
            <a:endParaRPr lang="en-US" dirty="0"/>
          </a:p>
          <a:p>
            <a:r>
              <a:rPr lang="en-US" dirty="0"/>
              <a:t>F name MI. L name</a:t>
            </a:r>
          </a:p>
          <a:p>
            <a:r>
              <a:rPr lang="en-US" dirty="0"/>
              <a:t>Title</a:t>
            </a:r>
          </a:p>
          <a:p>
            <a:r>
              <a:rPr lang="en-US" dirty="0"/>
              <a:t>Address</a:t>
            </a:r>
          </a:p>
          <a:p>
            <a:r>
              <a:rPr lang="en-US" dirty="0"/>
              <a:t>Phone number</a:t>
            </a:r>
          </a:p>
        </p:txBody>
      </p:sp>
      <p:sp>
        <p:nvSpPr>
          <p:cNvPr id="5" name="Rectangle 4"/>
          <p:cNvSpPr/>
          <p:nvPr userDrawn="1"/>
        </p:nvSpPr>
        <p:spPr bwMode="gray">
          <a:xfrm>
            <a:off x="180622" y="1004711"/>
            <a:ext cx="11898489" cy="598311"/>
          </a:xfrm>
          <a:prstGeom prst="rect">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err="1">
              <a:ln>
                <a:noFill/>
              </a:ln>
              <a:effectLst/>
              <a:uLnTx/>
              <a:uFillTx/>
              <a:ea typeface="Arial Unicode MS" pitchFamily="34" charset="-128"/>
              <a:cs typeface="Arial Unicode MS" pitchFamily="34" charset="-128"/>
            </a:endParaRPr>
          </a:p>
        </p:txBody>
      </p:sp>
      <p:pic>
        <p:nvPicPr>
          <p:cNvPr id="6" name="Picture 5" descr="SAP_grad_R_pref.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5438" y="5882640"/>
            <a:ext cx="913247" cy="453600"/>
          </a:xfrm>
          <a:prstGeom prst="rect">
            <a:avLst/>
          </a:prstGeom>
          <a:noFill/>
          <a:ln>
            <a:noFill/>
          </a:ln>
        </p:spPr>
      </p:pic>
    </p:spTree>
    <p:extLst>
      <p:ext uri="{BB962C8B-B14F-4D97-AF65-F5344CB8AC3E}">
        <p14:creationId xmlns:p14="http://schemas.microsoft.com/office/powerpoint/2010/main" val="78981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&lt;Agenda&gt;</a:t>
            </a:r>
          </a:p>
        </p:txBody>
      </p:sp>
      <p:sp>
        <p:nvSpPr>
          <p:cNvPr id="4" name="Text Placeholder 3"/>
          <p:cNvSpPr>
            <a:spLocks noGrp="1"/>
          </p:cNvSpPr>
          <p:nvPr>
            <p:ph type="body" sz="quarter" idx="10" hasCustomPrompt="1"/>
          </p:nvPr>
        </p:nvSpPr>
        <p:spPr>
          <a:xfrm>
            <a:off x="324000" y="1692392"/>
            <a:ext cx="11545200" cy="3832705"/>
          </a:xfrm>
        </p:spPr>
        <p:txBody>
          <a:bodyPr>
            <a:noAutofit/>
          </a:bodyPr>
          <a:lstStyle>
            <a:lvl1pPr marL="0" marR="0" indent="0" algn="l" defTabSz="1088776" rtl="0" eaLnBrk="1" fontAlgn="auto" latinLnBrk="0" hangingPunct="1">
              <a:lnSpc>
                <a:spcPct val="100000"/>
              </a:lnSpc>
              <a:spcBef>
                <a:spcPts val="2400"/>
              </a:spcBef>
              <a:spcAft>
                <a:spcPts val="0"/>
              </a:spcAft>
              <a:buClr>
                <a:schemeClr val="accent1"/>
              </a:buClr>
              <a:buSzPct val="80000"/>
              <a:buFontTx/>
              <a:buNone/>
              <a:tabLst/>
              <a:defRPr sz="2000" b="0"/>
            </a:lvl1pPr>
            <a:lvl2pPr marL="180000" marR="0" indent="-180000" algn="l" defTabSz="1088776" rtl="0" eaLnBrk="1" fontAlgn="auto" latinLnBrk="0" hangingPunct="1">
              <a:lnSpc>
                <a:spcPct val="100000"/>
              </a:lnSpc>
              <a:spcBef>
                <a:spcPts val="600"/>
              </a:spcBef>
              <a:spcAft>
                <a:spcPts val="0"/>
              </a:spcAft>
              <a:buClr>
                <a:schemeClr val="accent1"/>
              </a:buClr>
              <a:buSzPct val="100000"/>
              <a:buFont typeface="Wingdings" pitchFamily="2" charset="2"/>
              <a:buChar char=""/>
              <a:tabLst/>
              <a:defRPr sz="1800"/>
            </a:lvl2pPr>
            <a:lvl3pPr marL="360000" marR="0" indent="-179388" algn="l" defTabSz="1088776" rtl="0" eaLnBrk="1" fontAlgn="auto" latinLnBrk="0" hangingPunct="1">
              <a:lnSpc>
                <a:spcPct val="100000"/>
              </a:lnSpc>
              <a:spcBef>
                <a:spcPts val="400"/>
              </a:spcBef>
              <a:spcAft>
                <a:spcPts val="0"/>
              </a:spcAft>
              <a:buClr>
                <a:schemeClr val="accent2"/>
              </a:buClr>
              <a:buSzPct val="100000"/>
              <a:buFont typeface="Arial" pitchFamily="34" charset="0"/>
              <a:buChar char="–"/>
              <a:tabLst/>
              <a:defRPr sz="1800" baseline="0"/>
            </a:lvl3pPr>
            <a:lvl4pPr marL="540000" marR="0" indent="-180000" algn="l" defTabSz="1088776" rtl="0" eaLnBrk="1" fontAlgn="auto" latinLnBrk="0" hangingPunct="1">
              <a:lnSpc>
                <a:spcPct val="100000"/>
              </a:lnSpc>
              <a:spcBef>
                <a:spcPts val="250"/>
              </a:spcBef>
              <a:spcAft>
                <a:spcPts val="0"/>
              </a:spcAft>
              <a:buClr>
                <a:schemeClr val="accent2"/>
              </a:buClr>
              <a:buSzPct val="100000"/>
              <a:buFont typeface="Courier New" pitchFamily="49" charset="0"/>
              <a:buChar char="o"/>
              <a:tabLst/>
              <a:defRPr sz="1600"/>
            </a:lvl4pPr>
            <a:lvl5pPr>
              <a:buClr>
                <a:schemeClr val="accent2"/>
              </a:buClr>
              <a:buFont typeface="Arial" pitchFamily="34" charset="0"/>
              <a:buChar char="–"/>
              <a:defRPr/>
            </a:lvl5pPr>
          </a:lstStyle>
          <a:p>
            <a:pPr lvl="0"/>
            <a:r>
              <a:rPr lang="en-US" dirty="0"/>
              <a:t>Agenda Item/Divider Headline</a:t>
            </a:r>
          </a:p>
          <a:p>
            <a:pPr lvl="1"/>
            <a:r>
              <a:rPr lang="en-US" dirty="0"/>
              <a:t>Details</a:t>
            </a:r>
          </a:p>
          <a:p>
            <a:pPr lvl="2"/>
            <a:r>
              <a:rPr lang="en-US" dirty="0"/>
              <a:t>Third Level</a:t>
            </a:r>
          </a:p>
          <a:p>
            <a:pPr lvl="3"/>
            <a:r>
              <a:rPr lang="en-US" dirty="0"/>
              <a:t>Fourth Level</a:t>
            </a:r>
          </a:p>
          <a:p>
            <a:endParaRPr lang="en-US" dirty="0"/>
          </a:p>
        </p:txBody>
      </p:sp>
    </p:spTree>
    <p:extLst>
      <p:ext uri="{BB962C8B-B14F-4D97-AF65-F5344CB8AC3E}">
        <p14:creationId xmlns:p14="http://schemas.microsoft.com/office/powerpoint/2010/main" val="2680609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Tree>
    <p:extLst>
      <p:ext uri="{BB962C8B-B14F-4D97-AF65-F5344CB8AC3E}">
        <p14:creationId xmlns:p14="http://schemas.microsoft.com/office/powerpoint/2010/main" val="3060156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1078"/>
            <a:ext cx="11545200" cy="4392043"/>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103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ext: 2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2391"/>
            <a:ext cx="5662800" cy="439301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hasCustomPrompt="1"/>
          </p:nvPr>
        </p:nvSpPr>
        <p:spPr>
          <a:xfrm>
            <a:off x="6208016" y="1692391"/>
            <a:ext cx="5662800" cy="439301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057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ext: 3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24000" y="324075"/>
            <a:ext cx="11545200" cy="756175"/>
          </a:xfrm>
        </p:spPr>
        <p:txBody>
          <a:bodyPr/>
          <a:lstStyle/>
          <a:p>
            <a:r>
              <a:rPr lang="en-US" noProof="0" dirty="0"/>
              <a:t>Insert page title</a:t>
            </a:r>
            <a:endParaRPr lang="en-US" dirty="0"/>
          </a:p>
        </p:txBody>
      </p:sp>
      <p:sp>
        <p:nvSpPr>
          <p:cNvPr id="4" name="Text Placeholder 3"/>
          <p:cNvSpPr>
            <a:spLocks noGrp="1"/>
          </p:cNvSpPr>
          <p:nvPr>
            <p:ph type="body" sz="quarter" idx="10" hasCustomPrompt="1"/>
          </p:nvPr>
        </p:nvSpPr>
        <p:spPr>
          <a:xfrm>
            <a:off x="324000" y="1692391"/>
            <a:ext cx="3740400" cy="439301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hasCustomPrompt="1"/>
          </p:nvPr>
        </p:nvSpPr>
        <p:spPr>
          <a:xfrm>
            <a:off x="8133317" y="1692391"/>
            <a:ext cx="3740400" cy="439301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quarter" idx="12" hasCustomPrompt="1"/>
          </p:nvPr>
        </p:nvSpPr>
        <p:spPr>
          <a:xfrm>
            <a:off x="4228658" y="1692391"/>
            <a:ext cx="3740400" cy="4393017"/>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007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ext with picture right 1">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a:t>Insert page title</a:t>
            </a:r>
            <a:endParaRPr lang="en-US" dirty="0"/>
          </a:p>
        </p:txBody>
      </p:sp>
      <p:sp>
        <p:nvSpPr>
          <p:cNvPr id="5" name="Picture Placeholder 4"/>
          <p:cNvSpPr>
            <a:spLocks noGrp="1"/>
          </p:cNvSpPr>
          <p:nvPr>
            <p:ph type="pic" sz="quarter" idx="10"/>
          </p:nvPr>
        </p:nvSpPr>
        <p:spPr bwMode="gray">
          <a:xfrm>
            <a:off x="7639050" y="1691079"/>
            <a:ext cx="4232275" cy="4392042"/>
          </a:xfrm>
          <a:solidFill>
            <a:schemeClr val="bg1">
              <a:lumMod val="95000"/>
            </a:schemeClr>
          </a:solidFill>
        </p:spPr>
        <p:txBody>
          <a:bodyPr tIns="1543147" anchor="t" anchorCtr="0"/>
          <a:lstStyle>
            <a:lvl1pPr algn="ctr">
              <a:defRPr b="0"/>
            </a:lvl1pPr>
          </a:lstStyle>
          <a:p>
            <a:r>
              <a:rPr lang="en-US" dirty="0"/>
              <a:t>Click icon to add picture</a:t>
            </a:r>
          </a:p>
        </p:txBody>
      </p:sp>
      <p:sp>
        <p:nvSpPr>
          <p:cNvPr id="7" name="Text Placeholder 6"/>
          <p:cNvSpPr>
            <a:spLocks noGrp="1"/>
          </p:cNvSpPr>
          <p:nvPr>
            <p:ph type="body" sz="quarter" idx="11" hasCustomPrompt="1"/>
          </p:nvPr>
        </p:nvSpPr>
        <p:spPr bwMode="gray">
          <a:xfrm>
            <a:off x="324000" y="1691079"/>
            <a:ext cx="7149950" cy="4392042"/>
          </a:xfrm>
        </p:spPr>
        <p:txBody>
          <a:bodyPr/>
          <a:lstStyle>
            <a:lvl1pPr>
              <a:defRPr/>
            </a:lvl1pPr>
          </a:lstStyle>
          <a:p>
            <a:pPr lvl="0"/>
            <a:r>
              <a:rPr lang="en-US" noProof="0"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2696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324000" y="324075"/>
            <a:ext cx="11545200" cy="756175"/>
          </a:xfrm>
          <a:prstGeom prst="rect">
            <a:avLst/>
          </a:prstGeom>
        </p:spPr>
        <p:txBody>
          <a:bodyPr vert="horz" lIns="0" tIns="0" rIns="0" bIns="0" rtlCol="0" anchor="ctr" anchorCtr="0">
            <a:noAutofit/>
          </a:bodyPr>
          <a:lstStyle/>
          <a:p>
            <a:r>
              <a:rPr lang="en-US" noProof="0" dirty="0"/>
              <a:t>Insert page title</a:t>
            </a:r>
          </a:p>
        </p:txBody>
      </p:sp>
      <p:sp>
        <p:nvSpPr>
          <p:cNvPr id="3" name="Text Placeholder 2"/>
          <p:cNvSpPr>
            <a:spLocks noGrp="1"/>
          </p:cNvSpPr>
          <p:nvPr>
            <p:ph type="body" idx="1"/>
          </p:nvPr>
        </p:nvSpPr>
        <p:spPr bwMode="gray">
          <a:xfrm>
            <a:off x="324000" y="1691079"/>
            <a:ext cx="11545200" cy="4392042"/>
          </a:xfrm>
          <a:prstGeom prst="rect">
            <a:avLst/>
          </a:prstGeom>
        </p:spPr>
        <p:txBody>
          <a:bodyPr vert="horz" lIns="0" tIns="0" rIns="0" bIns="0" rtlCol="0">
            <a:noAutofit/>
          </a:bodyPr>
          <a:lstStyle/>
          <a:p>
            <a:pPr lvl="0"/>
            <a:r>
              <a:rPr lang="en-US" noProof="0" dirty="0"/>
              <a:t>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3" name="Rectangle 32"/>
          <p:cNvSpPr/>
          <p:nvPr/>
        </p:nvSpPr>
        <p:spPr bwMode="gray">
          <a:xfrm>
            <a:off x="324000" y="0"/>
            <a:ext cx="11545200" cy="162038"/>
          </a:xfrm>
          <a:prstGeom prst="rect">
            <a:avLst/>
          </a:prstGeom>
          <a:solidFill>
            <a:schemeClr val="accent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1900" b="0" i="0" u="none" strike="noStrike" kern="0" cap="none" spc="0" normalizeH="0" baseline="0" noProof="0" dirty="0">
              <a:ln>
                <a:noFill/>
              </a:ln>
              <a:effectLst/>
              <a:uLnTx/>
              <a:uFillTx/>
              <a:ea typeface="Arial Unicode MS" pitchFamily="34" charset="-128"/>
              <a:cs typeface="Arial Unicode MS" pitchFamily="34" charset="-128"/>
            </a:endParaRPr>
          </a:p>
        </p:txBody>
      </p:sp>
      <p:cxnSp>
        <p:nvCxnSpPr>
          <p:cNvPr id="8" name="Straight Connector 7"/>
          <p:cNvCxnSpPr/>
          <p:nvPr/>
        </p:nvCxnSpPr>
        <p:spPr>
          <a:xfrm>
            <a:off x="324000" y="1231485"/>
            <a:ext cx="115452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5" name="Rectangle 94"/>
          <p:cNvSpPr/>
          <p:nvPr/>
        </p:nvSpPr>
        <p:spPr bwMode="white">
          <a:xfrm>
            <a:off x="324000" y="6537251"/>
            <a:ext cx="11545200" cy="324075"/>
          </a:xfrm>
          <a:prstGeom prst="rect">
            <a:avLst/>
          </a:prstGeom>
          <a:solidFill>
            <a:schemeClr val="tx1"/>
          </a:solidFill>
          <a:ln w="9525" algn="ctr">
            <a:noFill/>
            <a:miter lim="800000"/>
            <a:headEnd/>
            <a:tailEnd/>
          </a:ln>
        </p:spPr>
        <p:txBody>
          <a:bodyPr lIns="107163" tIns="85730" rIns="107163" bIns="85730" rtlCol="0" anchor="ctr"/>
          <a:lstStyle/>
          <a:p>
            <a:pPr marR="0" algn="ctr" defTabSz="1088776" eaLnBrk="1" fontAlgn="base" latinLnBrk="0" hangingPunct="1">
              <a:lnSpc>
                <a:spcPct val="100000"/>
              </a:lnSpc>
              <a:spcBef>
                <a:spcPct val="50000"/>
              </a:spcBef>
              <a:spcAft>
                <a:spcPct val="0"/>
              </a:spcAft>
              <a:buClr>
                <a:srgbClr val="F0AB00"/>
              </a:buClr>
              <a:buSzPct val="80000"/>
              <a:tabLst/>
            </a:pPr>
            <a:endParaRPr kumimoji="0" lang="en-US" sz="9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10" name="TextBox 9"/>
          <p:cNvSpPr txBox="1"/>
          <p:nvPr/>
        </p:nvSpPr>
        <p:spPr bwMode="black">
          <a:xfrm>
            <a:off x="324000" y="6630039"/>
            <a:ext cx="3401577" cy="138499"/>
          </a:xfrm>
          <a:prstGeom prst="rect">
            <a:avLst/>
          </a:prstGeom>
          <a:noFill/>
        </p:spPr>
        <p:txBody>
          <a:bodyPr wrap="none" lIns="85730" tIns="0" rIns="0" bIns="0" rtlCol="0">
            <a:spAutoFit/>
          </a:bodyPr>
          <a:lstStyle/>
          <a:p>
            <a:pPr marL="133200" indent="-133200" algn="l">
              <a:buClr>
                <a:schemeClr val="bg1"/>
              </a:buClr>
              <a:buFont typeface="Arial" pitchFamily="34" charset="0"/>
              <a:buChar char="©"/>
              <a:tabLst/>
            </a:pPr>
            <a:r>
              <a:rPr lang="en-US" sz="900" noProof="0" dirty="0">
                <a:solidFill>
                  <a:schemeClr val="bg1"/>
                </a:solidFill>
              </a:rPr>
              <a:t>2017 SAP SE or an SAP affiliate company. All rights reserved.</a:t>
            </a:r>
          </a:p>
        </p:txBody>
      </p:sp>
      <p:sp>
        <p:nvSpPr>
          <p:cNvPr id="34" name="TextBox 33"/>
          <p:cNvSpPr txBox="1"/>
          <p:nvPr/>
        </p:nvSpPr>
        <p:spPr bwMode="black">
          <a:xfrm>
            <a:off x="11640519" y="6630039"/>
            <a:ext cx="227631" cy="138499"/>
          </a:xfrm>
          <a:prstGeom prst="rect">
            <a:avLst/>
          </a:prstGeom>
          <a:noFill/>
        </p:spPr>
        <p:txBody>
          <a:bodyPr wrap="none" lIns="0" tIns="0" rIns="85730" bIns="0" rtlCol="0">
            <a:spAutoFit/>
          </a:bodyPr>
          <a:lstStyle/>
          <a:p>
            <a:pPr marL="111525" indent="-111525" algn="r">
              <a:buClr>
                <a:schemeClr val="accent2"/>
              </a:buClr>
              <a:buFont typeface="Arial" pitchFamily="34" charset="0"/>
              <a:buNone/>
            </a:pPr>
            <a:fld id="{0BDC132A-5C91-4078-9777-31DA19A62E0A}" type="slidenum">
              <a:rPr lang="en-US" sz="900" baseline="0" noProof="0" smtClean="0">
                <a:solidFill>
                  <a:schemeClr val="bg1"/>
                </a:solidFill>
              </a:rPr>
              <a:pPr marL="111525" indent="-111525" algn="r">
                <a:buClr>
                  <a:schemeClr val="accent2"/>
                </a:buClr>
                <a:buFont typeface="Arial" pitchFamily="34" charset="0"/>
                <a:buNone/>
              </a:pPr>
              <a:t>‹#›</a:t>
            </a:fld>
            <a:endParaRPr lang="en-US" sz="900" noProof="0" dirty="0">
              <a:solidFill>
                <a:schemeClr val="bg1"/>
              </a:solidFill>
            </a:endParaRPr>
          </a:p>
        </p:txBody>
      </p:sp>
    </p:spTree>
    <p:extLst>
      <p:ext uri="{BB962C8B-B14F-4D97-AF65-F5344CB8AC3E}">
        <p14:creationId xmlns:p14="http://schemas.microsoft.com/office/powerpoint/2010/main" val="3836400449"/>
      </p:ext>
    </p:extLst>
  </p:cSld>
  <p:clrMap bg1="lt1" tx1="dk1" bg2="lt2" tx2="dk2" accent1="accent1" accent2="accent2" accent3="accent3" accent4="accent4" accent5="accent5" accent6="accent6" hlink="hlink" folHlink="folHlink"/>
  <p:sldLayoutIdLst>
    <p:sldLayoutId id="2147483762" r:id="rId1"/>
    <p:sldLayoutId id="2147483743" r:id="rId2"/>
    <p:sldLayoutId id="2147483764" r:id="rId3"/>
    <p:sldLayoutId id="2147483746" r:id="rId4"/>
    <p:sldLayoutId id="2147483748" r:id="rId5"/>
    <p:sldLayoutId id="2147483749" r:id="rId6"/>
    <p:sldLayoutId id="2147483750" r:id="rId7"/>
    <p:sldLayoutId id="2147483751" r:id="rId8"/>
    <p:sldLayoutId id="2147483752" r:id="rId9"/>
    <p:sldLayoutId id="2147483753" r:id="rId10"/>
    <p:sldLayoutId id="2147483754" r:id="rId11"/>
    <p:sldLayoutId id="2147483747" r:id="rId12"/>
    <p:sldLayoutId id="2147483755" r:id="rId13"/>
    <p:sldLayoutId id="2147483756" r:id="rId14"/>
    <p:sldLayoutId id="2147483757" r:id="rId15"/>
    <p:sldLayoutId id="2147483758" r:id="rId16"/>
    <p:sldLayoutId id="2147483759" r:id="rId17"/>
    <p:sldLayoutId id="2147483760" r:id="rId18"/>
    <p:sldLayoutId id="2147483761" r:id="rId19"/>
    <p:sldLayoutId id="2147483765" r:id="rId20"/>
  </p:sldLayoutIdLst>
  <p:hf hdr="0" ftr="0" dt="0"/>
  <p:txStyles>
    <p:titleStyle>
      <a:lvl1pPr algn="l" defTabSz="1088776" rtl="0" eaLnBrk="1" latinLnBrk="0" hangingPunct="1">
        <a:spcBef>
          <a:spcPct val="0"/>
        </a:spcBef>
        <a:buNone/>
        <a:defRPr sz="2800" b="1" kern="1200">
          <a:solidFill>
            <a:schemeClr val="accent2"/>
          </a:solidFill>
          <a:latin typeface="+mj-lt"/>
          <a:ea typeface="+mj-ea"/>
          <a:cs typeface="+mj-cs"/>
        </a:defRPr>
      </a:lvl1pPr>
    </p:titleStyle>
    <p:bodyStyle>
      <a:lvl1pPr marL="0" indent="0" algn="l" defTabSz="1088776" rtl="0" eaLnBrk="1" latinLnBrk="0" hangingPunct="1">
        <a:spcBef>
          <a:spcPts val="2400"/>
        </a:spcBef>
        <a:buClr>
          <a:schemeClr val="accent1"/>
        </a:buClr>
        <a:buSzPct val="80000"/>
        <a:buFontTx/>
        <a:buNone/>
        <a:defRPr sz="2000" b="1" kern="1200">
          <a:solidFill>
            <a:schemeClr val="tx1"/>
          </a:solidFill>
          <a:latin typeface="+mn-lt"/>
          <a:ea typeface="+mn-ea"/>
          <a:cs typeface="+mn-cs"/>
        </a:defRPr>
      </a:lvl1pPr>
      <a:lvl2pPr marL="0" indent="0" algn="l" defTabSz="1088776" rtl="0" eaLnBrk="1" latinLnBrk="0" hangingPunct="1">
        <a:spcBef>
          <a:spcPts val="600"/>
        </a:spcBef>
        <a:buClr>
          <a:schemeClr val="accent1"/>
        </a:buClr>
        <a:buSzPct val="80000"/>
        <a:buFont typeface="Wingdings" pitchFamily="2" charset="2"/>
        <a:buNone/>
        <a:defRPr sz="2000" kern="1200">
          <a:solidFill>
            <a:schemeClr val="tx1"/>
          </a:solidFill>
          <a:latin typeface="+mn-lt"/>
          <a:ea typeface="+mn-ea"/>
          <a:cs typeface="+mn-cs"/>
        </a:defRPr>
      </a:lvl2pPr>
      <a:lvl3pPr marL="180000" indent="-180000" algn="l" defTabSz="1088776" rtl="0" eaLnBrk="1" latinLnBrk="0" hangingPunct="1">
        <a:spcBef>
          <a:spcPts val="400"/>
        </a:spcBef>
        <a:buClr>
          <a:schemeClr val="accent1"/>
        </a:buClr>
        <a:buSzPct val="100000"/>
        <a:buFont typeface="Wingdings" pitchFamily="2" charset="2"/>
        <a:buChar char=""/>
        <a:defRPr sz="1800" kern="1200">
          <a:solidFill>
            <a:schemeClr val="tx1"/>
          </a:solidFill>
          <a:latin typeface="+mn-lt"/>
          <a:ea typeface="+mn-ea"/>
          <a:cs typeface="+mn-cs"/>
        </a:defRPr>
      </a:lvl3pPr>
      <a:lvl4pPr marL="360000" indent="-180000" algn="l" defTabSz="1088776" rtl="0" eaLnBrk="1" latinLnBrk="0" hangingPunct="1">
        <a:spcBef>
          <a:spcPts val="400"/>
        </a:spcBef>
        <a:buClr>
          <a:schemeClr val="tx1"/>
        </a:buClr>
        <a:buSzPct val="100000"/>
        <a:buFont typeface="Arial" pitchFamily="34" charset="0"/>
        <a:buChar char="–"/>
        <a:defRPr sz="1800" kern="1200">
          <a:solidFill>
            <a:schemeClr val="tx1"/>
          </a:solidFill>
          <a:latin typeface="+mn-lt"/>
          <a:ea typeface="+mn-ea"/>
          <a:cs typeface="+mn-cs"/>
        </a:defRPr>
      </a:lvl4pPr>
      <a:lvl5pPr marL="540000" indent="-180000" algn="l" defTabSz="1088776" rtl="0" eaLnBrk="1" latinLnBrk="0" hangingPunct="1">
        <a:spcBef>
          <a:spcPts val="250"/>
        </a:spcBef>
        <a:buClr>
          <a:schemeClr val="tx1"/>
        </a:buClr>
        <a:buSzPct val="100000"/>
        <a:buFont typeface="Courier New" pitchFamily="49" charset="0"/>
        <a:buChar char="o"/>
        <a:defRPr sz="16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de-DE"/>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7.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imagedirectory.wdf.sap.corp:6080/ImageLibrary/ImageDetailsView?imageId=21b23847-75b2-4b3e-be7f-c4860fbe7913" TargetMode="External"/><Relationship Id="rId5" Type="http://schemas.openxmlformats.org/officeDocument/2006/relationships/image" Target="../media/image20.jpeg"/><Relationship Id="rId4" Type="http://schemas.openxmlformats.org/officeDocument/2006/relationships/hyperlink" Target="http://imagedirectory.wdf.sap.corp:6080/ImageLibrary/ImageDetailsView?imageId=96ad66d6-551d-40f8-afae-eb484556e54b"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rapid.sap.com/bp" TargetMode="External"/><Relationship Id="rId3" Type="http://schemas.openxmlformats.org/officeDocument/2006/relationships/image" Target="../media/image22.png"/><Relationship Id="rId7"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hyperlink" Target="https://go.support.sap.com/roadmapviewer/" TargetMode="External"/><Relationship Id="rId4" Type="http://schemas.openxmlformats.org/officeDocument/2006/relationships/hyperlink" Target="http://bit.ly/SAPActivat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rapid.sap.com/bp/#/browse/packageversions/BP_OP_ENTPR" TargetMode="Externa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8" Type="http://schemas.openxmlformats.org/officeDocument/2006/relationships/hyperlink" Target="https://training.sap.com/us/en/curriculum/activate-sap-s4hana-implementation-with-sap-activate-g-en" TargetMode="External"/><Relationship Id="rId3" Type="http://schemas.openxmlformats.org/officeDocument/2006/relationships/hyperlink" Target="http://sap.com/activate" TargetMode="External"/><Relationship Id="rId7" Type="http://schemas.openxmlformats.org/officeDocument/2006/relationships/hyperlink" Target="https://rapid.sap.com/bp/"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s://go.support.sap.com/roadmapviewer/" TargetMode="External"/><Relationship Id="rId11" Type="http://schemas.openxmlformats.org/officeDocument/2006/relationships/image" Target="../media/image39.tiff"/><Relationship Id="rId5" Type="http://schemas.openxmlformats.org/officeDocument/2006/relationships/hyperlink" Target="http://bit.ly/SAPActivate_Methodology" TargetMode="External"/><Relationship Id="rId10" Type="http://schemas.openxmlformats.org/officeDocument/2006/relationships/image" Target="../media/image38.jpeg"/><Relationship Id="rId4" Type="http://schemas.openxmlformats.org/officeDocument/2006/relationships/hyperlink" Target="http://bit.ly/SAPActivate" TargetMode="External"/><Relationship Id="rId9"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hyperlink" Target="http://www.sap.com/" TargetMode="External"/><Relationship Id="rId2" Type="http://schemas.openxmlformats.org/officeDocument/2006/relationships/hyperlink" Target="mailto:terry.baker@sap.com" TargetMode="Externa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67999" y="1536070"/>
            <a:ext cx="10620000" cy="369332"/>
          </a:xfrm>
        </p:spPr>
        <p:txBody>
          <a:bodyPr/>
          <a:lstStyle/>
          <a:p>
            <a:r>
              <a:rPr lang="en-US" sz="2400" dirty="0"/>
              <a:t>Terry Baker (formerly at Contact Energy) </a:t>
            </a:r>
          </a:p>
        </p:txBody>
      </p:sp>
      <p:sp>
        <p:nvSpPr>
          <p:cNvPr id="3" name="Title 2"/>
          <p:cNvSpPr>
            <a:spLocks noGrp="1"/>
          </p:cNvSpPr>
          <p:nvPr>
            <p:ph type="ctrTitle"/>
          </p:nvPr>
        </p:nvSpPr>
        <p:spPr>
          <a:xfrm>
            <a:off x="467999" y="323767"/>
            <a:ext cx="8168001" cy="1107996"/>
          </a:xfrm>
        </p:spPr>
        <p:txBody>
          <a:bodyPr/>
          <a:lstStyle/>
          <a:p>
            <a:r>
              <a:rPr lang="en-US" sz="3200" dirty="0"/>
              <a:t>Incremental Improvements, Change Management and Finding Information</a:t>
            </a:r>
          </a:p>
        </p:txBody>
      </p:sp>
    </p:spTree>
    <p:extLst>
      <p:ext uri="{BB962C8B-B14F-4D97-AF65-F5344CB8AC3E}">
        <p14:creationId xmlns:p14="http://schemas.microsoft.com/office/powerpoint/2010/main" val="108267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CV03n – display a DMS document</a:t>
            </a:r>
            <a:br>
              <a:rPr lang="en-NZ" dirty="0"/>
            </a:br>
            <a:r>
              <a:rPr lang="en-NZ" dirty="0"/>
              <a:t/>
            </a:r>
            <a:br>
              <a:rPr lang="en-NZ" dirty="0"/>
            </a:br>
            <a:endParaRPr lang="en-NZ" dirty="0"/>
          </a:p>
        </p:txBody>
      </p:sp>
      <p:sp>
        <p:nvSpPr>
          <p:cNvPr id="3" name="Slide Number Placeholder 2"/>
          <p:cNvSpPr>
            <a:spLocks noGrp="1"/>
          </p:cNvSpPr>
          <p:nvPr>
            <p:ph type="sldNum" sz="quarter" idx="12"/>
          </p:nvPr>
        </p:nvSpPr>
        <p:spPr/>
        <p:txBody>
          <a:bodyPr/>
          <a:lstStyle/>
          <a:p>
            <a:fld id="{DF816310-973F-4842-A6BB-CD7C8966EBD1}" type="slidenum">
              <a:rPr lang="en-NZ" smtClean="0"/>
              <a:pPr/>
              <a:t>9</a:t>
            </a:fld>
            <a:endParaRPr lang="en-NZ" dirty="0"/>
          </a:p>
        </p:txBody>
      </p:sp>
      <p:pic>
        <p:nvPicPr>
          <p:cNvPr id="6" name="Picture 5"/>
          <p:cNvPicPr>
            <a:picLocks noChangeAspect="1"/>
          </p:cNvPicPr>
          <p:nvPr/>
        </p:nvPicPr>
        <p:blipFill rotWithShape="1">
          <a:blip r:embed="rId2"/>
          <a:srcRect t="8295" r="45293" b="16857"/>
          <a:stretch/>
        </p:blipFill>
        <p:spPr>
          <a:xfrm>
            <a:off x="838418" y="1389888"/>
            <a:ext cx="6191032" cy="5060662"/>
          </a:xfrm>
          <a:prstGeom prst="rect">
            <a:avLst/>
          </a:prstGeom>
        </p:spPr>
      </p:pic>
    </p:spTree>
    <p:extLst>
      <p:ext uri="{BB962C8B-B14F-4D97-AF65-F5344CB8AC3E}">
        <p14:creationId xmlns:p14="http://schemas.microsoft.com/office/powerpoint/2010/main" val="2418728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Developing Screens – Lessons learnt</a:t>
            </a:r>
          </a:p>
        </p:txBody>
      </p:sp>
      <p:sp>
        <p:nvSpPr>
          <p:cNvPr id="3" name="Text Placeholder 2"/>
          <p:cNvSpPr>
            <a:spLocks noGrp="1"/>
          </p:cNvSpPr>
          <p:nvPr>
            <p:ph type="body" sz="quarter" idx="10"/>
          </p:nvPr>
        </p:nvSpPr>
        <p:spPr/>
        <p:txBody>
          <a:bodyPr/>
          <a:lstStyle/>
          <a:p>
            <a:r>
              <a:rPr lang="en-NZ" dirty="0"/>
              <a:t>Ensure you have the right skill set</a:t>
            </a:r>
          </a:p>
          <a:p>
            <a:r>
              <a:rPr lang="en-NZ" dirty="0"/>
              <a:t>Business Focus – what key activities does the screen need to perform</a:t>
            </a:r>
          </a:p>
          <a:p>
            <a:r>
              <a:rPr lang="en-NZ" dirty="0"/>
              <a:t>Technical Focus – build the screen, and understand Java Scripting</a:t>
            </a:r>
          </a:p>
          <a:p>
            <a:r>
              <a:rPr lang="en-NZ" dirty="0"/>
              <a:t>Visual Focus – does the screen look attractive to use and meet model design standards</a:t>
            </a:r>
          </a:p>
          <a:p>
            <a:r>
              <a:rPr lang="en-NZ" dirty="0"/>
              <a:t>Security – what roles need the variation, who will this be deployed to</a:t>
            </a:r>
          </a:p>
        </p:txBody>
      </p:sp>
      <p:pic>
        <p:nvPicPr>
          <p:cNvPr id="4" name="Content Placeholder 3"/>
          <p:cNvPicPr>
            <a:picLocks noGrp="1" noChangeAspect="1"/>
          </p:cNvPicPr>
          <p:nvPr>
            <p:ph idx="1"/>
          </p:nvPr>
        </p:nvPicPr>
        <p:blipFill>
          <a:blip r:embed="rId2"/>
          <a:stretch>
            <a:fillRect/>
          </a:stretch>
        </p:blipFill>
        <p:spPr>
          <a:xfrm>
            <a:off x="1465546" y="1433075"/>
            <a:ext cx="8834188" cy="4351338"/>
          </a:xfrm>
        </p:spPr>
      </p:pic>
    </p:spTree>
    <p:extLst>
      <p:ext uri="{BB962C8B-B14F-4D97-AF65-F5344CB8AC3E}">
        <p14:creationId xmlns:p14="http://schemas.microsoft.com/office/powerpoint/2010/main" val="42328669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What can you do</a:t>
            </a:r>
          </a:p>
        </p:txBody>
      </p:sp>
      <p:sp>
        <p:nvSpPr>
          <p:cNvPr id="3" name="Text Placeholder 2"/>
          <p:cNvSpPr>
            <a:spLocks noGrp="1"/>
          </p:cNvSpPr>
          <p:nvPr>
            <p:ph type="body" sz="quarter" idx="10"/>
          </p:nvPr>
        </p:nvSpPr>
        <p:spPr>
          <a:xfrm>
            <a:off x="324000" y="1325004"/>
            <a:ext cx="11545200" cy="3832705"/>
          </a:xfrm>
        </p:spPr>
        <p:txBody>
          <a:bodyPr/>
          <a:lstStyle/>
          <a:p>
            <a:r>
              <a:rPr lang="en-NZ" dirty="0"/>
              <a:t>Rename fields</a:t>
            </a:r>
          </a:p>
          <a:p>
            <a:r>
              <a:rPr lang="en-NZ" dirty="0"/>
              <a:t>Move fields around</a:t>
            </a:r>
          </a:p>
          <a:p>
            <a:r>
              <a:rPr lang="en-NZ" dirty="0"/>
              <a:t>Move fields from an obscure tab</a:t>
            </a:r>
          </a:p>
          <a:p>
            <a:r>
              <a:rPr lang="en-NZ" dirty="0"/>
              <a:t>Get information from other screens</a:t>
            </a:r>
          </a:p>
          <a:p>
            <a:r>
              <a:rPr lang="en-NZ" dirty="0"/>
              <a:t>Send information to other screens</a:t>
            </a:r>
          </a:p>
          <a:p>
            <a:r>
              <a:rPr lang="en-NZ" dirty="0"/>
              <a:t>Simplify key clicks by using scripting</a:t>
            </a:r>
          </a:p>
          <a:p>
            <a:endParaRPr lang="en-NZ" dirty="0"/>
          </a:p>
          <a:p>
            <a:r>
              <a:rPr lang="en-NZ" b="1" dirty="0"/>
              <a:t>Create screens that combine master data with transactions, reports with transactions or master data with reports  - anything you like…</a:t>
            </a:r>
          </a:p>
          <a:p>
            <a:endParaRPr lang="en-NZ" dirty="0"/>
          </a:p>
        </p:txBody>
      </p:sp>
      <p:pic>
        <p:nvPicPr>
          <p:cNvPr id="4" name="Content Placeholder 3"/>
          <p:cNvPicPr>
            <a:picLocks noGrp="1" noChangeAspect="1"/>
          </p:cNvPicPr>
          <p:nvPr>
            <p:ph idx="1"/>
          </p:nvPr>
        </p:nvPicPr>
        <p:blipFill>
          <a:blip r:embed="rId2"/>
          <a:stretch>
            <a:fillRect/>
          </a:stretch>
        </p:blipFill>
        <p:spPr>
          <a:xfrm>
            <a:off x="1465546" y="1433075"/>
            <a:ext cx="8834188" cy="4351338"/>
          </a:xfrm>
        </p:spPr>
      </p:pic>
    </p:spTree>
    <p:extLst>
      <p:ext uri="{BB962C8B-B14F-4D97-AF65-F5344CB8AC3E}">
        <p14:creationId xmlns:p14="http://schemas.microsoft.com/office/powerpoint/2010/main" val="20337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Text Placeholder 4"/>
          <p:cNvSpPr>
            <a:spLocks noGrp="1"/>
          </p:cNvSpPr>
          <p:nvPr>
            <p:ph type="body" sz="quarter" idx="10"/>
          </p:nvPr>
        </p:nvSpPr>
        <p:spPr/>
        <p:txBody>
          <a:bodyPr/>
          <a:lstStyle/>
          <a:p>
            <a:r>
              <a:rPr lang="en-US" sz="2800" dirty="0"/>
              <a:t>Incremental Improvement</a:t>
            </a:r>
          </a:p>
          <a:p>
            <a:r>
              <a:rPr lang="en-US" sz="2800" b="1" dirty="0">
                <a:solidFill>
                  <a:schemeClr val="accent1"/>
                </a:solidFill>
              </a:rPr>
              <a:t>Change Management</a:t>
            </a:r>
          </a:p>
          <a:p>
            <a:r>
              <a:rPr lang="en-US" sz="2800" dirty="0"/>
              <a:t>Finding Information</a:t>
            </a:r>
          </a:p>
        </p:txBody>
      </p:sp>
    </p:spTree>
    <p:extLst>
      <p:ext uri="{BB962C8B-B14F-4D97-AF65-F5344CB8AC3E}">
        <p14:creationId xmlns:p14="http://schemas.microsoft.com/office/powerpoint/2010/main" val="673690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vert="horz" lIns="0" tIns="0" rIns="0" bIns="0" rtlCol="0" anchor="ctr" anchorCtr="0">
            <a:noAutofit/>
          </a:bodyPr>
          <a:lstStyle/>
          <a:p>
            <a:r>
              <a:rPr lang="en-US" altLang="de-DE" dirty="0"/>
              <a:t>Introducing SAP Activate</a:t>
            </a:r>
            <a:endParaRPr lang="en-US" dirty="0"/>
          </a:p>
        </p:txBody>
      </p:sp>
      <p:grpSp>
        <p:nvGrpSpPr>
          <p:cNvPr id="53" name="Group 52"/>
          <p:cNvGrpSpPr/>
          <p:nvPr/>
        </p:nvGrpSpPr>
        <p:grpSpPr>
          <a:xfrm>
            <a:off x="718698" y="2543238"/>
            <a:ext cx="2376000" cy="2376000"/>
            <a:chOff x="458983" y="5207203"/>
            <a:chExt cx="900000" cy="900000"/>
          </a:xfrm>
        </p:grpSpPr>
        <p:sp>
          <p:nvSpPr>
            <p:cNvPr id="54" name="AutoShape 21"/>
            <p:cNvSpPr>
              <a:spLocks noChangeAspect="1" noChangeArrowheads="1" noTextEdit="1"/>
            </p:cNvSpPr>
            <p:nvPr/>
          </p:nvSpPr>
          <p:spPr bwMode="auto">
            <a:xfrm>
              <a:off x="521555" y="5384884"/>
              <a:ext cx="774857" cy="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76" tIns="60989" rIns="121976" bIns="60989" numCol="1" anchor="t" anchorCtr="0" compatLnSpc="1">
              <a:prstTxWarp prst="textNoShape">
                <a:avLst/>
              </a:prstTxWarp>
            </a:bodyPr>
            <a:lstStyle/>
            <a:p>
              <a:endParaRPr lang="en-US" sz="2801" dirty="0">
                <a:solidFill>
                  <a:srgbClr val="000000"/>
                </a:solidFill>
              </a:endParaRPr>
            </a:p>
          </p:txBody>
        </p:sp>
        <p:sp>
          <p:nvSpPr>
            <p:cNvPr id="55" name="Rad 102"/>
            <p:cNvSpPr/>
            <p:nvPr/>
          </p:nvSpPr>
          <p:spPr bwMode="gray">
            <a:xfrm flipV="1">
              <a:off x="458983" y="5207203"/>
              <a:ext cx="900000" cy="900000"/>
            </a:xfrm>
            <a:prstGeom prst="donut">
              <a:avLst>
                <a:gd name="adj" fmla="val 5298"/>
              </a:avLst>
            </a:prstGeom>
            <a:solidFill>
              <a:schemeClr val="bg1">
                <a:lumMod val="65000"/>
              </a:schemeClr>
            </a:solidFill>
            <a:ln w="28575" algn="ctr">
              <a:noFill/>
              <a:miter lim="800000"/>
              <a:headEnd/>
              <a:tailEnd/>
            </a:ln>
          </p:spPr>
          <p:txBody>
            <a:bodyPr lIns="89994" tIns="71998" rIns="89994" bIns="71998" rtlCol="0" anchor="ctr"/>
            <a:lstStyle/>
            <a:p>
              <a:pPr algn="ctr" defTabSz="914280" fontAlgn="base">
                <a:spcBef>
                  <a:spcPct val="50000"/>
                </a:spcBef>
                <a:spcAft>
                  <a:spcPct val="0"/>
                </a:spcAft>
                <a:buClr>
                  <a:srgbClr val="F0AB00"/>
                </a:buClr>
                <a:buSzPct val="80000"/>
              </a:pPr>
              <a:endParaRPr lang="en-US" sz="2000" kern="0" dirty="0">
                <a:solidFill>
                  <a:srgbClr val="000000"/>
                </a:solidFill>
                <a:ea typeface="Arial Unicode MS" pitchFamily="34" charset="-128"/>
                <a:cs typeface="Arial Unicode MS" pitchFamily="34" charset="-128"/>
              </a:endParaRPr>
            </a:p>
          </p:txBody>
        </p:sp>
      </p:grpSp>
      <p:sp>
        <p:nvSpPr>
          <p:cNvPr id="58" name="Pentagon 57"/>
          <p:cNvSpPr/>
          <p:nvPr/>
        </p:nvSpPr>
        <p:spPr bwMode="gray">
          <a:xfrm rot="16200000">
            <a:off x="1555045" y="3521907"/>
            <a:ext cx="635381" cy="1044000"/>
          </a:xfrm>
          <a:prstGeom prst="homePlate">
            <a:avLst/>
          </a:prstGeom>
          <a:noFill/>
          <a:ln w="19050" cmpd="sng">
            <a:solidFill>
              <a:schemeClr val="accent1"/>
            </a:solidFill>
          </a:ln>
        </p:spPr>
        <p:txBody>
          <a:bodyPr vert="vert" wrap="square" lIns="0" tIns="0" rIns="72000" bIns="0" numCol="1" anchor="ctr" anchorCtr="0" compatLnSpc="1">
            <a:prstTxWarp prst="textNoShape">
              <a:avLst/>
            </a:prstTxWarp>
          </a:bodyPr>
          <a:lstStyle/>
          <a:p>
            <a:pPr algn="ctr"/>
            <a:r>
              <a:rPr lang="en-US" sz="1100" b="1">
                <a:solidFill>
                  <a:srgbClr val="000000">
                    <a:lumMod val="65000"/>
                    <a:lumOff val="35000"/>
                  </a:srgbClr>
                </a:solidFill>
              </a:rPr>
              <a:t>On-premise</a:t>
            </a:r>
            <a:endParaRPr lang="en-US" sz="1100" b="1" dirty="0">
              <a:solidFill>
                <a:srgbClr val="000000">
                  <a:lumMod val="65000"/>
                  <a:lumOff val="35000"/>
                </a:srgbClr>
              </a:solidFill>
            </a:endParaRPr>
          </a:p>
        </p:txBody>
      </p:sp>
      <p:sp>
        <p:nvSpPr>
          <p:cNvPr id="59" name="Freeform 5"/>
          <p:cNvSpPr>
            <a:spLocks/>
          </p:cNvSpPr>
          <p:nvPr/>
        </p:nvSpPr>
        <p:spPr bwMode="auto">
          <a:xfrm>
            <a:off x="1188736" y="2999357"/>
            <a:ext cx="1368000" cy="613001"/>
          </a:xfrm>
          <a:custGeom>
            <a:avLst/>
            <a:gdLst>
              <a:gd name="T0" fmla="*/ 161 w 1220"/>
              <a:gd name="T1" fmla="*/ 668 h 668"/>
              <a:gd name="T2" fmla="*/ 0 w 1220"/>
              <a:gd name="T3" fmla="*/ 507 h 668"/>
              <a:gd name="T4" fmla="*/ 138 w 1220"/>
              <a:gd name="T5" fmla="*/ 348 h 668"/>
              <a:gd name="T6" fmla="*/ 170 w 1220"/>
              <a:gd name="T7" fmla="*/ 343 h 668"/>
              <a:gd name="T8" fmla="*/ 165 w 1220"/>
              <a:gd name="T9" fmla="*/ 311 h 668"/>
              <a:gd name="T10" fmla="*/ 161 w 1220"/>
              <a:gd name="T11" fmla="*/ 268 h 668"/>
              <a:gd name="T12" fmla="*/ 430 w 1220"/>
              <a:gd name="T13" fmla="*/ 0 h 668"/>
              <a:gd name="T14" fmla="*/ 674 w 1220"/>
              <a:gd name="T15" fmla="*/ 158 h 668"/>
              <a:gd name="T16" fmla="*/ 688 w 1220"/>
              <a:gd name="T17" fmla="*/ 188 h 668"/>
              <a:gd name="T18" fmla="*/ 718 w 1220"/>
              <a:gd name="T19" fmla="*/ 173 h 668"/>
              <a:gd name="T20" fmla="*/ 818 w 1220"/>
              <a:gd name="T21" fmla="*/ 148 h 668"/>
              <a:gd name="T22" fmla="*/ 1032 w 1220"/>
              <a:gd name="T23" fmla="*/ 351 h 668"/>
              <a:gd name="T24" fmla="*/ 1034 w 1220"/>
              <a:gd name="T25" fmla="*/ 383 h 668"/>
              <a:gd name="T26" fmla="*/ 1066 w 1220"/>
              <a:gd name="T27" fmla="*/ 381 h 668"/>
              <a:gd name="T28" fmla="*/ 1076 w 1220"/>
              <a:gd name="T29" fmla="*/ 380 h 668"/>
              <a:gd name="T30" fmla="*/ 1220 w 1220"/>
              <a:gd name="T31" fmla="*/ 524 h 668"/>
              <a:gd name="T32" fmla="*/ 1076 w 1220"/>
              <a:gd name="T33" fmla="*/ 668 h 668"/>
              <a:gd name="T34" fmla="*/ 161 w 1220"/>
              <a:gd name="T35" fmla="*/ 66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20" h="668">
                <a:moveTo>
                  <a:pt x="161" y="668"/>
                </a:moveTo>
                <a:cubicBezTo>
                  <a:pt x="72" y="668"/>
                  <a:pt x="0" y="596"/>
                  <a:pt x="0" y="507"/>
                </a:cubicBezTo>
                <a:cubicBezTo>
                  <a:pt x="0" y="428"/>
                  <a:pt x="59" y="359"/>
                  <a:pt x="138" y="348"/>
                </a:cubicBezTo>
                <a:cubicBezTo>
                  <a:pt x="170" y="343"/>
                  <a:pt x="170" y="343"/>
                  <a:pt x="170" y="343"/>
                </a:cubicBezTo>
                <a:cubicBezTo>
                  <a:pt x="165" y="311"/>
                  <a:pt x="165" y="311"/>
                  <a:pt x="165" y="311"/>
                </a:cubicBezTo>
                <a:cubicBezTo>
                  <a:pt x="162" y="297"/>
                  <a:pt x="161" y="282"/>
                  <a:pt x="161" y="268"/>
                </a:cubicBezTo>
                <a:cubicBezTo>
                  <a:pt x="161" y="120"/>
                  <a:pt x="282" y="0"/>
                  <a:pt x="430" y="0"/>
                </a:cubicBezTo>
                <a:cubicBezTo>
                  <a:pt x="535" y="0"/>
                  <a:pt x="631" y="62"/>
                  <a:pt x="674" y="158"/>
                </a:cubicBezTo>
                <a:cubicBezTo>
                  <a:pt x="688" y="188"/>
                  <a:pt x="688" y="188"/>
                  <a:pt x="688" y="188"/>
                </a:cubicBezTo>
                <a:cubicBezTo>
                  <a:pt x="718" y="173"/>
                  <a:pt x="718" y="173"/>
                  <a:pt x="718" y="173"/>
                </a:cubicBezTo>
                <a:cubicBezTo>
                  <a:pt x="749" y="156"/>
                  <a:pt x="783" y="148"/>
                  <a:pt x="818" y="148"/>
                </a:cubicBezTo>
                <a:cubicBezTo>
                  <a:pt x="932" y="148"/>
                  <a:pt x="1026" y="237"/>
                  <a:pt x="1032" y="351"/>
                </a:cubicBezTo>
                <a:cubicBezTo>
                  <a:pt x="1034" y="383"/>
                  <a:pt x="1034" y="383"/>
                  <a:pt x="1034" y="383"/>
                </a:cubicBezTo>
                <a:cubicBezTo>
                  <a:pt x="1066" y="381"/>
                  <a:pt x="1066" y="381"/>
                  <a:pt x="1066" y="381"/>
                </a:cubicBezTo>
                <a:cubicBezTo>
                  <a:pt x="1070" y="381"/>
                  <a:pt x="1073" y="380"/>
                  <a:pt x="1076" y="380"/>
                </a:cubicBezTo>
                <a:cubicBezTo>
                  <a:pt x="1155" y="380"/>
                  <a:pt x="1220" y="445"/>
                  <a:pt x="1220" y="524"/>
                </a:cubicBezTo>
                <a:cubicBezTo>
                  <a:pt x="1220" y="604"/>
                  <a:pt x="1155" y="668"/>
                  <a:pt x="1076" y="668"/>
                </a:cubicBezTo>
                <a:lnTo>
                  <a:pt x="161" y="668"/>
                </a:lnTo>
                <a:close/>
              </a:path>
            </a:pathLst>
          </a:custGeom>
          <a:noFill/>
          <a:ln w="19050">
            <a:solidFill>
              <a:srgbClr val="0090D3"/>
            </a:solidFill>
          </a:ln>
        </p:spPr>
        <p:txBody>
          <a:bodyPr vert="horz" wrap="square" lIns="0" tIns="22849" rIns="45697" bIns="72000" numCol="1" anchor="b" anchorCtr="0" compatLnSpc="1">
            <a:prstTxWarp prst="textNoShape">
              <a:avLst/>
            </a:prstTxWarp>
          </a:bodyPr>
          <a:lstStyle/>
          <a:p>
            <a:pPr algn="ctr"/>
            <a:r>
              <a:rPr lang="en-US" sz="1200" b="1" dirty="0">
                <a:solidFill>
                  <a:srgbClr val="000000">
                    <a:lumMod val="65000"/>
                    <a:lumOff val="35000"/>
                  </a:srgbClr>
                </a:solidFill>
              </a:rPr>
              <a:t>Cloud</a:t>
            </a:r>
          </a:p>
        </p:txBody>
      </p:sp>
      <p:sp>
        <p:nvSpPr>
          <p:cNvPr id="66" name="Oval 65"/>
          <p:cNvSpPr/>
          <p:nvPr/>
        </p:nvSpPr>
        <p:spPr bwMode="gray">
          <a:xfrm>
            <a:off x="2783127" y="3461238"/>
            <a:ext cx="540000" cy="540000"/>
          </a:xfrm>
          <a:prstGeom prst="ellipse">
            <a:avLst/>
          </a:prstGeom>
          <a:solidFill>
            <a:srgbClr val="008FD3"/>
          </a:solidFill>
          <a:ln w="127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8" name="Oval 67"/>
          <p:cNvSpPr/>
          <p:nvPr/>
        </p:nvSpPr>
        <p:spPr bwMode="gray">
          <a:xfrm>
            <a:off x="2330939" y="2524968"/>
            <a:ext cx="540000" cy="540000"/>
          </a:xfrm>
          <a:prstGeom prst="ellipse">
            <a:avLst/>
          </a:prstGeom>
          <a:solidFill>
            <a:srgbClr val="008FD3"/>
          </a:solidFill>
          <a:ln w="127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69" name="Chevron 68"/>
          <p:cNvSpPr/>
          <p:nvPr/>
        </p:nvSpPr>
        <p:spPr bwMode="gray">
          <a:xfrm>
            <a:off x="2464373" y="2617592"/>
            <a:ext cx="273132" cy="354753"/>
          </a:xfrm>
          <a:prstGeom prst="chevron">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0" name="Chevron 69"/>
          <p:cNvSpPr/>
          <p:nvPr/>
        </p:nvSpPr>
        <p:spPr bwMode="gray">
          <a:xfrm>
            <a:off x="2916561" y="3553862"/>
            <a:ext cx="273132" cy="354753"/>
          </a:xfrm>
          <a:prstGeom prst="chevron">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4" name="Oval 73"/>
          <p:cNvSpPr/>
          <p:nvPr/>
        </p:nvSpPr>
        <p:spPr bwMode="gray">
          <a:xfrm>
            <a:off x="2330939" y="4400133"/>
            <a:ext cx="540000" cy="540000"/>
          </a:xfrm>
          <a:prstGeom prst="ellipse">
            <a:avLst/>
          </a:prstGeom>
          <a:solidFill>
            <a:srgbClr val="008FD3"/>
          </a:solidFill>
          <a:ln w="12700" algn="ctr">
            <a:solidFill>
              <a:schemeClr val="bg1"/>
            </a:solid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5" name="Chevron 74"/>
          <p:cNvSpPr/>
          <p:nvPr/>
        </p:nvSpPr>
        <p:spPr bwMode="gray">
          <a:xfrm>
            <a:off x="2464373" y="4492757"/>
            <a:ext cx="273132" cy="354753"/>
          </a:xfrm>
          <a:prstGeom prst="chevron">
            <a:avLst/>
          </a:prstGeom>
          <a:solidFill>
            <a:schemeClr val="bg1"/>
          </a:solidFill>
          <a:ln w="6350" algn="ctr">
            <a:noFill/>
            <a:miter lim="800000"/>
            <a:headEnd/>
            <a:tailEnd/>
          </a:ln>
        </p:spPr>
        <p:txBody>
          <a:bodyPr lIns="90000" tIns="72000" rIns="90000" bIns="72000" rtlCol="0" anchor="ctr"/>
          <a:lstStyle/>
          <a:p>
            <a:pPr marR="0" algn="ctr" defTabSz="914400" eaLnBrk="1" fontAlgn="base" latinLnBrk="0" hangingPunct="1">
              <a:lnSpc>
                <a:spcPct val="100000"/>
              </a:lnSpc>
              <a:spcBef>
                <a:spcPct val="50000"/>
              </a:spcBef>
              <a:spcAft>
                <a:spcPct val="0"/>
              </a:spcAft>
              <a:buClr>
                <a:srgbClr val="F0AB00"/>
              </a:buClr>
              <a:buSzPct val="80000"/>
              <a:tabLst/>
            </a:pPr>
            <a:endParaRPr kumimoji="0" lang="en-US" sz="2000" b="0" i="0" u="none" strike="noStrike" kern="0" cap="none" spc="0" normalizeH="0" baseline="0" noProof="0" dirty="0">
              <a:ln>
                <a:noFill/>
              </a:ln>
              <a:effectLst/>
              <a:uLnTx/>
              <a:uFillTx/>
              <a:ea typeface="Arial Unicode MS" pitchFamily="34" charset="-128"/>
              <a:cs typeface="Arial Unicode MS" pitchFamily="34" charset="-128"/>
            </a:endParaRPr>
          </a:p>
        </p:txBody>
      </p:sp>
      <p:sp>
        <p:nvSpPr>
          <p:cNvPr id="76" name="TextBox 75"/>
          <p:cNvSpPr txBox="1"/>
          <p:nvPr/>
        </p:nvSpPr>
        <p:spPr>
          <a:xfrm>
            <a:off x="2952284" y="2656469"/>
            <a:ext cx="2000548" cy="276999"/>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1800" kern="0" dirty="0">
                <a:solidFill>
                  <a:srgbClr val="008FD3"/>
                </a:solidFill>
                <a:ea typeface="Arial Unicode MS" pitchFamily="34" charset="-128"/>
                <a:cs typeface="Arial Unicode MS" pitchFamily="34" charset="-128"/>
              </a:rPr>
              <a:t>SAP Best Practices</a:t>
            </a:r>
          </a:p>
        </p:txBody>
      </p:sp>
      <p:sp>
        <p:nvSpPr>
          <p:cNvPr id="77" name="TextBox 76"/>
          <p:cNvSpPr txBox="1"/>
          <p:nvPr/>
        </p:nvSpPr>
        <p:spPr>
          <a:xfrm>
            <a:off x="3392670" y="3592739"/>
            <a:ext cx="1320874" cy="276999"/>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1800" kern="0" dirty="0">
                <a:solidFill>
                  <a:srgbClr val="008FD3"/>
                </a:solidFill>
                <a:ea typeface="Arial Unicode MS" pitchFamily="34" charset="-128"/>
                <a:cs typeface="Arial Unicode MS" pitchFamily="34" charset="-128"/>
              </a:rPr>
              <a:t>Methodology</a:t>
            </a:r>
          </a:p>
        </p:txBody>
      </p:sp>
      <p:sp>
        <p:nvSpPr>
          <p:cNvPr id="78" name="TextBox 77"/>
          <p:cNvSpPr txBox="1"/>
          <p:nvPr/>
        </p:nvSpPr>
        <p:spPr>
          <a:xfrm>
            <a:off x="2952284" y="4531634"/>
            <a:ext cx="2000548" cy="276999"/>
          </a:xfrm>
          <a:prstGeom prst="rect">
            <a:avLst/>
          </a:prstGeom>
          <a:noFill/>
        </p:spPr>
        <p:txBody>
          <a:bodyPr wrap="none" lIns="0" tIns="0" rIns="0" bIns="0" rtlCol="0">
            <a:spAutoFit/>
          </a:bodyPr>
          <a:lstStyle/>
          <a:p>
            <a:pPr fontAlgn="base">
              <a:spcBef>
                <a:spcPts val="600"/>
              </a:spcBef>
              <a:spcAft>
                <a:spcPct val="0"/>
              </a:spcAft>
              <a:buClr>
                <a:srgbClr val="F0AB00"/>
              </a:buClr>
              <a:buSzPct val="80000"/>
            </a:pPr>
            <a:r>
              <a:rPr lang="en-US" sz="1800" kern="0" dirty="0">
                <a:solidFill>
                  <a:srgbClr val="008FD3"/>
                </a:solidFill>
                <a:ea typeface="Arial Unicode MS" pitchFamily="34" charset="-128"/>
                <a:cs typeface="Arial Unicode MS" pitchFamily="34" charset="-128"/>
              </a:rPr>
              <a:t>Configuration Tools</a:t>
            </a:r>
          </a:p>
        </p:txBody>
      </p:sp>
      <p:sp>
        <p:nvSpPr>
          <p:cNvPr id="82" name="Rectangle 81"/>
          <p:cNvSpPr/>
          <p:nvPr/>
        </p:nvSpPr>
        <p:spPr>
          <a:xfrm>
            <a:off x="6293922" y="1723401"/>
            <a:ext cx="5403273" cy="4370427"/>
          </a:xfrm>
          <a:prstGeom prst="rect">
            <a:avLst/>
          </a:prstGeom>
        </p:spPr>
        <p:txBody>
          <a:bodyPr wrap="square">
            <a:spAutoFit/>
          </a:bodyPr>
          <a:lstStyle/>
          <a:p>
            <a:pPr>
              <a:spcBef>
                <a:spcPts val="1500"/>
              </a:spcBef>
              <a:buClr>
                <a:srgbClr val="008FD3"/>
              </a:buClr>
            </a:pPr>
            <a:r>
              <a:rPr lang="en-US" altLang="de-DE" sz="2800" b="1" dirty="0">
                <a:solidFill>
                  <a:schemeClr val="accent2"/>
                </a:solidFill>
                <a:latin typeface="+mn-lt"/>
                <a:ea typeface="Calibri" panose="020F0502020204030204" pitchFamily="34" charset="0"/>
                <a:cs typeface="Times New Roman" panose="02020603050405020304" pitchFamily="18" charset="0"/>
              </a:rPr>
              <a:t>SAP</a:t>
            </a:r>
            <a:r>
              <a:rPr lang="en-US" altLang="de-DE" sz="2800" b="1" dirty="0">
                <a:solidFill>
                  <a:schemeClr val="tx1">
                    <a:lumMod val="65000"/>
                    <a:lumOff val="35000"/>
                  </a:schemeClr>
                </a:solidFill>
              </a:rPr>
              <a:t> </a:t>
            </a:r>
            <a:r>
              <a:rPr lang="en-US" altLang="de-DE" sz="2800" b="1" dirty="0">
                <a:solidFill>
                  <a:srgbClr val="008FD3"/>
                </a:solidFill>
              </a:rPr>
              <a:t>Activate </a:t>
            </a:r>
          </a:p>
          <a:p>
            <a:pPr marL="714161" lvl="1" indent="-357081">
              <a:spcBef>
                <a:spcPts val="1200"/>
              </a:spcBef>
              <a:buClr>
                <a:srgbClr val="008FD3"/>
              </a:buClr>
              <a:buFont typeface="Arial" panose="020B0604020202020204" pitchFamily="34" charset="0"/>
              <a:buChar char="●"/>
            </a:pPr>
            <a:r>
              <a:rPr lang="en-US" sz="2000" dirty="0">
                <a:solidFill>
                  <a:srgbClr val="000000">
                    <a:lumMod val="75000"/>
                    <a:lumOff val="25000"/>
                  </a:srgbClr>
                </a:solidFill>
              </a:rPr>
              <a:t>is the innovation adoption framework that expedites SAP solution implementations throughout the customer lifecycle </a:t>
            </a:r>
          </a:p>
          <a:p>
            <a:pPr marL="714161" lvl="1" indent="-357081">
              <a:spcBef>
                <a:spcPts val="1200"/>
              </a:spcBef>
              <a:buClr>
                <a:srgbClr val="008FD3"/>
              </a:buClr>
              <a:buFont typeface="Arial" panose="020B0604020202020204" pitchFamily="34" charset="0"/>
              <a:buChar char="●"/>
            </a:pPr>
            <a:r>
              <a:rPr lang="en-US" sz="2000" dirty="0">
                <a:solidFill>
                  <a:srgbClr val="000000">
                    <a:lumMod val="75000"/>
                    <a:lumOff val="25000"/>
                  </a:srgbClr>
                </a:solidFill>
              </a:rPr>
              <a:t>supports faster, less service intensive deployments and is aiming at continuous adoption of innovations throughout the entire project lifecycle</a:t>
            </a:r>
          </a:p>
          <a:p>
            <a:pPr marL="714161" lvl="1" indent="-357081">
              <a:spcBef>
                <a:spcPts val="1200"/>
              </a:spcBef>
              <a:buClr>
                <a:srgbClr val="008FD3"/>
              </a:buClr>
              <a:buFont typeface="Arial" panose="020B0604020202020204" pitchFamily="34" charset="0"/>
              <a:buChar char="●"/>
            </a:pPr>
            <a:r>
              <a:rPr lang="en-US" sz="2000" dirty="0">
                <a:solidFill>
                  <a:srgbClr val="000000">
                    <a:lumMod val="75000"/>
                    <a:lumOff val="25000"/>
                  </a:srgbClr>
                </a:solidFill>
              </a:rPr>
              <a:t>supports different starting points for customers to adopt SAP solutions in their business. </a:t>
            </a:r>
          </a:p>
        </p:txBody>
      </p:sp>
    </p:spTree>
    <p:custDataLst>
      <p:tags r:id="rId1"/>
    </p:custDataLst>
    <p:extLst>
      <p:ext uri="{BB962C8B-B14F-4D97-AF65-F5344CB8AC3E}">
        <p14:creationId xmlns:p14="http://schemas.microsoft.com/office/powerpoint/2010/main" val="291162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reeform 6"/>
          <p:cNvSpPr>
            <a:spLocks noEditPoints="1"/>
          </p:cNvSpPr>
          <p:nvPr/>
        </p:nvSpPr>
        <p:spPr bwMode="auto">
          <a:xfrm rot="2566293">
            <a:off x="2425960" y="2306933"/>
            <a:ext cx="582852" cy="905084"/>
          </a:xfrm>
          <a:custGeom>
            <a:avLst/>
            <a:gdLst>
              <a:gd name="T0" fmla="*/ 1805 w 2342"/>
              <a:gd name="T1" fmla="*/ 186 h 3640"/>
              <a:gd name="T2" fmla="*/ 1692 w 2342"/>
              <a:gd name="T3" fmla="*/ 347 h 3640"/>
              <a:gd name="T4" fmla="*/ 1712 w 2342"/>
              <a:gd name="T5" fmla="*/ 535 h 3640"/>
              <a:gd name="T6" fmla="*/ 1856 w 2342"/>
              <a:gd name="T7" fmla="*/ 668 h 3640"/>
              <a:gd name="T8" fmla="*/ 2045 w 2342"/>
              <a:gd name="T9" fmla="*/ 674 h 3640"/>
              <a:gd name="T10" fmla="*/ 2196 w 2342"/>
              <a:gd name="T11" fmla="*/ 554 h 3640"/>
              <a:gd name="T12" fmla="*/ 2231 w 2342"/>
              <a:gd name="T13" fmla="*/ 364 h 3640"/>
              <a:gd name="T14" fmla="*/ 2134 w 2342"/>
              <a:gd name="T15" fmla="*/ 200 h 3640"/>
              <a:gd name="T16" fmla="*/ 1948 w 2342"/>
              <a:gd name="T17" fmla="*/ 139 h 3640"/>
              <a:gd name="T18" fmla="*/ 2172 w 2342"/>
              <a:gd name="T19" fmla="*/ 56 h 3640"/>
              <a:gd name="T20" fmla="*/ 2313 w 2342"/>
              <a:gd name="T21" fmla="*/ 204 h 3640"/>
              <a:gd name="T22" fmla="*/ 2331 w 2342"/>
              <a:gd name="T23" fmla="*/ 428 h 3640"/>
              <a:gd name="T24" fmla="*/ 2319 w 2342"/>
              <a:gd name="T25" fmla="*/ 583 h 3640"/>
              <a:gd name="T26" fmla="*/ 2340 w 2342"/>
              <a:gd name="T27" fmla="*/ 656 h 3640"/>
              <a:gd name="T28" fmla="*/ 2323 w 2342"/>
              <a:gd name="T29" fmla="*/ 691 h 3640"/>
              <a:gd name="T30" fmla="*/ 2218 w 2342"/>
              <a:gd name="T31" fmla="*/ 715 h 3640"/>
              <a:gd name="T32" fmla="*/ 2032 w 2342"/>
              <a:gd name="T33" fmla="*/ 802 h 3640"/>
              <a:gd name="T34" fmla="*/ 1864 w 2342"/>
              <a:gd name="T35" fmla="*/ 955 h 3640"/>
              <a:gd name="T36" fmla="*/ 1764 w 2342"/>
              <a:gd name="T37" fmla="*/ 1184 h 3640"/>
              <a:gd name="T38" fmla="*/ 1750 w 2342"/>
              <a:gd name="T39" fmla="*/ 1410 h 3640"/>
              <a:gd name="T40" fmla="*/ 1752 w 2342"/>
              <a:gd name="T41" fmla="*/ 1474 h 3640"/>
              <a:gd name="T42" fmla="*/ 1732 w 2342"/>
              <a:gd name="T43" fmla="*/ 1546 h 3640"/>
              <a:gd name="T44" fmla="*/ 1724 w 2342"/>
              <a:gd name="T45" fmla="*/ 1730 h 3640"/>
              <a:gd name="T46" fmla="*/ 1719 w 2342"/>
              <a:gd name="T47" fmla="*/ 1857 h 3640"/>
              <a:gd name="T48" fmla="*/ 1665 w 2342"/>
              <a:gd name="T49" fmla="*/ 1924 h 3640"/>
              <a:gd name="T50" fmla="*/ 1651 w 2342"/>
              <a:gd name="T51" fmla="*/ 1967 h 3640"/>
              <a:gd name="T52" fmla="*/ 1632 w 2342"/>
              <a:gd name="T53" fmla="*/ 2006 h 3640"/>
              <a:gd name="T54" fmla="*/ 1531 w 2342"/>
              <a:gd name="T55" fmla="*/ 2127 h 3640"/>
              <a:gd name="T56" fmla="*/ 1373 w 2342"/>
              <a:gd name="T57" fmla="*/ 2311 h 3640"/>
              <a:gd name="T58" fmla="*/ 1192 w 2342"/>
              <a:gd name="T59" fmla="*/ 2520 h 3640"/>
              <a:gd name="T60" fmla="*/ 1019 w 2342"/>
              <a:gd name="T61" fmla="*/ 2709 h 3640"/>
              <a:gd name="T62" fmla="*/ 804 w 2342"/>
              <a:gd name="T63" fmla="*/ 2928 h 3640"/>
              <a:gd name="T64" fmla="*/ 549 w 2342"/>
              <a:gd name="T65" fmla="*/ 3176 h 3640"/>
              <a:gd name="T66" fmla="*/ 301 w 2342"/>
              <a:gd name="T67" fmla="*/ 3409 h 3640"/>
              <a:gd name="T68" fmla="*/ 101 w 2342"/>
              <a:gd name="T69" fmla="*/ 3578 h 3640"/>
              <a:gd name="T70" fmla="*/ 10 w 2342"/>
              <a:gd name="T71" fmla="*/ 3637 h 3640"/>
              <a:gd name="T72" fmla="*/ 0 w 2342"/>
              <a:gd name="T73" fmla="*/ 3638 h 3640"/>
              <a:gd name="T74" fmla="*/ 8 w 2342"/>
              <a:gd name="T75" fmla="*/ 3622 h 3640"/>
              <a:gd name="T76" fmla="*/ 59 w 2342"/>
              <a:gd name="T77" fmla="*/ 3534 h 3640"/>
              <a:gd name="T78" fmla="*/ 188 w 2342"/>
              <a:gd name="T79" fmla="*/ 3319 h 3640"/>
              <a:gd name="T80" fmla="*/ 389 w 2342"/>
              <a:gd name="T81" fmla="*/ 3018 h 3640"/>
              <a:gd name="T82" fmla="*/ 653 w 2342"/>
              <a:gd name="T83" fmla="*/ 2663 h 3640"/>
              <a:gd name="T84" fmla="*/ 883 w 2342"/>
              <a:gd name="T85" fmla="*/ 2374 h 3640"/>
              <a:gd name="T86" fmla="*/ 1029 w 2342"/>
              <a:gd name="T87" fmla="*/ 2194 h 3640"/>
              <a:gd name="T88" fmla="*/ 1108 w 2342"/>
              <a:gd name="T89" fmla="*/ 2096 h 3640"/>
              <a:gd name="T90" fmla="*/ 1140 w 2342"/>
              <a:gd name="T91" fmla="*/ 2052 h 3640"/>
              <a:gd name="T92" fmla="*/ 1151 w 2342"/>
              <a:gd name="T93" fmla="*/ 2018 h 3640"/>
              <a:gd name="T94" fmla="*/ 1192 w 2342"/>
              <a:gd name="T95" fmla="*/ 1950 h 3640"/>
              <a:gd name="T96" fmla="*/ 1307 w 2342"/>
              <a:gd name="T97" fmla="*/ 1818 h 3640"/>
              <a:gd name="T98" fmla="*/ 1435 w 2342"/>
              <a:gd name="T99" fmla="*/ 1691 h 3640"/>
              <a:gd name="T100" fmla="*/ 1517 w 2342"/>
              <a:gd name="T101" fmla="*/ 1628 h 3640"/>
              <a:gd name="T102" fmla="*/ 1541 w 2342"/>
              <a:gd name="T103" fmla="*/ 1513 h 3640"/>
              <a:gd name="T104" fmla="*/ 1560 w 2342"/>
              <a:gd name="T105" fmla="*/ 1322 h 3640"/>
              <a:gd name="T106" fmla="*/ 1674 w 2342"/>
              <a:gd name="T107" fmla="*/ 987 h 3640"/>
              <a:gd name="T108" fmla="*/ 1747 w 2342"/>
              <a:gd name="T109" fmla="*/ 806 h 3640"/>
              <a:gd name="T110" fmla="*/ 1715 w 2342"/>
              <a:gd name="T111" fmla="*/ 729 h 3640"/>
              <a:gd name="T112" fmla="*/ 1648 w 2342"/>
              <a:gd name="T113" fmla="*/ 663 h 3640"/>
              <a:gd name="T114" fmla="*/ 1559 w 2342"/>
              <a:gd name="T115" fmla="*/ 439 h 3640"/>
              <a:gd name="T116" fmla="*/ 1614 w 2342"/>
              <a:gd name="T117" fmla="*/ 198 h 3640"/>
              <a:gd name="T118" fmla="*/ 1796 w 2342"/>
              <a:gd name="T119" fmla="*/ 35 h 3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2" h="3640">
                <a:moveTo>
                  <a:pt x="1948" y="139"/>
                </a:moveTo>
                <a:lnTo>
                  <a:pt x="1911" y="143"/>
                </a:lnTo>
                <a:lnTo>
                  <a:pt x="1872" y="152"/>
                </a:lnTo>
                <a:lnTo>
                  <a:pt x="1838" y="167"/>
                </a:lnTo>
                <a:lnTo>
                  <a:pt x="1805" y="186"/>
                </a:lnTo>
                <a:lnTo>
                  <a:pt x="1774" y="210"/>
                </a:lnTo>
                <a:lnTo>
                  <a:pt x="1746" y="240"/>
                </a:lnTo>
                <a:lnTo>
                  <a:pt x="1723" y="273"/>
                </a:lnTo>
                <a:lnTo>
                  <a:pt x="1705" y="309"/>
                </a:lnTo>
                <a:lnTo>
                  <a:pt x="1692" y="347"/>
                </a:lnTo>
                <a:lnTo>
                  <a:pt x="1686" y="385"/>
                </a:lnTo>
                <a:lnTo>
                  <a:pt x="1684" y="424"/>
                </a:lnTo>
                <a:lnTo>
                  <a:pt x="1688" y="462"/>
                </a:lnTo>
                <a:lnTo>
                  <a:pt x="1698" y="499"/>
                </a:lnTo>
                <a:lnTo>
                  <a:pt x="1712" y="535"/>
                </a:lnTo>
                <a:lnTo>
                  <a:pt x="1732" y="568"/>
                </a:lnTo>
                <a:lnTo>
                  <a:pt x="1756" y="599"/>
                </a:lnTo>
                <a:lnTo>
                  <a:pt x="1785" y="625"/>
                </a:lnTo>
                <a:lnTo>
                  <a:pt x="1819" y="650"/>
                </a:lnTo>
                <a:lnTo>
                  <a:pt x="1856" y="668"/>
                </a:lnTo>
                <a:lnTo>
                  <a:pt x="1893" y="680"/>
                </a:lnTo>
                <a:lnTo>
                  <a:pt x="1931" y="687"/>
                </a:lnTo>
                <a:lnTo>
                  <a:pt x="1970" y="688"/>
                </a:lnTo>
                <a:lnTo>
                  <a:pt x="2008" y="683"/>
                </a:lnTo>
                <a:lnTo>
                  <a:pt x="2045" y="674"/>
                </a:lnTo>
                <a:lnTo>
                  <a:pt x="2081" y="660"/>
                </a:lnTo>
                <a:lnTo>
                  <a:pt x="2114" y="640"/>
                </a:lnTo>
                <a:lnTo>
                  <a:pt x="2145" y="615"/>
                </a:lnTo>
                <a:lnTo>
                  <a:pt x="2173" y="587"/>
                </a:lnTo>
                <a:lnTo>
                  <a:pt x="2196" y="554"/>
                </a:lnTo>
                <a:lnTo>
                  <a:pt x="2214" y="517"/>
                </a:lnTo>
                <a:lnTo>
                  <a:pt x="2227" y="479"/>
                </a:lnTo>
                <a:lnTo>
                  <a:pt x="2233" y="440"/>
                </a:lnTo>
                <a:lnTo>
                  <a:pt x="2235" y="402"/>
                </a:lnTo>
                <a:lnTo>
                  <a:pt x="2231" y="364"/>
                </a:lnTo>
                <a:lnTo>
                  <a:pt x="2221" y="327"/>
                </a:lnTo>
                <a:lnTo>
                  <a:pt x="2207" y="291"/>
                </a:lnTo>
                <a:lnTo>
                  <a:pt x="2187" y="258"/>
                </a:lnTo>
                <a:lnTo>
                  <a:pt x="2163" y="227"/>
                </a:lnTo>
                <a:lnTo>
                  <a:pt x="2134" y="200"/>
                </a:lnTo>
                <a:lnTo>
                  <a:pt x="2100" y="177"/>
                </a:lnTo>
                <a:lnTo>
                  <a:pt x="2063" y="158"/>
                </a:lnTo>
                <a:lnTo>
                  <a:pt x="2026" y="147"/>
                </a:lnTo>
                <a:lnTo>
                  <a:pt x="1988" y="140"/>
                </a:lnTo>
                <a:lnTo>
                  <a:pt x="1948" y="139"/>
                </a:lnTo>
                <a:close/>
                <a:moveTo>
                  <a:pt x="1984" y="0"/>
                </a:moveTo>
                <a:lnTo>
                  <a:pt x="2031" y="5"/>
                </a:lnTo>
                <a:lnTo>
                  <a:pt x="2080" y="15"/>
                </a:lnTo>
                <a:lnTo>
                  <a:pt x="2127" y="33"/>
                </a:lnTo>
                <a:lnTo>
                  <a:pt x="2172" y="56"/>
                </a:lnTo>
                <a:lnTo>
                  <a:pt x="2207" y="79"/>
                </a:lnTo>
                <a:lnTo>
                  <a:pt x="2239" y="106"/>
                </a:lnTo>
                <a:lnTo>
                  <a:pt x="2268" y="135"/>
                </a:lnTo>
                <a:lnTo>
                  <a:pt x="2292" y="168"/>
                </a:lnTo>
                <a:lnTo>
                  <a:pt x="2313" y="204"/>
                </a:lnTo>
                <a:lnTo>
                  <a:pt x="2328" y="244"/>
                </a:lnTo>
                <a:lnTo>
                  <a:pt x="2338" y="284"/>
                </a:lnTo>
                <a:lnTo>
                  <a:pt x="2342" y="330"/>
                </a:lnTo>
                <a:lnTo>
                  <a:pt x="2340" y="378"/>
                </a:lnTo>
                <a:lnTo>
                  <a:pt x="2331" y="428"/>
                </a:lnTo>
                <a:lnTo>
                  <a:pt x="2323" y="467"/>
                </a:lnTo>
                <a:lnTo>
                  <a:pt x="2318" y="503"/>
                </a:lnTo>
                <a:lnTo>
                  <a:pt x="2315" y="534"/>
                </a:lnTo>
                <a:lnTo>
                  <a:pt x="2317" y="560"/>
                </a:lnTo>
                <a:lnTo>
                  <a:pt x="2319" y="583"/>
                </a:lnTo>
                <a:lnTo>
                  <a:pt x="2323" y="602"/>
                </a:lnTo>
                <a:lnTo>
                  <a:pt x="2327" y="619"/>
                </a:lnTo>
                <a:lnTo>
                  <a:pt x="2332" y="633"/>
                </a:lnTo>
                <a:lnTo>
                  <a:pt x="2336" y="646"/>
                </a:lnTo>
                <a:lnTo>
                  <a:pt x="2340" y="656"/>
                </a:lnTo>
                <a:lnTo>
                  <a:pt x="2342" y="665"/>
                </a:lnTo>
                <a:lnTo>
                  <a:pt x="2341" y="673"/>
                </a:lnTo>
                <a:lnTo>
                  <a:pt x="2338" y="680"/>
                </a:lnTo>
                <a:lnTo>
                  <a:pt x="2332" y="687"/>
                </a:lnTo>
                <a:lnTo>
                  <a:pt x="2323" y="691"/>
                </a:lnTo>
                <a:lnTo>
                  <a:pt x="2309" y="694"/>
                </a:lnTo>
                <a:lnTo>
                  <a:pt x="2291" y="698"/>
                </a:lnTo>
                <a:lnTo>
                  <a:pt x="2271" y="703"/>
                </a:lnTo>
                <a:lnTo>
                  <a:pt x="2246" y="709"/>
                </a:lnTo>
                <a:lnTo>
                  <a:pt x="2218" y="715"/>
                </a:lnTo>
                <a:lnTo>
                  <a:pt x="2187" y="725"/>
                </a:lnTo>
                <a:lnTo>
                  <a:pt x="2153" y="738"/>
                </a:lnTo>
                <a:lnTo>
                  <a:pt x="2116" y="754"/>
                </a:lnTo>
                <a:lnTo>
                  <a:pt x="2076" y="776"/>
                </a:lnTo>
                <a:lnTo>
                  <a:pt x="2032" y="802"/>
                </a:lnTo>
                <a:lnTo>
                  <a:pt x="1986" y="834"/>
                </a:lnTo>
                <a:lnTo>
                  <a:pt x="1939" y="872"/>
                </a:lnTo>
                <a:lnTo>
                  <a:pt x="1915" y="895"/>
                </a:lnTo>
                <a:lnTo>
                  <a:pt x="1889" y="922"/>
                </a:lnTo>
                <a:lnTo>
                  <a:pt x="1864" y="955"/>
                </a:lnTo>
                <a:lnTo>
                  <a:pt x="1838" y="992"/>
                </a:lnTo>
                <a:lnTo>
                  <a:pt x="1814" y="1034"/>
                </a:lnTo>
                <a:lnTo>
                  <a:pt x="1793" y="1080"/>
                </a:lnTo>
                <a:lnTo>
                  <a:pt x="1776" y="1130"/>
                </a:lnTo>
                <a:lnTo>
                  <a:pt x="1764" y="1184"/>
                </a:lnTo>
                <a:lnTo>
                  <a:pt x="1756" y="1240"/>
                </a:lnTo>
                <a:lnTo>
                  <a:pt x="1753" y="1293"/>
                </a:lnTo>
                <a:lnTo>
                  <a:pt x="1751" y="1339"/>
                </a:lnTo>
                <a:lnTo>
                  <a:pt x="1751" y="1378"/>
                </a:lnTo>
                <a:lnTo>
                  <a:pt x="1750" y="1410"/>
                </a:lnTo>
                <a:lnTo>
                  <a:pt x="1750" y="1434"/>
                </a:lnTo>
                <a:lnTo>
                  <a:pt x="1751" y="1452"/>
                </a:lnTo>
                <a:lnTo>
                  <a:pt x="1751" y="1465"/>
                </a:lnTo>
                <a:lnTo>
                  <a:pt x="1752" y="1472"/>
                </a:lnTo>
                <a:lnTo>
                  <a:pt x="1752" y="1474"/>
                </a:lnTo>
                <a:lnTo>
                  <a:pt x="1751" y="1477"/>
                </a:lnTo>
                <a:lnTo>
                  <a:pt x="1747" y="1486"/>
                </a:lnTo>
                <a:lnTo>
                  <a:pt x="1743" y="1502"/>
                </a:lnTo>
                <a:lnTo>
                  <a:pt x="1738" y="1522"/>
                </a:lnTo>
                <a:lnTo>
                  <a:pt x="1732" y="1546"/>
                </a:lnTo>
                <a:lnTo>
                  <a:pt x="1728" y="1576"/>
                </a:lnTo>
                <a:lnTo>
                  <a:pt x="1724" y="1609"/>
                </a:lnTo>
                <a:lnTo>
                  <a:pt x="1721" y="1645"/>
                </a:lnTo>
                <a:lnTo>
                  <a:pt x="1721" y="1683"/>
                </a:lnTo>
                <a:lnTo>
                  <a:pt x="1724" y="1730"/>
                </a:lnTo>
                <a:lnTo>
                  <a:pt x="1727" y="1769"/>
                </a:lnTo>
                <a:lnTo>
                  <a:pt x="1727" y="1799"/>
                </a:lnTo>
                <a:lnTo>
                  <a:pt x="1727" y="1822"/>
                </a:lnTo>
                <a:lnTo>
                  <a:pt x="1724" y="1841"/>
                </a:lnTo>
                <a:lnTo>
                  <a:pt x="1719" y="1857"/>
                </a:lnTo>
                <a:lnTo>
                  <a:pt x="1710" y="1869"/>
                </a:lnTo>
                <a:lnTo>
                  <a:pt x="1700" y="1881"/>
                </a:lnTo>
                <a:lnTo>
                  <a:pt x="1688" y="1895"/>
                </a:lnTo>
                <a:lnTo>
                  <a:pt x="1675" y="1910"/>
                </a:lnTo>
                <a:lnTo>
                  <a:pt x="1665" y="1924"/>
                </a:lnTo>
                <a:lnTo>
                  <a:pt x="1656" y="1937"/>
                </a:lnTo>
                <a:lnTo>
                  <a:pt x="1650" y="1947"/>
                </a:lnTo>
                <a:lnTo>
                  <a:pt x="1646" y="1953"/>
                </a:lnTo>
                <a:lnTo>
                  <a:pt x="1647" y="1959"/>
                </a:lnTo>
                <a:lnTo>
                  <a:pt x="1651" y="1967"/>
                </a:lnTo>
                <a:lnTo>
                  <a:pt x="1654" y="1974"/>
                </a:lnTo>
                <a:lnTo>
                  <a:pt x="1652" y="1981"/>
                </a:lnTo>
                <a:lnTo>
                  <a:pt x="1650" y="1984"/>
                </a:lnTo>
                <a:lnTo>
                  <a:pt x="1643" y="1993"/>
                </a:lnTo>
                <a:lnTo>
                  <a:pt x="1632" y="2006"/>
                </a:lnTo>
                <a:lnTo>
                  <a:pt x="1618" y="2024"/>
                </a:lnTo>
                <a:lnTo>
                  <a:pt x="1600" y="2044"/>
                </a:lnTo>
                <a:lnTo>
                  <a:pt x="1579" y="2069"/>
                </a:lnTo>
                <a:lnTo>
                  <a:pt x="1556" y="2097"/>
                </a:lnTo>
                <a:lnTo>
                  <a:pt x="1531" y="2127"/>
                </a:lnTo>
                <a:lnTo>
                  <a:pt x="1503" y="2161"/>
                </a:lnTo>
                <a:lnTo>
                  <a:pt x="1472" y="2196"/>
                </a:lnTo>
                <a:lnTo>
                  <a:pt x="1441" y="2234"/>
                </a:lnTo>
                <a:lnTo>
                  <a:pt x="1408" y="2272"/>
                </a:lnTo>
                <a:lnTo>
                  <a:pt x="1373" y="2311"/>
                </a:lnTo>
                <a:lnTo>
                  <a:pt x="1337" y="2354"/>
                </a:lnTo>
                <a:lnTo>
                  <a:pt x="1302" y="2394"/>
                </a:lnTo>
                <a:lnTo>
                  <a:pt x="1264" y="2437"/>
                </a:lnTo>
                <a:lnTo>
                  <a:pt x="1227" y="2479"/>
                </a:lnTo>
                <a:lnTo>
                  <a:pt x="1192" y="2520"/>
                </a:lnTo>
                <a:lnTo>
                  <a:pt x="1154" y="2560"/>
                </a:lnTo>
                <a:lnTo>
                  <a:pt x="1119" y="2600"/>
                </a:lnTo>
                <a:lnTo>
                  <a:pt x="1084" y="2638"/>
                </a:lnTo>
                <a:lnTo>
                  <a:pt x="1053" y="2672"/>
                </a:lnTo>
                <a:lnTo>
                  <a:pt x="1019" y="2709"/>
                </a:lnTo>
                <a:lnTo>
                  <a:pt x="980" y="2748"/>
                </a:lnTo>
                <a:lnTo>
                  <a:pt x="941" y="2790"/>
                </a:lnTo>
                <a:lnTo>
                  <a:pt x="897" y="2834"/>
                </a:lnTo>
                <a:lnTo>
                  <a:pt x="851" y="2881"/>
                </a:lnTo>
                <a:lnTo>
                  <a:pt x="804" y="2928"/>
                </a:lnTo>
                <a:lnTo>
                  <a:pt x="754" y="2977"/>
                </a:lnTo>
                <a:lnTo>
                  <a:pt x="704" y="3027"/>
                </a:lnTo>
                <a:lnTo>
                  <a:pt x="653" y="3076"/>
                </a:lnTo>
                <a:lnTo>
                  <a:pt x="601" y="3126"/>
                </a:lnTo>
                <a:lnTo>
                  <a:pt x="549" y="3176"/>
                </a:lnTo>
                <a:lnTo>
                  <a:pt x="498" y="3226"/>
                </a:lnTo>
                <a:lnTo>
                  <a:pt x="447" y="3273"/>
                </a:lnTo>
                <a:lnTo>
                  <a:pt x="397" y="3320"/>
                </a:lnTo>
                <a:lnTo>
                  <a:pt x="348" y="3365"/>
                </a:lnTo>
                <a:lnTo>
                  <a:pt x="301" y="3409"/>
                </a:lnTo>
                <a:lnTo>
                  <a:pt x="255" y="3448"/>
                </a:lnTo>
                <a:lnTo>
                  <a:pt x="212" y="3486"/>
                </a:lnTo>
                <a:lnTo>
                  <a:pt x="171" y="3520"/>
                </a:lnTo>
                <a:lnTo>
                  <a:pt x="134" y="3550"/>
                </a:lnTo>
                <a:lnTo>
                  <a:pt x="101" y="3578"/>
                </a:lnTo>
                <a:lnTo>
                  <a:pt x="70" y="3600"/>
                </a:lnTo>
                <a:lnTo>
                  <a:pt x="45" y="3618"/>
                </a:lnTo>
                <a:lnTo>
                  <a:pt x="23" y="3631"/>
                </a:lnTo>
                <a:lnTo>
                  <a:pt x="16" y="3635"/>
                </a:lnTo>
                <a:lnTo>
                  <a:pt x="10" y="3637"/>
                </a:lnTo>
                <a:lnTo>
                  <a:pt x="6" y="3640"/>
                </a:lnTo>
                <a:lnTo>
                  <a:pt x="4" y="3640"/>
                </a:lnTo>
                <a:lnTo>
                  <a:pt x="1" y="3640"/>
                </a:lnTo>
                <a:lnTo>
                  <a:pt x="0" y="3640"/>
                </a:lnTo>
                <a:lnTo>
                  <a:pt x="0" y="3638"/>
                </a:lnTo>
                <a:lnTo>
                  <a:pt x="0" y="3636"/>
                </a:lnTo>
                <a:lnTo>
                  <a:pt x="1" y="3633"/>
                </a:lnTo>
                <a:lnTo>
                  <a:pt x="2" y="3630"/>
                </a:lnTo>
                <a:lnTo>
                  <a:pt x="5" y="3626"/>
                </a:lnTo>
                <a:lnTo>
                  <a:pt x="8" y="3622"/>
                </a:lnTo>
                <a:lnTo>
                  <a:pt x="11" y="3615"/>
                </a:lnTo>
                <a:lnTo>
                  <a:pt x="18" y="3604"/>
                </a:lnTo>
                <a:lnTo>
                  <a:pt x="28" y="3586"/>
                </a:lnTo>
                <a:lnTo>
                  <a:pt x="42" y="3562"/>
                </a:lnTo>
                <a:lnTo>
                  <a:pt x="59" y="3534"/>
                </a:lnTo>
                <a:lnTo>
                  <a:pt x="78" y="3499"/>
                </a:lnTo>
                <a:lnTo>
                  <a:pt x="101" y="3461"/>
                </a:lnTo>
                <a:lnTo>
                  <a:pt x="127" y="3417"/>
                </a:lnTo>
                <a:lnTo>
                  <a:pt x="156" y="3370"/>
                </a:lnTo>
                <a:lnTo>
                  <a:pt x="188" y="3319"/>
                </a:lnTo>
                <a:lnTo>
                  <a:pt x="223" y="3265"/>
                </a:lnTo>
                <a:lnTo>
                  <a:pt x="260" y="3207"/>
                </a:lnTo>
                <a:lnTo>
                  <a:pt x="301" y="3147"/>
                </a:lnTo>
                <a:lnTo>
                  <a:pt x="343" y="3083"/>
                </a:lnTo>
                <a:lnTo>
                  <a:pt x="389" y="3018"/>
                </a:lnTo>
                <a:lnTo>
                  <a:pt x="436" y="2949"/>
                </a:lnTo>
                <a:lnTo>
                  <a:pt x="488" y="2880"/>
                </a:lnTo>
                <a:lnTo>
                  <a:pt x="540" y="2808"/>
                </a:lnTo>
                <a:lnTo>
                  <a:pt x="595" y="2735"/>
                </a:lnTo>
                <a:lnTo>
                  <a:pt x="653" y="2663"/>
                </a:lnTo>
                <a:lnTo>
                  <a:pt x="706" y="2595"/>
                </a:lnTo>
                <a:lnTo>
                  <a:pt x="756" y="2532"/>
                </a:lnTo>
                <a:lnTo>
                  <a:pt x="802" y="2475"/>
                </a:lnTo>
                <a:lnTo>
                  <a:pt x="845" y="2423"/>
                </a:lnTo>
                <a:lnTo>
                  <a:pt x="883" y="2374"/>
                </a:lnTo>
                <a:lnTo>
                  <a:pt x="919" y="2331"/>
                </a:lnTo>
                <a:lnTo>
                  <a:pt x="951" y="2291"/>
                </a:lnTo>
                <a:lnTo>
                  <a:pt x="980" y="2255"/>
                </a:lnTo>
                <a:lnTo>
                  <a:pt x="1006" y="2223"/>
                </a:lnTo>
                <a:lnTo>
                  <a:pt x="1029" y="2194"/>
                </a:lnTo>
                <a:lnTo>
                  <a:pt x="1051" y="2168"/>
                </a:lnTo>
                <a:lnTo>
                  <a:pt x="1069" y="2147"/>
                </a:lnTo>
                <a:lnTo>
                  <a:pt x="1084" y="2127"/>
                </a:lnTo>
                <a:lnTo>
                  <a:pt x="1098" y="2110"/>
                </a:lnTo>
                <a:lnTo>
                  <a:pt x="1108" y="2096"/>
                </a:lnTo>
                <a:lnTo>
                  <a:pt x="1119" y="2083"/>
                </a:lnTo>
                <a:lnTo>
                  <a:pt x="1126" y="2073"/>
                </a:lnTo>
                <a:lnTo>
                  <a:pt x="1133" y="2065"/>
                </a:lnTo>
                <a:lnTo>
                  <a:pt x="1136" y="2057"/>
                </a:lnTo>
                <a:lnTo>
                  <a:pt x="1140" y="2052"/>
                </a:lnTo>
                <a:lnTo>
                  <a:pt x="1142" y="2047"/>
                </a:lnTo>
                <a:lnTo>
                  <a:pt x="1144" y="2039"/>
                </a:lnTo>
                <a:lnTo>
                  <a:pt x="1147" y="2032"/>
                </a:lnTo>
                <a:lnTo>
                  <a:pt x="1148" y="2025"/>
                </a:lnTo>
                <a:lnTo>
                  <a:pt x="1151" y="2018"/>
                </a:lnTo>
                <a:lnTo>
                  <a:pt x="1154" y="2009"/>
                </a:lnTo>
                <a:lnTo>
                  <a:pt x="1160" y="1997"/>
                </a:lnTo>
                <a:lnTo>
                  <a:pt x="1167" y="1984"/>
                </a:lnTo>
                <a:lnTo>
                  <a:pt x="1177" y="1969"/>
                </a:lnTo>
                <a:lnTo>
                  <a:pt x="1192" y="1950"/>
                </a:lnTo>
                <a:lnTo>
                  <a:pt x="1209" y="1928"/>
                </a:lnTo>
                <a:lnTo>
                  <a:pt x="1232" y="1901"/>
                </a:lnTo>
                <a:lnTo>
                  <a:pt x="1256" y="1875"/>
                </a:lnTo>
                <a:lnTo>
                  <a:pt x="1281" y="1847"/>
                </a:lnTo>
                <a:lnTo>
                  <a:pt x="1307" y="1818"/>
                </a:lnTo>
                <a:lnTo>
                  <a:pt x="1334" y="1790"/>
                </a:lnTo>
                <a:lnTo>
                  <a:pt x="1360" y="1763"/>
                </a:lnTo>
                <a:lnTo>
                  <a:pt x="1386" y="1737"/>
                </a:lnTo>
                <a:lnTo>
                  <a:pt x="1412" y="1712"/>
                </a:lnTo>
                <a:lnTo>
                  <a:pt x="1435" y="1691"/>
                </a:lnTo>
                <a:lnTo>
                  <a:pt x="1456" y="1672"/>
                </a:lnTo>
                <a:lnTo>
                  <a:pt x="1476" y="1656"/>
                </a:lnTo>
                <a:lnTo>
                  <a:pt x="1492" y="1645"/>
                </a:lnTo>
                <a:lnTo>
                  <a:pt x="1505" y="1637"/>
                </a:lnTo>
                <a:lnTo>
                  <a:pt x="1517" y="1628"/>
                </a:lnTo>
                <a:lnTo>
                  <a:pt x="1526" y="1614"/>
                </a:lnTo>
                <a:lnTo>
                  <a:pt x="1532" y="1595"/>
                </a:lnTo>
                <a:lnTo>
                  <a:pt x="1536" y="1571"/>
                </a:lnTo>
                <a:lnTo>
                  <a:pt x="1540" y="1544"/>
                </a:lnTo>
                <a:lnTo>
                  <a:pt x="1541" y="1513"/>
                </a:lnTo>
                <a:lnTo>
                  <a:pt x="1542" y="1480"/>
                </a:lnTo>
                <a:lnTo>
                  <a:pt x="1544" y="1452"/>
                </a:lnTo>
                <a:lnTo>
                  <a:pt x="1546" y="1416"/>
                </a:lnTo>
                <a:lnTo>
                  <a:pt x="1552" y="1371"/>
                </a:lnTo>
                <a:lnTo>
                  <a:pt x="1560" y="1322"/>
                </a:lnTo>
                <a:lnTo>
                  <a:pt x="1573" y="1264"/>
                </a:lnTo>
                <a:lnTo>
                  <a:pt x="1590" y="1202"/>
                </a:lnTo>
                <a:lnTo>
                  <a:pt x="1611" y="1134"/>
                </a:lnTo>
                <a:lnTo>
                  <a:pt x="1640" y="1062"/>
                </a:lnTo>
                <a:lnTo>
                  <a:pt x="1674" y="987"/>
                </a:lnTo>
                <a:lnTo>
                  <a:pt x="1716" y="908"/>
                </a:lnTo>
                <a:lnTo>
                  <a:pt x="1732" y="878"/>
                </a:lnTo>
                <a:lnTo>
                  <a:pt x="1742" y="852"/>
                </a:lnTo>
                <a:lnTo>
                  <a:pt x="1747" y="827"/>
                </a:lnTo>
                <a:lnTo>
                  <a:pt x="1747" y="806"/>
                </a:lnTo>
                <a:lnTo>
                  <a:pt x="1746" y="786"/>
                </a:lnTo>
                <a:lnTo>
                  <a:pt x="1741" y="769"/>
                </a:lnTo>
                <a:lnTo>
                  <a:pt x="1733" y="753"/>
                </a:lnTo>
                <a:lnTo>
                  <a:pt x="1725" y="740"/>
                </a:lnTo>
                <a:lnTo>
                  <a:pt x="1715" y="729"/>
                </a:lnTo>
                <a:lnTo>
                  <a:pt x="1706" y="720"/>
                </a:lnTo>
                <a:lnTo>
                  <a:pt x="1697" y="711"/>
                </a:lnTo>
                <a:lnTo>
                  <a:pt x="1689" y="705"/>
                </a:lnTo>
                <a:lnTo>
                  <a:pt x="1683" y="700"/>
                </a:lnTo>
                <a:lnTo>
                  <a:pt x="1648" y="663"/>
                </a:lnTo>
                <a:lnTo>
                  <a:pt x="1620" y="623"/>
                </a:lnTo>
                <a:lnTo>
                  <a:pt x="1596" y="580"/>
                </a:lnTo>
                <a:lnTo>
                  <a:pt x="1578" y="535"/>
                </a:lnTo>
                <a:lnTo>
                  <a:pt x="1565" y="488"/>
                </a:lnTo>
                <a:lnTo>
                  <a:pt x="1559" y="439"/>
                </a:lnTo>
                <a:lnTo>
                  <a:pt x="1558" y="389"/>
                </a:lnTo>
                <a:lnTo>
                  <a:pt x="1561" y="341"/>
                </a:lnTo>
                <a:lnTo>
                  <a:pt x="1573" y="292"/>
                </a:lnTo>
                <a:lnTo>
                  <a:pt x="1591" y="244"/>
                </a:lnTo>
                <a:lnTo>
                  <a:pt x="1614" y="198"/>
                </a:lnTo>
                <a:lnTo>
                  <a:pt x="1643" y="155"/>
                </a:lnTo>
                <a:lnTo>
                  <a:pt x="1677" y="118"/>
                </a:lnTo>
                <a:lnTo>
                  <a:pt x="1712" y="85"/>
                </a:lnTo>
                <a:lnTo>
                  <a:pt x="1753" y="58"/>
                </a:lnTo>
                <a:lnTo>
                  <a:pt x="1796" y="35"/>
                </a:lnTo>
                <a:lnTo>
                  <a:pt x="1840" y="18"/>
                </a:lnTo>
                <a:lnTo>
                  <a:pt x="1887" y="6"/>
                </a:lnTo>
                <a:lnTo>
                  <a:pt x="1935" y="0"/>
                </a:lnTo>
                <a:lnTo>
                  <a:pt x="1984" y="0"/>
                </a:lnTo>
                <a:close/>
              </a:path>
            </a:pathLst>
          </a:custGeom>
          <a:solidFill>
            <a:schemeClr val="tx1"/>
          </a:solidFill>
          <a:ln w="0">
            <a:solidFill>
              <a:schemeClr val="bg1"/>
            </a:solidFill>
            <a:prstDash val="solid"/>
            <a:round/>
            <a:headEnd/>
            <a:tailEnd/>
          </a:ln>
        </p:spPr>
        <p:txBody>
          <a:bodyPr vert="horz" wrap="square" lIns="121944" tIns="60972" rIns="121944" bIns="60972" numCol="1" anchor="t" anchorCtr="0" compatLnSpc="1">
            <a:prstTxWarp prst="textNoShape">
              <a:avLst/>
            </a:prstTxWarp>
          </a:bodyPr>
          <a:lstStyle/>
          <a:p>
            <a:endParaRPr lang="en-US"/>
          </a:p>
        </p:txBody>
      </p:sp>
      <p:sp>
        <p:nvSpPr>
          <p:cNvPr id="9" name="TextBox 8"/>
          <p:cNvSpPr txBox="1"/>
          <p:nvPr/>
        </p:nvSpPr>
        <p:spPr bwMode="gray">
          <a:xfrm>
            <a:off x="523035" y="1517251"/>
            <a:ext cx="2899995" cy="615680"/>
          </a:xfrm>
          <a:prstGeom prst="rect">
            <a:avLst/>
          </a:prstGeom>
          <a:noFill/>
        </p:spPr>
        <p:txBody>
          <a:bodyPr wrap="square" lIns="121928" tIns="60964" rIns="121928" bIns="60964" rtlCol="0">
            <a:spAutoFit/>
          </a:bodyPr>
          <a:lstStyle/>
          <a:p>
            <a:pPr fontAlgn="base">
              <a:spcBef>
                <a:spcPct val="50000"/>
              </a:spcBef>
              <a:spcAft>
                <a:spcPct val="0"/>
              </a:spcAft>
              <a:buClr>
                <a:srgbClr val="F0AB00"/>
              </a:buClr>
              <a:buSzPct val="80000"/>
            </a:pPr>
            <a:r>
              <a:rPr lang="en-US" sz="1600" b="1" kern="0" dirty="0">
                <a:solidFill>
                  <a:srgbClr val="000000"/>
                </a:solidFill>
                <a:latin typeface="Arial" pitchFamily="34" charset="0"/>
                <a:ea typeface="Arial Unicode MS" pitchFamily="34" charset="-128"/>
                <a:cs typeface="Arial" pitchFamily="34" charset="0"/>
              </a:rPr>
              <a:t>SHORTEN TIME TO VALUE AND REDUCE COSTS</a:t>
            </a:r>
          </a:p>
        </p:txBody>
      </p:sp>
      <p:sp>
        <p:nvSpPr>
          <p:cNvPr id="13" name="Right Arrow 12"/>
          <p:cNvSpPr/>
          <p:nvPr/>
        </p:nvSpPr>
        <p:spPr bwMode="gray">
          <a:xfrm rot="5400000">
            <a:off x="1814567" y="2602564"/>
            <a:ext cx="316933" cy="2812682"/>
          </a:xfrm>
          <a:prstGeom prst="rightArrow">
            <a:avLst>
              <a:gd name="adj1" fmla="val 50000"/>
              <a:gd name="adj2" fmla="val 132078"/>
            </a:avLst>
          </a:prstGeom>
          <a:solidFill>
            <a:schemeClr val="bg2">
              <a:lumMod val="9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lIns="89989" tIns="71992" rIns="89989" bIns="71992" rtlCol="0" anchor="ctr"/>
          <a:lstStyle/>
          <a:p>
            <a:pPr algn="ctr" defTabSz="1219281" fontAlgn="base">
              <a:spcBef>
                <a:spcPct val="50000"/>
              </a:spcBef>
              <a:spcAft>
                <a:spcPct val="0"/>
              </a:spcAft>
              <a:buClr>
                <a:srgbClr val="F0AB00"/>
              </a:buClr>
              <a:buSzPct val="80000"/>
            </a:pPr>
            <a:endParaRPr lang="en-US" kern="0" dirty="0">
              <a:latin typeface="Arial" pitchFamily="34" charset="0"/>
              <a:ea typeface="Arial Unicode MS" pitchFamily="34" charset="-128"/>
              <a:cs typeface="Arial" pitchFamily="34" charset="0"/>
            </a:endParaRPr>
          </a:p>
        </p:txBody>
      </p:sp>
      <p:sp>
        <p:nvSpPr>
          <p:cNvPr id="22" name="TextBox 21"/>
          <p:cNvSpPr txBox="1"/>
          <p:nvPr/>
        </p:nvSpPr>
        <p:spPr bwMode="gray">
          <a:xfrm>
            <a:off x="4641713" y="1517250"/>
            <a:ext cx="2723318" cy="615577"/>
          </a:xfrm>
          <a:prstGeom prst="rect">
            <a:avLst/>
          </a:prstGeom>
          <a:noFill/>
        </p:spPr>
        <p:txBody>
          <a:bodyPr wrap="square" lIns="121936" tIns="60968" rIns="121936" bIns="60968" rtlCol="0">
            <a:spAutoFit/>
          </a:bodyPr>
          <a:lstStyle/>
          <a:p>
            <a:pPr fontAlgn="base">
              <a:spcBef>
                <a:spcPct val="50000"/>
              </a:spcBef>
              <a:spcAft>
                <a:spcPct val="0"/>
              </a:spcAft>
              <a:buClr>
                <a:srgbClr val="F0AB00"/>
              </a:buClr>
              <a:buSzPct val="80000"/>
            </a:pPr>
            <a:r>
              <a:rPr lang="en-US" sz="1600" b="1" kern="0" dirty="0">
                <a:solidFill>
                  <a:srgbClr val="000000"/>
                </a:solidFill>
                <a:latin typeface="Arial" pitchFamily="34" charset="0"/>
                <a:ea typeface="Arial Unicode MS" pitchFamily="34" charset="-128"/>
                <a:cs typeface="Arial" pitchFamily="34" charset="0"/>
              </a:rPr>
              <a:t>REDUCE RISKS, WHILE MOVING FORWARD</a:t>
            </a:r>
          </a:p>
        </p:txBody>
      </p:sp>
      <p:grpSp>
        <p:nvGrpSpPr>
          <p:cNvPr id="24" name="Group 23"/>
          <p:cNvGrpSpPr/>
          <p:nvPr/>
        </p:nvGrpSpPr>
        <p:grpSpPr bwMode="gray">
          <a:xfrm>
            <a:off x="4957205" y="2165258"/>
            <a:ext cx="2092335" cy="1558127"/>
            <a:chOff x="1004062" y="2038159"/>
            <a:chExt cx="1643238" cy="1338464"/>
          </a:xfrm>
          <a:solidFill>
            <a:schemeClr val="accent1"/>
          </a:solidFill>
        </p:grpSpPr>
        <p:sp>
          <p:nvSpPr>
            <p:cNvPr id="38" name="Explosion 1 37"/>
            <p:cNvSpPr/>
            <p:nvPr/>
          </p:nvSpPr>
          <p:spPr bwMode="gray">
            <a:xfrm>
              <a:off x="1004062" y="2038159"/>
              <a:ext cx="1643238" cy="1338464"/>
            </a:xfrm>
            <a:prstGeom prst="irregularSeal1">
              <a:avLst/>
            </a:prstGeom>
            <a:grpFill/>
            <a:ln w="19050" algn="ctr">
              <a:solidFill>
                <a:schemeClr val="bg1"/>
              </a:solidFill>
              <a:miter lim="800000"/>
              <a:headEnd/>
              <a:tailEnd/>
            </a:ln>
          </p:spPr>
          <p:txBody>
            <a:bodyPr lIns="90000" tIns="72000" rIns="90000" bIns="72000" rtlCol="0" anchor="ctr"/>
            <a:lstStyle/>
            <a:p>
              <a:pPr algn="ctr" defTabSz="1219362" fontAlgn="base">
                <a:spcBef>
                  <a:spcPct val="50000"/>
                </a:spcBef>
                <a:spcAft>
                  <a:spcPct val="0"/>
                </a:spcAft>
                <a:buClr>
                  <a:srgbClr val="F0AB00"/>
                </a:buClr>
                <a:buSzPct val="80000"/>
              </a:pPr>
              <a:endParaRPr lang="en-US" kern="0" dirty="0">
                <a:latin typeface="Arial" pitchFamily="34" charset="0"/>
                <a:ea typeface="Arial Unicode MS" pitchFamily="34" charset="-128"/>
                <a:cs typeface="Arial" pitchFamily="34" charset="0"/>
              </a:endParaRPr>
            </a:p>
          </p:txBody>
        </p:sp>
        <p:sp>
          <p:nvSpPr>
            <p:cNvPr id="39" name="TextBox 38"/>
            <p:cNvSpPr txBox="1"/>
            <p:nvPr/>
          </p:nvSpPr>
          <p:spPr bwMode="gray">
            <a:xfrm>
              <a:off x="1202311" y="2546135"/>
              <a:ext cx="1214663" cy="304045"/>
            </a:xfrm>
            <a:prstGeom prst="rect">
              <a:avLst/>
            </a:prstGeom>
            <a:noFill/>
          </p:spPr>
          <p:txBody>
            <a:bodyPr wrap="square" rtlCol="0">
              <a:spAutoFit/>
            </a:bodyPr>
            <a:lstStyle/>
            <a:p>
              <a:pPr algn="ctr" fontAlgn="base">
                <a:spcBef>
                  <a:spcPct val="50000"/>
                </a:spcBef>
                <a:spcAft>
                  <a:spcPct val="0"/>
                </a:spcAft>
                <a:buClr>
                  <a:srgbClr val="F0AB00"/>
                </a:buClr>
                <a:buSzPct val="80000"/>
              </a:pPr>
              <a:r>
                <a:rPr lang="en-US" sz="1700" b="1" kern="0" dirty="0">
                  <a:solidFill>
                    <a:srgbClr val="000000"/>
                  </a:solidFill>
                  <a:latin typeface="Arial" pitchFamily="34" charset="0"/>
                  <a:ea typeface="Arial Unicode MS" pitchFamily="34" charset="-128"/>
                  <a:cs typeface="Arial" pitchFamily="34" charset="0"/>
                </a:rPr>
                <a:t>Big-Bang</a:t>
              </a:r>
            </a:p>
          </p:txBody>
        </p:sp>
      </p:grpSp>
      <p:grpSp>
        <p:nvGrpSpPr>
          <p:cNvPr id="57" name="Group 56"/>
          <p:cNvGrpSpPr/>
          <p:nvPr/>
        </p:nvGrpSpPr>
        <p:grpSpPr>
          <a:xfrm>
            <a:off x="4772350" y="4745821"/>
            <a:ext cx="2462041" cy="1168841"/>
            <a:chOff x="3611043" y="3558540"/>
            <a:chExt cx="1846050" cy="876428"/>
          </a:xfrm>
        </p:grpSpPr>
        <p:grpSp>
          <p:nvGrpSpPr>
            <p:cNvPr id="55" name="Group 54"/>
            <p:cNvGrpSpPr/>
            <p:nvPr/>
          </p:nvGrpSpPr>
          <p:grpSpPr>
            <a:xfrm>
              <a:off x="3615273" y="3558540"/>
              <a:ext cx="1837590" cy="464416"/>
              <a:chOff x="3549735" y="3558540"/>
              <a:chExt cx="1837590" cy="464416"/>
            </a:xfrm>
          </p:grpSpPr>
          <p:sp>
            <p:nvSpPr>
              <p:cNvPr id="36" name="Chevron 35"/>
              <p:cNvSpPr/>
              <p:nvPr/>
            </p:nvSpPr>
            <p:spPr bwMode="gray">
              <a:xfrm>
                <a:off x="3549735" y="3558540"/>
                <a:ext cx="677168" cy="464416"/>
              </a:xfrm>
              <a:prstGeom prst="chevron">
                <a:avLst/>
              </a:pr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solidFill>
                    <a:srgbClr val="000000"/>
                  </a:solidFill>
                  <a:latin typeface="Arial" pitchFamily="34" charset="0"/>
                  <a:cs typeface="Arial" pitchFamily="34" charset="0"/>
                </a:endParaRPr>
              </a:p>
            </p:txBody>
          </p:sp>
          <p:sp>
            <p:nvSpPr>
              <p:cNvPr id="34" name="Chevron 33"/>
              <p:cNvSpPr/>
              <p:nvPr/>
            </p:nvSpPr>
            <p:spPr bwMode="gray">
              <a:xfrm>
                <a:off x="4129946" y="3558540"/>
                <a:ext cx="677168" cy="464416"/>
              </a:xfrm>
              <a:prstGeom prst="chevron">
                <a:avLst/>
              </a:prstGeom>
              <a:solidFill>
                <a:schemeClr val="accent1">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solidFill>
                    <a:srgbClr val="000000"/>
                  </a:solidFill>
                  <a:latin typeface="Arial" pitchFamily="34" charset="0"/>
                  <a:cs typeface="Arial" pitchFamily="34" charset="0"/>
                </a:endParaRPr>
              </a:p>
            </p:txBody>
          </p:sp>
          <p:sp>
            <p:nvSpPr>
              <p:cNvPr id="32" name="Chevron 31"/>
              <p:cNvSpPr/>
              <p:nvPr/>
            </p:nvSpPr>
            <p:spPr bwMode="gray">
              <a:xfrm>
                <a:off x="4710157" y="3558540"/>
                <a:ext cx="677168" cy="464416"/>
              </a:xfrm>
              <a:prstGeom prst="chevron">
                <a:avLst/>
              </a:pr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solidFill>
                    <a:srgbClr val="000000"/>
                  </a:solidFill>
                  <a:latin typeface="Arial" pitchFamily="34" charset="0"/>
                  <a:cs typeface="Arial" pitchFamily="34" charset="0"/>
                </a:endParaRPr>
              </a:p>
            </p:txBody>
          </p:sp>
        </p:grpSp>
        <p:sp>
          <p:nvSpPr>
            <p:cNvPr id="28" name="TextBox 27"/>
            <p:cNvSpPr txBox="1"/>
            <p:nvPr/>
          </p:nvSpPr>
          <p:spPr bwMode="gray">
            <a:xfrm>
              <a:off x="3611043" y="4233050"/>
              <a:ext cx="1846050" cy="201918"/>
            </a:xfrm>
            <a:prstGeom prst="rect">
              <a:avLst/>
            </a:prstGeom>
            <a:noFill/>
          </p:spPr>
          <p:txBody>
            <a:bodyPr wrap="square" lIns="68562" tIns="34281" rIns="68562" bIns="34281" rtlCol="0">
              <a:spAutoFit/>
            </a:bodyPr>
            <a:lstStyle/>
            <a:p>
              <a:pPr algn="ctr" fontAlgn="base">
                <a:spcBef>
                  <a:spcPct val="50000"/>
                </a:spcBef>
                <a:spcAft>
                  <a:spcPct val="0"/>
                </a:spcAft>
                <a:buClr>
                  <a:srgbClr val="F0AB00"/>
                </a:buClr>
                <a:buSzPct val="80000"/>
              </a:pPr>
              <a:r>
                <a:rPr lang="en-US" sz="1300" b="1" kern="0" dirty="0">
                  <a:solidFill>
                    <a:srgbClr val="000000"/>
                  </a:solidFill>
                  <a:latin typeface="Arial" pitchFamily="34" charset="0"/>
                  <a:ea typeface="Arial Unicode MS" pitchFamily="34" charset="-128"/>
                  <a:cs typeface="Arial" pitchFamily="34" charset="0"/>
                </a:rPr>
                <a:t>Incremental Approach</a:t>
              </a:r>
            </a:p>
          </p:txBody>
        </p:sp>
      </p:grpSp>
      <p:sp>
        <p:nvSpPr>
          <p:cNvPr id="76" name="Right Arrow 75"/>
          <p:cNvSpPr/>
          <p:nvPr/>
        </p:nvSpPr>
        <p:spPr bwMode="gray">
          <a:xfrm rot="5400000">
            <a:off x="5844906" y="2602564"/>
            <a:ext cx="316933" cy="2812682"/>
          </a:xfrm>
          <a:prstGeom prst="rightArrow">
            <a:avLst>
              <a:gd name="adj1" fmla="val 50000"/>
              <a:gd name="adj2" fmla="val 132078"/>
            </a:avLst>
          </a:prstGeom>
          <a:solidFill>
            <a:schemeClr val="bg2">
              <a:lumMod val="9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lIns="89989" tIns="71992" rIns="89989" bIns="71992" rtlCol="0" anchor="ctr"/>
          <a:lstStyle/>
          <a:p>
            <a:pPr algn="ctr" defTabSz="1219281" fontAlgn="base">
              <a:spcBef>
                <a:spcPct val="50000"/>
              </a:spcBef>
              <a:spcAft>
                <a:spcPct val="0"/>
              </a:spcAft>
              <a:buClr>
                <a:srgbClr val="F0AB00"/>
              </a:buClr>
              <a:buSzPct val="80000"/>
            </a:pPr>
            <a:endParaRPr lang="en-US" kern="0" dirty="0">
              <a:latin typeface="Arial" pitchFamily="34" charset="0"/>
              <a:ea typeface="Arial Unicode MS" pitchFamily="34" charset="-128"/>
              <a:cs typeface="Arial" pitchFamily="34" charset="0"/>
            </a:endParaRPr>
          </a:p>
        </p:txBody>
      </p:sp>
      <p:sp>
        <p:nvSpPr>
          <p:cNvPr id="59" name="TextBox 58"/>
          <p:cNvSpPr txBox="1"/>
          <p:nvPr/>
        </p:nvSpPr>
        <p:spPr bwMode="gray">
          <a:xfrm>
            <a:off x="8507765" y="1497359"/>
            <a:ext cx="2867827" cy="369410"/>
          </a:xfrm>
          <a:prstGeom prst="rect">
            <a:avLst/>
          </a:prstGeom>
          <a:noFill/>
        </p:spPr>
        <p:txBody>
          <a:bodyPr wrap="square" lIns="121936" tIns="60968" rIns="121936" bIns="60968" rtlCol="0">
            <a:spAutoFit/>
          </a:bodyPr>
          <a:lstStyle/>
          <a:p>
            <a:pPr fontAlgn="base">
              <a:spcBef>
                <a:spcPct val="50000"/>
              </a:spcBef>
              <a:spcAft>
                <a:spcPct val="0"/>
              </a:spcAft>
              <a:buClr>
                <a:srgbClr val="F0AB00"/>
              </a:buClr>
              <a:buSzPct val="80000"/>
            </a:pPr>
            <a:r>
              <a:rPr lang="en-US" sz="1600" b="1" kern="0" dirty="0">
                <a:solidFill>
                  <a:srgbClr val="000000"/>
                </a:solidFill>
                <a:latin typeface="Arial" pitchFamily="34" charset="0"/>
                <a:ea typeface="Arial Unicode MS" pitchFamily="34" charset="-128"/>
                <a:cs typeface="Arial" pitchFamily="34" charset="0"/>
              </a:rPr>
              <a:t>FLEXIBILITY AND CHOICE</a:t>
            </a:r>
          </a:p>
        </p:txBody>
      </p:sp>
      <p:sp>
        <p:nvSpPr>
          <p:cNvPr id="66" name="TextBox 65"/>
          <p:cNvSpPr txBox="1"/>
          <p:nvPr/>
        </p:nvSpPr>
        <p:spPr bwMode="gray">
          <a:xfrm>
            <a:off x="9363551" y="3296144"/>
            <a:ext cx="1229805" cy="309980"/>
          </a:xfrm>
          <a:prstGeom prst="rect">
            <a:avLst/>
          </a:prstGeom>
          <a:noFill/>
        </p:spPr>
        <p:txBody>
          <a:bodyPr wrap="none" lIns="108859" tIns="54431" rIns="108859" bIns="54431" rtlCol="0">
            <a:spAutoFit/>
          </a:bodyPr>
          <a:lstStyle/>
          <a:p>
            <a:pPr defTabSz="904814" fontAlgn="base">
              <a:spcBef>
                <a:spcPct val="0"/>
              </a:spcBef>
              <a:spcAft>
                <a:spcPct val="0"/>
              </a:spcAft>
            </a:pPr>
            <a:r>
              <a:rPr lang="en-US" sz="1300" b="1" kern="0" dirty="0">
                <a:solidFill>
                  <a:srgbClr val="000000"/>
                </a:solidFill>
                <a:latin typeface="Arial" pitchFamily="34" charset="0"/>
                <a:ea typeface="Arial Unicode MS" pitchFamily="34" charset="-128"/>
                <a:cs typeface="Arial" pitchFamily="34" charset="0"/>
              </a:rPr>
              <a:t>On premises</a:t>
            </a:r>
          </a:p>
        </p:txBody>
      </p:sp>
      <p:pic>
        <p:nvPicPr>
          <p:cNvPr id="84" name="Picture 2" descr="\\psf\Host\Users\eric\Graphic Tank\Building Icons-1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flipH="1">
            <a:off x="9059358" y="2226147"/>
            <a:ext cx="1764641" cy="1055159"/>
          </a:xfrm>
          <a:prstGeom prst="rect">
            <a:avLst/>
          </a:prstGeom>
          <a:ln>
            <a:noFill/>
          </a:ln>
          <a:effectLst/>
        </p:spPr>
      </p:pic>
      <p:sp>
        <p:nvSpPr>
          <p:cNvPr id="93" name="Right Arrow 92"/>
          <p:cNvSpPr/>
          <p:nvPr/>
        </p:nvSpPr>
        <p:spPr bwMode="gray">
          <a:xfrm rot="5400000">
            <a:off x="9783214" y="2602564"/>
            <a:ext cx="316933" cy="2812682"/>
          </a:xfrm>
          <a:prstGeom prst="rightArrow">
            <a:avLst>
              <a:gd name="adj1" fmla="val 50000"/>
              <a:gd name="adj2" fmla="val 132078"/>
            </a:avLst>
          </a:prstGeom>
          <a:solidFill>
            <a:schemeClr val="bg2">
              <a:lumMod val="9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lIns="89989" tIns="71992" rIns="89989" bIns="71992" rtlCol="0" anchor="ctr"/>
          <a:lstStyle/>
          <a:p>
            <a:pPr algn="ctr" defTabSz="1219281" fontAlgn="base">
              <a:spcBef>
                <a:spcPct val="50000"/>
              </a:spcBef>
              <a:spcAft>
                <a:spcPct val="0"/>
              </a:spcAft>
              <a:buClr>
                <a:srgbClr val="F0AB00"/>
              </a:buClr>
              <a:buSzPct val="80000"/>
            </a:pPr>
            <a:endParaRPr lang="en-US" kern="0" dirty="0">
              <a:latin typeface="Arial" pitchFamily="34" charset="0"/>
              <a:ea typeface="Arial Unicode MS" pitchFamily="34" charset="-128"/>
              <a:cs typeface="Arial" pitchFamily="34" charset="0"/>
            </a:endParaRPr>
          </a:p>
        </p:txBody>
      </p:sp>
      <p:sp>
        <p:nvSpPr>
          <p:cNvPr id="15" name="Title 14"/>
          <p:cNvSpPr>
            <a:spLocks noGrp="1"/>
          </p:cNvSpPr>
          <p:nvPr>
            <p:ph type="title"/>
          </p:nvPr>
        </p:nvSpPr>
        <p:spPr/>
        <p:txBody>
          <a:bodyPr vert="horz" lIns="0" tIns="0" rIns="0" bIns="0" rtlCol="0" anchor="ctr" anchorCtr="0">
            <a:noAutofit/>
          </a:bodyPr>
          <a:lstStyle/>
          <a:p>
            <a:r>
              <a:rPr lang="en-US" dirty="0"/>
              <a:t>Business Expectations</a:t>
            </a:r>
          </a:p>
        </p:txBody>
      </p:sp>
      <p:grpSp>
        <p:nvGrpSpPr>
          <p:cNvPr id="102" name="Group 101"/>
          <p:cNvGrpSpPr/>
          <p:nvPr/>
        </p:nvGrpSpPr>
        <p:grpSpPr>
          <a:xfrm>
            <a:off x="8375335" y="4258590"/>
            <a:ext cx="3132688" cy="1977313"/>
            <a:chOff x="6241180" y="3193202"/>
            <a:chExt cx="2348904" cy="1482641"/>
          </a:xfrm>
        </p:grpSpPr>
        <p:grpSp>
          <p:nvGrpSpPr>
            <p:cNvPr id="74" name="Group 73"/>
            <p:cNvGrpSpPr/>
            <p:nvPr/>
          </p:nvGrpSpPr>
          <p:grpSpPr>
            <a:xfrm>
              <a:off x="6241180" y="3193202"/>
              <a:ext cx="1047872" cy="665919"/>
              <a:chOff x="6126880" y="3112219"/>
              <a:chExt cx="1047872" cy="665919"/>
            </a:xfrm>
          </p:grpSpPr>
          <p:pic>
            <p:nvPicPr>
              <p:cNvPr id="78" name="Picture 2" descr="\\psf\Home\Graphic Tank\7048 Outline Converted Icons_vd-94.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gray">
              <a:xfrm>
                <a:off x="6126880" y="3252143"/>
                <a:ext cx="1047872" cy="5259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0" name="TextBox 89"/>
              <p:cNvSpPr txBox="1"/>
              <p:nvPr/>
            </p:nvSpPr>
            <p:spPr bwMode="gray">
              <a:xfrm>
                <a:off x="6312529" y="3112219"/>
                <a:ext cx="665239" cy="211812"/>
              </a:xfrm>
              <a:prstGeom prst="rect">
                <a:avLst/>
              </a:prstGeom>
              <a:noFill/>
            </p:spPr>
            <p:txBody>
              <a:bodyPr wrap="none" lIns="81628" tIns="40815" rIns="81628" bIns="40815" rtlCol="0">
                <a:spAutoFit/>
              </a:bodyPr>
              <a:lstStyle/>
              <a:p>
                <a:pPr defTabSz="904814" fontAlgn="base">
                  <a:spcBef>
                    <a:spcPct val="0"/>
                  </a:spcBef>
                  <a:spcAft>
                    <a:spcPct val="0"/>
                  </a:spcAft>
                </a:pPr>
                <a:r>
                  <a:rPr lang="en-US" sz="1300" b="1" kern="0" dirty="0">
                    <a:solidFill>
                      <a:srgbClr val="000000"/>
                    </a:solidFill>
                    <a:latin typeface="Arial" pitchFamily="34" charset="0"/>
                    <a:ea typeface="Arial Unicode MS" pitchFamily="34" charset="-128"/>
                    <a:cs typeface="Arial" pitchFamily="34" charset="0"/>
                  </a:rPr>
                  <a:t>On cloud</a:t>
                </a:r>
              </a:p>
            </p:txBody>
          </p:sp>
        </p:grpSp>
        <p:grpSp>
          <p:nvGrpSpPr>
            <p:cNvPr id="100" name="Group 99"/>
            <p:cNvGrpSpPr/>
            <p:nvPr/>
          </p:nvGrpSpPr>
          <p:grpSpPr>
            <a:xfrm>
              <a:off x="7717603" y="3193202"/>
              <a:ext cx="872481" cy="691435"/>
              <a:chOff x="7603303" y="3112219"/>
              <a:chExt cx="872481" cy="691435"/>
            </a:xfrm>
          </p:grpSpPr>
          <p:pic>
            <p:nvPicPr>
              <p:cNvPr id="85" name="Picture 2" descr="\\psf\Host\Users\eric\Graphic Tank\Building Icons-1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flipH="1">
                <a:off x="7603303" y="3325568"/>
                <a:ext cx="799522" cy="478086"/>
              </a:xfrm>
              <a:prstGeom prst="rect">
                <a:avLst/>
              </a:prstGeom>
              <a:ln>
                <a:noFill/>
              </a:ln>
              <a:effectLst>
                <a:outerShdw blurRad="292100" dist="139700" dir="2700000" algn="tl" rotWithShape="0">
                  <a:srgbClr val="333333">
                    <a:alpha val="65000"/>
                  </a:srgbClr>
                </a:outerShdw>
              </a:effectLst>
            </p:spPr>
          </p:pic>
          <p:sp>
            <p:nvSpPr>
              <p:cNvPr id="91" name="TextBox 90"/>
              <p:cNvSpPr txBox="1"/>
              <p:nvPr/>
            </p:nvSpPr>
            <p:spPr bwMode="gray">
              <a:xfrm>
                <a:off x="7603303" y="3112219"/>
                <a:ext cx="872481" cy="211812"/>
              </a:xfrm>
              <a:prstGeom prst="rect">
                <a:avLst/>
              </a:prstGeom>
              <a:noFill/>
            </p:spPr>
            <p:txBody>
              <a:bodyPr wrap="square" lIns="81628" tIns="40815" rIns="81628" bIns="40815" rtlCol="0">
                <a:spAutoFit/>
              </a:bodyPr>
              <a:lstStyle/>
              <a:p>
                <a:pPr algn="ctr" defTabSz="904814" fontAlgn="base">
                  <a:spcBef>
                    <a:spcPct val="0"/>
                  </a:spcBef>
                  <a:spcAft>
                    <a:spcPct val="0"/>
                  </a:spcAft>
                </a:pPr>
                <a:r>
                  <a:rPr lang="en-US" sz="1300" b="1" kern="0" dirty="0">
                    <a:solidFill>
                      <a:srgbClr val="000000"/>
                    </a:solidFill>
                    <a:latin typeface="Arial" pitchFamily="34" charset="0"/>
                    <a:ea typeface="Arial Unicode MS" pitchFamily="34" charset="-128"/>
                    <a:cs typeface="Arial" pitchFamily="34" charset="0"/>
                  </a:rPr>
                  <a:t>On premises</a:t>
                </a:r>
              </a:p>
            </p:txBody>
          </p:sp>
        </p:grpSp>
        <p:grpSp>
          <p:nvGrpSpPr>
            <p:cNvPr id="67" name="Group 66"/>
            <p:cNvGrpSpPr/>
            <p:nvPr/>
          </p:nvGrpSpPr>
          <p:grpSpPr>
            <a:xfrm>
              <a:off x="7807324" y="4006159"/>
              <a:ext cx="728399" cy="669684"/>
              <a:chOff x="8016874" y="3925176"/>
              <a:chExt cx="728399" cy="669684"/>
            </a:xfrm>
          </p:grpSpPr>
          <p:sp>
            <p:nvSpPr>
              <p:cNvPr id="87" name="Rounded Rectangle 86"/>
              <p:cNvSpPr/>
              <p:nvPr/>
            </p:nvSpPr>
            <p:spPr bwMode="gray">
              <a:xfrm>
                <a:off x="8016874" y="3925176"/>
                <a:ext cx="728399" cy="389542"/>
              </a:xfrm>
              <a:prstGeom prst="roundRect">
                <a:avLst>
                  <a:gd name="adj" fmla="val 8583"/>
                </a:avLst>
              </a:prstGeom>
              <a:solidFill>
                <a:schemeClr val="accent1"/>
              </a:solidFill>
              <a:ln w="6350" algn="ctr">
                <a:solidFill>
                  <a:schemeClr val="bg1"/>
                </a:solidFill>
                <a:miter lim="800000"/>
                <a:headEnd/>
                <a:tailEnd/>
              </a:ln>
            </p:spPr>
            <p:txBody>
              <a:bodyPr lIns="90000" tIns="72000" rIns="90000" bIns="72000" rtlCol="0" anchor="ctr"/>
              <a:lstStyle/>
              <a:p>
                <a:pPr algn="ctr" defTabSz="1219362" fontAlgn="base">
                  <a:spcBef>
                    <a:spcPct val="50000"/>
                  </a:spcBef>
                  <a:spcAft>
                    <a:spcPct val="0"/>
                  </a:spcAft>
                  <a:buClr>
                    <a:srgbClr val="F0AB00"/>
                  </a:buClr>
                  <a:buSzPct val="80000"/>
                </a:pPr>
                <a:endParaRPr lang="en-US" kern="0" dirty="0">
                  <a:solidFill>
                    <a:srgbClr val="000000"/>
                  </a:solidFill>
                  <a:latin typeface="Arial" pitchFamily="34" charset="0"/>
                  <a:ea typeface="Arial Unicode MS" pitchFamily="34" charset="-128"/>
                  <a:cs typeface="Arial" pitchFamily="34" charset="0"/>
                </a:endParaRPr>
              </a:p>
            </p:txBody>
          </p:sp>
          <p:sp>
            <p:nvSpPr>
              <p:cNvPr id="88" name="Rectangle 87"/>
              <p:cNvSpPr/>
              <p:nvPr/>
            </p:nvSpPr>
            <p:spPr bwMode="gray">
              <a:xfrm>
                <a:off x="8074499" y="3961981"/>
                <a:ext cx="561501" cy="315932"/>
              </a:xfrm>
              <a:prstGeom prst="rect">
                <a:avLst/>
              </a:prstGeom>
              <a:solidFill>
                <a:schemeClr val="tx1"/>
              </a:solidFill>
              <a:ln w="6350" algn="ctr">
                <a:noFill/>
                <a:miter lim="800000"/>
                <a:headEnd/>
                <a:tailEnd/>
              </a:ln>
            </p:spPr>
            <p:txBody>
              <a:bodyPr lIns="36000" tIns="72000" rIns="36000" bIns="72000" rtlCol="0" anchor="ctr"/>
              <a:lstStyle/>
              <a:p>
                <a:pPr algn="ctr" defTabSz="1219362" fontAlgn="base">
                  <a:spcBef>
                    <a:spcPct val="50000"/>
                  </a:spcBef>
                  <a:spcAft>
                    <a:spcPct val="0"/>
                  </a:spcAft>
                  <a:buClr>
                    <a:srgbClr val="F0AB00"/>
                  </a:buClr>
                  <a:buSzPct val="80000"/>
                </a:pPr>
                <a:endParaRPr lang="en-US" sz="1300" b="1" kern="0" dirty="0">
                  <a:solidFill>
                    <a:srgbClr val="000000"/>
                  </a:solidFill>
                  <a:latin typeface="Arial" pitchFamily="34" charset="0"/>
                  <a:ea typeface="Arial Unicode MS" pitchFamily="34" charset="-128"/>
                  <a:cs typeface="Arial" pitchFamily="34" charset="0"/>
                </a:endParaRPr>
              </a:p>
            </p:txBody>
          </p:sp>
          <p:sp>
            <p:nvSpPr>
              <p:cNvPr id="89" name="Donut 88"/>
              <p:cNvSpPr>
                <a:spLocks noChangeAspect="1"/>
              </p:cNvSpPr>
              <p:nvPr/>
            </p:nvSpPr>
            <p:spPr bwMode="gray">
              <a:xfrm>
                <a:off x="8645053" y="4081866"/>
                <a:ext cx="87351" cy="76162"/>
              </a:xfrm>
              <a:prstGeom prst="donut">
                <a:avLst>
                  <a:gd name="adj" fmla="val 12413"/>
                </a:avLst>
              </a:prstGeom>
              <a:solidFill>
                <a:schemeClr val="bg1"/>
              </a:solidFill>
              <a:ln w="6350" algn="ctr">
                <a:noFill/>
                <a:miter lim="800000"/>
                <a:headEnd/>
                <a:tailEnd/>
              </a:ln>
            </p:spPr>
            <p:txBody>
              <a:bodyPr lIns="90000" tIns="72000" rIns="90000" bIns="72000" rtlCol="0" anchor="ctr"/>
              <a:lstStyle/>
              <a:p>
                <a:pPr algn="ctr" defTabSz="1219362" fontAlgn="base">
                  <a:spcBef>
                    <a:spcPct val="50000"/>
                  </a:spcBef>
                  <a:spcAft>
                    <a:spcPct val="0"/>
                  </a:spcAft>
                  <a:buClr>
                    <a:srgbClr val="F0AB00"/>
                  </a:buClr>
                  <a:buSzPct val="80000"/>
                </a:pPr>
                <a:endParaRPr lang="en-US" kern="0" dirty="0">
                  <a:solidFill>
                    <a:srgbClr val="000000"/>
                  </a:solidFill>
                  <a:latin typeface="Arial" pitchFamily="34" charset="0"/>
                  <a:ea typeface="Arial Unicode MS" pitchFamily="34" charset="-128"/>
                  <a:cs typeface="Arial" pitchFamily="34" charset="0"/>
                </a:endParaRPr>
              </a:p>
            </p:txBody>
          </p:sp>
          <p:sp>
            <p:nvSpPr>
              <p:cNvPr id="45" name="Rectangle 44"/>
              <p:cNvSpPr/>
              <p:nvPr/>
            </p:nvSpPr>
            <p:spPr bwMode="gray">
              <a:xfrm>
                <a:off x="8074500" y="4373168"/>
                <a:ext cx="497920" cy="221692"/>
              </a:xfrm>
              <a:prstGeom prst="rect">
                <a:avLst/>
              </a:prstGeom>
              <a:noFill/>
              <a:ln w="6350" algn="ctr">
                <a:noFill/>
                <a:miter lim="800000"/>
                <a:headEnd/>
                <a:tailEnd/>
              </a:ln>
            </p:spPr>
            <p:txBody>
              <a:bodyPr lIns="36000" tIns="72000" rIns="36000" bIns="72000" rtlCol="0" anchor="ctr"/>
              <a:lstStyle/>
              <a:p>
                <a:pPr algn="ctr" defTabSz="1219362" fontAlgn="base">
                  <a:spcBef>
                    <a:spcPct val="50000"/>
                  </a:spcBef>
                  <a:spcAft>
                    <a:spcPct val="0"/>
                  </a:spcAft>
                  <a:buClr>
                    <a:srgbClr val="F0AB00"/>
                  </a:buClr>
                  <a:buSzPct val="80000"/>
                </a:pPr>
                <a:r>
                  <a:rPr lang="en-US" sz="1300" b="1" kern="0" dirty="0">
                    <a:solidFill>
                      <a:srgbClr val="000000"/>
                    </a:solidFill>
                    <a:latin typeface="Arial" pitchFamily="34" charset="0"/>
                    <a:ea typeface="Arial Unicode MS" pitchFamily="34" charset="-128"/>
                    <a:cs typeface="Arial" pitchFamily="34" charset="0"/>
                  </a:rPr>
                  <a:t>Mobile</a:t>
                </a:r>
              </a:p>
            </p:txBody>
          </p:sp>
        </p:grpSp>
        <p:grpSp>
          <p:nvGrpSpPr>
            <p:cNvPr id="73" name="Group 72"/>
            <p:cNvGrpSpPr/>
            <p:nvPr/>
          </p:nvGrpSpPr>
          <p:grpSpPr>
            <a:xfrm>
              <a:off x="6430336" y="3831406"/>
              <a:ext cx="1066987" cy="823416"/>
              <a:chOff x="6639886" y="3750423"/>
              <a:chExt cx="1066987" cy="823416"/>
            </a:xfrm>
          </p:grpSpPr>
          <p:grpSp>
            <p:nvGrpSpPr>
              <p:cNvPr id="79" name="Group 78"/>
              <p:cNvGrpSpPr/>
              <p:nvPr/>
            </p:nvGrpSpPr>
            <p:grpSpPr bwMode="gray">
              <a:xfrm>
                <a:off x="6639886" y="3750423"/>
                <a:ext cx="1066987" cy="572582"/>
                <a:chOff x="11771431" y="4846741"/>
                <a:chExt cx="1839676" cy="980764"/>
              </a:xfrm>
            </p:grpSpPr>
            <p:pic>
              <p:nvPicPr>
                <p:cNvPr id="80" name="Picture 46" descr="\\psf\Host\Users\eric\Graphic Tank\Misc-30.png"/>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gray">
                <a:xfrm>
                  <a:off x="12110689" y="4846741"/>
                  <a:ext cx="1500418" cy="763621"/>
                </a:xfrm>
                <a:prstGeom prst="rect">
                  <a:avLst/>
                </a:prstGeom>
                <a:ln>
                  <a:noFill/>
                </a:ln>
                <a:effectLst>
                  <a:outerShdw blurRad="292100" dist="139700" dir="2700000" algn="tl" rotWithShape="0">
                    <a:srgbClr val="333333">
                      <a:alpha val="65000"/>
                    </a:srgbClr>
                  </a:outerShdw>
                </a:effectLst>
              </p:spPr>
            </p:pic>
            <p:grpSp>
              <p:nvGrpSpPr>
                <p:cNvPr id="81" name="Group 80"/>
                <p:cNvGrpSpPr/>
                <p:nvPr/>
              </p:nvGrpSpPr>
              <p:grpSpPr bwMode="gray">
                <a:xfrm>
                  <a:off x="11771431" y="5008603"/>
                  <a:ext cx="1473240" cy="818902"/>
                  <a:chOff x="9286497" y="2758964"/>
                  <a:chExt cx="1793826" cy="997099"/>
                </a:xfrm>
              </p:grpSpPr>
              <p:pic>
                <p:nvPicPr>
                  <p:cNvPr id="82" name="Picture 2" descr="\\psf\Host\Users\eric\Graphic Tank\Building Icons-13.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flipH="1">
                    <a:off x="9401845" y="2758964"/>
                    <a:ext cx="1678478" cy="997099"/>
                  </a:xfrm>
                  <a:prstGeom prst="rect">
                    <a:avLst/>
                  </a:prstGeom>
                  <a:ln>
                    <a:noFill/>
                  </a:ln>
                  <a:effectLst/>
                </p:spPr>
              </p:pic>
              <p:pic>
                <p:nvPicPr>
                  <p:cNvPr id="83" name="Picture 46" descr="\\psf\Host\Users\eric\Graphic Tank\Misc-30.png"/>
                  <p:cNvPicPr>
                    <a:picLocks noChangeAspect="1" noChangeArrowheads="1"/>
                  </p:cNvPicPr>
                  <p:nvPr/>
                </p:nvPicPr>
                <p:blipFill>
                  <a:blip r:embed="rId6" cstate="email">
                    <a:lum bright="70000" contrast="-7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a:fillRect/>
                  </a:stretch>
                </p:blipFill>
                <p:spPr bwMode="gray">
                  <a:xfrm>
                    <a:off x="9286497" y="3096672"/>
                    <a:ext cx="1040408" cy="471780"/>
                  </a:xfrm>
                  <a:prstGeom prst="rect">
                    <a:avLst/>
                  </a:prstGeom>
                  <a:ln>
                    <a:noFill/>
                  </a:ln>
                  <a:effectLst/>
                </p:spPr>
              </p:pic>
            </p:grpSp>
          </p:grpSp>
          <p:sp>
            <p:nvSpPr>
              <p:cNvPr id="46" name="TextBox 45"/>
              <p:cNvSpPr txBox="1"/>
              <p:nvPr/>
            </p:nvSpPr>
            <p:spPr bwMode="gray">
              <a:xfrm>
                <a:off x="6923588" y="4362027"/>
                <a:ext cx="519485" cy="211812"/>
              </a:xfrm>
              <a:prstGeom prst="rect">
                <a:avLst/>
              </a:prstGeom>
              <a:noFill/>
            </p:spPr>
            <p:txBody>
              <a:bodyPr wrap="none" lIns="81628" tIns="40815" rIns="81628" bIns="40815" rtlCol="0">
                <a:spAutoFit/>
              </a:bodyPr>
              <a:lstStyle/>
              <a:p>
                <a:pPr algn="ctr" defTabSz="904814" fontAlgn="base">
                  <a:spcBef>
                    <a:spcPct val="0"/>
                  </a:spcBef>
                  <a:spcAft>
                    <a:spcPct val="0"/>
                  </a:spcAft>
                </a:pPr>
                <a:r>
                  <a:rPr lang="en-US" sz="1300" b="1" kern="0" dirty="0">
                    <a:solidFill>
                      <a:srgbClr val="000000"/>
                    </a:solidFill>
                    <a:latin typeface="Arial" pitchFamily="34" charset="0"/>
                    <a:ea typeface="Arial Unicode MS" pitchFamily="34" charset="-128"/>
                    <a:cs typeface="Arial" pitchFamily="34" charset="0"/>
                  </a:rPr>
                  <a:t>Hybrid</a:t>
                </a:r>
              </a:p>
            </p:txBody>
          </p:sp>
        </p:grpSp>
      </p:grpSp>
      <p:grpSp>
        <p:nvGrpSpPr>
          <p:cNvPr id="29" name="Group 28"/>
          <p:cNvGrpSpPr/>
          <p:nvPr/>
        </p:nvGrpSpPr>
        <p:grpSpPr>
          <a:xfrm>
            <a:off x="850005" y="2249341"/>
            <a:ext cx="2246058" cy="1513785"/>
            <a:chOff x="629936" y="1599244"/>
            <a:chExt cx="1196759" cy="1135076"/>
          </a:xfrm>
        </p:grpSpPr>
        <p:sp>
          <p:nvSpPr>
            <p:cNvPr id="2" name="Rectangle 1"/>
            <p:cNvSpPr/>
            <p:nvPr/>
          </p:nvSpPr>
          <p:spPr bwMode="gray">
            <a:xfrm>
              <a:off x="739560" y="1676009"/>
              <a:ext cx="220186" cy="773097"/>
            </a:xfrm>
            <a:prstGeom prst="rect">
              <a:avLst/>
            </a:prstGeom>
            <a:solidFill>
              <a:schemeClr val="accent1"/>
            </a:solidFill>
            <a:ln w="6350" algn="ctr">
              <a:noFill/>
              <a:miter lim="800000"/>
              <a:headEnd/>
              <a:tailEnd/>
            </a:ln>
          </p:spPr>
          <p:txBody>
            <a:bodyPr vert="vert270" lIns="90000" tIns="72000" rIns="90000" bIns="72000" rtlCol="0" anchor="ctr"/>
            <a:lstStyle/>
            <a:p>
              <a:pPr defTabSz="1219444" fontAlgn="base">
                <a:spcBef>
                  <a:spcPct val="50000"/>
                </a:spcBef>
                <a:spcAft>
                  <a:spcPct val="0"/>
                </a:spcAft>
                <a:buClr>
                  <a:srgbClr val="F0AB00"/>
                </a:buClr>
                <a:buSzPct val="80000"/>
              </a:pPr>
              <a:endParaRPr lang="en-US" sz="1600" b="1" kern="0" dirty="0" err="1">
                <a:solidFill>
                  <a:srgbClr val="000000"/>
                </a:solidFill>
                <a:ea typeface="Arial Unicode MS" pitchFamily="34" charset="-128"/>
                <a:cs typeface="Arial Unicode MS" pitchFamily="34" charset="-128"/>
              </a:endParaRPr>
            </a:p>
          </p:txBody>
        </p:sp>
        <p:sp>
          <p:nvSpPr>
            <p:cNvPr id="64" name="Rectangle 63"/>
            <p:cNvSpPr/>
            <p:nvPr/>
          </p:nvSpPr>
          <p:spPr bwMode="gray">
            <a:xfrm>
              <a:off x="1333674" y="1806665"/>
              <a:ext cx="220186" cy="642441"/>
            </a:xfrm>
            <a:prstGeom prst="rect">
              <a:avLst/>
            </a:prstGeom>
            <a:solidFill>
              <a:schemeClr val="accent1">
                <a:lumMod val="60000"/>
                <a:lumOff val="40000"/>
              </a:schemeClr>
            </a:solidFill>
            <a:ln w="6350" algn="ctr">
              <a:noFill/>
              <a:miter lim="800000"/>
              <a:headEnd/>
              <a:tailEnd/>
            </a:ln>
          </p:spPr>
          <p:txBody>
            <a:bodyPr vert="vert270" lIns="90000" tIns="72000" rIns="90000" bIns="72000" rtlCol="0" anchor="ctr"/>
            <a:lstStyle/>
            <a:p>
              <a:pPr defTabSz="1219444" fontAlgn="base">
                <a:spcBef>
                  <a:spcPct val="50000"/>
                </a:spcBef>
                <a:spcAft>
                  <a:spcPct val="0"/>
                </a:spcAft>
                <a:buClr>
                  <a:srgbClr val="F0AB00"/>
                </a:buClr>
                <a:buSzPct val="80000"/>
              </a:pPr>
              <a:endParaRPr lang="en-US" sz="1600" b="1" kern="0" dirty="0" err="1">
                <a:solidFill>
                  <a:srgbClr val="000000"/>
                </a:solidFill>
                <a:ea typeface="Arial Unicode MS" pitchFamily="34" charset="-128"/>
                <a:cs typeface="Arial Unicode MS" pitchFamily="34" charset="-128"/>
              </a:endParaRPr>
            </a:p>
          </p:txBody>
        </p:sp>
        <p:sp>
          <p:nvSpPr>
            <p:cNvPr id="3" name="Freeform 2"/>
            <p:cNvSpPr/>
            <p:nvPr/>
          </p:nvSpPr>
          <p:spPr bwMode="gray">
            <a:xfrm>
              <a:off x="629936" y="1599244"/>
              <a:ext cx="1106749" cy="886781"/>
            </a:xfrm>
            <a:custGeom>
              <a:avLst/>
              <a:gdLst>
                <a:gd name="connsiteX0" fmla="*/ 1143000 w 1143000"/>
                <a:gd name="connsiteY0" fmla="*/ 1152525 h 1152525"/>
                <a:gd name="connsiteX1" fmla="*/ 0 w 1143000"/>
                <a:gd name="connsiteY1" fmla="*/ 1152525 h 1152525"/>
                <a:gd name="connsiteX2" fmla="*/ 0 w 1143000"/>
                <a:gd name="connsiteY2" fmla="*/ 0 h 1152525"/>
              </a:gdLst>
              <a:ahLst/>
              <a:cxnLst>
                <a:cxn ang="0">
                  <a:pos x="connsiteX0" y="connsiteY0"/>
                </a:cxn>
                <a:cxn ang="0">
                  <a:pos x="connsiteX1" y="connsiteY1"/>
                </a:cxn>
                <a:cxn ang="0">
                  <a:pos x="connsiteX2" y="connsiteY2"/>
                </a:cxn>
              </a:cxnLst>
              <a:rect l="l" t="t" r="r" b="b"/>
              <a:pathLst>
                <a:path w="1143000" h="1152525">
                  <a:moveTo>
                    <a:pt x="1143000" y="1152525"/>
                  </a:moveTo>
                  <a:lnTo>
                    <a:pt x="0" y="1152525"/>
                  </a:lnTo>
                  <a:lnTo>
                    <a:pt x="0" y="0"/>
                  </a:lnTo>
                </a:path>
              </a:pathLst>
            </a:custGeom>
            <a:noFill/>
            <a:ln w="6350" algn="ctr">
              <a:solidFill>
                <a:schemeClr val="tx1"/>
              </a:solidFill>
              <a:miter lim="800000"/>
              <a:headEnd type="none" w="med" len="med"/>
              <a:tailEnd type="arrow" w="med" len="med"/>
            </a:ln>
          </p:spPr>
          <p:txBody>
            <a:bodyPr rtlCol="0" anchor="ctr"/>
            <a:lstStyle/>
            <a:p>
              <a:pPr algn="ctr"/>
              <a:endParaRPr lang="en-US">
                <a:solidFill>
                  <a:srgbClr val="000000"/>
                </a:solidFill>
              </a:endParaRPr>
            </a:p>
          </p:txBody>
        </p:sp>
        <p:sp>
          <p:nvSpPr>
            <p:cNvPr id="12" name="Rectangle 11"/>
            <p:cNvSpPr/>
            <p:nvPr/>
          </p:nvSpPr>
          <p:spPr>
            <a:xfrm>
              <a:off x="688782" y="2503541"/>
              <a:ext cx="310971" cy="230779"/>
            </a:xfrm>
            <a:prstGeom prst="rect">
              <a:avLst/>
            </a:prstGeom>
          </p:spPr>
          <p:txBody>
            <a:bodyPr wrap="none">
              <a:spAutoFit/>
            </a:bodyPr>
            <a:lstStyle/>
            <a:p>
              <a:pPr algn="ctr"/>
              <a:r>
                <a:rPr lang="de-DE" sz="1400" b="1" kern="0" dirty="0" err="1">
                  <a:solidFill>
                    <a:srgbClr val="000000"/>
                  </a:solidFill>
                  <a:ea typeface="Arial Unicode MS" pitchFamily="34" charset="-128"/>
                  <a:cs typeface="Arial Unicode MS" pitchFamily="34" charset="-128"/>
                </a:rPr>
                <a:t>Cost</a:t>
              </a:r>
              <a:endParaRPr lang="en-US" sz="1400" dirty="0">
                <a:solidFill>
                  <a:srgbClr val="000000"/>
                </a:solidFill>
              </a:endParaRPr>
            </a:p>
          </p:txBody>
        </p:sp>
        <p:sp>
          <p:nvSpPr>
            <p:cNvPr id="75" name="Rectangle 74"/>
            <p:cNvSpPr/>
            <p:nvPr/>
          </p:nvSpPr>
          <p:spPr>
            <a:xfrm>
              <a:off x="1030585" y="2503541"/>
              <a:ext cx="796110" cy="230779"/>
            </a:xfrm>
            <a:prstGeom prst="rect">
              <a:avLst/>
            </a:prstGeom>
          </p:spPr>
          <p:txBody>
            <a:bodyPr wrap="square">
              <a:spAutoFit/>
            </a:bodyPr>
            <a:lstStyle/>
            <a:p>
              <a:pPr algn="ctr"/>
              <a:r>
                <a:rPr lang="de-DE" sz="1400" b="1" kern="0" dirty="0">
                  <a:solidFill>
                    <a:srgbClr val="000000"/>
                  </a:solidFill>
                  <a:ea typeface="Arial Unicode MS" pitchFamily="34" charset="-128"/>
                  <a:cs typeface="Arial Unicode MS" pitchFamily="34" charset="-128"/>
                </a:rPr>
                <a:t>Time </a:t>
              </a:r>
              <a:r>
                <a:rPr lang="de-DE" sz="1400" b="1" kern="0" dirty="0" err="1">
                  <a:solidFill>
                    <a:srgbClr val="000000"/>
                  </a:solidFill>
                  <a:ea typeface="Arial Unicode MS" pitchFamily="34" charset="-128"/>
                  <a:cs typeface="Arial Unicode MS" pitchFamily="34" charset="-128"/>
                </a:rPr>
                <a:t>to</a:t>
              </a:r>
              <a:r>
                <a:rPr lang="de-DE" sz="1400" b="1" kern="0" dirty="0">
                  <a:solidFill>
                    <a:srgbClr val="000000"/>
                  </a:solidFill>
                  <a:ea typeface="Arial Unicode MS" pitchFamily="34" charset="-128"/>
                  <a:cs typeface="Arial Unicode MS" pitchFamily="34" charset="-128"/>
                </a:rPr>
                <a:t> Value</a:t>
              </a:r>
            </a:p>
          </p:txBody>
        </p:sp>
      </p:grpSp>
      <p:grpSp>
        <p:nvGrpSpPr>
          <p:cNvPr id="30" name="Group 29"/>
          <p:cNvGrpSpPr/>
          <p:nvPr/>
        </p:nvGrpSpPr>
        <p:grpSpPr>
          <a:xfrm>
            <a:off x="850005" y="4330427"/>
            <a:ext cx="2246058" cy="1513785"/>
            <a:chOff x="629936" y="3247069"/>
            <a:chExt cx="1196759" cy="1135076"/>
          </a:xfrm>
        </p:grpSpPr>
        <p:grpSp>
          <p:nvGrpSpPr>
            <p:cNvPr id="27" name="Group 26"/>
            <p:cNvGrpSpPr/>
            <p:nvPr/>
          </p:nvGrpSpPr>
          <p:grpSpPr>
            <a:xfrm>
              <a:off x="739560" y="3708921"/>
              <a:ext cx="814300" cy="384290"/>
              <a:chOff x="739560" y="3415028"/>
              <a:chExt cx="814300" cy="681903"/>
            </a:xfrm>
          </p:grpSpPr>
          <p:sp>
            <p:nvSpPr>
              <p:cNvPr id="77" name="Rectangle 76"/>
              <p:cNvSpPr/>
              <p:nvPr/>
            </p:nvSpPr>
            <p:spPr bwMode="gray">
              <a:xfrm>
                <a:off x="739560" y="3415028"/>
                <a:ext cx="220186" cy="681903"/>
              </a:xfrm>
              <a:prstGeom prst="rect">
                <a:avLst/>
              </a:prstGeom>
              <a:solidFill>
                <a:schemeClr val="accent1"/>
              </a:solidFill>
              <a:ln w="6350" algn="ctr">
                <a:noFill/>
                <a:miter lim="800000"/>
                <a:headEnd/>
                <a:tailEnd/>
              </a:ln>
            </p:spPr>
            <p:txBody>
              <a:bodyPr vert="vert270" lIns="90000" tIns="72000" rIns="90000" bIns="72000" rtlCol="0" anchor="ctr"/>
              <a:lstStyle/>
              <a:p>
                <a:pPr defTabSz="1219444" fontAlgn="base">
                  <a:spcBef>
                    <a:spcPct val="50000"/>
                  </a:spcBef>
                  <a:spcAft>
                    <a:spcPct val="0"/>
                  </a:spcAft>
                  <a:buClr>
                    <a:srgbClr val="F0AB00"/>
                  </a:buClr>
                  <a:buSzPct val="80000"/>
                </a:pPr>
                <a:endParaRPr lang="en-US" sz="1600" b="1" kern="0" dirty="0" err="1">
                  <a:ea typeface="Arial Unicode MS" pitchFamily="34" charset="-128"/>
                  <a:cs typeface="Arial Unicode MS" pitchFamily="34" charset="-128"/>
                </a:endParaRPr>
              </a:p>
            </p:txBody>
          </p:sp>
          <p:sp>
            <p:nvSpPr>
              <p:cNvPr id="86" name="Rectangle 85"/>
              <p:cNvSpPr/>
              <p:nvPr/>
            </p:nvSpPr>
            <p:spPr bwMode="gray">
              <a:xfrm>
                <a:off x="1333674" y="3650941"/>
                <a:ext cx="220186" cy="445990"/>
              </a:xfrm>
              <a:prstGeom prst="rect">
                <a:avLst/>
              </a:prstGeom>
              <a:solidFill>
                <a:schemeClr val="accent1">
                  <a:lumMod val="60000"/>
                  <a:lumOff val="40000"/>
                </a:schemeClr>
              </a:solidFill>
              <a:ln w="6350" algn="ctr">
                <a:noFill/>
                <a:miter lim="800000"/>
                <a:headEnd/>
                <a:tailEnd/>
              </a:ln>
            </p:spPr>
            <p:txBody>
              <a:bodyPr vert="vert270" lIns="90000" tIns="72000" rIns="90000" bIns="72000" rtlCol="0" anchor="ctr"/>
              <a:lstStyle/>
              <a:p>
                <a:pPr defTabSz="1219444" fontAlgn="base">
                  <a:spcBef>
                    <a:spcPct val="50000"/>
                  </a:spcBef>
                  <a:spcAft>
                    <a:spcPct val="0"/>
                  </a:spcAft>
                  <a:buClr>
                    <a:srgbClr val="F0AB00"/>
                  </a:buClr>
                  <a:buSzPct val="80000"/>
                </a:pPr>
                <a:endParaRPr lang="en-US" sz="1600" b="1" kern="0" dirty="0" err="1">
                  <a:ea typeface="Arial Unicode MS" pitchFamily="34" charset="-128"/>
                  <a:cs typeface="Arial Unicode MS" pitchFamily="34" charset="-128"/>
                </a:endParaRPr>
              </a:p>
            </p:txBody>
          </p:sp>
        </p:grpSp>
        <p:sp>
          <p:nvSpPr>
            <p:cNvPr id="92" name="Freeform 91"/>
            <p:cNvSpPr/>
            <p:nvPr/>
          </p:nvSpPr>
          <p:spPr bwMode="gray">
            <a:xfrm>
              <a:off x="629936" y="3247069"/>
              <a:ext cx="1106749" cy="886781"/>
            </a:xfrm>
            <a:custGeom>
              <a:avLst/>
              <a:gdLst>
                <a:gd name="connsiteX0" fmla="*/ 1143000 w 1143000"/>
                <a:gd name="connsiteY0" fmla="*/ 1152525 h 1152525"/>
                <a:gd name="connsiteX1" fmla="*/ 0 w 1143000"/>
                <a:gd name="connsiteY1" fmla="*/ 1152525 h 1152525"/>
                <a:gd name="connsiteX2" fmla="*/ 0 w 1143000"/>
                <a:gd name="connsiteY2" fmla="*/ 0 h 1152525"/>
              </a:gdLst>
              <a:ahLst/>
              <a:cxnLst>
                <a:cxn ang="0">
                  <a:pos x="connsiteX0" y="connsiteY0"/>
                </a:cxn>
                <a:cxn ang="0">
                  <a:pos x="connsiteX1" y="connsiteY1"/>
                </a:cxn>
                <a:cxn ang="0">
                  <a:pos x="connsiteX2" y="connsiteY2"/>
                </a:cxn>
              </a:cxnLst>
              <a:rect l="l" t="t" r="r" b="b"/>
              <a:pathLst>
                <a:path w="1143000" h="1152525">
                  <a:moveTo>
                    <a:pt x="1143000" y="1152525"/>
                  </a:moveTo>
                  <a:lnTo>
                    <a:pt x="0" y="1152525"/>
                  </a:lnTo>
                  <a:lnTo>
                    <a:pt x="0" y="0"/>
                  </a:lnTo>
                </a:path>
              </a:pathLst>
            </a:custGeom>
            <a:noFill/>
            <a:ln w="6350" algn="ctr">
              <a:solidFill>
                <a:srgbClr val="000000"/>
              </a:solidFill>
              <a:miter lim="800000"/>
              <a:headEnd type="none" w="med" len="med"/>
              <a:tailEnd type="arrow" w="med" len="med"/>
            </a:ln>
          </p:spPr>
          <p:txBody>
            <a:bodyPr rtlCol="0" anchor="ctr"/>
            <a:lstStyle/>
            <a:p>
              <a:pPr algn="ctr"/>
              <a:endParaRPr lang="en-US"/>
            </a:p>
          </p:txBody>
        </p:sp>
        <p:sp>
          <p:nvSpPr>
            <p:cNvPr id="95" name="Rectangle 94"/>
            <p:cNvSpPr/>
            <p:nvPr/>
          </p:nvSpPr>
          <p:spPr>
            <a:xfrm>
              <a:off x="688782" y="4151366"/>
              <a:ext cx="310971" cy="230779"/>
            </a:xfrm>
            <a:prstGeom prst="rect">
              <a:avLst/>
            </a:prstGeom>
          </p:spPr>
          <p:txBody>
            <a:bodyPr wrap="none">
              <a:spAutoFit/>
            </a:bodyPr>
            <a:lstStyle/>
            <a:p>
              <a:pPr algn="ctr"/>
              <a:r>
                <a:rPr lang="de-DE" sz="1400" b="1" kern="0" dirty="0" err="1">
                  <a:solidFill>
                    <a:srgbClr val="000000"/>
                  </a:solidFill>
                  <a:ea typeface="Arial Unicode MS" pitchFamily="34" charset="-128"/>
                  <a:cs typeface="Arial Unicode MS" pitchFamily="34" charset="-128"/>
                </a:rPr>
                <a:t>Cost</a:t>
              </a:r>
              <a:endParaRPr lang="en-US" sz="1400" dirty="0">
                <a:solidFill>
                  <a:srgbClr val="000000"/>
                </a:solidFill>
              </a:endParaRPr>
            </a:p>
          </p:txBody>
        </p:sp>
        <p:sp>
          <p:nvSpPr>
            <p:cNvPr id="96" name="Rectangle 95"/>
            <p:cNvSpPr/>
            <p:nvPr/>
          </p:nvSpPr>
          <p:spPr>
            <a:xfrm>
              <a:off x="1030585" y="4151366"/>
              <a:ext cx="796110" cy="230779"/>
            </a:xfrm>
            <a:prstGeom prst="rect">
              <a:avLst/>
            </a:prstGeom>
          </p:spPr>
          <p:txBody>
            <a:bodyPr wrap="square">
              <a:spAutoFit/>
            </a:bodyPr>
            <a:lstStyle/>
            <a:p>
              <a:pPr algn="ctr"/>
              <a:r>
                <a:rPr lang="de-DE" sz="1400" b="1" kern="0" dirty="0">
                  <a:solidFill>
                    <a:srgbClr val="000000"/>
                  </a:solidFill>
                  <a:ea typeface="Arial Unicode MS" pitchFamily="34" charset="-128"/>
                  <a:cs typeface="Arial Unicode MS" pitchFamily="34" charset="-128"/>
                </a:rPr>
                <a:t>Time </a:t>
              </a:r>
              <a:r>
                <a:rPr lang="de-DE" sz="1400" b="1" kern="0" dirty="0" err="1">
                  <a:solidFill>
                    <a:srgbClr val="000000"/>
                  </a:solidFill>
                  <a:ea typeface="Arial Unicode MS" pitchFamily="34" charset="-128"/>
                  <a:cs typeface="Arial Unicode MS" pitchFamily="34" charset="-128"/>
                </a:rPr>
                <a:t>to</a:t>
              </a:r>
              <a:r>
                <a:rPr lang="de-DE" sz="1400" b="1" kern="0" dirty="0">
                  <a:solidFill>
                    <a:srgbClr val="000000"/>
                  </a:solidFill>
                  <a:ea typeface="Arial Unicode MS" pitchFamily="34" charset="-128"/>
                  <a:cs typeface="Arial Unicode MS" pitchFamily="34" charset="-128"/>
                </a:rPr>
                <a:t> Value</a:t>
              </a:r>
            </a:p>
          </p:txBody>
        </p:sp>
      </p:grpSp>
      <p:grpSp>
        <p:nvGrpSpPr>
          <p:cNvPr id="65" name="Group 64"/>
          <p:cNvGrpSpPr/>
          <p:nvPr/>
        </p:nvGrpSpPr>
        <p:grpSpPr>
          <a:xfrm>
            <a:off x="2564046" y="2294696"/>
            <a:ext cx="349115" cy="1043334"/>
            <a:chOff x="1967539" y="1781167"/>
            <a:chExt cx="261768" cy="782319"/>
          </a:xfrm>
          <a:solidFill>
            <a:schemeClr val="tx1"/>
          </a:solidFill>
        </p:grpSpPr>
        <p:sp>
          <p:nvSpPr>
            <p:cNvPr id="98" name="Freeform 7"/>
            <p:cNvSpPr>
              <a:spLocks noEditPoints="1"/>
            </p:cNvSpPr>
            <p:nvPr/>
          </p:nvSpPr>
          <p:spPr bwMode="auto">
            <a:xfrm rot="3422814">
              <a:off x="1707263" y="2041443"/>
              <a:ext cx="782319" cy="261768"/>
            </a:xfrm>
            <a:custGeom>
              <a:avLst/>
              <a:gdLst>
                <a:gd name="T0" fmla="*/ 3699 w 4196"/>
                <a:gd name="T1" fmla="*/ 185 h 1402"/>
                <a:gd name="T2" fmla="*/ 3400 w 4196"/>
                <a:gd name="T3" fmla="*/ 260 h 1402"/>
                <a:gd name="T4" fmla="*/ 3180 w 4196"/>
                <a:gd name="T5" fmla="*/ 322 h 1402"/>
                <a:gd name="T6" fmla="*/ 3063 w 4196"/>
                <a:gd name="T7" fmla="*/ 429 h 1402"/>
                <a:gd name="T8" fmla="*/ 3077 w 4196"/>
                <a:gd name="T9" fmla="*/ 586 h 1402"/>
                <a:gd name="T10" fmla="*/ 3242 w 4196"/>
                <a:gd name="T11" fmla="*/ 679 h 1402"/>
                <a:gd name="T12" fmla="*/ 3466 w 4196"/>
                <a:gd name="T13" fmla="*/ 644 h 1402"/>
                <a:gd name="T14" fmla="*/ 3735 w 4196"/>
                <a:gd name="T15" fmla="*/ 567 h 1402"/>
                <a:gd name="T16" fmla="*/ 3928 w 4196"/>
                <a:gd name="T17" fmla="*/ 502 h 1402"/>
                <a:gd name="T18" fmla="*/ 3972 w 4196"/>
                <a:gd name="T19" fmla="*/ 488 h 1402"/>
                <a:gd name="T20" fmla="*/ 4041 w 4196"/>
                <a:gd name="T21" fmla="*/ 434 h 1402"/>
                <a:gd name="T22" fmla="*/ 4054 w 4196"/>
                <a:gd name="T23" fmla="*/ 285 h 1402"/>
                <a:gd name="T24" fmla="*/ 3981 w 4196"/>
                <a:gd name="T25" fmla="*/ 174 h 1402"/>
                <a:gd name="T26" fmla="*/ 3816 w 4196"/>
                <a:gd name="T27" fmla="*/ 1 h 1402"/>
                <a:gd name="T28" fmla="*/ 4035 w 4196"/>
                <a:gd name="T29" fmla="*/ 51 h 1402"/>
                <a:gd name="T30" fmla="*/ 4180 w 4196"/>
                <a:gd name="T31" fmla="*/ 221 h 1402"/>
                <a:gd name="T32" fmla="*/ 4178 w 4196"/>
                <a:gd name="T33" fmla="*/ 439 h 1402"/>
                <a:gd name="T34" fmla="*/ 4111 w 4196"/>
                <a:gd name="T35" fmla="*/ 562 h 1402"/>
                <a:gd name="T36" fmla="*/ 4093 w 4196"/>
                <a:gd name="T37" fmla="*/ 637 h 1402"/>
                <a:gd name="T38" fmla="*/ 4059 w 4196"/>
                <a:gd name="T39" fmla="*/ 724 h 1402"/>
                <a:gd name="T40" fmla="*/ 3914 w 4196"/>
                <a:gd name="T41" fmla="*/ 747 h 1402"/>
                <a:gd name="T42" fmla="*/ 3785 w 4196"/>
                <a:gd name="T43" fmla="*/ 719 h 1402"/>
                <a:gd name="T44" fmla="*/ 3700 w 4196"/>
                <a:gd name="T45" fmla="*/ 705 h 1402"/>
                <a:gd name="T46" fmla="*/ 3493 w 4196"/>
                <a:gd name="T47" fmla="*/ 751 h 1402"/>
                <a:gd name="T48" fmla="*/ 3254 w 4196"/>
                <a:gd name="T49" fmla="*/ 792 h 1402"/>
                <a:gd name="T50" fmla="*/ 3069 w 4196"/>
                <a:gd name="T51" fmla="*/ 743 h 1402"/>
                <a:gd name="T52" fmla="*/ 2975 w 4196"/>
                <a:gd name="T53" fmla="*/ 632 h 1402"/>
                <a:gd name="T54" fmla="*/ 2892 w 4196"/>
                <a:gd name="T55" fmla="*/ 561 h 1402"/>
                <a:gd name="T56" fmla="*/ 2824 w 4196"/>
                <a:gd name="T57" fmla="*/ 607 h 1402"/>
                <a:gd name="T58" fmla="*/ 2698 w 4196"/>
                <a:gd name="T59" fmla="*/ 725 h 1402"/>
                <a:gd name="T60" fmla="*/ 2499 w 4196"/>
                <a:gd name="T61" fmla="*/ 774 h 1402"/>
                <a:gd name="T62" fmla="*/ 2422 w 4196"/>
                <a:gd name="T63" fmla="*/ 776 h 1402"/>
                <a:gd name="T64" fmla="*/ 2245 w 4196"/>
                <a:gd name="T65" fmla="*/ 820 h 1402"/>
                <a:gd name="T66" fmla="*/ 2002 w 4196"/>
                <a:gd name="T67" fmla="*/ 879 h 1402"/>
                <a:gd name="T68" fmla="*/ 1865 w 4196"/>
                <a:gd name="T69" fmla="*/ 914 h 1402"/>
                <a:gd name="T70" fmla="*/ 1672 w 4196"/>
                <a:gd name="T71" fmla="*/ 965 h 1402"/>
                <a:gd name="T72" fmla="*/ 1315 w 4196"/>
                <a:gd name="T73" fmla="*/ 1061 h 1402"/>
                <a:gd name="T74" fmla="*/ 883 w 4196"/>
                <a:gd name="T75" fmla="*/ 1175 h 1402"/>
                <a:gd name="T76" fmla="*/ 470 w 4196"/>
                <a:gd name="T77" fmla="*/ 1285 h 1402"/>
                <a:gd name="T78" fmla="*/ 165 w 4196"/>
                <a:gd name="T79" fmla="*/ 1365 h 1402"/>
                <a:gd name="T80" fmla="*/ 37 w 4196"/>
                <a:gd name="T81" fmla="*/ 1400 h 1402"/>
                <a:gd name="T82" fmla="*/ 5 w 4196"/>
                <a:gd name="T83" fmla="*/ 1365 h 1402"/>
                <a:gd name="T84" fmla="*/ 114 w 4196"/>
                <a:gd name="T85" fmla="*/ 1206 h 1402"/>
                <a:gd name="T86" fmla="*/ 328 w 4196"/>
                <a:gd name="T87" fmla="*/ 1050 h 1402"/>
                <a:gd name="T88" fmla="*/ 576 w 4196"/>
                <a:gd name="T89" fmla="*/ 965 h 1402"/>
                <a:gd name="T90" fmla="*/ 751 w 4196"/>
                <a:gd name="T91" fmla="*/ 913 h 1402"/>
                <a:gd name="T92" fmla="*/ 2140 w 4196"/>
                <a:gd name="T93" fmla="*/ 511 h 1402"/>
                <a:gd name="T94" fmla="*/ 2268 w 4196"/>
                <a:gd name="T95" fmla="*/ 483 h 1402"/>
                <a:gd name="T96" fmla="*/ 2422 w 4196"/>
                <a:gd name="T97" fmla="*/ 493 h 1402"/>
                <a:gd name="T98" fmla="*/ 2559 w 4196"/>
                <a:gd name="T99" fmla="*/ 561 h 1402"/>
                <a:gd name="T100" fmla="*/ 2674 w 4196"/>
                <a:gd name="T101" fmla="*/ 494 h 1402"/>
                <a:gd name="T102" fmla="*/ 2866 w 4196"/>
                <a:gd name="T103" fmla="*/ 338 h 1402"/>
                <a:gd name="T104" fmla="*/ 3137 w 4196"/>
                <a:gd name="T105" fmla="*/ 152 h 1402"/>
                <a:gd name="T106" fmla="*/ 3521 w 4196"/>
                <a:gd name="T107" fmla="*/ 33 h 1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96" h="1402">
                  <a:moveTo>
                    <a:pt x="3878" y="148"/>
                  </a:moveTo>
                  <a:lnTo>
                    <a:pt x="3844" y="153"/>
                  </a:lnTo>
                  <a:lnTo>
                    <a:pt x="3817" y="158"/>
                  </a:lnTo>
                  <a:lnTo>
                    <a:pt x="3782" y="166"/>
                  </a:lnTo>
                  <a:lnTo>
                    <a:pt x="3743" y="175"/>
                  </a:lnTo>
                  <a:lnTo>
                    <a:pt x="3699" y="185"/>
                  </a:lnTo>
                  <a:lnTo>
                    <a:pt x="3652" y="197"/>
                  </a:lnTo>
                  <a:lnTo>
                    <a:pt x="3603" y="209"/>
                  </a:lnTo>
                  <a:lnTo>
                    <a:pt x="3552" y="222"/>
                  </a:lnTo>
                  <a:lnTo>
                    <a:pt x="3501" y="235"/>
                  </a:lnTo>
                  <a:lnTo>
                    <a:pt x="3450" y="248"/>
                  </a:lnTo>
                  <a:lnTo>
                    <a:pt x="3400" y="260"/>
                  </a:lnTo>
                  <a:lnTo>
                    <a:pt x="3351" y="273"/>
                  </a:lnTo>
                  <a:lnTo>
                    <a:pt x="3308" y="285"/>
                  </a:lnTo>
                  <a:lnTo>
                    <a:pt x="3267" y="296"/>
                  </a:lnTo>
                  <a:lnTo>
                    <a:pt x="3232" y="306"/>
                  </a:lnTo>
                  <a:lnTo>
                    <a:pt x="3203" y="315"/>
                  </a:lnTo>
                  <a:lnTo>
                    <a:pt x="3180" y="322"/>
                  </a:lnTo>
                  <a:lnTo>
                    <a:pt x="3155" y="333"/>
                  </a:lnTo>
                  <a:lnTo>
                    <a:pt x="3131" y="347"/>
                  </a:lnTo>
                  <a:lnTo>
                    <a:pt x="3110" y="364"/>
                  </a:lnTo>
                  <a:lnTo>
                    <a:pt x="3091" y="384"/>
                  </a:lnTo>
                  <a:lnTo>
                    <a:pt x="3076" y="406"/>
                  </a:lnTo>
                  <a:lnTo>
                    <a:pt x="3063" y="429"/>
                  </a:lnTo>
                  <a:lnTo>
                    <a:pt x="3054" y="455"/>
                  </a:lnTo>
                  <a:lnTo>
                    <a:pt x="3049" y="480"/>
                  </a:lnTo>
                  <a:lnTo>
                    <a:pt x="3049" y="507"/>
                  </a:lnTo>
                  <a:lnTo>
                    <a:pt x="3053" y="534"/>
                  </a:lnTo>
                  <a:lnTo>
                    <a:pt x="3063" y="561"/>
                  </a:lnTo>
                  <a:lnTo>
                    <a:pt x="3077" y="586"/>
                  </a:lnTo>
                  <a:lnTo>
                    <a:pt x="3099" y="610"/>
                  </a:lnTo>
                  <a:lnTo>
                    <a:pt x="3126" y="633"/>
                  </a:lnTo>
                  <a:lnTo>
                    <a:pt x="3159" y="654"/>
                  </a:lnTo>
                  <a:lnTo>
                    <a:pt x="3200" y="673"/>
                  </a:lnTo>
                  <a:lnTo>
                    <a:pt x="3219" y="678"/>
                  </a:lnTo>
                  <a:lnTo>
                    <a:pt x="3242" y="679"/>
                  </a:lnTo>
                  <a:lnTo>
                    <a:pt x="3272" y="678"/>
                  </a:lnTo>
                  <a:lnTo>
                    <a:pt x="3305" y="676"/>
                  </a:lnTo>
                  <a:lnTo>
                    <a:pt x="3341" y="670"/>
                  </a:lnTo>
                  <a:lnTo>
                    <a:pt x="3380" y="663"/>
                  </a:lnTo>
                  <a:lnTo>
                    <a:pt x="3421" y="654"/>
                  </a:lnTo>
                  <a:lnTo>
                    <a:pt x="3466" y="644"/>
                  </a:lnTo>
                  <a:lnTo>
                    <a:pt x="3511" y="632"/>
                  </a:lnTo>
                  <a:lnTo>
                    <a:pt x="3556" y="619"/>
                  </a:lnTo>
                  <a:lnTo>
                    <a:pt x="3602" y="607"/>
                  </a:lnTo>
                  <a:lnTo>
                    <a:pt x="3648" y="594"/>
                  </a:lnTo>
                  <a:lnTo>
                    <a:pt x="3692" y="580"/>
                  </a:lnTo>
                  <a:lnTo>
                    <a:pt x="3735" y="567"/>
                  </a:lnTo>
                  <a:lnTo>
                    <a:pt x="3776" y="553"/>
                  </a:lnTo>
                  <a:lnTo>
                    <a:pt x="3813" y="541"/>
                  </a:lnTo>
                  <a:lnTo>
                    <a:pt x="3849" y="530"/>
                  </a:lnTo>
                  <a:lnTo>
                    <a:pt x="3880" y="518"/>
                  </a:lnTo>
                  <a:lnTo>
                    <a:pt x="3907" y="510"/>
                  </a:lnTo>
                  <a:lnTo>
                    <a:pt x="3928" y="502"/>
                  </a:lnTo>
                  <a:lnTo>
                    <a:pt x="3944" y="497"/>
                  </a:lnTo>
                  <a:lnTo>
                    <a:pt x="3954" y="493"/>
                  </a:lnTo>
                  <a:lnTo>
                    <a:pt x="3958" y="492"/>
                  </a:lnTo>
                  <a:lnTo>
                    <a:pt x="3959" y="492"/>
                  </a:lnTo>
                  <a:lnTo>
                    <a:pt x="3964" y="490"/>
                  </a:lnTo>
                  <a:lnTo>
                    <a:pt x="3972" y="488"/>
                  </a:lnTo>
                  <a:lnTo>
                    <a:pt x="3982" y="483"/>
                  </a:lnTo>
                  <a:lnTo>
                    <a:pt x="3994" y="478"/>
                  </a:lnTo>
                  <a:lnTo>
                    <a:pt x="4005" y="470"/>
                  </a:lnTo>
                  <a:lnTo>
                    <a:pt x="4018" y="461"/>
                  </a:lnTo>
                  <a:lnTo>
                    <a:pt x="4029" y="449"/>
                  </a:lnTo>
                  <a:lnTo>
                    <a:pt x="4041" y="434"/>
                  </a:lnTo>
                  <a:lnTo>
                    <a:pt x="4051" y="418"/>
                  </a:lnTo>
                  <a:lnTo>
                    <a:pt x="4058" y="398"/>
                  </a:lnTo>
                  <a:lnTo>
                    <a:pt x="4063" y="374"/>
                  </a:lnTo>
                  <a:lnTo>
                    <a:pt x="4064" y="349"/>
                  </a:lnTo>
                  <a:lnTo>
                    <a:pt x="4061" y="318"/>
                  </a:lnTo>
                  <a:lnTo>
                    <a:pt x="4054" y="285"/>
                  </a:lnTo>
                  <a:lnTo>
                    <a:pt x="4047" y="263"/>
                  </a:lnTo>
                  <a:lnTo>
                    <a:pt x="4038" y="243"/>
                  </a:lnTo>
                  <a:lnTo>
                    <a:pt x="4027" y="223"/>
                  </a:lnTo>
                  <a:lnTo>
                    <a:pt x="4014" y="204"/>
                  </a:lnTo>
                  <a:lnTo>
                    <a:pt x="3999" y="188"/>
                  </a:lnTo>
                  <a:lnTo>
                    <a:pt x="3981" y="174"/>
                  </a:lnTo>
                  <a:lnTo>
                    <a:pt x="3959" y="161"/>
                  </a:lnTo>
                  <a:lnTo>
                    <a:pt x="3935" y="153"/>
                  </a:lnTo>
                  <a:lnTo>
                    <a:pt x="3908" y="148"/>
                  </a:lnTo>
                  <a:lnTo>
                    <a:pt x="3878" y="148"/>
                  </a:lnTo>
                  <a:close/>
                  <a:moveTo>
                    <a:pt x="3764" y="0"/>
                  </a:moveTo>
                  <a:lnTo>
                    <a:pt x="3816" y="1"/>
                  </a:lnTo>
                  <a:lnTo>
                    <a:pt x="3862" y="4"/>
                  </a:lnTo>
                  <a:lnTo>
                    <a:pt x="3903" y="10"/>
                  </a:lnTo>
                  <a:lnTo>
                    <a:pt x="3941" y="18"/>
                  </a:lnTo>
                  <a:lnTo>
                    <a:pt x="3976" y="28"/>
                  </a:lnTo>
                  <a:lnTo>
                    <a:pt x="4008" y="38"/>
                  </a:lnTo>
                  <a:lnTo>
                    <a:pt x="4035" y="51"/>
                  </a:lnTo>
                  <a:lnTo>
                    <a:pt x="4070" y="71"/>
                  </a:lnTo>
                  <a:lnTo>
                    <a:pt x="4101" y="96"/>
                  </a:lnTo>
                  <a:lnTo>
                    <a:pt x="4128" y="124"/>
                  </a:lnTo>
                  <a:lnTo>
                    <a:pt x="4150" y="156"/>
                  </a:lnTo>
                  <a:lnTo>
                    <a:pt x="4168" y="188"/>
                  </a:lnTo>
                  <a:lnTo>
                    <a:pt x="4180" y="221"/>
                  </a:lnTo>
                  <a:lnTo>
                    <a:pt x="4188" y="254"/>
                  </a:lnTo>
                  <a:lnTo>
                    <a:pt x="4193" y="299"/>
                  </a:lnTo>
                  <a:lnTo>
                    <a:pt x="4196" y="340"/>
                  </a:lnTo>
                  <a:lnTo>
                    <a:pt x="4193" y="377"/>
                  </a:lnTo>
                  <a:lnTo>
                    <a:pt x="4187" y="409"/>
                  </a:lnTo>
                  <a:lnTo>
                    <a:pt x="4178" y="439"/>
                  </a:lnTo>
                  <a:lnTo>
                    <a:pt x="4168" y="465"/>
                  </a:lnTo>
                  <a:lnTo>
                    <a:pt x="4156" y="489"/>
                  </a:lnTo>
                  <a:lnTo>
                    <a:pt x="4145" y="510"/>
                  </a:lnTo>
                  <a:lnTo>
                    <a:pt x="4133" y="529"/>
                  </a:lnTo>
                  <a:lnTo>
                    <a:pt x="4122" y="547"/>
                  </a:lnTo>
                  <a:lnTo>
                    <a:pt x="4111" y="562"/>
                  </a:lnTo>
                  <a:lnTo>
                    <a:pt x="4104" y="576"/>
                  </a:lnTo>
                  <a:lnTo>
                    <a:pt x="4097" y="593"/>
                  </a:lnTo>
                  <a:lnTo>
                    <a:pt x="4093" y="607"/>
                  </a:lnTo>
                  <a:lnTo>
                    <a:pt x="4092" y="617"/>
                  </a:lnTo>
                  <a:lnTo>
                    <a:pt x="4092" y="627"/>
                  </a:lnTo>
                  <a:lnTo>
                    <a:pt x="4093" y="637"/>
                  </a:lnTo>
                  <a:lnTo>
                    <a:pt x="4093" y="647"/>
                  </a:lnTo>
                  <a:lnTo>
                    <a:pt x="4092" y="660"/>
                  </a:lnTo>
                  <a:lnTo>
                    <a:pt x="4090" y="674"/>
                  </a:lnTo>
                  <a:lnTo>
                    <a:pt x="4083" y="692"/>
                  </a:lnTo>
                  <a:lnTo>
                    <a:pt x="4073" y="711"/>
                  </a:lnTo>
                  <a:lnTo>
                    <a:pt x="4059" y="724"/>
                  </a:lnTo>
                  <a:lnTo>
                    <a:pt x="4041" y="733"/>
                  </a:lnTo>
                  <a:lnTo>
                    <a:pt x="4020" y="739"/>
                  </a:lnTo>
                  <a:lnTo>
                    <a:pt x="3996" y="743"/>
                  </a:lnTo>
                  <a:lnTo>
                    <a:pt x="3971" y="746"/>
                  </a:lnTo>
                  <a:lnTo>
                    <a:pt x="3944" y="747"/>
                  </a:lnTo>
                  <a:lnTo>
                    <a:pt x="3914" y="747"/>
                  </a:lnTo>
                  <a:lnTo>
                    <a:pt x="3885" y="748"/>
                  </a:lnTo>
                  <a:lnTo>
                    <a:pt x="3858" y="747"/>
                  </a:lnTo>
                  <a:lnTo>
                    <a:pt x="3835" y="743"/>
                  </a:lnTo>
                  <a:lnTo>
                    <a:pt x="3816" y="736"/>
                  </a:lnTo>
                  <a:lnTo>
                    <a:pt x="3799" y="728"/>
                  </a:lnTo>
                  <a:lnTo>
                    <a:pt x="3785" y="719"/>
                  </a:lnTo>
                  <a:lnTo>
                    <a:pt x="3772" y="711"/>
                  </a:lnTo>
                  <a:lnTo>
                    <a:pt x="3759" y="705"/>
                  </a:lnTo>
                  <a:lnTo>
                    <a:pt x="3747" y="700"/>
                  </a:lnTo>
                  <a:lnTo>
                    <a:pt x="3732" y="700"/>
                  </a:lnTo>
                  <a:lnTo>
                    <a:pt x="3720" y="701"/>
                  </a:lnTo>
                  <a:lnTo>
                    <a:pt x="3700" y="705"/>
                  </a:lnTo>
                  <a:lnTo>
                    <a:pt x="3676" y="710"/>
                  </a:lnTo>
                  <a:lnTo>
                    <a:pt x="3647" y="716"/>
                  </a:lnTo>
                  <a:lnTo>
                    <a:pt x="3612" y="724"/>
                  </a:lnTo>
                  <a:lnTo>
                    <a:pt x="3575" y="733"/>
                  </a:lnTo>
                  <a:lnTo>
                    <a:pt x="3535" y="742"/>
                  </a:lnTo>
                  <a:lnTo>
                    <a:pt x="3493" y="751"/>
                  </a:lnTo>
                  <a:lnTo>
                    <a:pt x="3451" y="760"/>
                  </a:lnTo>
                  <a:lnTo>
                    <a:pt x="3409" y="769"/>
                  </a:lnTo>
                  <a:lnTo>
                    <a:pt x="3366" y="776"/>
                  </a:lnTo>
                  <a:lnTo>
                    <a:pt x="3327" y="783"/>
                  </a:lnTo>
                  <a:lnTo>
                    <a:pt x="3288" y="788"/>
                  </a:lnTo>
                  <a:lnTo>
                    <a:pt x="3254" y="792"/>
                  </a:lnTo>
                  <a:lnTo>
                    <a:pt x="3223" y="794"/>
                  </a:lnTo>
                  <a:lnTo>
                    <a:pt x="3196" y="794"/>
                  </a:lnTo>
                  <a:lnTo>
                    <a:pt x="3160" y="788"/>
                  </a:lnTo>
                  <a:lnTo>
                    <a:pt x="3127" y="778"/>
                  </a:lnTo>
                  <a:lnTo>
                    <a:pt x="3096" y="761"/>
                  </a:lnTo>
                  <a:lnTo>
                    <a:pt x="3069" y="743"/>
                  </a:lnTo>
                  <a:lnTo>
                    <a:pt x="3045" y="722"/>
                  </a:lnTo>
                  <a:lnTo>
                    <a:pt x="3025" y="701"/>
                  </a:lnTo>
                  <a:lnTo>
                    <a:pt x="3007" y="679"/>
                  </a:lnTo>
                  <a:lnTo>
                    <a:pt x="2993" y="660"/>
                  </a:lnTo>
                  <a:lnTo>
                    <a:pt x="2982" y="644"/>
                  </a:lnTo>
                  <a:lnTo>
                    <a:pt x="2975" y="632"/>
                  </a:lnTo>
                  <a:lnTo>
                    <a:pt x="2966" y="617"/>
                  </a:lnTo>
                  <a:lnTo>
                    <a:pt x="2954" y="601"/>
                  </a:lnTo>
                  <a:lnTo>
                    <a:pt x="2940" y="587"/>
                  </a:lnTo>
                  <a:lnTo>
                    <a:pt x="2926" y="575"/>
                  </a:lnTo>
                  <a:lnTo>
                    <a:pt x="2909" y="564"/>
                  </a:lnTo>
                  <a:lnTo>
                    <a:pt x="2892" y="561"/>
                  </a:lnTo>
                  <a:lnTo>
                    <a:pt x="2874" y="563"/>
                  </a:lnTo>
                  <a:lnTo>
                    <a:pt x="2861" y="568"/>
                  </a:lnTo>
                  <a:lnTo>
                    <a:pt x="2851" y="575"/>
                  </a:lnTo>
                  <a:lnTo>
                    <a:pt x="2842" y="584"/>
                  </a:lnTo>
                  <a:lnTo>
                    <a:pt x="2833" y="594"/>
                  </a:lnTo>
                  <a:lnTo>
                    <a:pt x="2824" y="607"/>
                  </a:lnTo>
                  <a:lnTo>
                    <a:pt x="2812" y="621"/>
                  </a:lnTo>
                  <a:lnTo>
                    <a:pt x="2798" y="638"/>
                  </a:lnTo>
                  <a:lnTo>
                    <a:pt x="2780" y="658"/>
                  </a:lnTo>
                  <a:lnTo>
                    <a:pt x="2757" y="679"/>
                  </a:lnTo>
                  <a:lnTo>
                    <a:pt x="2729" y="704"/>
                  </a:lnTo>
                  <a:lnTo>
                    <a:pt x="2698" y="725"/>
                  </a:lnTo>
                  <a:lnTo>
                    <a:pt x="2665" y="741"/>
                  </a:lnTo>
                  <a:lnTo>
                    <a:pt x="2630" y="753"/>
                  </a:lnTo>
                  <a:lnTo>
                    <a:pt x="2595" y="762"/>
                  </a:lnTo>
                  <a:lnTo>
                    <a:pt x="2560" y="769"/>
                  </a:lnTo>
                  <a:lnTo>
                    <a:pt x="2528" y="773"/>
                  </a:lnTo>
                  <a:lnTo>
                    <a:pt x="2499" y="774"/>
                  </a:lnTo>
                  <a:lnTo>
                    <a:pt x="2474" y="774"/>
                  </a:lnTo>
                  <a:lnTo>
                    <a:pt x="2454" y="774"/>
                  </a:lnTo>
                  <a:lnTo>
                    <a:pt x="2442" y="773"/>
                  </a:lnTo>
                  <a:lnTo>
                    <a:pt x="2437" y="773"/>
                  </a:lnTo>
                  <a:lnTo>
                    <a:pt x="2433" y="774"/>
                  </a:lnTo>
                  <a:lnTo>
                    <a:pt x="2422" y="776"/>
                  </a:lnTo>
                  <a:lnTo>
                    <a:pt x="2404" y="780"/>
                  </a:lnTo>
                  <a:lnTo>
                    <a:pt x="2381" y="787"/>
                  </a:lnTo>
                  <a:lnTo>
                    <a:pt x="2353" y="793"/>
                  </a:lnTo>
                  <a:lnTo>
                    <a:pt x="2319" y="802"/>
                  </a:lnTo>
                  <a:lnTo>
                    <a:pt x="2284" y="810"/>
                  </a:lnTo>
                  <a:lnTo>
                    <a:pt x="2245" y="820"/>
                  </a:lnTo>
                  <a:lnTo>
                    <a:pt x="2204" y="830"/>
                  </a:lnTo>
                  <a:lnTo>
                    <a:pt x="2163" y="839"/>
                  </a:lnTo>
                  <a:lnTo>
                    <a:pt x="2121" y="849"/>
                  </a:lnTo>
                  <a:lnTo>
                    <a:pt x="2080" y="859"/>
                  </a:lnTo>
                  <a:lnTo>
                    <a:pt x="2040" y="870"/>
                  </a:lnTo>
                  <a:lnTo>
                    <a:pt x="2002" y="879"/>
                  </a:lnTo>
                  <a:lnTo>
                    <a:pt x="1967" y="888"/>
                  </a:lnTo>
                  <a:lnTo>
                    <a:pt x="1937" y="895"/>
                  </a:lnTo>
                  <a:lnTo>
                    <a:pt x="1911" y="902"/>
                  </a:lnTo>
                  <a:lnTo>
                    <a:pt x="1889" y="908"/>
                  </a:lnTo>
                  <a:lnTo>
                    <a:pt x="1875" y="912"/>
                  </a:lnTo>
                  <a:lnTo>
                    <a:pt x="1865" y="914"/>
                  </a:lnTo>
                  <a:lnTo>
                    <a:pt x="1848" y="918"/>
                  </a:lnTo>
                  <a:lnTo>
                    <a:pt x="1825" y="925"/>
                  </a:lnTo>
                  <a:lnTo>
                    <a:pt x="1795" y="934"/>
                  </a:lnTo>
                  <a:lnTo>
                    <a:pt x="1759" y="942"/>
                  </a:lnTo>
                  <a:lnTo>
                    <a:pt x="1718" y="954"/>
                  </a:lnTo>
                  <a:lnTo>
                    <a:pt x="1672" y="965"/>
                  </a:lnTo>
                  <a:lnTo>
                    <a:pt x="1622" y="980"/>
                  </a:lnTo>
                  <a:lnTo>
                    <a:pt x="1567" y="994"/>
                  </a:lnTo>
                  <a:lnTo>
                    <a:pt x="1508" y="1009"/>
                  </a:lnTo>
                  <a:lnTo>
                    <a:pt x="1446" y="1025"/>
                  </a:lnTo>
                  <a:lnTo>
                    <a:pt x="1381" y="1043"/>
                  </a:lnTo>
                  <a:lnTo>
                    <a:pt x="1315" y="1061"/>
                  </a:lnTo>
                  <a:lnTo>
                    <a:pt x="1245" y="1079"/>
                  </a:lnTo>
                  <a:lnTo>
                    <a:pt x="1174" y="1098"/>
                  </a:lnTo>
                  <a:lnTo>
                    <a:pt x="1102" y="1117"/>
                  </a:lnTo>
                  <a:lnTo>
                    <a:pt x="1029" y="1137"/>
                  </a:lnTo>
                  <a:lnTo>
                    <a:pt x="956" y="1156"/>
                  </a:lnTo>
                  <a:lnTo>
                    <a:pt x="883" y="1175"/>
                  </a:lnTo>
                  <a:lnTo>
                    <a:pt x="810" y="1194"/>
                  </a:lnTo>
                  <a:lnTo>
                    <a:pt x="739" y="1213"/>
                  </a:lnTo>
                  <a:lnTo>
                    <a:pt x="668" y="1232"/>
                  </a:lnTo>
                  <a:lnTo>
                    <a:pt x="599" y="1250"/>
                  </a:lnTo>
                  <a:lnTo>
                    <a:pt x="532" y="1268"/>
                  </a:lnTo>
                  <a:lnTo>
                    <a:pt x="470" y="1285"/>
                  </a:lnTo>
                  <a:lnTo>
                    <a:pt x="408" y="1301"/>
                  </a:lnTo>
                  <a:lnTo>
                    <a:pt x="351" y="1317"/>
                  </a:lnTo>
                  <a:lnTo>
                    <a:pt x="297" y="1331"/>
                  </a:lnTo>
                  <a:lnTo>
                    <a:pt x="248" y="1344"/>
                  </a:lnTo>
                  <a:lnTo>
                    <a:pt x="204" y="1355"/>
                  </a:lnTo>
                  <a:lnTo>
                    <a:pt x="165" y="1365"/>
                  </a:lnTo>
                  <a:lnTo>
                    <a:pt x="131" y="1374"/>
                  </a:lnTo>
                  <a:lnTo>
                    <a:pt x="102" y="1382"/>
                  </a:lnTo>
                  <a:lnTo>
                    <a:pt x="82" y="1388"/>
                  </a:lnTo>
                  <a:lnTo>
                    <a:pt x="67" y="1392"/>
                  </a:lnTo>
                  <a:lnTo>
                    <a:pt x="60" y="1393"/>
                  </a:lnTo>
                  <a:lnTo>
                    <a:pt x="37" y="1400"/>
                  </a:lnTo>
                  <a:lnTo>
                    <a:pt x="22" y="1402"/>
                  </a:lnTo>
                  <a:lnTo>
                    <a:pt x="10" y="1401"/>
                  </a:lnTo>
                  <a:lnTo>
                    <a:pt x="4" y="1397"/>
                  </a:lnTo>
                  <a:lnTo>
                    <a:pt x="0" y="1390"/>
                  </a:lnTo>
                  <a:lnTo>
                    <a:pt x="1" y="1379"/>
                  </a:lnTo>
                  <a:lnTo>
                    <a:pt x="5" y="1365"/>
                  </a:lnTo>
                  <a:lnTo>
                    <a:pt x="13" y="1346"/>
                  </a:lnTo>
                  <a:lnTo>
                    <a:pt x="26" y="1324"/>
                  </a:lnTo>
                  <a:lnTo>
                    <a:pt x="41" y="1298"/>
                  </a:lnTo>
                  <a:lnTo>
                    <a:pt x="61" y="1269"/>
                  </a:lnTo>
                  <a:lnTo>
                    <a:pt x="86" y="1238"/>
                  </a:lnTo>
                  <a:lnTo>
                    <a:pt x="114" y="1206"/>
                  </a:lnTo>
                  <a:lnTo>
                    <a:pt x="147" y="1172"/>
                  </a:lnTo>
                  <a:lnTo>
                    <a:pt x="184" y="1139"/>
                  </a:lnTo>
                  <a:lnTo>
                    <a:pt x="215" y="1115"/>
                  </a:lnTo>
                  <a:lnTo>
                    <a:pt x="248" y="1092"/>
                  </a:lnTo>
                  <a:lnTo>
                    <a:pt x="285" y="1070"/>
                  </a:lnTo>
                  <a:lnTo>
                    <a:pt x="328" y="1050"/>
                  </a:lnTo>
                  <a:lnTo>
                    <a:pt x="378" y="1029"/>
                  </a:lnTo>
                  <a:lnTo>
                    <a:pt x="434" y="1009"/>
                  </a:lnTo>
                  <a:lnTo>
                    <a:pt x="468" y="999"/>
                  </a:lnTo>
                  <a:lnTo>
                    <a:pt x="504" y="987"/>
                  </a:lnTo>
                  <a:lnTo>
                    <a:pt x="540" y="976"/>
                  </a:lnTo>
                  <a:lnTo>
                    <a:pt x="576" y="965"/>
                  </a:lnTo>
                  <a:lnTo>
                    <a:pt x="612" y="954"/>
                  </a:lnTo>
                  <a:lnTo>
                    <a:pt x="645" y="944"/>
                  </a:lnTo>
                  <a:lnTo>
                    <a:pt x="677" y="935"/>
                  </a:lnTo>
                  <a:lnTo>
                    <a:pt x="707" y="926"/>
                  </a:lnTo>
                  <a:lnTo>
                    <a:pt x="731" y="919"/>
                  </a:lnTo>
                  <a:lnTo>
                    <a:pt x="751" y="913"/>
                  </a:lnTo>
                  <a:lnTo>
                    <a:pt x="768" y="908"/>
                  </a:lnTo>
                  <a:lnTo>
                    <a:pt x="777" y="905"/>
                  </a:lnTo>
                  <a:lnTo>
                    <a:pt x="781" y="904"/>
                  </a:lnTo>
                  <a:lnTo>
                    <a:pt x="2126" y="515"/>
                  </a:lnTo>
                  <a:lnTo>
                    <a:pt x="2130" y="513"/>
                  </a:lnTo>
                  <a:lnTo>
                    <a:pt x="2140" y="511"/>
                  </a:lnTo>
                  <a:lnTo>
                    <a:pt x="2156" y="508"/>
                  </a:lnTo>
                  <a:lnTo>
                    <a:pt x="2175" y="503"/>
                  </a:lnTo>
                  <a:lnTo>
                    <a:pt x="2196" y="498"/>
                  </a:lnTo>
                  <a:lnTo>
                    <a:pt x="2221" y="493"/>
                  </a:lnTo>
                  <a:lnTo>
                    <a:pt x="2245" y="488"/>
                  </a:lnTo>
                  <a:lnTo>
                    <a:pt x="2268" y="483"/>
                  </a:lnTo>
                  <a:lnTo>
                    <a:pt x="2290" y="479"/>
                  </a:lnTo>
                  <a:lnTo>
                    <a:pt x="2308" y="476"/>
                  </a:lnTo>
                  <a:lnTo>
                    <a:pt x="2322" y="474"/>
                  </a:lnTo>
                  <a:lnTo>
                    <a:pt x="2356" y="475"/>
                  </a:lnTo>
                  <a:lnTo>
                    <a:pt x="2390" y="481"/>
                  </a:lnTo>
                  <a:lnTo>
                    <a:pt x="2422" y="493"/>
                  </a:lnTo>
                  <a:lnTo>
                    <a:pt x="2450" y="506"/>
                  </a:lnTo>
                  <a:lnTo>
                    <a:pt x="2478" y="520"/>
                  </a:lnTo>
                  <a:lnTo>
                    <a:pt x="2502" y="535"/>
                  </a:lnTo>
                  <a:lnTo>
                    <a:pt x="2524" y="547"/>
                  </a:lnTo>
                  <a:lnTo>
                    <a:pt x="2543" y="557"/>
                  </a:lnTo>
                  <a:lnTo>
                    <a:pt x="2559" y="561"/>
                  </a:lnTo>
                  <a:lnTo>
                    <a:pt x="2570" y="559"/>
                  </a:lnTo>
                  <a:lnTo>
                    <a:pt x="2584" y="554"/>
                  </a:lnTo>
                  <a:lnTo>
                    <a:pt x="2602" y="544"/>
                  </a:lnTo>
                  <a:lnTo>
                    <a:pt x="2624" y="531"/>
                  </a:lnTo>
                  <a:lnTo>
                    <a:pt x="2647" y="515"/>
                  </a:lnTo>
                  <a:lnTo>
                    <a:pt x="2674" y="494"/>
                  </a:lnTo>
                  <a:lnTo>
                    <a:pt x="2702" y="472"/>
                  </a:lnTo>
                  <a:lnTo>
                    <a:pt x="2733" y="448"/>
                  </a:lnTo>
                  <a:lnTo>
                    <a:pt x="2765" y="423"/>
                  </a:lnTo>
                  <a:lnTo>
                    <a:pt x="2798" y="396"/>
                  </a:lnTo>
                  <a:lnTo>
                    <a:pt x="2831" y="368"/>
                  </a:lnTo>
                  <a:lnTo>
                    <a:pt x="2866" y="338"/>
                  </a:lnTo>
                  <a:lnTo>
                    <a:pt x="2902" y="310"/>
                  </a:lnTo>
                  <a:lnTo>
                    <a:pt x="2936" y="282"/>
                  </a:lnTo>
                  <a:lnTo>
                    <a:pt x="2970" y="254"/>
                  </a:lnTo>
                  <a:lnTo>
                    <a:pt x="3022" y="216"/>
                  </a:lnTo>
                  <a:lnTo>
                    <a:pt x="3078" y="181"/>
                  </a:lnTo>
                  <a:lnTo>
                    <a:pt x="3137" y="152"/>
                  </a:lnTo>
                  <a:lnTo>
                    <a:pt x="3197" y="125"/>
                  </a:lnTo>
                  <a:lnTo>
                    <a:pt x="3260" y="102"/>
                  </a:lnTo>
                  <a:lnTo>
                    <a:pt x="3324" y="82"/>
                  </a:lnTo>
                  <a:lnTo>
                    <a:pt x="3389" y="64"/>
                  </a:lnTo>
                  <a:lnTo>
                    <a:pt x="3456" y="47"/>
                  </a:lnTo>
                  <a:lnTo>
                    <a:pt x="3521" y="33"/>
                  </a:lnTo>
                  <a:lnTo>
                    <a:pt x="3588" y="20"/>
                  </a:lnTo>
                  <a:lnTo>
                    <a:pt x="3652" y="10"/>
                  </a:lnTo>
                  <a:lnTo>
                    <a:pt x="3711" y="4"/>
                  </a:lnTo>
                  <a:lnTo>
                    <a:pt x="3764" y="0"/>
                  </a:lnTo>
                  <a:close/>
                </a:path>
              </a:pathLst>
            </a:custGeom>
            <a:grp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8"/>
            <p:cNvSpPr>
              <a:spLocks/>
            </p:cNvSpPr>
            <p:nvPr/>
          </p:nvSpPr>
          <p:spPr bwMode="auto">
            <a:xfrm rot="2566293">
              <a:off x="2111642" y="2172683"/>
              <a:ext cx="18645" cy="18645"/>
            </a:xfrm>
            <a:custGeom>
              <a:avLst/>
              <a:gdLst>
                <a:gd name="T0" fmla="*/ 51 w 100"/>
                <a:gd name="T1" fmla="*/ 0 h 99"/>
                <a:gd name="T2" fmla="*/ 66 w 100"/>
                <a:gd name="T3" fmla="*/ 2 h 99"/>
                <a:gd name="T4" fmla="*/ 81 w 100"/>
                <a:gd name="T5" fmla="*/ 10 h 99"/>
                <a:gd name="T6" fmla="*/ 91 w 100"/>
                <a:gd name="T7" fmla="*/ 20 h 99"/>
                <a:gd name="T8" fmla="*/ 97 w 100"/>
                <a:gd name="T9" fmla="*/ 34 h 99"/>
                <a:gd name="T10" fmla="*/ 100 w 100"/>
                <a:gd name="T11" fmla="*/ 50 h 99"/>
                <a:gd name="T12" fmla="*/ 97 w 100"/>
                <a:gd name="T13" fmla="*/ 65 h 99"/>
                <a:gd name="T14" fmla="*/ 89 w 100"/>
                <a:gd name="T15" fmla="*/ 79 h 99"/>
                <a:gd name="T16" fmla="*/ 79 w 100"/>
                <a:gd name="T17" fmla="*/ 89 h 99"/>
                <a:gd name="T18" fmla="*/ 65 w 100"/>
                <a:gd name="T19" fmla="*/ 97 h 99"/>
                <a:gd name="T20" fmla="*/ 50 w 100"/>
                <a:gd name="T21" fmla="*/ 99 h 99"/>
                <a:gd name="T22" fmla="*/ 34 w 100"/>
                <a:gd name="T23" fmla="*/ 97 h 99"/>
                <a:gd name="T24" fmla="*/ 20 w 100"/>
                <a:gd name="T25" fmla="*/ 89 h 99"/>
                <a:gd name="T26" fmla="*/ 10 w 100"/>
                <a:gd name="T27" fmla="*/ 78 h 99"/>
                <a:gd name="T28" fmla="*/ 2 w 100"/>
                <a:gd name="T29" fmla="*/ 65 h 99"/>
                <a:gd name="T30" fmla="*/ 0 w 100"/>
                <a:gd name="T31" fmla="*/ 48 h 99"/>
                <a:gd name="T32" fmla="*/ 2 w 100"/>
                <a:gd name="T33" fmla="*/ 33 h 99"/>
                <a:gd name="T34" fmla="*/ 10 w 100"/>
                <a:gd name="T35" fmla="*/ 19 h 99"/>
                <a:gd name="T36" fmla="*/ 22 w 100"/>
                <a:gd name="T37" fmla="*/ 9 h 99"/>
                <a:gd name="T38" fmla="*/ 34 w 100"/>
                <a:gd name="T39" fmla="*/ 2 h 99"/>
                <a:gd name="T40" fmla="*/ 51 w 100"/>
                <a:gd name="T41"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0" h="99">
                  <a:moveTo>
                    <a:pt x="51" y="0"/>
                  </a:moveTo>
                  <a:lnTo>
                    <a:pt x="66" y="2"/>
                  </a:lnTo>
                  <a:lnTo>
                    <a:pt x="81" y="10"/>
                  </a:lnTo>
                  <a:lnTo>
                    <a:pt x="91" y="20"/>
                  </a:lnTo>
                  <a:lnTo>
                    <a:pt x="97" y="34"/>
                  </a:lnTo>
                  <a:lnTo>
                    <a:pt x="100" y="50"/>
                  </a:lnTo>
                  <a:lnTo>
                    <a:pt x="97" y="65"/>
                  </a:lnTo>
                  <a:lnTo>
                    <a:pt x="89" y="79"/>
                  </a:lnTo>
                  <a:lnTo>
                    <a:pt x="79" y="89"/>
                  </a:lnTo>
                  <a:lnTo>
                    <a:pt x="65" y="97"/>
                  </a:lnTo>
                  <a:lnTo>
                    <a:pt x="50" y="99"/>
                  </a:lnTo>
                  <a:lnTo>
                    <a:pt x="34" y="97"/>
                  </a:lnTo>
                  <a:lnTo>
                    <a:pt x="20" y="89"/>
                  </a:lnTo>
                  <a:lnTo>
                    <a:pt x="10" y="78"/>
                  </a:lnTo>
                  <a:lnTo>
                    <a:pt x="2" y="65"/>
                  </a:lnTo>
                  <a:lnTo>
                    <a:pt x="0" y="48"/>
                  </a:lnTo>
                  <a:lnTo>
                    <a:pt x="2" y="33"/>
                  </a:lnTo>
                  <a:lnTo>
                    <a:pt x="10" y="19"/>
                  </a:lnTo>
                  <a:lnTo>
                    <a:pt x="22" y="9"/>
                  </a:lnTo>
                  <a:lnTo>
                    <a:pt x="34" y="2"/>
                  </a:lnTo>
                  <a:lnTo>
                    <a:pt x="51" y="0"/>
                  </a:lnTo>
                  <a:close/>
                </a:path>
              </a:pathLst>
            </a:custGeom>
            <a:grp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104" name="Straight Arrow Connector 103"/>
          <p:cNvCxnSpPr/>
          <p:nvPr/>
        </p:nvCxnSpPr>
        <p:spPr>
          <a:xfrm>
            <a:off x="1575295" y="4583964"/>
            <a:ext cx="0" cy="75881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715771" y="4583964"/>
            <a:ext cx="0" cy="758818"/>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277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0" tIns="0" rIns="0" bIns="0" rtlCol="0" anchor="ctr" anchorCtr="0">
            <a:noAutofit/>
          </a:bodyPr>
          <a:lstStyle/>
          <a:p>
            <a:r>
              <a:rPr lang="en-US" dirty="0"/>
              <a:t>Accelerating Delivery of Outcomes</a:t>
            </a:r>
          </a:p>
        </p:txBody>
      </p:sp>
      <p:sp>
        <p:nvSpPr>
          <p:cNvPr id="5" name="Rounded Rectangle 4"/>
          <p:cNvSpPr/>
          <p:nvPr/>
        </p:nvSpPr>
        <p:spPr bwMode="gray">
          <a:xfrm>
            <a:off x="419403" y="1565777"/>
            <a:ext cx="3405665" cy="3282345"/>
          </a:xfrm>
          <a:prstGeom prst="roundRect">
            <a:avLst>
              <a:gd name="adj" fmla="val 3091"/>
            </a:avLst>
          </a:prstGeom>
          <a:noFill/>
          <a:ln w="19050" algn="ctr">
            <a:solidFill>
              <a:schemeClr val="tx1">
                <a:lumMod val="65000"/>
                <a:lumOff val="35000"/>
              </a:schemeClr>
            </a:solidFill>
            <a:miter lim="800000"/>
            <a:headEnd/>
            <a:tailEnd/>
          </a:ln>
        </p:spPr>
        <p:txBody>
          <a:bodyPr lIns="120016" tIns="96013" rIns="120016" bIns="96013" rtlCol="0" anchor="t" anchorCtr="0"/>
          <a:lstStyle/>
          <a:p>
            <a:pPr algn="ctr" defTabSz="1219362" fontAlgn="base">
              <a:spcAft>
                <a:spcPct val="0"/>
              </a:spcAft>
              <a:buClr>
                <a:srgbClr val="F0AB00"/>
              </a:buClr>
              <a:buSzPct val="80000"/>
            </a:pPr>
            <a:r>
              <a:rPr lang="en-US" kern="0" dirty="0">
                <a:solidFill>
                  <a:srgbClr val="000000"/>
                </a:solidFill>
                <a:ea typeface="Arial Unicode MS" pitchFamily="34" charset="-128"/>
                <a:cs typeface="Arial Unicode MS" pitchFamily="34" charset="-128"/>
              </a:rPr>
              <a:t>Start with Best Practices</a:t>
            </a:r>
          </a:p>
        </p:txBody>
      </p:sp>
      <p:sp>
        <p:nvSpPr>
          <p:cNvPr id="127" name="Rectangle 126"/>
          <p:cNvSpPr/>
          <p:nvPr/>
        </p:nvSpPr>
        <p:spPr bwMode="gray">
          <a:xfrm>
            <a:off x="3740015" y="2960870"/>
            <a:ext cx="778261" cy="492158"/>
          </a:xfrm>
          <a:prstGeom prst="rect">
            <a:avLst/>
          </a:prstGeom>
          <a:noFill/>
          <a:ln w="6350" algn="ctr">
            <a:noFill/>
            <a:miter lim="800000"/>
            <a:headEnd/>
            <a:tailEnd/>
          </a:ln>
        </p:spPr>
        <p:txBody>
          <a:bodyPr lIns="120016" tIns="96013" rIns="120016" bIns="96013" rtlCol="0" anchor="ct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219362">
              <a:spcBef>
                <a:spcPct val="50000"/>
              </a:spcBef>
              <a:buClr>
                <a:srgbClr val="F0AB00"/>
              </a:buClr>
              <a:buSzPct val="80000"/>
            </a:pPr>
            <a:r>
              <a:rPr lang="en-GB" sz="4300" kern="0" dirty="0">
                <a:solidFill>
                  <a:srgbClr val="000000"/>
                </a:solidFill>
                <a:latin typeface="Arial Black" pitchFamily="34" charset="0"/>
                <a:ea typeface="Arial Unicode MS" pitchFamily="34" charset="-128"/>
                <a:cs typeface="Arial Unicode MS" pitchFamily="34" charset="-128"/>
              </a:rPr>
              <a:t>+</a:t>
            </a:r>
          </a:p>
        </p:txBody>
      </p:sp>
      <p:sp>
        <p:nvSpPr>
          <p:cNvPr id="185" name="Rounded Rectangle 184"/>
          <p:cNvSpPr/>
          <p:nvPr/>
        </p:nvSpPr>
        <p:spPr bwMode="gray">
          <a:xfrm>
            <a:off x="4432190" y="1565777"/>
            <a:ext cx="3366861" cy="3282345"/>
          </a:xfrm>
          <a:prstGeom prst="roundRect">
            <a:avLst>
              <a:gd name="adj" fmla="val 3092"/>
            </a:avLst>
          </a:prstGeom>
          <a:noFill/>
          <a:ln w="19050" algn="ctr">
            <a:solidFill>
              <a:schemeClr val="tx1">
                <a:lumMod val="65000"/>
                <a:lumOff val="35000"/>
              </a:schemeClr>
            </a:solidFill>
            <a:miter lim="800000"/>
            <a:headEnd/>
            <a:tailEnd/>
          </a:ln>
        </p:spPr>
        <p:txBody>
          <a:bodyPr lIns="120016" tIns="96013" rIns="120016" bIns="96013" rtlCol="0" anchor="t" anchorCtr="0"/>
          <a:lstStyle/>
          <a:p>
            <a:pPr algn="ctr" defTabSz="1219362" fontAlgn="base">
              <a:spcBef>
                <a:spcPct val="50000"/>
              </a:spcBef>
              <a:spcAft>
                <a:spcPct val="0"/>
              </a:spcAft>
              <a:buClr>
                <a:srgbClr val="F0AB00"/>
              </a:buClr>
              <a:buSzPct val="80000"/>
            </a:pPr>
            <a:r>
              <a:rPr lang="de-DE" kern="0" dirty="0" err="1">
                <a:solidFill>
                  <a:srgbClr val="000000"/>
                </a:solidFill>
                <a:ea typeface="Arial Unicode MS" pitchFamily="34" charset="-128"/>
                <a:cs typeface="Arial Unicode MS" pitchFamily="34" charset="-128"/>
              </a:rPr>
              <a:t>Pre-assemble</a:t>
            </a:r>
            <a:r>
              <a:rPr lang="de-DE" kern="0" dirty="0">
                <a:solidFill>
                  <a:srgbClr val="000000"/>
                </a:solidFill>
                <a:ea typeface="Arial Unicode MS" pitchFamily="34" charset="-128"/>
                <a:cs typeface="Arial Unicode MS" pitchFamily="34" charset="-128"/>
              </a:rPr>
              <a:t> in Cloud</a:t>
            </a:r>
            <a:endParaRPr lang="en-US" kern="0" dirty="0">
              <a:solidFill>
                <a:srgbClr val="000000"/>
              </a:solidFill>
              <a:ea typeface="Arial Unicode MS" pitchFamily="34" charset="-128"/>
              <a:cs typeface="Arial Unicode MS" pitchFamily="34" charset="-128"/>
            </a:endParaRPr>
          </a:p>
        </p:txBody>
      </p:sp>
      <p:sp>
        <p:nvSpPr>
          <p:cNvPr id="186" name="Rectangle 185"/>
          <p:cNvSpPr/>
          <p:nvPr/>
        </p:nvSpPr>
        <p:spPr bwMode="gray">
          <a:xfrm>
            <a:off x="7713655" y="2960870"/>
            <a:ext cx="778261" cy="492158"/>
          </a:xfrm>
          <a:prstGeom prst="rect">
            <a:avLst/>
          </a:prstGeom>
          <a:noFill/>
          <a:ln w="6350" algn="ctr">
            <a:noFill/>
            <a:miter lim="800000"/>
            <a:headEnd/>
            <a:tailEnd/>
          </a:ln>
        </p:spPr>
        <p:txBody>
          <a:bodyPr lIns="120016" tIns="96013" rIns="120016" bIns="96013" rtlCol="0" anchor="ctr"/>
          <a:lstStyle>
            <a:defPPr>
              <a:defRPr lang="de-DE"/>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defTabSz="1219362">
              <a:spcBef>
                <a:spcPct val="50000"/>
              </a:spcBef>
              <a:buClr>
                <a:srgbClr val="F0AB00"/>
              </a:buClr>
              <a:buSzPct val="80000"/>
            </a:pPr>
            <a:r>
              <a:rPr lang="en-GB" sz="4300" kern="0" dirty="0">
                <a:solidFill>
                  <a:srgbClr val="000000"/>
                </a:solidFill>
                <a:latin typeface="Arial Black" pitchFamily="34" charset="0"/>
                <a:ea typeface="Arial Unicode MS" pitchFamily="34" charset="-128"/>
                <a:cs typeface="Arial Unicode MS" pitchFamily="34" charset="-128"/>
              </a:rPr>
              <a:t>+</a:t>
            </a:r>
          </a:p>
        </p:txBody>
      </p:sp>
      <p:sp>
        <p:nvSpPr>
          <p:cNvPr id="187" name="Rounded Rectangle 186"/>
          <p:cNvSpPr/>
          <p:nvPr/>
        </p:nvSpPr>
        <p:spPr bwMode="gray">
          <a:xfrm>
            <a:off x="8406174" y="1565777"/>
            <a:ext cx="3366861" cy="3282345"/>
          </a:xfrm>
          <a:prstGeom prst="roundRect">
            <a:avLst>
              <a:gd name="adj" fmla="val 2735"/>
            </a:avLst>
          </a:prstGeom>
          <a:noFill/>
          <a:ln w="19050" algn="ctr">
            <a:solidFill>
              <a:schemeClr val="tx1">
                <a:lumMod val="65000"/>
                <a:lumOff val="35000"/>
              </a:schemeClr>
            </a:solidFill>
            <a:miter lim="800000"/>
            <a:headEnd/>
            <a:tailEnd/>
          </a:ln>
        </p:spPr>
        <p:txBody>
          <a:bodyPr lIns="120016" tIns="96013" rIns="120016" bIns="96013" rtlCol="0" anchor="t" anchorCtr="0"/>
          <a:lstStyle/>
          <a:p>
            <a:pPr algn="ctr" defTabSz="1219362" fontAlgn="base">
              <a:spcBef>
                <a:spcPct val="50000"/>
              </a:spcBef>
              <a:spcAft>
                <a:spcPct val="0"/>
              </a:spcAft>
              <a:buClr>
                <a:srgbClr val="F0AB00"/>
              </a:buClr>
              <a:buSzPct val="80000"/>
            </a:pPr>
            <a:r>
              <a:rPr lang="de-DE" kern="0" dirty="0">
                <a:solidFill>
                  <a:srgbClr val="000000"/>
                </a:solidFill>
                <a:ea typeface="Arial Unicode MS" pitchFamily="34" charset="-128"/>
                <a:cs typeface="Arial Unicode MS" pitchFamily="34" charset="-128"/>
              </a:rPr>
              <a:t>Agile </a:t>
            </a:r>
            <a:r>
              <a:rPr lang="de-DE" kern="0" dirty="0" err="1">
                <a:solidFill>
                  <a:srgbClr val="000000"/>
                </a:solidFill>
                <a:ea typeface="Arial Unicode MS" pitchFamily="34" charset="-128"/>
                <a:cs typeface="Arial Unicode MS" pitchFamily="34" charset="-128"/>
              </a:rPr>
              <a:t>Build</a:t>
            </a:r>
            <a:endParaRPr lang="en-US" kern="0" dirty="0">
              <a:solidFill>
                <a:srgbClr val="000000"/>
              </a:solidFill>
              <a:ea typeface="Arial Unicode MS" pitchFamily="34" charset="-128"/>
              <a:cs typeface="Arial Unicode MS" pitchFamily="34" charset="-128"/>
            </a:endParaRPr>
          </a:p>
        </p:txBody>
      </p:sp>
      <p:sp>
        <p:nvSpPr>
          <p:cNvPr id="188" name="Rectangle 187"/>
          <p:cNvSpPr/>
          <p:nvPr/>
        </p:nvSpPr>
        <p:spPr bwMode="gray">
          <a:xfrm>
            <a:off x="2798437" y="5412867"/>
            <a:ext cx="508543" cy="284465"/>
          </a:xfrm>
          <a:prstGeom prst="rect">
            <a:avLst/>
          </a:prstGeom>
          <a:noFill/>
          <a:ln w="6350" algn="ctr">
            <a:noFill/>
            <a:miter lim="800000"/>
            <a:headEnd/>
            <a:tailEnd/>
          </a:ln>
        </p:spPr>
        <p:txBody>
          <a:bodyPr lIns="89983" tIns="71988" rIns="89983" bIns="71988" rtlCol="0" anchor="ctr"/>
          <a:lstStyle/>
          <a:p>
            <a:pPr algn="ctr" defTabSz="914216" fontAlgn="base">
              <a:spcBef>
                <a:spcPct val="50000"/>
              </a:spcBef>
              <a:spcAft>
                <a:spcPct val="0"/>
              </a:spcAft>
              <a:buClr>
                <a:srgbClr val="F0AB00"/>
              </a:buClr>
              <a:buSzPct val="80000"/>
            </a:pPr>
            <a:r>
              <a:rPr lang="en-GB" sz="3200" kern="0" dirty="0">
                <a:solidFill>
                  <a:srgbClr val="000000"/>
                </a:solidFill>
                <a:latin typeface="Arial Black" pitchFamily="34" charset="0"/>
                <a:ea typeface="Arial Unicode MS" pitchFamily="34" charset="-128"/>
                <a:cs typeface="Arial Unicode MS" pitchFamily="34" charset="-128"/>
              </a:rPr>
              <a:t>=</a:t>
            </a:r>
          </a:p>
        </p:txBody>
      </p:sp>
      <p:sp>
        <p:nvSpPr>
          <p:cNvPr id="11" name="TextBox 10"/>
          <p:cNvSpPr txBox="1"/>
          <p:nvPr/>
        </p:nvSpPr>
        <p:spPr>
          <a:xfrm>
            <a:off x="3399562" y="5285784"/>
            <a:ext cx="5940136" cy="538633"/>
          </a:xfrm>
          <a:prstGeom prst="rect">
            <a:avLst/>
          </a:prstGeom>
          <a:noFill/>
        </p:spPr>
        <p:txBody>
          <a:bodyPr wrap="none" lIns="121936" tIns="60968" rIns="121936" bIns="60968" rtlCol="0">
            <a:spAutoFit/>
          </a:bodyPr>
          <a:lstStyle/>
          <a:p>
            <a:pPr fontAlgn="base">
              <a:spcBef>
                <a:spcPct val="50000"/>
              </a:spcBef>
              <a:spcAft>
                <a:spcPct val="0"/>
              </a:spcAft>
              <a:buClr>
                <a:srgbClr val="F0AB00"/>
              </a:buClr>
              <a:buSzPct val="80000"/>
            </a:pPr>
            <a:r>
              <a:rPr lang="de-DE" sz="2700" b="1" kern="0" dirty="0">
                <a:solidFill>
                  <a:srgbClr val="000000"/>
                </a:solidFill>
                <a:ea typeface="Arial Unicode MS" pitchFamily="34" charset="-128"/>
                <a:cs typeface="Arial Unicode MS" pitchFamily="34" charset="-128"/>
              </a:rPr>
              <a:t>Customer Value, Efficiency, Speed</a:t>
            </a:r>
            <a:endParaRPr lang="en-US" sz="2700" b="1" kern="0" dirty="0">
              <a:solidFill>
                <a:srgbClr val="000000"/>
              </a:solidFill>
              <a:ea typeface="Arial Unicode MS" pitchFamily="34" charset="-128"/>
              <a:cs typeface="Arial Unicode MS" pitchFamily="34" charset="-128"/>
            </a:endParaRPr>
          </a:p>
        </p:txBody>
      </p:sp>
      <p:grpSp>
        <p:nvGrpSpPr>
          <p:cNvPr id="12" name="Group 11"/>
          <p:cNvGrpSpPr/>
          <p:nvPr/>
        </p:nvGrpSpPr>
        <p:grpSpPr>
          <a:xfrm>
            <a:off x="4569102" y="2154419"/>
            <a:ext cx="1992765" cy="1052529"/>
            <a:chOff x="3425934" y="1615440"/>
            <a:chExt cx="1494185" cy="789214"/>
          </a:xfrm>
        </p:grpSpPr>
        <p:sp>
          <p:nvSpPr>
            <p:cNvPr id="67" name="Rounded Rectangle 66"/>
            <p:cNvSpPr/>
            <p:nvPr/>
          </p:nvSpPr>
          <p:spPr bwMode="gray">
            <a:xfrm>
              <a:off x="3425934" y="1615440"/>
              <a:ext cx="1494185" cy="789214"/>
            </a:xfrm>
            <a:prstGeom prst="roundRect">
              <a:avLst>
                <a:gd name="adj" fmla="val 7977"/>
              </a:avLst>
            </a:prstGeom>
            <a:solidFill>
              <a:schemeClr val="bg1">
                <a:alpha val="32000"/>
              </a:schemeClr>
            </a:solidFill>
            <a:ln w="19050" algn="ctr">
              <a:solidFill>
                <a:schemeClr val="accent1"/>
              </a:solidFill>
              <a:prstDash val="sysDot"/>
              <a:miter lim="800000"/>
              <a:headEnd/>
              <a:tailEnd/>
            </a:ln>
          </p:spPr>
          <p:txBody>
            <a:bodyPr lIns="89929" tIns="0" rIns="89929" bIns="71944" rtlCol="0" anchor="t"/>
            <a:lstStyle/>
            <a:p>
              <a:pPr algn="ctr" defTabSz="1219362" fontAlgn="base">
                <a:spcAft>
                  <a:spcPct val="0"/>
                </a:spcAft>
                <a:buClr>
                  <a:srgbClr val="F0AB00"/>
                </a:buClr>
                <a:buSzPct val="80000"/>
              </a:pPr>
              <a:r>
                <a:rPr lang="en-US" sz="1200" kern="0" dirty="0">
                  <a:solidFill>
                    <a:srgbClr val="000000"/>
                  </a:solidFill>
                  <a:ea typeface="Arial Unicode MS" pitchFamily="34" charset="-128"/>
                  <a:cs typeface="Arial Unicode MS" pitchFamily="34" charset="-128"/>
                </a:rPr>
                <a:t>Pre-assembly</a:t>
              </a:r>
            </a:p>
          </p:txBody>
        </p:sp>
        <p:sp>
          <p:nvSpPr>
            <p:cNvPr id="70" name="Rectangle 69"/>
            <p:cNvSpPr/>
            <p:nvPr/>
          </p:nvSpPr>
          <p:spPr bwMode="gray">
            <a:xfrm>
              <a:off x="4016764" y="2061439"/>
              <a:ext cx="281334" cy="167404"/>
            </a:xfrm>
            <a:prstGeom prst="rect">
              <a:avLst/>
            </a:prstGeom>
            <a:noFill/>
            <a:ln w="6350" algn="ctr">
              <a:noFill/>
              <a:miter lim="800000"/>
              <a:headEnd/>
              <a:tailEnd/>
            </a:ln>
          </p:spPr>
          <p:txBody>
            <a:bodyPr lIns="89929" tIns="71944" rIns="89929" bIns="71944" rtlCol="0" anchor="ctr"/>
            <a:lstStyle/>
            <a:p>
              <a:pPr algn="ctr" defTabSz="913599" fontAlgn="base">
                <a:spcBef>
                  <a:spcPct val="50000"/>
                </a:spcBef>
                <a:spcAft>
                  <a:spcPct val="0"/>
                </a:spcAft>
                <a:buClr>
                  <a:srgbClr val="F0AB00"/>
                </a:buClr>
                <a:buSzPct val="80000"/>
              </a:pPr>
              <a:r>
                <a:rPr lang="en-GB" sz="2800" b="1" kern="0" dirty="0">
                  <a:solidFill>
                    <a:schemeClr val="accent1"/>
                  </a:solidFill>
                  <a:ea typeface="Arial Unicode MS" pitchFamily="34" charset="-128"/>
                  <a:cs typeface="Arial Unicode MS" pitchFamily="34" charset="-128"/>
                </a:rPr>
                <a:t>+</a:t>
              </a:r>
              <a:endParaRPr lang="en-GB" sz="1200" b="1" kern="0" dirty="0">
                <a:solidFill>
                  <a:schemeClr val="accent1"/>
                </a:solidFill>
                <a:ea typeface="Arial Unicode MS" pitchFamily="34" charset="-128"/>
                <a:cs typeface="Arial Unicode MS" pitchFamily="34" charset="-128"/>
              </a:endParaRPr>
            </a:p>
          </p:txBody>
        </p:sp>
        <p:pic>
          <p:nvPicPr>
            <p:cNvPr id="71" name="Picture 2" descr="http://freeforumsigs.com/ffs_gallery/albums/batch/ZZ-misc-objects/Silver_Cubes.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33964" y="1822452"/>
              <a:ext cx="374676" cy="25232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http://freeforumsigs.com/ffs_gallery/albums/batch/ZZ-misc-objects/Silver_Cubes.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06555" y="2086633"/>
              <a:ext cx="374676" cy="2523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8503" y="2119973"/>
              <a:ext cx="218488" cy="25170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1456" y="2119973"/>
              <a:ext cx="218488" cy="251702"/>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64979" y="1821941"/>
              <a:ext cx="218488" cy="25170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6" name="Group 75"/>
          <p:cNvGrpSpPr/>
          <p:nvPr/>
        </p:nvGrpSpPr>
        <p:grpSpPr>
          <a:xfrm>
            <a:off x="5354195" y="3606386"/>
            <a:ext cx="2308441" cy="1132261"/>
            <a:chOff x="5155852" y="3179430"/>
            <a:chExt cx="2185725" cy="1072070"/>
          </a:xfrm>
        </p:grpSpPr>
        <p:pic>
          <p:nvPicPr>
            <p:cNvPr id="77" name="Picture 46" descr="\\psf\Host\Users\eric\Graphic Tank\Misc-3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55852" y="3179430"/>
              <a:ext cx="2185725" cy="1072070"/>
            </a:xfrm>
            <a:prstGeom prst="rect">
              <a:avLst/>
            </a:prstGeom>
            <a:noFill/>
          </p:spPr>
        </p:pic>
        <p:sp>
          <p:nvSpPr>
            <p:cNvPr id="78" name="Rectangle 77"/>
            <p:cNvSpPr/>
            <p:nvPr/>
          </p:nvSpPr>
          <p:spPr bwMode="gray">
            <a:xfrm>
              <a:off x="5942855" y="3453606"/>
              <a:ext cx="1053280" cy="699397"/>
            </a:xfrm>
            <a:prstGeom prst="rect">
              <a:avLst/>
            </a:prstGeom>
          </p:spPr>
          <p:txBody>
            <a:bodyPr wrap="none">
              <a:spAutoFit/>
            </a:bodyPr>
            <a:lstStyle/>
            <a:p>
              <a:r>
                <a:rPr lang="en-GB" sz="1400" b="1" dirty="0">
                  <a:solidFill>
                    <a:schemeClr val="bg1"/>
                  </a:solidFill>
                </a:rPr>
                <a:t>SAP HANA</a:t>
              </a:r>
              <a:br>
                <a:rPr lang="en-GB" sz="1400" b="1" dirty="0">
                  <a:solidFill>
                    <a:schemeClr val="bg1"/>
                  </a:solidFill>
                </a:rPr>
              </a:br>
              <a:r>
                <a:rPr lang="en-GB" sz="1400" b="1" dirty="0">
                  <a:solidFill>
                    <a:schemeClr val="bg1"/>
                  </a:solidFill>
                </a:rPr>
                <a:t>Enterprise</a:t>
              </a:r>
              <a:br>
                <a:rPr lang="en-GB" sz="1400" b="1" dirty="0">
                  <a:solidFill>
                    <a:schemeClr val="bg1"/>
                  </a:solidFill>
                </a:rPr>
              </a:br>
              <a:r>
                <a:rPr lang="en-GB" sz="1400" b="1" dirty="0">
                  <a:solidFill>
                    <a:schemeClr val="bg1"/>
                  </a:solidFill>
                </a:rPr>
                <a:t>Cloud</a:t>
              </a:r>
            </a:p>
          </p:txBody>
        </p:sp>
        <p:pic>
          <p:nvPicPr>
            <p:cNvPr id="88" name="Picture 87" descr="SAP_grad_R_pref.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gray">
            <a:xfrm>
              <a:off x="5544461" y="3642475"/>
              <a:ext cx="458389" cy="252461"/>
            </a:xfrm>
            <a:prstGeom prst="rect">
              <a:avLst/>
            </a:prstGeom>
            <a:noFill/>
            <a:ln>
              <a:noFill/>
            </a:ln>
          </p:spPr>
        </p:pic>
      </p:grpSp>
      <p:sp>
        <p:nvSpPr>
          <p:cNvPr id="89" name="Freeform 88"/>
          <p:cNvSpPr/>
          <p:nvPr/>
        </p:nvSpPr>
        <p:spPr bwMode="gray">
          <a:xfrm rot="2527799">
            <a:off x="5523929" y="3344876"/>
            <a:ext cx="765353" cy="210005"/>
          </a:xfrm>
          <a:custGeom>
            <a:avLst/>
            <a:gdLst>
              <a:gd name="connsiteX0" fmla="*/ 0 w 757238"/>
              <a:gd name="connsiteY0" fmla="*/ 0 h 300038"/>
              <a:gd name="connsiteX1" fmla="*/ 395288 w 757238"/>
              <a:gd name="connsiteY1" fmla="*/ 123825 h 300038"/>
              <a:gd name="connsiteX2" fmla="*/ 671513 w 757238"/>
              <a:gd name="connsiteY2" fmla="*/ 157163 h 300038"/>
              <a:gd name="connsiteX3" fmla="*/ 623888 w 757238"/>
              <a:gd name="connsiteY3" fmla="*/ 90488 h 300038"/>
              <a:gd name="connsiteX4" fmla="*/ 757238 w 757238"/>
              <a:gd name="connsiteY4" fmla="*/ 180975 h 300038"/>
              <a:gd name="connsiteX5" fmla="*/ 638175 w 757238"/>
              <a:gd name="connsiteY5" fmla="*/ 300038 h 300038"/>
              <a:gd name="connsiteX6" fmla="*/ 652463 w 757238"/>
              <a:gd name="connsiteY6" fmla="*/ 228600 h 300038"/>
              <a:gd name="connsiteX7" fmla="*/ 390525 w 757238"/>
              <a:gd name="connsiteY7" fmla="*/ 214313 h 300038"/>
              <a:gd name="connsiteX8" fmla="*/ 4763 w 757238"/>
              <a:gd name="connsiteY8" fmla="*/ 252413 h 300038"/>
              <a:gd name="connsiteX9" fmla="*/ 14288 w 757238"/>
              <a:gd name="connsiteY9" fmla="*/ 119063 h 300038"/>
              <a:gd name="connsiteX10" fmla="*/ 0 w 757238"/>
              <a:gd name="connsiteY10" fmla="*/ 0 h 300038"/>
              <a:gd name="connsiteX0" fmla="*/ 314492 w 1071730"/>
              <a:gd name="connsiteY0" fmla="*/ 0 h 300038"/>
              <a:gd name="connsiteX1" fmla="*/ 709780 w 1071730"/>
              <a:gd name="connsiteY1" fmla="*/ 123825 h 300038"/>
              <a:gd name="connsiteX2" fmla="*/ 986005 w 1071730"/>
              <a:gd name="connsiteY2" fmla="*/ 157163 h 300038"/>
              <a:gd name="connsiteX3" fmla="*/ 938380 w 1071730"/>
              <a:gd name="connsiteY3" fmla="*/ 90488 h 300038"/>
              <a:gd name="connsiteX4" fmla="*/ 1071730 w 1071730"/>
              <a:gd name="connsiteY4" fmla="*/ 180975 h 300038"/>
              <a:gd name="connsiteX5" fmla="*/ 952667 w 1071730"/>
              <a:gd name="connsiteY5" fmla="*/ 300038 h 300038"/>
              <a:gd name="connsiteX6" fmla="*/ 966955 w 1071730"/>
              <a:gd name="connsiteY6" fmla="*/ 228600 h 300038"/>
              <a:gd name="connsiteX7" fmla="*/ 705017 w 1071730"/>
              <a:gd name="connsiteY7" fmla="*/ 214313 h 300038"/>
              <a:gd name="connsiteX8" fmla="*/ 1 w 1071730"/>
              <a:gd name="connsiteY8" fmla="*/ 277339 h 300038"/>
              <a:gd name="connsiteX9" fmla="*/ 328780 w 1071730"/>
              <a:gd name="connsiteY9" fmla="*/ 119063 h 300038"/>
              <a:gd name="connsiteX10" fmla="*/ 314492 w 1071730"/>
              <a:gd name="connsiteY10" fmla="*/ 0 h 300038"/>
              <a:gd name="connsiteX0" fmla="*/ 314490 w 1071728"/>
              <a:gd name="connsiteY0" fmla="*/ 0 h 300038"/>
              <a:gd name="connsiteX1" fmla="*/ 709778 w 1071728"/>
              <a:gd name="connsiteY1" fmla="*/ 123825 h 300038"/>
              <a:gd name="connsiteX2" fmla="*/ 986003 w 1071728"/>
              <a:gd name="connsiteY2" fmla="*/ 157163 h 300038"/>
              <a:gd name="connsiteX3" fmla="*/ 938378 w 1071728"/>
              <a:gd name="connsiteY3" fmla="*/ 90488 h 300038"/>
              <a:gd name="connsiteX4" fmla="*/ 1071728 w 1071728"/>
              <a:gd name="connsiteY4" fmla="*/ 180975 h 300038"/>
              <a:gd name="connsiteX5" fmla="*/ 952665 w 1071728"/>
              <a:gd name="connsiteY5" fmla="*/ 300038 h 300038"/>
              <a:gd name="connsiteX6" fmla="*/ 966953 w 1071728"/>
              <a:gd name="connsiteY6" fmla="*/ 228600 h 300038"/>
              <a:gd name="connsiteX7" fmla="*/ 705015 w 1071728"/>
              <a:gd name="connsiteY7" fmla="*/ 214313 h 300038"/>
              <a:gd name="connsiteX8" fmla="*/ -1 w 1071728"/>
              <a:gd name="connsiteY8" fmla="*/ 277339 h 300038"/>
              <a:gd name="connsiteX9" fmla="*/ 210379 w 1071728"/>
              <a:gd name="connsiteY9" fmla="*/ 94236 h 300038"/>
              <a:gd name="connsiteX10" fmla="*/ 314490 w 1071728"/>
              <a:gd name="connsiteY10" fmla="*/ 0 h 300038"/>
              <a:gd name="connsiteX0" fmla="*/ 304598 w 1071730"/>
              <a:gd name="connsiteY0" fmla="*/ 0 h 291087"/>
              <a:gd name="connsiteX1" fmla="*/ 709780 w 1071730"/>
              <a:gd name="connsiteY1" fmla="*/ 114874 h 291087"/>
              <a:gd name="connsiteX2" fmla="*/ 986005 w 1071730"/>
              <a:gd name="connsiteY2" fmla="*/ 148212 h 291087"/>
              <a:gd name="connsiteX3" fmla="*/ 938380 w 1071730"/>
              <a:gd name="connsiteY3" fmla="*/ 81537 h 291087"/>
              <a:gd name="connsiteX4" fmla="*/ 1071730 w 1071730"/>
              <a:gd name="connsiteY4" fmla="*/ 172024 h 291087"/>
              <a:gd name="connsiteX5" fmla="*/ 952667 w 1071730"/>
              <a:gd name="connsiteY5" fmla="*/ 291087 h 291087"/>
              <a:gd name="connsiteX6" fmla="*/ 966955 w 1071730"/>
              <a:gd name="connsiteY6" fmla="*/ 219649 h 291087"/>
              <a:gd name="connsiteX7" fmla="*/ 705017 w 1071730"/>
              <a:gd name="connsiteY7" fmla="*/ 205362 h 291087"/>
              <a:gd name="connsiteX8" fmla="*/ 1 w 1071730"/>
              <a:gd name="connsiteY8" fmla="*/ 268388 h 291087"/>
              <a:gd name="connsiteX9" fmla="*/ 210381 w 1071730"/>
              <a:gd name="connsiteY9" fmla="*/ 85285 h 291087"/>
              <a:gd name="connsiteX10" fmla="*/ 304598 w 1071730"/>
              <a:gd name="connsiteY10" fmla="*/ 0 h 291087"/>
              <a:gd name="connsiteX0" fmla="*/ 307893 w 1071728"/>
              <a:gd name="connsiteY0" fmla="*/ -1 h 294071"/>
              <a:gd name="connsiteX1" fmla="*/ 709778 w 1071728"/>
              <a:gd name="connsiteY1" fmla="*/ 117858 h 294071"/>
              <a:gd name="connsiteX2" fmla="*/ 986003 w 1071728"/>
              <a:gd name="connsiteY2" fmla="*/ 151196 h 294071"/>
              <a:gd name="connsiteX3" fmla="*/ 938378 w 1071728"/>
              <a:gd name="connsiteY3" fmla="*/ 84521 h 294071"/>
              <a:gd name="connsiteX4" fmla="*/ 1071728 w 1071728"/>
              <a:gd name="connsiteY4" fmla="*/ 175008 h 294071"/>
              <a:gd name="connsiteX5" fmla="*/ 952665 w 1071728"/>
              <a:gd name="connsiteY5" fmla="*/ 294071 h 294071"/>
              <a:gd name="connsiteX6" fmla="*/ 966953 w 1071728"/>
              <a:gd name="connsiteY6" fmla="*/ 222633 h 294071"/>
              <a:gd name="connsiteX7" fmla="*/ 705015 w 1071728"/>
              <a:gd name="connsiteY7" fmla="*/ 208346 h 294071"/>
              <a:gd name="connsiteX8" fmla="*/ -1 w 1071728"/>
              <a:gd name="connsiteY8" fmla="*/ 271372 h 294071"/>
              <a:gd name="connsiteX9" fmla="*/ 210379 w 1071728"/>
              <a:gd name="connsiteY9" fmla="*/ 88269 h 294071"/>
              <a:gd name="connsiteX10" fmla="*/ 307893 w 1071728"/>
              <a:gd name="connsiteY10" fmla="*/ -1 h 294071"/>
              <a:gd name="connsiteX0" fmla="*/ 307895 w 1071730"/>
              <a:gd name="connsiteY0" fmla="*/ 1 h 294073"/>
              <a:gd name="connsiteX1" fmla="*/ 709780 w 1071730"/>
              <a:gd name="connsiteY1" fmla="*/ 117860 h 294073"/>
              <a:gd name="connsiteX2" fmla="*/ 986005 w 1071730"/>
              <a:gd name="connsiteY2" fmla="*/ 151198 h 294073"/>
              <a:gd name="connsiteX3" fmla="*/ 938380 w 1071730"/>
              <a:gd name="connsiteY3" fmla="*/ 84523 h 294073"/>
              <a:gd name="connsiteX4" fmla="*/ 1071730 w 1071730"/>
              <a:gd name="connsiteY4" fmla="*/ 175010 h 294073"/>
              <a:gd name="connsiteX5" fmla="*/ 952667 w 1071730"/>
              <a:gd name="connsiteY5" fmla="*/ 294073 h 294073"/>
              <a:gd name="connsiteX6" fmla="*/ 966955 w 1071730"/>
              <a:gd name="connsiteY6" fmla="*/ 222635 h 294073"/>
              <a:gd name="connsiteX7" fmla="*/ 705017 w 1071730"/>
              <a:gd name="connsiteY7" fmla="*/ 208348 h 294073"/>
              <a:gd name="connsiteX8" fmla="*/ 1 w 1071730"/>
              <a:gd name="connsiteY8" fmla="*/ 271374 h 294073"/>
              <a:gd name="connsiteX9" fmla="*/ 207398 w 1071730"/>
              <a:gd name="connsiteY9" fmla="*/ 84975 h 294073"/>
              <a:gd name="connsiteX10" fmla="*/ 307895 w 1071730"/>
              <a:gd name="connsiteY10" fmla="*/ 1 h 294073"/>
              <a:gd name="connsiteX0" fmla="*/ 307895 w 1071728"/>
              <a:gd name="connsiteY0" fmla="*/ 0 h 294071"/>
              <a:gd name="connsiteX1" fmla="*/ 709778 w 1071728"/>
              <a:gd name="connsiteY1" fmla="*/ 117858 h 294071"/>
              <a:gd name="connsiteX2" fmla="*/ 986003 w 1071728"/>
              <a:gd name="connsiteY2" fmla="*/ 151196 h 294071"/>
              <a:gd name="connsiteX3" fmla="*/ 938378 w 1071728"/>
              <a:gd name="connsiteY3" fmla="*/ 84521 h 294071"/>
              <a:gd name="connsiteX4" fmla="*/ 1071728 w 1071728"/>
              <a:gd name="connsiteY4" fmla="*/ 175008 h 294071"/>
              <a:gd name="connsiteX5" fmla="*/ 952665 w 1071728"/>
              <a:gd name="connsiteY5" fmla="*/ 294071 h 294071"/>
              <a:gd name="connsiteX6" fmla="*/ 966953 w 1071728"/>
              <a:gd name="connsiteY6" fmla="*/ 222633 h 294071"/>
              <a:gd name="connsiteX7" fmla="*/ 705015 w 1071728"/>
              <a:gd name="connsiteY7" fmla="*/ 208346 h 294071"/>
              <a:gd name="connsiteX8" fmla="*/ -1 w 1071728"/>
              <a:gd name="connsiteY8" fmla="*/ 271372 h 294071"/>
              <a:gd name="connsiteX9" fmla="*/ 207396 w 1071728"/>
              <a:gd name="connsiteY9" fmla="*/ 84973 h 294071"/>
              <a:gd name="connsiteX10" fmla="*/ 307895 w 1071728"/>
              <a:gd name="connsiteY10" fmla="*/ 0 h 294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1728" h="294071">
                <a:moveTo>
                  <a:pt x="307895" y="0"/>
                </a:moveTo>
                <a:cubicBezTo>
                  <a:pt x="449579" y="48815"/>
                  <a:pt x="597859" y="91664"/>
                  <a:pt x="709778" y="117858"/>
                </a:cubicBezTo>
                <a:lnTo>
                  <a:pt x="986003" y="151196"/>
                </a:lnTo>
                <a:lnTo>
                  <a:pt x="938378" y="84521"/>
                </a:lnTo>
                <a:lnTo>
                  <a:pt x="1071728" y="175008"/>
                </a:lnTo>
                <a:lnTo>
                  <a:pt x="952665" y="294071"/>
                </a:lnTo>
                <a:lnTo>
                  <a:pt x="966953" y="222633"/>
                </a:lnTo>
                <a:cubicBezTo>
                  <a:pt x="879640" y="217871"/>
                  <a:pt x="866174" y="200223"/>
                  <a:pt x="705015" y="208346"/>
                </a:cubicBezTo>
                <a:cubicBezTo>
                  <a:pt x="543856" y="216469"/>
                  <a:pt x="66674" y="239622"/>
                  <a:pt x="-1" y="271372"/>
                </a:cubicBezTo>
                <a:lnTo>
                  <a:pt x="207396" y="84973"/>
                </a:lnTo>
                <a:lnTo>
                  <a:pt x="307895" y="0"/>
                </a:lnTo>
                <a:close/>
              </a:path>
            </a:pathLst>
          </a:custGeom>
          <a:solidFill>
            <a:schemeClr val="bg1"/>
          </a:solidFill>
          <a:ln w="6350" algn="ctr">
            <a:noFill/>
            <a:miter lim="800000"/>
            <a:headEnd/>
            <a:tailEnd/>
          </a:ln>
        </p:spPr>
        <p:txBody>
          <a:bodyPr lIns="89994" tIns="71996" rIns="89994" bIns="71996" rtlCol="0" anchor="ctr"/>
          <a:lstStyle/>
          <a:p>
            <a:pPr algn="ctr" defTabSz="914339" fontAlgn="base">
              <a:spcBef>
                <a:spcPct val="50000"/>
              </a:spcBef>
              <a:spcAft>
                <a:spcPct val="0"/>
              </a:spcAft>
              <a:buClr>
                <a:srgbClr val="F0AB00"/>
              </a:buClr>
              <a:buSzPct val="80000"/>
            </a:pPr>
            <a:endParaRPr lang="en-GB" sz="2000" kern="0" dirty="0" err="1">
              <a:ea typeface="Arial Unicode MS" pitchFamily="34" charset="-128"/>
              <a:cs typeface="Arial Unicode MS" pitchFamily="34" charset="-128"/>
            </a:endParaRPr>
          </a:p>
        </p:txBody>
      </p:sp>
      <p:sp>
        <p:nvSpPr>
          <p:cNvPr id="94" name="Rectangle 93"/>
          <p:cNvSpPr/>
          <p:nvPr/>
        </p:nvSpPr>
        <p:spPr bwMode="gray">
          <a:xfrm>
            <a:off x="1829659" y="3357249"/>
            <a:ext cx="538694" cy="312628"/>
          </a:xfrm>
          <a:prstGeom prst="rect">
            <a:avLst/>
          </a:prstGeom>
          <a:noFill/>
          <a:ln w="6350" algn="ctr">
            <a:noFill/>
            <a:miter lim="800000"/>
            <a:headEnd/>
            <a:tailEnd/>
          </a:ln>
        </p:spPr>
        <p:txBody>
          <a:bodyPr lIns="119929" tIns="95945" rIns="119929" bIns="95945" rtlCol="0" anchor="ctr"/>
          <a:lstStyle/>
          <a:p>
            <a:pPr algn="ctr" defTabSz="913599" fontAlgn="base">
              <a:spcBef>
                <a:spcPct val="50000"/>
              </a:spcBef>
              <a:spcAft>
                <a:spcPct val="0"/>
              </a:spcAft>
              <a:buClr>
                <a:srgbClr val="F0AB00"/>
              </a:buClr>
              <a:buSzPct val="80000"/>
            </a:pPr>
            <a:r>
              <a:rPr lang="en-GB" sz="2800" b="1" kern="0" dirty="0">
                <a:solidFill>
                  <a:schemeClr val="accent1"/>
                </a:solidFill>
                <a:ea typeface="Arial Unicode MS" pitchFamily="34" charset="-128"/>
                <a:cs typeface="Arial Unicode MS" pitchFamily="34" charset="-128"/>
              </a:rPr>
              <a:t>+</a:t>
            </a:r>
            <a:endParaRPr lang="en-GB" sz="1200" b="1" kern="0" dirty="0">
              <a:solidFill>
                <a:schemeClr val="accent1"/>
              </a:solidFill>
              <a:ea typeface="Arial Unicode MS" pitchFamily="34" charset="-128"/>
              <a:cs typeface="Arial Unicode MS" pitchFamily="34" charset="-128"/>
            </a:endParaRPr>
          </a:p>
        </p:txBody>
      </p:sp>
      <p:grpSp>
        <p:nvGrpSpPr>
          <p:cNvPr id="6" name="Group 5"/>
          <p:cNvGrpSpPr/>
          <p:nvPr/>
        </p:nvGrpSpPr>
        <p:grpSpPr>
          <a:xfrm>
            <a:off x="1131868" y="3729901"/>
            <a:ext cx="1980734" cy="1010384"/>
            <a:chOff x="1624318" y="1776687"/>
            <a:chExt cx="879309" cy="575665"/>
          </a:xfrm>
        </p:grpSpPr>
        <p:sp>
          <p:nvSpPr>
            <p:cNvPr id="93" name="Rectangle 92"/>
            <p:cNvSpPr/>
            <p:nvPr/>
          </p:nvSpPr>
          <p:spPr>
            <a:xfrm>
              <a:off x="1624318" y="2185807"/>
              <a:ext cx="879309" cy="166545"/>
            </a:xfrm>
            <a:prstGeom prst="rect">
              <a:avLst/>
            </a:prstGeom>
          </p:spPr>
          <p:txBody>
            <a:bodyPr wrap="square" lIns="91364" tIns="45683" rIns="91364" bIns="45683">
              <a:spAutoFit/>
            </a:bodyPr>
            <a:lstStyle/>
            <a:p>
              <a:pPr algn="ctr"/>
              <a:r>
                <a:rPr lang="en-GB" sz="1300" b="1" kern="0" dirty="0">
                  <a:solidFill>
                    <a:srgbClr val="000000"/>
                  </a:solidFill>
                  <a:ea typeface="Arial Unicode MS" pitchFamily="34" charset="-128"/>
                  <a:cs typeface="Arial Unicode MS" pitchFamily="34" charset="-128"/>
                </a:rPr>
                <a:t>Best Practices</a:t>
              </a:r>
            </a:p>
          </p:txBody>
        </p:sp>
        <p:pic>
          <p:nvPicPr>
            <p:cNvPr id="95" name="Picture 2" descr="http://freeforumsigs.com/ffs_gallery/albums/batch/ZZ-misc-objects/Silver_Cubes.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36817" y="1776687"/>
              <a:ext cx="327767" cy="21528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http://freeforumsigs.com/ffs_gallery/albums/batch/ZZ-misc-objects/Silver_Cubes.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063361" y="1953744"/>
              <a:ext cx="327767" cy="21528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769748" y="2107087"/>
            <a:ext cx="2704978" cy="1267379"/>
            <a:chOff x="479306" y="1699702"/>
            <a:chExt cx="1264373" cy="636521"/>
          </a:xfrm>
        </p:grpSpPr>
        <p:sp>
          <p:nvSpPr>
            <p:cNvPr id="92" name="Rectangle 91"/>
            <p:cNvSpPr/>
            <p:nvPr/>
          </p:nvSpPr>
          <p:spPr>
            <a:xfrm>
              <a:off x="479306" y="2189413"/>
              <a:ext cx="1264373" cy="146810"/>
            </a:xfrm>
            <a:prstGeom prst="rect">
              <a:avLst/>
            </a:prstGeom>
          </p:spPr>
          <p:txBody>
            <a:bodyPr wrap="square" lIns="91364" tIns="45683" rIns="91364" bIns="45683">
              <a:spAutoFit/>
            </a:bodyPr>
            <a:lstStyle/>
            <a:p>
              <a:pPr algn="ctr"/>
              <a:r>
                <a:rPr lang="en-GB" sz="1300" b="1" kern="0" dirty="0">
                  <a:solidFill>
                    <a:srgbClr val="000000"/>
                  </a:solidFill>
                  <a:ea typeface="Arial Unicode MS" pitchFamily="34" charset="-128"/>
                  <a:cs typeface="Arial Unicode MS" pitchFamily="34" charset="-128"/>
                </a:rPr>
                <a:t>Rapid Deployment Solutions</a:t>
              </a:r>
              <a:endParaRPr lang="en-GB" sz="1300" b="1" dirty="0">
                <a:solidFill>
                  <a:srgbClr val="000000"/>
                </a:solidFill>
              </a:endParaRPr>
            </a:p>
          </p:txBody>
        </p:sp>
        <p:pic>
          <p:nvPicPr>
            <p:cNvPr id="97"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0856" y="1911128"/>
              <a:ext cx="255473" cy="28705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11454" y="1903510"/>
              <a:ext cx="255473" cy="28705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84871" y="1699702"/>
              <a:ext cx="255473" cy="2870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6" name="Group 125"/>
          <p:cNvGrpSpPr/>
          <p:nvPr/>
        </p:nvGrpSpPr>
        <p:grpSpPr>
          <a:xfrm>
            <a:off x="9093223" y="2154419"/>
            <a:ext cx="1992765" cy="1052529"/>
            <a:chOff x="3425934" y="1615440"/>
            <a:chExt cx="1494185" cy="789214"/>
          </a:xfrm>
        </p:grpSpPr>
        <p:sp>
          <p:nvSpPr>
            <p:cNvPr id="128" name="Rounded Rectangle 127"/>
            <p:cNvSpPr/>
            <p:nvPr/>
          </p:nvSpPr>
          <p:spPr bwMode="gray">
            <a:xfrm>
              <a:off x="3425934" y="1615440"/>
              <a:ext cx="1494185" cy="789214"/>
            </a:xfrm>
            <a:prstGeom prst="roundRect">
              <a:avLst>
                <a:gd name="adj" fmla="val 7977"/>
              </a:avLst>
            </a:prstGeom>
            <a:solidFill>
              <a:schemeClr val="bg1">
                <a:alpha val="32000"/>
              </a:schemeClr>
            </a:solidFill>
            <a:ln w="19050" algn="ctr">
              <a:solidFill>
                <a:schemeClr val="accent1"/>
              </a:solidFill>
              <a:prstDash val="sysDot"/>
              <a:miter lim="800000"/>
              <a:headEnd/>
              <a:tailEnd/>
            </a:ln>
          </p:spPr>
          <p:txBody>
            <a:bodyPr lIns="89929" tIns="0" rIns="89929" bIns="71944" rtlCol="0" anchor="t"/>
            <a:lstStyle/>
            <a:p>
              <a:pPr algn="ctr" defTabSz="1219362" fontAlgn="base">
                <a:spcAft>
                  <a:spcPct val="0"/>
                </a:spcAft>
                <a:buClr>
                  <a:srgbClr val="F0AB00"/>
                </a:buClr>
                <a:buSzPct val="80000"/>
              </a:pPr>
              <a:r>
                <a:rPr lang="en-US" sz="1200" kern="0" dirty="0">
                  <a:solidFill>
                    <a:schemeClr val="bg1"/>
                  </a:solidFill>
                  <a:ea typeface="Arial Unicode MS" pitchFamily="34" charset="-128"/>
                  <a:cs typeface="Arial Unicode MS" pitchFamily="34" charset="-128"/>
                </a:rPr>
                <a:t>Outcome Based Delivery</a:t>
              </a:r>
            </a:p>
          </p:txBody>
        </p:sp>
        <p:sp>
          <p:nvSpPr>
            <p:cNvPr id="129" name="Rectangle 128"/>
            <p:cNvSpPr/>
            <p:nvPr/>
          </p:nvSpPr>
          <p:spPr bwMode="gray">
            <a:xfrm>
              <a:off x="4016764" y="2061439"/>
              <a:ext cx="281334" cy="167404"/>
            </a:xfrm>
            <a:prstGeom prst="rect">
              <a:avLst/>
            </a:prstGeom>
            <a:noFill/>
            <a:ln w="6350" algn="ctr">
              <a:noFill/>
              <a:miter lim="800000"/>
              <a:headEnd/>
              <a:tailEnd/>
            </a:ln>
          </p:spPr>
          <p:txBody>
            <a:bodyPr lIns="89929" tIns="71944" rIns="89929" bIns="71944" rtlCol="0" anchor="ctr"/>
            <a:lstStyle/>
            <a:p>
              <a:pPr algn="ctr" defTabSz="913599" fontAlgn="base">
                <a:spcBef>
                  <a:spcPct val="50000"/>
                </a:spcBef>
                <a:spcAft>
                  <a:spcPct val="0"/>
                </a:spcAft>
                <a:buClr>
                  <a:srgbClr val="F0AB00"/>
                </a:buClr>
                <a:buSzPct val="80000"/>
              </a:pPr>
              <a:r>
                <a:rPr lang="en-GB" sz="2800" b="1" kern="0" dirty="0">
                  <a:solidFill>
                    <a:schemeClr val="accent1"/>
                  </a:solidFill>
                  <a:ea typeface="Arial Unicode MS" pitchFamily="34" charset="-128"/>
                  <a:cs typeface="Arial Unicode MS" pitchFamily="34" charset="-128"/>
                </a:rPr>
                <a:t>+</a:t>
              </a:r>
              <a:endParaRPr lang="en-GB" sz="1200" b="1" kern="0" dirty="0">
                <a:solidFill>
                  <a:schemeClr val="accent1"/>
                </a:solidFill>
                <a:ea typeface="Arial Unicode MS" pitchFamily="34" charset="-128"/>
                <a:cs typeface="Arial Unicode MS" pitchFamily="34" charset="-128"/>
              </a:endParaRPr>
            </a:p>
          </p:txBody>
        </p:sp>
        <p:pic>
          <p:nvPicPr>
            <p:cNvPr id="130" name="Picture 2" descr="http://freeforumsigs.com/ffs_gallery/albums/batch/ZZ-misc-objects/Silver_Cubes.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33964" y="1822452"/>
              <a:ext cx="374676" cy="25232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2" descr="http://freeforumsigs.com/ffs_gallery/albums/batch/ZZ-misc-objects/Silver_Cubes.png"/>
            <p:cNvPicPr>
              <a:picLocks noChangeAspect="1" noChangeArrowheads="1"/>
            </p:cNvPicPr>
            <p:nvPr/>
          </p:nvPicPr>
          <p:blipFill>
            <a:blip r:embed="rId4"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406555" y="2086633"/>
              <a:ext cx="374676" cy="25232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8503" y="2119973"/>
              <a:ext cx="218488" cy="251702"/>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1456" y="2119973"/>
              <a:ext cx="218488" cy="251702"/>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psf\Home\Graphic Tank\Apps and Databases-04.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64979" y="1821941"/>
              <a:ext cx="218488" cy="251702"/>
            </a:xfrm>
            <a:prstGeom prst="rect">
              <a:avLst/>
            </a:prstGeom>
            <a:noFill/>
            <a:extLst>
              <a:ext uri="{909E8E84-426E-40DD-AFC4-6F175D3DCCD1}">
                <a14:hiddenFill xmlns:a14="http://schemas.microsoft.com/office/drawing/2010/main">
                  <a:solidFill>
                    <a:srgbClr val="FFFFFF"/>
                  </a:solidFill>
                </a14:hiddenFill>
              </a:ext>
            </a:extLst>
          </p:spPr>
        </p:pic>
      </p:grpSp>
      <p:sp>
        <p:nvSpPr>
          <p:cNvPr id="135" name="Rectangle 134"/>
          <p:cNvSpPr/>
          <p:nvPr/>
        </p:nvSpPr>
        <p:spPr bwMode="gray">
          <a:xfrm>
            <a:off x="9901999" y="3386599"/>
            <a:ext cx="375210" cy="223257"/>
          </a:xfrm>
          <a:prstGeom prst="rect">
            <a:avLst/>
          </a:prstGeom>
          <a:noFill/>
          <a:ln w="6350" algn="ctr">
            <a:noFill/>
            <a:miter lim="800000"/>
            <a:headEnd/>
            <a:tailEnd/>
          </a:ln>
        </p:spPr>
        <p:txBody>
          <a:bodyPr lIns="119929" tIns="95945" rIns="119929" bIns="95945" rtlCol="0" anchor="ctr"/>
          <a:lstStyle/>
          <a:p>
            <a:pPr algn="ctr" defTabSz="913599" fontAlgn="base">
              <a:spcBef>
                <a:spcPct val="50000"/>
              </a:spcBef>
              <a:spcAft>
                <a:spcPct val="0"/>
              </a:spcAft>
              <a:buClr>
                <a:srgbClr val="F0AB00"/>
              </a:buClr>
              <a:buSzPct val="80000"/>
            </a:pPr>
            <a:r>
              <a:rPr lang="en-GB" sz="5900" b="1" kern="0" dirty="0">
                <a:solidFill>
                  <a:schemeClr val="accent1"/>
                </a:solidFill>
                <a:ea typeface="Arial Unicode MS" pitchFamily="34" charset="-128"/>
                <a:cs typeface="Arial Unicode MS" pitchFamily="34" charset="-128"/>
              </a:rPr>
              <a:t>+</a:t>
            </a:r>
            <a:endParaRPr lang="en-GB" b="1" kern="0" dirty="0">
              <a:solidFill>
                <a:schemeClr val="accent1"/>
              </a:solidFill>
              <a:ea typeface="Arial Unicode MS" pitchFamily="34" charset="-128"/>
              <a:cs typeface="Arial Unicode MS" pitchFamily="34" charset="-128"/>
            </a:endParaRPr>
          </a:p>
        </p:txBody>
      </p:sp>
      <p:grpSp>
        <p:nvGrpSpPr>
          <p:cNvPr id="13" name="Group 12"/>
          <p:cNvGrpSpPr/>
          <p:nvPr/>
        </p:nvGrpSpPr>
        <p:grpSpPr>
          <a:xfrm>
            <a:off x="8900875" y="3889582"/>
            <a:ext cx="2377459" cy="829811"/>
            <a:chOff x="6670770" y="2931790"/>
            <a:chExt cx="1782630" cy="622214"/>
          </a:xfrm>
        </p:grpSpPr>
        <p:sp>
          <p:nvSpPr>
            <p:cNvPr id="8" name="Rectangle 7"/>
            <p:cNvSpPr/>
            <p:nvPr/>
          </p:nvSpPr>
          <p:spPr bwMode="gray">
            <a:xfrm>
              <a:off x="6670770" y="293179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0" name="Rectangle 99"/>
            <p:cNvSpPr/>
            <p:nvPr/>
          </p:nvSpPr>
          <p:spPr bwMode="gray">
            <a:xfrm>
              <a:off x="6792690" y="293179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1" name="Rectangle 100"/>
            <p:cNvSpPr/>
            <p:nvPr/>
          </p:nvSpPr>
          <p:spPr bwMode="gray">
            <a:xfrm>
              <a:off x="6914610" y="293179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2" name="Rectangle 101"/>
            <p:cNvSpPr/>
            <p:nvPr/>
          </p:nvSpPr>
          <p:spPr bwMode="gray">
            <a:xfrm>
              <a:off x="667077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3" name="Rectangle 102"/>
            <p:cNvSpPr/>
            <p:nvPr/>
          </p:nvSpPr>
          <p:spPr bwMode="gray">
            <a:xfrm>
              <a:off x="679269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4" name="Rectangle 103"/>
            <p:cNvSpPr/>
            <p:nvPr/>
          </p:nvSpPr>
          <p:spPr bwMode="gray">
            <a:xfrm>
              <a:off x="691461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5" name="Rectangle 104"/>
            <p:cNvSpPr/>
            <p:nvPr/>
          </p:nvSpPr>
          <p:spPr bwMode="gray">
            <a:xfrm>
              <a:off x="667077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6" name="Rectangle 105"/>
            <p:cNvSpPr/>
            <p:nvPr/>
          </p:nvSpPr>
          <p:spPr bwMode="gray">
            <a:xfrm>
              <a:off x="679269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7" name="Rectangle 106"/>
            <p:cNvSpPr/>
            <p:nvPr/>
          </p:nvSpPr>
          <p:spPr bwMode="gray">
            <a:xfrm>
              <a:off x="691461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 name="Circular Arrow 9"/>
            <p:cNvSpPr/>
            <p:nvPr/>
          </p:nvSpPr>
          <p:spPr bwMode="gray">
            <a:xfrm>
              <a:off x="7057262" y="2938371"/>
              <a:ext cx="308495" cy="308495"/>
            </a:xfrm>
            <a:prstGeom prst="circularArrow">
              <a:avLst>
                <a:gd name="adj1" fmla="val 21441"/>
                <a:gd name="adj2" fmla="val 1142319"/>
                <a:gd name="adj3" fmla="val 19790738"/>
                <a:gd name="adj4" fmla="val 2217845"/>
                <a:gd name="adj5" fmla="val 20152"/>
              </a:avLst>
            </a:prstGeom>
            <a:solidFill>
              <a:schemeClr val="accent1"/>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8" name="Rectangle 107"/>
            <p:cNvSpPr/>
            <p:nvPr/>
          </p:nvSpPr>
          <p:spPr bwMode="gray">
            <a:xfrm>
              <a:off x="7420070" y="293179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09" name="Rectangle 108"/>
            <p:cNvSpPr/>
            <p:nvPr/>
          </p:nvSpPr>
          <p:spPr bwMode="gray">
            <a:xfrm>
              <a:off x="7541990" y="293179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11" name="Rectangle 110"/>
            <p:cNvSpPr/>
            <p:nvPr/>
          </p:nvSpPr>
          <p:spPr bwMode="gray">
            <a:xfrm>
              <a:off x="742007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12" name="Rectangle 111"/>
            <p:cNvSpPr/>
            <p:nvPr/>
          </p:nvSpPr>
          <p:spPr bwMode="gray">
            <a:xfrm>
              <a:off x="754199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13" name="Rectangle 112"/>
            <p:cNvSpPr/>
            <p:nvPr/>
          </p:nvSpPr>
          <p:spPr bwMode="gray">
            <a:xfrm>
              <a:off x="766391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14" name="Rectangle 113"/>
            <p:cNvSpPr/>
            <p:nvPr/>
          </p:nvSpPr>
          <p:spPr bwMode="gray">
            <a:xfrm>
              <a:off x="742007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15" name="Rectangle 114"/>
            <p:cNvSpPr/>
            <p:nvPr/>
          </p:nvSpPr>
          <p:spPr bwMode="gray">
            <a:xfrm>
              <a:off x="754199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16" name="Rectangle 115"/>
            <p:cNvSpPr/>
            <p:nvPr/>
          </p:nvSpPr>
          <p:spPr bwMode="gray">
            <a:xfrm>
              <a:off x="766391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17" name="Circular Arrow 116"/>
            <p:cNvSpPr/>
            <p:nvPr/>
          </p:nvSpPr>
          <p:spPr bwMode="gray">
            <a:xfrm>
              <a:off x="7774812" y="2938371"/>
              <a:ext cx="308495" cy="308495"/>
            </a:xfrm>
            <a:prstGeom prst="circularArrow">
              <a:avLst>
                <a:gd name="adj1" fmla="val 21441"/>
                <a:gd name="adj2" fmla="val 1142319"/>
                <a:gd name="adj3" fmla="val 19790738"/>
                <a:gd name="adj4" fmla="val 2217845"/>
                <a:gd name="adj5" fmla="val 20152"/>
              </a:avLst>
            </a:prstGeom>
            <a:solidFill>
              <a:schemeClr val="accent1"/>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20" name="Rectangle 119"/>
            <p:cNvSpPr/>
            <p:nvPr/>
          </p:nvSpPr>
          <p:spPr bwMode="gray">
            <a:xfrm>
              <a:off x="811857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21" name="Rectangle 120"/>
            <p:cNvSpPr/>
            <p:nvPr/>
          </p:nvSpPr>
          <p:spPr bwMode="gray">
            <a:xfrm>
              <a:off x="824049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22" name="Rectangle 121"/>
            <p:cNvSpPr/>
            <p:nvPr/>
          </p:nvSpPr>
          <p:spPr bwMode="gray">
            <a:xfrm>
              <a:off x="8362410" y="305371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24" name="Rectangle 123"/>
            <p:cNvSpPr/>
            <p:nvPr/>
          </p:nvSpPr>
          <p:spPr bwMode="gray">
            <a:xfrm>
              <a:off x="824049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25" name="Rectangle 124"/>
            <p:cNvSpPr/>
            <p:nvPr/>
          </p:nvSpPr>
          <p:spPr bwMode="gray">
            <a:xfrm>
              <a:off x="8362410" y="3175630"/>
              <a:ext cx="90990" cy="90990"/>
            </a:xfrm>
            <a:prstGeom prst="rect">
              <a:avLst/>
            </a:prstGeom>
            <a:solidFill>
              <a:schemeClr val="tx2">
                <a:lumMod val="60000"/>
                <a:lumOff val="40000"/>
              </a:schemeClr>
            </a:solidFill>
            <a:ln w="6350" algn="ctr">
              <a:noFill/>
              <a:miter lim="800000"/>
              <a:headEnd/>
              <a:tailEnd/>
            </a:ln>
          </p:spPr>
          <p:txBody>
            <a:bodyPr lIns="90000" tIns="72000" rIns="90000" bIns="72000" rtlCol="0" anchor="ctr"/>
            <a:lstStyle/>
            <a:p>
              <a:pPr algn="ctr" defTabSz="1219444" fontAlgn="base">
                <a:spcBef>
                  <a:spcPct val="50000"/>
                </a:spcBef>
                <a:spcAft>
                  <a:spcPct val="0"/>
                </a:spcAft>
                <a:buClr>
                  <a:srgbClr val="F0AB00"/>
                </a:buClr>
                <a:buSzPct val="80000"/>
              </a:pPr>
              <a:endParaRPr lang="en-US" sz="2700" kern="0" dirty="0" err="1">
                <a:ea typeface="Arial Unicode MS" pitchFamily="34" charset="-128"/>
                <a:cs typeface="Arial Unicode MS" pitchFamily="34" charset="-128"/>
              </a:endParaRPr>
            </a:p>
          </p:txBody>
        </p:sp>
        <p:sp>
          <p:nvSpPr>
            <p:cNvPr id="136" name="Rectangle 135"/>
            <p:cNvSpPr/>
            <p:nvPr/>
          </p:nvSpPr>
          <p:spPr bwMode="gray">
            <a:xfrm>
              <a:off x="6689891" y="3323225"/>
              <a:ext cx="1686758" cy="230779"/>
            </a:xfrm>
            <a:prstGeom prst="rect">
              <a:avLst/>
            </a:prstGeom>
          </p:spPr>
          <p:txBody>
            <a:bodyPr wrap="none">
              <a:spAutoFit/>
            </a:bodyPr>
            <a:lstStyle/>
            <a:p>
              <a:r>
                <a:rPr lang="en-GB" sz="1400" b="1" dirty="0">
                  <a:solidFill>
                    <a:srgbClr val="000000"/>
                  </a:solidFill>
                </a:rPr>
                <a:t>Additional requirements</a:t>
              </a:r>
            </a:p>
          </p:txBody>
        </p:sp>
      </p:grpSp>
    </p:spTree>
    <p:custDataLst>
      <p:tags r:id="rId1"/>
    </p:custDataLst>
    <p:extLst>
      <p:ext uri="{BB962C8B-B14F-4D97-AF65-F5344CB8AC3E}">
        <p14:creationId xmlns:p14="http://schemas.microsoft.com/office/powerpoint/2010/main" val="2191894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SAP Activate Implementation Approach</a:t>
            </a:r>
          </a:p>
        </p:txBody>
      </p:sp>
      <p:graphicFrame>
        <p:nvGraphicFramePr>
          <p:cNvPr id="8" name="Diagram 7"/>
          <p:cNvGraphicFramePr/>
          <p:nvPr>
            <p:extLst/>
          </p:nvPr>
        </p:nvGraphicFramePr>
        <p:xfrm>
          <a:off x="714375" y="1431282"/>
          <a:ext cx="10391776" cy="50482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24437" t="7104" r="18839" b="14614"/>
          <a:stretch/>
        </p:blipFill>
        <p:spPr>
          <a:xfrm>
            <a:off x="1362076" y="3989770"/>
            <a:ext cx="2571750" cy="2365667"/>
          </a:xfrm>
          <a:prstGeom prst="ellipse">
            <a:avLst/>
          </a:prstGeom>
          <a:ln>
            <a:solidFill>
              <a:schemeClr val="bg1"/>
            </a:solidFill>
          </a:ln>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8666" t="3835" r="24753"/>
          <a:stretch/>
        </p:blipFill>
        <p:spPr>
          <a:xfrm>
            <a:off x="6295249" y="2145776"/>
            <a:ext cx="2438400" cy="2347459"/>
          </a:xfrm>
          <a:prstGeom prst="ellipse">
            <a:avLst/>
          </a:prstGeom>
          <a:ln>
            <a:solidFill>
              <a:schemeClr val="bg1"/>
            </a:solidFill>
          </a:ln>
        </p:spPr>
      </p:pic>
      <p:sp>
        <p:nvSpPr>
          <p:cNvPr id="19" name="TextBox 18"/>
          <p:cNvSpPr txBox="1"/>
          <p:nvPr/>
        </p:nvSpPr>
        <p:spPr>
          <a:xfrm>
            <a:off x="8445923" y="3955406"/>
            <a:ext cx="3374602" cy="2174954"/>
          </a:xfrm>
          <a:prstGeom prst="rect">
            <a:avLst/>
          </a:prstGeom>
          <a:noFill/>
        </p:spPr>
        <p:txBody>
          <a:bodyPr wrap="square" rtlCol="0">
            <a:spAutoFit/>
          </a:bodyPr>
          <a:lstStyle/>
          <a:p>
            <a:pPr marL="168275" lvl="1" indent="-168275">
              <a:spcBef>
                <a:spcPts val="714"/>
              </a:spcBef>
              <a:buClr>
                <a:srgbClr val="F0AB00"/>
              </a:buClr>
              <a:buFont typeface="Arial" pitchFamily="34" charset="0"/>
              <a:buChar char="•"/>
            </a:pPr>
            <a:r>
              <a:rPr lang="en-US" sz="1600" dirty="0">
                <a:solidFill>
                  <a:srgbClr val="000000"/>
                </a:solidFill>
              </a:rPr>
              <a:t>Lead with Best Practices</a:t>
            </a:r>
          </a:p>
          <a:p>
            <a:pPr marL="168275" lvl="1" indent="-168275">
              <a:spcBef>
                <a:spcPts val="714"/>
              </a:spcBef>
              <a:buClr>
                <a:srgbClr val="F0AB00"/>
              </a:buClr>
              <a:buFont typeface="Arial" pitchFamily="34" charset="0"/>
              <a:buChar char="•"/>
            </a:pPr>
            <a:r>
              <a:rPr lang="en-US" sz="1600" dirty="0">
                <a:solidFill>
                  <a:srgbClr val="000000"/>
                </a:solidFill>
              </a:rPr>
              <a:t>Rapid, prescriptive, repeatable delivery steps</a:t>
            </a:r>
          </a:p>
          <a:p>
            <a:pPr marL="168275" lvl="1" indent="-168275">
              <a:spcBef>
                <a:spcPts val="714"/>
              </a:spcBef>
              <a:buClr>
                <a:srgbClr val="F0AB00"/>
              </a:buClr>
              <a:buFont typeface="Arial" pitchFamily="34" charset="0"/>
              <a:buChar char="•"/>
            </a:pPr>
            <a:r>
              <a:rPr lang="en-US" sz="1600" dirty="0">
                <a:solidFill>
                  <a:srgbClr val="000000"/>
                </a:solidFill>
              </a:rPr>
              <a:t>Accelerated by tools, templates and predefined content</a:t>
            </a:r>
          </a:p>
          <a:p>
            <a:pPr marL="168275" lvl="1" indent="-168275">
              <a:spcBef>
                <a:spcPts val="714"/>
              </a:spcBef>
              <a:buClr>
                <a:srgbClr val="F0AB00"/>
              </a:buClr>
              <a:buFont typeface="Arial" pitchFamily="34" charset="0"/>
              <a:buChar char="•"/>
            </a:pPr>
            <a:r>
              <a:rPr lang="en-US" sz="1600" dirty="0">
                <a:solidFill>
                  <a:srgbClr val="000000"/>
                </a:solidFill>
              </a:rPr>
              <a:t>Agile approach</a:t>
            </a:r>
          </a:p>
          <a:p>
            <a:pPr marL="168275" lvl="1" indent="-168275">
              <a:spcBef>
                <a:spcPts val="714"/>
              </a:spcBef>
              <a:buClr>
                <a:srgbClr val="F0AB00"/>
              </a:buClr>
              <a:buFont typeface="Arial" pitchFamily="34" charset="0"/>
              <a:buChar char="•"/>
            </a:pPr>
            <a:r>
              <a:rPr lang="en-US" sz="1600" dirty="0">
                <a:solidFill>
                  <a:srgbClr val="000000"/>
                </a:solidFill>
              </a:rPr>
              <a:t>Enabled for the cloud</a:t>
            </a:r>
          </a:p>
        </p:txBody>
      </p:sp>
      <p:sp>
        <p:nvSpPr>
          <p:cNvPr id="20" name="TextBox 19"/>
          <p:cNvSpPr txBox="1"/>
          <p:nvPr/>
        </p:nvSpPr>
        <p:spPr>
          <a:xfrm>
            <a:off x="3933826" y="4819705"/>
            <a:ext cx="3326888" cy="1346522"/>
          </a:xfrm>
          <a:prstGeom prst="rect">
            <a:avLst/>
          </a:prstGeom>
          <a:noFill/>
        </p:spPr>
        <p:txBody>
          <a:bodyPr wrap="square" rtlCol="0">
            <a:spAutoFit/>
          </a:bodyPr>
          <a:lstStyle/>
          <a:p>
            <a:pPr marL="130427" indent="-130427">
              <a:spcBef>
                <a:spcPts val="714"/>
              </a:spcBef>
              <a:buClr>
                <a:srgbClr val="F0AB00"/>
              </a:buClr>
              <a:buFont typeface="Arial" pitchFamily="34" charset="0"/>
              <a:buChar char="•"/>
            </a:pPr>
            <a:r>
              <a:rPr lang="en-US" sz="1600" dirty="0">
                <a:solidFill>
                  <a:srgbClr val="000000"/>
                </a:solidFill>
              </a:rPr>
              <a:t> Consultative approach</a:t>
            </a:r>
          </a:p>
          <a:p>
            <a:pPr marL="130427" indent="-130427">
              <a:spcBef>
                <a:spcPts val="714"/>
              </a:spcBef>
              <a:buClr>
                <a:srgbClr val="F0AB00"/>
              </a:buClr>
              <a:buFont typeface="Arial" pitchFamily="34" charset="0"/>
              <a:buChar char="•"/>
            </a:pPr>
            <a:r>
              <a:rPr lang="en-US" sz="1600" dirty="0">
                <a:solidFill>
                  <a:srgbClr val="000000"/>
                </a:solidFill>
              </a:rPr>
              <a:t> Highly customized solution</a:t>
            </a:r>
          </a:p>
          <a:p>
            <a:pPr marL="130427" indent="-130427">
              <a:spcBef>
                <a:spcPts val="714"/>
              </a:spcBef>
              <a:buClr>
                <a:srgbClr val="F0AB00"/>
              </a:buClr>
              <a:buFont typeface="Arial" pitchFamily="34" charset="0"/>
              <a:buChar char="•"/>
            </a:pPr>
            <a:r>
              <a:rPr lang="en-US" sz="1600" dirty="0">
                <a:solidFill>
                  <a:srgbClr val="000000"/>
                </a:solidFill>
              </a:rPr>
              <a:t> Development, not configuration</a:t>
            </a:r>
          </a:p>
          <a:p>
            <a:pPr marL="130427" indent="-130427">
              <a:spcBef>
                <a:spcPts val="714"/>
              </a:spcBef>
              <a:buClr>
                <a:srgbClr val="F0AB00"/>
              </a:buClr>
              <a:buFont typeface="Arial" pitchFamily="34" charset="0"/>
              <a:buChar char="•"/>
            </a:pPr>
            <a:r>
              <a:rPr lang="en-US" sz="1600" dirty="0">
                <a:solidFill>
                  <a:srgbClr val="000000"/>
                </a:solidFill>
              </a:rPr>
              <a:t> Time consuming and costly</a:t>
            </a:r>
          </a:p>
        </p:txBody>
      </p:sp>
    </p:spTree>
    <p:extLst>
      <p:ext uri="{BB962C8B-B14F-4D97-AF65-F5344CB8AC3E}">
        <p14:creationId xmlns:p14="http://schemas.microsoft.com/office/powerpoint/2010/main" val="1556238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gray">
          <a:xfrm>
            <a:off x="703461" y="2270878"/>
            <a:ext cx="5004484" cy="965038"/>
          </a:xfrm>
          <a:prstGeom prst="rect">
            <a:avLst/>
          </a:prstGeom>
          <a:solidFill>
            <a:schemeClr val="tx2">
              <a:lumMod val="60000"/>
              <a:lumOff val="40000"/>
            </a:schemeClr>
          </a:solidFill>
          <a:ln w="6350" algn="ctr">
            <a:noFill/>
            <a:miter lim="800000"/>
            <a:headEnd/>
            <a:tailEnd/>
          </a:ln>
        </p:spPr>
        <p:txBody>
          <a:bodyPr lIns="89989" tIns="71991" rIns="89989" bIns="71991" rtlCol="0" anchor="ctr"/>
          <a:lstStyle/>
          <a:p>
            <a:pPr marL="574598" algn="ctr" defTabSz="914155" fontAlgn="base">
              <a:spcBef>
                <a:spcPct val="50000"/>
              </a:spcBef>
              <a:spcAft>
                <a:spcPct val="0"/>
              </a:spcAft>
              <a:buClr>
                <a:srgbClr val="F0AB00"/>
              </a:buClr>
              <a:buSzPct val="80000"/>
            </a:pPr>
            <a:r>
              <a:rPr lang="en-US" sz="1867" b="1" dirty="0">
                <a:solidFill>
                  <a:schemeClr val="bg1"/>
                </a:solidFill>
              </a:rPr>
              <a:t>START WITH BEST PRACTICES</a:t>
            </a:r>
            <a:br>
              <a:rPr lang="en-US" sz="1867" b="1" dirty="0">
                <a:solidFill>
                  <a:schemeClr val="bg1"/>
                </a:solidFill>
              </a:rPr>
            </a:br>
            <a:r>
              <a:rPr lang="en-US" sz="1867" i="1" dirty="0"/>
              <a:t>Use ready-to run business processes</a:t>
            </a:r>
            <a:endParaRPr lang="en-US" sz="2801" i="1" kern="0" dirty="0">
              <a:ea typeface="Arial Unicode MS" pitchFamily="34" charset="-128"/>
              <a:cs typeface="Arial Unicode MS" pitchFamily="34" charset="-128"/>
            </a:endParaRPr>
          </a:p>
        </p:txBody>
      </p:sp>
      <p:sp>
        <p:nvSpPr>
          <p:cNvPr id="33" name="Rectangle 32"/>
          <p:cNvSpPr/>
          <p:nvPr/>
        </p:nvSpPr>
        <p:spPr bwMode="gray">
          <a:xfrm>
            <a:off x="6479170" y="2261300"/>
            <a:ext cx="5004484" cy="979772"/>
          </a:xfrm>
          <a:prstGeom prst="rect">
            <a:avLst/>
          </a:prstGeom>
          <a:solidFill>
            <a:schemeClr val="tx2">
              <a:lumMod val="60000"/>
              <a:lumOff val="40000"/>
            </a:schemeClr>
          </a:solidFill>
          <a:ln w="6350" algn="ctr">
            <a:noFill/>
            <a:miter lim="800000"/>
            <a:headEnd/>
            <a:tailEnd/>
          </a:ln>
        </p:spPr>
        <p:txBody>
          <a:bodyPr lIns="89989" tIns="71991" rIns="89989" bIns="71991" rtlCol="0" anchor="ctr"/>
          <a:lstStyle/>
          <a:p>
            <a:pPr marL="679360" algn="ctr" fontAlgn="base">
              <a:spcBef>
                <a:spcPts val="800"/>
              </a:spcBef>
              <a:spcAft>
                <a:spcPct val="0"/>
              </a:spcAft>
              <a:buClr>
                <a:srgbClr val="F0AB00"/>
              </a:buClr>
              <a:buSzPct val="80000"/>
            </a:pPr>
            <a:r>
              <a:rPr lang="en-US" sz="1867" b="1" dirty="0">
                <a:solidFill>
                  <a:srgbClr val="FFFFFF"/>
                </a:solidFill>
              </a:rPr>
              <a:t>CLOUD READY</a:t>
            </a:r>
            <a:br>
              <a:rPr lang="en-US" sz="1867" b="1" dirty="0">
                <a:solidFill>
                  <a:srgbClr val="FFFFFF"/>
                </a:solidFill>
              </a:rPr>
            </a:br>
            <a:r>
              <a:rPr lang="en-US" sz="1867" i="1" dirty="0">
                <a:solidFill>
                  <a:srgbClr val="000000"/>
                </a:solidFill>
              </a:rPr>
              <a:t>Leverage the flexibility and speed </a:t>
            </a:r>
            <a:br>
              <a:rPr lang="en-US" sz="1867" i="1" dirty="0">
                <a:solidFill>
                  <a:srgbClr val="000000"/>
                </a:solidFill>
              </a:rPr>
            </a:br>
            <a:r>
              <a:rPr lang="en-US" sz="1867" i="1" dirty="0">
                <a:solidFill>
                  <a:srgbClr val="000000"/>
                </a:solidFill>
              </a:rPr>
              <a:t>of the cloud</a:t>
            </a:r>
            <a:endParaRPr lang="en-US" sz="2801" i="1" kern="0" dirty="0">
              <a:solidFill>
                <a:srgbClr val="000000"/>
              </a:solidFill>
              <a:ea typeface="Arial Unicode MS" pitchFamily="34" charset="-128"/>
              <a:cs typeface="Arial Unicode MS" pitchFamily="34" charset="-128"/>
            </a:endParaRPr>
          </a:p>
        </p:txBody>
      </p:sp>
      <p:sp>
        <p:nvSpPr>
          <p:cNvPr id="35" name="Rectangle 34"/>
          <p:cNvSpPr/>
          <p:nvPr/>
        </p:nvSpPr>
        <p:spPr bwMode="gray">
          <a:xfrm>
            <a:off x="718146" y="4974877"/>
            <a:ext cx="5004484" cy="929802"/>
          </a:xfrm>
          <a:prstGeom prst="rect">
            <a:avLst/>
          </a:prstGeom>
          <a:solidFill>
            <a:schemeClr val="tx2">
              <a:lumMod val="60000"/>
              <a:lumOff val="40000"/>
            </a:schemeClr>
          </a:solidFill>
          <a:ln w="6350" algn="ctr">
            <a:noFill/>
            <a:miter lim="800000"/>
            <a:headEnd/>
            <a:tailEnd/>
          </a:ln>
        </p:spPr>
        <p:txBody>
          <a:bodyPr lIns="89989" tIns="71991" rIns="89989" bIns="71991" rtlCol="0" anchor="ctr"/>
          <a:lstStyle/>
          <a:p>
            <a:pPr marL="687297" algn="ctr" defTabSz="914155" fontAlgn="base">
              <a:spcBef>
                <a:spcPct val="50000"/>
              </a:spcBef>
              <a:spcAft>
                <a:spcPct val="0"/>
              </a:spcAft>
              <a:buClr>
                <a:srgbClr val="F0AB00"/>
              </a:buClr>
              <a:buSzPct val="80000"/>
            </a:pPr>
            <a:r>
              <a:rPr lang="en-US" sz="1867" b="1" dirty="0">
                <a:solidFill>
                  <a:srgbClr val="FFFFFF"/>
                </a:solidFill>
              </a:rPr>
              <a:t>MODULAR, SCALABLE AND AGILE</a:t>
            </a:r>
            <a:br>
              <a:rPr lang="en-US" sz="1867" b="1" dirty="0">
                <a:solidFill>
                  <a:srgbClr val="FFFFFF"/>
                </a:solidFill>
              </a:rPr>
            </a:br>
            <a:r>
              <a:rPr lang="en-US" sz="1867" i="1" dirty="0"/>
              <a:t>Structure project to deliver the solution incrementally</a:t>
            </a:r>
            <a:endParaRPr lang="en-US" sz="2801" i="1" kern="0" dirty="0">
              <a:ea typeface="Arial Unicode MS" pitchFamily="34" charset="-128"/>
              <a:cs typeface="Arial Unicode MS" pitchFamily="34" charset="-128"/>
            </a:endParaRPr>
          </a:p>
        </p:txBody>
      </p:sp>
      <p:sp>
        <p:nvSpPr>
          <p:cNvPr id="37" name="Rectangle 36"/>
          <p:cNvSpPr/>
          <p:nvPr/>
        </p:nvSpPr>
        <p:spPr bwMode="gray">
          <a:xfrm>
            <a:off x="6483587" y="4976363"/>
            <a:ext cx="5004484" cy="928387"/>
          </a:xfrm>
          <a:prstGeom prst="rect">
            <a:avLst/>
          </a:prstGeom>
          <a:solidFill>
            <a:schemeClr val="tx2">
              <a:lumMod val="60000"/>
              <a:lumOff val="40000"/>
            </a:schemeClr>
          </a:solidFill>
          <a:ln w="6350" algn="ctr">
            <a:noFill/>
            <a:miter lim="800000"/>
            <a:headEnd/>
            <a:tailEnd/>
          </a:ln>
        </p:spPr>
        <p:txBody>
          <a:bodyPr lIns="89989" tIns="71991" rIns="89989" bIns="71991" rtlCol="0" anchor="ctr"/>
          <a:lstStyle/>
          <a:p>
            <a:pPr marL="687297" algn="ctr" defTabSz="914155" fontAlgn="base">
              <a:spcBef>
                <a:spcPct val="50000"/>
              </a:spcBef>
              <a:spcAft>
                <a:spcPct val="0"/>
              </a:spcAft>
              <a:buClr>
                <a:srgbClr val="F0AB00"/>
              </a:buClr>
              <a:buSzPct val="80000"/>
            </a:pPr>
            <a:r>
              <a:rPr lang="en-US" sz="1867" b="1" dirty="0">
                <a:solidFill>
                  <a:srgbClr val="FFFFFF"/>
                </a:solidFill>
              </a:rPr>
              <a:t>QUALITY BUILT-IN</a:t>
            </a:r>
            <a:br>
              <a:rPr lang="en-US" sz="1867" b="1" dirty="0">
                <a:solidFill>
                  <a:srgbClr val="FFFFFF"/>
                </a:solidFill>
              </a:rPr>
            </a:br>
            <a:r>
              <a:rPr lang="en-US" sz="1867" i="1" dirty="0">
                <a:solidFill>
                  <a:srgbClr val="000000"/>
                </a:solidFill>
              </a:rPr>
              <a:t>Identify risk early with total quality approach</a:t>
            </a:r>
            <a:endParaRPr lang="en-US" sz="2801" i="1" kern="0" dirty="0">
              <a:solidFill>
                <a:srgbClr val="000000"/>
              </a:solidFill>
              <a:ea typeface="Arial Unicode MS" pitchFamily="34" charset="-128"/>
              <a:cs typeface="Arial Unicode MS" pitchFamily="34" charset="-128"/>
            </a:endParaRPr>
          </a:p>
        </p:txBody>
      </p:sp>
      <p:sp>
        <p:nvSpPr>
          <p:cNvPr id="39" name="Rectangle 38"/>
          <p:cNvSpPr/>
          <p:nvPr/>
        </p:nvSpPr>
        <p:spPr bwMode="gray">
          <a:xfrm>
            <a:off x="6479171" y="3604783"/>
            <a:ext cx="5004485" cy="950417"/>
          </a:xfrm>
          <a:prstGeom prst="rect">
            <a:avLst/>
          </a:prstGeom>
          <a:solidFill>
            <a:schemeClr val="tx2">
              <a:lumMod val="60000"/>
              <a:lumOff val="40000"/>
            </a:schemeClr>
          </a:solidFill>
          <a:ln w="6350" algn="ctr">
            <a:noFill/>
            <a:miter lim="800000"/>
            <a:headEnd/>
            <a:tailEnd/>
          </a:ln>
        </p:spPr>
        <p:txBody>
          <a:bodyPr lIns="89989" tIns="71991" rIns="89989" bIns="71991" rtlCol="0" anchor="ctr"/>
          <a:lstStyle/>
          <a:p>
            <a:pPr marL="574598" algn="ctr" fontAlgn="base">
              <a:spcBef>
                <a:spcPts val="800"/>
              </a:spcBef>
              <a:spcAft>
                <a:spcPct val="0"/>
              </a:spcAft>
              <a:buClr>
                <a:srgbClr val="F0AB00"/>
              </a:buClr>
              <a:buSzPct val="80000"/>
            </a:pPr>
            <a:r>
              <a:rPr lang="en-US" sz="1867" b="1" dirty="0">
                <a:solidFill>
                  <a:srgbClr val="FFFFFF"/>
                </a:solidFill>
              </a:rPr>
              <a:t>PREMIUM ENGAGEMENT READY</a:t>
            </a:r>
            <a:br>
              <a:rPr lang="en-US" sz="1867" b="1" dirty="0">
                <a:solidFill>
                  <a:srgbClr val="FFFFFF"/>
                </a:solidFill>
              </a:rPr>
            </a:br>
            <a:r>
              <a:rPr lang="en-US" sz="1867" i="1" dirty="0">
                <a:solidFill>
                  <a:srgbClr val="000000"/>
                </a:solidFill>
              </a:rPr>
              <a:t>Build and Run fully supported </a:t>
            </a:r>
            <a:br>
              <a:rPr lang="en-US" sz="1867" i="1" dirty="0">
                <a:solidFill>
                  <a:srgbClr val="000000"/>
                </a:solidFill>
              </a:rPr>
            </a:br>
            <a:r>
              <a:rPr lang="en-US" sz="1867" i="1" dirty="0">
                <a:solidFill>
                  <a:srgbClr val="000000"/>
                </a:solidFill>
              </a:rPr>
              <a:t>via SAP control centers</a:t>
            </a:r>
            <a:endParaRPr lang="en-US" sz="2801" i="1" kern="0" dirty="0">
              <a:solidFill>
                <a:srgbClr val="000000"/>
              </a:solidFill>
              <a:ea typeface="Arial Unicode MS" pitchFamily="34" charset="-128"/>
              <a:cs typeface="Arial Unicode MS" pitchFamily="34" charset="-128"/>
            </a:endParaRPr>
          </a:p>
        </p:txBody>
      </p:sp>
      <p:sp>
        <p:nvSpPr>
          <p:cNvPr id="2" name="Title 1"/>
          <p:cNvSpPr>
            <a:spLocks noGrp="1"/>
          </p:cNvSpPr>
          <p:nvPr>
            <p:ph type="title"/>
          </p:nvPr>
        </p:nvSpPr>
        <p:spPr>
          <a:xfrm>
            <a:off x="324167" y="324075"/>
            <a:ext cx="11539281" cy="756175"/>
          </a:xfrm>
        </p:spPr>
        <p:txBody>
          <a:bodyPr/>
          <a:lstStyle/>
          <a:p>
            <a:r>
              <a:rPr lang="en-US" kern="0" dirty="0">
                <a:ea typeface="Arial Unicode MS" pitchFamily="34" charset="-128"/>
                <a:cs typeface="Arial Unicode MS" pitchFamily="34" charset="-128"/>
              </a:rPr>
              <a:t>SAP</a:t>
            </a:r>
            <a:r>
              <a:rPr lang="en-US" b="0" i="1" dirty="0">
                <a:solidFill>
                  <a:srgbClr val="008FD3"/>
                </a:solidFill>
              </a:rPr>
              <a:t>ACTIVATE </a:t>
            </a:r>
            <a:r>
              <a:rPr lang="en-US" dirty="0"/>
              <a:t>Accelerates Your Journey with these principles</a:t>
            </a:r>
          </a:p>
        </p:txBody>
      </p:sp>
      <p:sp>
        <p:nvSpPr>
          <p:cNvPr id="18" name="Rectangle 17"/>
          <p:cNvSpPr/>
          <p:nvPr/>
        </p:nvSpPr>
        <p:spPr bwMode="gray">
          <a:xfrm>
            <a:off x="710633" y="3622785"/>
            <a:ext cx="5004484" cy="927023"/>
          </a:xfrm>
          <a:prstGeom prst="rect">
            <a:avLst/>
          </a:prstGeom>
          <a:solidFill>
            <a:schemeClr val="tx2">
              <a:lumMod val="60000"/>
              <a:lumOff val="40000"/>
            </a:schemeClr>
          </a:solidFill>
          <a:ln w="6350" algn="ctr">
            <a:noFill/>
            <a:miter lim="800000"/>
            <a:headEnd/>
            <a:tailEnd/>
          </a:ln>
        </p:spPr>
        <p:txBody>
          <a:bodyPr lIns="89989" tIns="71991" rIns="89989" bIns="71991" rtlCol="0" anchor="ctr"/>
          <a:lstStyle/>
          <a:p>
            <a:pPr marL="574598" algn="ctr" defTabSz="914155" fontAlgn="base">
              <a:spcBef>
                <a:spcPct val="50000"/>
              </a:spcBef>
              <a:spcAft>
                <a:spcPct val="0"/>
              </a:spcAft>
              <a:buClr>
                <a:srgbClr val="F0AB00"/>
              </a:buClr>
              <a:buSzPct val="80000"/>
            </a:pPr>
            <a:r>
              <a:rPr lang="en-US" sz="1867" b="1" dirty="0">
                <a:solidFill>
                  <a:srgbClr val="FFFFFF"/>
                </a:solidFill>
              </a:rPr>
              <a:t>VALIDATE SOLUTION</a:t>
            </a:r>
            <a:br>
              <a:rPr lang="en-US" sz="1867" b="1" dirty="0">
                <a:solidFill>
                  <a:srgbClr val="FFFFFF"/>
                </a:solidFill>
              </a:rPr>
            </a:br>
            <a:r>
              <a:rPr lang="en-US" sz="1867" i="1" dirty="0">
                <a:solidFill>
                  <a:srgbClr val="000000"/>
                </a:solidFill>
              </a:rPr>
              <a:t>Validate to best practices with fit-gap workshops, capture delta</a:t>
            </a:r>
            <a:endParaRPr lang="en-US" sz="2801" i="1" kern="0" dirty="0">
              <a:solidFill>
                <a:srgbClr val="000000"/>
              </a:solidFill>
              <a:ea typeface="Arial Unicode MS" pitchFamily="34" charset="-128"/>
              <a:cs typeface="Arial Unicode MS" pitchFamily="34" charset="-128"/>
            </a:endParaRPr>
          </a:p>
        </p:txBody>
      </p:sp>
      <p:sp>
        <p:nvSpPr>
          <p:cNvPr id="20" name="Circular Arrow 19"/>
          <p:cNvSpPr/>
          <p:nvPr/>
        </p:nvSpPr>
        <p:spPr bwMode="gray">
          <a:xfrm>
            <a:off x="812848" y="5169771"/>
            <a:ext cx="598350" cy="569549"/>
          </a:xfrm>
          <a:prstGeom prst="circularArrow">
            <a:avLst>
              <a:gd name="adj1" fmla="val 21441"/>
              <a:gd name="adj2" fmla="val 1142319"/>
              <a:gd name="adj3" fmla="val 19790738"/>
              <a:gd name="adj4" fmla="val 2917265"/>
              <a:gd name="adj5" fmla="val 20152"/>
            </a:avLst>
          </a:prstGeom>
          <a:solidFill>
            <a:schemeClr val="tx1"/>
          </a:solidFill>
          <a:ln w="6350" algn="ctr">
            <a:noFill/>
            <a:miter lim="800000"/>
            <a:headEnd/>
            <a:tailEnd/>
          </a:ln>
        </p:spPr>
        <p:txBody>
          <a:bodyPr lIns="89994" tIns="71995" rIns="89994" bIns="71995" rtlCol="0" anchor="ctr"/>
          <a:lstStyle/>
          <a:p>
            <a:pPr algn="ctr" defTabSz="914277" fontAlgn="base">
              <a:spcBef>
                <a:spcPct val="50000"/>
              </a:spcBef>
              <a:spcAft>
                <a:spcPct val="0"/>
              </a:spcAft>
              <a:buClr>
                <a:srgbClr val="F0AB00"/>
              </a:buClr>
              <a:buSzPct val="80000"/>
            </a:pPr>
            <a:endParaRPr lang="en-US" sz="2000" kern="0" dirty="0">
              <a:ea typeface="Arial Unicode MS" pitchFamily="34" charset="-128"/>
              <a:cs typeface="Arial Unicode MS" pitchFamily="34" charset="-128"/>
            </a:endParaRPr>
          </a:p>
        </p:txBody>
      </p:sp>
      <p:pic>
        <p:nvPicPr>
          <p:cNvPr id="22" name="Picture 46" descr="\\psf\Host\Users\eric\Graphic Tank\Misc-30.png"/>
          <p:cNvPicPr>
            <a:picLocks noChangeAspect="1" noChangeArrowheads="1"/>
          </p:cNvPicPr>
          <p:nvPr/>
        </p:nvPicPr>
        <p:blipFill>
          <a:blip r:embed="rId3" cstate="email">
            <a:biLevel thresh="75000"/>
            <a:extLst>
              <a:ext uri="{28A0092B-C50C-407E-A947-70E740481C1C}">
                <a14:useLocalDpi xmlns:a14="http://schemas.microsoft.com/office/drawing/2010/main"/>
              </a:ext>
            </a:extLst>
          </a:blip>
          <a:srcRect/>
          <a:stretch>
            <a:fillRect/>
          </a:stretch>
        </p:blipFill>
        <p:spPr bwMode="auto">
          <a:xfrm>
            <a:off x="6522319" y="2492287"/>
            <a:ext cx="549506" cy="370903"/>
          </a:xfrm>
          <a:prstGeom prst="rect">
            <a:avLst/>
          </a:prstGeom>
          <a:noFill/>
        </p:spPr>
      </p:pic>
      <p:sp>
        <p:nvSpPr>
          <p:cNvPr id="25" name="Oval 24"/>
          <p:cNvSpPr/>
          <p:nvPr/>
        </p:nvSpPr>
        <p:spPr bwMode="gray">
          <a:xfrm>
            <a:off x="6622089" y="5158351"/>
            <a:ext cx="527191" cy="520159"/>
          </a:xfrm>
          <a:prstGeom prst="ellipse">
            <a:avLst/>
          </a:prstGeom>
          <a:solidFill>
            <a:schemeClr val="tx1"/>
          </a:solidFill>
          <a:ln w="28575" algn="ctr">
            <a:noFill/>
            <a:miter lim="800000"/>
            <a:headEnd/>
            <a:tailEnd/>
          </a:ln>
        </p:spPr>
        <p:txBody>
          <a:bodyPr lIns="89994" tIns="71995" rIns="89994" bIns="71995" rtlCol="0" anchor="ctr"/>
          <a:lstStyle/>
          <a:p>
            <a:pPr algn="ctr" defTabSz="914277" fontAlgn="base">
              <a:spcBef>
                <a:spcPct val="50000"/>
              </a:spcBef>
              <a:spcAft>
                <a:spcPct val="0"/>
              </a:spcAft>
              <a:buClr>
                <a:srgbClr val="F0AB00"/>
              </a:buClr>
              <a:buSzPct val="80000"/>
            </a:pPr>
            <a:endParaRPr lang="en-US" sz="2000" kern="0" dirty="0">
              <a:ea typeface="Arial Unicode MS" pitchFamily="34" charset="-128"/>
              <a:cs typeface="Arial Unicode MS" pitchFamily="34" charset="-128"/>
            </a:endParaRPr>
          </a:p>
        </p:txBody>
      </p:sp>
      <p:sp>
        <p:nvSpPr>
          <p:cNvPr id="26" name="Lightning Bolt 25"/>
          <p:cNvSpPr/>
          <p:nvPr/>
        </p:nvSpPr>
        <p:spPr bwMode="gray">
          <a:xfrm>
            <a:off x="6725388" y="5260274"/>
            <a:ext cx="320593" cy="316316"/>
          </a:xfrm>
          <a:prstGeom prst="lightningBolt">
            <a:avLst/>
          </a:prstGeom>
          <a:solidFill>
            <a:schemeClr val="bg1"/>
          </a:solidFill>
          <a:ln w="6350" algn="ctr">
            <a:noFill/>
            <a:miter lim="800000"/>
            <a:headEnd/>
            <a:tailEnd/>
          </a:ln>
        </p:spPr>
        <p:txBody>
          <a:bodyPr lIns="89994" tIns="71995" rIns="89994" bIns="71995" rtlCol="0" anchor="ctr"/>
          <a:lstStyle/>
          <a:p>
            <a:pPr algn="ctr" defTabSz="914277" fontAlgn="base">
              <a:spcBef>
                <a:spcPct val="50000"/>
              </a:spcBef>
              <a:spcAft>
                <a:spcPct val="0"/>
              </a:spcAft>
              <a:buClr>
                <a:srgbClr val="F0AB00"/>
              </a:buClr>
              <a:buSzPct val="80000"/>
            </a:pPr>
            <a:endParaRPr lang="en-US" sz="2000" kern="0" dirty="0">
              <a:ea typeface="Arial Unicode MS" pitchFamily="34" charset="-128"/>
              <a:cs typeface="Arial Unicode MS" pitchFamily="34" charset="-128"/>
            </a:endParaRPr>
          </a:p>
        </p:txBody>
      </p:sp>
      <p:pic>
        <p:nvPicPr>
          <p:cNvPr id="28" name="Picture 4" descr="273921">
            <a:hlinkClick r:id="rId4"/>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599723" y="3828665"/>
            <a:ext cx="498714" cy="498967"/>
          </a:xfrm>
          <a:prstGeom prst="ellipse">
            <a:avLst/>
          </a:prstGeom>
          <a:noFill/>
          <a:extLst>
            <a:ext uri="{909E8E84-426E-40DD-AFC4-6F175D3DCCD1}">
              <a14:hiddenFill xmlns:a14="http://schemas.microsoft.com/office/drawing/2010/main">
                <a:solidFill>
                  <a:srgbClr val="FFFFFF"/>
                </a:solidFill>
              </a14:hiddenFill>
            </a:ext>
          </a:extLst>
        </p:spPr>
      </p:pic>
      <p:pic>
        <p:nvPicPr>
          <p:cNvPr id="36" name="Picture 6" descr="272574">
            <a:hlinkClick r:id="rId6"/>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8429" y="3839597"/>
            <a:ext cx="486263" cy="486291"/>
          </a:xfrm>
          <a:prstGeom prst="ellipse">
            <a:avLst/>
          </a:prstGeom>
          <a:noFill/>
          <a:extLst>
            <a:ext uri="{909E8E84-426E-40DD-AFC4-6F175D3DCCD1}">
              <a14:hiddenFill xmlns:a14="http://schemas.microsoft.com/office/drawing/2010/main">
                <a:solidFill>
                  <a:srgbClr val="FFFFFF"/>
                </a:solidFill>
              </a14:hiddenFill>
            </a:ext>
          </a:extLst>
        </p:spPr>
      </p:pic>
      <p:pic>
        <p:nvPicPr>
          <p:cNvPr id="42" name="Picture 2" descr="\\psf\Home\Graphic Tank\Apps and Databases-04.png"/>
          <p:cNvPicPr>
            <a:picLocks noChangeAspect="1" noChangeArrowheads="1"/>
          </p:cNvPicPr>
          <p:nvPr/>
        </p:nvPicPr>
        <p:blipFill>
          <a:blip r:embed="rId8" cstate="screen">
            <a:biLevel thresh="75000"/>
            <a:extLst>
              <a:ext uri="{28A0092B-C50C-407E-A947-70E740481C1C}">
                <a14:useLocalDpi xmlns:a14="http://schemas.microsoft.com/office/drawing/2010/main"/>
              </a:ext>
            </a:extLst>
          </a:blip>
          <a:srcRect/>
          <a:stretch>
            <a:fillRect/>
          </a:stretch>
        </p:blipFill>
        <p:spPr bwMode="auto">
          <a:xfrm>
            <a:off x="846124" y="2523712"/>
            <a:ext cx="464290" cy="4855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63927" y="1534897"/>
            <a:ext cx="7952498" cy="369332"/>
          </a:xfrm>
          <a:prstGeom prst="rect">
            <a:avLst/>
          </a:prstGeom>
          <a:noFill/>
        </p:spPr>
        <p:txBody>
          <a:bodyPr wrap="none" lIns="0" tIns="0" rIns="0" bIns="0" rtlCol="0">
            <a:spAutoFit/>
          </a:bodyPr>
          <a:lstStyle/>
          <a:p>
            <a:pPr fontAlgn="base">
              <a:spcBef>
                <a:spcPts val="800"/>
              </a:spcBef>
              <a:spcAft>
                <a:spcPct val="0"/>
              </a:spcAft>
              <a:buClr>
                <a:srgbClr val="F0AB00"/>
              </a:buClr>
              <a:buSzPct val="80000"/>
            </a:pPr>
            <a:r>
              <a:rPr lang="en-US" sz="2400" b="1" i="1" kern="0" dirty="0">
                <a:solidFill>
                  <a:schemeClr val="accent3">
                    <a:lumMod val="60000"/>
                    <a:lumOff val="40000"/>
                  </a:schemeClr>
                </a:solidFill>
                <a:ea typeface="Arial Unicode MS" pitchFamily="34" charset="-128"/>
                <a:cs typeface="Arial Unicode MS" pitchFamily="34" charset="-128"/>
              </a:rPr>
              <a:t>Based on over 40 years of implementation experience.</a:t>
            </a:r>
          </a:p>
        </p:txBody>
      </p:sp>
    </p:spTree>
    <p:extLst>
      <p:ext uri="{BB962C8B-B14F-4D97-AF65-F5344CB8AC3E}">
        <p14:creationId xmlns:p14="http://schemas.microsoft.com/office/powerpoint/2010/main" val="18474233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35443" y="1981995"/>
            <a:ext cx="2938362" cy="1920240"/>
          </a:xfrm>
          <a:prstGeom prst="rect">
            <a:avLst/>
          </a:prstGeom>
          <a:ln>
            <a:solidFill>
              <a:schemeClr val="tx1"/>
            </a:solidFill>
          </a:ln>
        </p:spPr>
      </p:pic>
      <p:sp>
        <p:nvSpPr>
          <p:cNvPr id="2" name="Title 1"/>
          <p:cNvSpPr>
            <a:spLocks noGrp="1"/>
          </p:cNvSpPr>
          <p:nvPr>
            <p:ph type="title"/>
          </p:nvPr>
        </p:nvSpPr>
        <p:spPr>
          <a:xfrm>
            <a:off x="324511" y="324256"/>
            <a:ext cx="11585318" cy="756131"/>
          </a:xfrm>
        </p:spPr>
        <p:txBody>
          <a:bodyPr vert="horz" lIns="0" tIns="0" rIns="0" bIns="0" rtlCol="0" anchor="ctr" anchorCtr="0">
            <a:noAutofit/>
          </a:bodyPr>
          <a:lstStyle/>
          <a:p>
            <a:r>
              <a:rPr lang="en-US" dirty="0"/>
              <a:t>How Customers Access SAP Activate Content</a:t>
            </a:r>
          </a:p>
        </p:txBody>
      </p:sp>
      <p:sp>
        <p:nvSpPr>
          <p:cNvPr id="9" name="TextBox 8"/>
          <p:cNvSpPr txBox="1"/>
          <p:nvPr/>
        </p:nvSpPr>
        <p:spPr>
          <a:xfrm>
            <a:off x="324511" y="1343912"/>
            <a:ext cx="3573532" cy="523220"/>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2000" b="1" kern="0" dirty="0">
                <a:ea typeface="Arial Unicode MS" pitchFamily="34" charset="-128"/>
                <a:cs typeface="Arial Unicode MS" pitchFamily="34" charset="-128"/>
              </a:rPr>
              <a:t>SAP Jam</a:t>
            </a:r>
            <a:br>
              <a:rPr lang="en-US" sz="2000" b="1" kern="0" dirty="0">
                <a:ea typeface="Arial Unicode MS" pitchFamily="34" charset="-128"/>
                <a:cs typeface="Arial Unicode MS" pitchFamily="34" charset="-128"/>
              </a:rPr>
            </a:br>
            <a:r>
              <a:rPr lang="en-US" sz="1400" kern="0" dirty="0">
                <a:ea typeface="Arial Unicode MS" pitchFamily="34" charset="-128"/>
                <a:cs typeface="Arial Unicode MS" pitchFamily="34" charset="-128"/>
              </a:rPr>
              <a:t>Register @ </a:t>
            </a:r>
            <a:r>
              <a:rPr lang="en-US" sz="1400" kern="0" dirty="0">
                <a:ea typeface="Arial Unicode MS" pitchFamily="34" charset="-128"/>
                <a:cs typeface="Arial Unicode MS" pitchFamily="34" charset="-128"/>
                <a:hlinkClick r:id="rId4"/>
              </a:rPr>
              <a:t>http://bit.ly/SAPActivate</a:t>
            </a:r>
            <a:r>
              <a:rPr lang="en-US" sz="1400" kern="0" dirty="0">
                <a:ea typeface="Arial Unicode MS" pitchFamily="34" charset="-128"/>
                <a:cs typeface="Arial Unicode MS" pitchFamily="34" charset="-128"/>
              </a:rPr>
              <a:t> </a:t>
            </a:r>
          </a:p>
        </p:txBody>
      </p:sp>
      <p:sp>
        <p:nvSpPr>
          <p:cNvPr id="24" name="TextBox 23"/>
          <p:cNvSpPr txBox="1"/>
          <p:nvPr/>
        </p:nvSpPr>
        <p:spPr>
          <a:xfrm>
            <a:off x="7429375" y="3403187"/>
            <a:ext cx="4627756" cy="584775"/>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2400" b="1" kern="0" dirty="0">
                <a:ea typeface="Arial Unicode MS" pitchFamily="34" charset="-128"/>
                <a:cs typeface="Arial Unicode MS" pitchFamily="34" charset="-128"/>
              </a:rPr>
              <a:t>Roadmap Viewer</a:t>
            </a:r>
            <a:r>
              <a:rPr lang="en-US" sz="2400" kern="0" dirty="0">
                <a:ea typeface="Arial Unicode MS" pitchFamily="34" charset="-128"/>
                <a:cs typeface="Arial Unicode MS" pitchFamily="34" charset="-128"/>
              </a:rPr>
              <a:t/>
            </a:r>
            <a:br>
              <a:rPr lang="en-US" sz="2400" kern="0" dirty="0">
                <a:ea typeface="Arial Unicode MS" pitchFamily="34" charset="-128"/>
                <a:cs typeface="Arial Unicode MS" pitchFamily="34" charset="-128"/>
              </a:rPr>
            </a:br>
            <a:r>
              <a:rPr lang="en-US" sz="1400" kern="0" dirty="0">
                <a:ea typeface="Arial Unicode MS" pitchFamily="34" charset="-128"/>
                <a:cs typeface="Arial Unicode MS" pitchFamily="34" charset="-128"/>
              </a:rPr>
              <a:t>Access @ </a:t>
            </a:r>
            <a:r>
              <a:rPr lang="en-US" sz="1400" kern="0" dirty="0">
                <a:ea typeface="Arial Unicode MS" pitchFamily="34" charset="-128"/>
                <a:cs typeface="Arial Unicode MS" pitchFamily="34" charset="-128"/>
                <a:hlinkClick r:id="rId5"/>
              </a:rPr>
              <a:t>https://go.support.sap.com/roadmapviewer/</a:t>
            </a:r>
            <a:endParaRPr lang="en-US" sz="1400" kern="0" dirty="0">
              <a:ea typeface="Arial Unicode MS" pitchFamily="34" charset="-128"/>
              <a:cs typeface="Arial Unicode MS" pitchFamily="34" charset="-128"/>
            </a:endParaRPr>
          </a:p>
        </p:txBody>
      </p:sp>
      <p:pic>
        <p:nvPicPr>
          <p:cNvPr id="13" name="Picture 12"/>
          <p:cNvPicPr>
            <a:picLocks noChangeAspect="1"/>
          </p:cNvPicPr>
          <p:nvPr/>
        </p:nvPicPr>
        <p:blipFill>
          <a:blip r:embed="rId6"/>
          <a:stretch>
            <a:fillRect/>
          </a:stretch>
        </p:blipFill>
        <p:spPr>
          <a:xfrm>
            <a:off x="7972165" y="4078045"/>
            <a:ext cx="3323208" cy="1920240"/>
          </a:xfrm>
          <a:prstGeom prst="rect">
            <a:avLst/>
          </a:prstGeom>
          <a:ln>
            <a:solidFill>
              <a:schemeClr val="tx1"/>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8043" y="3067667"/>
            <a:ext cx="3287571" cy="1920240"/>
          </a:xfrm>
          <a:prstGeom prst="rect">
            <a:avLst/>
          </a:prstGeom>
          <a:ln>
            <a:solidFill>
              <a:schemeClr val="tx1"/>
            </a:solidFill>
          </a:ln>
        </p:spPr>
      </p:pic>
      <p:sp>
        <p:nvSpPr>
          <p:cNvPr id="10" name="TextBox 9"/>
          <p:cNvSpPr txBox="1"/>
          <p:nvPr/>
        </p:nvSpPr>
        <p:spPr>
          <a:xfrm>
            <a:off x="3755062" y="2466474"/>
            <a:ext cx="3573532" cy="523220"/>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2000" b="1" kern="0" dirty="0">
                <a:ea typeface="Arial Unicode MS" pitchFamily="34" charset="-128"/>
                <a:cs typeface="Arial Unicode MS" pitchFamily="34" charset="-128"/>
              </a:rPr>
              <a:t>SAP Best Practices Explorer</a:t>
            </a:r>
            <a:br>
              <a:rPr lang="en-US" sz="2000" b="1" kern="0" dirty="0">
                <a:ea typeface="Arial Unicode MS" pitchFamily="34" charset="-128"/>
                <a:cs typeface="Arial Unicode MS" pitchFamily="34" charset="-128"/>
              </a:rPr>
            </a:br>
            <a:r>
              <a:rPr lang="en-US" sz="1400" kern="0" dirty="0">
                <a:ea typeface="Arial Unicode MS" pitchFamily="34" charset="-128"/>
                <a:cs typeface="Arial Unicode MS" pitchFamily="34" charset="-128"/>
              </a:rPr>
              <a:t>Access @ </a:t>
            </a:r>
            <a:r>
              <a:rPr lang="en-US" sz="1400" kern="0" dirty="0">
                <a:ea typeface="Arial Unicode MS" pitchFamily="34" charset="-128"/>
                <a:cs typeface="Arial Unicode MS" pitchFamily="34" charset="-128"/>
                <a:hlinkClick r:id="rId8"/>
              </a:rPr>
              <a:t>http://rapid.sap.com/bp</a:t>
            </a:r>
            <a:endParaRPr lang="en-US" sz="1400" kern="0" dirty="0">
              <a:ea typeface="Arial Unicode MS" pitchFamily="34" charset="-128"/>
              <a:cs typeface="Arial Unicode MS" pitchFamily="34" charset="-128"/>
            </a:endParaRPr>
          </a:p>
        </p:txBody>
      </p:sp>
      <p:sp>
        <p:nvSpPr>
          <p:cNvPr id="4" name="TextBox 3"/>
          <p:cNvSpPr txBox="1"/>
          <p:nvPr/>
        </p:nvSpPr>
        <p:spPr>
          <a:xfrm>
            <a:off x="435443" y="3937558"/>
            <a:ext cx="2938362" cy="369332"/>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2400" b="1" kern="0" dirty="0">
                <a:ea typeface="Arial Unicode MS" pitchFamily="34" charset="-128"/>
                <a:cs typeface="Arial Unicode MS" pitchFamily="34" charset="-128"/>
              </a:rPr>
              <a:t>Collaboration</a:t>
            </a:r>
          </a:p>
        </p:txBody>
      </p:sp>
      <p:sp>
        <p:nvSpPr>
          <p:cNvPr id="12" name="TextBox 11"/>
          <p:cNvSpPr txBox="1"/>
          <p:nvPr/>
        </p:nvSpPr>
        <p:spPr>
          <a:xfrm>
            <a:off x="3948307" y="5010209"/>
            <a:ext cx="3237307" cy="369332"/>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2400" b="1" kern="0" dirty="0">
                <a:ea typeface="Arial Unicode MS" pitchFamily="34" charset="-128"/>
                <a:cs typeface="Arial Unicode MS" pitchFamily="34" charset="-128"/>
              </a:rPr>
              <a:t>SAP Best Practices</a:t>
            </a:r>
          </a:p>
        </p:txBody>
      </p:sp>
      <p:sp>
        <p:nvSpPr>
          <p:cNvPr id="15" name="TextBox 14"/>
          <p:cNvSpPr txBox="1"/>
          <p:nvPr/>
        </p:nvSpPr>
        <p:spPr>
          <a:xfrm>
            <a:off x="7983031" y="6020587"/>
            <a:ext cx="3301475" cy="369332"/>
          </a:xfrm>
          <a:prstGeom prst="rect">
            <a:avLst/>
          </a:prstGeom>
          <a:noFill/>
        </p:spPr>
        <p:txBody>
          <a:bodyPr wrap="square" lIns="0" tIns="0" rIns="0" bIns="0" rtlCol="0">
            <a:spAutoFit/>
          </a:bodyPr>
          <a:lstStyle/>
          <a:p>
            <a:pPr algn="ctr" fontAlgn="base">
              <a:spcBef>
                <a:spcPts val="600"/>
              </a:spcBef>
              <a:spcAft>
                <a:spcPct val="0"/>
              </a:spcAft>
              <a:buClr>
                <a:srgbClr val="F0AB00"/>
              </a:buClr>
              <a:buSzPct val="80000"/>
            </a:pPr>
            <a:r>
              <a:rPr lang="en-US" sz="2400" b="1" kern="0" dirty="0">
                <a:ea typeface="Arial Unicode MS" pitchFamily="34" charset="-128"/>
                <a:cs typeface="Arial Unicode MS" pitchFamily="34" charset="-128"/>
              </a:rPr>
              <a:t>Methodology</a:t>
            </a:r>
          </a:p>
        </p:txBody>
      </p:sp>
    </p:spTree>
    <p:extLst>
      <p:ext uri="{BB962C8B-B14F-4D97-AF65-F5344CB8AC3E}">
        <p14:creationId xmlns:p14="http://schemas.microsoft.com/office/powerpoint/2010/main" val="236831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Legal Disclaimer</a:t>
            </a:r>
          </a:p>
        </p:txBody>
      </p:sp>
      <p:sp>
        <p:nvSpPr>
          <p:cNvPr id="4" name="Text Placeholder 3"/>
          <p:cNvSpPr>
            <a:spLocks noGrp="1"/>
          </p:cNvSpPr>
          <p:nvPr>
            <p:ph type="body" sz="quarter" idx="10"/>
          </p:nvPr>
        </p:nvSpPr>
        <p:spPr/>
        <p:txBody>
          <a:bodyPr/>
          <a:lstStyle/>
          <a:p>
            <a:r>
              <a:rPr lang="en-US" dirty="0"/>
              <a:t>This presentation outlines our general product direction and should not be relied on in making a purchase decision. This presentation is not subject to your license agreement or any other agreement with SAP. SAP has no obligation to pursue any course of business outlined in this presentation or to develop or release any functionality mentioned in this presentation. This presentation and SAP's strategy and possible future developments are subject to change and may be changed by SAP at any time for any reason without notice. This document is provided without a warranty of any kind, either express or implied, including but not limited to, the implied  warranties of merchantability, fitness for a particular purpose, or non-infringement. SAP assumes no responsibility for errors or omissions in this document, except if such damages were caused by SAP intentionally or grossly negligent.</a:t>
            </a:r>
          </a:p>
        </p:txBody>
      </p:sp>
    </p:spTree>
    <p:extLst>
      <p:ext uri="{BB962C8B-B14F-4D97-AF65-F5344CB8AC3E}">
        <p14:creationId xmlns:p14="http://schemas.microsoft.com/office/powerpoint/2010/main" val="294590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SAP Activate Methodology Training for PMs and Project Leads</a:t>
            </a:r>
          </a:p>
        </p:txBody>
      </p:sp>
      <p:sp>
        <p:nvSpPr>
          <p:cNvPr id="5" name="Text Placeholder 4"/>
          <p:cNvSpPr>
            <a:spLocks noGrp="1"/>
          </p:cNvSpPr>
          <p:nvPr>
            <p:ph type="body" sz="quarter" idx="10"/>
          </p:nvPr>
        </p:nvSpPr>
        <p:spPr>
          <a:xfrm>
            <a:off x="8548914" y="1691078"/>
            <a:ext cx="3320285" cy="4392043"/>
          </a:xfrm>
        </p:spPr>
        <p:txBody>
          <a:bodyPr/>
          <a:lstStyle/>
          <a:p>
            <a:r>
              <a:rPr lang="en-US" dirty="0"/>
              <a:t>Highlighted courses</a:t>
            </a:r>
          </a:p>
          <a:p>
            <a:pPr marL="342900" indent="-342900">
              <a:buFont typeface="Arial" charset="0"/>
              <a:buChar char="•"/>
            </a:pPr>
            <a:r>
              <a:rPr lang="en-US" dirty="0"/>
              <a:t>ACT100 – SAP Activate (2 days course)</a:t>
            </a:r>
          </a:p>
          <a:p>
            <a:pPr marL="342900" indent="-342900">
              <a:buFont typeface="Arial" charset="0"/>
              <a:buChar char="•"/>
            </a:pPr>
            <a:r>
              <a:rPr lang="en-US" dirty="0"/>
              <a:t>ACT200 – Agile Project Delivery (2 days classroom course)</a:t>
            </a:r>
          </a:p>
          <a:p>
            <a:pPr marL="342900" indent="-342900">
              <a:buFont typeface="Arial" charset="0"/>
              <a:buChar char="•"/>
            </a:pPr>
            <a:r>
              <a:rPr lang="en-US" dirty="0"/>
              <a:t>Certification exam – SAP Activate Associate PM </a:t>
            </a:r>
            <a:r>
              <a:rPr lang="en-US" dirty="0">
                <a:solidFill>
                  <a:srgbClr val="000000"/>
                </a:solidFill>
                <a:latin typeface="Arial" panose="020B0604020202020204" pitchFamily="34" charset="0"/>
                <a:cs typeface="Arial" panose="020B0604020202020204" pitchFamily="34" charset="0"/>
              </a:rPr>
              <a:t>–</a:t>
            </a:r>
            <a:r>
              <a:rPr lang="en-US" dirty="0"/>
              <a:t> C_ACT_2016</a:t>
            </a:r>
            <a:endParaRPr lang="en-US" b="0" dirty="0"/>
          </a:p>
        </p:txBody>
      </p:sp>
      <p:pic>
        <p:nvPicPr>
          <p:cNvPr id="2" name="Picture 1"/>
          <p:cNvPicPr>
            <a:picLocks noChangeAspect="1"/>
          </p:cNvPicPr>
          <p:nvPr/>
        </p:nvPicPr>
        <p:blipFill>
          <a:blip r:embed="rId3"/>
          <a:stretch>
            <a:fillRect/>
          </a:stretch>
        </p:blipFill>
        <p:spPr>
          <a:xfrm>
            <a:off x="324000" y="1456502"/>
            <a:ext cx="7913367" cy="4803138"/>
          </a:xfrm>
          <a:prstGeom prst="rect">
            <a:avLst/>
          </a:prstGeom>
        </p:spPr>
      </p:pic>
    </p:spTree>
    <p:extLst>
      <p:ext uri="{BB962C8B-B14F-4D97-AF65-F5344CB8AC3E}">
        <p14:creationId xmlns:p14="http://schemas.microsoft.com/office/powerpoint/2010/main" val="44005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Text Placeholder 4"/>
          <p:cNvSpPr>
            <a:spLocks noGrp="1"/>
          </p:cNvSpPr>
          <p:nvPr>
            <p:ph type="body" sz="quarter" idx="10"/>
          </p:nvPr>
        </p:nvSpPr>
        <p:spPr/>
        <p:txBody>
          <a:bodyPr/>
          <a:lstStyle/>
          <a:p>
            <a:r>
              <a:rPr lang="en-US" sz="2800" dirty="0"/>
              <a:t>Incremental Improvement</a:t>
            </a:r>
          </a:p>
          <a:p>
            <a:r>
              <a:rPr lang="en-US" sz="2800" dirty="0"/>
              <a:t>Change Management</a:t>
            </a:r>
          </a:p>
          <a:p>
            <a:r>
              <a:rPr lang="en-US" sz="2800" b="1" dirty="0">
                <a:solidFill>
                  <a:schemeClr val="accent1"/>
                </a:solidFill>
              </a:rPr>
              <a:t>Finding Information</a:t>
            </a:r>
          </a:p>
        </p:txBody>
      </p:sp>
    </p:spTree>
    <p:extLst>
      <p:ext uri="{BB962C8B-B14F-4D97-AF65-F5344CB8AC3E}">
        <p14:creationId xmlns:p14="http://schemas.microsoft.com/office/powerpoint/2010/main" val="1590260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Enterprise Support Event – Customer Info Days</a:t>
            </a:r>
          </a:p>
        </p:txBody>
      </p:sp>
      <p:sp>
        <p:nvSpPr>
          <p:cNvPr id="3" name="Text Placeholder 2"/>
          <p:cNvSpPr>
            <a:spLocks noGrp="1"/>
          </p:cNvSpPr>
          <p:nvPr>
            <p:ph type="body" sz="quarter" idx="10"/>
          </p:nvPr>
        </p:nvSpPr>
        <p:spPr/>
        <p:txBody>
          <a:bodyPr/>
          <a:lstStyle/>
          <a:p>
            <a:r>
              <a:rPr lang="en-NZ" dirty="0"/>
              <a:t>Wellington 25 July</a:t>
            </a:r>
          </a:p>
          <a:p>
            <a:r>
              <a:rPr lang="en-NZ" dirty="0"/>
              <a:t>Auckland 27 July</a:t>
            </a:r>
          </a:p>
          <a:p>
            <a:r>
              <a:rPr lang="en-NZ" dirty="0"/>
              <a:t>(free to attend)</a:t>
            </a:r>
          </a:p>
        </p:txBody>
      </p:sp>
      <p:sp>
        <p:nvSpPr>
          <p:cNvPr id="4" name="Text Placeholder 3"/>
          <p:cNvSpPr>
            <a:spLocks noGrp="1"/>
          </p:cNvSpPr>
          <p:nvPr>
            <p:ph type="body" sz="quarter" idx="11"/>
          </p:nvPr>
        </p:nvSpPr>
        <p:spPr>
          <a:xfrm>
            <a:off x="5448738" y="3317085"/>
            <a:ext cx="5475076" cy="1695786"/>
          </a:xfrm>
        </p:spPr>
        <p:txBody>
          <a:bodyPr/>
          <a:lstStyle/>
          <a:p>
            <a:r>
              <a:rPr lang="en-NZ" dirty="0"/>
              <a:t>Content to be finalised but might include some of the following:</a:t>
            </a:r>
          </a:p>
          <a:p>
            <a:r>
              <a:rPr lang="en-NZ" dirty="0"/>
              <a:t>Solution Manager 7.2 + Fiori + S/4 Hana, Best Practice, Activate, Model Company</a:t>
            </a:r>
          </a:p>
          <a:p>
            <a:endParaRPr lang="en-NZ" dirty="0"/>
          </a:p>
          <a:p>
            <a:endParaRPr lang="en-NZ" dirty="0"/>
          </a:p>
          <a:p>
            <a:endParaRPr lang="en-NZ" dirty="0"/>
          </a:p>
        </p:txBody>
      </p:sp>
    </p:spTree>
    <p:extLst>
      <p:ext uri="{BB962C8B-B14F-4D97-AF65-F5344CB8AC3E}">
        <p14:creationId xmlns:p14="http://schemas.microsoft.com/office/powerpoint/2010/main" val="355955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Help Portal</a:t>
            </a:r>
          </a:p>
        </p:txBody>
      </p:sp>
      <p:pic>
        <p:nvPicPr>
          <p:cNvPr id="6" name="Picture 5"/>
          <p:cNvPicPr>
            <a:picLocks noChangeAspect="1"/>
          </p:cNvPicPr>
          <p:nvPr/>
        </p:nvPicPr>
        <p:blipFill>
          <a:blip r:embed="rId2"/>
          <a:stretch>
            <a:fillRect/>
          </a:stretch>
        </p:blipFill>
        <p:spPr>
          <a:xfrm>
            <a:off x="324000" y="993246"/>
            <a:ext cx="9019095" cy="5449036"/>
          </a:xfrm>
          <a:prstGeom prst="rect">
            <a:avLst/>
          </a:prstGeom>
        </p:spPr>
      </p:pic>
    </p:spTree>
    <p:extLst>
      <p:ext uri="{BB962C8B-B14F-4D97-AF65-F5344CB8AC3E}">
        <p14:creationId xmlns:p14="http://schemas.microsoft.com/office/powerpoint/2010/main" val="1419939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Help Portal – Best Practices</a:t>
            </a:r>
          </a:p>
        </p:txBody>
      </p:sp>
      <p:pic>
        <p:nvPicPr>
          <p:cNvPr id="5" name="Picture 4"/>
          <p:cNvPicPr>
            <a:picLocks noChangeAspect="1"/>
          </p:cNvPicPr>
          <p:nvPr/>
        </p:nvPicPr>
        <p:blipFill>
          <a:blip r:embed="rId2"/>
          <a:stretch>
            <a:fillRect/>
          </a:stretch>
        </p:blipFill>
        <p:spPr>
          <a:xfrm>
            <a:off x="463296" y="1101523"/>
            <a:ext cx="10512679" cy="5543795"/>
          </a:xfrm>
          <a:prstGeom prst="rect">
            <a:avLst/>
          </a:prstGeom>
        </p:spPr>
      </p:pic>
      <p:sp>
        <p:nvSpPr>
          <p:cNvPr id="3" name="Text Placeholder 2"/>
          <p:cNvSpPr>
            <a:spLocks noGrp="1"/>
          </p:cNvSpPr>
          <p:nvPr>
            <p:ph type="body" sz="quarter" idx="10"/>
          </p:nvPr>
        </p:nvSpPr>
        <p:spPr/>
        <p:txBody>
          <a:bodyPr/>
          <a:lstStyle/>
          <a:p>
            <a:endParaRPr lang="en-NZ"/>
          </a:p>
        </p:txBody>
      </p:sp>
      <p:sp>
        <p:nvSpPr>
          <p:cNvPr id="4" name="Text Placeholder 3"/>
          <p:cNvSpPr>
            <a:spLocks noGrp="1"/>
          </p:cNvSpPr>
          <p:nvPr>
            <p:ph type="body" sz="quarter" idx="11"/>
          </p:nvPr>
        </p:nvSpPr>
        <p:spPr/>
        <p:txBody>
          <a:bodyPr/>
          <a:lstStyle/>
          <a:p>
            <a:endParaRPr lang="en-NZ"/>
          </a:p>
        </p:txBody>
      </p:sp>
    </p:spTree>
    <p:extLst>
      <p:ext uri="{BB962C8B-B14F-4D97-AF65-F5344CB8AC3E}">
        <p14:creationId xmlns:p14="http://schemas.microsoft.com/office/powerpoint/2010/main" val="2425499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Open SAP</a:t>
            </a:r>
          </a:p>
        </p:txBody>
      </p:sp>
      <p:pic>
        <p:nvPicPr>
          <p:cNvPr id="5" name="Picture 4"/>
          <p:cNvPicPr>
            <a:picLocks noChangeAspect="1"/>
          </p:cNvPicPr>
          <p:nvPr/>
        </p:nvPicPr>
        <p:blipFill rotWithShape="1">
          <a:blip r:embed="rId2"/>
          <a:srcRect t="5406"/>
          <a:stretch/>
        </p:blipFill>
        <p:spPr>
          <a:xfrm>
            <a:off x="877824" y="1365504"/>
            <a:ext cx="8360727" cy="4778210"/>
          </a:xfrm>
          <a:prstGeom prst="rect">
            <a:avLst/>
          </a:prstGeom>
        </p:spPr>
      </p:pic>
    </p:spTree>
    <p:extLst>
      <p:ext uri="{BB962C8B-B14F-4D97-AF65-F5344CB8AC3E}">
        <p14:creationId xmlns:p14="http://schemas.microsoft.com/office/powerpoint/2010/main" val="33265814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Open SAP – Record of Achievement / Participation</a:t>
            </a:r>
          </a:p>
        </p:txBody>
      </p:sp>
      <p:pic>
        <p:nvPicPr>
          <p:cNvPr id="6" name="Picture 5"/>
          <p:cNvPicPr>
            <a:picLocks noChangeAspect="1"/>
          </p:cNvPicPr>
          <p:nvPr/>
        </p:nvPicPr>
        <p:blipFill rotWithShape="1">
          <a:blip r:embed="rId2"/>
          <a:srcRect t="4725" r="25101" b="25529"/>
          <a:stretch/>
        </p:blipFill>
        <p:spPr>
          <a:xfrm>
            <a:off x="324000" y="1323818"/>
            <a:ext cx="8503857" cy="4784373"/>
          </a:xfrm>
          <a:prstGeom prst="rect">
            <a:avLst/>
          </a:prstGeom>
        </p:spPr>
      </p:pic>
    </p:spTree>
    <p:extLst>
      <p:ext uri="{BB962C8B-B14F-4D97-AF65-F5344CB8AC3E}">
        <p14:creationId xmlns:p14="http://schemas.microsoft.com/office/powerpoint/2010/main" val="847667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Best Practice Launch Page</a:t>
            </a:r>
          </a:p>
        </p:txBody>
      </p:sp>
      <p:pic>
        <p:nvPicPr>
          <p:cNvPr id="4" name="Content Placeholder 3">
            <a:hlinkClick r:id="rId2"/>
          </p:cNvPr>
          <p:cNvPicPr>
            <a:picLocks noGrp="1" noChangeAspect="1"/>
          </p:cNvPicPr>
          <p:nvPr>
            <p:ph idx="1"/>
          </p:nvPr>
        </p:nvPicPr>
        <p:blipFill>
          <a:blip r:embed="rId3"/>
          <a:stretch>
            <a:fillRect/>
          </a:stretch>
        </p:blipFill>
        <p:spPr>
          <a:xfrm>
            <a:off x="700554" y="1228979"/>
            <a:ext cx="9784566" cy="5159830"/>
          </a:xfrm>
          <a:prstGeom prst="rect">
            <a:avLst/>
          </a:prstGeom>
        </p:spPr>
      </p:pic>
    </p:spTree>
    <p:extLst>
      <p:ext uri="{BB962C8B-B14F-4D97-AF65-F5344CB8AC3E}">
        <p14:creationId xmlns:p14="http://schemas.microsoft.com/office/powerpoint/2010/main" val="4265815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Best Practice Scope of Components</a:t>
            </a:r>
          </a:p>
        </p:txBody>
      </p:sp>
      <p:pic>
        <p:nvPicPr>
          <p:cNvPr id="4" name="Content Placeholder 3"/>
          <p:cNvPicPr>
            <a:picLocks noGrp="1" noChangeAspect="1"/>
          </p:cNvPicPr>
          <p:nvPr>
            <p:ph idx="1"/>
          </p:nvPr>
        </p:nvPicPr>
        <p:blipFill>
          <a:blip r:embed="rId2"/>
          <a:stretch>
            <a:fillRect/>
          </a:stretch>
        </p:blipFill>
        <p:spPr>
          <a:xfrm>
            <a:off x="324000" y="1289939"/>
            <a:ext cx="9563712" cy="5128926"/>
          </a:xfrm>
        </p:spPr>
      </p:pic>
    </p:spTree>
    <p:extLst>
      <p:ext uri="{BB962C8B-B14F-4D97-AF65-F5344CB8AC3E}">
        <p14:creationId xmlns:p14="http://schemas.microsoft.com/office/powerpoint/2010/main" val="1594030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Best Practice Scope of a Building Block</a:t>
            </a:r>
          </a:p>
        </p:txBody>
      </p:sp>
      <p:pic>
        <p:nvPicPr>
          <p:cNvPr id="4" name="Content Placeholder 3"/>
          <p:cNvPicPr>
            <a:picLocks noGrp="1" noChangeAspect="1"/>
          </p:cNvPicPr>
          <p:nvPr>
            <p:ph idx="1"/>
          </p:nvPr>
        </p:nvPicPr>
        <p:blipFill>
          <a:blip r:embed="rId2"/>
          <a:stretch>
            <a:fillRect/>
          </a:stretch>
        </p:blipFill>
        <p:spPr>
          <a:xfrm>
            <a:off x="324000" y="1277747"/>
            <a:ext cx="9673440" cy="5101229"/>
          </a:xfrm>
          <a:prstGeom prst="rect">
            <a:avLst/>
          </a:prstGeom>
        </p:spPr>
      </p:pic>
      <p:sp>
        <p:nvSpPr>
          <p:cNvPr id="5" name="TextBox 4"/>
          <p:cNvSpPr txBox="1"/>
          <p:nvPr/>
        </p:nvSpPr>
        <p:spPr>
          <a:xfrm>
            <a:off x="10261253" y="1994379"/>
            <a:ext cx="1607947" cy="830997"/>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NZ" sz="1800" kern="0" dirty="0">
                <a:ea typeface="Arial Unicode MS" pitchFamily="34" charset="-128"/>
                <a:cs typeface="Arial Unicode MS" pitchFamily="34" charset="-128"/>
              </a:rPr>
              <a:t>Login to see all the detailed attachments ! </a:t>
            </a:r>
          </a:p>
        </p:txBody>
      </p:sp>
    </p:spTree>
    <p:extLst>
      <p:ext uri="{BB962C8B-B14F-4D97-AF65-F5344CB8AC3E}">
        <p14:creationId xmlns:p14="http://schemas.microsoft.com/office/powerpoint/2010/main" val="3617493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Text Placeholder 4"/>
          <p:cNvSpPr>
            <a:spLocks noGrp="1"/>
          </p:cNvSpPr>
          <p:nvPr>
            <p:ph type="body" sz="quarter" idx="10"/>
          </p:nvPr>
        </p:nvSpPr>
        <p:spPr/>
        <p:txBody>
          <a:bodyPr/>
          <a:lstStyle/>
          <a:p>
            <a:r>
              <a:rPr lang="en-US" sz="2800" b="1" dirty="0">
                <a:solidFill>
                  <a:schemeClr val="accent1"/>
                </a:solidFill>
              </a:rPr>
              <a:t>Incremental Improvement</a:t>
            </a:r>
          </a:p>
          <a:p>
            <a:r>
              <a:rPr lang="en-US" sz="2800" dirty="0"/>
              <a:t>Change Management</a:t>
            </a:r>
          </a:p>
          <a:p>
            <a:r>
              <a:rPr lang="en-US" sz="2800" dirty="0"/>
              <a:t>Finding Information</a:t>
            </a:r>
          </a:p>
        </p:txBody>
      </p:sp>
    </p:spTree>
    <p:extLst>
      <p:ext uri="{BB962C8B-B14F-4D97-AF65-F5344CB8AC3E}">
        <p14:creationId xmlns:p14="http://schemas.microsoft.com/office/powerpoint/2010/main" val="621906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Best Practice – Overview of a component and related objects</a:t>
            </a:r>
          </a:p>
        </p:txBody>
      </p:sp>
      <p:pic>
        <p:nvPicPr>
          <p:cNvPr id="4" name="Content Placeholder 3"/>
          <p:cNvPicPr>
            <a:picLocks noGrp="1" noChangeAspect="1"/>
          </p:cNvPicPr>
          <p:nvPr>
            <p:ph idx="1"/>
          </p:nvPr>
        </p:nvPicPr>
        <p:blipFill>
          <a:blip r:embed="rId2"/>
          <a:stretch>
            <a:fillRect/>
          </a:stretch>
        </p:blipFill>
        <p:spPr>
          <a:xfrm>
            <a:off x="324000" y="1235217"/>
            <a:ext cx="9772374" cy="5153401"/>
          </a:xfrm>
          <a:prstGeom prst="rect">
            <a:avLst/>
          </a:prstGeom>
        </p:spPr>
      </p:pic>
    </p:spTree>
    <p:extLst>
      <p:ext uri="{BB962C8B-B14F-4D97-AF65-F5344CB8AC3E}">
        <p14:creationId xmlns:p14="http://schemas.microsoft.com/office/powerpoint/2010/main" val="1540715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Best Practice Workflows</a:t>
            </a:r>
          </a:p>
        </p:txBody>
      </p:sp>
      <p:pic>
        <p:nvPicPr>
          <p:cNvPr id="4" name="Content Placeholder 3"/>
          <p:cNvPicPr>
            <a:picLocks noGrp="1" noChangeAspect="1"/>
          </p:cNvPicPr>
          <p:nvPr>
            <p:ph idx="1"/>
          </p:nvPr>
        </p:nvPicPr>
        <p:blipFill>
          <a:blip r:embed="rId2"/>
          <a:stretch>
            <a:fillRect/>
          </a:stretch>
        </p:blipFill>
        <p:spPr>
          <a:xfrm>
            <a:off x="535523" y="1257419"/>
            <a:ext cx="9091239" cy="4794208"/>
          </a:xfrm>
          <a:prstGeom prst="rect">
            <a:avLst/>
          </a:prstGeom>
        </p:spPr>
      </p:pic>
    </p:spTree>
    <p:extLst>
      <p:ext uri="{BB962C8B-B14F-4D97-AF65-F5344CB8AC3E}">
        <p14:creationId xmlns:p14="http://schemas.microsoft.com/office/powerpoint/2010/main" val="28014063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title"/>
          </p:nvPr>
        </p:nvSpPr>
        <p:spPr/>
        <p:txBody>
          <a:bodyPr vert="horz" lIns="0" tIns="0" rIns="0" bIns="0" rtlCol="0" anchor="ctr" anchorCtr="0">
            <a:noAutofit/>
          </a:bodyPr>
          <a:lstStyle/>
          <a:p>
            <a:r>
              <a:rPr lang="en-US" kern="0" dirty="0">
                <a:solidFill>
                  <a:schemeClr val="tx1">
                    <a:lumMod val="50000"/>
                    <a:lumOff val="50000"/>
                  </a:schemeClr>
                </a:solidFill>
                <a:ea typeface="Arial Unicode MS" pitchFamily="34" charset="-128"/>
                <a:cs typeface="Arial Unicode MS" pitchFamily="34" charset="-128"/>
              </a:rPr>
              <a:t>Using SAP Best Practices in SAP Solution Manager 7.2</a:t>
            </a:r>
          </a:p>
        </p:txBody>
      </p:sp>
      <p:sp>
        <p:nvSpPr>
          <p:cNvPr id="6" name="Text Placeholder 5"/>
          <p:cNvSpPr>
            <a:spLocks noGrp="1"/>
          </p:cNvSpPr>
          <p:nvPr>
            <p:ph type="body" sz="quarter" idx="10"/>
          </p:nvPr>
        </p:nvSpPr>
        <p:spPr>
          <a:xfrm>
            <a:off x="394338" y="1484162"/>
            <a:ext cx="4184626" cy="4555093"/>
          </a:xfrm>
        </p:spPr>
        <p:txBody>
          <a:bodyPr wrap="square">
            <a:spAutoFit/>
          </a:bodyPr>
          <a:lstStyle/>
          <a:p>
            <a:pPr marL="228600" indent="-228600" fontAlgn="base">
              <a:spcBef>
                <a:spcPts val="0"/>
              </a:spcBef>
              <a:spcAft>
                <a:spcPts val="800"/>
              </a:spcAft>
              <a:buClrTx/>
              <a:buSzPct val="120000"/>
              <a:buFont typeface="Arial" panose="020B0604020202020204" pitchFamily="34" charset="0"/>
              <a:buChar char="•"/>
            </a:pPr>
            <a:r>
              <a:rPr lang="en-US" sz="1400" b="0" kern="0" dirty="0">
                <a:solidFill>
                  <a:schemeClr val="tx2"/>
                </a:solidFill>
                <a:ea typeface="Arial Unicode MS" pitchFamily="34" charset="-128"/>
                <a:cs typeface="Arial Unicode MS" pitchFamily="34" charset="-128"/>
              </a:rPr>
              <a:t>Process models</a:t>
            </a:r>
            <a:r>
              <a:rPr lang="en-US" sz="1400" b="0" kern="0" dirty="0">
                <a:ea typeface="Arial Unicode MS" pitchFamily="34" charset="-128"/>
                <a:cs typeface="Arial Unicode MS" pitchFamily="34" charset="-128"/>
              </a:rPr>
              <a:t/>
            </a:r>
            <a:br>
              <a:rPr lang="en-US" sz="1400" b="0" kern="0" dirty="0">
                <a:ea typeface="Arial Unicode MS" pitchFamily="34" charset="-128"/>
                <a:cs typeface="Arial Unicode MS" pitchFamily="34" charset="-128"/>
              </a:rPr>
            </a:br>
            <a:r>
              <a:rPr lang="en-US" sz="1400" b="0" kern="0" dirty="0">
                <a:ea typeface="Arial Unicode MS" pitchFamily="34" charset="-128"/>
                <a:cs typeface="Arial Unicode MS" pitchFamily="34" charset="-128"/>
              </a:rPr>
              <a:t>Get a head start in defining your solution by selecting from a SAP Best Practices process library complete with process models, process diagrams, test scripts, and links to executables, such as Fiori apps, in your solution.</a:t>
            </a:r>
          </a:p>
          <a:p>
            <a:pPr marL="228600" indent="-228600" fontAlgn="base">
              <a:spcBef>
                <a:spcPts val="0"/>
              </a:spcBef>
              <a:spcAft>
                <a:spcPts val="800"/>
              </a:spcAft>
              <a:buClrTx/>
              <a:buSzPct val="120000"/>
              <a:buFont typeface="Arial" panose="020B0604020202020204" pitchFamily="34" charset="0"/>
              <a:buChar char="•"/>
            </a:pPr>
            <a:r>
              <a:rPr lang="en-US" sz="1400" b="0" kern="0" dirty="0">
                <a:solidFill>
                  <a:schemeClr val="tx2"/>
                </a:solidFill>
                <a:ea typeface="Arial Unicode MS" pitchFamily="34" charset="-128"/>
                <a:cs typeface="Arial Unicode MS" pitchFamily="34" charset="-128"/>
              </a:rPr>
              <a:t>Configuration</a:t>
            </a:r>
            <a:r>
              <a:rPr lang="en-US" sz="1400" b="0" kern="0" dirty="0">
                <a:ea typeface="Arial Unicode MS" pitchFamily="34" charset="-128"/>
                <a:cs typeface="Arial Unicode MS" pitchFamily="34" charset="-128"/>
              </a:rPr>
              <a:t/>
            </a:r>
            <a:br>
              <a:rPr lang="en-US" sz="1400" b="0" kern="0" dirty="0">
                <a:ea typeface="Arial Unicode MS" pitchFamily="34" charset="-128"/>
                <a:cs typeface="Arial Unicode MS" pitchFamily="34" charset="-128"/>
              </a:rPr>
            </a:br>
            <a:r>
              <a:rPr lang="en-US" sz="1400" b="0" kern="0" dirty="0">
                <a:ea typeface="Arial Unicode MS" pitchFamily="34" charset="-128"/>
                <a:cs typeface="Arial Unicode MS" pitchFamily="34" charset="-128"/>
              </a:rPr>
              <a:t>Understand and document how SAP Best Practices are configured in the configuration guides and activate or adjust the configuration in your solution. </a:t>
            </a:r>
          </a:p>
          <a:p>
            <a:pPr marL="228600" indent="-228600" fontAlgn="base">
              <a:spcBef>
                <a:spcPts val="0"/>
              </a:spcBef>
              <a:spcAft>
                <a:spcPts val="800"/>
              </a:spcAft>
              <a:buClrTx/>
              <a:buSzPct val="120000"/>
              <a:buFont typeface="Arial" panose="020B0604020202020204" pitchFamily="34" charset="0"/>
              <a:buChar char="•"/>
            </a:pPr>
            <a:r>
              <a:rPr lang="en-US" sz="1400" b="0" kern="0" dirty="0">
                <a:solidFill>
                  <a:schemeClr val="tx2"/>
                </a:solidFill>
                <a:ea typeface="Arial Unicode MS" pitchFamily="34" charset="-128"/>
                <a:cs typeface="Arial Unicode MS" pitchFamily="34" charset="-128"/>
              </a:rPr>
              <a:t>Project guidance</a:t>
            </a:r>
            <a:r>
              <a:rPr lang="en-US" sz="1400" b="0" kern="0" dirty="0">
                <a:ea typeface="Arial Unicode MS" pitchFamily="34" charset="-128"/>
                <a:cs typeface="Arial Unicode MS" pitchFamily="34" charset="-128"/>
              </a:rPr>
              <a:t/>
            </a:r>
            <a:br>
              <a:rPr lang="en-US" sz="1400" b="0" kern="0" dirty="0">
                <a:ea typeface="Arial Unicode MS" pitchFamily="34" charset="-128"/>
                <a:cs typeface="Arial Unicode MS" pitchFamily="34" charset="-128"/>
              </a:rPr>
            </a:br>
            <a:r>
              <a:rPr lang="en-US" sz="1400" b="0" kern="0" dirty="0">
                <a:ea typeface="Arial Unicode MS" pitchFamily="34" charset="-128"/>
                <a:cs typeface="Arial Unicode MS" pitchFamily="34" charset="-128"/>
              </a:rPr>
              <a:t>Import (WBS) templates based on SAP Activate* to understand the typical project tasks and prepare your own projects.</a:t>
            </a:r>
          </a:p>
          <a:p>
            <a:pPr marL="228600" indent="-228600" fontAlgn="base">
              <a:spcBef>
                <a:spcPts val="600"/>
              </a:spcBef>
              <a:spcAft>
                <a:spcPct val="0"/>
              </a:spcAft>
              <a:buClrTx/>
              <a:buFont typeface="Arial" panose="020B0604020202020204" pitchFamily="34" charset="0"/>
              <a:buChar char="•"/>
            </a:pPr>
            <a:endParaRPr lang="en-US" sz="1400" b="0" kern="0" dirty="0">
              <a:ea typeface="Arial Unicode MS" pitchFamily="34" charset="-128"/>
              <a:cs typeface="Arial Unicode MS" pitchFamily="34" charset="-128"/>
            </a:endParaRPr>
          </a:p>
          <a:p>
            <a:pPr fontAlgn="base">
              <a:spcBef>
                <a:spcPts val="600"/>
              </a:spcBef>
              <a:spcAft>
                <a:spcPct val="0"/>
              </a:spcAft>
              <a:buSzPct val="100000"/>
            </a:pPr>
            <a:r>
              <a:rPr lang="en-US" sz="1400" b="0" kern="0" dirty="0">
                <a:ea typeface="Arial Unicode MS" pitchFamily="34" charset="-128"/>
                <a:cs typeface="Arial Unicode MS" pitchFamily="34" charset="-128"/>
              </a:rPr>
              <a:t>Import SAP Best Practices easily and at no extra cost in the </a:t>
            </a:r>
            <a:r>
              <a:rPr lang="en-US" sz="1400" b="0" i="1" kern="0" dirty="0">
                <a:ea typeface="Arial Unicode MS" pitchFamily="34" charset="-128"/>
                <a:cs typeface="Arial Unicode MS" pitchFamily="34" charset="-128"/>
              </a:rPr>
              <a:t>Solution Administration </a:t>
            </a:r>
            <a:r>
              <a:rPr lang="en-US" sz="1400" b="0" kern="0" dirty="0">
                <a:ea typeface="Arial Unicode MS" pitchFamily="34" charset="-128"/>
                <a:cs typeface="Arial Unicode MS" pitchFamily="34" charset="-128"/>
              </a:rPr>
              <a:t>app in your SAP Solution Manager 7.2 system.</a:t>
            </a:r>
          </a:p>
        </p:txBody>
      </p:sp>
      <p:sp>
        <p:nvSpPr>
          <p:cNvPr id="8" name="TextBox 7"/>
          <p:cNvSpPr txBox="1"/>
          <p:nvPr/>
        </p:nvSpPr>
        <p:spPr>
          <a:xfrm>
            <a:off x="6384758" y="5749214"/>
            <a:ext cx="5412015" cy="184666"/>
          </a:xfrm>
          <a:prstGeom prst="rect">
            <a:avLst/>
          </a:prstGeom>
          <a:noFill/>
        </p:spPr>
        <p:txBody>
          <a:bodyPr wrap="square" lIns="0" tIns="0" rIns="0" bIns="0" rtlCol="0">
            <a:spAutoFit/>
          </a:bodyPr>
          <a:lstStyle/>
          <a:p>
            <a:pPr algn="r" fontAlgn="base">
              <a:spcBef>
                <a:spcPct val="50000"/>
              </a:spcBef>
              <a:spcAft>
                <a:spcPct val="0"/>
              </a:spcAft>
              <a:buClr>
                <a:srgbClr val="F0AB00"/>
              </a:buClr>
              <a:buSzPct val="80000"/>
            </a:pPr>
            <a:r>
              <a:rPr lang="en-US" sz="1200" i="1" kern="0" dirty="0">
                <a:solidFill>
                  <a:schemeClr val="bg2">
                    <a:lumMod val="50000"/>
                  </a:schemeClr>
                </a:solidFill>
                <a:ea typeface="Arial Unicode MS" pitchFamily="34" charset="-128"/>
                <a:cs typeface="Arial Unicode MS" pitchFamily="34" charset="-128"/>
              </a:rPr>
              <a:t>Solution documentation with SAP Best Practices in SAP Solution Manager 7.2</a:t>
            </a:r>
          </a:p>
        </p:txBody>
      </p:sp>
      <p:pic>
        <p:nvPicPr>
          <p:cNvPr id="9" name="Picture 8"/>
          <p:cNvPicPr>
            <a:picLocks noChangeAspect="1"/>
          </p:cNvPicPr>
          <p:nvPr/>
        </p:nvPicPr>
        <p:blipFill>
          <a:blip r:embed="rId3"/>
          <a:stretch>
            <a:fillRect/>
          </a:stretch>
        </p:blipFill>
        <p:spPr>
          <a:xfrm>
            <a:off x="4753068" y="1692392"/>
            <a:ext cx="7116131" cy="3913873"/>
          </a:xfrm>
          <a:prstGeom prst="rect">
            <a:avLst/>
          </a:prstGeom>
        </p:spPr>
      </p:pic>
    </p:spTree>
    <p:extLst>
      <p:ext uri="{BB962C8B-B14F-4D97-AF65-F5344CB8AC3E}">
        <p14:creationId xmlns:p14="http://schemas.microsoft.com/office/powerpoint/2010/main" val="255578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SAP Model Company</a:t>
            </a:r>
            <a:endParaRPr lang="en-AU" dirty="0"/>
          </a:p>
        </p:txBody>
      </p:sp>
      <p:sp>
        <p:nvSpPr>
          <p:cNvPr id="3" name="Text Placeholder 2"/>
          <p:cNvSpPr>
            <a:spLocks noGrp="1"/>
          </p:cNvSpPr>
          <p:nvPr>
            <p:ph type="body" sz="quarter" idx="10"/>
          </p:nvPr>
        </p:nvSpPr>
        <p:spPr>
          <a:xfrm>
            <a:off x="324167" y="1691078"/>
            <a:ext cx="3149686" cy="4392043"/>
          </a:xfrm>
        </p:spPr>
        <p:txBody>
          <a:bodyPr/>
          <a:lstStyle/>
          <a:p>
            <a:pPr marL="241348" indent="-241348" defTabSz="1219444" fontAlgn="base">
              <a:spcBef>
                <a:spcPct val="50000"/>
              </a:spcBef>
              <a:spcAft>
                <a:spcPct val="0"/>
              </a:spcAft>
              <a:buClr>
                <a:srgbClr val="F0AB00"/>
              </a:buClr>
              <a:buSzPct val="100000"/>
              <a:buFont typeface="Wingdings" panose="05000000000000000000" pitchFamily="2" charset="2"/>
              <a:buChar char=""/>
            </a:pPr>
            <a:r>
              <a:rPr lang="en-US" sz="1600" kern="0" dirty="0">
                <a:ea typeface="Arial Unicode MS" pitchFamily="34" charset="-128"/>
                <a:cs typeface="Arial Unicode MS" pitchFamily="34" charset="-128"/>
              </a:rPr>
              <a:t>SAP Model Company is a </a:t>
            </a:r>
            <a:br>
              <a:rPr lang="en-US" sz="1600" kern="0" dirty="0">
                <a:ea typeface="Arial Unicode MS" pitchFamily="34" charset="-128"/>
                <a:cs typeface="Arial Unicode MS" pitchFamily="34" charset="-128"/>
              </a:rPr>
            </a:br>
            <a:r>
              <a:rPr lang="en-US" sz="1600" kern="0" dirty="0">
                <a:ea typeface="Arial Unicode MS" pitchFamily="34" charset="-128"/>
                <a:cs typeface="Arial Unicode MS" pitchFamily="34" charset="-128"/>
              </a:rPr>
              <a:t>prepackaged, ready-to-use, end-to-end service that delivers relevant, predictable outcomes.</a:t>
            </a:r>
          </a:p>
          <a:p>
            <a:pPr marL="241348" indent="-241348" defTabSz="1219444" fontAlgn="base">
              <a:spcBef>
                <a:spcPct val="50000"/>
              </a:spcBef>
              <a:spcAft>
                <a:spcPct val="0"/>
              </a:spcAft>
              <a:buClr>
                <a:srgbClr val="F0AB00"/>
              </a:buClr>
              <a:buSzPct val="100000"/>
              <a:buFont typeface="Wingdings" panose="05000000000000000000" pitchFamily="2" charset="2"/>
              <a:buChar char=""/>
            </a:pPr>
            <a:r>
              <a:rPr lang="en-US" sz="1600" kern="0" dirty="0">
                <a:ea typeface="Arial Unicode MS" pitchFamily="34" charset="-128"/>
                <a:cs typeface="Arial Unicode MS" pitchFamily="34" charset="-128"/>
              </a:rPr>
              <a:t>It combines best practices and integrated end-to-end processes (</a:t>
            </a:r>
            <a:r>
              <a:rPr lang="en-US" sz="1600" kern="0" dirty="0" err="1">
                <a:ea typeface="Arial Unicode MS" pitchFamily="34" charset="-128"/>
                <a:cs typeface="Arial Unicode MS" pitchFamily="34" charset="-128"/>
              </a:rPr>
              <a:t>LoB</a:t>
            </a:r>
            <a:r>
              <a:rPr lang="en-US" sz="1600" kern="0" dirty="0">
                <a:ea typeface="Arial Unicode MS" pitchFamily="34" charset="-128"/>
                <a:cs typeface="Arial Unicode MS" pitchFamily="34" charset="-128"/>
              </a:rPr>
              <a:t> or industry), leveraging customer implementation experiences (“harvesting”).</a:t>
            </a:r>
          </a:p>
          <a:p>
            <a:pPr marL="241348" indent="-241348" defTabSz="1219444" fontAlgn="base">
              <a:spcBef>
                <a:spcPct val="50000"/>
              </a:spcBef>
              <a:spcAft>
                <a:spcPct val="0"/>
              </a:spcAft>
              <a:buClr>
                <a:srgbClr val="F0AB00"/>
              </a:buClr>
              <a:buSzPct val="100000"/>
              <a:buFont typeface="Wingdings" panose="05000000000000000000" pitchFamily="2" charset="2"/>
              <a:buChar char=""/>
            </a:pPr>
            <a:r>
              <a:rPr lang="en-US" sz="1600" kern="0" dirty="0">
                <a:ea typeface="Arial Unicode MS" pitchFamily="34" charset="-128"/>
                <a:cs typeface="Arial Unicode MS" pitchFamily="34" charset="-128"/>
              </a:rPr>
              <a:t>Following an outside-in approach, it focuses on accelerating implementation time and helps you to get ready for the digitization journey.</a:t>
            </a:r>
          </a:p>
        </p:txBody>
      </p:sp>
      <p:sp>
        <p:nvSpPr>
          <p:cNvPr id="89" name="Rectangle 88"/>
          <p:cNvSpPr/>
          <p:nvPr/>
        </p:nvSpPr>
        <p:spPr bwMode="gray">
          <a:xfrm>
            <a:off x="4476799" y="150683"/>
            <a:ext cx="7389598" cy="6390295"/>
          </a:xfrm>
          <a:prstGeom prst="rect">
            <a:avLst/>
          </a:prstGeom>
          <a:gradFill flip="none" rotWithShape="1">
            <a:gsLst>
              <a:gs pos="68000">
                <a:schemeClr val="tx2">
                  <a:lumMod val="20000"/>
                  <a:lumOff val="80000"/>
                  <a:alpha val="0"/>
                </a:schemeClr>
              </a:gs>
              <a:gs pos="100000">
                <a:schemeClr val="tx2"/>
              </a:gs>
            </a:gsLst>
            <a:path path="circle">
              <a:fillToRect t="100000" r="100000"/>
            </a:path>
            <a:tileRect l="-100000" b="-100000"/>
          </a:gradFill>
          <a:ln w="6350" algn="ctr">
            <a:noFill/>
            <a:miter lim="800000"/>
            <a:headEnd/>
            <a:tailEnd/>
          </a:ln>
        </p:spPr>
        <p:txBody>
          <a:bodyPr lIns="89974" tIns="71979" rIns="89974" bIns="71979" rtlCol="0" anchor="ctr"/>
          <a:lstStyle/>
          <a:p>
            <a:pPr algn="ctr" defTabSz="914065" fontAlgn="base">
              <a:spcBef>
                <a:spcPct val="50000"/>
              </a:spcBef>
              <a:spcAft>
                <a:spcPct val="0"/>
              </a:spcAft>
              <a:buClr>
                <a:srgbClr val="F0AB00"/>
              </a:buClr>
              <a:buSzPct val="80000"/>
            </a:pPr>
            <a:endParaRPr lang="en-US" sz="1999" kern="0" dirty="0">
              <a:ea typeface="Arial Unicode MS" pitchFamily="34" charset="-128"/>
              <a:cs typeface="Arial Unicode MS" pitchFamily="34" charset="-128"/>
            </a:endParaRPr>
          </a:p>
        </p:txBody>
      </p:sp>
      <p:grpSp>
        <p:nvGrpSpPr>
          <p:cNvPr id="90" name="Group 89"/>
          <p:cNvGrpSpPr/>
          <p:nvPr/>
        </p:nvGrpSpPr>
        <p:grpSpPr>
          <a:xfrm>
            <a:off x="4023860" y="519366"/>
            <a:ext cx="4675942" cy="4656955"/>
            <a:chOff x="3793975" y="1567311"/>
            <a:chExt cx="4676078" cy="4657090"/>
          </a:xfrm>
        </p:grpSpPr>
        <p:grpSp>
          <p:nvGrpSpPr>
            <p:cNvPr id="91" name="Group 90"/>
            <p:cNvGrpSpPr/>
            <p:nvPr/>
          </p:nvGrpSpPr>
          <p:grpSpPr>
            <a:xfrm>
              <a:off x="3793975" y="1567311"/>
              <a:ext cx="4676078" cy="4657090"/>
              <a:chOff x="3793975" y="1567311"/>
              <a:chExt cx="4676078" cy="4657090"/>
            </a:xfrm>
          </p:grpSpPr>
          <p:sp>
            <p:nvSpPr>
              <p:cNvPr id="93" name="TextBox 92"/>
              <p:cNvSpPr txBox="1"/>
              <p:nvPr/>
            </p:nvSpPr>
            <p:spPr>
              <a:xfrm rot="1873592">
                <a:off x="4556142" y="1962406"/>
                <a:ext cx="3392728" cy="3164201"/>
              </a:xfrm>
              <a:prstGeom prst="rect">
                <a:avLst/>
              </a:prstGeom>
              <a:noFill/>
            </p:spPr>
            <p:txBody>
              <a:bodyPr spcFirstLastPara="1" wrap="square" lIns="0" tIns="0" rIns="0" bIns="0" numCol="1" rtlCol="0">
                <a:prstTxWarp prst="textArchUp">
                  <a:avLst>
                    <a:gd name="adj" fmla="val 12890991"/>
                  </a:avLst>
                </a:prstTxWarp>
                <a:spAutoFit/>
              </a:bodyPr>
              <a:lstStyle/>
              <a:p>
                <a:pPr fontAlgn="base">
                  <a:spcBef>
                    <a:spcPts val="600"/>
                  </a:spcBef>
                  <a:spcAft>
                    <a:spcPct val="0"/>
                  </a:spcAft>
                  <a:buClr>
                    <a:srgbClr val="F0AB00"/>
                  </a:buClr>
                  <a:buSzPct val="80000"/>
                </a:pPr>
                <a:r>
                  <a:rPr lang="en-US" sz="1400" dirty="0"/>
                  <a:t>Standardization</a:t>
                </a:r>
                <a:endParaRPr lang="en-US" sz="1400" kern="0" dirty="0">
                  <a:ea typeface="Arial Unicode MS" pitchFamily="34" charset="-128"/>
                  <a:cs typeface="Arial Unicode MS" pitchFamily="34" charset="-128"/>
                </a:endParaRPr>
              </a:p>
            </p:txBody>
          </p:sp>
          <p:grpSp>
            <p:nvGrpSpPr>
              <p:cNvPr id="94" name="Group 93"/>
              <p:cNvGrpSpPr/>
              <p:nvPr/>
            </p:nvGrpSpPr>
            <p:grpSpPr>
              <a:xfrm>
                <a:off x="3793975" y="1567311"/>
                <a:ext cx="4676078" cy="4657090"/>
                <a:chOff x="3793975" y="1567311"/>
                <a:chExt cx="4676078" cy="4657090"/>
              </a:xfrm>
            </p:grpSpPr>
            <p:sp>
              <p:nvSpPr>
                <p:cNvPr id="95" name="Block Arc 94"/>
                <p:cNvSpPr/>
                <p:nvPr/>
              </p:nvSpPr>
              <p:spPr bwMode="gray">
                <a:xfrm>
                  <a:off x="3834038" y="1567311"/>
                  <a:ext cx="4625505" cy="4657090"/>
                </a:xfrm>
                <a:prstGeom prst="blockArc">
                  <a:avLst>
                    <a:gd name="adj1" fmla="val 11863995"/>
                    <a:gd name="adj2" fmla="val 20554633"/>
                    <a:gd name="adj3" fmla="val 22033"/>
                  </a:avLst>
                </a:prstGeom>
                <a:solidFill>
                  <a:schemeClr val="bg1">
                    <a:lumMod val="95000"/>
                  </a:schemeClr>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96" name="TextBox 95"/>
                <p:cNvSpPr txBox="1"/>
                <p:nvPr/>
              </p:nvSpPr>
              <p:spPr>
                <a:xfrm rot="5153125">
                  <a:off x="4684273" y="2163878"/>
                  <a:ext cx="3479435" cy="3245068"/>
                </a:xfrm>
                <a:prstGeom prst="rect">
                  <a:avLst/>
                </a:prstGeom>
                <a:noFill/>
              </p:spPr>
              <p:txBody>
                <a:bodyPr spcFirstLastPara="1" wrap="square" lIns="0" tIns="0" rIns="0" bIns="0" numCol="1" rtlCol="0">
                  <a:prstTxWarp prst="textArchUp">
                    <a:avLst>
                      <a:gd name="adj" fmla="val 12890991"/>
                    </a:avLst>
                  </a:prstTxWarp>
                  <a:spAutoFit/>
                </a:bodyPr>
                <a:lstStyle/>
                <a:p>
                  <a:pPr fontAlgn="base">
                    <a:spcBef>
                      <a:spcPts val="600"/>
                    </a:spcBef>
                    <a:spcAft>
                      <a:spcPct val="0"/>
                    </a:spcAft>
                    <a:buClr>
                      <a:srgbClr val="F0AB00"/>
                    </a:buClr>
                    <a:buSzPct val="80000"/>
                  </a:pPr>
                  <a:r>
                    <a:rPr lang="en-US" sz="1400" dirty="0"/>
                    <a:t>Simplification</a:t>
                  </a:r>
                  <a:endParaRPr lang="en-US" sz="1400" kern="0" dirty="0">
                    <a:ea typeface="Arial Unicode MS" pitchFamily="34" charset="-128"/>
                    <a:cs typeface="Arial Unicode MS" pitchFamily="34" charset="-128"/>
                  </a:endParaRPr>
                </a:p>
              </p:txBody>
            </p:sp>
            <p:sp>
              <p:nvSpPr>
                <p:cNvPr id="97" name="TextBox 96"/>
                <p:cNvSpPr txBox="1"/>
                <p:nvPr/>
              </p:nvSpPr>
              <p:spPr>
                <a:xfrm rot="20638128">
                  <a:off x="4214464" y="1995831"/>
                  <a:ext cx="3479435" cy="3245068"/>
                </a:xfrm>
                <a:prstGeom prst="rect">
                  <a:avLst/>
                </a:prstGeom>
                <a:noFill/>
              </p:spPr>
              <p:txBody>
                <a:bodyPr spcFirstLastPara="1" wrap="square" lIns="0" tIns="0" rIns="0" bIns="0" numCol="1" rtlCol="0">
                  <a:prstTxWarp prst="textArchUp">
                    <a:avLst>
                      <a:gd name="adj" fmla="val 12890991"/>
                    </a:avLst>
                  </a:prstTxWarp>
                  <a:spAutoFit/>
                </a:bodyPr>
                <a:lstStyle/>
                <a:p>
                  <a:pPr fontAlgn="base">
                    <a:spcBef>
                      <a:spcPts val="600"/>
                    </a:spcBef>
                    <a:spcAft>
                      <a:spcPct val="0"/>
                    </a:spcAft>
                    <a:buClr>
                      <a:srgbClr val="F0AB00"/>
                    </a:buClr>
                    <a:buSzPct val="80000"/>
                  </a:pPr>
                  <a:r>
                    <a:rPr lang="en-US" sz="1400" dirty="0"/>
                    <a:t>   Acceleration</a:t>
                  </a:r>
                  <a:endParaRPr lang="en-US" sz="1400" kern="0" dirty="0">
                    <a:ea typeface="Arial Unicode MS" pitchFamily="34" charset="-128"/>
                    <a:cs typeface="Arial Unicode MS" pitchFamily="34" charset="-128"/>
                  </a:endParaRPr>
                </a:p>
              </p:txBody>
            </p:sp>
            <p:sp>
              <p:nvSpPr>
                <p:cNvPr id="98" name="Arc 97"/>
                <p:cNvSpPr/>
                <p:nvPr/>
              </p:nvSpPr>
              <p:spPr>
                <a:xfrm>
                  <a:off x="3822743" y="1578913"/>
                  <a:ext cx="4636800" cy="4636800"/>
                </a:xfrm>
                <a:prstGeom prst="arc">
                  <a:avLst>
                    <a:gd name="adj1" fmla="val 8274778"/>
                    <a:gd name="adj2" fmla="val 2602035"/>
                  </a:avLst>
                </a:prstGeom>
                <a:ln w="190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00"/>
                </a:p>
              </p:txBody>
            </p:sp>
            <p:sp>
              <p:nvSpPr>
                <p:cNvPr id="99" name="Oval 98"/>
                <p:cNvSpPr/>
                <p:nvPr/>
              </p:nvSpPr>
              <p:spPr bwMode="gray">
                <a:xfrm>
                  <a:off x="4572770" y="2326804"/>
                  <a:ext cx="3157767" cy="3157767"/>
                </a:xfrm>
                <a:prstGeom prst="ellipse">
                  <a:avLst/>
                </a:prstGeom>
                <a:solidFill>
                  <a:schemeClr val="accent1">
                    <a:lumMod val="60000"/>
                    <a:lumOff val="40000"/>
                  </a:schemeClr>
                </a:solidFill>
                <a:ln w="28575" algn="ctr">
                  <a:solidFill>
                    <a:schemeClr val="tx2"/>
                  </a:solid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en-US" sz="2000" kern="0" dirty="0">
                    <a:ea typeface="Arial Unicode MS" pitchFamily="34" charset="-128"/>
                    <a:cs typeface="Arial Unicode MS" pitchFamily="34" charset="-128"/>
                  </a:endParaRPr>
                </a:p>
              </p:txBody>
            </p:sp>
            <p:sp>
              <p:nvSpPr>
                <p:cNvPr id="100" name="Oval 99"/>
                <p:cNvSpPr/>
                <p:nvPr/>
              </p:nvSpPr>
              <p:spPr bwMode="gray">
                <a:xfrm>
                  <a:off x="5002420" y="2756454"/>
                  <a:ext cx="2298466" cy="2298466"/>
                </a:xfrm>
                <a:prstGeom prst="ellipse">
                  <a:avLst/>
                </a:prstGeom>
                <a:solidFill>
                  <a:schemeClr val="bg1"/>
                </a:solidFill>
                <a:ln w="28575" algn="ctr">
                  <a:solidFill>
                    <a:schemeClr val="tx1">
                      <a:lumMod val="65000"/>
                      <a:lumOff val="35000"/>
                    </a:schemeClr>
                  </a:solid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en-US" sz="2000" kern="0" dirty="0">
                    <a:ea typeface="Arial Unicode MS" pitchFamily="34" charset="-128"/>
                    <a:cs typeface="Arial Unicode MS" pitchFamily="34" charset="-128"/>
                  </a:endParaRPr>
                </a:p>
              </p:txBody>
            </p:sp>
            <p:grpSp>
              <p:nvGrpSpPr>
                <p:cNvPr id="101" name="Group 100"/>
                <p:cNvGrpSpPr/>
                <p:nvPr/>
              </p:nvGrpSpPr>
              <p:grpSpPr>
                <a:xfrm>
                  <a:off x="3961875" y="3548230"/>
                  <a:ext cx="4344450" cy="2519448"/>
                  <a:chOff x="-1847822" y="2577418"/>
                  <a:chExt cx="5157535" cy="2990976"/>
                </a:xfrm>
                <a:solidFill>
                  <a:schemeClr val="tx1">
                    <a:lumMod val="65000"/>
                    <a:lumOff val="35000"/>
                  </a:schemeClr>
                </a:solidFill>
              </p:grpSpPr>
              <p:sp>
                <p:nvSpPr>
                  <p:cNvPr id="149" name="Freeform 12"/>
                  <p:cNvSpPr>
                    <a:spLocks/>
                  </p:cNvSpPr>
                  <p:nvPr/>
                </p:nvSpPr>
                <p:spPr bwMode="auto">
                  <a:xfrm rot="871786" flipH="1">
                    <a:off x="-1847822" y="2577418"/>
                    <a:ext cx="1544392" cy="1078550"/>
                  </a:xfrm>
                  <a:custGeom>
                    <a:avLst/>
                    <a:gdLst>
                      <a:gd name="T0" fmla="*/ 647 w 708"/>
                      <a:gd name="T1" fmla="*/ 0 h 495"/>
                      <a:gd name="T2" fmla="*/ 131 w 708"/>
                      <a:gd name="T3" fmla="*/ 0 h 495"/>
                      <a:gd name="T4" fmla="*/ 16 w 708"/>
                      <a:gd name="T5" fmla="*/ 90 h 495"/>
                      <a:gd name="T6" fmla="*/ 15 w 708"/>
                      <a:gd name="T7" fmla="*/ 93 h 495"/>
                      <a:gd name="T8" fmla="*/ 70 w 708"/>
                      <a:gd name="T9" fmla="*/ 228 h 495"/>
                      <a:gd name="T10" fmla="*/ 459 w 708"/>
                      <a:gd name="T11" fmla="*/ 453 h 495"/>
                      <a:gd name="T12" fmla="*/ 496 w 708"/>
                      <a:gd name="T13" fmla="*/ 475 h 495"/>
                      <a:gd name="T14" fmla="*/ 517 w 708"/>
                      <a:gd name="T15" fmla="*/ 486 h 495"/>
                      <a:gd name="T16" fmla="*/ 547 w 708"/>
                      <a:gd name="T17" fmla="*/ 495 h 495"/>
                      <a:gd name="T18" fmla="*/ 601 w 708"/>
                      <a:gd name="T19" fmla="*/ 460 h 495"/>
                      <a:gd name="T20" fmla="*/ 668 w 708"/>
                      <a:gd name="T21" fmla="*/ 280 h 495"/>
                      <a:gd name="T22" fmla="*/ 672 w 708"/>
                      <a:gd name="T23" fmla="*/ 268 h 495"/>
                      <a:gd name="T24" fmla="*/ 707 w 708"/>
                      <a:gd name="T25" fmla="*/ 65 h 495"/>
                      <a:gd name="T26" fmla="*/ 699 w 708"/>
                      <a:gd name="T27" fmla="*/ 30 h 495"/>
                      <a:gd name="T28" fmla="*/ 647 w 708"/>
                      <a:gd name="T29"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8" h="495">
                        <a:moveTo>
                          <a:pt x="647" y="0"/>
                        </a:moveTo>
                        <a:cubicBezTo>
                          <a:pt x="131" y="0"/>
                          <a:pt x="131" y="0"/>
                          <a:pt x="131" y="0"/>
                        </a:cubicBezTo>
                        <a:cubicBezTo>
                          <a:pt x="77" y="0"/>
                          <a:pt x="29" y="37"/>
                          <a:pt x="16" y="90"/>
                        </a:cubicBezTo>
                        <a:cubicBezTo>
                          <a:pt x="15" y="91"/>
                          <a:pt x="15" y="92"/>
                          <a:pt x="15" y="93"/>
                        </a:cubicBezTo>
                        <a:cubicBezTo>
                          <a:pt x="0" y="145"/>
                          <a:pt x="23" y="201"/>
                          <a:pt x="70" y="228"/>
                        </a:cubicBezTo>
                        <a:cubicBezTo>
                          <a:pt x="459" y="453"/>
                          <a:pt x="459" y="453"/>
                          <a:pt x="459" y="453"/>
                        </a:cubicBezTo>
                        <a:cubicBezTo>
                          <a:pt x="496" y="475"/>
                          <a:pt x="496" y="475"/>
                          <a:pt x="496" y="475"/>
                        </a:cubicBezTo>
                        <a:cubicBezTo>
                          <a:pt x="517" y="486"/>
                          <a:pt x="517" y="486"/>
                          <a:pt x="517" y="486"/>
                        </a:cubicBezTo>
                        <a:cubicBezTo>
                          <a:pt x="526" y="492"/>
                          <a:pt x="537" y="495"/>
                          <a:pt x="547" y="495"/>
                        </a:cubicBezTo>
                        <a:cubicBezTo>
                          <a:pt x="569" y="495"/>
                          <a:pt x="591" y="482"/>
                          <a:pt x="601" y="460"/>
                        </a:cubicBezTo>
                        <a:cubicBezTo>
                          <a:pt x="628" y="402"/>
                          <a:pt x="651" y="342"/>
                          <a:pt x="668" y="280"/>
                        </a:cubicBezTo>
                        <a:cubicBezTo>
                          <a:pt x="669" y="276"/>
                          <a:pt x="670" y="272"/>
                          <a:pt x="672" y="268"/>
                        </a:cubicBezTo>
                        <a:cubicBezTo>
                          <a:pt x="689" y="202"/>
                          <a:pt x="701" y="134"/>
                          <a:pt x="707" y="65"/>
                        </a:cubicBezTo>
                        <a:cubicBezTo>
                          <a:pt x="708" y="52"/>
                          <a:pt x="705" y="40"/>
                          <a:pt x="699" y="30"/>
                        </a:cubicBezTo>
                        <a:cubicBezTo>
                          <a:pt x="689" y="12"/>
                          <a:pt x="669" y="0"/>
                          <a:pt x="647" y="0"/>
                        </a:cubicBezTo>
                      </a:path>
                    </a:pathLst>
                  </a:custGeom>
                  <a:grpFill/>
                  <a:ln>
                    <a:noFill/>
                  </a:ln>
                </p:spPr>
                <p:txBody>
                  <a:bodyPr vert="horz" wrap="square" lIns="91437" tIns="45719" rIns="91437" bIns="45719" numCol="1" anchor="t" anchorCtr="0" compatLnSpc="1">
                    <a:prstTxWarp prst="textNoShape">
                      <a:avLst/>
                    </a:prstTxWarp>
                  </a:bodyPr>
                  <a:lstStyle/>
                  <a:p>
                    <a:endParaRPr lang="de-DE" sz="1300"/>
                  </a:p>
                </p:txBody>
              </p:sp>
              <p:sp>
                <p:nvSpPr>
                  <p:cNvPr id="150" name="Freeform 11"/>
                  <p:cNvSpPr>
                    <a:spLocks/>
                  </p:cNvSpPr>
                  <p:nvPr/>
                </p:nvSpPr>
                <p:spPr bwMode="auto">
                  <a:xfrm rot="871786" flipH="1">
                    <a:off x="-1663682" y="3222291"/>
                    <a:ext cx="1482432" cy="1438831"/>
                  </a:xfrm>
                  <a:custGeom>
                    <a:avLst/>
                    <a:gdLst>
                      <a:gd name="T0" fmla="*/ 135 w 680"/>
                      <a:gd name="T1" fmla="*/ 0 h 660"/>
                      <a:gd name="T2" fmla="*/ 48 w 680"/>
                      <a:gd name="T3" fmla="*/ 36 h 660"/>
                      <a:gd name="T4" fmla="*/ 47 w 680"/>
                      <a:gd name="T5" fmla="*/ 38 h 660"/>
                      <a:gd name="T6" fmla="*/ 27 w 680"/>
                      <a:gd name="T7" fmla="*/ 183 h 660"/>
                      <a:gd name="T8" fmla="*/ 285 w 680"/>
                      <a:gd name="T9" fmla="*/ 630 h 660"/>
                      <a:gd name="T10" fmla="*/ 337 w 680"/>
                      <a:gd name="T11" fmla="*/ 660 h 660"/>
                      <a:gd name="T12" fmla="*/ 371 w 680"/>
                      <a:gd name="T13" fmla="*/ 649 h 660"/>
                      <a:gd name="T14" fmla="*/ 429 w 680"/>
                      <a:gd name="T15" fmla="*/ 606 h 660"/>
                      <a:gd name="T16" fmla="*/ 441 w 680"/>
                      <a:gd name="T17" fmla="*/ 596 h 660"/>
                      <a:gd name="T18" fmla="*/ 630 w 680"/>
                      <a:gd name="T19" fmla="*/ 401 h 660"/>
                      <a:gd name="T20" fmla="*/ 631 w 680"/>
                      <a:gd name="T21" fmla="*/ 401 h 660"/>
                      <a:gd name="T22" fmla="*/ 660 w 680"/>
                      <a:gd name="T23" fmla="*/ 360 h 660"/>
                      <a:gd name="T24" fmla="*/ 641 w 680"/>
                      <a:gd name="T25" fmla="*/ 274 h 660"/>
                      <a:gd name="T26" fmla="*/ 194 w 680"/>
                      <a:gd name="T27" fmla="*/ 16 h 660"/>
                      <a:gd name="T28" fmla="*/ 135 w 680"/>
                      <a:gd name="T29"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 h="660">
                        <a:moveTo>
                          <a:pt x="135" y="0"/>
                        </a:moveTo>
                        <a:cubicBezTo>
                          <a:pt x="103" y="0"/>
                          <a:pt x="72" y="13"/>
                          <a:pt x="48" y="36"/>
                        </a:cubicBezTo>
                        <a:cubicBezTo>
                          <a:pt x="47" y="38"/>
                          <a:pt x="47" y="38"/>
                          <a:pt x="47" y="38"/>
                        </a:cubicBezTo>
                        <a:cubicBezTo>
                          <a:pt x="8" y="76"/>
                          <a:pt x="0" y="136"/>
                          <a:pt x="27" y="183"/>
                        </a:cubicBezTo>
                        <a:cubicBezTo>
                          <a:pt x="285" y="630"/>
                          <a:pt x="285" y="630"/>
                          <a:pt x="285" y="630"/>
                        </a:cubicBezTo>
                        <a:cubicBezTo>
                          <a:pt x="296" y="649"/>
                          <a:pt x="316" y="660"/>
                          <a:pt x="337" y="660"/>
                        </a:cubicBezTo>
                        <a:cubicBezTo>
                          <a:pt x="348" y="660"/>
                          <a:pt x="360" y="657"/>
                          <a:pt x="371" y="649"/>
                        </a:cubicBezTo>
                        <a:cubicBezTo>
                          <a:pt x="391" y="636"/>
                          <a:pt x="410" y="621"/>
                          <a:pt x="429" y="606"/>
                        </a:cubicBezTo>
                        <a:cubicBezTo>
                          <a:pt x="433" y="603"/>
                          <a:pt x="437" y="600"/>
                          <a:pt x="441" y="596"/>
                        </a:cubicBezTo>
                        <a:cubicBezTo>
                          <a:pt x="512" y="539"/>
                          <a:pt x="575" y="473"/>
                          <a:pt x="630" y="401"/>
                        </a:cubicBezTo>
                        <a:cubicBezTo>
                          <a:pt x="631" y="401"/>
                          <a:pt x="631" y="401"/>
                          <a:pt x="631" y="401"/>
                        </a:cubicBezTo>
                        <a:cubicBezTo>
                          <a:pt x="641" y="387"/>
                          <a:pt x="651" y="374"/>
                          <a:pt x="660" y="360"/>
                        </a:cubicBezTo>
                        <a:cubicBezTo>
                          <a:pt x="680" y="331"/>
                          <a:pt x="671" y="291"/>
                          <a:pt x="641" y="274"/>
                        </a:cubicBezTo>
                        <a:cubicBezTo>
                          <a:pt x="194" y="16"/>
                          <a:pt x="194" y="16"/>
                          <a:pt x="194" y="16"/>
                        </a:cubicBezTo>
                        <a:cubicBezTo>
                          <a:pt x="176" y="5"/>
                          <a:pt x="155" y="0"/>
                          <a:pt x="135" y="0"/>
                        </a:cubicBezTo>
                      </a:path>
                    </a:pathLst>
                  </a:custGeom>
                  <a:grpFill/>
                  <a:ln>
                    <a:noFill/>
                  </a:ln>
                </p:spPr>
                <p:txBody>
                  <a:bodyPr vert="horz" wrap="square" lIns="91437" tIns="45719" rIns="91437" bIns="45719" numCol="1" anchor="t" anchorCtr="0" compatLnSpc="1">
                    <a:prstTxWarp prst="textNoShape">
                      <a:avLst/>
                    </a:prstTxWarp>
                  </a:bodyPr>
                  <a:lstStyle/>
                  <a:p>
                    <a:endParaRPr lang="de-DE" sz="1300"/>
                  </a:p>
                </p:txBody>
              </p:sp>
              <p:sp>
                <p:nvSpPr>
                  <p:cNvPr id="151" name="Freeform 10"/>
                  <p:cNvSpPr>
                    <a:spLocks/>
                  </p:cNvSpPr>
                  <p:nvPr/>
                </p:nvSpPr>
                <p:spPr bwMode="auto">
                  <a:xfrm rot="871786" flipH="1">
                    <a:off x="-859757" y="3725857"/>
                    <a:ext cx="1098056" cy="1518002"/>
                  </a:xfrm>
                  <a:custGeom>
                    <a:avLst/>
                    <a:gdLst>
                      <a:gd name="T0" fmla="*/ 125 w 504"/>
                      <a:gd name="T1" fmla="*/ 0 h 696"/>
                      <a:gd name="T2" fmla="*/ 92 w 504"/>
                      <a:gd name="T3" fmla="*/ 4 h 696"/>
                      <a:gd name="T4" fmla="*/ 89 w 504"/>
                      <a:gd name="T5" fmla="*/ 5 h 696"/>
                      <a:gd name="T6" fmla="*/ 0 w 504"/>
                      <a:gd name="T7" fmla="*/ 120 h 696"/>
                      <a:gd name="T8" fmla="*/ 0 w 504"/>
                      <a:gd name="T9" fmla="*/ 636 h 696"/>
                      <a:gd name="T10" fmla="*/ 60 w 504"/>
                      <a:gd name="T11" fmla="*/ 696 h 696"/>
                      <a:gd name="T12" fmla="*/ 65 w 504"/>
                      <a:gd name="T13" fmla="*/ 696 h 696"/>
                      <a:gd name="T14" fmla="*/ 194 w 504"/>
                      <a:gd name="T15" fmla="*/ 678 h 696"/>
                      <a:gd name="T16" fmla="*/ 207 w 504"/>
                      <a:gd name="T17" fmla="*/ 675 h 696"/>
                      <a:gd name="T18" fmla="*/ 460 w 504"/>
                      <a:gd name="T19" fmla="*/ 590 h 696"/>
                      <a:gd name="T20" fmla="*/ 486 w 504"/>
                      <a:gd name="T21" fmla="*/ 506 h 696"/>
                      <a:gd name="T22" fmla="*/ 472 w 504"/>
                      <a:gd name="T23" fmla="*/ 481 h 696"/>
                      <a:gd name="T24" fmla="*/ 450 w 504"/>
                      <a:gd name="T25" fmla="*/ 443 h 696"/>
                      <a:gd name="T26" fmla="*/ 228 w 504"/>
                      <a:gd name="T27" fmla="*/ 59 h 696"/>
                      <a:gd name="T28" fmla="*/ 125 w 504"/>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4" h="696">
                        <a:moveTo>
                          <a:pt x="125" y="0"/>
                        </a:moveTo>
                        <a:cubicBezTo>
                          <a:pt x="114" y="0"/>
                          <a:pt x="103" y="1"/>
                          <a:pt x="92" y="4"/>
                        </a:cubicBezTo>
                        <a:cubicBezTo>
                          <a:pt x="91" y="4"/>
                          <a:pt x="90" y="4"/>
                          <a:pt x="89" y="5"/>
                        </a:cubicBezTo>
                        <a:cubicBezTo>
                          <a:pt x="37" y="19"/>
                          <a:pt x="0" y="66"/>
                          <a:pt x="0" y="120"/>
                        </a:cubicBezTo>
                        <a:cubicBezTo>
                          <a:pt x="0" y="636"/>
                          <a:pt x="0" y="636"/>
                          <a:pt x="0" y="636"/>
                        </a:cubicBezTo>
                        <a:cubicBezTo>
                          <a:pt x="0" y="669"/>
                          <a:pt x="27" y="696"/>
                          <a:pt x="60" y="696"/>
                        </a:cubicBezTo>
                        <a:cubicBezTo>
                          <a:pt x="61" y="696"/>
                          <a:pt x="63" y="696"/>
                          <a:pt x="65" y="696"/>
                        </a:cubicBezTo>
                        <a:cubicBezTo>
                          <a:pt x="108" y="692"/>
                          <a:pt x="151" y="686"/>
                          <a:pt x="194" y="678"/>
                        </a:cubicBezTo>
                        <a:cubicBezTo>
                          <a:pt x="198" y="677"/>
                          <a:pt x="203" y="676"/>
                          <a:pt x="207" y="675"/>
                        </a:cubicBezTo>
                        <a:cubicBezTo>
                          <a:pt x="294" y="657"/>
                          <a:pt x="380" y="628"/>
                          <a:pt x="460" y="590"/>
                        </a:cubicBezTo>
                        <a:cubicBezTo>
                          <a:pt x="492" y="575"/>
                          <a:pt x="504" y="536"/>
                          <a:pt x="486" y="506"/>
                        </a:cubicBezTo>
                        <a:cubicBezTo>
                          <a:pt x="472" y="481"/>
                          <a:pt x="472" y="481"/>
                          <a:pt x="472" y="481"/>
                        </a:cubicBezTo>
                        <a:cubicBezTo>
                          <a:pt x="450" y="443"/>
                          <a:pt x="450" y="443"/>
                          <a:pt x="450" y="443"/>
                        </a:cubicBezTo>
                        <a:cubicBezTo>
                          <a:pt x="228" y="59"/>
                          <a:pt x="228" y="59"/>
                          <a:pt x="228" y="59"/>
                        </a:cubicBezTo>
                        <a:cubicBezTo>
                          <a:pt x="206" y="21"/>
                          <a:pt x="167" y="0"/>
                          <a:pt x="125" y="0"/>
                        </a:cubicBezTo>
                      </a:path>
                    </a:pathLst>
                  </a:custGeom>
                  <a:grpFill/>
                  <a:ln>
                    <a:noFill/>
                  </a:ln>
                </p:spPr>
                <p:txBody>
                  <a:bodyPr vert="horz" wrap="square" lIns="91437" tIns="45719" rIns="91437" bIns="45719" numCol="1" anchor="t" anchorCtr="0" compatLnSpc="1">
                    <a:prstTxWarp prst="textNoShape">
                      <a:avLst/>
                    </a:prstTxWarp>
                  </a:bodyPr>
                  <a:lstStyle/>
                  <a:p>
                    <a:endParaRPr lang="de-DE" sz="1300"/>
                  </a:p>
                </p:txBody>
              </p:sp>
              <p:sp>
                <p:nvSpPr>
                  <p:cNvPr id="152" name="Freeform 9"/>
                  <p:cNvSpPr>
                    <a:spLocks/>
                  </p:cNvSpPr>
                  <p:nvPr/>
                </p:nvSpPr>
                <p:spPr bwMode="auto">
                  <a:xfrm rot="20728214">
                    <a:off x="22894" y="4050392"/>
                    <a:ext cx="1099203" cy="1518002"/>
                  </a:xfrm>
                  <a:custGeom>
                    <a:avLst/>
                    <a:gdLst>
                      <a:gd name="T0" fmla="*/ 379 w 504"/>
                      <a:gd name="T1" fmla="*/ 0 h 696"/>
                      <a:gd name="T2" fmla="*/ 276 w 504"/>
                      <a:gd name="T3" fmla="*/ 59 h 696"/>
                      <a:gd name="T4" fmla="*/ 18 w 504"/>
                      <a:gd name="T5" fmla="*/ 506 h 696"/>
                      <a:gd name="T6" fmla="*/ 44 w 504"/>
                      <a:gd name="T7" fmla="*/ 590 h 696"/>
                      <a:gd name="T8" fmla="*/ 300 w 504"/>
                      <a:gd name="T9" fmla="*/ 676 h 696"/>
                      <a:gd name="T10" fmla="*/ 387 w 504"/>
                      <a:gd name="T11" fmla="*/ 690 h 696"/>
                      <a:gd name="T12" fmla="*/ 417 w 504"/>
                      <a:gd name="T13" fmla="*/ 694 h 696"/>
                      <a:gd name="T14" fmla="*/ 439 w 504"/>
                      <a:gd name="T15" fmla="*/ 696 h 696"/>
                      <a:gd name="T16" fmla="*/ 440 w 504"/>
                      <a:gd name="T17" fmla="*/ 696 h 696"/>
                      <a:gd name="T18" fmla="*/ 444 w 504"/>
                      <a:gd name="T19" fmla="*/ 696 h 696"/>
                      <a:gd name="T20" fmla="*/ 480 w 504"/>
                      <a:gd name="T21" fmla="*/ 684 h 696"/>
                      <a:gd name="T22" fmla="*/ 490 w 504"/>
                      <a:gd name="T23" fmla="*/ 674 h 696"/>
                      <a:gd name="T24" fmla="*/ 504 w 504"/>
                      <a:gd name="T25" fmla="*/ 636 h 696"/>
                      <a:gd name="T26" fmla="*/ 504 w 504"/>
                      <a:gd name="T27" fmla="*/ 120 h 696"/>
                      <a:gd name="T28" fmla="*/ 415 w 504"/>
                      <a:gd name="T29" fmla="*/ 5 h 696"/>
                      <a:gd name="T30" fmla="*/ 412 w 504"/>
                      <a:gd name="T31" fmla="*/ 4 h 696"/>
                      <a:gd name="T32" fmla="*/ 379 w 504"/>
                      <a:gd name="T33"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4" h="696">
                        <a:moveTo>
                          <a:pt x="379" y="0"/>
                        </a:moveTo>
                        <a:cubicBezTo>
                          <a:pt x="337" y="0"/>
                          <a:pt x="298" y="21"/>
                          <a:pt x="276" y="59"/>
                        </a:cubicBezTo>
                        <a:cubicBezTo>
                          <a:pt x="18" y="506"/>
                          <a:pt x="18" y="506"/>
                          <a:pt x="18" y="506"/>
                        </a:cubicBezTo>
                        <a:cubicBezTo>
                          <a:pt x="0" y="536"/>
                          <a:pt x="12" y="575"/>
                          <a:pt x="44" y="590"/>
                        </a:cubicBezTo>
                        <a:cubicBezTo>
                          <a:pt x="125" y="629"/>
                          <a:pt x="212" y="658"/>
                          <a:pt x="300" y="676"/>
                        </a:cubicBezTo>
                        <a:cubicBezTo>
                          <a:pt x="329" y="682"/>
                          <a:pt x="358" y="687"/>
                          <a:pt x="387" y="690"/>
                        </a:cubicBezTo>
                        <a:cubicBezTo>
                          <a:pt x="397" y="692"/>
                          <a:pt x="407" y="693"/>
                          <a:pt x="417" y="694"/>
                        </a:cubicBezTo>
                        <a:cubicBezTo>
                          <a:pt x="425" y="695"/>
                          <a:pt x="432" y="695"/>
                          <a:pt x="439" y="696"/>
                        </a:cubicBezTo>
                        <a:cubicBezTo>
                          <a:pt x="440" y="696"/>
                          <a:pt x="440" y="696"/>
                          <a:pt x="440" y="696"/>
                        </a:cubicBezTo>
                        <a:cubicBezTo>
                          <a:pt x="441" y="696"/>
                          <a:pt x="443" y="696"/>
                          <a:pt x="444" y="696"/>
                        </a:cubicBezTo>
                        <a:cubicBezTo>
                          <a:pt x="457" y="696"/>
                          <a:pt x="470" y="692"/>
                          <a:pt x="480" y="684"/>
                        </a:cubicBezTo>
                        <a:cubicBezTo>
                          <a:pt x="484" y="681"/>
                          <a:pt x="487" y="678"/>
                          <a:pt x="490" y="674"/>
                        </a:cubicBezTo>
                        <a:cubicBezTo>
                          <a:pt x="499" y="664"/>
                          <a:pt x="504" y="651"/>
                          <a:pt x="504" y="636"/>
                        </a:cubicBezTo>
                        <a:cubicBezTo>
                          <a:pt x="504" y="120"/>
                          <a:pt x="504" y="120"/>
                          <a:pt x="504" y="120"/>
                        </a:cubicBezTo>
                        <a:cubicBezTo>
                          <a:pt x="504" y="66"/>
                          <a:pt x="467" y="19"/>
                          <a:pt x="415" y="5"/>
                        </a:cubicBezTo>
                        <a:cubicBezTo>
                          <a:pt x="414" y="4"/>
                          <a:pt x="413" y="4"/>
                          <a:pt x="412" y="4"/>
                        </a:cubicBezTo>
                        <a:cubicBezTo>
                          <a:pt x="401" y="1"/>
                          <a:pt x="390" y="0"/>
                          <a:pt x="379" y="0"/>
                        </a:cubicBezTo>
                      </a:path>
                    </a:pathLst>
                  </a:custGeom>
                  <a:grpFill/>
                  <a:ln>
                    <a:noFill/>
                  </a:ln>
                </p:spPr>
                <p:txBody>
                  <a:bodyPr vert="horz" wrap="square" lIns="91437" tIns="45719" rIns="91437" bIns="45719" numCol="1" anchor="t" anchorCtr="0" compatLnSpc="1">
                    <a:prstTxWarp prst="textNoShape">
                      <a:avLst/>
                    </a:prstTxWarp>
                  </a:bodyPr>
                  <a:lstStyle/>
                  <a:p>
                    <a:endParaRPr lang="de-DE" sz="1300"/>
                  </a:p>
                </p:txBody>
              </p:sp>
              <p:sp>
                <p:nvSpPr>
                  <p:cNvPr id="153" name="Freeform 10"/>
                  <p:cNvSpPr>
                    <a:spLocks/>
                  </p:cNvSpPr>
                  <p:nvPr/>
                </p:nvSpPr>
                <p:spPr bwMode="auto">
                  <a:xfrm rot="20728214">
                    <a:off x="1214857" y="3725857"/>
                    <a:ext cx="1098056" cy="1518002"/>
                  </a:xfrm>
                  <a:custGeom>
                    <a:avLst/>
                    <a:gdLst>
                      <a:gd name="T0" fmla="*/ 125 w 504"/>
                      <a:gd name="T1" fmla="*/ 0 h 696"/>
                      <a:gd name="T2" fmla="*/ 92 w 504"/>
                      <a:gd name="T3" fmla="*/ 4 h 696"/>
                      <a:gd name="T4" fmla="*/ 89 w 504"/>
                      <a:gd name="T5" fmla="*/ 5 h 696"/>
                      <a:gd name="T6" fmla="*/ 0 w 504"/>
                      <a:gd name="T7" fmla="*/ 120 h 696"/>
                      <a:gd name="T8" fmla="*/ 0 w 504"/>
                      <a:gd name="T9" fmla="*/ 636 h 696"/>
                      <a:gd name="T10" fmla="*/ 60 w 504"/>
                      <a:gd name="T11" fmla="*/ 696 h 696"/>
                      <a:gd name="T12" fmla="*/ 65 w 504"/>
                      <a:gd name="T13" fmla="*/ 696 h 696"/>
                      <a:gd name="T14" fmla="*/ 194 w 504"/>
                      <a:gd name="T15" fmla="*/ 678 h 696"/>
                      <a:gd name="T16" fmla="*/ 207 w 504"/>
                      <a:gd name="T17" fmla="*/ 675 h 696"/>
                      <a:gd name="T18" fmla="*/ 460 w 504"/>
                      <a:gd name="T19" fmla="*/ 590 h 696"/>
                      <a:gd name="T20" fmla="*/ 486 w 504"/>
                      <a:gd name="T21" fmla="*/ 506 h 696"/>
                      <a:gd name="T22" fmla="*/ 472 w 504"/>
                      <a:gd name="T23" fmla="*/ 481 h 696"/>
                      <a:gd name="T24" fmla="*/ 450 w 504"/>
                      <a:gd name="T25" fmla="*/ 443 h 696"/>
                      <a:gd name="T26" fmla="*/ 228 w 504"/>
                      <a:gd name="T27" fmla="*/ 59 h 696"/>
                      <a:gd name="T28" fmla="*/ 125 w 504"/>
                      <a:gd name="T29"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4" h="696">
                        <a:moveTo>
                          <a:pt x="125" y="0"/>
                        </a:moveTo>
                        <a:cubicBezTo>
                          <a:pt x="114" y="0"/>
                          <a:pt x="103" y="1"/>
                          <a:pt x="92" y="4"/>
                        </a:cubicBezTo>
                        <a:cubicBezTo>
                          <a:pt x="91" y="4"/>
                          <a:pt x="90" y="4"/>
                          <a:pt x="89" y="5"/>
                        </a:cubicBezTo>
                        <a:cubicBezTo>
                          <a:pt x="37" y="19"/>
                          <a:pt x="0" y="66"/>
                          <a:pt x="0" y="120"/>
                        </a:cubicBezTo>
                        <a:cubicBezTo>
                          <a:pt x="0" y="636"/>
                          <a:pt x="0" y="636"/>
                          <a:pt x="0" y="636"/>
                        </a:cubicBezTo>
                        <a:cubicBezTo>
                          <a:pt x="0" y="669"/>
                          <a:pt x="27" y="696"/>
                          <a:pt x="60" y="696"/>
                        </a:cubicBezTo>
                        <a:cubicBezTo>
                          <a:pt x="61" y="696"/>
                          <a:pt x="63" y="696"/>
                          <a:pt x="65" y="696"/>
                        </a:cubicBezTo>
                        <a:cubicBezTo>
                          <a:pt x="108" y="692"/>
                          <a:pt x="151" y="686"/>
                          <a:pt x="194" y="678"/>
                        </a:cubicBezTo>
                        <a:cubicBezTo>
                          <a:pt x="198" y="677"/>
                          <a:pt x="203" y="676"/>
                          <a:pt x="207" y="675"/>
                        </a:cubicBezTo>
                        <a:cubicBezTo>
                          <a:pt x="294" y="657"/>
                          <a:pt x="380" y="628"/>
                          <a:pt x="460" y="590"/>
                        </a:cubicBezTo>
                        <a:cubicBezTo>
                          <a:pt x="492" y="575"/>
                          <a:pt x="504" y="536"/>
                          <a:pt x="486" y="506"/>
                        </a:cubicBezTo>
                        <a:cubicBezTo>
                          <a:pt x="472" y="481"/>
                          <a:pt x="472" y="481"/>
                          <a:pt x="472" y="481"/>
                        </a:cubicBezTo>
                        <a:cubicBezTo>
                          <a:pt x="450" y="443"/>
                          <a:pt x="450" y="443"/>
                          <a:pt x="450" y="443"/>
                        </a:cubicBezTo>
                        <a:cubicBezTo>
                          <a:pt x="228" y="59"/>
                          <a:pt x="228" y="59"/>
                          <a:pt x="228" y="59"/>
                        </a:cubicBezTo>
                        <a:cubicBezTo>
                          <a:pt x="206" y="21"/>
                          <a:pt x="167" y="0"/>
                          <a:pt x="125" y="0"/>
                        </a:cubicBezTo>
                      </a:path>
                    </a:pathLst>
                  </a:custGeom>
                  <a:grpFill/>
                  <a:ln>
                    <a:noFill/>
                  </a:ln>
                </p:spPr>
                <p:txBody>
                  <a:bodyPr vert="horz" wrap="square" lIns="91437" tIns="45719" rIns="91437" bIns="45719" numCol="1" anchor="t" anchorCtr="0" compatLnSpc="1">
                    <a:prstTxWarp prst="textNoShape">
                      <a:avLst/>
                    </a:prstTxWarp>
                  </a:bodyPr>
                  <a:lstStyle/>
                  <a:p>
                    <a:endParaRPr lang="de-DE" sz="1300"/>
                  </a:p>
                </p:txBody>
              </p:sp>
              <p:sp>
                <p:nvSpPr>
                  <p:cNvPr id="154" name="Freeform 11"/>
                  <p:cNvSpPr>
                    <a:spLocks/>
                  </p:cNvSpPr>
                  <p:nvPr/>
                </p:nvSpPr>
                <p:spPr bwMode="auto">
                  <a:xfrm rot="20728214">
                    <a:off x="1634404" y="3222292"/>
                    <a:ext cx="1482432" cy="1438831"/>
                  </a:xfrm>
                  <a:custGeom>
                    <a:avLst/>
                    <a:gdLst>
                      <a:gd name="T0" fmla="*/ 135 w 680"/>
                      <a:gd name="T1" fmla="*/ 0 h 660"/>
                      <a:gd name="T2" fmla="*/ 48 w 680"/>
                      <a:gd name="T3" fmla="*/ 36 h 660"/>
                      <a:gd name="T4" fmla="*/ 47 w 680"/>
                      <a:gd name="T5" fmla="*/ 38 h 660"/>
                      <a:gd name="T6" fmla="*/ 27 w 680"/>
                      <a:gd name="T7" fmla="*/ 183 h 660"/>
                      <a:gd name="T8" fmla="*/ 285 w 680"/>
                      <a:gd name="T9" fmla="*/ 630 h 660"/>
                      <a:gd name="T10" fmla="*/ 337 w 680"/>
                      <a:gd name="T11" fmla="*/ 660 h 660"/>
                      <a:gd name="T12" fmla="*/ 371 w 680"/>
                      <a:gd name="T13" fmla="*/ 649 h 660"/>
                      <a:gd name="T14" fmla="*/ 429 w 680"/>
                      <a:gd name="T15" fmla="*/ 606 h 660"/>
                      <a:gd name="T16" fmla="*/ 441 w 680"/>
                      <a:gd name="T17" fmla="*/ 596 h 660"/>
                      <a:gd name="T18" fmla="*/ 630 w 680"/>
                      <a:gd name="T19" fmla="*/ 401 h 660"/>
                      <a:gd name="T20" fmla="*/ 631 w 680"/>
                      <a:gd name="T21" fmla="*/ 401 h 660"/>
                      <a:gd name="T22" fmla="*/ 660 w 680"/>
                      <a:gd name="T23" fmla="*/ 360 h 660"/>
                      <a:gd name="T24" fmla="*/ 641 w 680"/>
                      <a:gd name="T25" fmla="*/ 274 h 660"/>
                      <a:gd name="T26" fmla="*/ 194 w 680"/>
                      <a:gd name="T27" fmla="*/ 16 h 660"/>
                      <a:gd name="T28" fmla="*/ 135 w 680"/>
                      <a:gd name="T29"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0" h="660">
                        <a:moveTo>
                          <a:pt x="135" y="0"/>
                        </a:moveTo>
                        <a:cubicBezTo>
                          <a:pt x="103" y="0"/>
                          <a:pt x="72" y="13"/>
                          <a:pt x="48" y="36"/>
                        </a:cubicBezTo>
                        <a:cubicBezTo>
                          <a:pt x="47" y="38"/>
                          <a:pt x="47" y="38"/>
                          <a:pt x="47" y="38"/>
                        </a:cubicBezTo>
                        <a:cubicBezTo>
                          <a:pt x="8" y="76"/>
                          <a:pt x="0" y="136"/>
                          <a:pt x="27" y="183"/>
                        </a:cubicBezTo>
                        <a:cubicBezTo>
                          <a:pt x="285" y="630"/>
                          <a:pt x="285" y="630"/>
                          <a:pt x="285" y="630"/>
                        </a:cubicBezTo>
                        <a:cubicBezTo>
                          <a:pt x="296" y="649"/>
                          <a:pt x="316" y="660"/>
                          <a:pt x="337" y="660"/>
                        </a:cubicBezTo>
                        <a:cubicBezTo>
                          <a:pt x="348" y="660"/>
                          <a:pt x="360" y="657"/>
                          <a:pt x="371" y="649"/>
                        </a:cubicBezTo>
                        <a:cubicBezTo>
                          <a:pt x="391" y="636"/>
                          <a:pt x="410" y="621"/>
                          <a:pt x="429" y="606"/>
                        </a:cubicBezTo>
                        <a:cubicBezTo>
                          <a:pt x="433" y="603"/>
                          <a:pt x="437" y="600"/>
                          <a:pt x="441" y="596"/>
                        </a:cubicBezTo>
                        <a:cubicBezTo>
                          <a:pt x="512" y="539"/>
                          <a:pt x="575" y="473"/>
                          <a:pt x="630" y="401"/>
                        </a:cubicBezTo>
                        <a:cubicBezTo>
                          <a:pt x="631" y="401"/>
                          <a:pt x="631" y="401"/>
                          <a:pt x="631" y="401"/>
                        </a:cubicBezTo>
                        <a:cubicBezTo>
                          <a:pt x="641" y="387"/>
                          <a:pt x="651" y="374"/>
                          <a:pt x="660" y="360"/>
                        </a:cubicBezTo>
                        <a:cubicBezTo>
                          <a:pt x="680" y="331"/>
                          <a:pt x="671" y="291"/>
                          <a:pt x="641" y="274"/>
                        </a:cubicBezTo>
                        <a:cubicBezTo>
                          <a:pt x="194" y="16"/>
                          <a:pt x="194" y="16"/>
                          <a:pt x="194" y="16"/>
                        </a:cubicBezTo>
                        <a:cubicBezTo>
                          <a:pt x="176" y="5"/>
                          <a:pt x="155" y="0"/>
                          <a:pt x="135" y="0"/>
                        </a:cubicBezTo>
                      </a:path>
                    </a:pathLst>
                  </a:custGeom>
                  <a:grpFill/>
                  <a:ln>
                    <a:noFill/>
                  </a:ln>
                </p:spPr>
                <p:txBody>
                  <a:bodyPr vert="horz" wrap="square" lIns="91437" tIns="45719" rIns="91437" bIns="45719" numCol="1" anchor="t" anchorCtr="0" compatLnSpc="1">
                    <a:prstTxWarp prst="textNoShape">
                      <a:avLst/>
                    </a:prstTxWarp>
                  </a:bodyPr>
                  <a:lstStyle/>
                  <a:p>
                    <a:endParaRPr lang="de-DE" sz="1300"/>
                  </a:p>
                </p:txBody>
              </p:sp>
              <p:sp>
                <p:nvSpPr>
                  <p:cNvPr id="155" name="Freeform 12"/>
                  <p:cNvSpPr>
                    <a:spLocks/>
                  </p:cNvSpPr>
                  <p:nvPr/>
                </p:nvSpPr>
                <p:spPr bwMode="auto">
                  <a:xfrm rot="20728214">
                    <a:off x="1765321" y="2577418"/>
                    <a:ext cx="1544392" cy="1078550"/>
                  </a:xfrm>
                  <a:custGeom>
                    <a:avLst/>
                    <a:gdLst>
                      <a:gd name="T0" fmla="*/ 647 w 708"/>
                      <a:gd name="T1" fmla="*/ 0 h 495"/>
                      <a:gd name="T2" fmla="*/ 131 w 708"/>
                      <a:gd name="T3" fmla="*/ 0 h 495"/>
                      <a:gd name="T4" fmla="*/ 16 w 708"/>
                      <a:gd name="T5" fmla="*/ 90 h 495"/>
                      <a:gd name="T6" fmla="*/ 15 w 708"/>
                      <a:gd name="T7" fmla="*/ 93 h 495"/>
                      <a:gd name="T8" fmla="*/ 70 w 708"/>
                      <a:gd name="T9" fmla="*/ 228 h 495"/>
                      <a:gd name="T10" fmla="*/ 459 w 708"/>
                      <a:gd name="T11" fmla="*/ 453 h 495"/>
                      <a:gd name="T12" fmla="*/ 496 w 708"/>
                      <a:gd name="T13" fmla="*/ 475 h 495"/>
                      <a:gd name="T14" fmla="*/ 517 w 708"/>
                      <a:gd name="T15" fmla="*/ 486 h 495"/>
                      <a:gd name="T16" fmla="*/ 547 w 708"/>
                      <a:gd name="T17" fmla="*/ 495 h 495"/>
                      <a:gd name="T18" fmla="*/ 601 w 708"/>
                      <a:gd name="T19" fmla="*/ 460 h 495"/>
                      <a:gd name="T20" fmla="*/ 668 w 708"/>
                      <a:gd name="T21" fmla="*/ 280 h 495"/>
                      <a:gd name="T22" fmla="*/ 672 w 708"/>
                      <a:gd name="T23" fmla="*/ 268 h 495"/>
                      <a:gd name="T24" fmla="*/ 707 w 708"/>
                      <a:gd name="T25" fmla="*/ 65 h 495"/>
                      <a:gd name="T26" fmla="*/ 699 w 708"/>
                      <a:gd name="T27" fmla="*/ 30 h 495"/>
                      <a:gd name="T28" fmla="*/ 647 w 708"/>
                      <a:gd name="T29"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08" h="495">
                        <a:moveTo>
                          <a:pt x="647" y="0"/>
                        </a:moveTo>
                        <a:cubicBezTo>
                          <a:pt x="131" y="0"/>
                          <a:pt x="131" y="0"/>
                          <a:pt x="131" y="0"/>
                        </a:cubicBezTo>
                        <a:cubicBezTo>
                          <a:pt x="77" y="0"/>
                          <a:pt x="29" y="37"/>
                          <a:pt x="16" y="90"/>
                        </a:cubicBezTo>
                        <a:cubicBezTo>
                          <a:pt x="15" y="91"/>
                          <a:pt x="15" y="92"/>
                          <a:pt x="15" y="93"/>
                        </a:cubicBezTo>
                        <a:cubicBezTo>
                          <a:pt x="0" y="145"/>
                          <a:pt x="23" y="201"/>
                          <a:pt x="70" y="228"/>
                        </a:cubicBezTo>
                        <a:cubicBezTo>
                          <a:pt x="459" y="453"/>
                          <a:pt x="459" y="453"/>
                          <a:pt x="459" y="453"/>
                        </a:cubicBezTo>
                        <a:cubicBezTo>
                          <a:pt x="496" y="475"/>
                          <a:pt x="496" y="475"/>
                          <a:pt x="496" y="475"/>
                        </a:cubicBezTo>
                        <a:cubicBezTo>
                          <a:pt x="517" y="486"/>
                          <a:pt x="517" y="486"/>
                          <a:pt x="517" y="486"/>
                        </a:cubicBezTo>
                        <a:cubicBezTo>
                          <a:pt x="526" y="492"/>
                          <a:pt x="537" y="495"/>
                          <a:pt x="547" y="495"/>
                        </a:cubicBezTo>
                        <a:cubicBezTo>
                          <a:pt x="569" y="495"/>
                          <a:pt x="591" y="482"/>
                          <a:pt x="601" y="460"/>
                        </a:cubicBezTo>
                        <a:cubicBezTo>
                          <a:pt x="628" y="402"/>
                          <a:pt x="651" y="342"/>
                          <a:pt x="668" y="280"/>
                        </a:cubicBezTo>
                        <a:cubicBezTo>
                          <a:pt x="669" y="276"/>
                          <a:pt x="670" y="272"/>
                          <a:pt x="672" y="268"/>
                        </a:cubicBezTo>
                        <a:cubicBezTo>
                          <a:pt x="689" y="202"/>
                          <a:pt x="701" y="134"/>
                          <a:pt x="707" y="65"/>
                        </a:cubicBezTo>
                        <a:cubicBezTo>
                          <a:pt x="708" y="52"/>
                          <a:pt x="705" y="40"/>
                          <a:pt x="699" y="30"/>
                        </a:cubicBezTo>
                        <a:cubicBezTo>
                          <a:pt x="689" y="12"/>
                          <a:pt x="669" y="0"/>
                          <a:pt x="647" y="0"/>
                        </a:cubicBezTo>
                      </a:path>
                    </a:pathLst>
                  </a:custGeom>
                  <a:grpFill/>
                  <a:ln>
                    <a:noFill/>
                  </a:ln>
                </p:spPr>
                <p:txBody>
                  <a:bodyPr vert="horz" wrap="square" lIns="91437" tIns="45719" rIns="91437" bIns="45719" numCol="1" anchor="t" anchorCtr="0" compatLnSpc="1">
                    <a:prstTxWarp prst="textNoShape">
                      <a:avLst/>
                    </a:prstTxWarp>
                  </a:bodyPr>
                  <a:lstStyle/>
                  <a:p>
                    <a:endParaRPr lang="de-DE" sz="1300"/>
                  </a:p>
                </p:txBody>
              </p:sp>
            </p:grpSp>
            <p:cxnSp>
              <p:nvCxnSpPr>
                <p:cNvPr id="102" name="Straight Connector 101"/>
                <p:cNvCxnSpPr/>
                <p:nvPr/>
              </p:nvCxnSpPr>
              <p:spPr>
                <a:xfrm>
                  <a:off x="5094841" y="1813825"/>
                  <a:ext cx="352058" cy="6616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6769171" y="1813825"/>
                  <a:ext cx="352058" cy="661663"/>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04" name="Rectangle 103"/>
                <p:cNvSpPr/>
                <p:nvPr/>
              </p:nvSpPr>
              <p:spPr>
                <a:xfrm>
                  <a:off x="4717025" y="2604886"/>
                  <a:ext cx="2880119" cy="3108635"/>
                </a:xfrm>
                <a:prstGeom prst="rect">
                  <a:avLst/>
                </a:prstGeom>
              </p:spPr>
              <p:txBody>
                <a:bodyPr wrap="square">
                  <a:prstTxWarp prst="textArchUp">
                    <a:avLst/>
                  </a:prstTxWarp>
                  <a:spAutoFit/>
                </a:bodyPr>
                <a:lstStyle/>
                <a:p>
                  <a:pPr algn="ctr"/>
                  <a:r>
                    <a:rPr lang="en-US" sz="1800" b="1" dirty="0"/>
                    <a:t>SAP Model Company</a:t>
                  </a:r>
                  <a:endParaRPr lang="de-DE" sz="1800" dirty="0"/>
                </a:p>
              </p:txBody>
            </p:sp>
            <p:grpSp>
              <p:nvGrpSpPr>
                <p:cNvPr id="105" name="Group 104"/>
                <p:cNvGrpSpPr>
                  <a:grpSpLocks noChangeAspect="1"/>
                </p:cNvGrpSpPr>
                <p:nvPr/>
              </p:nvGrpSpPr>
              <p:grpSpPr>
                <a:xfrm>
                  <a:off x="4425985" y="4506001"/>
                  <a:ext cx="443042" cy="499396"/>
                  <a:chOff x="8708843" y="77681"/>
                  <a:chExt cx="1061603" cy="1196632"/>
                </a:xfrm>
              </p:grpSpPr>
              <p:sp>
                <p:nvSpPr>
                  <p:cNvPr id="131" name="Freeform 130"/>
                  <p:cNvSpPr>
                    <a:spLocks/>
                  </p:cNvSpPr>
                  <p:nvPr/>
                </p:nvSpPr>
                <p:spPr bwMode="auto">
                  <a:xfrm rot="23765">
                    <a:off x="8708843" y="77681"/>
                    <a:ext cx="1061603" cy="1196632"/>
                  </a:xfrm>
                  <a:custGeom>
                    <a:avLst/>
                    <a:gdLst>
                      <a:gd name="T0" fmla="*/ 1628 w 3195"/>
                      <a:gd name="T1" fmla="*/ 3 h 3599"/>
                      <a:gd name="T2" fmla="*/ 1690 w 3195"/>
                      <a:gd name="T3" fmla="*/ 19 h 3599"/>
                      <a:gd name="T4" fmla="*/ 1762 w 3195"/>
                      <a:gd name="T5" fmla="*/ 51 h 3599"/>
                      <a:gd name="T6" fmla="*/ 1849 w 3195"/>
                      <a:gd name="T7" fmla="*/ 100 h 3599"/>
                      <a:gd name="T8" fmla="*/ 2944 w 3195"/>
                      <a:gd name="T9" fmla="*/ 732 h 3599"/>
                      <a:gd name="T10" fmla="*/ 3030 w 3195"/>
                      <a:gd name="T11" fmla="*/ 783 h 3599"/>
                      <a:gd name="T12" fmla="*/ 3093 w 3195"/>
                      <a:gd name="T13" fmla="*/ 829 h 3599"/>
                      <a:gd name="T14" fmla="*/ 3138 w 3195"/>
                      <a:gd name="T15" fmla="*/ 875 h 3599"/>
                      <a:gd name="T16" fmla="*/ 3169 w 3195"/>
                      <a:gd name="T17" fmla="*/ 927 h 3599"/>
                      <a:gd name="T18" fmla="*/ 3186 w 3195"/>
                      <a:gd name="T19" fmla="*/ 990 h 3599"/>
                      <a:gd name="T20" fmla="*/ 3194 w 3195"/>
                      <a:gd name="T21" fmla="*/ 1067 h 3599"/>
                      <a:gd name="T22" fmla="*/ 3195 w 3195"/>
                      <a:gd name="T23" fmla="*/ 1167 h 3599"/>
                      <a:gd name="T24" fmla="*/ 3195 w 3195"/>
                      <a:gd name="T25" fmla="*/ 2484 h 3599"/>
                      <a:gd name="T26" fmla="*/ 3191 w 3195"/>
                      <a:gd name="T27" fmla="*/ 2573 h 3599"/>
                      <a:gd name="T28" fmla="*/ 3179 w 3195"/>
                      <a:gd name="T29" fmla="*/ 2643 h 3599"/>
                      <a:gd name="T30" fmla="*/ 3156 w 3195"/>
                      <a:gd name="T31" fmla="*/ 2700 h 3599"/>
                      <a:gd name="T32" fmla="*/ 3119 w 3195"/>
                      <a:gd name="T33" fmla="*/ 2747 h 3599"/>
                      <a:gd name="T34" fmla="*/ 3064 w 3195"/>
                      <a:gd name="T35" fmla="*/ 2792 h 3599"/>
                      <a:gd name="T36" fmla="*/ 2990 w 3195"/>
                      <a:gd name="T37" fmla="*/ 2841 h 3599"/>
                      <a:gd name="T38" fmla="*/ 2396 w 3195"/>
                      <a:gd name="T39" fmla="*/ 3183 h 3599"/>
                      <a:gd name="T40" fmla="*/ 1803 w 3195"/>
                      <a:gd name="T41" fmla="*/ 3526 h 3599"/>
                      <a:gd name="T42" fmla="*/ 1725 w 3195"/>
                      <a:gd name="T43" fmla="*/ 3566 h 3599"/>
                      <a:gd name="T44" fmla="*/ 1658 w 3195"/>
                      <a:gd name="T45" fmla="*/ 3591 h 3599"/>
                      <a:gd name="T46" fmla="*/ 1596 w 3195"/>
                      <a:gd name="T47" fmla="*/ 3599 h 3599"/>
                      <a:gd name="T48" fmla="*/ 1537 w 3195"/>
                      <a:gd name="T49" fmla="*/ 3591 h 3599"/>
                      <a:gd name="T50" fmla="*/ 1470 w 3195"/>
                      <a:gd name="T51" fmla="*/ 3566 h 3599"/>
                      <a:gd name="T52" fmla="*/ 1393 w 3195"/>
                      <a:gd name="T53" fmla="*/ 3526 h 3599"/>
                      <a:gd name="T54" fmla="*/ 802 w 3195"/>
                      <a:gd name="T55" fmla="*/ 3184 h 3599"/>
                      <a:gd name="T56" fmla="*/ 205 w 3195"/>
                      <a:gd name="T57" fmla="*/ 2840 h 3599"/>
                      <a:gd name="T58" fmla="*/ 131 w 3195"/>
                      <a:gd name="T59" fmla="*/ 2792 h 3599"/>
                      <a:gd name="T60" fmla="*/ 76 w 3195"/>
                      <a:gd name="T61" fmla="*/ 2747 h 3599"/>
                      <a:gd name="T62" fmla="*/ 39 w 3195"/>
                      <a:gd name="T63" fmla="*/ 2698 h 3599"/>
                      <a:gd name="T64" fmla="*/ 16 w 3195"/>
                      <a:gd name="T65" fmla="*/ 2643 h 3599"/>
                      <a:gd name="T66" fmla="*/ 5 w 3195"/>
                      <a:gd name="T67" fmla="*/ 2573 h 3599"/>
                      <a:gd name="T68" fmla="*/ 0 w 3195"/>
                      <a:gd name="T69" fmla="*/ 2484 h 3599"/>
                      <a:gd name="T70" fmla="*/ 0 w 3195"/>
                      <a:gd name="T71" fmla="*/ 1167 h 3599"/>
                      <a:gd name="T72" fmla="*/ 1 w 3195"/>
                      <a:gd name="T73" fmla="*/ 1067 h 3599"/>
                      <a:gd name="T74" fmla="*/ 9 w 3195"/>
                      <a:gd name="T75" fmla="*/ 990 h 3599"/>
                      <a:gd name="T76" fmla="*/ 27 w 3195"/>
                      <a:gd name="T77" fmla="*/ 927 h 3599"/>
                      <a:gd name="T78" fmla="*/ 57 w 3195"/>
                      <a:gd name="T79" fmla="*/ 875 h 3599"/>
                      <a:gd name="T80" fmla="*/ 102 w 3195"/>
                      <a:gd name="T81" fmla="*/ 829 h 3599"/>
                      <a:gd name="T82" fmla="*/ 166 w 3195"/>
                      <a:gd name="T83" fmla="*/ 783 h 3599"/>
                      <a:gd name="T84" fmla="*/ 251 w 3195"/>
                      <a:gd name="T85" fmla="*/ 732 h 3599"/>
                      <a:gd name="T86" fmla="*/ 1346 w 3195"/>
                      <a:gd name="T87" fmla="*/ 100 h 3599"/>
                      <a:gd name="T88" fmla="*/ 1433 w 3195"/>
                      <a:gd name="T89" fmla="*/ 51 h 3599"/>
                      <a:gd name="T90" fmla="*/ 1505 w 3195"/>
                      <a:gd name="T91" fmla="*/ 19 h 3599"/>
                      <a:gd name="T92" fmla="*/ 1567 w 3195"/>
                      <a:gd name="T93" fmla="*/ 3 h 3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5" h="3599">
                        <a:moveTo>
                          <a:pt x="1598" y="0"/>
                        </a:moveTo>
                        <a:lnTo>
                          <a:pt x="1628" y="3"/>
                        </a:lnTo>
                        <a:lnTo>
                          <a:pt x="1658" y="8"/>
                        </a:lnTo>
                        <a:lnTo>
                          <a:pt x="1690" y="19"/>
                        </a:lnTo>
                        <a:lnTo>
                          <a:pt x="1725" y="33"/>
                        </a:lnTo>
                        <a:lnTo>
                          <a:pt x="1762" y="51"/>
                        </a:lnTo>
                        <a:lnTo>
                          <a:pt x="1803" y="73"/>
                        </a:lnTo>
                        <a:lnTo>
                          <a:pt x="1849" y="100"/>
                        </a:lnTo>
                        <a:lnTo>
                          <a:pt x="2399" y="417"/>
                        </a:lnTo>
                        <a:lnTo>
                          <a:pt x="2944" y="732"/>
                        </a:lnTo>
                        <a:lnTo>
                          <a:pt x="2990" y="759"/>
                        </a:lnTo>
                        <a:lnTo>
                          <a:pt x="3030" y="783"/>
                        </a:lnTo>
                        <a:lnTo>
                          <a:pt x="3064" y="807"/>
                        </a:lnTo>
                        <a:lnTo>
                          <a:pt x="3093" y="829"/>
                        </a:lnTo>
                        <a:lnTo>
                          <a:pt x="3119" y="852"/>
                        </a:lnTo>
                        <a:lnTo>
                          <a:pt x="3138" y="875"/>
                        </a:lnTo>
                        <a:lnTo>
                          <a:pt x="3156" y="900"/>
                        </a:lnTo>
                        <a:lnTo>
                          <a:pt x="3169" y="927"/>
                        </a:lnTo>
                        <a:lnTo>
                          <a:pt x="3179" y="956"/>
                        </a:lnTo>
                        <a:lnTo>
                          <a:pt x="3186" y="990"/>
                        </a:lnTo>
                        <a:lnTo>
                          <a:pt x="3191" y="1027"/>
                        </a:lnTo>
                        <a:lnTo>
                          <a:pt x="3194" y="1067"/>
                        </a:lnTo>
                        <a:lnTo>
                          <a:pt x="3195" y="1115"/>
                        </a:lnTo>
                        <a:lnTo>
                          <a:pt x="3195" y="1167"/>
                        </a:lnTo>
                        <a:lnTo>
                          <a:pt x="3195" y="2432"/>
                        </a:lnTo>
                        <a:lnTo>
                          <a:pt x="3195" y="2484"/>
                        </a:lnTo>
                        <a:lnTo>
                          <a:pt x="3194" y="2532"/>
                        </a:lnTo>
                        <a:lnTo>
                          <a:pt x="3191" y="2573"/>
                        </a:lnTo>
                        <a:lnTo>
                          <a:pt x="3186" y="2609"/>
                        </a:lnTo>
                        <a:lnTo>
                          <a:pt x="3179" y="2643"/>
                        </a:lnTo>
                        <a:lnTo>
                          <a:pt x="3169" y="2672"/>
                        </a:lnTo>
                        <a:lnTo>
                          <a:pt x="3156" y="2700"/>
                        </a:lnTo>
                        <a:lnTo>
                          <a:pt x="3138" y="2724"/>
                        </a:lnTo>
                        <a:lnTo>
                          <a:pt x="3119" y="2747"/>
                        </a:lnTo>
                        <a:lnTo>
                          <a:pt x="3093" y="2770"/>
                        </a:lnTo>
                        <a:lnTo>
                          <a:pt x="3064" y="2792"/>
                        </a:lnTo>
                        <a:lnTo>
                          <a:pt x="3030" y="2815"/>
                        </a:lnTo>
                        <a:lnTo>
                          <a:pt x="2990" y="2841"/>
                        </a:lnTo>
                        <a:lnTo>
                          <a:pt x="2944" y="2866"/>
                        </a:lnTo>
                        <a:lnTo>
                          <a:pt x="2396" y="3183"/>
                        </a:lnTo>
                        <a:lnTo>
                          <a:pt x="1849" y="3499"/>
                        </a:lnTo>
                        <a:lnTo>
                          <a:pt x="1803" y="3526"/>
                        </a:lnTo>
                        <a:lnTo>
                          <a:pt x="1762" y="3548"/>
                        </a:lnTo>
                        <a:lnTo>
                          <a:pt x="1725" y="3566"/>
                        </a:lnTo>
                        <a:lnTo>
                          <a:pt x="1690" y="3580"/>
                        </a:lnTo>
                        <a:lnTo>
                          <a:pt x="1658" y="3591"/>
                        </a:lnTo>
                        <a:lnTo>
                          <a:pt x="1628" y="3596"/>
                        </a:lnTo>
                        <a:lnTo>
                          <a:pt x="1596" y="3599"/>
                        </a:lnTo>
                        <a:lnTo>
                          <a:pt x="1567" y="3596"/>
                        </a:lnTo>
                        <a:lnTo>
                          <a:pt x="1537" y="3591"/>
                        </a:lnTo>
                        <a:lnTo>
                          <a:pt x="1505" y="3580"/>
                        </a:lnTo>
                        <a:lnTo>
                          <a:pt x="1470" y="3566"/>
                        </a:lnTo>
                        <a:lnTo>
                          <a:pt x="1433" y="3548"/>
                        </a:lnTo>
                        <a:lnTo>
                          <a:pt x="1393" y="3526"/>
                        </a:lnTo>
                        <a:lnTo>
                          <a:pt x="1346" y="3499"/>
                        </a:lnTo>
                        <a:lnTo>
                          <a:pt x="802" y="3184"/>
                        </a:lnTo>
                        <a:lnTo>
                          <a:pt x="251" y="2866"/>
                        </a:lnTo>
                        <a:lnTo>
                          <a:pt x="205" y="2840"/>
                        </a:lnTo>
                        <a:lnTo>
                          <a:pt x="166" y="2815"/>
                        </a:lnTo>
                        <a:lnTo>
                          <a:pt x="131" y="2792"/>
                        </a:lnTo>
                        <a:lnTo>
                          <a:pt x="102" y="2770"/>
                        </a:lnTo>
                        <a:lnTo>
                          <a:pt x="76" y="2747"/>
                        </a:lnTo>
                        <a:lnTo>
                          <a:pt x="57" y="2724"/>
                        </a:lnTo>
                        <a:lnTo>
                          <a:pt x="39" y="2698"/>
                        </a:lnTo>
                        <a:lnTo>
                          <a:pt x="27" y="2672"/>
                        </a:lnTo>
                        <a:lnTo>
                          <a:pt x="16" y="2643"/>
                        </a:lnTo>
                        <a:lnTo>
                          <a:pt x="9" y="2609"/>
                        </a:lnTo>
                        <a:lnTo>
                          <a:pt x="5" y="2573"/>
                        </a:lnTo>
                        <a:lnTo>
                          <a:pt x="1" y="2532"/>
                        </a:lnTo>
                        <a:lnTo>
                          <a:pt x="0" y="2484"/>
                        </a:lnTo>
                        <a:lnTo>
                          <a:pt x="0" y="2432"/>
                        </a:lnTo>
                        <a:lnTo>
                          <a:pt x="0" y="1167"/>
                        </a:lnTo>
                        <a:lnTo>
                          <a:pt x="0" y="1115"/>
                        </a:lnTo>
                        <a:lnTo>
                          <a:pt x="1" y="1067"/>
                        </a:lnTo>
                        <a:lnTo>
                          <a:pt x="5" y="1027"/>
                        </a:lnTo>
                        <a:lnTo>
                          <a:pt x="9" y="990"/>
                        </a:lnTo>
                        <a:lnTo>
                          <a:pt x="16" y="956"/>
                        </a:lnTo>
                        <a:lnTo>
                          <a:pt x="27" y="927"/>
                        </a:lnTo>
                        <a:lnTo>
                          <a:pt x="39" y="900"/>
                        </a:lnTo>
                        <a:lnTo>
                          <a:pt x="57" y="875"/>
                        </a:lnTo>
                        <a:lnTo>
                          <a:pt x="76" y="852"/>
                        </a:lnTo>
                        <a:lnTo>
                          <a:pt x="102" y="829"/>
                        </a:lnTo>
                        <a:lnTo>
                          <a:pt x="131" y="807"/>
                        </a:lnTo>
                        <a:lnTo>
                          <a:pt x="166" y="783"/>
                        </a:lnTo>
                        <a:lnTo>
                          <a:pt x="205" y="759"/>
                        </a:lnTo>
                        <a:lnTo>
                          <a:pt x="251" y="732"/>
                        </a:lnTo>
                        <a:lnTo>
                          <a:pt x="798" y="417"/>
                        </a:lnTo>
                        <a:lnTo>
                          <a:pt x="1346" y="100"/>
                        </a:lnTo>
                        <a:lnTo>
                          <a:pt x="1393" y="73"/>
                        </a:lnTo>
                        <a:lnTo>
                          <a:pt x="1433" y="51"/>
                        </a:lnTo>
                        <a:lnTo>
                          <a:pt x="1470" y="33"/>
                        </a:lnTo>
                        <a:lnTo>
                          <a:pt x="1505" y="19"/>
                        </a:lnTo>
                        <a:lnTo>
                          <a:pt x="1537" y="8"/>
                        </a:lnTo>
                        <a:lnTo>
                          <a:pt x="1567" y="3"/>
                        </a:lnTo>
                        <a:lnTo>
                          <a:pt x="1598" y="0"/>
                        </a:lnTo>
                        <a:close/>
                      </a:path>
                    </a:pathLst>
                  </a:custGeom>
                  <a:solidFill>
                    <a:schemeClr val="bg1"/>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2" name="Freeform 131"/>
                  <p:cNvSpPr>
                    <a:spLocks/>
                  </p:cNvSpPr>
                  <p:nvPr/>
                </p:nvSpPr>
                <p:spPr bwMode="auto">
                  <a:xfrm rot="23765">
                    <a:off x="8885511" y="648294"/>
                    <a:ext cx="102434" cy="130373"/>
                  </a:xfrm>
                  <a:custGeom>
                    <a:avLst/>
                    <a:gdLst>
                      <a:gd name="T0" fmla="*/ 178 w 309"/>
                      <a:gd name="T1" fmla="*/ 3 h 390"/>
                      <a:gd name="T2" fmla="*/ 225 w 309"/>
                      <a:gd name="T3" fmla="*/ 14 h 390"/>
                      <a:gd name="T4" fmla="*/ 262 w 309"/>
                      <a:gd name="T5" fmla="*/ 35 h 390"/>
                      <a:gd name="T6" fmla="*/ 289 w 309"/>
                      <a:gd name="T7" fmla="*/ 63 h 390"/>
                      <a:gd name="T8" fmla="*/ 242 w 309"/>
                      <a:gd name="T9" fmla="*/ 121 h 390"/>
                      <a:gd name="T10" fmla="*/ 225 w 309"/>
                      <a:gd name="T11" fmla="*/ 99 h 390"/>
                      <a:gd name="T12" fmla="*/ 203 w 309"/>
                      <a:gd name="T13" fmla="*/ 83 h 390"/>
                      <a:gd name="T14" fmla="*/ 165 w 309"/>
                      <a:gd name="T15" fmla="*/ 69 h 390"/>
                      <a:gd name="T16" fmla="*/ 134 w 309"/>
                      <a:gd name="T17" fmla="*/ 69 h 390"/>
                      <a:gd name="T18" fmla="*/ 110 w 309"/>
                      <a:gd name="T19" fmla="*/ 78 h 390"/>
                      <a:gd name="T20" fmla="*/ 99 w 309"/>
                      <a:gd name="T21" fmla="*/ 95 h 390"/>
                      <a:gd name="T22" fmla="*/ 97 w 309"/>
                      <a:gd name="T23" fmla="*/ 116 h 390"/>
                      <a:gd name="T24" fmla="*/ 105 w 309"/>
                      <a:gd name="T25" fmla="*/ 130 h 390"/>
                      <a:gd name="T26" fmla="*/ 117 w 309"/>
                      <a:gd name="T27" fmla="*/ 138 h 390"/>
                      <a:gd name="T28" fmla="*/ 140 w 309"/>
                      <a:gd name="T29" fmla="*/ 150 h 390"/>
                      <a:gd name="T30" fmla="*/ 174 w 309"/>
                      <a:gd name="T31" fmla="*/ 159 h 390"/>
                      <a:gd name="T32" fmla="*/ 222 w 309"/>
                      <a:gd name="T33" fmla="*/ 174 h 390"/>
                      <a:gd name="T34" fmla="*/ 253 w 309"/>
                      <a:gd name="T35" fmla="*/ 187 h 390"/>
                      <a:gd name="T36" fmla="*/ 278 w 309"/>
                      <a:gd name="T37" fmla="*/ 204 h 390"/>
                      <a:gd name="T38" fmla="*/ 297 w 309"/>
                      <a:gd name="T39" fmla="*/ 228 h 390"/>
                      <a:gd name="T40" fmla="*/ 307 w 309"/>
                      <a:gd name="T41" fmla="*/ 258 h 390"/>
                      <a:gd name="T42" fmla="*/ 307 w 309"/>
                      <a:gd name="T43" fmla="*/ 298 h 390"/>
                      <a:gd name="T44" fmla="*/ 289 w 309"/>
                      <a:gd name="T45" fmla="*/ 338 h 390"/>
                      <a:gd name="T46" fmla="*/ 253 w 309"/>
                      <a:gd name="T47" fmla="*/ 369 h 390"/>
                      <a:gd name="T48" fmla="*/ 206 w 309"/>
                      <a:gd name="T49" fmla="*/ 385 h 390"/>
                      <a:gd name="T50" fmla="*/ 159 w 309"/>
                      <a:gd name="T51" fmla="*/ 390 h 390"/>
                      <a:gd name="T52" fmla="*/ 104 w 309"/>
                      <a:gd name="T53" fmla="*/ 383 h 390"/>
                      <a:gd name="T54" fmla="*/ 59 w 309"/>
                      <a:gd name="T55" fmla="*/ 363 h 390"/>
                      <a:gd name="T56" fmla="*/ 26 w 309"/>
                      <a:gd name="T57" fmla="*/ 334 h 390"/>
                      <a:gd name="T58" fmla="*/ 0 w 309"/>
                      <a:gd name="T59" fmla="*/ 297 h 390"/>
                      <a:gd name="T60" fmla="*/ 71 w 309"/>
                      <a:gd name="T61" fmla="*/ 275 h 390"/>
                      <a:gd name="T62" fmla="*/ 92 w 309"/>
                      <a:gd name="T63" fmla="*/ 298 h 390"/>
                      <a:gd name="T64" fmla="*/ 118 w 309"/>
                      <a:gd name="T65" fmla="*/ 314 h 390"/>
                      <a:gd name="T66" fmla="*/ 147 w 309"/>
                      <a:gd name="T67" fmla="*/ 323 h 390"/>
                      <a:gd name="T68" fmla="*/ 177 w 309"/>
                      <a:gd name="T69" fmla="*/ 324 h 390"/>
                      <a:gd name="T70" fmla="*/ 200 w 309"/>
                      <a:gd name="T71" fmla="*/ 318 h 390"/>
                      <a:gd name="T72" fmla="*/ 216 w 309"/>
                      <a:gd name="T73" fmla="*/ 310 h 390"/>
                      <a:gd name="T74" fmla="*/ 224 w 309"/>
                      <a:gd name="T75" fmla="*/ 299 h 390"/>
                      <a:gd name="T76" fmla="*/ 228 w 309"/>
                      <a:gd name="T77" fmla="*/ 281 h 390"/>
                      <a:gd name="T78" fmla="*/ 224 w 309"/>
                      <a:gd name="T79" fmla="*/ 262 h 390"/>
                      <a:gd name="T80" fmla="*/ 214 w 309"/>
                      <a:gd name="T81" fmla="*/ 253 h 390"/>
                      <a:gd name="T82" fmla="*/ 198 w 309"/>
                      <a:gd name="T83" fmla="*/ 243 h 390"/>
                      <a:gd name="T84" fmla="*/ 170 w 309"/>
                      <a:gd name="T85" fmla="*/ 232 h 390"/>
                      <a:gd name="T86" fmla="*/ 119 w 309"/>
                      <a:gd name="T87" fmla="*/ 217 h 390"/>
                      <a:gd name="T88" fmla="*/ 59 w 309"/>
                      <a:gd name="T89" fmla="*/ 192 h 390"/>
                      <a:gd name="T90" fmla="*/ 36 w 309"/>
                      <a:gd name="T91" fmla="*/ 173 h 390"/>
                      <a:gd name="T92" fmla="*/ 22 w 309"/>
                      <a:gd name="T93" fmla="*/ 146 h 390"/>
                      <a:gd name="T94" fmla="*/ 16 w 309"/>
                      <a:gd name="T95" fmla="*/ 113 h 390"/>
                      <a:gd name="T96" fmla="*/ 26 w 309"/>
                      <a:gd name="T97" fmla="*/ 65 h 390"/>
                      <a:gd name="T98" fmla="*/ 53 w 309"/>
                      <a:gd name="T99" fmla="*/ 31 h 390"/>
                      <a:gd name="T100" fmla="*/ 96 w 309"/>
                      <a:gd name="T101" fmla="*/ 9 h 390"/>
                      <a:gd name="T102" fmla="*/ 151 w 309"/>
                      <a:gd name="T10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9" h="390">
                        <a:moveTo>
                          <a:pt x="151" y="0"/>
                        </a:moveTo>
                        <a:lnTo>
                          <a:pt x="178" y="3"/>
                        </a:lnTo>
                        <a:lnTo>
                          <a:pt x="203" y="7"/>
                        </a:lnTo>
                        <a:lnTo>
                          <a:pt x="225" y="14"/>
                        </a:lnTo>
                        <a:lnTo>
                          <a:pt x="244" y="24"/>
                        </a:lnTo>
                        <a:lnTo>
                          <a:pt x="262" y="35"/>
                        </a:lnTo>
                        <a:lnTo>
                          <a:pt x="277" y="49"/>
                        </a:lnTo>
                        <a:lnTo>
                          <a:pt x="289" y="63"/>
                        </a:lnTo>
                        <a:lnTo>
                          <a:pt x="300" y="78"/>
                        </a:lnTo>
                        <a:lnTo>
                          <a:pt x="242" y="121"/>
                        </a:lnTo>
                        <a:lnTo>
                          <a:pt x="234" y="109"/>
                        </a:lnTo>
                        <a:lnTo>
                          <a:pt x="225" y="99"/>
                        </a:lnTo>
                        <a:lnTo>
                          <a:pt x="214" y="91"/>
                        </a:lnTo>
                        <a:lnTo>
                          <a:pt x="203" y="83"/>
                        </a:lnTo>
                        <a:lnTo>
                          <a:pt x="177" y="71"/>
                        </a:lnTo>
                        <a:lnTo>
                          <a:pt x="165" y="69"/>
                        </a:lnTo>
                        <a:lnTo>
                          <a:pt x="151" y="68"/>
                        </a:lnTo>
                        <a:lnTo>
                          <a:pt x="134" y="69"/>
                        </a:lnTo>
                        <a:lnTo>
                          <a:pt x="122" y="72"/>
                        </a:lnTo>
                        <a:lnTo>
                          <a:pt x="110" y="78"/>
                        </a:lnTo>
                        <a:lnTo>
                          <a:pt x="103" y="86"/>
                        </a:lnTo>
                        <a:lnTo>
                          <a:pt x="99" y="95"/>
                        </a:lnTo>
                        <a:lnTo>
                          <a:pt x="96" y="106"/>
                        </a:lnTo>
                        <a:lnTo>
                          <a:pt x="97" y="116"/>
                        </a:lnTo>
                        <a:lnTo>
                          <a:pt x="102" y="124"/>
                        </a:lnTo>
                        <a:lnTo>
                          <a:pt x="105" y="130"/>
                        </a:lnTo>
                        <a:lnTo>
                          <a:pt x="110" y="135"/>
                        </a:lnTo>
                        <a:lnTo>
                          <a:pt x="117" y="138"/>
                        </a:lnTo>
                        <a:lnTo>
                          <a:pt x="127" y="144"/>
                        </a:lnTo>
                        <a:lnTo>
                          <a:pt x="140" y="150"/>
                        </a:lnTo>
                        <a:lnTo>
                          <a:pt x="156" y="155"/>
                        </a:lnTo>
                        <a:lnTo>
                          <a:pt x="174" y="159"/>
                        </a:lnTo>
                        <a:lnTo>
                          <a:pt x="206" y="170"/>
                        </a:lnTo>
                        <a:lnTo>
                          <a:pt x="222" y="174"/>
                        </a:lnTo>
                        <a:lnTo>
                          <a:pt x="238" y="180"/>
                        </a:lnTo>
                        <a:lnTo>
                          <a:pt x="253" y="187"/>
                        </a:lnTo>
                        <a:lnTo>
                          <a:pt x="267" y="195"/>
                        </a:lnTo>
                        <a:lnTo>
                          <a:pt x="278" y="204"/>
                        </a:lnTo>
                        <a:lnTo>
                          <a:pt x="289" y="215"/>
                        </a:lnTo>
                        <a:lnTo>
                          <a:pt x="297" y="228"/>
                        </a:lnTo>
                        <a:lnTo>
                          <a:pt x="304" y="241"/>
                        </a:lnTo>
                        <a:lnTo>
                          <a:pt x="307" y="258"/>
                        </a:lnTo>
                        <a:lnTo>
                          <a:pt x="309" y="275"/>
                        </a:lnTo>
                        <a:lnTo>
                          <a:pt x="307" y="298"/>
                        </a:lnTo>
                        <a:lnTo>
                          <a:pt x="300" y="319"/>
                        </a:lnTo>
                        <a:lnTo>
                          <a:pt x="289" y="338"/>
                        </a:lnTo>
                        <a:lnTo>
                          <a:pt x="273" y="355"/>
                        </a:lnTo>
                        <a:lnTo>
                          <a:pt x="253" y="369"/>
                        </a:lnTo>
                        <a:lnTo>
                          <a:pt x="226" y="380"/>
                        </a:lnTo>
                        <a:lnTo>
                          <a:pt x="206" y="385"/>
                        </a:lnTo>
                        <a:lnTo>
                          <a:pt x="184" y="389"/>
                        </a:lnTo>
                        <a:lnTo>
                          <a:pt x="159" y="390"/>
                        </a:lnTo>
                        <a:lnTo>
                          <a:pt x="130" y="387"/>
                        </a:lnTo>
                        <a:lnTo>
                          <a:pt x="104" y="383"/>
                        </a:lnTo>
                        <a:lnTo>
                          <a:pt x="80" y="375"/>
                        </a:lnTo>
                        <a:lnTo>
                          <a:pt x="59" y="363"/>
                        </a:lnTo>
                        <a:lnTo>
                          <a:pt x="41" y="350"/>
                        </a:lnTo>
                        <a:lnTo>
                          <a:pt x="26" y="334"/>
                        </a:lnTo>
                        <a:lnTo>
                          <a:pt x="12" y="317"/>
                        </a:lnTo>
                        <a:lnTo>
                          <a:pt x="0" y="297"/>
                        </a:lnTo>
                        <a:lnTo>
                          <a:pt x="63" y="260"/>
                        </a:lnTo>
                        <a:lnTo>
                          <a:pt x="71" y="275"/>
                        </a:lnTo>
                        <a:lnTo>
                          <a:pt x="81" y="287"/>
                        </a:lnTo>
                        <a:lnTo>
                          <a:pt x="92" y="298"/>
                        </a:lnTo>
                        <a:lnTo>
                          <a:pt x="104" y="307"/>
                        </a:lnTo>
                        <a:lnTo>
                          <a:pt x="118" y="314"/>
                        </a:lnTo>
                        <a:lnTo>
                          <a:pt x="132" y="319"/>
                        </a:lnTo>
                        <a:lnTo>
                          <a:pt x="147" y="323"/>
                        </a:lnTo>
                        <a:lnTo>
                          <a:pt x="163" y="324"/>
                        </a:lnTo>
                        <a:lnTo>
                          <a:pt x="177" y="324"/>
                        </a:lnTo>
                        <a:lnTo>
                          <a:pt x="190" y="321"/>
                        </a:lnTo>
                        <a:lnTo>
                          <a:pt x="200" y="318"/>
                        </a:lnTo>
                        <a:lnTo>
                          <a:pt x="211" y="313"/>
                        </a:lnTo>
                        <a:lnTo>
                          <a:pt x="216" y="310"/>
                        </a:lnTo>
                        <a:lnTo>
                          <a:pt x="220" y="305"/>
                        </a:lnTo>
                        <a:lnTo>
                          <a:pt x="224" y="299"/>
                        </a:lnTo>
                        <a:lnTo>
                          <a:pt x="227" y="291"/>
                        </a:lnTo>
                        <a:lnTo>
                          <a:pt x="228" y="281"/>
                        </a:lnTo>
                        <a:lnTo>
                          <a:pt x="227" y="272"/>
                        </a:lnTo>
                        <a:lnTo>
                          <a:pt x="224" y="262"/>
                        </a:lnTo>
                        <a:lnTo>
                          <a:pt x="220" y="258"/>
                        </a:lnTo>
                        <a:lnTo>
                          <a:pt x="214" y="253"/>
                        </a:lnTo>
                        <a:lnTo>
                          <a:pt x="209" y="248"/>
                        </a:lnTo>
                        <a:lnTo>
                          <a:pt x="198" y="243"/>
                        </a:lnTo>
                        <a:lnTo>
                          <a:pt x="185" y="237"/>
                        </a:lnTo>
                        <a:lnTo>
                          <a:pt x="170" y="232"/>
                        </a:lnTo>
                        <a:lnTo>
                          <a:pt x="153" y="226"/>
                        </a:lnTo>
                        <a:lnTo>
                          <a:pt x="119" y="217"/>
                        </a:lnTo>
                        <a:lnTo>
                          <a:pt x="87" y="207"/>
                        </a:lnTo>
                        <a:lnTo>
                          <a:pt x="59" y="192"/>
                        </a:lnTo>
                        <a:lnTo>
                          <a:pt x="46" y="183"/>
                        </a:lnTo>
                        <a:lnTo>
                          <a:pt x="36" y="173"/>
                        </a:lnTo>
                        <a:lnTo>
                          <a:pt x="28" y="160"/>
                        </a:lnTo>
                        <a:lnTo>
                          <a:pt x="22" y="146"/>
                        </a:lnTo>
                        <a:lnTo>
                          <a:pt x="17" y="131"/>
                        </a:lnTo>
                        <a:lnTo>
                          <a:pt x="16" y="113"/>
                        </a:lnTo>
                        <a:lnTo>
                          <a:pt x="19" y="87"/>
                        </a:lnTo>
                        <a:lnTo>
                          <a:pt x="26" y="65"/>
                        </a:lnTo>
                        <a:lnTo>
                          <a:pt x="37" y="47"/>
                        </a:lnTo>
                        <a:lnTo>
                          <a:pt x="53" y="31"/>
                        </a:lnTo>
                        <a:lnTo>
                          <a:pt x="73" y="18"/>
                        </a:lnTo>
                        <a:lnTo>
                          <a:pt x="96" y="9"/>
                        </a:lnTo>
                        <a:lnTo>
                          <a:pt x="122" y="3"/>
                        </a:lnTo>
                        <a:lnTo>
                          <a:pt x="151"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3" name="Freeform 132"/>
                  <p:cNvSpPr>
                    <a:spLocks noEditPoints="1"/>
                  </p:cNvSpPr>
                  <p:nvPr/>
                </p:nvSpPr>
                <p:spPr bwMode="auto">
                  <a:xfrm rot="23765">
                    <a:off x="8999454" y="686301"/>
                    <a:ext cx="93122" cy="93122"/>
                  </a:xfrm>
                  <a:custGeom>
                    <a:avLst/>
                    <a:gdLst>
                      <a:gd name="T0" fmla="*/ 124 w 276"/>
                      <a:gd name="T1" fmla="*/ 61 h 280"/>
                      <a:gd name="T2" fmla="*/ 107 w 276"/>
                      <a:gd name="T3" fmla="*/ 71 h 280"/>
                      <a:gd name="T4" fmla="*/ 95 w 276"/>
                      <a:gd name="T5" fmla="*/ 82 h 280"/>
                      <a:gd name="T6" fmla="*/ 85 w 276"/>
                      <a:gd name="T7" fmla="*/ 108 h 280"/>
                      <a:gd name="T8" fmla="*/ 81 w 276"/>
                      <a:gd name="T9" fmla="*/ 141 h 280"/>
                      <a:gd name="T10" fmla="*/ 88 w 276"/>
                      <a:gd name="T11" fmla="*/ 188 h 280"/>
                      <a:gd name="T12" fmla="*/ 97 w 276"/>
                      <a:gd name="T13" fmla="*/ 205 h 280"/>
                      <a:gd name="T14" fmla="*/ 107 w 276"/>
                      <a:gd name="T15" fmla="*/ 213 h 280"/>
                      <a:gd name="T16" fmla="*/ 124 w 276"/>
                      <a:gd name="T17" fmla="*/ 222 h 280"/>
                      <a:gd name="T18" fmla="*/ 152 w 276"/>
                      <a:gd name="T19" fmla="*/ 222 h 280"/>
                      <a:gd name="T20" fmla="*/ 169 w 276"/>
                      <a:gd name="T21" fmla="*/ 213 h 280"/>
                      <a:gd name="T22" fmla="*/ 181 w 276"/>
                      <a:gd name="T23" fmla="*/ 200 h 280"/>
                      <a:gd name="T24" fmla="*/ 191 w 276"/>
                      <a:gd name="T25" fmla="*/ 175 h 280"/>
                      <a:gd name="T26" fmla="*/ 195 w 276"/>
                      <a:gd name="T27" fmla="*/ 141 h 280"/>
                      <a:gd name="T28" fmla="*/ 188 w 276"/>
                      <a:gd name="T29" fmla="*/ 96 h 280"/>
                      <a:gd name="T30" fmla="*/ 177 w 276"/>
                      <a:gd name="T31" fmla="*/ 79 h 280"/>
                      <a:gd name="T32" fmla="*/ 169 w 276"/>
                      <a:gd name="T33" fmla="*/ 70 h 280"/>
                      <a:gd name="T34" fmla="*/ 152 w 276"/>
                      <a:gd name="T35" fmla="*/ 61 h 280"/>
                      <a:gd name="T36" fmla="*/ 138 w 276"/>
                      <a:gd name="T37" fmla="*/ 0 h 280"/>
                      <a:gd name="T38" fmla="*/ 188 w 276"/>
                      <a:gd name="T39" fmla="*/ 7 h 280"/>
                      <a:gd name="T40" fmla="*/ 218 w 276"/>
                      <a:gd name="T41" fmla="*/ 21 h 280"/>
                      <a:gd name="T42" fmla="*/ 243 w 276"/>
                      <a:gd name="T43" fmla="*/ 43 h 280"/>
                      <a:gd name="T44" fmla="*/ 263 w 276"/>
                      <a:gd name="T45" fmla="*/ 74 h 280"/>
                      <a:gd name="T46" fmla="*/ 275 w 276"/>
                      <a:gd name="T47" fmla="*/ 116 h 280"/>
                      <a:gd name="T48" fmla="*/ 275 w 276"/>
                      <a:gd name="T49" fmla="*/ 166 h 280"/>
                      <a:gd name="T50" fmla="*/ 263 w 276"/>
                      <a:gd name="T51" fmla="*/ 206 h 280"/>
                      <a:gd name="T52" fmla="*/ 243 w 276"/>
                      <a:gd name="T53" fmla="*/ 238 h 280"/>
                      <a:gd name="T54" fmla="*/ 218 w 276"/>
                      <a:gd name="T55" fmla="*/ 260 h 280"/>
                      <a:gd name="T56" fmla="*/ 188 w 276"/>
                      <a:gd name="T57" fmla="*/ 273 h 280"/>
                      <a:gd name="T58" fmla="*/ 138 w 276"/>
                      <a:gd name="T59" fmla="*/ 280 h 280"/>
                      <a:gd name="T60" fmla="*/ 89 w 276"/>
                      <a:gd name="T61" fmla="*/ 273 h 280"/>
                      <a:gd name="T62" fmla="*/ 59 w 276"/>
                      <a:gd name="T63" fmla="*/ 260 h 280"/>
                      <a:gd name="T64" fmla="*/ 32 w 276"/>
                      <a:gd name="T65" fmla="*/ 238 h 280"/>
                      <a:gd name="T66" fmla="*/ 13 w 276"/>
                      <a:gd name="T67" fmla="*/ 206 h 280"/>
                      <a:gd name="T68" fmla="*/ 1 w 276"/>
                      <a:gd name="T69" fmla="*/ 166 h 280"/>
                      <a:gd name="T70" fmla="*/ 1 w 276"/>
                      <a:gd name="T71" fmla="*/ 116 h 280"/>
                      <a:gd name="T72" fmla="*/ 13 w 276"/>
                      <a:gd name="T73" fmla="*/ 74 h 280"/>
                      <a:gd name="T74" fmla="*/ 32 w 276"/>
                      <a:gd name="T75" fmla="*/ 43 h 280"/>
                      <a:gd name="T76" fmla="*/ 58 w 276"/>
                      <a:gd name="T77" fmla="*/ 21 h 280"/>
                      <a:gd name="T78" fmla="*/ 89 w 276"/>
                      <a:gd name="T79" fmla="*/ 7 h 280"/>
                      <a:gd name="T80" fmla="*/ 138 w 276"/>
                      <a:gd name="T8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6" h="280">
                        <a:moveTo>
                          <a:pt x="138" y="60"/>
                        </a:moveTo>
                        <a:lnTo>
                          <a:pt x="124" y="61"/>
                        </a:lnTo>
                        <a:lnTo>
                          <a:pt x="112" y="66"/>
                        </a:lnTo>
                        <a:lnTo>
                          <a:pt x="107" y="71"/>
                        </a:lnTo>
                        <a:lnTo>
                          <a:pt x="100" y="75"/>
                        </a:lnTo>
                        <a:lnTo>
                          <a:pt x="95" y="82"/>
                        </a:lnTo>
                        <a:lnTo>
                          <a:pt x="89" y="94"/>
                        </a:lnTo>
                        <a:lnTo>
                          <a:pt x="85" y="108"/>
                        </a:lnTo>
                        <a:lnTo>
                          <a:pt x="82" y="124"/>
                        </a:lnTo>
                        <a:lnTo>
                          <a:pt x="81" y="141"/>
                        </a:lnTo>
                        <a:lnTo>
                          <a:pt x="85" y="173"/>
                        </a:lnTo>
                        <a:lnTo>
                          <a:pt x="88" y="188"/>
                        </a:lnTo>
                        <a:lnTo>
                          <a:pt x="94" y="199"/>
                        </a:lnTo>
                        <a:lnTo>
                          <a:pt x="97" y="205"/>
                        </a:lnTo>
                        <a:lnTo>
                          <a:pt x="102" y="210"/>
                        </a:lnTo>
                        <a:lnTo>
                          <a:pt x="107" y="213"/>
                        </a:lnTo>
                        <a:lnTo>
                          <a:pt x="112" y="217"/>
                        </a:lnTo>
                        <a:lnTo>
                          <a:pt x="124" y="222"/>
                        </a:lnTo>
                        <a:lnTo>
                          <a:pt x="138" y="224"/>
                        </a:lnTo>
                        <a:lnTo>
                          <a:pt x="152" y="222"/>
                        </a:lnTo>
                        <a:lnTo>
                          <a:pt x="163" y="218"/>
                        </a:lnTo>
                        <a:lnTo>
                          <a:pt x="169" y="213"/>
                        </a:lnTo>
                        <a:lnTo>
                          <a:pt x="176" y="207"/>
                        </a:lnTo>
                        <a:lnTo>
                          <a:pt x="181" y="200"/>
                        </a:lnTo>
                        <a:lnTo>
                          <a:pt x="186" y="189"/>
                        </a:lnTo>
                        <a:lnTo>
                          <a:pt x="191" y="175"/>
                        </a:lnTo>
                        <a:lnTo>
                          <a:pt x="193" y="159"/>
                        </a:lnTo>
                        <a:lnTo>
                          <a:pt x="195" y="141"/>
                        </a:lnTo>
                        <a:lnTo>
                          <a:pt x="191" y="109"/>
                        </a:lnTo>
                        <a:lnTo>
                          <a:pt x="188" y="96"/>
                        </a:lnTo>
                        <a:lnTo>
                          <a:pt x="181" y="83"/>
                        </a:lnTo>
                        <a:lnTo>
                          <a:pt x="177" y="79"/>
                        </a:lnTo>
                        <a:lnTo>
                          <a:pt x="174" y="74"/>
                        </a:lnTo>
                        <a:lnTo>
                          <a:pt x="169" y="70"/>
                        </a:lnTo>
                        <a:lnTo>
                          <a:pt x="163" y="66"/>
                        </a:lnTo>
                        <a:lnTo>
                          <a:pt x="152" y="61"/>
                        </a:lnTo>
                        <a:lnTo>
                          <a:pt x="138" y="60"/>
                        </a:lnTo>
                        <a:close/>
                        <a:moveTo>
                          <a:pt x="138" y="0"/>
                        </a:moveTo>
                        <a:lnTo>
                          <a:pt x="171" y="3"/>
                        </a:lnTo>
                        <a:lnTo>
                          <a:pt x="188" y="7"/>
                        </a:lnTo>
                        <a:lnTo>
                          <a:pt x="203" y="13"/>
                        </a:lnTo>
                        <a:lnTo>
                          <a:pt x="218" y="21"/>
                        </a:lnTo>
                        <a:lnTo>
                          <a:pt x="232" y="31"/>
                        </a:lnTo>
                        <a:lnTo>
                          <a:pt x="243" y="43"/>
                        </a:lnTo>
                        <a:lnTo>
                          <a:pt x="255" y="57"/>
                        </a:lnTo>
                        <a:lnTo>
                          <a:pt x="263" y="74"/>
                        </a:lnTo>
                        <a:lnTo>
                          <a:pt x="270" y="94"/>
                        </a:lnTo>
                        <a:lnTo>
                          <a:pt x="275" y="116"/>
                        </a:lnTo>
                        <a:lnTo>
                          <a:pt x="276" y="140"/>
                        </a:lnTo>
                        <a:lnTo>
                          <a:pt x="275" y="166"/>
                        </a:lnTo>
                        <a:lnTo>
                          <a:pt x="270" y="188"/>
                        </a:lnTo>
                        <a:lnTo>
                          <a:pt x="263" y="206"/>
                        </a:lnTo>
                        <a:lnTo>
                          <a:pt x="255" y="224"/>
                        </a:lnTo>
                        <a:lnTo>
                          <a:pt x="243" y="238"/>
                        </a:lnTo>
                        <a:lnTo>
                          <a:pt x="232" y="250"/>
                        </a:lnTo>
                        <a:lnTo>
                          <a:pt x="218" y="260"/>
                        </a:lnTo>
                        <a:lnTo>
                          <a:pt x="203" y="268"/>
                        </a:lnTo>
                        <a:lnTo>
                          <a:pt x="188" y="273"/>
                        </a:lnTo>
                        <a:lnTo>
                          <a:pt x="171" y="278"/>
                        </a:lnTo>
                        <a:lnTo>
                          <a:pt x="138" y="280"/>
                        </a:lnTo>
                        <a:lnTo>
                          <a:pt x="105" y="278"/>
                        </a:lnTo>
                        <a:lnTo>
                          <a:pt x="89" y="273"/>
                        </a:lnTo>
                        <a:lnTo>
                          <a:pt x="73" y="268"/>
                        </a:lnTo>
                        <a:lnTo>
                          <a:pt x="59" y="260"/>
                        </a:lnTo>
                        <a:lnTo>
                          <a:pt x="44" y="250"/>
                        </a:lnTo>
                        <a:lnTo>
                          <a:pt x="32" y="238"/>
                        </a:lnTo>
                        <a:lnTo>
                          <a:pt x="21" y="224"/>
                        </a:lnTo>
                        <a:lnTo>
                          <a:pt x="13" y="206"/>
                        </a:lnTo>
                        <a:lnTo>
                          <a:pt x="6" y="188"/>
                        </a:lnTo>
                        <a:lnTo>
                          <a:pt x="1" y="166"/>
                        </a:lnTo>
                        <a:lnTo>
                          <a:pt x="0" y="140"/>
                        </a:lnTo>
                        <a:lnTo>
                          <a:pt x="1" y="116"/>
                        </a:lnTo>
                        <a:lnTo>
                          <a:pt x="6" y="94"/>
                        </a:lnTo>
                        <a:lnTo>
                          <a:pt x="13" y="74"/>
                        </a:lnTo>
                        <a:lnTo>
                          <a:pt x="21" y="57"/>
                        </a:lnTo>
                        <a:lnTo>
                          <a:pt x="32" y="43"/>
                        </a:lnTo>
                        <a:lnTo>
                          <a:pt x="44" y="31"/>
                        </a:lnTo>
                        <a:lnTo>
                          <a:pt x="58" y="21"/>
                        </a:lnTo>
                        <a:lnTo>
                          <a:pt x="73" y="13"/>
                        </a:lnTo>
                        <a:lnTo>
                          <a:pt x="89" y="7"/>
                        </a:lnTo>
                        <a:lnTo>
                          <a:pt x="105" y="3"/>
                        </a:lnTo>
                        <a:lnTo>
                          <a:pt x="138"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4" name="Rectangle 133"/>
                  <p:cNvSpPr>
                    <a:spLocks noChangeArrowheads="1"/>
                  </p:cNvSpPr>
                  <p:nvPr/>
                </p:nvSpPr>
                <p:spPr bwMode="auto">
                  <a:xfrm rot="23765">
                    <a:off x="9109001" y="651902"/>
                    <a:ext cx="25609" cy="125717"/>
                  </a:xfrm>
                  <a:prstGeom prst="rect">
                    <a:avLst/>
                  </a:prstGeom>
                  <a:solidFill>
                    <a:schemeClr val="bg1">
                      <a:lumMod val="50000"/>
                    </a:schemeClr>
                  </a:solidFill>
                  <a:ln w="0">
                    <a:noFill/>
                    <a:prstDash val="solid"/>
                    <a:miter lim="800000"/>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5" name="Freeform 134"/>
                  <p:cNvSpPr>
                    <a:spLocks/>
                  </p:cNvSpPr>
                  <p:nvPr/>
                </p:nvSpPr>
                <p:spPr bwMode="auto">
                  <a:xfrm rot="23765">
                    <a:off x="9155425" y="689673"/>
                    <a:ext cx="83810" cy="90796"/>
                  </a:xfrm>
                  <a:custGeom>
                    <a:avLst/>
                    <a:gdLst>
                      <a:gd name="T0" fmla="*/ 0 w 254"/>
                      <a:gd name="T1" fmla="*/ 0 h 274"/>
                      <a:gd name="T2" fmla="*/ 81 w 254"/>
                      <a:gd name="T3" fmla="*/ 0 h 274"/>
                      <a:gd name="T4" fmla="*/ 81 w 254"/>
                      <a:gd name="T5" fmla="*/ 172 h 274"/>
                      <a:gd name="T6" fmla="*/ 84 w 254"/>
                      <a:gd name="T7" fmla="*/ 189 h 274"/>
                      <a:gd name="T8" fmla="*/ 88 w 254"/>
                      <a:gd name="T9" fmla="*/ 200 h 274"/>
                      <a:gd name="T10" fmla="*/ 95 w 254"/>
                      <a:gd name="T11" fmla="*/ 206 h 274"/>
                      <a:gd name="T12" fmla="*/ 103 w 254"/>
                      <a:gd name="T13" fmla="*/ 210 h 274"/>
                      <a:gd name="T14" fmla="*/ 114 w 254"/>
                      <a:gd name="T15" fmla="*/ 210 h 274"/>
                      <a:gd name="T16" fmla="*/ 129 w 254"/>
                      <a:gd name="T17" fmla="*/ 208 h 274"/>
                      <a:gd name="T18" fmla="*/ 144 w 254"/>
                      <a:gd name="T19" fmla="*/ 203 h 274"/>
                      <a:gd name="T20" fmla="*/ 158 w 254"/>
                      <a:gd name="T21" fmla="*/ 193 h 274"/>
                      <a:gd name="T22" fmla="*/ 172 w 254"/>
                      <a:gd name="T23" fmla="*/ 183 h 274"/>
                      <a:gd name="T24" fmla="*/ 172 w 254"/>
                      <a:gd name="T25" fmla="*/ 0 h 274"/>
                      <a:gd name="T26" fmla="*/ 254 w 254"/>
                      <a:gd name="T27" fmla="*/ 0 h 274"/>
                      <a:gd name="T28" fmla="*/ 254 w 254"/>
                      <a:gd name="T29" fmla="*/ 270 h 274"/>
                      <a:gd name="T30" fmla="*/ 172 w 254"/>
                      <a:gd name="T31" fmla="*/ 270 h 274"/>
                      <a:gd name="T32" fmla="*/ 172 w 254"/>
                      <a:gd name="T33" fmla="*/ 227 h 274"/>
                      <a:gd name="T34" fmla="*/ 165 w 254"/>
                      <a:gd name="T35" fmla="*/ 235 h 274"/>
                      <a:gd name="T36" fmla="*/ 158 w 254"/>
                      <a:gd name="T37" fmla="*/ 243 h 274"/>
                      <a:gd name="T38" fmla="*/ 137 w 254"/>
                      <a:gd name="T39" fmla="*/ 258 h 274"/>
                      <a:gd name="T40" fmla="*/ 125 w 254"/>
                      <a:gd name="T41" fmla="*/ 265 h 274"/>
                      <a:gd name="T42" fmla="*/ 111 w 254"/>
                      <a:gd name="T43" fmla="*/ 270 h 274"/>
                      <a:gd name="T44" fmla="*/ 96 w 254"/>
                      <a:gd name="T45" fmla="*/ 273 h 274"/>
                      <a:gd name="T46" fmla="*/ 79 w 254"/>
                      <a:gd name="T47" fmla="*/ 274 h 274"/>
                      <a:gd name="T48" fmla="*/ 63 w 254"/>
                      <a:gd name="T49" fmla="*/ 273 h 274"/>
                      <a:gd name="T50" fmla="*/ 47 w 254"/>
                      <a:gd name="T51" fmla="*/ 270 h 274"/>
                      <a:gd name="T52" fmla="*/ 34 w 254"/>
                      <a:gd name="T53" fmla="*/ 265 h 274"/>
                      <a:gd name="T54" fmla="*/ 22 w 254"/>
                      <a:gd name="T55" fmla="*/ 257 h 274"/>
                      <a:gd name="T56" fmla="*/ 13 w 254"/>
                      <a:gd name="T57" fmla="*/ 245 h 274"/>
                      <a:gd name="T58" fmla="*/ 6 w 254"/>
                      <a:gd name="T59" fmla="*/ 233 h 274"/>
                      <a:gd name="T60" fmla="*/ 1 w 254"/>
                      <a:gd name="T61" fmla="*/ 215 h 274"/>
                      <a:gd name="T62" fmla="*/ 0 w 254"/>
                      <a:gd name="T63" fmla="*/ 197 h 274"/>
                      <a:gd name="T64" fmla="*/ 0 w 254"/>
                      <a:gd name="T6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 h="274">
                        <a:moveTo>
                          <a:pt x="0" y="0"/>
                        </a:moveTo>
                        <a:lnTo>
                          <a:pt x="81" y="0"/>
                        </a:lnTo>
                        <a:lnTo>
                          <a:pt x="81" y="172"/>
                        </a:lnTo>
                        <a:lnTo>
                          <a:pt x="84" y="189"/>
                        </a:lnTo>
                        <a:lnTo>
                          <a:pt x="88" y="200"/>
                        </a:lnTo>
                        <a:lnTo>
                          <a:pt x="95" y="206"/>
                        </a:lnTo>
                        <a:lnTo>
                          <a:pt x="103" y="210"/>
                        </a:lnTo>
                        <a:lnTo>
                          <a:pt x="114" y="210"/>
                        </a:lnTo>
                        <a:lnTo>
                          <a:pt x="129" y="208"/>
                        </a:lnTo>
                        <a:lnTo>
                          <a:pt x="144" y="203"/>
                        </a:lnTo>
                        <a:lnTo>
                          <a:pt x="158" y="193"/>
                        </a:lnTo>
                        <a:lnTo>
                          <a:pt x="172" y="183"/>
                        </a:lnTo>
                        <a:lnTo>
                          <a:pt x="172" y="0"/>
                        </a:lnTo>
                        <a:lnTo>
                          <a:pt x="254" y="0"/>
                        </a:lnTo>
                        <a:lnTo>
                          <a:pt x="254" y="270"/>
                        </a:lnTo>
                        <a:lnTo>
                          <a:pt x="172" y="270"/>
                        </a:lnTo>
                        <a:lnTo>
                          <a:pt x="172" y="227"/>
                        </a:lnTo>
                        <a:lnTo>
                          <a:pt x="165" y="235"/>
                        </a:lnTo>
                        <a:lnTo>
                          <a:pt x="158" y="243"/>
                        </a:lnTo>
                        <a:lnTo>
                          <a:pt x="137" y="258"/>
                        </a:lnTo>
                        <a:lnTo>
                          <a:pt x="125" y="265"/>
                        </a:lnTo>
                        <a:lnTo>
                          <a:pt x="111" y="270"/>
                        </a:lnTo>
                        <a:lnTo>
                          <a:pt x="96" y="273"/>
                        </a:lnTo>
                        <a:lnTo>
                          <a:pt x="79" y="274"/>
                        </a:lnTo>
                        <a:lnTo>
                          <a:pt x="63" y="273"/>
                        </a:lnTo>
                        <a:lnTo>
                          <a:pt x="47" y="270"/>
                        </a:lnTo>
                        <a:lnTo>
                          <a:pt x="34" y="265"/>
                        </a:lnTo>
                        <a:lnTo>
                          <a:pt x="22" y="257"/>
                        </a:lnTo>
                        <a:lnTo>
                          <a:pt x="13" y="245"/>
                        </a:lnTo>
                        <a:lnTo>
                          <a:pt x="6" y="233"/>
                        </a:lnTo>
                        <a:lnTo>
                          <a:pt x="1" y="215"/>
                        </a:lnTo>
                        <a:lnTo>
                          <a:pt x="0" y="197"/>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6" name="Freeform 135"/>
                  <p:cNvSpPr>
                    <a:spLocks/>
                  </p:cNvSpPr>
                  <p:nvPr/>
                </p:nvSpPr>
                <p:spPr bwMode="auto">
                  <a:xfrm rot="23765">
                    <a:off x="9253315" y="657694"/>
                    <a:ext cx="65186" cy="123388"/>
                  </a:xfrm>
                  <a:custGeom>
                    <a:avLst/>
                    <a:gdLst>
                      <a:gd name="T0" fmla="*/ 45 w 195"/>
                      <a:gd name="T1" fmla="*/ 0 h 366"/>
                      <a:gd name="T2" fmla="*/ 126 w 195"/>
                      <a:gd name="T3" fmla="*/ 0 h 366"/>
                      <a:gd name="T4" fmla="*/ 126 w 195"/>
                      <a:gd name="T5" fmla="*/ 93 h 366"/>
                      <a:gd name="T6" fmla="*/ 195 w 195"/>
                      <a:gd name="T7" fmla="*/ 93 h 366"/>
                      <a:gd name="T8" fmla="*/ 195 w 195"/>
                      <a:gd name="T9" fmla="*/ 152 h 366"/>
                      <a:gd name="T10" fmla="*/ 126 w 195"/>
                      <a:gd name="T11" fmla="*/ 152 h 366"/>
                      <a:gd name="T12" fmla="*/ 126 w 195"/>
                      <a:gd name="T13" fmla="*/ 269 h 366"/>
                      <a:gd name="T14" fmla="*/ 126 w 195"/>
                      <a:gd name="T15" fmla="*/ 276 h 366"/>
                      <a:gd name="T16" fmla="*/ 126 w 195"/>
                      <a:gd name="T17" fmla="*/ 282 h 366"/>
                      <a:gd name="T18" fmla="*/ 128 w 195"/>
                      <a:gd name="T19" fmla="*/ 287 h 366"/>
                      <a:gd name="T20" fmla="*/ 130 w 195"/>
                      <a:gd name="T21" fmla="*/ 293 h 366"/>
                      <a:gd name="T22" fmla="*/ 133 w 195"/>
                      <a:gd name="T23" fmla="*/ 299 h 366"/>
                      <a:gd name="T24" fmla="*/ 137 w 195"/>
                      <a:gd name="T25" fmla="*/ 301 h 366"/>
                      <a:gd name="T26" fmla="*/ 140 w 195"/>
                      <a:gd name="T27" fmla="*/ 304 h 366"/>
                      <a:gd name="T28" fmla="*/ 145 w 195"/>
                      <a:gd name="T29" fmla="*/ 305 h 366"/>
                      <a:gd name="T30" fmla="*/ 151 w 195"/>
                      <a:gd name="T31" fmla="*/ 306 h 366"/>
                      <a:gd name="T32" fmla="*/ 157 w 195"/>
                      <a:gd name="T33" fmla="*/ 306 h 366"/>
                      <a:gd name="T34" fmla="*/ 163 w 195"/>
                      <a:gd name="T35" fmla="*/ 307 h 366"/>
                      <a:gd name="T36" fmla="*/ 170 w 195"/>
                      <a:gd name="T37" fmla="*/ 307 h 366"/>
                      <a:gd name="T38" fmla="*/ 174 w 195"/>
                      <a:gd name="T39" fmla="*/ 306 h 366"/>
                      <a:gd name="T40" fmla="*/ 179 w 195"/>
                      <a:gd name="T41" fmla="*/ 306 h 366"/>
                      <a:gd name="T42" fmla="*/ 182 w 195"/>
                      <a:gd name="T43" fmla="*/ 305 h 366"/>
                      <a:gd name="T44" fmla="*/ 185 w 195"/>
                      <a:gd name="T45" fmla="*/ 305 h 366"/>
                      <a:gd name="T46" fmla="*/ 188 w 195"/>
                      <a:gd name="T47" fmla="*/ 305 h 366"/>
                      <a:gd name="T48" fmla="*/ 190 w 195"/>
                      <a:gd name="T49" fmla="*/ 304 h 366"/>
                      <a:gd name="T50" fmla="*/ 190 w 195"/>
                      <a:gd name="T51" fmla="*/ 362 h 366"/>
                      <a:gd name="T52" fmla="*/ 188 w 195"/>
                      <a:gd name="T53" fmla="*/ 362 h 366"/>
                      <a:gd name="T54" fmla="*/ 185 w 195"/>
                      <a:gd name="T55" fmla="*/ 363 h 366"/>
                      <a:gd name="T56" fmla="*/ 182 w 195"/>
                      <a:gd name="T57" fmla="*/ 363 h 366"/>
                      <a:gd name="T58" fmla="*/ 175 w 195"/>
                      <a:gd name="T59" fmla="*/ 364 h 366"/>
                      <a:gd name="T60" fmla="*/ 167 w 195"/>
                      <a:gd name="T61" fmla="*/ 364 h 366"/>
                      <a:gd name="T62" fmla="*/ 160 w 195"/>
                      <a:gd name="T63" fmla="*/ 365 h 366"/>
                      <a:gd name="T64" fmla="*/ 152 w 195"/>
                      <a:gd name="T65" fmla="*/ 365 h 366"/>
                      <a:gd name="T66" fmla="*/ 144 w 195"/>
                      <a:gd name="T67" fmla="*/ 366 h 366"/>
                      <a:gd name="T68" fmla="*/ 137 w 195"/>
                      <a:gd name="T69" fmla="*/ 366 h 366"/>
                      <a:gd name="T70" fmla="*/ 118 w 195"/>
                      <a:gd name="T71" fmla="*/ 365 h 366"/>
                      <a:gd name="T72" fmla="*/ 102 w 195"/>
                      <a:gd name="T73" fmla="*/ 363 h 366"/>
                      <a:gd name="T74" fmla="*/ 88 w 195"/>
                      <a:gd name="T75" fmla="*/ 360 h 366"/>
                      <a:gd name="T76" fmla="*/ 73 w 195"/>
                      <a:gd name="T77" fmla="*/ 353 h 366"/>
                      <a:gd name="T78" fmla="*/ 60 w 195"/>
                      <a:gd name="T79" fmla="*/ 345 h 366"/>
                      <a:gd name="T80" fmla="*/ 53 w 195"/>
                      <a:gd name="T81" fmla="*/ 334 h 366"/>
                      <a:gd name="T82" fmla="*/ 48 w 195"/>
                      <a:gd name="T83" fmla="*/ 320 h 366"/>
                      <a:gd name="T84" fmla="*/ 45 w 195"/>
                      <a:gd name="T85" fmla="*/ 305 h 366"/>
                      <a:gd name="T86" fmla="*/ 45 w 195"/>
                      <a:gd name="T87" fmla="*/ 286 h 366"/>
                      <a:gd name="T88" fmla="*/ 45 w 195"/>
                      <a:gd name="T89" fmla="*/ 152 h 366"/>
                      <a:gd name="T90" fmla="*/ 0 w 195"/>
                      <a:gd name="T91" fmla="*/ 152 h 366"/>
                      <a:gd name="T92" fmla="*/ 0 w 195"/>
                      <a:gd name="T93" fmla="*/ 93 h 366"/>
                      <a:gd name="T94" fmla="*/ 45 w 195"/>
                      <a:gd name="T95" fmla="*/ 93 h 366"/>
                      <a:gd name="T96" fmla="*/ 45 w 195"/>
                      <a:gd name="T9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 h="366">
                        <a:moveTo>
                          <a:pt x="45" y="0"/>
                        </a:moveTo>
                        <a:lnTo>
                          <a:pt x="126" y="0"/>
                        </a:lnTo>
                        <a:lnTo>
                          <a:pt x="126" y="93"/>
                        </a:lnTo>
                        <a:lnTo>
                          <a:pt x="195" y="93"/>
                        </a:lnTo>
                        <a:lnTo>
                          <a:pt x="195" y="152"/>
                        </a:lnTo>
                        <a:lnTo>
                          <a:pt x="126" y="152"/>
                        </a:lnTo>
                        <a:lnTo>
                          <a:pt x="126" y="269"/>
                        </a:lnTo>
                        <a:lnTo>
                          <a:pt x="126" y="276"/>
                        </a:lnTo>
                        <a:lnTo>
                          <a:pt x="126" y="282"/>
                        </a:lnTo>
                        <a:lnTo>
                          <a:pt x="128" y="287"/>
                        </a:lnTo>
                        <a:lnTo>
                          <a:pt x="130" y="293"/>
                        </a:lnTo>
                        <a:lnTo>
                          <a:pt x="133" y="299"/>
                        </a:lnTo>
                        <a:lnTo>
                          <a:pt x="137" y="301"/>
                        </a:lnTo>
                        <a:lnTo>
                          <a:pt x="140" y="304"/>
                        </a:lnTo>
                        <a:lnTo>
                          <a:pt x="145" y="305"/>
                        </a:lnTo>
                        <a:lnTo>
                          <a:pt x="151" y="306"/>
                        </a:lnTo>
                        <a:lnTo>
                          <a:pt x="157" y="306"/>
                        </a:lnTo>
                        <a:lnTo>
                          <a:pt x="163" y="307"/>
                        </a:lnTo>
                        <a:lnTo>
                          <a:pt x="170" y="307"/>
                        </a:lnTo>
                        <a:lnTo>
                          <a:pt x="174" y="306"/>
                        </a:lnTo>
                        <a:lnTo>
                          <a:pt x="179" y="306"/>
                        </a:lnTo>
                        <a:lnTo>
                          <a:pt x="182" y="305"/>
                        </a:lnTo>
                        <a:lnTo>
                          <a:pt x="185" y="305"/>
                        </a:lnTo>
                        <a:lnTo>
                          <a:pt x="188" y="305"/>
                        </a:lnTo>
                        <a:lnTo>
                          <a:pt x="190" y="304"/>
                        </a:lnTo>
                        <a:lnTo>
                          <a:pt x="190" y="362"/>
                        </a:lnTo>
                        <a:lnTo>
                          <a:pt x="188" y="362"/>
                        </a:lnTo>
                        <a:lnTo>
                          <a:pt x="185" y="363"/>
                        </a:lnTo>
                        <a:lnTo>
                          <a:pt x="182" y="363"/>
                        </a:lnTo>
                        <a:lnTo>
                          <a:pt x="175" y="364"/>
                        </a:lnTo>
                        <a:lnTo>
                          <a:pt x="167" y="364"/>
                        </a:lnTo>
                        <a:lnTo>
                          <a:pt x="160" y="365"/>
                        </a:lnTo>
                        <a:lnTo>
                          <a:pt x="152" y="365"/>
                        </a:lnTo>
                        <a:lnTo>
                          <a:pt x="144" y="366"/>
                        </a:lnTo>
                        <a:lnTo>
                          <a:pt x="137" y="366"/>
                        </a:lnTo>
                        <a:lnTo>
                          <a:pt x="118" y="365"/>
                        </a:lnTo>
                        <a:lnTo>
                          <a:pt x="102" y="363"/>
                        </a:lnTo>
                        <a:lnTo>
                          <a:pt x="88" y="360"/>
                        </a:lnTo>
                        <a:lnTo>
                          <a:pt x="73" y="353"/>
                        </a:lnTo>
                        <a:lnTo>
                          <a:pt x="60" y="345"/>
                        </a:lnTo>
                        <a:lnTo>
                          <a:pt x="53" y="334"/>
                        </a:lnTo>
                        <a:lnTo>
                          <a:pt x="48" y="320"/>
                        </a:lnTo>
                        <a:lnTo>
                          <a:pt x="45" y="305"/>
                        </a:lnTo>
                        <a:lnTo>
                          <a:pt x="45" y="286"/>
                        </a:lnTo>
                        <a:lnTo>
                          <a:pt x="45" y="152"/>
                        </a:lnTo>
                        <a:lnTo>
                          <a:pt x="0" y="152"/>
                        </a:lnTo>
                        <a:lnTo>
                          <a:pt x="0" y="93"/>
                        </a:lnTo>
                        <a:lnTo>
                          <a:pt x="45" y="93"/>
                        </a:lnTo>
                        <a:lnTo>
                          <a:pt x="45"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7" name="Freeform 136"/>
                  <p:cNvSpPr>
                    <a:spLocks noEditPoints="1"/>
                  </p:cNvSpPr>
                  <p:nvPr/>
                </p:nvSpPr>
                <p:spPr bwMode="auto">
                  <a:xfrm rot="23765">
                    <a:off x="9332483" y="655784"/>
                    <a:ext cx="27936" cy="123388"/>
                  </a:xfrm>
                  <a:custGeom>
                    <a:avLst/>
                    <a:gdLst>
                      <a:gd name="T0" fmla="*/ 0 w 81"/>
                      <a:gd name="T1" fmla="*/ 102 h 372"/>
                      <a:gd name="T2" fmla="*/ 81 w 81"/>
                      <a:gd name="T3" fmla="*/ 102 h 372"/>
                      <a:gd name="T4" fmla="*/ 81 w 81"/>
                      <a:gd name="T5" fmla="*/ 372 h 372"/>
                      <a:gd name="T6" fmla="*/ 0 w 81"/>
                      <a:gd name="T7" fmla="*/ 372 h 372"/>
                      <a:gd name="T8" fmla="*/ 0 w 81"/>
                      <a:gd name="T9" fmla="*/ 102 h 372"/>
                      <a:gd name="T10" fmla="*/ 0 w 81"/>
                      <a:gd name="T11" fmla="*/ 0 h 372"/>
                      <a:gd name="T12" fmla="*/ 81 w 81"/>
                      <a:gd name="T13" fmla="*/ 0 h 372"/>
                      <a:gd name="T14" fmla="*/ 81 w 81"/>
                      <a:gd name="T15" fmla="*/ 65 h 372"/>
                      <a:gd name="T16" fmla="*/ 0 w 81"/>
                      <a:gd name="T17" fmla="*/ 65 h 372"/>
                      <a:gd name="T18" fmla="*/ 0 w 81"/>
                      <a:gd name="T1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72">
                        <a:moveTo>
                          <a:pt x="0" y="102"/>
                        </a:moveTo>
                        <a:lnTo>
                          <a:pt x="81" y="102"/>
                        </a:lnTo>
                        <a:lnTo>
                          <a:pt x="81" y="372"/>
                        </a:lnTo>
                        <a:lnTo>
                          <a:pt x="0" y="372"/>
                        </a:lnTo>
                        <a:lnTo>
                          <a:pt x="0" y="102"/>
                        </a:lnTo>
                        <a:close/>
                        <a:moveTo>
                          <a:pt x="0" y="0"/>
                        </a:moveTo>
                        <a:lnTo>
                          <a:pt x="81" y="0"/>
                        </a:lnTo>
                        <a:lnTo>
                          <a:pt x="81" y="65"/>
                        </a:lnTo>
                        <a:lnTo>
                          <a:pt x="0" y="65"/>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8" name="Freeform 137"/>
                  <p:cNvSpPr>
                    <a:spLocks noEditPoints="1"/>
                  </p:cNvSpPr>
                  <p:nvPr/>
                </p:nvSpPr>
                <p:spPr bwMode="auto">
                  <a:xfrm rot="23765">
                    <a:off x="9376595" y="688908"/>
                    <a:ext cx="93122" cy="93122"/>
                  </a:xfrm>
                  <a:custGeom>
                    <a:avLst/>
                    <a:gdLst>
                      <a:gd name="T0" fmla="*/ 125 w 276"/>
                      <a:gd name="T1" fmla="*/ 61 h 280"/>
                      <a:gd name="T2" fmla="*/ 107 w 276"/>
                      <a:gd name="T3" fmla="*/ 71 h 280"/>
                      <a:gd name="T4" fmla="*/ 95 w 276"/>
                      <a:gd name="T5" fmla="*/ 82 h 280"/>
                      <a:gd name="T6" fmla="*/ 85 w 276"/>
                      <a:gd name="T7" fmla="*/ 108 h 280"/>
                      <a:gd name="T8" fmla="*/ 81 w 276"/>
                      <a:gd name="T9" fmla="*/ 141 h 280"/>
                      <a:gd name="T10" fmla="*/ 88 w 276"/>
                      <a:gd name="T11" fmla="*/ 188 h 280"/>
                      <a:gd name="T12" fmla="*/ 99 w 276"/>
                      <a:gd name="T13" fmla="*/ 205 h 280"/>
                      <a:gd name="T14" fmla="*/ 107 w 276"/>
                      <a:gd name="T15" fmla="*/ 213 h 280"/>
                      <a:gd name="T16" fmla="*/ 124 w 276"/>
                      <a:gd name="T17" fmla="*/ 222 h 280"/>
                      <a:gd name="T18" fmla="*/ 152 w 276"/>
                      <a:gd name="T19" fmla="*/ 222 h 280"/>
                      <a:gd name="T20" fmla="*/ 170 w 276"/>
                      <a:gd name="T21" fmla="*/ 213 h 280"/>
                      <a:gd name="T22" fmla="*/ 181 w 276"/>
                      <a:gd name="T23" fmla="*/ 200 h 280"/>
                      <a:gd name="T24" fmla="*/ 191 w 276"/>
                      <a:gd name="T25" fmla="*/ 175 h 280"/>
                      <a:gd name="T26" fmla="*/ 195 w 276"/>
                      <a:gd name="T27" fmla="*/ 141 h 280"/>
                      <a:gd name="T28" fmla="*/ 188 w 276"/>
                      <a:gd name="T29" fmla="*/ 96 h 280"/>
                      <a:gd name="T30" fmla="*/ 177 w 276"/>
                      <a:gd name="T31" fmla="*/ 79 h 280"/>
                      <a:gd name="T32" fmla="*/ 169 w 276"/>
                      <a:gd name="T33" fmla="*/ 70 h 280"/>
                      <a:gd name="T34" fmla="*/ 152 w 276"/>
                      <a:gd name="T35" fmla="*/ 61 h 280"/>
                      <a:gd name="T36" fmla="*/ 138 w 276"/>
                      <a:gd name="T37" fmla="*/ 0 h 280"/>
                      <a:gd name="T38" fmla="*/ 188 w 276"/>
                      <a:gd name="T39" fmla="*/ 7 h 280"/>
                      <a:gd name="T40" fmla="*/ 218 w 276"/>
                      <a:gd name="T41" fmla="*/ 21 h 280"/>
                      <a:gd name="T42" fmla="*/ 245 w 276"/>
                      <a:gd name="T43" fmla="*/ 43 h 280"/>
                      <a:gd name="T44" fmla="*/ 263 w 276"/>
                      <a:gd name="T45" fmla="*/ 74 h 280"/>
                      <a:gd name="T46" fmla="*/ 275 w 276"/>
                      <a:gd name="T47" fmla="*/ 116 h 280"/>
                      <a:gd name="T48" fmla="*/ 275 w 276"/>
                      <a:gd name="T49" fmla="*/ 166 h 280"/>
                      <a:gd name="T50" fmla="*/ 263 w 276"/>
                      <a:gd name="T51" fmla="*/ 206 h 280"/>
                      <a:gd name="T52" fmla="*/ 245 w 276"/>
                      <a:gd name="T53" fmla="*/ 238 h 280"/>
                      <a:gd name="T54" fmla="*/ 218 w 276"/>
                      <a:gd name="T55" fmla="*/ 260 h 280"/>
                      <a:gd name="T56" fmla="*/ 188 w 276"/>
                      <a:gd name="T57" fmla="*/ 273 h 280"/>
                      <a:gd name="T58" fmla="*/ 138 w 276"/>
                      <a:gd name="T59" fmla="*/ 280 h 280"/>
                      <a:gd name="T60" fmla="*/ 89 w 276"/>
                      <a:gd name="T61" fmla="*/ 273 h 280"/>
                      <a:gd name="T62" fmla="*/ 59 w 276"/>
                      <a:gd name="T63" fmla="*/ 260 h 280"/>
                      <a:gd name="T64" fmla="*/ 33 w 276"/>
                      <a:gd name="T65" fmla="*/ 238 h 280"/>
                      <a:gd name="T66" fmla="*/ 13 w 276"/>
                      <a:gd name="T67" fmla="*/ 206 h 280"/>
                      <a:gd name="T68" fmla="*/ 1 w 276"/>
                      <a:gd name="T69" fmla="*/ 166 h 280"/>
                      <a:gd name="T70" fmla="*/ 1 w 276"/>
                      <a:gd name="T71" fmla="*/ 116 h 280"/>
                      <a:gd name="T72" fmla="*/ 13 w 276"/>
                      <a:gd name="T73" fmla="*/ 74 h 280"/>
                      <a:gd name="T74" fmla="*/ 33 w 276"/>
                      <a:gd name="T75" fmla="*/ 43 h 280"/>
                      <a:gd name="T76" fmla="*/ 58 w 276"/>
                      <a:gd name="T77" fmla="*/ 21 h 280"/>
                      <a:gd name="T78" fmla="*/ 89 w 276"/>
                      <a:gd name="T79" fmla="*/ 7 h 280"/>
                      <a:gd name="T80" fmla="*/ 138 w 276"/>
                      <a:gd name="T8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6" h="280">
                        <a:moveTo>
                          <a:pt x="138" y="60"/>
                        </a:moveTo>
                        <a:lnTo>
                          <a:pt x="125" y="61"/>
                        </a:lnTo>
                        <a:lnTo>
                          <a:pt x="113" y="66"/>
                        </a:lnTo>
                        <a:lnTo>
                          <a:pt x="107" y="71"/>
                        </a:lnTo>
                        <a:lnTo>
                          <a:pt x="101" y="75"/>
                        </a:lnTo>
                        <a:lnTo>
                          <a:pt x="95" y="82"/>
                        </a:lnTo>
                        <a:lnTo>
                          <a:pt x="89" y="94"/>
                        </a:lnTo>
                        <a:lnTo>
                          <a:pt x="85" y="108"/>
                        </a:lnTo>
                        <a:lnTo>
                          <a:pt x="82" y="124"/>
                        </a:lnTo>
                        <a:lnTo>
                          <a:pt x="81" y="141"/>
                        </a:lnTo>
                        <a:lnTo>
                          <a:pt x="85" y="173"/>
                        </a:lnTo>
                        <a:lnTo>
                          <a:pt x="88" y="188"/>
                        </a:lnTo>
                        <a:lnTo>
                          <a:pt x="94" y="199"/>
                        </a:lnTo>
                        <a:lnTo>
                          <a:pt x="99" y="205"/>
                        </a:lnTo>
                        <a:lnTo>
                          <a:pt x="102" y="210"/>
                        </a:lnTo>
                        <a:lnTo>
                          <a:pt x="107" y="213"/>
                        </a:lnTo>
                        <a:lnTo>
                          <a:pt x="113" y="217"/>
                        </a:lnTo>
                        <a:lnTo>
                          <a:pt x="124" y="222"/>
                        </a:lnTo>
                        <a:lnTo>
                          <a:pt x="138" y="224"/>
                        </a:lnTo>
                        <a:lnTo>
                          <a:pt x="152" y="222"/>
                        </a:lnTo>
                        <a:lnTo>
                          <a:pt x="164" y="218"/>
                        </a:lnTo>
                        <a:lnTo>
                          <a:pt x="170" y="213"/>
                        </a:lnTo>
                        <a:lnTo>
                          <a:pt x="176" y="207"/>
                        </a:lnTo>
                        <a:lnTo>
                          <a:pt x="181" y="200"/>
                        </a:lnTo>
                        <a:lnTo>
                          <a:pt x="187" y="189"/>
                        </a:lnTo>
                        <a:lnTo>
                          <a:pt x="191" y="175"/>
                        </a:lnTo>
                        <a:lnTo>
                          <a:pt x="194" y="159"/>
                        </a:lnTo>
                        <a:lnTo>
                          <a:pt x="195" y="141"/>
                        </a:lnTo>
                        <a:lnTo>
                          <a:pt x="191" y="109"/>
                        </a:lnTo>
                        <a:lnTo>
                          <a:pt x="188" y="96"/>
                        </a:lnTo>
                        <a:lnTo>
                          <a:pt x="181" y="83"/>
                        </a:lnTo>
                        <a:lnTo>
                          <a:pt x="177" y="79"/>
                        </a:lnTo>
                        <a:lnTo>
                          <a:pt x="174" y="74"/>
                        </a:lnTo>
                        <a:lnTo>
                          <a:pt x="169" y="70"/>
                        </a:lnTo>
                        <a:lnTo>
                          <a:pt x="165" y="66"/>
                        </a:lnTo>
                        <a:lnTo>
                          <a:pt x="152" y="61"/>
                        </a:lnTo>
                        <a:lnTo>
                          <a:pt x="138" y="60"/>
                        </a:lnTo>
                        <a:close/>
                        <a:moveTo>
                          <a:pt x="138" y="0"/>
                        </a:moveTo>
                        <a:lnTo>
                          <a:pt x="172" y="3"/>
                        </a:lnTo>
                        <a:lnTo>
                          <a:pt x="188" y="7"/>
                        </a:lnTo>
                        <a:lnTo>
                          <a:pt x="203" y="13"/>
                        </a:lnTo>
                        <a:lnTo>
                          <a:pt x="218" y="21"/>
                        </a:lnTo>
                        <a:lnTo>
                          <a:pt x="232" y="31"/>
                        </a:lnTo>
                        <a:lnTo>
                          <a:pt x="245" y="43"/>
                        </a:lnTo>
                        <a:lnTo>
                          <a:pt x="255" y="57"/>
                        </a:lnTo>
                        <a:lnTo>
                          <a:pt x="263" y="74"/>
                        </a:lnTo>
                        <a:lnTo>
                          <a:pt x="270" y="94"/>
                        </a:lnTo>
                        <a:lnTo>
                          <a:pt x="275" y="116"/>
                        </a:lnTo>
                        <a:lnTo>
                          <a:pt x="276" y="140"/>
                        </a:lnTo>
                        <a:lnTo>
                          <a:pt x="275" y="166"/>
                        </a:lnTo>
                        <a:lnTo>
                          <a:pt x="270" y="188"/>
                        </a:lnTo>
                        <a:lnTo>
                          <a:pt x="263" y="206"/>
                        </a:lnTo>
                        <a:lnTo>
                          <a:pt x="255" y="224"/>
                        </a:lnTo>
                        <a:lnTo>
                          <a:pt x="245" y="238"/>
                        </a:lnTo>
                        <a:lnTo>
                          <a:pt x="232" y="250"/>
                        </a:lnTo>
                        <a:lnTo>
                          <a:pt x="218" y="260"/>
                        </a:lnTo>
                        <a:lnTo>
                          <a:pt x="203" y="268"/>
                        </a:lnTo>
                        <a:lnTo>
                          <a:pt x="188" y="273"/>
                        </a:lnTo>
                        <a:lnTo>
                          <a:pt x="172" y="278"/>
                        </a:lnTo>
                        <a:lnTo>
                          <a:pt x="138" y="280"/>
                        </a:lnTo>
                        <a:lnTo>
                          <a:pt x="106" y="278"/>
                        </a:lnTo>
                        <a:lnTo>
                          <a:pt x="89" y="273"/>
                        </a:lnTo>
                        <a:lnTo>
                          <a:pt x="73" y="268"/>
                        </a:lnTo>
                        <a:lnTo>
                          <a:pt x="59" y="260"/>
                        </a:lnTo>
                        <a:lnTo>
                          <a:pt x="45" y="250"/>
                        </a:lnTo>
                        <a:lnTo>
                          <a:pt x="33" y="238"/>
                        </a:lnTo>
                        <a:lnTo>
                          <a:pt x="21" y="224"/>
                        </a:lnTo>
                        <a:lnTo>
                          <a:pt x="13" y="206"/>
                        </a:lnTo>
                        <a:lnTo>
                          <a:pt x="6" y="188"/>
                        </a:lnTo>
                        <a:lnTo>
                          <a:pt x="1" y="166"/>
                        </a:lnTo>
                        <a:lnTo>
                          <a:pt x="0" y="140"/>
                        </a:lnTo>
                        <a:lnTo>
                          <a:pt x="1" y="116"/>
                        </a:lnTo>
                        <a:lnTo>
                          <a:pt x="6" y="94"/>
                        </a:lnTo>
                        <a:lnTo>
                          <a:pt x="13" y="74"/>
                        </a:lnTo>
                        <a:lnTo>
                          <a:pt x="21" y="57"/>
                        </a:lnTo>
                        <a:lnTo>
                          <a:pt x="33" y="43"/>
                        </a:lnTo>
                        <a:lnTo>
                          <a:pt x="45" y="31"/>
                        </a:lnTo>
                        <a:lnTo>
                          <a:pt x="58" y="21"/>
                        </a:lnTo>
                        <a:lnTo>
                          <a:pt x="73" y="13"/>
                        </a:lnTo>
                        <a:lnTo>
                          <a:pt x="89" y="7"/>
                        </a:lnTo>
                        <a:lnTo>
                          <a:pt x="106" y="3"/>
                        </a:lnTo>
                        <a:lnTo>
                          <a:pt x="138"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9" name="Freeform 138"/>
                  <p:cNvSpPr>
                    <a:spLocks/>
                  </p:cNvSpPr>
                  <p:nvPr/>
                </p:nvSpPr>
                <p:spPr bwMode="auto">
                  <a:xfrm rot="23765">
                    <a:off x="9483692" y="689624"/>
                    <a:ext cx="86139" cy="90796"/>
                  </a:xfrm>
                  <a:custGeom>
                    <a:avLst/>
                    <a:gdLst>
                      <a:gd name="T0" fmla="*/ 175 w 254"/>
                      <a:gd name="T1" fmla="*/ 0 h 276"/>
                      <a:gd name="T2" fmla="*/ 192 w 254"/>
                      <a:gd name="T3" fmla="*/ 1 h 276"/>
                      <a:gd name="T4" fmla="*/ 207 w 254"/>
                      <a:gd name="T5" fmla="*/ 5 h 276"/>
                      <a:gd name="T6" fmla="*/ 219 w 254"/>
                      <a:gd name="T7" fmla="*/ 10 h 276"/>
                      <a:gd name="T8" fmla="*/ 231 w 254"/>
                      <a:gd name="T9" fmla="*/ 19 h 276"/>
                      <a:gd name="T10" fmla="*/ 241 w 254"/>
                      <a:gd name="T11" fmla="*/ 29 h 276"/>
                      <a:gd name="T12" fmla="*/ 248 w 254"/>
                      <a:gd name="T13" fmla="*/ 43 h 276"/>
                      <a:gd name="T14" fmla="*/ 252 w 254"/>
                      <a:gd name="T15" fmla="*/ 59 h 276"/>
                      <a:gd name="T16" fmla="*/ 254 w 254"/>
                      <a:gd name="T17" fmla="*/ 79 h 276"/>
                      <a:gd name="T18" fmla="*/ 254 w 254"/>
                      <a:gd name="T19" fmla="*/ 276 h 276"/>
                      <a:gd name="T20" fmla="*/ 173 w 254"/>
                      <a:gd name="T21" fmla="*/ 276 h 276"/>
                      <a:gd name="T22" fmla="*/ 173 w 254"/>
                      <a:gd name="T23" fmla="*/ 104 h 276"/>
                      <a:gd name="T24" fmla="*/ 171 w 254"/>
                      <a:gd name="T25" fmla="*/ 88 h 276"/>
                      <a:gd name="T26" fmla="*/ 165 w 254"/>
                      <a:gd name="T27" fmla="*/ 76 h 276"/>
                      <a:gd name="T28" fmla="*/ 156 w 254"/>
                      <a:gd name="T29" fmla="*/ 70 h 276"/>
                      <a:gd name="T30" fmla="*/ 141 w 254"/>
                      <a:gd name="T31" fmla="*/ 67 h 276"/>
                      <a:gd name="T32" fmla="*/ 124 w 254"/>
                      <a:gd name="T33" fmla="*/ 70 h 276"/>
                      <a:gd name="T34" fmla="*/ 110 w 254"/>
                      <a:gd name="T35" fmla="*/ 75 h 276"/>
                      <a:gd name="T36" fmla="*/ 95 w 254"/>
                      <a:gd name="T37" fmla="*/ 83 h 276"/>
                      <a:gd name="T38" fmla="*/ 82 w 254"/>
                      <a:gd name="T39" fmla="*/ 94 h 276"/>
                      <a:gd name="T40" fmla="*/ 82 w 254"/>
                      <a:gd name="T41" fmla="*/ 276 h 276"/>
                      <a:gd name="T42" fmla="*/ 0 w 254"/>
                      <a:gd name="T43" fmla="*/ 276 h 276"/>
                      <a:gd name="T44" fmla="*/ 0 w 254"/>
                      <a:gd name="T45" fmla="*/ 6 h 276"/>
                      <a:gd name="T46" fmla="*/ 82 w 254"/>
                      <a:gd name="T47" fmla="*/ 6 h 276"/>
                      <a:gd name="T48" fmla="*/ 82 w 254"/>
                      <a:gd name="T49" fmla="*/ 48 h 276"/>
                      <a:gd name="T50" fmla="*/ 88 w 254"/>
                      <a:gd name="T51" fmla="*/ 39 h 276"/>
                      <a:gd name="T52" fmla="*/ 97 w 254"/>
                      <a:gd name="T53" fmla="*/ 31 h 276"/>
                      <a:gd name="T54" fmla="*/ 117 w 254"/>
                      <a:gd name="T55" fmla="*/ 16 h 276"/>
                      <a:gd name="T56" fmla="*/ 129 w 254"/>
                      <a:gd name="T57" fmla="*/ 9 h 276"/>
                      <a:gd name="T58" fmla="*/ 143 w 254"/>
                      <a:gd name="T59" fmla="*/ 5 h 276"/>
                      <a:gd name="T60" fmla="*/ 158 w 254"/>
                      <a:gd name="T61" fmla="*/ 1 h 276"/>
                      <a:gd name="T62" fmla="*/ 175 w 254"/>
                      <a:gd name="T6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4" h="276">
                        <a:moveTo>
                          <a:pt x="175" y="0"/>
                        </a:moveTo>
                        <a:lnTo>
                          <a:pt x="192" y="1"/>
                        </a:lnTo>
                        <a:lnTo>
                          <a:pt x="207" y="5"/>
                        </a:lnTo>
                        <a:lnTo>
                          <a:pt x="219" y="10"/>
                        </a:lnTo>
                        <a:lnTo>
                          <a:pt x="231" y="19"/>
                        </a:lnTo>
                        <a:lnTo>
                          <a:pt x="241" y="29"/>
                        </a:lnTo>
                        <a:lnTo>
                          <a:pt x="248" y="43"/>
                        </a:lnTo>
                        <a:lnTo>
                          <a:pt x="252" y="59"/>
                        </a:lnTo>
                        <a:lnTo>
                          <a:pt x="254" y="79"/>
                        </a:lnTo>
                        <a:lnTo>
                          <a:pt x="254" y="276"/>
                        </a:lnTo>
                        <a:lnTo>
                          <a:pt x="173" y="276"/>
                        </a:lnTo>
                        <a:lnTo>
                          <a:pt x="173" y="104"/>
                        </a:lnTo>
                        <a:lnTo>
                          <a:pt x="171" y="88"/>
                        </a:lnTo>
                        <a:lnTo>
                          <a:pt x="165" y="76"/>
                        </a:lnTo>
                        <a:lnTo>
                          <a:pt x="156" y="70"/>
                        </a:lnTo>
                        <a:lnTo>
                          <a:pt x="141" y="67"/>
                        </a:lnTo>
                        <a:lnTo>
                          <a:pt x="124" y="70"/>
                        </a:lnTo>
                        <a:lnTo>
                          <a:pt x="110" y="75"/>
                        </a:lnTo>
                        <a:lnTo>
                          <a:pt x="95" y="83"/>
                        </a:lnTo>
                        <a:lnTo>
                          <a:pt x="82" y="94"/>
                        </a:lnTo>
                        <a:lnTo>
                          <a:pt x="82" y="276"/>
                        </a:lnTo>
                        <a:lnTo>
                          <a:pt x="0" y="276"/>
                        </a:lnTo>
                        <a:lnTo>
                          <a:pt x="0" y="6"/>
                        </a:lnTo>
                        <a:lnTo>
                          <a:pt x="82" y="6"/>
                        </a:lnTo>
                        <a:lnTo>
                          <a:pt x="82" y="48"/>
                        </a:lnTo>
                        <a:lnTo>
                          <a:pt x="88" y="39"/>
                        </a:lnTo>
                        <a:lnTo>
                          <a:pt x="97" y="31"/>
                        </a:lnTo>
                        <a:lnTo>
                          <a:pt x="117" y="16"/>
                        </a:lnTo>
                        <a:lnTo>
                          <a:pt x="129" y="9"/>
                        </a:lnTo>
                        <a:lnTo>
                          <a:pt x="143" y="5"/>
                        </a:lnTo>
                        <a:lnTo>
                          <a:pt x="158" y="1"/>
                        </a:lnTo>
                        <a:lnTo>
                          <a:pt x="175"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0" name="Freeform 139"/>
                  <p:cNvSpPr>
                    <a:spLocks/>
                  </p:cNvSpPr>
                  <p:nvPr/>
                </p:nvSpPr>
                <p:spPr bwMode="auto">
                  <a:xfrm rot="23765">
                    <a:off x="8891094" y="853298"/>
                    <a:ext cx="128044" cy="125717"/>
                  </a:xfrm>
                  <a:custGeom>
                    <a:avLst/>
                    <a:gdLst>
                      <a:gd name="T0" fmla="*/ 0 w 382"/>
                      <a:gd name="T1" fmla="*/ 0 h 374"/>
                      <a:gd name="T2" fmla="*/ 109 w 382"/>
                      <a:gd name="T3" fmla="*/ 0 h 374"/>
                      <a:gd name="T4" fmla="*/ 192 w 382"/>
                      <a:gd name="T5" fmla="*/ 274 h 374"/>
                      <a:gd name="T6" fmla="*/ 193 w 382"/>
                      <a:gd name="T7" fmla="*/ 274 h 374"/>
                      <a:gd name="T8" fmla="*/ 271 w 382"/>
                      <a:gd name="T9" fmla="*/ 0 h 374"/>
                      <a:gd name="T10" fmla="*/ 382 w 382"/>
                      <a:gd name="T11" fmla="*/ 0 h 374"/>
                      <a:gd name="T12" fmla="*/ 382 w 382"/>
                      <a:gd name="T13" fmla="*/ 374 h 374"/>
                      <a:gd name="T14" fmla="*/ 303 w 382"/>
                      <a:gd name="T15" fmla="*/ 374 h 374"/>
                      <a:gd name="T16" fmla="*/ 303 w 382"/>
                      <a:gd name="T17" fmla="*/ 118 h 374"/>
                      <a:gd name="T18" fmla="*/ 302 w 382"/>
                      <a:gd name="T19" fmla="*/ 118 h 374"/>
                      <a:gd name="T20" fmla="*/ 297 w 382"/>
                      <a:gd name="T21" fmla="*/ 141 h 374"/>
                      <a:gd name="T22" fmla="*/ 293 w 382"/>
                      <a:gd name="T23" fmla="*/ 162 h 374"/>
                      <a:gd name="T24" fmla="*/ 287 w 382"/>
                      <a:gd name="T25" fmla="*/ 182 h 374"/>
                      <a:gd name="T26" fmla="*/ 281 w 382"/>
                      <a:gd name="T27" fmla="*/ 201 h 374"/>
                      <a:gd name="T28" fmla="*/ 226 w 382"/>
                      <a:gd name="T29" fmla="*/ 374 h 374"/>
                      <a:gd name="T30" fmla="*/ 153 w 382"/>
                      <a:gd name="T31" fmla="*/ 374 h 374"/>
                      <a:gd name="T32" fmla="*/ 97 w 382"/>
                      <a:gd name="T33" fmla="*/ 201 h 374"/>
                      <a:gd name="T34" fmla="*/ 90 w 382"/>
                      <a:gd name="T35" fmla="*/ 182 h 374"/>
                      <a:gd name="T36" fmla="*/ 85 w 382"/>
                      <a:gd name="T37" fmla="*/ 163 h 374"/>
                      <a:gd name="T38" fmla="*/ 81 w 382"/>
                      <a:gd name="T39" fmla="*/ 142 h 374"/>
                      <a:gd name="T40" fmla="*/ 75 w 382"/>
                      <a:gd name="T41" fmla="*/ 114 h 374"/>
                      <a:gd name="T42" fmla="*/ 74 w 382"/>
                      <a:gd name="T43" fmla="*/ 114 h 374"/>
                      <a:gd name="T44" fmla="*/ 74 w 382"/>
                      <a:gd name="T45" fmla="*/ 374 h 374"/>
                      <a:gd name="T46" fmla="*/ 0 w 382"/>
                      <a:gd name="T47" fmla="*/ 374 h 374"/>
                      <a:gd name="T48" fmla="*/ 0 w 382"/>
                      <a:gd name="T49"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2" h="374">
                        <a:moveTo>
                          <a:pt x="0" y="0"/>
                        </a:moveTo>
                        <a:lnTo>
                          <a:pt x="109" y="0"/>
                        </a:lnTo>
                        <a:lnTo>
                          <a:pt x="192" y="274"/>
                        </a:lnTo>
                        <a:lnTo>
                          <a:pt x="193" y="274"/>
                        </a:lnTo>
                        <a:lnTo>
                          <a:pt x="271" y="0"/>
                        </a:lnTo>
                        <a:lnTo>
                          <a:pt x="382" y="0"/>
                        </a:lnTo>
                        <a:lnTo>
                          <a:pt x="382" y="374"/>
                        </a:lnTo>
                        <a:lnTo>
                          <a:pt x="303" y="374"/>
                        </a:lnTo>
                        <a:lnTo>
                          <a:pt x="303" y="118"/>
                        </a:lnTo>
                        <a:lnTo>
                          <a:pt x="302" y="118"/>
                        </a:lnTo>
                        <a:lnTo>
                          <a:pt x="297" y="141"/>
                        </a:lnTo>
                        <a:lnTo>
                          <a:pt x="293" y="162"/>
                        </a:lnTo>
                        <a:lnTo>
                          <a:pt x="287" y="182"/>
                        </a:lnTo>
                        <a:lnTo>
                          <a:pt x="281" y="201"/>
                        </a:lnTo>
                        <a:lnTo>
                          <a:pt x="226" y="374"/>
                        </a:lnTo>
                        <a:lnTo>
                          <a:pt x="153" y="374"/>
                        </a:lnTo>
                        <a:lnTo>
                          <a:pt x="97" y="201"/>
                        </a:lnTo>
                        <a:lnTo>
                          <a:pt x="90" y="182"/>
                        </a:lnTo>
                        <a:lnTo>
                          <a:pt x="85" y="163"/>
                        </a:lnTo>
                        <a:lnTo>
                          <a:pt x="81" y="142"/>
                        </a:lnTo>
                        <a:lnTo>
                          <a:pt x="75" y="114"/>
                        </a:lnTo>
                        <a:lnTo>
                          <a:pt x="74" y="114"/>
                        </a:lnTo>
                        <a:lnTo>
                          <a:pt x="74" y="374"/>
                        </a:lnTo>
                        <a:lnTo>
                          <a:pt x="0" y="374"/>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1" name="Freeform 140"/>
                  <p:cNvSpPr>
                    <a:spLocks noEditPoints="1"/>
                  </p:cNvSpPr>
                  <p:nvPr/>
                </p:nvSpPr>
                <p:spPr bwMode="auto">
                  <a:xfrm rot="23765">
                    <a:off x="9035320" y="886742"/>
                    <a:ext cx="86139" cy="93122"/>
                  </a:xfrm>
                  <a:custGeom>
                    <a:avLst/>
                    <a:gdLst>
                      <a:gd name="T0" fmla="*/ 142 w 259"/>
                      <a:gd name="T1" fmla="*/ 150 h 279"/>
                      <a:gd name="T2" fmla="*/ 101 w 259"/>
                      <a:gd name="T3" fmla="*/ 162 h 279"/>
                      <a:gd name="T4" fmla="*/ 82 w 259"/>
                      <a:gd name="T5" fmla="*/ 181 h 279"/>
                      <a:gd name="T6" fmla="*/ 81 w 259"/>
                      <a:gd name="T7" fmla="*/ 204 h 279"/>
                      <a:gd name="T8" fmla="*/ 98 w 259"/>
                      <a:gd name="T9" fmla="*/ 217 h 279"/>
                      <a:gd name="T10" fmla="*/ 129 w 259"/>
                      <a:gd name="T11" fmla="*/ 217 h 279"/>
                      <a:gd name="T12" fmla="*/ 160 w 259"/>
                      <a:gd name="T13" fmla="*/ 204 h 279"/>
                      <a:gd name="T14" fmla="*/ 172 w 259"/>
                      <a:gd name="T15" fmla="*/ 145 h 279"/>
                      <a:gd name="T16" fmla="*/ 172 w 259"/>
                      <a:gd name="T17" fmla="*/ 2 h 279"/>
                      <a:gd name="T18" fmla="*/ 212 w 259"/>
                      <a:gd name="T19" fmla="*/ 15 h 279"/>
                      <a:gd name="T20" fmla="*/ 237 w 259"/>
                      <a:gd name="T21" fmla="*/ 42 h 279"/>
                      <a:gd name="T22" fmla="*/ 249 w 259"/>
                      <a:gd name="T23" fmla="*/ 81 h 279"/>
                      <a:gd name="T24" fmla="*/ 250 w 259"/>
                      <a:gd name="T25" fmla="*/ 210 h 279"/>
                      <a:gd name="T26" fmla="*/ 253 w 259"/>
                      <a:gd name="T27" fmla="*/ 249 h 279"/>
                      <a:gd name="T28" fmla="*/ 259 w 259"/>
                      <a:gd name="T29" fmla="*/ 276 h 279"/>
                      <a:gd name="T30" fmla="*/ 175 w 259"/>
                      <a:gd name="T31" fmla="*/ 267 h 279"/>
                      <a:gd name="T32" fmla="*/ 172 w 259"/>
                      <a:gd name="T33" fmla="*/ 236 h 279"/>
                      <a:gd name="T34" fmla="*/ 130 w 259"/>
                      <a:gd name="T35" fmla="*/ 269 h 279"/>
                      <a:gd name="T36" fmla="*/ 96 w 259"/>
                      <a:gd name="T37" fmla="*/ 278 h 279"/>
                      <a:gd name="T38" fmla="*/ 62 w 259"/>
                      <a:gd name="T39" fmla="*/ 278 h 279"/>
                      <a:gd name="T40" fmla="*/ 35 w 259"/>
                      <a:gd name="T41" fmla="*/ 269 h 279"/>
                      <a:gd name="T42" fmla="*/ 13 w 259"/>
                      <a:gd name="T43" fmla="*/ 250 h 279"/>
                      <a:gd name="T44" fmla="*/ 1 w 259"/>
                      <a:gd name="T45" fmla="*/ 223 h 279"/>
                      <a:gd name="T46" fmla="*/ 3 w 259"/>
                      <a:gd name="T47" fmla="*/ 184 h 279"/>
                      <a:gd name="T48" fmla="*/ 23 w 259"/>
                      <a:gd name="T49" fmla="*/ 148 h 279"/>
                      <a:gd name="T50" fmla="*/ 65 w 259"/>
                      <a:gd name="T51" fmla="*/ 122 h 279"/>
                      <a:gd name="T52" fmla="*/ 130 w 259"/>
                      <a:gd name="T53" fmla="*/ 106 h 279"/>
                      <a:gd name="T54" fmla="*/ 172 w 259"/>
                      <a:gd name="T55" fmla="*/ 94 h 279"/>
                      <a:gd name="T56" fmla="*/ 162 w 259"/>
                      <a:gd name="T57" fmla="*/ 70 h 279"/>
                      <a:gd name="T58" fmla="*/ 147 w 259"/>
                      <a:gd name="T59" fmla="*/ 63 h 279"/>
                      <a:gd name="T60" fmla="*/ 110 w 259"/>
                      <a:gd name="T61" fmla="*/ 64 h 279"/>
                      <a:gd name="T62" fmla="*/ 66 w 259"/>
                      <a:gd name="T63" fmla="*/ 81 h 279"/>
                      <a:gd name="T64" fmla="*/ 12 w 259"/>
                      <a:gd name="T65" fmla="*/ 49 h 279"/>
                      <a:gd name="T66" fmla="*/ 49 w 259"/>
                      <a:gd name="T67" fmla="*/ 22 h 279"/>
                      <a:gd name="T68" fmla="*/ 81 w 259"/>
                      <a:gd name="T69" fmla="*/ 9 h 279"/>
                      <a:gd name="T70" fmla="*/ 123 w 259"/>
                      <a:gd name="T7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9">
                        <a:moveTo>
                          <a:pt x="172" y="145"/>
                        </a:moveTo>
                        <a:lnTo>
                          <a:pt x="142" y="150"/>
                        </a:lnTo>
                        <a:lnTo>
                          <a:pt x="118" y="155"/>
                        </a:lnTo>
                        <a:lnTo>
                          <a:pt x="101" y="162"/>
                        </a:lnTo>
                        <a:lnTo>
                          <a:pt x="89" y="170"/>
                        </a:lnTo>
                        <a:lnTo>
                          <a:pt x="82" y="181"/>
                        </a:lnTo>
                        <a:lnTo>
                          <a:pt x="80" y="192"/>
                        </a:lnTo>
                        <a:lnTo>
                          <a:pt x="81" y="204"/>
                        </a:lnTo>
                        <a:lnTo>
                          <a:pt x="88" y="212"/>
                        </a:lnTo>
                        <a:lnTo>
                          <a:pt x="98" y="217"/>
                        </a:lnTo>
                        <a:lnTo>
                          <a:pt x="109" y="218"/>
                        </a:lnTo>
                        <a:lnTo>
                          <a:pt x="129" y="217"/>
                        </a:lnTo>
                        <a:lnTo>
                          <a:pt x="146" y="212"/>
                        </a:lnTo>
                        <a:lnTo>
                          <a:pt x="160" y="204"/>
                        </a:lnTo>
                        <a:lnTo>
                          <a:pt x="172" y="195"/>
                        </a:lnTo>
                        <a:lnTo>
                          <a:pt x="172" y="145"/>
                        </a:lnTo>
                        <a:close/>
                        <a:moveTo>
                          <a:pt x="146" y="0"/>
                        </a:moveTo>
                        <a:lnTo>
                          <a:pt x="172" y="2"/>
                        </a:lnTo>
                        <a:lnTo>
                          <a:pt x="194" y="7"/>
                        </a:lnTo>
                        <a:lnTo>
                          <a:pt x="212" y="15"/>
                        </a:lnTo>
                        <a:lnTo>
                          <a:pt x="226" y="27"/>
                        </a:lnTo>
                        <a:lnTo>
                          <a:pt x="237" y="42"/>
                        </a:lnTo>
                        <a:lnTo>
                          <a:pt x="245" y="60"/>
                        </a:lnTo>
                        <a:lnTo>
                          <a:pt x="249" y="81"/>
                        </a:lnTo>
                        <a:lnTo>
                          <a:pt x="250" y="106"/>
                        </a:lnTo>
                        <a:lnTo>
                          <a:pt x="250" y="210"/>
                        </a:lnTo>
                        <a:lnTo>
                          <a:pt x="252" y="232"/>
                        </a:lnTo>
                        <a:lnTo>
                          <a:pt x="253" y="249"/>
                        </a:lnTo>
                        <a:lnTo>
                          <a:pt x="255" y="264"/>
                        </a:lnTo>
                        <a:lnTo>
                          <a:pt x="259" y="276"/>
                        </a:lnTo>
                        <a:lnTo>
                          <a:pt x="177" y="276"/>
                        </a:lnTo>
                        <a:lnTo>
                          <a:pt x="175" y="267"/>
                        </a:lnTo>
                        <a:lnTo>
                          <a:pt x="173" y="257"/>
                        </a:lnTo>
                        <a:lnTo>
                          <a:pt x="172" y="236"/>
                        </a:lnTo>
                        <a:lnTo>
                          <a:pt x="152" y="255"/>
                        </a:lnTo>
                        <a:lnTo>
                          <a:pt x="130" y="269"/>
                        </a:lnTo>
                        <a:lnTo>
                          <a:pt x="114" y="275"/>
                        </a:lnTo>
                        <a:lnTo>
                          <a:pt x="96" y="278"/>
                        </a:lnTo>
                        <a:lnTo>
                          <a:pt x="77" y="279"/>
                        </a:lnTo>
                        <a:lnTo>
                          <a:pt x="62" y="278"/>
                        </a:lnTo>
                        <a:lnTo>
                          <a:pt x="48" y="275"/>
                        </a:lnTo>
                        <a:lnTo>
                          <a:pt x="35" y="269"/>
                        </a:lnTo>
                        <a:lnTo>
                          <a:pt x="23" y="261"/>
                        </a:lnTo>
                        <a:lnTo>
                          <a:pt x="13" y="250"/>
                        </a:lnTo>
                        <a:lnTo>
                          <a:pt x="6" y="238"/>
                        </a:lnTo>
                        <a:lnTo>
                          <a:pt x="1" y="223"/>
                        </a:lnTo>
                        <a:lnTo>
                          <a:pt x="0" y="206"/>
                        </a:lnTo>
                        <a:lnTo>
                          <a:pt x="3" y="184"/>
                        </a:lnTo>
                        <a:lnTo>
                          <a:pt x="11" y="165"/>
                        </a:lnTo>
                        <a:lnTo>
                          <a:pt x="23" y="148"/>
                        </a:lnTo>
                        <a:lnTo>
                          <a:pt x="41" y="133"/>
                        </a:lnTo>
                        <a:lnTo>
                          <a:pt x="65" y="122"/>
                        </a:lnTo>
                        <a:lnTo>
                          <a:pt x="94" y="112"/>
                        </a:lnTo>
                        <a:lnTo>
                          <a:pt x="130" y="106"/>
                        </a:lnTo>
                        <a:lnTo>
                          <a:pt x="172" y="101"/>
                        </a:lnTo>
                        <a:lnTo>
                          <a:pt x="172" y="94"/>
                        </a:lnTo>
                        <a:lnTo>
                          <a:pt x="169" y="81"/>
                        </a:lnTo>
                        <a:lnTo>
                          <a:pt x="162" y="70"/>
                        </a:lnTo>
                        <a:lnTo>
                          <a:pt x="157" y="65"/>
                        </a:lnTo>
                        <a:lnTo>
                          <a:pt x="147" y="63"/>
                        </a:lnTo>
                        <a:lnTo>
                          <a:pt x="135" y="61"/>
                        </a:lnTo>
                        <a:lnTo>
                          <a:pt x="110" y="64"/>
                        </a:lnTo>
                        <a:lnTo>
                          <a:pt x="87" y="71"/>
                        </a:lnTo>
                        <a:lnTo>
                          <a:pt x="66" y="81"/>
                        </a:lnTo>
                        <a:lnTo>
                          <a:pt x="47" y="95"/>
                        </a:lnTo>
                        <a:lnTo>
                          <a:pt x="12" y="49"/>
                        </a:lnTo>
                        <a:lnTo>
                          <a:pt x="35" y="30"/>
                        </a:lnTo>
                        <a:lnTo>
                          <a:pt x="49" y="22"/>
                        </a:lnTo>
                        <a:lnTo>
                          <a:pt x="64" y="15"/>
                        </a:lnTo>
                        <a:lnTo>
                          <a:pt x="81" y="9"/>
                        </a:lnTo>
                        <a:lnTo>
                          <a:pt x="101" y="5"/>
                        </a:lnTo>
                        <a:lnTo>
                          <a:pt x="123" y="1"/>
                        </a:lnTo>
                        <a:lnTo>
                          <a:pt x="146"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2" name="Freeform 141"/>
                  <p:cNvSpPr>
                    <a:spLocks/>
                  </p:cNvSpPr>
                  <p:nvPr/>
                </p:nvSpPr>
                <p:spPr bwMode="auto">
                  <a:xfrm rot="23765">
                    <a:off x="9137752" y="887443"/>
                    <a:ext cx="83810" cy="93122"/>
                  </a:xfrm>
                  <a:custGeom>
                    <a:avLst/>
                    <a:gdLst>
                      <a:gd name="T0" fmla="*/ 173 w 252"/>
                      <a:gd name="T1" fmla="*/ 0 h 276"/>
                      <a:gd name="T2" fmla="*/ 191 w 252"/>
                      <a:gd name="T3" fmla="*/ 1 h 276"/>
                      <a:gd name="T4" fmla="*/ 206 w 252"/>
                      <a:gd name="T5" fmla="*/ 5 h 276"/>
                      <a:gd name="T6" fmla="*/ 219 w 252"/>
                      <a:gd name="T7" fmla="*/ 11 h 276"/>
                      <a:gd name="T8" fmla="*/ 230 w 252"/>
                      <a:gd name="T9" fmla="*/ 19 h 276"/>
                      <a:gd name="T10" fmla="*/ 239 w 252"/>
                      <a:gd name="T11" fmla="*/ 29 h 276"/>
                      <a:gd name="T12" fmla="*/ 246 w 252"/>
                      <a:gd name="T13" fmla="*/ 43 h 276"/>
                      <a:gd name="T14" fmla="*/ 251 w 252"/>
                      <a:gd name="T15" fmla="*/ 59 h 276"/>
                      <a:gd name="T16" fmla="*/ 252 w 252"/>
                      <a:gd name="T17" fmla="*/ 79 h 276"/>
                      <a:gd name="T18" fmla="*/ 252 w 252"/>
                      <a:gd name="T19" fmla="*/ 276 h 276"/>
                      <a:gd name="T20" fmla="*/ 171 w 252"/>
                      <a:gd name="T21" fmla="*/ 276 h 276"/>
                      <a:gd name="T22" fmla="*/ 171 w 252"/>
                      <a:gd name="T23" fmla="*/ 104 h 276"/>
                      <a:gd name="T24" fmla="*/ 170 w 252"/>
                      <a:gd name="T25" fmla="*/ 88 h 276"/>
                      <a:gd name="T26" fmla="*/ 164 w 252"/>
                      <a:gd name="T27" fmla="*/ 77 h 276"/>
                      <a:gd name="T28" fmla="*/ 154 w 252"/>
                      <a:gd name="T29" fmla="*/ 70 h 276"/>
                      <a:gd name="T30" fmla="*/ 140 w 252"/>
                      <a:gd name="T31" fmla="*/ 67 h 276"/>
                      <a:gd name="T32" fmla="*/ 124 w 252"/>
                      <a:gd name="T33" fmla="*/ 70 h 276"/>
                      <a:gd name="T34" fmla="*/ 109 w 252"/>
                      <a:gd name="T35" fmla="*/ 75 h 276"/>
                      <a:gd name="T36" fmla="*/ 95 w 252"/>
                      <a:gd name="T37" fmla="*/ 84 h 276"/>
                      <a:gd name="T38" fmla="*/ 81 w 252"/>
                      <a:gd name="T39" fmla="*/ 94 h 276"/>
                      <a:gd name="T40" fmla="*/ 81 w 252"/>
                      <a:gd name="T41" fmla="*/ 276 h 276"/>
                      <a:gd name="T42" fmla="*/ 0 w 252"/>
                      <a:gd name="T43" fmla="*/ 276 h 276"/>
                      <a:gd name="T44" fmla="*/ 0 w 252"/>
                      <a:gd name="T45" fmla="*/ 6 h 276"/>
                      <a:gd name="T46" fmla="*/ 81 w 252"/>
                      <a:gd name="T47" fmla="*/ 6 h 276"/>
                      <a:gd name="T48" fmla="*/ 81 w 252"/>
                      <a:gd name="T49" fmla="*/ 49 h 276"/>
                      <a:gd name="T50" fmla="*/ 88 w 252"/>
                      <a:gd name="T51" fmla="*/ 41 h 276"/>
                      <a:gd name="T52" fmla="*/ 96 w 252"/>
                      <a:gd name="T53" fmla="*/ 31 h 276"/>
                      <a:gd name="T54" fmla="*/ 116 w 252"/>
                      <a:gd name="T55" fmla="*/ 16 h 276"/>
                      <a:gd name="T56" fmla="*/ 128 w 252"/>
                      <a:gd name="T57" fmla="*/ 9 h 276"/>
                      <a:gd name="T58" fmla="*/ 142 w 252"/>
                      <a:gd name="T59" fmla="*/ 5 h 276"/>
                      <a:gd name="T60" fmla="*/ 157 w 252"/>
                      <a:gd name="T61" fmla="*/ 1 h 276"/>
                      <a:gd name="T62" fmla="*/ 173 w 252"/>
                      <a:gd name="T6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76">
                        <a:moveTo>
                          <a:pt x="173" y="0"/>
                        </a:moveTo>
                        <a:lnTo>
                          <a:pt x="191" y="1"/>
                        </a:lnTo>
                        <a:lnTo>
                          <a:pt x="206" y="5"/>
                        </a:lnTo>
                        <a:lnTo>
                          <a:pt x="219" y="11"/>
                        </a:lnTo>
                        <a:lnTo>
                          <a:pt x="230" y="19"/>
                        </a:lnTo>
                        <a:lnTo>
                          <a:pt x="239" y="29"/>
                        </a:lnTo>
                        <a:lnTo>
                          <a:pt x="246" y="43"/>
                        </a:lnTo>
                        <a:lnTo>
                          <a:pt x="251" y="59"/>
                        </a:lnTo>
                        <a:lnTo>
                          <a:pt x="252" y="79"/>
                        </a:lnTo>
                        <a:lnTo>
                          <a:pt x="252" y="276"/>
                        </a:lnTo>
                        <a:lnTo>
                          <a:pt x="171" y="276"/>
                        </a:lnTo>
                        <a:lnTo>
                          <a:pt x="171" y="104"/>
                        </a:lnTo>
                        <a:lnTo>
                          <a:pt x="170" y="88"/>
                        </a:lnTo>
                        <a:lnTo>
                          <a:pt x="164" y="77"/>
                        </a:lnTo>
                        <a:lnTo>
                          <a:pt x="154" y="70"/>
                        </a:lnTo>
                        <a:lnTo>
                          <a:pt x="140" y="67"/>
                        </a:lnTo>
                        <a:lnTo>
                          <a:pt x="124" y="70"/>
                        </a:lnTo>
                        <a:lnTo>
                          <a:pt x="109" y="75"/>
                        </a:lnTo>
                        <a:lnTo>
                          <a:pt x="95" y="84"/>
                        </a:lnTo>
                        <a:lnTo>
                          <a:pt x="81" y="94"/>
                        </a:lnTo>
                        <a:lnTo>
                          <a:pt x="81" y="276"/>
                        </a:lnTo>
                        <a:lnTo>
                          <a:pt x="0" y="276"/>
                        </a:lnTo>
                        <a:lnTo>
                          <a:pt x="0" y="6"/>
                        </a:lnTo>
                        <a:lnTo>
                          <a:pt x="81" y="6"/>
                        </a:lnTo>
                        <a:lnTo>
                          <a:pt x="81" y="49"/>
                        </a:lnTo>
                        <a:lnTo>
                          <a:pt x="88" y="41"/>
                        </a:lnTo>
                        <a:lnTo>
                          <a:pt x="96" y="31"/>
                        </a:lnTo>
                        <a:lnTo>
                          <a:pt x="116" y="16"/>
                        </a:lnTo>
                        <a:lnTo>
                          <a:pt x="128" y="9"/>
                        </a:lnTo>
                        <a:lnTo>
                          <a:pt x="142" y="5"/>
                        </a:lnTo>
                        <a:lnTo>
                          <a:pt x="157" y="1"/>
                        </a:lnTo>
                        <a:lnTo>
                          <a:pt x="173"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3" name="Freeform 142"/>
                  <p:cNvSpPr>
                    <a:spLocks noEditPoints="1"/>
                  </p:cNvSpPr>
                  <p:nvPr/>
                </p:nvSpPr>
                <p:spPr bwMode="auto">
                  <a:xfrm rot="23765">
                    <a:off x="9235528" y="888127"/>
                    <a:ext cx="86139" cy="93122"/>
                  </a:xfrm>
                  <a:custGeom>
                    <a:avLst/>
                    <a:gdLst>
                      <a:gd name="T0" fmla="*/ 141 w 258"/>
                      <a:gd name="T1" fmla="*/ 150 h 279"/>
                      <a:gd name="T2" fmla="*/ 101 w 258"/>
                      <a:gd name="T3" fmla="*/ 162 h 279"/>
                      <a:gd name="T4" fmla="*/ 82 w 258"/>
                      <a:gd name="T5" fmla="*/ 181 h 279"/>
                      <a:gd name="T6" fmla="*/ 81 w 258"/>
                      <a:gd name="T7" fmla="*/ 204 h 279"/>
                      <a:gd name="T8" fmla="*/ 97 w 258"/>
                      <a:gd name="T9" fmla="*/ 217 h 279"/>
                      <a:gd name="T10" fmla="*/ 129 w 258"/>
                      <a:gd name="T11" fmla="*/ 217 h 279"/>
                      <a:gd name="T12" fmla="*/ 159 w 258"/>
                      <a:gd name="T13" fmla="*/ 204 h 279"/>
                      <a:gd name="T14" fmla="*/ 171 w 258"/>
                      <a:gd name="T15" fmla="*/ 145 h 279"/>
                      <a:gd name="T16" fmla="*/ 171 w 258"/>
                      <a:gd name="T17" fmla="*/ 2 h 279"/>
                      <a:gd name="T18" fmla="*/ 212 w 258"/>
                      <a:gd name="T19" fmla="*/ 15 h 279"/>
                      <a:gd name="T20" fmla="*/ 236 w 258"/>
                      <a:gd name="T21" fmla="*/ 42 h 279"/>
                      <a:gd name="T22" fmla="*/ 249 w 258"/>
                      <a:gd name="T23" fmla="*/ 81 h 279"/>
                      <a:gd name="T24" fmla="*/ 250 w 258"/>
                      <a:gd name="T25" fmla="*/ 210 h 279"/>
                      <a:gd name="T26" fmla="*/ 251 w 258"/>
                      <a:gd name="T27" fmla="*/ 249 h 279"/>
                      <a:gd name="T28" fmla="*/ 258 w 258"/>
                      <a:gd name="T29" fmla="*/ 276 h 279"/>
                      <a:gd name="T30" fmla="*/ 175 w 258"/>
                      <a:gd name="T31" fmla="*/ 267 h 279"/>
                      <a:gd name="T32" fmla="*/ 171 w 258"/>
                      <a:gd name="T33" fmla="*/ 236 h 279"/>
                      <a:gd name="T34" fmla="*/ 130 w 258"/>
                      <a:gd name="T35" fmla="*/ 269 h 279"/>
                      <a:gd name="T36" fmla="*/ 96 w 258"/>
                      <a:gd name="T37" fmla="*/ 278 h 279"/>
                      <a:gd name="T38" fmla="*/ 61 w 258"/>
                      <a:gd name="T39" fmla="*/ 278 h 279"/>
                      <a:gd name="T40" fmla="*/ 35 w 258"/>
                      <a:gd name="T41" fmla="*/ 269 h 279"/>
                      <a:gd name="T42" fmla="*/ 13 w 258"/>
                      <a:gd name="T43" fmla="*/ 250 h 279"/>
                      <a:gd name="T44" fmla="*/ 1 w 258"/>
                      <a:gd name="T45" fmla="*/ 223 h 279"/>
                      <a:gd name="T46" fmla="*/ 2 w 258"/>
                      <a:gd name="T47" fmla="*/ 184 h 279"/>
                      <a:gd name="T48" fmla="*/ 23 w 258"/>
                      <a:gd name="T49" fmla="*/ 148 h 279"/>
                      <a:gd name="T50" fmla="*/ 65 w 258"/>
                      <a:gd name="T51" fmla="*/ 122 h 279"/>
                      <a:gd name="T52" fmla="*/ 130 w 258"/>
                      <a:gd name="T53" fmla="*/ 106 h 279"/>
                      <a:gd name="T54" fmla="*/ 171 w 258"/>
                      <a:gd name="T55" fmla="*/ 94 h 279"/>
                      <a:gd name="T56" fmla="*/ 162 w 258"/>
                      <a:gd name="T57" fmla="*/ 70 h 279"/>
                      <a:gd name="T58" fmla="*/ 146 w 258"/>
                      <a:gd name="T59" fmla="*/ 63 h 279"/>
                      <a:gd name="T60" fmla="*/ 110 w 258"/>
                      <a:gd name="T61" fmla="*/ 64 h 279"/>
                      <a:gd name="T62" fmla="*/ 66 w 258"/>
                      <a:gd name="T63" fmla="*/ 81 h 279"/>
                      <a:gd name="T64" fmla="*/ 12 w 258"/>
                      <a:gd name="T65" fmla="*/ 49 h 279"/>
                      <a:gd name="T66" fmla="*/ 49 w 258"/>
                      <a:gd name="T67" fmla="*/ 22 h 279"/>
                      <a:gd name="T68" fmla="*/ 81 w 258"/>
                      <a:gd name="T69" fmla="*/ 9 h 279"/>
                      <a:gd name="T70" fmla="*/ 123 w 258"/>
                      <a:gd name="T7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8" h="279">
                        <a:moveTo>
                          <a:pt x="171" y="145"/>
                        </a:moveTo>
                        <a:lnTo>
                          <a:pt x="141" y="150"/>
                        </a:lnTo>
                        <a:lnTo>
                          <a:pt x="118" y="155"/>
                        </a:lnTo>
                        <a:lnTo>
                          <a:pt x="101" y="162"/>
                        </a:lnTo>
                        <a:lnTo>
                          <a:pt x="89" y="170"/>
                        </a:lnTo>
                        <a:lnTo>
                          <a:pt x="82" y="181"/>
                        </a:lnTo>
                        <a:lnTo>
                          <a:pt x="80" y="192"/>
                        </a:lnTo>
                        <a:lnTo>
                          <a:pt x="81" y="204"/>
                        </a:lnTo>
                        <a:lnTo>
                          <a:pt x="88" y="212"/>
                        </a:lnTo>
                        <a:lnTo>
                          <a:pt x="97" y="217"/>
                        </a:lnTo>
                        <a:lnTo>
                          <a:pt x="109" y="218"/>
                        </a:lnTo>
                        <a:lnTo>
                          <a:pt x="129" y="217"/>
                        </a:lnTo>
                        <a:lnTo>
                          <a:pt x="146" y="212"/>
                        </a:lnTo>
                        <a:lnTo>
                          <a:pt x="159" y="204"/>
                        </a:lnTo>
                        <a:lnTo>
                          <a:pt x="171" y="195"/>
                        </a:lnTo>
                        <a:lnTo>
                          <a:pt x="171" y="145"/>
                        </a:lnTo>
                        <a:close/>
                        <a:moveTo>
                          <a:pt x="146" y="0"/>
                        </a:moveTo>
                        <a:lnTo>
                          <a:pt x="171" y="2"/>
                        </a:lnTo>
                        <a:lnTo>
                          <a:pt x="193" y="7"/>
                        </a:lnTo>
                        <a:lnTo>
                          <a:pt x="212" y="15"/>
                        </a:lnTo>
                        <a:lnTo>
                          <a:pt x="226" y="27"/>
                        </a:lnTo>
                        <a:lnTo>
                          <a:pt x="236" y="42"/>
                        </a:lnTo>
                        <a:lnTo>
                          <a:pt x="244" y="60"/>
                        </a:lnTo>
                        <a:lnTo>
                          <a:pt x="249" y="81"/>
                        </a:lnTo>
                        <a:lnTo>
                          <a:pt x="250" y="106"/>
                        </a:lnTo>
                        <a:lnTo>
                          <a:pt x="250" y="210"/>
                        </a:lnTo>
                        <a:lnTo>
                          <a:pt x="250" y="232"/>
                        </a:lnTo>
                        <a:lnTo>
                          <a:pt x="251" y="249"/>
                        </a:lnTo>
                        <a:lnTo>
                          <a:pt x="255" y="264"/>
                        </a:lnTo>
                        <a:lnTo>
                          <a:pt x="258" y="276"/>
                        </a:lnTo>
                        <a:lnTo>
                          <a:pt x="177" y="276"/>
                        </a:lnTo>
                        <a:lnTo>
                          <a:pt x="175" y="267"/>
                        </a:lnTo>
                        <a:lnTo>
                          <a:pt x="173" y="257"/>
                        </a:lnTo>
                        <a:lnTo>
                          <a:pt x="171" y="236"/>
                        </a:lnTo>
                        <a:lnTo>
                          <a:pt x="152" y="255"/>
                        </a:lnTo>
                        <a:lnTo>
                          <a:pt x="130" y="269"/>
                        </a:lnTo>
                        <a:lnTo>
                          <a:pt x="113" y="275"/>
                        </a:lnTo>
                        <a:lnTo>
                          <a:pt x="96" y="278"/>
                        </a:lnTo>
                        <a:lnTo>
                          <a:pt x="76" y="279"/>
                        </a:lnTo>
                        <a:lnTo>
                          <a:pt x="61" y="278"/>
                        </a:lnTo>
                        <a:lnTo>
                          <a:pt x="47" y="275"/>
                        </a:lnTo>
                        <a:lnTo>
                          <a:pt x="35" y="269"/>
                        </a:lnTo>
                        <a:lnTo>
                          <a:pt x="23" y="261"/>
                        </a:lnTo>
                        <a:lnTo>
                          <a:pt x="13" y="250"/>
                        </a:lnTo>
                        <a:lnTo>
                          <a:pt x="6" y="238"/>
                        </a:lnTo>
                        <a:lnTo>
                          <a:pt x="1" y="223"/>
                        </a:lnTo>
                        <a:lnTo>
                          <a:pt x="0" y="206"/>
                        </a:lnTo>
                        <a:lnTo>
                          <a:pt x="2" y="184"/>
                        </a:lnTo>
                        <a:lnTo>
                          <a:pt x="10" y="165"/>
                        </a:lnTo>
                        <a:lnTo>
                          <a:pt x="23" y="148"/>
                        </a:lnTo>
                        <a:lnTo>
                          <a:pt x="40" y="133"/>
                        </a:lnTo>
                        <a:lnTo>
                          <a:pt x="65" y="122"/>
                        </a:lnTo>
                        <a:lnTo>
                          <a:pt x="94" y="112"/>
                        </a:lnTo>
                        <a:lnTo>
                          <a:pt x="130" y="106"/>
                        </a:lnTo>
                        <a:lnTo>
                          <a:pt x="171" y="101"/>
                        </a:lnTo>
                        <a:lnTo>
                          <a:pt x="171" y="94"/>
                        </a:lnTo>
                        <a:lnTo>
                          <a:pt x="169" y="81"/>
                        </a:lnTo>
                        <a:lnTo>
                          <a:pt x="162" y="70"/>
                        </a:lnTo>
                        <a:lnTo>
                          <a:pt x="156" y="65"/>
                        </a:lnTo>
                        <a:lnTo>
                          <a:pt x="146" y="63"/>
                        </a:lnTo>
                        <a:lnTo>
                          <a:pt x="134" y="61"/>
                        </a:lnTo>
                        <a:lnTo>
                          <a:pt x="110" y="64"/>
                        </a:lnTo>
                        <a:lnTo>
                          <a:pt x="87" y="71"/>
                        </a:lnTo>
                        <a:lnTo>
                          <a:pt x="66" y="81"/>
                        </a:lnTo>
                        <a:lnTo>
                          <a:pt x="46" y="95"/>
                        </a:lnTo>
                        <a:lnTo>
                          <a:pt x="12" y="49"/>
                        </a:lnTo>
                        <a:lnTo>
                          <a:pt x="35" y="30"/>
                        </a:lnTo>
                        <a:lnTo>
                          <a:pt x="49" y="22"/>
                        </a:lnTo>
                        <a:lnTo>
                          <a:pt x="64" y="15"/>
                        </a:lnTo>
                        <a:lnTo>
                          <a:pt x="81" y="9"/>
                        </a:lnTo>
                        <a:lnTo>
                          <a:pt x="101" y="5"/>
                        </a:lnTo>
                        <a:lnTo>
                          <a:pt x="123" y="1"/>
                        </a:lnTo>
                        <a:lnTo>
                          <a:pt x="146"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4" name="Freeform 143"/>
                  <p:cNvSpPr>
                    <a:spLocks noEditPoints="1"/>
                  </p:cNvSpPr>
                  <p:nvPr/>
                </p:nvSpPr>
                <p:spPr bwMode="auto">
                  <a:xfrm rot="23765">
                    <a:off x="9328536" y="888820"/>
                    <a:ext cx="100107" cy="125717"/>
                  </a:xfrm>
                  <a:custGeom>
                    <a:avLst/>
                    <a:gdLst>
                      <a:gd name="T0" fmla="*/ 83 w 304"/>
                      <a:gd name="T1" fmla="*/ 284 h 377"/>
                      <a:gd name="T2" fmla="*/ 76 w 304"/>
                      <a:gd name="T3" fmla="*/ 297 h 377"/>
                      <a:gd name="T4" fmla="*/ 78 w 304"/>
                      <a:gd name="T5" fmla="*/ 312 h 377"/>
                      <a:gd name="T6" fmla="*/ 88 w 304"/>
                      <a:gd name="T7" fmla="*/ 324 h 377"/>
                      <a:gd name="T8" fmla="*/ 118 w 304"/>
                      <a:gd name="T9" fmla="*/ 334 h 377"/>
                      <a:gd name="T10" fmla="*/ 168 w 304"/>
                      <a:gd name="T11" fmla="*/ 335 h 377"/>
                      <a:gd name="T12" fmla="*/ 204 w 304"/>
                      <a:gd name="T13" fmla="*/ 329 h 377"/>
                      <a:gd name="T14" fmla="*/ 219 w 304"/>
                      <a:gd name="T15" fmla="*/ 320 h 377"/>
                      <a:gd name="T16" fmla="*/ 223 w 304"/>
                      <a:gd name="T17" fmla="*/ 308 h 377"/>
                      <a:gd name="T18" fmla="*/ 219 w 304"/>
                      <a:gd name="T19" fmla="*/ 294 h 377"/>
                      <a:gd name="T20" fmla="*/ 202 w 304"/>
                      <a:gd name="T21" fmla="*/ 286 h 377"/>
                      <a:gd name="T22" fmla="*/ 151 w 304"/>
                      <a:gd name="T23" fmla="*/ 280 h 377"/>
                      <a:gd name="T24" fmla="*/ 146 w 304"/>
                      <a:gd name="T25" fmla="*/ 52 h 377"/>
                      <a:gd name="T26" fmla="*/ 118 w 304"/>
                      <a:gd name="T27" fmla="*/ 60 h 377"/>
                      <a:gd name="T28" fmla="*/ 103 w 304"/>
                      <a:gd name="T29" fmla="*/ 81 h 377"/>
                      <a:gd name="T30" fmla="*/ 100 w 304"/>
                      <a:gd name="T31" fmla="*/ 110 h 377"/>
                      <a:gd name="T32" fmla="*/ 112 w 304"/>
                      <a:gd name="T33" fmla="*/ 134 h 377"/>
                      <a:gd name="T34" fmla="*/ 126 w 304"/>
                      <a:gd name="T35" fmla="*/ 145 h 377"/>
                      <a:gd name="T36" fmla="*/ 156 w 304"/>
                      <a:gd name="T37" fmla="*/ 147 h 377"/>
                      <a:gd name="T38" fmla="*/ 179 w 304"/>
                      <a:gd name="T39" fmla="*/ 134 h 377"/>
                      <a:gd name="T40" fmla="*/ 191 w 304"/>
                      <a:gd name="T41" fmla="*/ 110 h 377"/>
                      <a:gd name="T42" fmla="*/ 189 w 304"/>
                      <a:gd name="T43" fmla="*/ 81 h 377"/>
                      <a:gd name="T44" fmla="*/ 179 w 304"/>
                      <a:gd name="T45" fmla="*/ 65 h 377"/>
                      <a:gd name="T46" fmla="*/ 165 w 304"/>
                      <a:gd name="T47" fmla="*/ 56 h 377"/>
                      <a:gd name="T48" fmla="*/ 144 w 304"/>
                      <a:gd name="T49" fmla="*/ 0 h 377"/>
                      <a:gd name="T50" fmla="*/ 217 w 304"/>
                      <a:gd name="T51" fmla="*/ 17 h 377"/>
                      <a:gd name="T52" fmla="*/ 251 w 304"/>
                      <a:gd name="T53" fmla="*/ 19 h 377"/>
                      <a:gd name="T54" fmla="*/ 287 w 304"/>
                      <a:gd name="T55" fmla="*/ 5 h 377"/>
                      <a:gd name="T56" fmla="*/ 304 w 304"/>
                      <a:gd name="T57" fmla="*/ 64 h 377"/>
                      <a:gd name="T58" fmla="*/ 273 w 304"/>
                      <a:gd name="T59" fmla="*/ 67 h 377"/>
                      <a:gd name="T60" fmla="*/ 263 w 304"/>
                      <a:gd name="T61" fmla="*/ 82 h 377"/>
                      <a:gd name="T62" fmla="*/ 262 w 304"/>
                      <a:gd name="T63" fmla="*/ 117 h 377"/>
                      <a:gd name="T64" fmla="*/ 233 w 304"/>
                      <a:gd name="T65" fmla="*/ 165 h 377"/>
                      <a:gd name="T66" fmla="*/ 171 w 304"/>
                      <a:gd name="T67" fmla="*/ 191 h 377"/>
                      <a:gd name="T68" fmla="*/ 103 w 304"/>
                      <a:gd name="T69" fmla="*/ 189 h 377"/>
                      <a:gd name="T70" fmla="*/ 95 w 304"/>
                      <a:gd name="T71" fmla="*/ 198 h 377"/>
                      <a:gd name="T72" fmla="*/ 96 w 304"/>
                      <a:gd name="T73" fmla="*/ 209 h 377"/>
                      <a:gd name="T74" fmla="*/ 111 w 304"/>
                      <a:gd name="T75" fmla="*/ 214 h 377"/>
                      <a:gd name="T76" fmla="*/ 197 w 304"/>
                      <a:gd name="T77" fmla="*/ 220 h 377"/>
                      <a:gd name="T78" fmla="*/ 264 w 304"/>
                      <a:gd name="T79" fmla="*/ 239 h 377"/>
                      <a:gd name="T80" fmla="*/ 293 w 304"/>
                      <a:gd name="T81" fmla="*/ 277 h 377"/>
                      <a:gd name="T82" fmla="*/ 284 w 304"/>
                      <a:gd name="T83" fmla="*/ 330 h 377"/>
                      <a:gd name="T84" fmla="*/ 228 w 304"/>
                      <a:gd name="T85" fmla="*/ 365 h 377"/>
                      <a:gd name="T86" fmla="*/ 140 w 304"/>
                      <a:gd name="T87" fmla="*/ 377 h 377"/>
                      <a:gd name="T88" fmla="*/ 49 w 304"/>
                      <a:gd name="T89" fmla="*/ 367 h 377"/>
                      <a:gd name="T90" fmla="*/ 8 w 304"/>
                      <a:gd name="T91" fmla="*/ 341 h 377"/>
                      <a:gd name="T92" fmla="*/ 1 w 304"/>
                      <a:gd name="T93" fmla="*/ 309 h 377"/>
                      <a:gd name="T94" fmla="*/ 7 w 304"/>
                      <a:gd name="T95" fmla="*/ 292 h 377"/>
                      <a:gd name="T96" fmla="*/ 22 w 304"/>
                      <a:gd name="T97" fmla="*/ 277 h 377"/>
                      <a:gd name="T98" fmla="*/ 47 w 304"/>
                      <a:gd name="T99" fmla="*/ 262 h 377"/>
                      <a:gd name="T100" fmla="*/ 33 w 304"/>
                      <a:gd name="T101" fmla="*/ 248 h 377"/>
                      <a:gd name="T102" fmla="*/ 30 w 304"/>
                      <a:gd name="T103" fmla="*/ 221 h 377"/>
                      <a:gd name="T104" fmla="*/ 40 w 304"/>
                      <a:gd name="T105" fmla="*/ 198 h 377"/>
                      <a:gd name="T106" fmla="*/ 60 w 304"/>
                      <a:gd name="T107" fmla="*/ 180 h 377"/>
                      <a:gd name="T108" fmla="*/ 34 w 304"/>
                      <a:gd name="T109" fmla="*/ 141 h 377"/>
                      <a:gd name="T110" fmla="*/ 25 w 304"/>
                      <a:gd name="T111" fmla="*/ 78 h 377"/>
                      <a:gd name="T112" fmla="*/ 54 w 304"/>
                      <a:gd name="T113" fmla="*/ 28 h 377"/>
                      <a:gd name="T114" fmla="*/ 117 w 304"/>
                      <a:gd name="T115"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377">
                        <a:moveTo>
                          <a:pt x="91" y="277"/>
                        </a:moveTo>
                        <a:lnTo>
                          <a:pt x="87" y="280"/>
                        </a:lnTo>
                        <a:lnTo>
                          <a:pt x="83" y="284"/>
                        </a:lnTo>
                        <a:lnTo>
                          <a:pt x="80" y="289"/>
                        </a:lnTo>
                        <a:lnTo>
                          <a:pt x="77" y="292"/>
                        </a:lnTo>
                        <a:lnTo>
                          <a:pt x="76" y="297"/>
                        </a:lnTo>
                        <a:lnTo>
                          <a:pt x="76" y="301"/>
                        </a:lnTo>
                        <a:lnTo>
                          <a:pt x="76" y="307"/>
                        </a:lnTo>
                        <a:lnTo>
                          <a:pt x="78" y="312"/>
                        </a:lnTo>
                        <a:lnTo>
                          <a:pt x="80" y="316"/>
                        </a:lnTo>
                        <a:lnTo>
                          <a:pt x="84" y="321"/>
                        </a:lnTo>
                        <a:lnTo>
                          <a:pt x="88" y="324"/>
                        </a:lnTo>
                        <a:lnTo>
                          <a:pt x="94" y="327"/>
                        </a:lnTo>
                        <a:lnTo>
                          <a:pt x="104" y="331"/>
                        </a:lnTo>
                        <a:lnTo>
                          <a:pt x="118" y="334"/>
                        </a:lnTo>
                        <a:lnTo>
                          <a:pt x="134" y="335"/>
                        </a:lnTo>
                        <a:lnTo>
                          <a:pt x="153" y="336"/>
                        </a:lnTo>
                        <a:lnTo>
                          <a:pt x="168" y="335"/>
                        </a:lnTo>
                        <a:lnTo>
                          <a:pt x="182" y="334"/>
                        </a:lnTo>
                        <a:lnTo>
                          <a:pt x="193" y="331"/>
                        </a:lnTo>
                        <a:lnTo>
                          <a:pt x="204" y="329"/>
                        </a:lnTo>
                        <a:lnTo>
                          <a:pt x="209" y="326"/>
                        </a:lnTo>
                        <a:lnTo>
                          <a:pt x="214" y="323"/>
                        </a:lnTo>
                        <a:lnTo>
                          <a:pt x="219" y="320"/>
                        </a:lnTo>
                        <a:lnTo>
                          <a:pt x="221" y="316"/>
                        </a:lnTo>
                        <a:lnTo>
                          <a:pt x="223" y="312"/>
                        </a:lnTo>
                        <a:lnTo>
                          <a:pt x="223" y="308"/>
                        </a:lnTo>
                        <a:lnTo>
                          <a:pt x="223" y="302"/>
                        </a:lnTo>
                        <a:lnTo>
                          <a:pt x="221" y="297"/>
                        </a:lnTo>
                        <a:lnTo>
                          <a:pt x="219" y="294"/>
                        </a:lnTo>
                        <a:lnTo>
                          <a:pt x="215" y="291"/>
                        </a:lnTo>
                        <a:lnTo>
                          <a:pt x="212" y="290"/>
                        </a:lnTo>
                        <a:lnTo>
                          <a:pt x="202" y="286"/>
                        </a:lnTo>
                        <a:lnTo>
                          <a:pt x="190" y="284"/>
                        </a:lnTo>
                        <a:lnTo>
                          <a:pt x="173" y="282"/>
                        </a:lnTo>
                        <a:lnTo>
                          <a:pt x="151" y="280"/>
                        </a:lnTo>
                        <a:lnTo>
                          <a:pt x="109" y="278"/>
                        </a:lnTo>
                        <a:lnTo>
                          <a:pt x="91" y="277"/>
                        </a:lnTo>
                        <a:close/>
                        <a:moveTo>
                          <a:pt x="146" y="52"/>
                        </a:moveTo>
                        <a:lnTo>
                          <a:pt x="135" y="53"/>
                        </a:lnTo>
                        <a:lnTo>
                          <a:pt x="126" y="56"/>
                        </a:lnTo>
                        <a:lnTo>
                          <a:pt x="118" y="60"/>
                        </a:lnTo>
                        <a:lnTo>
                          <a:pt x="111" y="65"/>
                        </a:lnTo>
                        <a:lnTo>
                          <a:pt x="106" y="73"/>
                        </a:lnTo>
                        <a:lnTo>
                          <a:pt x="103" y="81"/>
                        </a:lnTo>
                        <a:lnTo>
                          <a:pt x="100" y="90"/>
                        </a:lnTo>
                        <a:lnTo>
                          <a:pt x="99" y="100"/>
                        </a:lnTo>
                        <a:lnTo>
                          <a:pt x="100" y="110"/>
                        </a:lnTo>
                        <a:lnTo>
                          <a:pt x="103" y="119"/>
                        </a:lnTo>
                        <a:lnTo>
                          <a:pt x="106" y="128"/>
                        </a:lnTo>
                        <a:lnTo>
                          <a:pt x="112" y="134"/>
                        </a:lnTo>
                        <a:lnTo>
                          <a:pt x="116" y="138"/>
                        </a:lnTo>
                        <a:lnTo>
                          <a:pt x="120" y="141"/>
                        </a:lnTo>
                        <a:lnTo>
                          <a:pt x="126" y="145"/>
                        </a:lnTo>
                        <a:lnTo>
                          <a:pt x="135" y="147"/>
                        </a:lnTo>
                        <a:lnTo>
                          <a:pt x="146" y="148"/>
                        </a:lnTo>
                        <a:lnTo>
                          <a:pt x="156" y="147"/>
                        </a:lnTo>
                        <a:lnTo>
                          <a:pt x="165" y="145"/>
                        </a:lnTo>
                        <a:lnTo>
                          <a:pt x="173" y="140"/>
                        </a:lnTo>
                        <a:lnTo>
                          <a:pt x="179" y="134"/>
                        </a:lnTo>
                        <a:lnTo>
                          <a:pt x="185" y="128"/>
                        </a:lnTo>
                        <a:lnTo>
                          <a:pt x="189" y="119"/>
                        </a:lnTo>
                        <a:lnTo>
                          <a:pt x="191" y="110"/>
                        </a:lnTo>
                        <a:lnTo>
                          <a:pt x="192" y="100"/>
                        </a:lnTo>
                        <a:lnTo>
                          <a:pt x="191" y="90"/>
                        </a:lnTo>
                        <a:lnTo>
                          <a:pt x="189" y="81"/>
                        </a:lnTo>
                        <a:lnTo>
                          <a:pt x="186" y="75"/>
                        </a:lnTo>
                        <a:lnTo>
                          <a:pt x="184" y="71"/>
                        </a:lnTo>
                        <a:lnTo>
                          <a:pt x="179" y="65"/>
                        </a:lnTo>
                        <a:lnTo>
                          <a:pt x="176" y="61"/>
                        </a:lnTo>
                        <a:lnTo>
                          <a:pt x="171" y="58"/>
                        </a:lnTo>
                        <a:lnTo>
                          <a:pt x="165" y="56"/>
                        </a:lnTo>
                        <a:lnTo>
                          <a:pt x="156" y="53"/>
                        </a:lnTo>
                        <a:lnTo>
                          <a:pt x="146" y="52"/>
                        </a:lnTo>
                        <a:close/>
                        <a:moveTo>
                          <a:pt x="144" y="0"/>
                        </a:moveTo>
                        <a:lnTo>
                          <a:pt x="172" y="2"/>
                        </a:lnTo>
                        <a:lnTo>
                          <a:pt x="197" y="8"/>
                        </a:lnTo>
                        <a:lnTo>
                          <a:pt x="217" y="17"/>
                        </a:lnTo>
                        <a:lnTo>
                          <a:pt x="235" y="29"/>
                        </a:lnTo>
                        <a:lnTo>
                          <a:pt x="242" y="24"/>
                        </a:lnTo>
                        <a:lnTo>
                          <a:pt x="251" y="19"/>
                        </a:lnTo>
                        <a:lnTo>
                          <a:pt x="259" y="14"/>
                        </a:lnTo>
                        <a:lnTo>
                          <a:pt x="267" y="11"/>
                        </a:lnTo>
                        <a:lnTo>
                          <a:pt x="287" y="5"/>
                        </a:lnTo>
                        <a:lnTo>
                          <a:pt x="295" y="2"/>
                        </a:lnTo>
                        <a:lnTo>
                          <a:pt x="304" y="1"/>
                        </a:lnTo>
                        <a:lnTo>
                          <a:pt x="304" y="64"/>
                        </a:lnTo>
                        <a:lnTo>
                          <a:pt x="296" y="64"/>
                        </a:lnTo>
                        <a:lnTo>
                          <a:pt x="285" y="65"/>
                        </a:lnTo>
                        <a:lnTo>
                          <a:pt x="273" y="67"/>
                        </a:lnTo>
                        <a:lnTo>
                          <a:pt x="259" y="70"/>
                        </a:lnTo>
                        <a:lnTo>
                          <a:pt x="260" y="75"/>
                        </a:lnTo>
                        <a:lnTo>
                          <a:pt x="263" y="82"/>
                        </a:lnTo>
                        <a:lnTo>
                          <a:pt x="264" y="89"/>
                        </a:lnTo>
                        <a:lnTo>
                          <a:pt x="264" y="97"/>
                        </a:lnTo>
                        <a:lnTo>
                          <a:pt x="262" y="117"/>
                        </a:lnTo>
                        <a:lnTo>
                          <a:pt x="256" y="134"/>
                        </a:lnTo>
                        <a:lnTo>
                          <a:pt x="246" y="151"/>
                        </a:lnTo>
                        <a:lnTo>
                          <a:pt x="233" y="165"/>
                        </a:lnTo>
                        <a:lnTo>
                          <a:pt x="216" y="177"/>
                        </a:lnTo>
                        <a:lnTo>
                          <a:pt x="195" y="185"/>
                        </a:lnTo>
                        <a:lnTo>
                          <a:pt x="171" y="191"/>
                        </a:lnTo>
                        <a:lnTo>
                          <a:pt x="144" y="194"/>
                        </a:lnTo>
                        <a:lnTo>
                          <a:pt x="122" y="191"/>
                        </a:lnTo>
                        <a:lnTo>
                          <a:pt x="103" y="189"/>
                        </a:lnTo>
                        <a:lnTo>
                          <a:pt x="99" y="192"/>
                        </a:lnTo>
                        <a:lnTo>
                          <a:pt x="96" y="195"/>
                        </a:lnTo>
                        <a:lnTo>
                          <a:pt x="95" y="198"/>
                        </a:lnTo>
                        <a:lnTo>
                          <a:pt x="94" y="202"/>
                        </a:lnTo>
                        <a:lnTo>
                          <a:pt x="95" y="205"/>
                        </a:lnTo>
                        <a:lnTo>
                          <a:pt x="96" y="209"/>
                        </a:lnTo>
                        <a:lnTo>
                          <a:pt x="98" y="211"/>
                        </a:lnTo>
                        <a:lnTo>
                          <a:pt x="102" y="212"/>
                        </a:lnTo>
                        <a:lnTo>
                          <a:pt x="111" y="214"/>
                        </a:lnTo>
                        <a:lnTo>
                          <a:pt x="124" y="216"/>
                        </a:lnTo>
                        <a:lnTo>
                          <a:pt x="164" y="218"/>
                        </a:lnTo>
                        <a:lnTo>
                          <a:pt x="197" y="220"/>
                        </a:lnTo>
                        <a:lnTo>
                          <a:pt x="223" y="224"/>
                        </a:lnTo>
                        <a:lnTo>
                          <a:pt x="246" y="231"/>
                        </a:lnTo>
                        <a:lnTo>
                          <a:pt x="264" y="239"/>
                        </a:lnTo>
                        <a:lnTo>
                          <a:pt x="278" y="249"/>
                        </a:lnTo>
                        <a:lnTo>
                          <a:pt x="288" y="261"/>
                        </a:lnTo>
                        <a:lnTo>
                          <a:pt x="293" y="277"/>
                        </a:lnTo>
                        <a:lnTo>
                          <a:pt x="295" y="294"/>
                        </a:lnTo>
                        <a:lnTo>
                          <a:pt x="292" y="314"/>
                        </a:lnTo>
                        <a:lnTo>
                          <a:pt x="284" y="330"/>
                        </a:lnTo>
                        <a:lnTo>
                          <a:pt x="270" y="344"/>
                        </a:lnTo>
                        <a:lnTo>
                          <a:pt x="251" y="357"/>
                        </a:lnTo>
                        <a:lnTo>
                          <a:pt x="228" y="365"/>
                        </a:lnTo>
                        <a:lnTo>
                          <a:pt x="202" y="372"/>
                        </a:lnTo>
                        <a:lnTo>
                          <a:pt x="172" y="375"/>
                        </a:lnTo>
                        <a:lnTo>
                          <a:pt x="140" y="377"/>
                        </a:lnTo>
                        <a:lnTo>
                          <a:pt x="104" y="375"/>
                        </a:lnTo>
                        <a:lnTo>
                          <a:pt x="74" y="373"/>
                        </a:lnTo>
                        <a:lnTo>
                          <a:pt x="49" y="367"/>
                        </a:lnTo>
                        <a:lnTo>
                          <a:pt x="31" y="360"/>
                        </a:lnTo>
                        <a:lnTo>
                          <a:pt x="17" y="352"/>
                        </a:lnTo>
                        <a:lnTo>
                          <a:pt x="8" y="341"/>
                        </a:lnTo>
                        <a:lnTo>
                          <a:pt x="2" y="329"/>
                        </a:lnTo>
                        <a:lnTo>
                          <a:pt x="0" y="316"/>
                        </a:lnTo>
                        <a:lnTo>
                          <a:pt x="1" y="309"/>
                        </a:lnTo>
                        <a:lnTo>
                          <a:pt x="2" y="304"/>
                        </a:lnTo>
                        <a:lnTo>
                          <a:pt x="4" y="298"/>
                        </a:lnTo>
                        <a:lnTo>
                          <a:pt x="7" y="292"/>
                        </a:lnTo>
                        <a:lnTo>
                          <a:pt x="10" y="287"/>
                        </a:lnTo>
                        <a:lnTo>
                          <a:pt x="15" y="283"/>
                        </a:lnTo>
                        <a:lnTo>
                          <a:pt x="22" y="277"/>
                        </a:lnTo>
                        <a:lnTo>
                          <a:pt x="29" y="271"/>
                        </a:lnTo>
                        <a:lnTo>
                          <a:pt x="38" y="267"/>
                        </a:lnTo>
                        <a:lnTo>
                          <a:pt x="47" y="262"/>
                        </a:lnTo>
                        <a:lnTo>
                          <a:pt x="41" y="258"/>
                        </a:lnTo>
                        <a:lnTo>
                          <a:pt x="37" y="254"/>
                        </a:lnTo>
                        <a:lnTo>
                          <a:pt x="33" y="248"/>
                        </a:lnTo>
                        <a:lnTo>
                          <a:pt x="30" y="240"/>
                        </a:lnTo>
                        <a:lnTo>
                          <a:pt x="29" y="229"/>
                        </a:lnTo>
                        <a:lnTo>
                          <a:pt x="30" y="221"/>
                        </a:lnTo>
                        <a:lnTo>
                          <a:pt x="32" y="213"/>
                        </a:lnTo>
                        <a:lnTo>
                          <a:pt x="36" y="206"/>
                        </a:lnTo>
                        <a:lnTo>
                          <a:pt x="40" y="198"/>
                        </a:lnTo>
                        <a:lnTo>
                          <a:pt x="46" y="191"/>
                        </a:lnTo>
                        <a:lnTo>
                          <a:pt x="52" y="185"/>
                        </a:lnTo>
                        <a:lnTo>
                          <a:pt x="60" y="180"/>
                        </a:lnTo>
                        <a:lnTo>
                          <a:pt x="68" y="174"/>
                        </a:lnTo>
                        <a:lnTo>
                          <a:pt x="48" y="160"/>
                        </a:lnTo>
                        <a:lnTo>
                          <a:pt x="34" y="141"/>
                        </a:lnTo>
                        <a:lnTo>
                          <a:pt x="25" y="121"/>
                        </a:lnTo>
                        <a:lnTo>
                          <a:pt x="23" y="97"/>
                        </a:lnTo>
                        <a:lnTo>
                          <a:pt x="25" y="78"/>
                        </a:lnTo>
                        <a:lnTo>
                          <a:pt x="31" y="59"/>
                        </a:lnTo>
                        <a:lnTo>
                          <a:pt x="40" y="43"/>
                        </a:lnTo>
                        <a:lnTo>
                          <a:pt x="54" y="28"/>
                        </a:lnTo>
                        <a:lnTo>
                          <a:pt x="72" y="16"/>
                        </a:lnTo>
                        <a:lnTo>
                          <a:pt x="92" y="8"/>
                        </a:lnTo>
                        <a:lnTo>
                          <a:pt x="117" y="2"/>
                        </a:lnTo>
                        <a:lnTo>
                          <a:pt x="144"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5" name="Freeform 144"/>
                  <p:cNvSpPr>
                    <a:spLocks noEditPoints="1"/>
                  </p:cNvSpPr>
                  <p:nvPr/>
                </p:nvSpPr>
                <p:spPr bwMode="auto">
                  <a:xfrm rot="23765">
                    <a:off x="9435732" y="889511"/>
                    <a:ext cx="86139" cy="95452"/>
                  </a:xfrm>
                  <a:custGeom>
                    <a:avLst/>
                    <a:gdLst>
                      <a:gd name="T0" fmla="*/ 128 w 259"/>
                      <a:gd name="T1" fmla="*/ 59 h 282"/>
                      <a:gd name="T2" fmla="*/ 117 w 259"/>
                      <a:gd name="T3" fmla="*/ 61 h 282"/>
                      <a:gd name="T4" fmla="*/ 106 w 259"/>
                      <a:gd name="T5" fmla="*/ 67 h 282"/>
                      <a:gd name="T6" fmla="*/ 97 w 259"/>
                      <a:gd name="T7" fmla="*/ 77 h 282"/>
                      <a:gd name="T8" fmla="*/ 89 w 259"/>
                      <a:gd name="T9" fmla="*/ 89 h 282"/>
                      <a:gd name="T10" fmla="*/ 82 w 259"/>
                      <a:gd name="T11" fmla="*/ 115 h 282"/>
                      <a:gd name="T12" fmla="*/ 184 w 259"/>
                      <a:gd name="T13" fmla="*/ 97 h 282"/>
                      <a:gd name="T14" fmla="*/ 171 w 259"/>
                      <a:gd name="T15" fmla="*/ 72 h 282"/>
                      <a:gd name="T16" fmla="*/ 149 w 259"/>
                      <a:gd name="T17" fmla="*/ 60 h 282"/>
                      <a:gd name="T18" fmla="*/ 135 w 259"/>
                      <a:gd name="T19" fmla="*/ 0 h 282"/>
                      <a:gd name="T20" fmla="*/ 178 w 259"/>
                      <a:gd name="T21" fmla="*/ 7 h 282"/>
                      <a:gd name="T22" fmla="*/ 206 w 259"/>
                      <a:gd name="T23" fmla="*/ 20 h 282"/>
                      <a:gd name="T24" fmla="*/ 230 w 259"/>
                      <a:gd name="T25" fmla="*/ 42 h 282"/>
                      <a:gd name="T26" fmla="*/ 248 w 259"/>
                      <a:gd name="T27" fmla="*/ 75 h 282"/>
                      <a:gd name="T28" fmla="*/ 258 w 259"/>
                      <a:gd name="T29" fmla="*/ 122 h 282"/>
                      <a:gd name="T30" fmla="*/ 259 w 259"/>
                      <a:gd name="T31" fmla="*/ 162 h 282"/>
                      <a:gd name="T32" fmla="*/ 83 w 259"/>
                      <a:gd name="T33" fmla="*/ 179 h 282"/>
                      <a:gd name="T34" fmla="*/ 93 w 259"/>
                      <a:gd name="T35" fmla="*/ 202 h 282"/>
                      <a:gd name="T36" fmla="*/ 110 w 259"/>
                      <a:gd name="T37" fmla="*/ 217 h 282"/>
                      <a:gd name="T38" fmla="*/ 132 w 259"/>
                      <a:gd name="T39" fmla="*/ 224 h 282"/>
                      <a:gd name="T40" fmla="*/ 166 w 259"/>
                      <a:gd name="T41" fmla="*/ 221 h 282"/>
                      <a:gd name="T42" fmla="*/ 199 w 259"/>
                      <a:gd name="T43" fmla="*/ 210 h 282"/>
                      <a:gd name="T44" fmla="*/ 216 w 259"/>
                      <a:gd name="T45" fmla="*/ 198 h 282"/>
                      <a:gd name="T46" fmla="*/ 254 w 259"/>
                      <a:gd name="T47" fmla="*/ 241 h 282"/>
                      <a:gd name="T48" fmla="*/ 202 w 259"/>
                      <a:gd name="T49" fmla="*/ 271 h 282"/>
                      <a:gd name="T50" fmla="*/ 137 w 259"/>
                      <a:gd name="T51" fmla="*/ 282 h 282"/>
                      <a:gd name="T52" fmla="*/ 86 w 259"/>
                      <a:gd name="T53" fmla="*/ 274 h 282"/>
                      <a:gd name="T54" fmla="*/ 42 w 259"/>
                      <a:gd name="T55" fmla="*/ 250 h 282"/>
                      <a:gd name="T56" fmla="*/ 11 w 259"/>
                      <a:gd name="T57" fmla="*/ 206 h 282"/>
                      <a:gd name="T58" fmla="*/ 1 w 259"/>
                      <a:gd name="T59" fmla="*/ 166 h 282"/>
                      <a:gd name="T60" fmla="*/ 1 w 259"/>
                      <a:gd name="T61" fmla="*/ 116 h 282"/>
                      <a:gd name="T62" fmla="*/ 13 w 259"/>
                      <a:gd name="T63" fmla="*/ 74 h 282"/>
                      <a:gd name="T64" fmla="*/ 34 w 259"/>
                      <a:gd name="T65" fmla="*/ 43 h 282"/>
                      <a:gd name="T66" fmla="*/ 61 w 259"/>
                      <a:gd name="T67" fmla="*/ 21 h 282"/>
                      <a:gd name="T68" fmla="*/ 91 w 259"/>
                      <a:gd name="T69" fmla="*/ 7 h 282"/>
                      <a:gd name="T70" fmla="*/ 121 w 259"/>
                      <a:gd name="T71" fmla="*/ 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82">
                        <a:moveTo>
                          <a:pt x="135" y="58"/>
                        </a:moveTo>
                        <a:lnTo>
                          <a:pt x="128" y="59"/>
                        </a:lnTo>
                        <a:lnTo>
                          <a:pt x="122" y="60"/>
                        </a:lnTo>
                        <a:lnTo>
                          <a:pt x="117" y="61"/>
                        </a:lnTo>
                        <a:lnTo>
                          <a:pt x="111" y="64"/>
                        </a:lnTo>
                        <a:lnTo>
                          <a:pt x="106" y="67"/>
                        </a:lnTo>
                        <a:lnTo>
                          <a:pt x="100" y="72"/>
                        </a:lnTo>
                        <a:lnTo>
                          <a:pt x="97" y="77"/>
                        </a:lnTo>
                        <a:lnTo>
                          <a:pt x="92" y="82"/>
                        </a:lnTo>
                        <a:lnTo>
                          <a:pt x="89" y="89"/>
                        </a:lnTo>
                        <a:lnTo>
                          <a:pt x="84" y="101"/>
                        </a:lnTo>
                        <a:lnTo>
                          <a:pt x="82" y="115"/>
                        </a:lnTo>
                        <a:lnTo>
                          <a:pt x="186" y="115"/>
                        </a:lnTo>
                        <a:lnTo>
                          <a:pt x="184" y="97"/>
                        </a:lnTo>
                        <a:lnTo>
                          <a:pt x="178" y="82"/>
                        </a:lnTo>
                        <a:lnTo>
                          <a:pt x="171" y="72"/>
                        </a:lnTo>
                        <a:lnTo>
                          <a:pt x="161" y="65"/>
                        </a:lnTo>
                        <a:lnTo>
                          <a:pt x="149" y="60"/>
                        </a:lnTo>
                        <a:lnTo>
                          <a:pt x="135" y="58"/>
                        </a:lnTo>
                        <a:close/>
                        <a:moveTo>
                          <a:pt x="135" y="0"/>
                        </a:moveTo>
                        <a:lnTo>
                          <a:pt x="164" y="2"/>
                        </a:lnTo>
                        <a:lnTo>
                          <a:pt x="178" y="7"/>
                        </a:lnTo>
                        <a:lnTo>
                          <a:pt x="192" y="12"/>
                        </a:lnTo>
                        <a:lnTo>
                          <a:pt x="206" y="20"/>
                        </a:lnTo>
                        <a:lnTo>
                          <a:pt x="219" y="29"/>
                        </a:lnTo>
                        <a:lnTo>
                          <a:pt x="230" y="42"/>
                        </a:lnTo>
                        <a:lnTo>
                          <a:pt x="239" y="57"/>
                        </a:lnTo>
                        <a:lnTo>
                          <a:pt x="248" y="75"/>
                        </a:lnTo>
                        <a:lnTo>
                          <a:pt x="253" y="97"/>
                        </a:lnTo>
                        <a:lnTo>
                          <a:pt x="258" y="122"/>
                        </a:lnTo>
                        <a:lnTo>
                          <a:pt x="259" y="151"/>
                        </a:lnTo>
                        <a:lnTo>
                          <a:pt x="259" y="162"/>
                        </a:lnTo>
                        <a:lnTo>
                          <a:pt x="81" y="162"/>
                        </a:lnTo>
                        <a:lnTo>
                          <a:pt x="83" y="179"/>
                        </a:lnTo>
                        <a:lnTo>
                          <a:pt x="88" y="191"/>
                        </a:lnTo>
                        <a:lnTo>
                          <a:pt x="93" y="202"/>
                        </a:lnTo>
                        <a:lnTo>
                          <a:pt x="100" y="210"/>
                        </a:lnTo>
                        <a:lnTo>
                          <a:pt x="110" y="217"/>
                        </a:lnTo>
                        <a:lnTo>
                          <a:pt x="120" y="221"/>
                        </a:lnTo>
                        <a:lnTo>
                          <a:pt x="132" y="224"/>
                        </a:lnTo>
                        <a:lnTo>
                          <a:pt x="143" y="225"/>
                        </a:lnTo>
                        <a:lnTo>
                          <a:pt x="166" y="221"/>
                        </a:lnTo>
                        <a:lnTo>
                          <a:pt x="188" y="214"/>
                        </a:lnTo>
                        <a:lnTo>
                          <a:pt x="199" y="210"/>
                        </a:lnTo>
                        <a:lnTo>
                          <a:pt x="208" y="204"/>
                        </a:lnTo>
                        <a:lnTo>
                          <a:pt x="216" y="198"/>
                        </a:lnTo>
                        <a:lnTo>
                          <a:pt x="223" y="192"/>
                        </a:lnTo>
                        <a:lnTo>
                          <a:pt x="254" y="241"/>
                        </a:lnTo>
                        <a:lnTo>
                          <a:pt x="230" y="258"/>
                        </a:lnTo>
                        <a:lnTo>
                          <a:pt x="202" y="271"/>
                        </a:lnTo>
                        <a:lnTo>
                          <a:pt x="171" y="278"/>
                        </a:lnTo>
                        <a:lnTo>
                          <a:pt x="137" y="282"/>
                        </a:lnTo>
                        <a:lnTo>
                          <a:pt x="111" y="279"/>
                        </a:lnTo>
                        <a:lnTo>
                          <a:pt x="86" y="274"/>
                        </a:lnTo>
                        <a:lnTo>
                          <a:pt x="62" y="264"/>
                        </a:lnTo>
                        <a:lnTo>
                          <a:pt x="42" y="250"/>
                        </a:lnTo>
                        <a:lnTo>
                          <a:pt x="25" y="231"/>
                        </a:lnTo>
                        <a:lnTo>
                          <a:pt x="11" y="206"/>
                        </a:lnTo>
                        <a:lnTo>
                          <a:pt x="5" y="188"/>
                        </a:lnTo>
                        <a:lnTo>
                          <a:pt x="1" y="166"/>
                        </a:lnTo>
                        <a:lnTo>
                          <a:pt x="0" y="141"/>
                        </a:lnTo>
                        <a:lnTo>
                          <a:pt x="1" y="116"/>
                        </a:lnTo>
                        <a:lnTo>
                          <a:pt x="5" y="94"/>
                        </a:lnTo>
                        <a:lnTo>
                          <a:pt x="13" y="74"/>
                        </a:lnTo>
                        <a:lnTo>
                          <a:pt x="23" y="58"/>
                        </a:lnTo>
                        <a:lnTo>
                          <a:pt x="34" y="43"/>
                        </a:lnTo>
                        <a:lnTo>
                          <a:pt x="47" y="31"/>
                        </a:lnTo>
                        <a:lnTo>
                          <a:pt x="61" y="21"/>
                        </a:lnTo>
                        <a:lnTo>
                          <a:pt x="76" y="13"/>
                        </a:lnTo>
                        <a:lnTo>
                          <a:pt x="91" y="7"/>
                        </a:lnTo>
                        <a:lnTo>
                          <a:pt x="106" y="4"/>
                        </a:lnTo>
                        <a:lnTo>
                          <a:pt x="121" y="1"/>
                        </a:lnTo>
                        <a:lnTo>
                          <a:pt x="135"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6" name="Freeform 145"/>
                  <p:cNvSpPr>
                    <a:spLocks/>
                  </p:cNvSpPr>
                  <p:nvPr/>
                </p:nvSpPr>
                <p:spPr bwMode="auto">
                  <a:xfrm rot="23765">
                    <a:off x="9538173" y="890124"/>
                    <a:ext cx="58201" cy="93122"/>
                  </a:xfrm>
                  <a:custGeom>
                    <a:avLst/>
                    <a:gdLst>
                      <a:gd name="T0" fmla="*/ 172 w 175"/>
                      <a:gd name="T1" fmla="*/ 0 h 276"/>
                      <a:gd name="T2" fmla="*/ 175 w 175"/>
                      <a:gd name="T3" fmla="*/ 0 h 276"/>
                      <a:gd name="T4" fmla="*/ 175 w 175"/>
                      <a:gd name="T5" fmla="*/ 73 h 276"/>
                      <a:gd name="T6" fmla="*/ 172 w 175"/>
                      <a:gd name="T7" fmla="*/ 72 h 276"/>
                      <a:gd name="T8" fmla="*/ 170 w 175"/>
                      <a:gd name="T9" fmla="*/ 72 h 276"/>
                      <a:gd name="T10" fmla="*/ 166 w 175"/>
                      <a:gd name="T11" fmla="*/ 72 h 276"/>
                      <a:gd name="T12" fmla="*/ 164 w 175"/>
                      <a:gd name="T13" fmla="*/ 72 h 276"/>
                      <a:gd name="T14" fmla="*/ 161 w 175"/>
                      <a:gd name="T15" fmla="*/ 72 h 276"/>
                      <a:gd name="T16" fmla="*/ 158 w 175"/>
                      <a:gd name="T17" fmla="*/ 71 h 276"/>
                      <a:gd name="T18" fmla="*/ 153 w 175"/>
                      <a:gd name="T19" fmla="*/ 71 h 276"/>
                      <a:gd name="T20" fmla="*/ 131 w 175"/>
                      <a:gd name="T21" fmla="*/ 74 h 276"/>
                      <a:gd name="T22" fmla="*/ 110 w 175"/>
                      <a:gd name="T23" fmla="*/ 82 h 276"/>
                      <a:gd name="T24" fmla="*/ 104 w 175"/>
                      <a:gd name="T25" fmla="*/ 86 h 276"/>
                      <a:gd name="T26" fmla="*/ 99 w 175"/>
                      <a:gd name="T27" fmla="*/ 89 h 276"/>
                      <a:gd name="T28" fmla="*/ 93 w 175"/>
                      <a:gd name="T29" fmla="*/ 94 h 276"/>
                      <a:gd name="T30" fmla="*/ 86 w 175"/>
                      <a:gd name="T31" fmla="*/ 101 h 276"/>
                      <a:gd name="T32" fmla="*/ 81 w 175"/>
                      <a:gd name="T33" fmla="*/ 108 h 276"/>
                      <a:gd name="T34" fmla="*/ 81 w 175"/>
                      <a:gd name="T35" fmla="*/ 276 h 276"/>
                      <a:gd name="T36" fmla="*/ 0 w 175"/>
                      <a:gd name="T37" fmla="*/ 276 h 276"/>
                      <a:gd name="T38" fmla="*/ 0 w 175"/>
                      <a:gd name="T39" fmla="*/ 6 h 276"/>
                      <a:gd name="T40" fmla="*/ 81 w 175"/>
                      <a:gd name="T41" fmla="*/ 6 h 276"/>
                      <a:gd name="T42" fmla="*/ 81 w 175"/>
                      <a:gd name="T43" fmla="*/ 51 h 276"/>
                      <a:gd name="T44" fmla="*/ 82 w 175"/>
                      <a:gd name="T45" fmla="*/ 51 h 276"/>
                      <a:gd name="T46" fmla="*/ 88 w 175"/>
                      <a:gd name="T47" fmla="*/ 43 h 276"/>
                      <a:gd name="T48" fmla="*/ 95 w 175"/>
                      <a:gd name="T49" fmla="*/ 34 h 276"/>
                      <a:gd name="T50" fmla="*/ 113 w 175"/>
                      <a:gd name="T51" fmla="*/ 17 h 276"/>
                      <a:gd name="T52" fmla="*/ 126 w 175"/>
                      <a:gd name="T53" fmla="*/ 11 h 276"/>
                      <a:gd name="T54" fmla="*/ 139 w 175"/>
                      <a:gd name="T55" fmla="*/ 5 h 276"/>
                      <a:gd name="T56" fmla="*/ 155 w 175"/>
                      <a:gd name="T57" fmla="*/ 1 h 276"/>
                      <a:gd name="T58" fmla="*/ 172 w 175"/>
                      <a:gd name="T5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276">
                        <a:moveTo>
                          <a:pt x="172" y="0"/>
                        </a:moveTo>
                        <a:lnTo>
                          <a:pt x="175" y="0"/>
                        </a:lnTo>
                        <a:lnTo>
                          <a:pt x="175" y="73"/>
                        </a:lnTo>
                        <a:lnTo>
                          <a:pt x="172" y="72"/>
                        </a:lnTo>
                        <a:lnTo>
                          <a:pt x="170" y="72"/>
                        </a:lnTo>
                        <a:lnTo>
                          <a:pt x="166" y="72"/>
                        </a:lnTo>
                        <a:lnTo>
                          <a:pt x="164" y="72"/>
                        </a:lnTo>
                        <a:lnTo>
                          <a:pt x="161" y="72"/>
                        </a:lnTo>
                        <a:lnTo>
                          <a:pt x="158" y="71"/>
                        </a:lnTo>
                        <a:lnTo>
                          <a:pt x="153" y="71"/>
                        </a:lnTo>
                        <a:lnTo>
                          <a:pt x="131" y="74"/>
                        </a:lnTo>
                        <a:lnTo>
                          <a:pt x="110" y="82"/>
                        </a:lnTo>
                        <a:lnTo>
                          <a:pt x="104" y="86"/>
                        </a:lnTo>
                        <a:lnTo>
                          <a:pt x="99" y="89"/>
                        </a:lnTo>
                        <a:lnTo>
                          <a:pt x="93" y="94"/>
                        </a:lnTo>
                        <a:lnTo>
                          <a:pt x="86" y="101"/>
                        </a:lnTo>
                        <a:lnTo>
                          <a:pt x="81" y="108"/>
                        </a:lnTo>
                        <a:lnTo>
                          <a:pt x="81" y="276"/>
                        </a:lnTo>
                        <a:lnTo>
                          <a:pt x="0" y="276"/>
                        </a:lnTo>
                        <a:lnTo>
                          <a:pt x="0" y="6"/>
                        </a:lnTo>
                        <a:lnTo>
                          <a:pt x="81" y="6"/>
                        </a:lnTo>
                        <a:lnTo>
                          <a:pt x="81" y="51"/>
                        </a:lnTo>
                        <a:lnTo>
                          <a:pt x="82" y="51"/>
                        </a:lnTo>
                        <a:lnTo>
                          <a:pt x="88" y="43"/>
                        </a:lnTo>
                        <a:lnTo>
                          <a:pt x="95" y="34"/>
                        </a:lnTo>
                        <a:lnTo>
                          <a:pt x="113" y="17"/>
                        </a:lnTo>
                        <a:lnTo>
                          <a:pt x="126" y="11"/>
                        </a:lnTo>
                        <a:lnTo>
                          <a:pt x="139" y="5"/>
                        </a:lnTo>
                        <a:lnTo>
                          <a:pt x="155" y="1"/>
                        </a:lnTo>
                        <a:lnTo>
                          <a:pt x="172"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7" name="Freeform 146"/>
                  <p:cNvSpPr>
                    <a:spLocks/>
                  </p:cNvSpPr>
                  <p:nvPr/>
                </p:nvSpPr>
                <p:spPr bwMode="auto">
                  <a:xfrm rot="23765">
                    <a:off x="9036455" y="317673"/>
                    <a:ext cx="465616" cy="230480"/>
                  </a:xfrm>
                  <a:custGeom>
                    <a:avLst/>
                    <a:gdLst>
                      <a:gd name="T0" fmla="*/ 0 w 1406"/>
                      <a:gd name="T1" fmla="*/ 0 h 696"/>
                      <a:gd name="T2" fmla="*/ 1406 w 1406"/>
                      <a:gd name="T3" fmla="*/ 0 h 696"/>
                      <a:gd name="T4" fmla="*/ 711 w 1406"/>
                      <a:gd name="T5" fmla="*/ 696 h 696"/>
                      <a:gd name="T6" fmla="*/ 0 w 1406"/>
                      <a:gd name="T7" fmla="*/ 696 h 696"/>
                      <a:gd name="T8" fmla="*/ 0 w 1406"/>
                      <a:gd name="T9" fmla="*/ 0 h 696"/>
                    </a:gdLst>
                    <a:ahLst/>
                    <a:cxnLst>
                      <a:cxn ang="0">
                        <a:pos x="T0" y="T1"/>
                      </a:cxn>
                      <a:cxn ang="0">
                        <a:pos x="T2" y="T3"/>
                      </a:cxn>
                      <a:cxn ang="0">
                        <a:pos x="T4" y="T5"/>
                      </a:cxn>
                      <a:cxn ang="0">
                        <a:pos x="T6" y="T7"/>
                      </a:cxn>
                      <a:cxn ang="0">
                        <a:pos x="T8" y="T9"/>
                      </a:cxn>
                    </a:cxnLst>
                    <a:rect l="0" t="0" r="r" b="b"/>
                    <a:pathLst>
                      <a:path w="1406" h="696">
                        <a:moveTo>
                          <a:pt x="0" y="0"/>
                        </a:moveTo>
                        <a:lnTo>
                          <a:pt x="1406" y="0"/>
                        </a:lnTo>
                        <a:lnTo>
                          <a:pt x="711" y="696"/>
                        </a:lnTo>
                        <a:lnTo>
                          <a:pt x="0" y="696"/>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48" name="Freeform 147"/>
                  <p:cNvSpPr>
                    <a:spLocks noEditPoints="1"/>
                  </p:cNvSpPr>
                  <p:nvPr/>
                </p:nvSpPr>
                <p:spPr bwMode="auto">
                  <a:xfrm rot="23765">
                    <a:off x="9041120" y="356839"/>
                    <a:ext cx="337571" cy="148997"/>
                  </a:xfrm>
                  <a:custGeom>
                    <a:avLst/>
                    <a:gdLst>
                      <a:gd name="T0" fmla="*/ 472 w 1010"/>
                      <a:gd name="T1" fmla="*/ 287 h 446"/>
                      <a:gd name="T2" fmla="*/ 539 w 1010"/>
                      <a:gd name="T3" fmla="*/ 282 h 446"/>
                      <a:gd name="T4" fmla="*/ 793 w 1010"/>
                      <a:gd name="T5" fmla="*/ 98 h 446"/>
                      <a:gd name="T6" fmla="*/ 840 w 1010"/>
                      <a:gd name="T7" fmla="*/ 209 h 446"/>
                      <a:gd name="T8" fmla="*/ 881 w 1010"/>
                      <a:gd name="T9" fmla="*/ 193 h 446"/>
                      <a:gd name="T10" fmla="*/ 897 w 1010"/>
                      <a:gd name="T11" fmla="*/ 153 h 446"/>
                      <a:gd name="T12" fmla="*/ 881 w 1010"/>
                      <a:gd name="T13" fmla="*/ 114 h 446"/>
                      <a:gd name="T14" fmla="*/ 840 w 1010"/>
                      <a:gd name="T15" fmla="*/ 99 h 446"/>
                      <a:gd name="T16" fmla="*/ 172 w 1010"/>
                      <a:gd name="T17" fmla="*/ 0 h 446"/>
                      <a:gd name="T18" fmla="*/ 237 w 1010"/>
                      <a:gd name="T19" fmla="*/ 7 h 446"/>
                      <a:gd name="T20" fmla="*/ 329 w 1010"/>
                      <a:gd name="T21" fmla="*/ 37 h 446"/>
                      <a:gd name="T22" fmla="*/ 239 w 1010"/>
                      <a:gd name="T23" fmla="*/ 104 h 446"/>
                      <a:gd name="T24" fmla="*/ 193 w 1010"/>
                      <a:gd name="T25" fmla="*/ 95 h 446"/>
                      <a:gd name="T26" fmla="*/ 139 w 1010"/>
                      <a:gd name="T27" fmla="*/ 98 h 446"/>
                      <a:gd name="T28" fmla="*/ 116 w 1010"/>
                      <a:gd name="T29" fmla="*/ 122 h 446"/>
                      <a:gd name="T30" fmla="*/ 141 w 1010"/>
                      <a:gd name="T31" fmla="*/ 149 h 446"/>
                      <a:gd name="T32" fmla="*/ 194 w 1010"/>
                      <a:gd name="T33" fmla="*/ 171 h 446"/>
                      <a:gd name="T34" fmla="*/ 252 w 1010"/>
                      <a:gd name="T35" fmla="*/ 193 h 446"/>
                      <a:gd name="T36" fmla="*/ 304 w 1010"/>
                      <a:gd name="T37" fmla="*/ 227 h 446"/>
                      <a:gd name="T38" fmla="*/ 333 w 1010"/>
                      <a:gd name="T39" fmla="*/ 282 h 446"/>
                      <a:gd name="T40" fmla="*/ 677 w 1010"/>
                      <a:gd name="T41" fmla="*/ 337 h 446"/>
                      <a:gd name="T42" fmla="*/ 857 w 1010"/>
                      <a:gd name="T43" fmla="*/ 9 h 446"/>
                      <a:gd name="T44" fmla="*/ 952 w 1010"/>
                      <a:gd name="T45" fmla="*/ 36 h 446"/>
                      <a:gd name="T46" fmla="*/ 1000 w 1010"/>
                      <a:gd name="T47" fmla="*/ 97 h 446"/>
                      <a:gd name="T48" fmla="*/ 1007 w 1010"/>
                      <a:gd name="T49" fmla="*/ 187 h 446"/>
                      <a:gd name="T50" fmla="*/ 974 w 1010"/>
                      <a:gd name="T51" fmla="*/ 257 h 446"/>
                      <a:gd name="T52" fmla="*/ 903 w 1010"/>
                      <a:gd name="T53" fmla="*/ 297 h 446"/>
                      <a:gd name="T54" fmla="*/ 793 w 1010"/>
                      <a:gd name="T55" fmla="*/ 305 h 446"/>
                      <a:gd name="T56" fmla="*/ 568 w 1010"/>
                      <a:gd name="T57" fmla="*/ 374 h 446"/>
                      <a:gd name="T58" fmla="*/ 470 w 1010"/>
                      <a:gd name="T59" fmla="*/ 384 h 446"/>
                      <a:gd name="T60" fmla="*/ 400 w 1010"/>
                      <a:gd name="T61" fmla="*/ 438 h 446"/>
                      <a:gd name="T62" fmla="*/ 283 w 1010"/>
                      <a:gd name="T63" fmla="*/ 405 h 446"/>
                      <a:gd name="T64" fmla="*/ 199 w 1010"/>
                      <a:gd name="T65" fmla="*/ 442 h 446"/>
                      <a:gd name="T66" fmla="*/ 115 w 1010"/>
                      <a:gd name="T67" fmla="*/ 442 h 446"/>
                      <a:gd name="T68" fmla="*/ 0 w 1010"/>
                      <a:gd name="T69" fmla="*/ 403 h 446"/>
                      <a:gd name="T70" fmla="*/ 85 w 1010"/>
                      <a:gd name="T71" fmla="*/ 339 h 446"/>
                      <a:gd name="T72" fmla="*/ 138 w 1010"/>
                      <a:gd name="T73" fmla="*/ 351 h 446"/>
                      <a:gd name="T74" fmla="*/ 190 w 1010"/>
                      <a:gd name="T75" fmla="*/ 345 h 446"/>
                      <a:gd name="T76" fmla="*/ 211 w 1010"/>
                      <a:gd name="T77" fmla="*/ 316 h 446"/>
                      <a:gd name="T78" fmla="*/ 192 w 1010"/>
                      <a:gd name="T79" fmla="*/ 289 h 446"/>
                      <a:gd name="T80" fmla="*/ 142 w 1010"/>
                      <a:gd name="T81" fmla="*/ 271 h 446"/>
                      <a:gd name="T82" fmla="*/ 70 w 1010"/>
                      <a:gd name="T83" fmla="*/ 242 h 446"/>
                      <a:gd name="T84" fmla="*/ 17 w 1010"/>
                      <a:gd name="T85" fmla="*/ 195 h 446"/>
                      <a:gd name="T86" fmla="*/ 0 w 1010"/>
                      <a:gd name="T87" fmla="*/ 132 h 446"/>
                      <a:gd name="T88" fmla="*/ 19 w 1010"/>
                      <a:gd name="T89" fmla="*/ 68 h 446"/>
                      <a:gd name="T90" fmla="*/ 78 w 1010"/>
                      <a:gd name="T91" fmla="*/ 19 h 446"/>
                      <a:gd name="T92" fmla="*/ 172 w 1010"/>
                      <a:gd name="T93"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0" h="446">
                        <a:moveTo>
                          <a:pt x="495" y="143"/>
                        </a:moveTo>
                        <a:lnTo>
                          <a:pt x="451" y="281"/>
                        </a:lnTo>
                        <a:lnTo>
                          <a:pt x="472" y="287"/>
                        </a:lnTo>
                        <a:lnTo>
                          <a:pt x="495" y="289"/>
                        </a:lnTo>
                        <a:lnTo>
                          <a:pt x="518" y="287"/>
                        </a:lnTo>
                        <a:lnTo>
                          <a:pt x="539" y="282"/>
                        </a:lnTo>
                        <a:lnTo>
                          <a:pt x="495" y="143"/>
                        </a:lnTo>
                        <a:lnTo>
                          <a:pt x="495" y="143"/>
                        </a:lnTo>
                        <a:close/>
                        <a:moveTo>
                          <a:pt x="793" y="98"/>
                        </a:moveTo>
                        <a:lnTo>
                          <a:pt x="793" y="209"/>
                        </a:lnTo>
                        <a:lnTo>
                          <a:pt x="824" y="209"/>
                        </a:lnTo>
                        <a:lnTo>
                          <a:pt x="840" y="209"/>
                        </a:lnTo>
                        <a:lnTo>
                          <a:pt x="855" y="206"/>
                        </a:lnTo>
                        <a:lnTo>
                          <a:pt x="869" y="201"/>
                        </a:lnTo>
                        <a:lnTo>
                          <a:pt x="881" y="193"/>
                        </a:lnTo>
                        <a:lnTo>
                          <a:pt x="889" y="183"/>
                        </a:lnTo>
                        <a:lnTo>
                          <a:pt x="895" y="170"/>
                        </a:lnTo>
                        <a:lnTo>
                          <a:pt x="897" y="153"/>
                        </a:lnTo>
                        <a:lnTo>
                          <a:pt x="895" y="136"/>
                        </a:lnTo>
                        <a:lnTo>
                          <a:pt x="889" y="124"/>
                        </a:lnTo>
                        <a:lnTo>
                          <a:pt x="881" y="114"/>
                        </a:lnTo>
                        <a:lnTo>
                          <a:pt x="869" y="106"/>
                        </a:lnTo>
                        <a:lnTo>
                          <a:pt x="855" y="102"/>
                        </a:lnTo>
                        <a:lnTo>
                          <a:pt x="840" y="99"/>
                        </a:lnTo>
                        <a:lnTo>
                          <a:pt x="824" y="98"/>
                        </a:lnTo>
                        <a:lnTo>
                          <a:pt x="793" y="98"/>
                        </a:lnTo>
                        <a:close/>
                        <a:moveTo>
                          <a:pt x="172" y="0"/>
                        </a:moveTo>
                        <a:lnTo>
                          <a:pt x="172" y="0"/>
                        </a:lnTo>
                        <a:lnTo>
                          <a:pt x="203" y="2"/>
                        </a:lnTo>
                        <a:lnTo>
                          <a:pt x="237" y="7"/>
                        </a:lnTo>
                        <a:lnTo>
                          <a:pt x="269" y="15"/>
                        </a:lnTo>
                        <a:lnTo>
                          <a:pt x="301" y="25"/>
                        </a:lnTo>
                        <a:lnTo>
                          <a:pt x="329" y="37"/>
                        </a:lnTo>
                        <a:lnTo>
                          <a:pt x="281" y="121"/>
                        </a:lnTo>
                        <a:lnTo>
                          <a:pt x="259" y="111"/>
                        </a:lnTo>
                        <a:lnTo>
                          <a:pt x="239" y="104"/>
                        </a:lnTo>
                        <a:lnTo>
                          <a:pt x="223" y="99"/>
                        </a:lnTo>
                        <a:lnTo>
                          <a:pt x="208" y="96"/>
                        </a:lnTo>
                        <a:lnTo>
                          <a:pt x="193" y="95"/>
                        </a:lnTo>
                        <a:lnTo>
                          <a:pt x="180" y="93"/>
                        </a:lnTo>
                        <a:lnTo>
                          <a:pt x="157" y="95"/>
                        </a:lnTo>
                        <a:lnTo>
                          <a:pt x="139" y="98"/>
                        </a:lnTo>
                        <a:lnTo>
                          <a:pt x="127" y="105"/>
                        </a:lnTo>
                        <a:lnTo>
                          <a:pt x="120" y="113"/>
                        </a:lnTo>
                        <a:lnTo>
                          <a:pt x="116" y="122"/>
                        </a:lnTo>
                        <a:lnTo>
                          <a:pt x="120" y="132"/>
                        </a:lnTo>
                        <a:lnTo>
                          <a:pt x="128" y="141"/>
                        </a:lnTo>
                        <a:lnTo>
                          <a:pt x="141" y="149"/>
                        </a:lnTo>
                        <a:lnTo>
                          <a:pt x="157" y="157"/>
                        </a:lnTo>
                        <a:lnTo>
                          <a:pt x="174" y="165"/>
                        </a:lnTo>
                        <a:lnTo>
                          <a:pt x="194" y="171"/>
                        </a:lnTo>
                        <a:lnTo>
                          <a:pt x="212" y="178"/>
                        </a:lnTo>
                        <a:lnTo>
                          <a:pt x="232" y="185"/>
                        </a:lnTo>
                        <a:lnTo>
                          <a:pt x="252" y="193"/>
                        </a:lnTo>
                        <a:lnTo>
                          <a:pt x="272" y="202"/>
                        </a:lnTo>
                        <a:lnTo>
                          <a:pt x="289" y="214"/>
                        </a:lnTo>
                        <a:lnTo>
                          <a:pt x="304" y="227"/>
                        </a:lnTo>
                        <a:lnTo>
                          <a:pt x="317" y="243"/>
                        </a:lnTo>
                        <a:lnTo>
                          <a:pt x="327" y="261"/>
                        </a:lnTo>
                        <a:lnTo>
                          <a:pt x="333" y="282"/>
                        </a:lnTo>
                        <a:lnTo>
                          <a:pt x="436" y="8"/>
                        </a:lnTo>
                        <a:lnTo>
                          <a:pt x="557" y="8"/>
                        </a:lnTo>
                        <a:lnTo>
                          <a:pt x="677" y="337"/>
                        </a:lnTo>
                        <a:lnTo>
                          <a:pt x="677" y="8"/>
                        </a:lnTo>
                        <a:lnTo>
                          <a:pt x="816" y="8"/>
                        </a:lnTo>
                        <a:lnTo>
                          <a:pt x="857" y="9"/>
                        </a:lnTo>
                        <a:lnTo>
                          <a:pt x="894" y="15"/>
                        </a:lnTo>
                        <a:lnTo>
                          <a:pt x="925" y="24"/>
                        </a:lnTo>
                        <a:lnTo>
                          <a:pt x="952" y="36"/>
                        </a:lnTo>
                        <a:lnTo>
                          <a:pt x="972" y="53"/>
                        </a:lnTo>
                        <a:lnTo>
                          <a:pt x="989" y="73"/>
                        </a:lnTo>
                        <a:lnTo>
                          <a:pt x="1000" y="97"/>
                        </a:lnTo>
                        <a:lnTo>
                          <a:pt x="1007" y="125"/>
                        </a:lnTo>
                        <a:lnTo>
                          <a:pt x="1010" y="157"/>
                        </a:lnTo>
                        <a:lnTo>
                          <a:pt x="1007" y="187"/>
                        </a:lnTo>
                        <a:lnTo>
                          <a:pt x="1000" y="213"/>
                        </a:lnTo>
                        <a:lnTo>
                          <a:pt x="990" y="237"/>
                        </a:lnTo>
                        <a:lnTo>
                          <a:pt x="974" y="257"/>
                        </a:lnTo>
                        <a:lnTo>
                          <a:pt x="954" y="274"/>
                        </a:lnTo>
                        <a:lnTo>
                          <a:pt x="931" y="287"/>
                        </a:lnTo>
                        <a:lnTo>
                          <a:pt x="903" y="297"/>
                        </a:lnTo>
                        <a:lnTo>
                          <a:pt x="872" y="303"/>
                        </a:lnTo>
                        <a:lnTo>
                          <a:pt x="838" y="305"/>
                        </a:lnTo>
                        <a:lnTo>
                          <a:pt x="793" y="305"/>
                        </a:lnTo>
                        <a:lnTo>
                          <a:pt x="793" y="438"/>
                        </a:lnTo>
                        <a:lnTo>
                          <a:pt x="588" y="438"/>
                        </a:lnTo>
                        <a:lnTo>
                          <a:pt x="568" y="374"/>
                        </a:lnTo>
                        <a:lnTo>
                          <a:pt x="533" y="382"/>
                        </a:lnTo>
                        <a:lnTo>
                          <a:pt x="495" y="385"/>
                        </a:lnTo>
                        <a:lnTo>
                          <a:pt x="470" y="384"/>
                        </a:lnTo>
                        <a:lnTo>
                          <a:pt x="444" y="380"/>
                        </a:lnTo>
                        <a:lnTo>
                          <a:pt x="421" y="374"/>
                        </a:lnTo>
                        <a:lnTo>
                          <a:pt x="400" y="438"/>
                        </a:lnTo>
                        <a:lnTo>
                          <a:pt x="274" y="438"/>
                        </a:lnTo>
                        <a:lnTo>
                          <a:pt x="288" y="400"/>
                        </a:lnTo>
                        <a:lnTo>
                          <a:pt x="283" y="405"/>
                        </a:lnTo>
                        <a:lnTo>
                          <a:pt x="259" y="421"/>
                        </a:lnTo>
                        <a:lnTo>
                          <a:pt x="230" y="434"/>
                        </a:lnTo>
                        <a:lnTo>
                          <a:pt x="199" y="442"/>
                        </a:lnTo>
                        <a:lnTo>
                          <a:pt x="164" y="445"/>
                        </a:lnTo>
                        <a:lnTo>
                          <a:pt x="157" y="446"/>
                        </a:lnTo>
                        <a:lnTo>
                          <a:pt x="115" y="442"/>
                        </a:lnTo>
                        <a:lnTo>
                          <a:pt x="75" y="434"/>
                        </a:lnTo>
                        <a:lnTo>
                          <a:pt x="36" y="421"/>
                        </a:lnTo>
                        <a:lnTo>
                          <a:pt x="0" y="403"/>
                        </a:lnTo>
                        <a:lnTo>
                          <a:pt x="43" y="318"/>
                        </a:lnTo>
                        <a:lnTo>
                          <a:pt x="65" y="331"/>
                        </a:lnTo>
                        <a:lnTo>
                          <a:pt x="85" y="339"/>
                        </a:lnTo>
                        <a:lnTo>
                          <a:pt x="102" y="345"/>
                        </a:lnTo>
                        <a:lnTo>
                          <a:pt x="121" y="350"/>
                        </a:lnTo>
                        <a:lnTo>
                          <a:pt x="138" y="351"/>
                        </a:lnTo>
                        <a:lnTo>
                          <a:pt x="158" y="351"/>
                        </a:lnTo>
                        <a:lnTo>
                          <a:pt x="177" y="350"/>
                        </a:lnTo>
                        <a:lnTo>
                          <a:pt x="190" y="345"/>
                        </a:lnTo>
                        <a:lnTo>
                          <a:pt x="202" y="337"/>
                        </a:lnTo>
                        <a:lnTo>
                          <a:pt x="209" y="327"/>
                        </a:lnTo>
                        <a:lnTo>
                          <a:pt x="211" y="316"/>
                        </a:lnTo>
                        <a:lnTo>
                          <a:pt x="209" y="305"/>
                        </a:lnTo>
                        <a:lnTo>
                          <a:pt x="202" y="297"/>
                        </a:lnTo>
                        <a:lnTo>
                          <a:pt x="192" y="289"/>
                        </a:lnTo>
                        <a:lnTo>
                          <a:pt x="177" y="283"/>
                        </a:lnTo>
                        <a:lnTo>
                          <a:pt x="160" y="277"/>
                        </a:lnTo>
                        <a:lnTo>
                          <a:pt x="142" y="271"/>
                        </a:lnTo>
                        <a:lnTo>
                          <a:pt x="117" y="264"/>
                        </a:lnTo>
                        <a:lnTo>
                          <a:pt x="93" y="253"/>
                        </a:lnTo>
                        <a:lnTo>
                          <a:pt x="70" y="242"/>
                        </a:lnTo>
                        <a:lnTo>
                          <a:pt x="48" y="228"/>
                        </a:lnTo>
                        <a:lnTo>
                          <a:pt x="31" y="213"/>
                        </a:lnTo>
                        <a:lnTo>
                          <a:pt x="17" y="195"/>
                        </a:lnTo>
                        <a:lnTo>
                          <a:pt x="7" y="177"/>
                        </a:lnTo>
                        <a:lnTo>
                          <a:pt x="2" y="155"/>
                        </a:lnTo>
                        <a:lnTo>
                          <a:pt x="0" y="132"/>
                        </a:lnTo>
                        <a:lnTo>
                          <a:pt x="3" y="109"/>
                        </a:lnTo>
                        <a:lnTo>
                          <a:pt x="9" y="88"/>
                        </a:lnTo>
                        <a:lnTo>
                          <a:pt x="19" y="68"/>
                        </a:lnTo>
                        <a:lnTo>
                          <a:pt x="33" y="51"/>
                        </a:lnTo>
                        <a:lnTo>
                          <a:pt x="54" y="33"/>
                        </a:lnTo>
                        <a:lnTo>
                          <a:pt x="78" y="19"/>
                        </a:lnTo>
                        <a:lnTo>
                          <a:pt x="106" y="9"/>
                        </a:lnTo>
                        <a:lnTo>
                          <a:pt x="137" y="2"/>
                        </a:lnTo>
                        <a:lnTo>
                          <a:pt x="172" y="0"/>
                        </a:lnTo>
                        <a:close/>
                      </a:path>
                    </a:pathLst>
                  </a:custGeom>
                  <a:solidFill>
                    <a:schemeClr val="bg1"/>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grpSp>
            <p:grpSp>
              <p:nvGrpSpPr>
                <p:cNvPr id="106" name="Group 105"/>
                <p:cNvGrpSpPr/>
                <p:nvPr/>
              </p:nvGrpSpPr>
              <p:grpSpPr>
                <a:xfrm>
                  <a:off x="4213309" y="3692652"/>
                  <a:ext cx="425447" cy="396414"/>
                  <a:chOff x="7101434" y="2039938"/>
                  <a:chExt cx="1075232" cy="1001855"/>
                </a:xfrm>
                <a:solidFill>
                  <a:schemeClr val="bg1"/>
                </a:solidFill>
              </p:grpSpPr>
              <p:sp>
                <p:nvSpPr>
                  <p:cNvPr id="126" name="Freeform 7"/>
                  <p:cNvSpPr>
                    <a:spLocks/>
                  </p:cNvSpPr>
                  <p:nvPr/>
                </p:nvSpPr>
                <p:spPr bwMode="auto">
                  <a:xfrm>
                    <a:off x="7101434" y="2437158"/>
                    <a:ext cx="738672" cy="604635"/>
                  </a:xfrm>
                  <a:custGeom>
                    <a:avLst/>
                    <a:gdLst>
                      <a:gd name="T0" fmla="*/ 0 w 392"/>
                      <a:gd name="T1" fmla="*/ 43 h 321"/>
                      <a:gd name="T2" fmla="*/ 56 w 392"/>
                      <a:gd name="T3" fmla="*/ 0 h 321"/>
                      <a:gd name="T4" fmla="*/ 134 w 392"/>
                      <a:gd name="T5" fmla="*/ 0 h 321"/>
                      <a:gd name="T6" fmla="*/ 143 w 392"/>
                      <a:gd name="T7" fmla="*/ 9 h 321"/>
                      <a:gd name="T8" fmla="*/ 143 w 392"/>
                      <a:gd name="T9" fmla="*/ 29 h 321"/>
                      <a:gd name="T10" fmla="*/ 134 w 392"/>
                      <a:gd name="T11" fmla="*/ 37 h 321"/>
                      <a:gd name="T12" fmla="*/ 60 w 392"/>
                      <a:gd name="T13" fmla="*/ 37 h 321"/>
                      <a:gd name="T14" fmla="*/ 44 w 392"/>
                      <a:gd name="T15" fmla="*/ 41 h 321"/>
                      <a:gd name="T16" fmla="*/ 37 w 392"/>
                      <a:gd name="T17" fmla="*/ 56 h 321"/>
                      <a:gd name="T18" fmla="*/ 37 w 392"/>
                      <a:gd name="T19" fmla="*/ 196 h 321"/>
                      <a:gd name="T20" fmla="*/ 55 w 392"/>
                      <a:gd name="T21" fmla="*/ 213 h 321"/>
                      <a:gd name="T22" fmla="*/ 276 w 392"/>
                      <a:gd name="T23" fmla="*/ 214 h 321"/>
                      <a:gd name="T24" fmla="*/ 284 w 392"/>
                      <a:gd name="T25" fmla="*/ 205 h 321"/>
                      <a:gd name="T26" fmla="*/ 284 w 392"/>
                      <a:gd name="T27" fmla="*/ 150 h 321"/>
                      <a:gd name="T28" fmla="*/ 286 w 392"/>
                      <a:gd name="T29" fmla="*/ 145 h 321"/>
                      <a:gd name="T30" fmla="*/ 290 w 392"/>
                      <a:gd name="T31" fmla="*/ 147 h 321"/>
                      <a:gd name="T32" fmla="*/ 386 w 392"/>
                      <a:gd name="T33" fmla="*/ 227 h 321"/>
                      <a:gd name="T34" fmla="*/ 386 w 392"/>
                      <a:gd name="T35" fmla="*/ 238 h 321"/>
                      <a:gd name="T36" fmla="*/ 286 w 392"/>
                      <a:gd name="T37" fmla="*/ 321 h 321"/>
                      <a:gd name="T38" fmla="*/ 285 w 392"/>
                      <a:gd name="T39" fmla="*/ 321 h 321"/>
                      <a:gd name="T40" fmla="*/ 284 w 392"/>
                      <a:gd name="T41" fmla="*/ 262 h 321"/>
                      <a:gd name="T42" fmla="*/ 273 w 392"/>
                      <a:gd name="T43" fmla="*/ 251 h 321"/>
                      <a:gd name="T44" fmla="*/ 56 w 392"/>
                      <a:gd name="T45" fmla="*/ 251 h 321"/>
                      <a:gd name="T46" fmla="*/ 0 w 392"/>
                      <a:gd name="T47" fmla="*/ 207 h 321"/>
                      <a:gd name="T48" fmla="*/ 0 w 392"/>
                      <a:gd name="T4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2" h="321">
                        <a:moveTo>
                          <a:pt x="0" y="43"/>
                        </a:moveTo>
                        <a:cubicBezTo>
                          <a:pt x="0" y="22"/>
                          <a:pt x="7" y="0"/>
                          <a:pt x="56" y="0"/>
                        </a:cubicBezTo>
                        <a:cubicBezTo>
                          <a:pt x="82" y="0"/>
                          <a:pt x="108" y="0"/>
                          <a:pt x="134" y="0"/>
                        </a:cubicBezTo>
                        <a:cubicBezTo>
                          <a:pt x="141" y="0"/>
                          <a:pt x="143" y="2"/>
                          <a:pt x="143" y="9"/>
                        </a:cubicBezTo>
                        <a:cubicBezTo>
                          <a:pt x="142" y="16"/>
                          <a:pt x="143" y="22"/>
                          <a:pt x="143" y="29"/>
                        </a:cubicBezTo>
                        <a:cubicBezTo>
                          <a:pt x="143" y="35"/>
                          <a:pt x="141" y="37"/>
                          <a:pt x="134" y="37"/>
                        </a:cubicBezTo>
                        <a:cubicBezTo>
                          <a:pt x="110" y="37"/>
                          <a:pt x="85" y="37"/>
                          <a:pt x="60" y="37"/>
                        </a:cubicBezTo>
                        <a:cubicBezTo>
                          <a:pt x="54" y="37"/>
                          <a:pt x="49" y="38"/>
                          <a:pt x="44" y="41"/>
                        </a:cubicBezTo>
                        <a:cubicBezTo>
                          <a:pt x="39" y="44"/>
                          <a:pt x="37" y="49"/>
                          <a:pt x="37" y="56"/>
                        </a:cubicBezTo>
                        <a:cubicBezTo>
                          <a:pt x="37" y="102"/>
                          <a:pt x="37" y="149"/>
                          <a:pt x="37" y="196"/>
                        </a:cubicBezTo>
                        <a:cubicBezTo>
                          <a:pt x="37" y="207"/>
                          <a:pt x="43" y="213"/>
                          <a:pt x="55" y="213"/>
                        </a:cubicBezTo>
                        <a:cubicBezTo>
                          <a:pt x="129" y="213"/>
                          <a:pt x="202" y="213"/>
                          <a:pt x="276" y="214"/>
                        </a:cubicBezTo>
                        <a:cubicBezTo>
                          <a:pt x="283" y="214"/>
                          <a:pt x="284" y="211"/>
                          <a:pt x="284" y="205"/>
                        </a:cubicBezTo>
                        <a:cubicBezTo>
                          <a:pt x="284" y="187"/>
                          <a:pt x="284" y="168"/>
                          <a:pt x="284" y="150"/>
                        </a:cubicBezTo>
                        <a:cubicBezTo>
                          <a:pt x="284" y="148"/>
                          <a:pt x="283" y="146"/>
                          <a:pt x="286" y="145"/>
                        </a:cubicBezTo>
                        <a:cubicBezTo>
                          <a:pt x="288" y="144"/>
                          <a:pt x="289" y="146"/>
                          <a:pt x="290" y="147"/>
                        </a:cubicBezTo>
                        <a:cubicBezTo>
                          <a:pt x="322" y="174"/>
                          <a:pt x="354" y="200"/>
                          <a:pt x="386" y="227"/>
                        </a:cubicBezTo>
                        <a:cubicBezTo>
                          <a:pt x="392" y="232"/>
                          <a:pt x="391" y="234"/>
                          <a:pt x="386" y="238"/>
                        </a:cubicBezTo>
                        <a:cubicBezTo>
                          <a:pt x="353" y="266"/>
                          <a:pt x="319" y="294"/>
                          <a:pt x="286" y="321"/>
                        </a:cubicBezTo>
                        <a:cubicBezTo>
                          <a:pt x="286" y="321"/>
                          <a:pt x="285" y="321"/>
                          <a:pt x="285" y="321"/>
                        </a:cubicBezTo>
                        <a:cubicBezTo>
                          <a:pt x="284" y="302"/>
                          <a:pt x="284" y="282"/>
                          <a:pt x="284" y="262"/>
                        </a:cubicBezTo>
                        <a:cubicBezTo>
                          <a:pt x="284" y="251"/>
                          <a:pt x="284" y="251"/>
                          <a:pt x="273" y="251"/>
                        </a:cubicBezTo>
                        <a:cubicBezTo>
                          <a:pt x="201" y="251"/>
                          <a:pt x="128" y="251"/>
                          <a:pt x="56" y="251"/>
                        </a:cubicBezTo>
                        <a:cubicBezTo>
                          <a:pt x="14" y="251"/>
                          <a:pt x="1" y="229"/>
                          <a:pt x="0" y="207"/>
                        </a:cubicBezTo>
                        <a:cubicBezTo>
                          <a:pt x="0" y="153"/>
                          <a:pt x="0" y="98"/>
                          <a:pt x="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127" name="Freeform 8"/>
                  <p:cNvSpPr>
                    <a:spLocks/>
                  </p:cNvSpPr>
                  <p:nvPr/>
                </p:nvSpPr>
                <p:spPr bwMode="auto">
                  <a:xfrm>
                    <a:off x="7433102" y="2101576"/>
                    <a:ext cx="743564" cy="539084"/>
                  </a:xfrm>
                  <a:custGeom>
                    <a:avLst/>
                    <a:gdLst>
                      <a:gd name="T0" fmla="*/ 178 w 395"/>
                      <a:gd name="T1" fmla="*/ 0 h 286"/>
                      <a:gd name="T2" fmla="*/ 337 w 395"/>
                      <a:gd name="T3" fmla="*/ 0 h 286"/>
                      <a:gd name="T4" fmla="*/ 394 w 395"/>
                      <a:gd name="T5" fmla="*/ 57 h 286"/>
                      <a:gd name="T6" fmla="*/ 394 w 395"/>
                      <a:gd name="T7" fmla="*/ 161 h 286"/>
                      <a:gd name="T8" fmla="*/ 340 w 395"/>
                      <a:gd name="T9" fmla="*/ 215 h 286"/>
                      <a:gd name="T10" fmla="*/ 295 w 395"/>
                      <a:gd name="T11" fmla="*/ 215 h 286"/>
                      <a:gd name="T12" fmla="*/ 288 w 395"/>
                      <a:gd name="T13" fmla="*/ 223 h 286"/>
                      <a:gd name="T14" fmla="*/ 288 w 395"/>
                      <a:gd name="T15" fmla="*/ 278 h 286"/>
                      <a:gd name="T16" fmla="*/ 286 w 395"/>
                      <a:gd name="T17" fmla="*/ 285 h 286"/>
                      <a:gd name="T18" fmla="*/ 280 w 395"/>
                      <a:gd name="T19" fmla="*/ 282 h 286"/>
                      <a:gd name="T20" fmla="*/ 188 w 395"/>
                      <a:gd name="T21" fmla="*/ 205 h 286"/>
                      <a:gd name="T22" fmla="*/ 188 w 395"/>
                      <a:gd name="T23" fmla="*/ 189 h 286"/>
                      <a:gd name="T24" fmla="*/ 278 w 395"/>
                      <a:gd name="T25" fmla="*/ 114 h 286"/>
                      <a:gd name="T26" fmla="*/ 286 w 395"/>
                      <a:gd name="T27" fmla="*/ 110 h 286"/>
                      <a:gd name="T28" fmla="*/ 288 w 395"/>
                      <a:gd name="T29" fmla="*/ 118 h 286"/>
                      <a:gd name="T30" fmla="*/ 288 w 395"/>
                      <a:gd name="T31" fmla="*/ 170 h 286"/>
                      <a:gd name="T32" fmla="*/ 295 w 395"/>
                      <a:gd name="T33" fmla="*/ 178 h 286"/>
                      <a:gd name="T34" fmla="*/ 340 w 395"/>
                      <a:gd name="T35" fmla="*/ 178 h 286"/>
                      <a:gd name="T36" fmla="*/ 356 w 395"/>
                      <a:gd name="T37" fmla="*/ 161 h 286"/>
                      <a:gd name="T38" fmla="*/ 356 w 395"/>
                      <a:gd name="T39" fmla="*/ 55 h 286"/>
                      <a:gd name="T40" fmla="*/ 338 w 395"/>
                      <a:gd name="T41" fmla="*/ 38 h 286"/>
                      <a:gd name="T42" fmla="*/ 12 w 395"/>
                      <a:gd name="T43" fmla="*/ 38 h 286"/>
                      <a:gd name="T44" fmla="*/ 1 w 395"/>
                      <a:gd name="T45" fmla="*/ 28 h 286"/>
                      <a:gd name="T46" fmla="*/ 1 w 395"/>
                      <a:gd name="T47" fmla="*/ 11 h 286"/>
                      <a:gd name="T48" fmla="*/ 11 w 395"/>
                      <a:gd name="T49" fmla="*/ 0 h 286"/>
                      <a:gd name="T50" fmla="*/ 151 w 395"/>
                      <a:gd name="T51" fmla="*/ 0 h 286"/>
                      <a:gd name="T52" fmla="*/ 178 w 395"/>
                      <a:gd name="T5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86">
                        <a:moveTo>
                          <a:pt x="178" y="0"/>
                        </a:moveTo>
                        <a:cubicBezTo>
                          <a:pt x="231" y="0"/>
                          <a:pt x="283" y="0"/>
                          <a:pt x="337" y="0"/>
                        </a:cubicBezTo>
                        <a:cubicBezTo>
                          <a:pt x="368" y="0"/>
                          <a:pt x="395" y="26"/>
                          <a:pt x="394" y="57"/>
                        </a:cubicBezTo>
                        <a:cubicBezTo>
                          <a:pt x="393" y="92"/>
                          <a:pt x="394" y="127"/>
                          <a:pt x="394" y="161"/>
                        </a:cubicBezTo>
                        <a:cubicBezTo>
                          <a:pt x="394" y="192"/>
                          <a:pt x="370" y="215"/>
                          <a:pt x="340" y="215"/>
                        </a:cubicBezTo>
                        <a:cubicBezTo>
                          <a:pt x="325" y="215"/>
                          <a:pt x="310" y="215"/>
                          <a:pt x="295" y="215"/>
                        </a:cubicBezTo>
                        <a:cubicBezTo>
                          <a:pt x="289" y="215"/>
                          <a:pt x="288" y="217"/>
                          <a:pt x="288" y="223"/>
                        </a:cubicBezTo>
                        <a:cubicBezTo>
                          <a:pt x="288" y="241"/>
                          <a:pt x="288" y="260"/>
                          <a:pt x="288" y="278"/>
                        </a:cubicBezTo>
                        <a:cubicBezTo>
                          <a:pt x="288" y="281"/>
                          <a:pt x="289" y="284"/>
                          <a:pt x="286" y="285"/>
                        </a:cubicBezTo>
                        <a:cubicBezTo>
                          <a:pt x="283" y="286"/>
                          <a:pt x="282" y="283"/>
                          <a:pt x="280" y="282"/>
                        </a:cubicBezTo>
                        <a:cubicBezTo>
                          <a:pt x="249" y="256"/>
                          <a:pt x="218" y="230"/>
                          <a:pt x="188" y="205"/>
                        </a:cubicBezTo>
                        <a:cubicBezTo>
                          <a:pt x="178" y="197"/>
                          <a:pt x="178" y="197"/>
                          <a:pt x="188" y="189"/>
                        </a:cubicBezTo>
                        <a:cubicBezTo>
                          <a:pt x="218" y="164"/>
                          <a:pt x="248" y="139"/>
                          <a:pt x="278" y="114"/>
                        </a:cubicBezTo>
                        <a:cubicBezTo>
                          <a:pt x="281" y="112"/>
                          <a:pt x="283" y="108"/>
                          <a:pt x="286" y="110"/>
                        </a:cubicBezTo>
                        <a:cubicBezTo>
                          <a:pt x="289" y="111"/>
                          <a:pt x="288" y="115"/>
                          <a:pt x="288" y="118"/>
                        </a:cubicBezTo>
                        <a:cubicBezTo>
                          <a:pt x="288" y="135"/>
                          <a:pt x="288" y="153"/>
                          <a:pt x="288" y="170"/>
                        </a:cubicBezTo>
                        <a:cubicBezTo>
                          <a:pt x="288" y="176"/>
                          <a:pt x="289" y="178"/>
                          <a:pt x="295" y="178"/>
                        </a:cubicBezTo>
                        <a:cubicBezTo>
                          <a:pt x="310" y="178"/>
                          <a:pt x="325" y="178"/>
                          <a:pt x="340" y="178"/>
                        </a:cubicBezTo>
                        <a:cubicBezTo>
                          <a:pt x="350" y="178"/>
                          <a:pt x="356" y="171"/>
                          <a:pt x="356" y="161"/>
                        </a:cubicBezTo>
                        <a:cubicBezTo>
                          <a:pt x="357" y="126"/>
                          <a:pt x="357" y="90"/>
                          <a:pt x="356" y="55"/>
                        </a:cubicBezTo>
                        <a:cubicBezTo>
                          <a:pt x="356" y="44"/>
                          <a:pt x="350" y="38"/>
                          <a:pt x="338" y="38"/>
                        </a:cubicBezTo>
                        <a:cubicBezTo>
                          <a:pt x="291" y="38"/>
                          <a:pt x="73" y="38"/>
                          <a:pt x="12" y="38"/>
                        </a:cubicBezTo>
                        <a:cubicBezTo>
                          <a:pt x="1" y="38"/>
                          <a:pt x="1" y="38"/>
                          <a:pt x="1" y="28"/>
                        </a:cubicBezTo>
                        <a:cubicBezTo>
                          <a:pt x="1" y="22"/>
                          <a:pt x="1" y="16"/>
                          <a:pt x="1" y="11"/>
                        </a:cubicBezTo>
                        <a:cubicBezTo>
                          <a:pt x="0" y="3"/>
                          <a:pt x="3" y="0"/>
                          <a:pt x="11" y="0"/>
                        </a:cubicBezTo>
                        <a:cubicBezTo>
                          <a:pt x="58" y="1"/>
                          <a:pt x="105" y="0"/>
                          <a:pt x="151" y="0"/>
                        </a:cubicBezTo>
                        <a:cubicBezTo>
                          <a:pt x="160" y="0"/>
                          <a:pt x="169" y="0"/>
                          <a:pt x="1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128" name="Freeform 9"/>
                  <p:cNvSpPr>
                    <a:spLocks/>
                  </p:cNvSpPr>
                  <p:nvPr/>
                </p:nvSpPr>
                <p:spPr bwMode="auto">
                  <a:xfrm>
                    <a:off x="7101434" y="2039938"/>
                    <a:ext cx="276880" cy="197631"/>
                  </a:xfrm>
                  <a:custGeom>
                    <a:avLst/>
                    <a:gdLst>
                      <a:gd name="T0" fmla="*/ 130 w 147"/>
                      <a:gd name="T1" fmla="*/ 105 h 105"/>
                      <a:gd name="T2" fmla="*/ 18 w 147"/>
                      <a:gd name="T3" fmla="*/ 105 h 105"/>
                      <a:gd name="T4" fmla="*/ 0 w 147"/>
                      <a:gd name="T5" fmla="*/ 88 h 105"/>
                      <a:gd name="T6" fmla="*/ 0 w 147"/>
                      <a:gd name="T7" fmla="*/ 17 h 105"/>
                      <a:gd name="T8" fmla="*/ 18 w 147"/>
                      <a:gd name="T9" fmla="*/ 0 h 105"/>
                      <a:gd name="T10" fmla="*/ 130 w 147"/>
                      <a:gd name="T11" fmla="*/ 0 h 105"/>
                      <a:gd name="T12" fmla="*/ 147 w 147"/>
                      <a:gd name="T13" fmla="*/ 17 h 105"/>
                      <a:gd name="T14" fmla="*/ 147 w 147"/>
                      <a:gd name="T15" fmla="*/ 88 h 105"/>
                      <a:gd name="T16" fmla="*/ 130 w 147"/>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05">
                        <a:moveTo>
                          <a:pt x="130" y="105"/>
                        </a:moveTo>
                        <a:cubicBezTo>
                          <a:pt x="18" y="105"/>
                          <a:pt x="18" y="105"/>
                          <a:pt x="18" y="105"/>
                        </a:cubicBezTo>
                        <a:cubicBezTo>
                          <a:pt x="8" y="105"/>
                          <a:pt x="0" y="97"/>
                          <a:pt x="0" y="88"/>
                        </a:cubicBezTo>
                        <a:cubicBezTo>
                          <a:pt x="0" y="17"/>
                          <a:pt x="0" y="17"/>
                          <a:pt x="0" y="17"/>
                        </a:cubicBezTo>
                        <a:cubicBezTo>
                          <a:pt x="0" y="8"/>
                          <a:pt x="8" y="0"/>
                          <a:pt x="18" y="0"/>
                        </a:cubicBezTo>
                        <a:cubicBezTo>
                          <a:pt x="130" y="0"/>
                          <a:pt x="130" y="0"/>
                          <a:pt x="130" y="0"/>
                        </a:cubicBezTo>
                        <a:cubicBezTo>
                          <a:pt x="139" y="0"/>
                          <a:pt x="147" y="8"/>
                          <a:pt x="147" y="17"/>
                        </a:cubicBezTo>
                        <a:cubicBezTo>
                          <a:pt x="147" y="88"/>
                          <a:pt x="147" y="88"/>
                          <a:pt x="147" y="88"/>
                        </a:cubicBezTo>
                        <a:cubicBezTo>
                          <a:pt x="147" y="97"/>
                          <a:pt x="139" y="105"/>
                          <a:pt x="13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129" name="Freeform 10"/>
                  <p:cNvSpPr>
                    <a:spLocks/>
                  </p:cNvSpPr>
                  <p:nvPr/>
                </p:nvSpPr>
                <p:spPr bwMode="auto">
                  <a:xfrm>
                    <a:off x="7433102" y="2367693"/>
                    <a:ext cx="278837" cy="197631"/>
                  </a:xfrm>
                  <a:custGeom>
                    <a:avLst/>
                    <a:gdLst>
                      <a:gd name="T0" fmla="*/ 130 w 148"/>
                      <a:gd name="T1" fmla="*/ 105 h 105"/>
                      <a:gd name="T2" fmla="*/ 18 w 148"/>
                      <a:gd name="T3" fmla="*/ 105 h 105"/>
                      <a:gd name="T4" fmla="*/ 0 w 148"/>
                      <a:gd name="T5" fmla="*/ 88 h 105"/>
                      <a:gd name="T6" fmla="*/ 0 w 148"/>
                      <a:gd name="T7" fmla="*/ 18 h 105"/>
                      <a:gd name="T8" fmla="*/ 18 w 148"/>
                      <a:gd name="T9" fmla="*/ 0 h 105"/>
                      <a:gd name="T10" fmla="*/ 130 w 148"/>
                      <a:gd name="T11" fmla="*/ 0 h 105"/>
                      <a:gd name="T12" fmla="*/ 148 w 148"/>
                      <a:gd name="T13" fmla="*/ 18 h 105"/>
                      <a:gd name="T14" fmla="*/ 148 w 148"/>
                      <a:gd name="T15" fmla="*/ 88 h 105"/>
                      <a:gd name="T16" fmla="*/ 130 w 148"/>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05">
                        <a:moveTo>
                          <a:pt x="130" y="105"/>
                        </a:moveTo>
                        <a:cubicBezTo>
                          <a:pt x="18" y="105"/>
                          <a:pt x="18" y="105"/>
                          <a:pt x="18" y="105"/>
                        </a:cubicBezTo>
                        <a:cubicBezTo>
                          <a:pt x="8" y="105"/>
                          <a:pt x="0" y="98"/>
                          <a:pt x="0" y="88"/>
                        </a:cubicBezTo>
                        <a:cubicBezTo>
                          <a:pt x="0" y="18"/>
                          <a:pt x="0" y="18"/>
                          <a:pt x="0" y="18"/>
                        </a:cubicBezTo>
                        <a:cubicBezTo>
                          <a:pt x="0" y="8"/>
                          <a:pt x="8" y="0"/>
                          <a:pt x="18" y="0"/>
                        </a:cubicBezTo>
                        <a:cubicBezTo>
                          <a:pt x="130" y="0"/>
                          <a:pt x="130" y="0"/>
                          <a:pt x="130" y="0"/>
                        </a:cubicBezTo>
                        <a:cubicBezTo>
                          <a:pt x="140" y="0"/>
                          <a:pt x="148" y="8"/>
                          <a:pt x="148" y="18"/>
                        </a:cubicBezTo>
                        <a:cubicBezTo>
                          <a:pt x="148" y="88"/>
                          <a:pt x="148" y="88"/>
                          <a:pt x="148" y="88"/>
                        </a:cubicBezTo>
                        <a:cubicBezTo>
                          <a:pt x="148" y="98"/>
                          <a:pt x="140" y="105"/>
                          <a:pt x="13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130" name="Freeform 11"/>
                  <p:cNvSpPr>
                    <a:spLocks/>
                  </p:cNvSpPr>
                  <p:nvPr/>
                </p:nvSpPr>
                <p:spPr bwMode="auto">
                  <a:xfrm>
                    <a:off x="7897830" y="2772740"/>
                    <a:ext cx="276880" cy="197631"/>
                  </a:xfrm>
                  <a:custGeom>
                    <a:avLst/>
                    <a:gdLst>
                      <a:gd name="T0" fmla="*/ 129 w 147"/>
                      <a:gd name="T1" fmla="*/ 105 h 105"/>
                      <a:gd name="T2" fmla="*/ 17 w 147"/>
                      <a:gd name="T3" fmla="*/ 105 h 105"/>
                      <a:gd name="T4" fmla="*/ 0 w 147"/>
                      <a:gd name="T5" fmla="*/ 88 h 105"/>
                      <a:gd name="T6" fmla="*/ 0 w 147"/>
                      <a:gd name="T7" fmla="*/ 17 h 105"/>
                      <a:gd name="T8" fmla="*/ 17 w 147"/>
                      <a:gd name="T9" fmla="*/ 0 h 105"/>
                      <a:gd name="T10" fmla="*/ 129 w 147"/>
                      <a:gd name="T11" fmla="*/ 0 h 105"/>
                      <a:gd name="T12" fmla="*/ 147 w 147"/>
                      <a:gd name="T13" fmla="*/ 17 h 105"/>
                      <a:gd name="T14" fmla="*/ 147 w 147"/>
                      <a:gd name="T15" fmla="*/ 88 h 105"/>
                      <a:gd name="T16" fmla="*/ 129 w 147"/>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05">
                        <a:moveTo>
                          <a:pt x="129" y="105"/>
                        </a:moveTo>
                        <a:cubicBezTo>
                          <a:pt x="17" y="105"/>
                          <a:pt x="17" y="105"/>
                          <a:pt x="17" y="105"/>
                        </a:cubicBezTo>
                        <a:cubicBezTo>
                          <a:pt x="8" y="105"/>
                          <a:pt x="0" y="97"/>
                          <a:pt x="0" y="88"/>
                        </a:cubicBezTo>
                        <a:cubicBezTo>
                          <a:pt x="0" y="17"/>
                          <a:pt x="0" y="17"/>
                          <a:pt x="0" y="17"/>
                        </a:cubicBezTo>
                        <a:cubicBezTo>
                          <a:pt x="0" y="8"/>
                          <a:pt x="8" y="0"/>
                          <a:pt x="17" y="0"/>
                        </a:cubicBezTo>
                        <a:cubicBezTo>
                          <a:pt x="129" y="0"/>
                          <a:pt x="129" y="0"/>
                          <a:pt x="129" y="0"/>
                        </a:cubicBezTo>
                        <a:cubicBezTo>
                          <a:pt x="139" y="0"/>
                          <a:pt x="147" y="8"/>
                          <a:pt x="147" y="17"/>
                        </a:cubicBezTo>
                        <a:cubicBezTo>
                          <a:pt x="147" y="88"/>
                          <a:pt x="147" y="88"/>
                          <a:pt x="147" y="88"/>
                        </a:cubicBezTo>
                        <a:cubicBezTo>
                          <a:pt x="147" y="97"/>
                          <a:pt x="139" y="105"/>
                          <a:pt x="12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grpSp>
            <p:sp>
              <p:nvSpPr>
                <p:cNvPr id="107" name="Freeform 17"/>
                <p:cNvSpPr>
                  <a:spLocks noChangeAspect="1" noEditPoints="1"/>
                </p:cNvSpPr>
                <p:nvPr/>
              </p:nvSpPr>
              <p:spPr bwMode="auto">
                <a:xfrm>
                  <a:off x="5035426" y="5187139"/>
                  <a:ext cx="441325" cy="446087"/>
                </a:xfrm>
                <a:custGeom>
                  <a:avLst/>
                  <a:gdLst>
                    <a:gd name="T0" fmla="*/ 199 w 237"/>
                    <a:gd name="T1" fmla="*/ 174 h 240"/>
                    <a:gd name="T2" fmla="*/ 194 w 237"/>
                    <a:gd name="T3" fmla="*/ 225 h 240"/>
                    <a:gd name="T4" fmla="*/ 158 w 237"/>
                    <a:gd name="T5" fmla="*/ 208 h 240"/>
                    <a:gd name="T6" fmla="*/ 118 w 237"/>
                    <a:gd name="T7" fmla="*/ 240 h 240"/>
                    <a:gd name="T8" fmla="*/ 105 w 237"/>
                    <a:gd name="T9" fmla="*/ 202 h 240"/>
                    <a:gd name="T10" fmla="*/ 54 w 237"/>
                    <a:gd name="T11" fmla="*/ 197 h 240"/>
                    <a:gd name="T12" fmla="*/ 71 w 237"/>
                    <a:gd name="T13" fmla="*/ 161 h 240"/>
                    <a:gd name="T14" fmla="*/ 38 w 237"/>
                    <a:gd name="T15" fmla="*/ 121 h 240"/>
                    <a:gd name="T16" fmla="*/ 73 w 237"/>
                    <a:gd name="T17" fmla="*/ 114 h 240"/>
                    <a:gd name="T18" fmla="*/ 60 w 237"/>
                    <a:gd name="T19" fmla="*/ 87 h 240"/>
                    <a:gd name="T20" fmla="*/ 40 w 237"/>
                    <a:gd name="T21" fmla="*/ 99 h 240"/>
                    <a:gd name="T22" fmla="*/ 37 w 237"/>
                    <a:gd name="T23" fmla="*/ 82 h 240"/>
                    <a:gd name="T24" fmla="*/ 23 w 237"/>
                    <a:gd name="T25" fmla="*/ 92 h 240"/>
                    <a:gd name="T26" fmla="*/ 19 w 237"/>
                    <a:gd name="T27" fmla="*/ 66 h 240"/>
                    <a:gd name="T28" fmla="*/ 0 w 237"/>
                    <a:gd name="T29" fmla="*/ 60 h 240"/>
                    <a:gd name="T30" fmla="*/ 17 w 237"/>
                    <a:gd name="T31" fmla="*/ 39 h 240"/>
                    <a:gd name="T32" fmla="*/ 8 w 237"/>
                    <a:gd name="T33" fmla="*/ 22 h 240"/>
                    <a:gd name="T34" fmla="*/ 33 w 237"/>
                    <a:gd name="T35" fmla="*/ 19 h 240"/>
                    <a:gd name="T36" fmla="*/ 40 w 237"/>
                    <a:gd name="T37" fmla="*/ 0 h 240"/>
                    <a:gd name="T38" fmla="*/ 60 w 237"/>
                    <a:gd name="T39" fmla="*/ 16 h 240"/>
                    <a:gd name="T40" fmla="*/ 78 w 237"/>
                    <a:gd name="T41" fmla="*/ 7 h 240"/>
                    <a:gd name="T42" fmla="*/ 81 w 237"/>
                    <a:gd name="T43" fmla="*/ 33 h 240"/>
                    <a:gd name="T44" fmla="*/ 84 w 237"/>
                    <a:gd name="T45" fmla="*/ 39 h 240"/>
                    <a:gd name="T46" fmla="*/ 100 w 237"/>
                    <a:gd name="T47" fmla="*/ 60 h 240"/>
                    <a:gd name="T48" fmla="*/ 105 w 237"/>
                    <a:gd name="T49" fmla="*/ 79 h 240"/>
                    <a:gd name="T50" fmla="*/ 118 w 237"/>
                    <a:gd name="T51" fmla="*/ 74 h 240"/>
                    <a:gd name="T52" fmla="*/ 158 w 237"/>
                    <a:gd name="T53" fmla="*/ 41 h 240"/>
                    <a:gd name="T54" fmla="*/ 165 w 237"/>
                    <a:gd name="T55" fmla="*/ 76 h 240"/>
                    <a:gd name="T56" fmla="*/ 194 w 237"/>
                    <a:gd name="T57" fmla="*/ 57 h 240"/>
                    <a:gd name="T58" fmla="*/ 199 w 237"/>
                    <a:gd name="T59" fmla="*/ 108 h 240"/>
                    <a:gd name="T60" fmla="*/ 237 w 237"/>
                    <a:gd name="T61" fmla="*/ 121 h 240"/>
                    <a:gd name="T62" fmla="*/ 204 w 237"/>
                    <a:gd name="T63" fmla="*/ 161 h 240"/>
                    <a:gd name="T64" fmla="*/ 50 w 237"/>
                    <a:gd name="T65" fmla="*/ 64 h 240"/>
                    <a:gd name="T66" fmla="*/ 65 w 237"/>
                    <a:gd name="T67" fmla="*/ 49 h 240"/>
                    <a:gd name="T68" fmla="*/ 51 w 237"/>
                    <a:gd name="T69" fmla="*/ 35 h 240"/>
                    <a:gd name="T70" fmla="*/ 35 w 237"/>
                    <a:gd name="T71" fmla="*/ 51 h 240"/>
                    <a:gd name="T72" fmla="*/ 138 w 237"/>
                    <a:gd name="T73" fmla="*/ 173 h 240"/>
                    <a:gd name="T74" fmla="*/ 168 w 237"/>
                    <a:gd name="T75" fmla="*/ 143 h 240"/>
                    <a:gd name="T76" fmla="*/ 138 w 237"/>
                    <a:gd name="T77" fmla="*/ 113 h 240"/>
                    <a:gd name="T78" fmla="*/ 108 w 237"/>
                    <a:gd name="T79" fmla="*/ 143 h 240"/>
                    <a:gd name="T80" fmla="*/ 138 w 237"/>
                    <a:gd name="T81" fmla="*/ 17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7" h="240">
                      <a:moveTo>
                        <a:pt x="204" y="161"/>
                      </a:moveTo>
                      <a:cubicBezTo>
                        <a:pt x="203" y="166"/>
                        <a:pt x="201" y="170"/>
                        <a:pt x="199" y="174"/>
                      </a:cubicBezTo>
                      <a:cubicBezTo>
                        <a:pt x="222" y="197"/>
                        <a:pt x="222" y="197"/>
                        <a:pt x="222" y="197"/>
                      </a:cubicBezTo>
                      <a:cubicBezTo>
                        <a:pt x="194" y="225"/>
                        <a:pt x="194" y="225"/>
                        <a:pt x="194" y="225"/>
                      </a:cubicBezTo>
                      <a:cubicBezTo>
                        <a:pt x="171" y="202"/>
                        <a:pt x="171" y="202"/>
                        <a:pt x="171" y="202"/>
                      </a:cubicBezTo>
                      <a:cubicBezTo>
                        <a:pt x="167" y="204"/>
                        <a:pt x="163" y="206"/>
                        <a:pt x="158" y="208"/>
                      </a:cubicBezTo>
                      <a:cubicBezTo>
                        <a:pt x="158" y="240"/>
                        <a:pt x="158" y="240"/>
                        <a:pt x="158" y="240"/>
                      </a:cubicBezTo>
                      <a:cubicBezTo>
                        <a:pt x="118" y="240"/>
                        <a:pt x="118" y="240"/>
                        <a:pt x="118" y="240"/>
                      </a:cubicBezTo>
                      <a:cubicBezTo>
                        <a:pt x="118" y="208"/>
                        <a:pt x="118" y="208"/>
                        <a:pt x="118" y="208"/>
                      </a:cubicBezTo>
                      <a:cubicBezTo>
                        <a:pt x="113" y="206"/>
                        <a:pt x="108" y="204"/>
                        <a:pt x="105" y="202"/>
                      </a:cubicBezTo>
                      <a:cubicBezTo>
                        <a:pt x="81" y="225"/>
                        <a:pt x="81" y="225"/>
                        <a:pt x="81" y="225"/>
                      </a:cubicBezTo>
                      <a:cubicBezTo>
                        <a:pt x="54" y="197"/>
                        <a:pt x="54" y="197"/>
                        <a:pt x="54" y="197"/>
                      </a:cubicBezTo>
                      <a:cubicBezTo>
                        <a:pt x="77" y="174"/>
                        <a:pt x="77" y="174"/>
                        <a:pt x="77" y="174"/>
                      </a:cubicBezTo>
                      <a:cubicBezTo>
                        <a:pt x="74" y="170"/>
                        <a:pt x="72" y="166"/>
                        <a:pt x="71" y="161"/>
                      </a:cubicBezTo>
                      <a:cubicBezTo>
                        <a:pt x="38" y="161"/>
                        <a:pt x="38" y="161"/>
                        <a:pt x="38" y="161"/>
                      </a:cubicBezTo>
                      <a:cubicBezTo>
                        <a:pt x="38" y="121"/>
                        <a:pt x="38" y="121"/>
                        <a:pt x="38" y="121"/>
                      </a:cubicBezTo>
                      <a:cubicBezTo>
                        <a:pt x="71" y="121"/>
                        <a:pt x="71" y="121"/>
                        <a:pt x="71" y="121"/>
                      </a:cubicBezTo>
                      <a:cubicBezTo>
                        <a:pt x="72" y="118"/>
                        <a:pt x="72" y="116"/>
                        <a:pt x="73" y="114"/>
                      </a:cubicBezTo>
                      <a:cubicBezTo>
                        <a:pt x="74" y="112"/>
                        <a:pt x="75" y="110"/>
                        <a:pt x="76" y="108"/>
                      </a:cubicBezTo>
                      <a:cubicBezTo>
                        <a:pt x="60" y="87"/>
                        <a:pt x="60" y="87"/>
                        <a:pt x="60" y="87"/>
                      </a:cubicBezTo>
                      <a:cubicBezTo>
                        <a:pt x="60" y="99"/>
                        <a:pt x="60" y="99"/>
                        <a:pt x="60" y="99"/>
                      </a:cubicBezTo>
                      <a:cubicBezTo>
                        <a:pt x="40" y="99"/>
                        <a:pt x="40" y="99"/>
                        <a:pt x="40" y="99"/>
                      </a:cubicBezTo>
                      <a:cubicBezTo>
                        <a:pt x="40" y="83"/>
                        <a:pt x="40" y="83"/>
                        <a:pt x="40" y="83"/>
                      </a:cubicBezTo>
                      <a:cubicBezTo>
                        <a:pt x="39" y="82"/>
                        <a:pt x="38" y="82"/>
                        <a:pt x="37" y="82"/>
                      </a:cubicBezTo>
                      <a:cubicBezTo>
                        <a:pt x="36" y="81"/>
                        <a:pt x="35" y="81"/>
                        <a:pt x="33" y="80"/>
                      </a:cubicBezTo>
                      <a:cubicBezTo>
                        <a:pt x="23" y="92"/>
                        <a:pt x="23" y="92"/>
                        <a:pt x="23" y="92"/>
                      </a:cubicBezTo>
                      <a:cubicBezTo>
                        <a:pt x="8" y="77"/>
                        <a:pt x="8" y="77"/>
                        <a:pt x="8" y="77"/>
                      </a:cubicBezTo>
                      <a:cubicBezTo>
                        <a:pt x="19" y="66"/>
                        <a:pt x="19" y="66"/>
                        <a:pt x="19" y="66"/>
                      </a:cubicBezTo>
                      <a:cubicBezTo>
                        <a:pt x="18" y="63"/>
                        <a:pt x="17" y="61"/>
                        <a:pt x="17" y="60"/>
                      </a:cubicBezTo>
                      <a:cubicBezTo>
                        <a:pt x="0" y="60"/>
                        <a:pt x="0" y="60"/>
                        <a:pt x="0" y="60"/>
                      </a:cubicBezTo>
                      <a:cubicBezTo>
                        <a:pt x="0" y="39"/>
                        <a:pt x="0" y="39"/>
                        <a:pt x="0" y="39"/>
                      </a:cubicBezTo>
                      <a:cubicBezTo>
                        <a:pt x="17" y="39"/>
                        <a:pt x="17" y="39"/>
                        <a:pt x="17" y="39"/>
                      </a:cubicBezTo>
                      <a:cubicBezTo>
                        <a:pt x="19" y="33"/>
                        <a:pt x="19" y="33"/>
                        <a:pt x="19" y="33"/>
                      </a:cubicBezTo>
                      <a:cubicBezTo>
                        <a:pt x="8" y="22"/>
                        <a:pt x="8" y="22"/>
                        <a:pt x="8" y="22"/>
                      </a:cubicBezTo>
                      <a:cubicBezTo>
                        <a:pt x="22" y="6"/>
                        <a:pt x="22" y="6"/>
                        <a:pt x="22" y="6"/>
                      </a:cubicBezTo>
                      <a:cubicBezTo>
                        <a:pt x="33" y="19"/>
                        <a:pt x="33" y="19"/>
                        <a:pt x="33" y="19"/>
                      </a:cubicBezTo>
                      <a:cubicBezTo>
                        <a:pt x="40" y="16"/>
                        <a:pt x="40" y="16"/>
                        <a:pt x="40" y="16"/>
                      </a:cubicBezTo>
                      <a:cubicBezTo>
                        <a:pt x="40" y="0"/>
                        <a:pt x="40" y="0"/>
                        <a:pt x="40" y="0"/>
                      </a:cubicBezTo>
                      <a:cubicBezTo>
                        <a:pt x="60" y="0"/>
                        <a:pt x="60" y="0"/>
                        <a:pt x="60" y="0"/>
                      </a:cubicBezTo>
                      <a:cubicBezTo>
                        <a:pt x="60" y="16"/>
                        <a:pt x="60" y="16"/>
                        <a:pt x="60" y="16"/>
                      </a:cubicBezTo>
                      <a:cubicBezTo>
                        <a:pt x="62" y="16"/>
                        <a:pt x="64" y="17"/>
                        <a:pt x="67" y="19"/>
                      </a:cubicBezTo>
                      <a:cubicBezTo>
                        <a:pt x="78" y="7"/>
                        <a:pt x="78" y="7"/>
                        <a:pt x="78" y="7"/>
                      </a:cubicBezTo>
                      <a:cubicBezTo>
                        <a:pt x="93" y="21"/>
                        <a:pt x="93" y="21"/>
                        <a:pt x="93" y="21"/>
                      </a:cubicBezTo>
                      <a:cubicBezTo>
                        <a:pt x="81" y="33"/>
                        <a:pt x="81" y="33"/>
                        <a:pt x="81" y="33"/>
                      </a:cubicBezTo>
                      <a:cubicBezTo>
                        <a:pt x="82" y="34"/>
                        <a:pt x="82" y="35"/>
                        <a:pt x="83" y="36"/>
                      </a:cubicBezTo>
                      <a:cubicBezTo>
                        <a:pt x="83" y="37"/>
                        <a:pt x="83" y="38"/>
                        <a:pt x="84" y="39"/>
                      </a:cubicBezTo>
                      <a:cubicBezTo>
                        <a:pt x="100" y="39"/>
                        <a:pt x="100" y="39"/>
                        <a:pt x="100" y="39"/>
                      </a:cubicBezTo>
                      <a:cubicBezTo>
                        <a:pt x="100" y="60"/>
                        <a:pt x="100" y="60"/>
                        <a:pt x="100" y="60"/>
                      </a:cubicBezTo>
                      <a:cubicBezTo>
                        <a:pt x="88" y="60"/>
                        <a:pt x="88" y="60"/>
                        <a:pt x="88" y="60"/>
                      </a:cubicBezTo>
                      <a:cubicBezTo>
                        <a:pt x="105" y="79"/>
                        <a:pt x="105" y="79"/>
                        <a:pt x="105" y="79"/>
                      </a:cubicBezTo>
                      <a:cubicBezTo>
                        <a:pt x="107" y="78"/>
                        <a:pt x="109" y="77"/>
                        <a:pt x="111" y="76"/>
                      </a:cubicBezTo>
                      <a:cubicBezTo>
                        <a:pt x="113" y="75"/>
                        <a:pt x="116" y="75"/>
                        <a:pt x="118" y="74"/>
                      </a:cubicBezTo>
                      <a:cubicBezTo>
                        <a:pt x="118" y="41"/>
                        <a:pt x="118" y="41"/>
                        <a:pt x="118" y="41"/>
                      </a:cubicBezTo>
                      <a:cubicBezTo>
                        <a:pt x="158" y="41"/>
                        <a:pt x="158" y="41"/>
                        <a:pt x="158" y="41"/>
                      </a:cubicBezTo>
                      <a:cubicBezTo>
                        <a:pt x="158" y="74"/>
                        <a:pt x="158" y="74"/>
                        <a:pt x="158" y="74"/>
                      </a:cubicBezTo>
                      <a:cubicBezTo>
                        <a:pt x="160" y="75"/>
                        <a:pt x="162" y="75"/>
                        <a:pt x="165" y="76"/>
                      </a:cubicBezTo>
                      <a:cubicBezTo>
                        <a:pt x="167" y="77"/>
                        <a:pt x="169" y="78"/>
                        <a:pt x="171" y="79"/>
                      </a:cubicBezTo>
                      <a:cubicBezTo>
                        <a:pt x="194" y="57"/>
                        <a:pt x="194" y="57"/>
                        <a:pt x="194" y="57"/>
                      </a:cubicBezTo>
                      <a:cubicBezTo>
                        <a:pt x="222" y="84"/>
                        <a:pt x="222" y="84"/>
                        <a:pt x="222" y="84"/>
                      </a:cubicBezTo>
                      <a:cubicBezTo>
                        <a:pt x="199" y="108"/>
                        <a:pt x="199" y="108"/>
                        <a:pt x="199" y="108"/>
                      </a:cubicBezTo>
                      <a:cubicBezTo>
                        <a:pt x="201" y="112"/>
                        <a:pt x="203" y="116"/>
                        <a:pt x="204" y="121"/>
                      </a:cubicBezTo>
                      <a:cubicBezTo>
                        <a:pt x="237" y="121"/>
                        <a:pt x="237" y="121"/>
                        <a:pt x="237" y="121"/>
                      </a:cubicBezTo>
                      <a:cubicBezTo>
                        <a:pt x="237" y="161"/>
                        <a:pt x="237" y="161"/>
                        <a:pt x="237" y="161"/>
                      </a:cubicBezTo>
                      <a:lnTo>
                        <a:pt x="204" y="161"/>
                      </a:lnTo>
                      <a:close/>
                      <a:moveTo>
                        <a:pt x="39" y="60"/>
                      </a:moveTo>
                      <a:cubicBezTo>
                        <a:pt x="43" y="63"/>
                        <a:pt x="46" y="64"/>
                        <a:pt x="50" y="64"/>
                      </a:cubicBezTo>
                      <a:cubicBezTo>
                        <a:pt x="54" y="64"/>
                        <a:pt x="57" y="63"/>
                        <a:pt x="61" y="60"/>
                      </a:cubicBezTo>
                      <a:cubicBezTo>
                        <a:pt x="64" y="56"/>
                        <a:pt x="65" y="53"/>
                        <a:pt x="65" y="49"/>
                      </a:cubicBezTo>
                      <a:cubicBezTo>
                        <a:pt x="65" y="46"/>
                        <a:pt x="64" y="43"/>
                        <a:pt x="61" y="39"/>
                      </a:cubicBezTo>
                      <a:cubicBezTo>
                        <a:pt x="58" y="36"/>
                        <a:pt x="55" y="35"/>
                        <a:pt x="51" y="35"/>
                      </a:cubicBezTo>
                      <a:cubicBezTo>
                        <a:pt x="47" y="35"/>
                        <a:pt x="43" y="36"/>
                        <a:pt x="40" y="40"/>
                      </a:cubicBezTo>
                      <a:cubicBezTo>
                        <a:pt x="37" y="43"/>
                        <a:pt x="35" y="47"/>
                        <a:pt x="35" y="51"/>
                      </a:cubicBezTo>
                      <a:cubicBezTo>
                        <a:pt x="35" y="54"/>
                        <a:pt x="36" y="57"/>
                        <a:pt x="39" y="60"/>
                      </a:cubicBezTo>
                      <a:close/>
                      <a:moveTo>
                        <a:pt x="138" y="173"/>
                      </a:moveTo>
                      <a:cubicBezTo>
                        <a:pt x="146" y="173"/>
                        <a:pt x="154" y="170"/>
                        <a:pt x="159" y="164"/>
                      </a:cubicBezTo>
                      <a:cubicBezTo>
                        <a:pt x="165" y="158"/>
                        <a:pt x="168" y="151"/>
                        <a:pt x="168" y="143"/>
                      </a:cubicBezTo>
                      <a:cubicBezTo>
                        <a:pt x="168" y="134"/>
                        <a:pt x="165" y="127"/>
                        <a:pt x="159" y="121"/>
                      </a:cubicBezTo>
                      <a:cubicBezTo>
                        <a:pt x="154" y="115"/>
                        <a:pt x="146" y="113"/>
                        <a:pt x="138" y="113"/>
                      </a:cubicBezTo>
                      <a:cubicBezTo>
                        <a:pt x="130" y="113"/>
                        <a:pt x="123" y="115"/>
                        <a:pt x="117" y="121"/>
                      </a:cubicBezTo>
                      <a:cubicBezTo>
                        <a:pt x="111" y="127"/>
                        <a:pt x="108" y="134"/>
                        <a:pt x="108" y="143"/>
                      </a:cubicBezTo>
                      <a:cubicBezTo>
                        <a:pt x="108" y="151"/>
                        <a:pt x="111" y="158"/>
                        <a:pt x="117" y="164"/>
                      </a:cubicBezTo>
                      <a:cubicBezTo>
                        <a:pt x="123" y="170"/>
                        <a:pt x="130" y="173"/>
                        <a:pt x="138" y="173"/>
                      </a:cubicBezTo>
                      <a:close/>
                    </a:path>
                  </a:pathLst>
                </a:custGeom>
                <a:solidFill>
                  <a:schemeClr val="bg1"/>
                </a:solidFill>
                <a:ln>
                  <a:noFill/>
                </a:ln>
              </p:spPr>
              <p:txBody>
                <a:bodyPr vert="horz" wrap="square" lIns="91437" tIns="45719" rIns="91437" bIns="45719" numCol="1" anchor="t" anchorCtr="0" compatLnSpc="1">
                  <a:prstTxWarp prst="textNoShape">
                    <a:avLst/>
                  </a:prstTxWarp>
                </a:bodyPr>
                <a:lstStyle/>
                <a:p>
                  <a:endParaRPr lang="en-US" sz="1300" dirty="0"/>
                </a:p>
              </p:txBody>
            </p:sp>
            <p:sp>
              <p:nvSpPr>
                <p:cNvPr id="108" name="Freeform 22"/>
                <p:cNvSpPr>
                  <a:spLocks noChangeAspect="1" noEditPoints="1"/>
                </p:cNvSpPr>
                <p:nvPr/>
              </p:nvSpPr>
              <p:spPr bwMode="auto">
                <a:xfrm>
                  <a:off x="5944476" y="5401364"/>
                  <a:ext cx="382588" cy="444500"/>
                </a:xfrm>
                <a:custGeom>
                  <a:avLst/>
                  <a:gdLst>
                    <a:gd name="T0" fmla="*/ 241 w 241"/>
                    <a:gd name="T1" fmla="*/ 61 h 280"/>
                    <a:gd name="T2" fmla="*/ 241 w 241"/>
                    <a:gd name="T3" fmla="*/ 220 h 280"/>
                    <a:gd name="T4" fmla="*/ 121 w 241"/>
                    <a:gd name="T5" fmla="*/ 280 h 280"/>
                    <a:gd name="T6" fmla="*/ 0 w 241"/>
                    <a:gd name="T7" fmla="*/ 220 h 280"/>
                    <a:gd name="T8" fmla="*/ 0 w 241"/>
                    <a:gd name="T9" fmla="*/ 61 h 280"/>
                    <a:gd name="T10" fmla="*/ 61 w 241"/>
                    <a:gd name="T11" fmla="*/ 30 h 280"/>
                    <a:gd name="T12" fmla="*/ 181 w 241"/>
                    <a:gd name="T13" fmla="*/ 90 h 280"/>
                    <a:gd name="T14" fmla="*/ 181 w 241"/>
                    <a:gd name="T15" fmla="*/ 150 h 280"/>
                    <a:gd name="T16" fmla="*/ 161 w 241"/>
                    <a:gd name="T17" fmla="*/ 161 h 280"/>
                    <a:gd name="T18" fmla="*/ 161 w 241"/>
                    <a:gd name="T19" fmla="*/ 103 h 280"/>
                    <a:gd name="T20" fmla="*/ 61 w 241"/>
                    <a:gd name="T21" fmla="*/ 53 h 280"/>
                    <a:gd name="T22" fmla="*/ 21 w 241"/>
                    <a:gd name="T23" fmla="*/ 73 h 280"/>
                    <a:gd name="T24" fmla="*/ 21 w 241"/>
                    <a:gd name="T25" fmla="*/ 209 h 280"/>
                    <a:gd name="T26" fmla="*/ 121 w 241"/>
                    <a:gd name="T27" fmla="*/ 258 h 280"/>
                    <a:gd name="T28" fmla="*/ 221 w 241"/>
                    <a:gd name="T29" fmla="*/ 209 h 280"/>
                    <a:gd name="T30" fmla="*/ 221 w 241"/>
                    <a:gd name="T31" fmla="*/ 73 h 280"/>
                    <a:gd name="T32" fmla="*/ 121 w 241"/>
                    <a:gd name="T33" fmla="*/ 23 h 280"/>
                    <a:gd name="T34" fmla="*/ 106 w 241"/>
                    <a:gd name="T35" fmla="*/ 30 h 280"/>
                    <a:gd name="T36" fmla="*/ 83 w 241"/>
                    <a:gd name="T37" fmla="*/ 19 h 280"/>
                    <a:gd name="T38" fmla="*/ 121 w 241"/>
                    <a:gd name="T39" fmla="*/ 0 h 280"/>
                    <a:gd name="T40" fmla="*/ 241 w 241"/>
                    <a:gd name="T41" fmla="*/ 61 h 280"/>
                    <a:gd name="T42" fmla="*/ 41 w 241"/>
                    <a:gd name="T43" fmla="*/ 171 h 280"/>
                    <a:gd name="T44" fmla="*/ 100 w 241"/>
                    <a:gd name="T45" fmla="*/ 201 h 280"/>
                    <a:gd name="T46" fmla="*/ 100 w 241"/>
                    <a:gd name="T47" fmla="*/ 225 h 280"/>
                    <a:gd name="T48" fmla="*/ 41 w 241"/>
                    <a:gd name="T49" fmla="*/ 196 h 280"/>
                    <a:gd name="T50" fmla="*/ 41 w 241"/>
                    <a:gd name="T51" fmla="*/ 17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1" h="280">
                      <a:moveTo>
                        <a:pt x="241" y="61"/>
                      </a:moveTo>
                      <a:lnTo>
                        <a:pt x="241" y="220"/>
                      </a:lnTo>
                      <a:lnTo>
                        <a:pt x="121" y="280"/>
                      </a:lnTo>
                      <a:lnTo>
                        <a:pt x="0" y="220"/>
                      </a:lnTo>
                      <a:lnTo>
                        <a:pt x="0" y="61"/>
                      </a:lnTo>
                      <a:lnTo>
                        <a:pt x="61" y="30"/>
                      </a:lnTo>
                      <a:lnTo>
                        <a:pt x="181" y="90"/>
                      </a:lnTo>
                      <a:lnTo>
                        <a:pt x="181" y="150"/>
                      </a:lnTo>
                      <a:lnTo>
                        <a:pt x="161" y="161"/>
                      </a:lnTo>
                      <a:lnTo>
                        <a:pt x="161" y="103"/>
                      </a:lnTo>
                      <a:lnTo>
                        <a:pt x="61" y="53"/>
                      </a:lnTo>
                      <a:lnTo>
                        <a:pt x="21" y="73"/>
                      </a:lnTo>
                      <a:lnTo>
                        <a:pt x="21" y="209"/>
                      </a:lnTo>
                      <a:lnTo>
                        <a:pt x="121" y="258"/>
                      </a:lnTo>
                      <a:lnTo>
                        <a:pt x="221" y="209"/>
                      </a:lnTo>
                      <a:lnTo>
                        <a:pt x="221" y="73"/>
                      </a:lnTo>
                      <a:lnTo>
                        <a:pt x="121" y="23"/>
                      </a:lnTo>
                      <a:lnTo>
                        <a:pt x="106" y="30"/>
                      </a:lnTo>
                      <a:lnTo>
                        <a:pt x="83" y="19"/>
                      </a:lnTo>
                      <a:lnTo>
                        <a:pt x="121" y="0"/>
                      </a:lnTo>
                      <a:lnTo>
                        <a:pt x="241" y="61"/>
                      </a:lnTo>
                      <a:close/>
                      <a:moveTo>
                        <a:pt x="41" y="171"/>
                      </a:moveTo>
                      <a:lnTo>
                        <a:pt x="100" y="201"/>
                      </a:lnTo>
                      <a:lnTo>
                        <a:pt x="100" y="225"/>
                      </a:lnTo>
                      <a:lnTo>
                        <a:pt x="41" y="196"/>
                      </a:lnTo>
                      <a:lnTo>
                        <a:pt x="41" y="171"/>
                      </a:lnTo>
                      <a:close/>
                    </a:path>
                  </a:pathLst>
                </a:custGeom>
                <a:solidFill>
                  <a:schemeClr val="bg1"/>
                </a:solidFill>
                <a:ln>
                  <a:noFill/>
                </a:ln>
              </p:spPr>
              <p:txBody>
                <a:bodyPr vert="horz" wrap="square" lIns="91437" tIns="45719" rIns="91437" bIns="45719" numCol="1" anchor="t" anchorCtr="0" compatLnSpc="1">
                  <a:prstTxWarp prst="textNoShape">
                    <a:avLst/>
                  </a:prstTxWarp>
                </a:bodyPr>
                <a:lstStyle/>
                <a:p>
                  <a:endParaRPr lang="en-US" sz="1300" dirty="0"/>
                </a:p>
              </p:txBody>
            </p:sp>
            <p:sp>
              <p:nvSpPr>
                <p:cNvPr id="109" name="Freeform 202"/>
                <p:cNvSpPr>
                  <a:spLocks noChangeAspect="1" noEditPoints="1"/>
                </p:cNvSpPr>
                <p:nvPr/>
              </p:nvSpPr>
              <p:spPr bwMode="auto">
                <a:xfrm>
                  <a:off x="7606318" y="3747984"/>
                  <a:ext cx="444500" cy="285750"/>
                </a:xfrm>
                <a:custGeom>
                  <a:avLst/>
                  <a:gdLst>
                    <a:gd name="T0" fmla="*/ 120 w 280"/>
                    <a:gd name="T1" fmla="*/ 90 h 180"/>
                    <a:gd name="T2" fmla="*/ 50 w 280"/>
                    <a:gd name="T3" fmla="*/ 180 h 180"/>
                    <a:gd name="T4" fmla="*/ 0 w 280"/>
                    <a:gd name="T5" fmla="*/ 180 h 180"/>
                    <a:gd name="T6" fmla="*/ 70 w 280"/>
                    <a:gd name="T7" fmla="*/ 90 h 180"/>
                    <a:gd name="T8" fmla="*/ 0 w 280"/>
                    <a:gd name="T9" fmla="*/ 0 h 180"/>
                    <a:gd name="T10" fmla="*/ 50 w 280"/>
                    <a:gd name="T11" fmla="*/ 0 h 180"/>
                    <a:gd name="T12" fmla="*/ 120 w 280"/>
                    <a:gd name="T13" fmla="*/ 90 h 180"/>
                    <a:gd name="T14" fmla="*/ 200 w 280"/>
                    <a:gd name="T15" fmla="*/ 90 h 180"/>
                    <a:gd name="T16" fmla="*/ 129 w 280"/>
                    <a:gd name="T17" fmla="*/ 180 h 180"/>
                    <a:gd name="T18" fmla="*/ 80 w 280"/>
                    <a:gd name="T19" fmla="*/ 180 h 180"/>
                    <a:gd name="T20" fmla="*/ 149 w 280"/>
                    <a:gd name="T21" fmla="*/ 90 h 180"/>
                    <a:gd name="T22" fmla="*/ 80 w 280"/>
                    <a:gd name="T23" fmla="*/ 0 h 180"/>
                    <a:gd name="T24" fmla="*/ 129 w 280"/>
                    <a:gd name="T25" fmla="*/ 0 h 180"/>
                    <a:gd name="T26" fmla="*/ 200 w 280"/>
                    <a:gd name="T27" fmla="*/ 90 h 180"/>
                    <a:gd name="T28" fmla="*/ 280 w 280"/>
                    <a:gd name="T29" fmla="*/ 90 h 180"/>
                    <a:gd name="T30" fmla="*/ 209 w 280"/>
                    <a:gd name="T31" fmla="*/ 180 h 180"/>
                    <a:gd name="T32" fmla="*/ 160 w 280"/>
                    <a:gd name="T33" fmla="*/ 180 h 180"/>
                    <a:gd name="T34" fmla="*/ 229 w 280"/>
                    <a:gd name="T35" fmla="*/ 90 h 180"/>
                    <a:gd name="T36" fmla="*/ 160 w 280"/>
                    <a:gd name="T37" fmla="*/ 0 h 180"/>
                    <a:gd name="T38" fmla="*/ 209 w 280"/>
                    <a:gd name="T39" fmla="*/ 0 h 180"/>
                    <a:gd name="T40" fmla="*/ 280 w 280"/>
                    <a:gd name="T41"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80">
                      <a:moveTo>
                        <a:pt x="120" y="90"/>
                      </a:moveTo>
                      <a:lnTo>
                        <a:pt x="50" y="180"/>
                      </a:lnTo>
                      <a:lnTo>
                        <a:pt x="0" y="180"/>
                      </a:lnTo>
                      <a:lnTo>
                        <a:pt x="70" y="90"/>
                      </a:lnTo>
                      <a:lnTo>
                        <a:pt x="0" y="0"/>
                      </a:lnTo>
                      <a:lnTo>
                        <a:pt x="50" y="0"/>
                      </a:lnTo>
                      <a:lnTo>
                        <a:pt x="120" y="90"/>
                      </a:lnTo>
                      <a:close/>
                      <a:moveTo>
                        <a:pt x="200" y="90"/>
                      </a:moveTo>
                      <a:lnTo>
                        <a:pt x="129" y="180"/>
                      </a:lnTo>
                      <a:lnTo>
                        <a:pt x="80" y="180"/>
                      </a:lnTo>
                      <a:lnTo>
                        <a:pt x="149" y="90"/>
                      </a:lnTo>
                      <a:lnTo>
                        <a:pt x="80" y="0"/>
                      </a:lnTo>
                      <a:lnTo>
                        <a:pt x="129" y="0"/>
                      </a:lnTo>
                      <a:lnTo>
                        <a:pt x="200" y="90"/>
                      </a:lnTo>
                      <a:close/>
                      <a:moveTo>
                        <a:pt x="280" y="90"/>
                      </a:moveTo>
                      <a:lnTo>
                        <a:pt x="209" y="180"/>
                      </a:lnTo>
                      <a:lnTo>
                        <a:pt x="160" y="180"/>
                      </a:lnTo>
                      <a:lnTo>
                        <a:pt x="229" y="90"/>
                      </a:lnTo>
                      <a:lnTo>
                        <a:pt x="160" y="0"/>
                      </a:lnTo>
                      <a:lnTo>
                        <a:pt x="209" y="0"/>
                      </a:lnTo>
                      <a:lnTo>
                        <a:pt x="280" y="90"/>
                      </a:lnTo>
                      <a:close/>
                    </a:path>
                  </a:pathLst>
                </a:custGeom>
                <a:solidFill>
                  <a:schemeClr val="bg1"/>
                </a:solidFill>
                <a:ln>
                  <a:noFill/>
                </a:ln>
              </p:spPr>
              <p:txBody>
                <a:bodyPr vert="horz" wrap="square" lIns="91437" tIns="45719" rIns="91437" bIns="45719" numCol="1" anchor="t" anchorCtr="0" compatLnSpc="1">
                  <a:prstTxWarp prst="textNoShape">
                    <a:avLst/>
                  </a:prstTxWarp>
                </a:bodyPr>
                <a:lstStyle/>
                <a:p>
                  <a:endParaRPr lang="en-US" sz="1300" dirty="0"/>
                </a:p>
              </p:txBody>
            </p:sp>
            <p:sp>
              <p:nvSpPr>
                <p:cNvPr id="110" name="Freeform 27"/>
                <p:cNvSpPr>
                  <a:spLocks noChangeAspect="1" noEditPoints="1"/>
                </p:cNvSpPr>
                <p:nvPr/>
              </p:nvSpPr>
              <p:spPr bwMode="auto">
                <a:xfrm>
                  <a:off x="7380900" y="4511634"/>
                  <a:ext cx="427038" cy="446088"/>
                </a:xfrm>
                <a:custGeom>
                  <a:avLst/>
                  <a:gdLst>
                    <a:gd name="T0" fmla="*/ 67 w 230"/>
                    <a:gd name="T1" fmla="*/ 87 h 240"/>
                    <a:gd name="T2" fmla="*/ 68 w 230"/>
                    <a:gd name="T3" fmla="*/ 148 h 240"/>
                    <a:gd name="T4" fmla="*/ 62 w 230"/>
                    <a:gd name="T5" fmla="*/ 155 h 240"/>
                    <a:gd name="T6" fmla="*/ 2 w 230"/>
                    <a:gd name="T7" fmla="*/ 153 h 240"/>
                    <a:gd name="T8" fmla="*/ 0 w 230"/>
                    <a:gd name="T9" fmla="*/ 92 h 240"/>
                    <a:gd name="T10" fmla="*/ 7 w 230"/>
                    <a:gd name="T11" fmla="*/ 85 h 240"/>
                    <a:gd name="T12" fmla="*/ 58 w 230"/>
                    <a:gd name="T13" fmla="*/ 96 h 240"/>
                    <a:gd name="T14" fmla="*/ 10 w 230"/>
                    <a:gd name="T15" fmla="*/ 144 h 240"/>
                    <a:gd name="T16" fmla="*/ 58 w 230"/>
                    <a:gd name="T17" fmla="*/ 96 h 240"/>
                    <a:gd name="T18" fmla="*/ 68 w 230"/>
                    <a:gd name="T19" fmla="*/ 174 h 240"/>
                    <a:gd name="T20" fmla="*/ 67 w 230"/>
                    <a:gd name="T21" fmla="*/ 213 h 240"/>
                    <a:gd name="T22" fmla="*/ 27 w 230"/>
                    <a:gd name="T23" fmla="*/ 211 h 240"/>
                    <a:gd name="T24" fmla="*/ 30 w 230"/>
                    <a:gd name="T25" fmla="*/ 172 h 240"/>
                    <a:gd name="T26" fmla="*/ 148 w 230"/>
                    <a:gd name="T27" fmla="*/ 172 h 240"/>
                    <a:gd name="T28" fmla="*/ 155 w 230"/>
                    <a:gd name="T29" fmla="*/ 233 h 240"/>
                    <a:gd name="T30" fmla="*/ 93 w 230"/>
                    <a:gd name="T31" fmla="*/ 240 h 240"/>
                    <a:gd name="T32" fmla="*/ 86 w 230"/>
                    <a:gd name="T33" fmla="*/ 233 h 240"/>
                    <a:gd name="T34" fmla="*/ 88 w 230"/>
                    <a:gd name="T35" fmla="*/ 174 h 240"/>
                    <a:gd name="T36" fmla="*/ 148 w 230"/>
                    <a:gd name="T37" fmla="*/ 172 h 240"/>
                    <a:gd name="T38" fmla="*/ 227 w 230"/>
                    <a:gd name="T39" fmla="*/ 3 h 240"/>
                    <a:gd name="T40" fmla="*/ 230 w 230"/>
                    <a:gd name="T41" fmla="*/ 144 h 240"/>
                    <a:gd name="T42" fmla="*/ 220 w 230"/>
                    <a:gd name="T43" fmla="*/ 154 h 240"/>
                    <a:gd name="T44" fmla="*/ 89 w 230"/>
                    <a:gd name="T45" fmla="*/ 151 h 240"/>
                    <a:gd name="T46" fmla="*/ 86 w 230"/>
                    <a:gd name="T47" fmla="*/ 10 h 240"/>
                    <a:gd name="T48" fmla="*/ 96 w 230"/>
                    <a:gd name="T49" fmla="*/ 0 h 240"/>
                    <a:gd name="T50" fmla="*/ 145 w 230"/>
                    <a:gd name="T51" fmla="*/ 182 h 240"/>
                    <a:gd name="T52" fmla="*/ 97 w 230"/>
                    <a:gd name="T53" fmla="*/ 230 h 240"/>
                    <a:gd name="T54" fmla="*/ 145 w 230"/>
                    <a:gd name="T55" fmla="*/ 182 h 240"/>
                    <a:gd name="T56" fmla="*/ 110 w 230"/>
                    <a:gd name="T57" fmla="*/ 73 h 240"/>
                    <a:gd name="T58" fmla="*/ 132 w 230"/>
                    <a:gd name="T59" fmla="*/ 118 h 240"/>
                    <a:gd name="T60" fmla="*/ 169 w 230"/>
                    <a:gd name="T61" fmla="*/ 36 h 240"/>
                    <a:gd name="T62" fmla="*/ 147 w 230"/>
                    <a:gd name="T63" fmla="*/ 118 h 240"/>
                    <a:gd name="T64" fmla="*/ 169 w 230"/>
                    <a:gd name="T65" fmla="*/ 36 h 240"/>
                    <a:gd name="T66" fmla="*/ 183 w 230"/>
                    <a:gd name="T67" fmla="*/ 52 h 240"/>
                    <a:gd name="T68" fmla="*/ 205 w 230"/>
                    <a:gd name="T69" fmla="*/ 11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0" h="240">
                      <a:moveTo>
                        <a:pt x="62" y="85"/>
                      </a:moveTo>
                      <a:cubicBezTo>
                        <a:pt x="64" y="85"/>
                        <a:pt x="65" y="86"/>
                        <a:pt x="67" y="87"/>
                      </a:cubicBezTo>
                      <a:cubicBezTo>
                        <a:pt x="68" y="89"/>
                        <a:pt x="68" y="90"/>
                        <a:pt x="68" y="92"/>
                      </a:cubicBezTo>
                      <a:cubicBezTo>
                        <a:pt x="68" y="148"/>
                        <a:pt x="68" y="148"/>
                        <a:pt x="68" y="148"/>
                      </a:cubicBezTo>
                      <a:cubicBezTo>
                        <a:pt x="68" y="149"/>
                        <a:pt x="68" y="151"/>
                        <a:pt x="67" y="153"/>
                      </a:cubicBezTo>
                      <a:cubicBezTo>
                        <a:pt x="65" y="154"/>
                        <a:pt x="64" y="155"/>
                        <a:pt x="62" y="155"/>
                      </a:cubicBezTo>
                      <a:cubicBezTo>
                        <a:pt x="7" y="155"/>
                        <a:pt x="7" y="155"/>
                        <a:pt x="7" y="155"/>
                      </a:cubicBezTo>
                      <a:cubicBezTo>
                        <a:pt x="5" y="155"/>
                        <a:pt x="3" y="154"/>
                        <a:pt x="2" y="153"/>
                      </a:cubicBezTo>
                      <a:cubicBezTo>
                        <a:pt x="0" y="151"/>
                        <a:pt x="0" y="149"/>
                        <a:pt x="0" y="148"/>
                      </a:cubicBezTo>
                      <a:cubicBezTo>
                        <a:pt x="0" y="92"/>
                        <a:pt x="0" y="92"/>
                        <a:pt x="0" y="92"/>
                      </a:cubicBezTo>
                      <a:cubicBezTo>
                        <a:pt x="0" y="90"/>
                        <a:pt x="0" y="89"/>
                        <a:pt x="2" y="87"/>
                      </a:cubicBezTo>
                      <a:cubicBezTo>
                        <a:pt x="3" y="86"/>
                        <a:pt x="5" y="85"/>
                        <a:pt x="7" y="85"/>
                      </a:cubicBezTo>
                      <a:lnTo>
                        <a:pt x="62" y="85"/>
                      </a:lnTo>
                      <a:close/>
                      <a:moveTo>
                        <a:pt x="58" y="96"/>
                      </a:moveTo>
                      <a:cubicBezTo>
                        <a:pt x="10" y="96"/>
                        <a:pt x="10" y="96"/>
                        <a:pt x="10" y="96"/>
                      </a:cubicBezTo>
                      <a:cubicBezTo>
                        <a:pt x="10" y="144"/>
                        <a:pt x="10" y="144"/>
                        <a:pt x="10" y="144"/>
                      </a:cubicBezTo>
                      <a:cubicBezTo>
                        <a:pt x="58" y="144"/>
                        <a:pt x="58" y="144"/>
                        <a:pt x="58" y="144"/>
                      </a:cubicBezTo>
                      <a:lnTo>
                        <a:pt x="58" y="96"/>
                      </a:lnTo>
                      <a:close/>
                      <a:moveTo>
                        <a:pt x="67" y="172"/>
                      </a:moveTo>
                      <a:cubicBezTo>
                        <a:pt x="68" y="172"/>
                        <a:pt x="68" y="173"/>
                        <a:pt x="68" y="174"/>
                      </a:cubicBezTo>
                      <a:cubicBezTo>
                        <a:pt x="68" y="211"/>
                        <a:pt x="68" y="211"/>
                        <a:pt x="68" y="211"/>
                      </a:cubicBezTo>
                      <a:cubicBezTo>
                        <a:pt x="68" y="212"/>
                        <a:pt x="68" y="213"/>
                        <a:pt x="67" y="213"/>
                      </a:cubicBezTo>
                      <a:cubicBezTo>
                        <a:pt x="30" y="213"/>
                        <a:pt x="30" y="213"/>
                        <a:pt x="30" y="213"/>
                      </a:cubicBezTo>
                      <a:cubicBezTo>
                        <a:pt x="28" y="213"/>
                        <a:pt x="27" y="212"/>
                        <a:pt x="27" y="211"/>
                      </a:cubicBezTo>
                      <a:cubicBezTo>
                        <a:pt x="27" y="174"/>
                        <a:pt x="27" y="174"/>
                        <a:pt x="27" y="174"/>
                      </a:cubicBezTo>
                      <a:cubicBezTo>
                        <a:pt x="27" y="173"/>
                        <a:pt x="28" y="172"/>
                        <a:pt x="30" y="172"/>
                      </a:cubicBezTo>
                      <a:lnTo>
                        <a:pt x="67" y="172"/>
                      </a:lnTo>
                      <a:close/>
                      <a:moveTo>
                        <a:pt x="148" y="172"/>
                      </a:moveTo>
                      <a:cubicBezTo>
                        <a:pt x="153" y="172"/>
                        <a:pt x="155" y="174"/>
                        <a:pt x="155" y="179"/>
                      </a:cubicBezTo>
                      <a:cubicBezTo>
                        <a:pt x="155" y="233"/>
                        <a:pt x="155" y="233"/>
                        <a:pt x="155" y="233"/>
                      </a:cubicBezTo>
                      <a:cubicBezTo>
                        <a:pt x="155" y="238"/>
                        <a:pt x="153" y="240"/>
                        <a:pt x="148" y="240"/>
                      </a:cubicBezTo>
                      <a:cubicBezTo>
                        <a:pt x="93" y="240"/>
                        <a:pt x="93" y="240"/>
                        <a:pt x="93" y="240"/>
                      </a:cubicBezTo>
                      <a:cubicBezTo>
                        <a:pt x="91" y="240"/>
                        <a:pt x="89" y="240"/>
                        <a:pt x="88" y="239"/>
                      </a:cubicBezTo>
                      <a:cubicBezTo>
                        <a:pt x="86" y="237"/>
                        <a:pt x="86" y="236"/>
                        <a:pt x="86" y="233"/>
                      </a:cubicBezTo>
                      <a:cubicBezTo>
                        <a:pt x="86" y="179"/>
                        <a:pt x="86" y="179"/>
                        <a:pt x="86" y="179"/>
                      </a:cubicBezTo>
                      <a:cubicBezTo>
                        <a:pt x="86" y="177"/>
                        <a:pt x="86" y="175"/>
                        <a:pt x="88" y="174"/>
                      </a:cubicBezTo>
                      <a:cubicBezTo>
                        <a:pt x="89" y="173"/>
                        <a:pt x="91" y="172"/>
                        <a:pt x="93" y="172"/>
                      </a:cubicBezTo>
                      <a:lnTo>
                        <a:pt x="148" y="172"/>
                      </a:lnTo>
                      <a:close/>
                      <a:moveTo>
                        <a:pt x="220" y="0"/>
                      </a:moveTo>
                      <a:cubicBezTo>
                        <a:pt x="223" y="0"/>
                        <a:pt x="225" y="1"/>
                        <a:pt x="227" y="3"/>
                      </a:cubicBezTo>
                      <a:cubicBezTo>
                        <a:pt x="229" y="6"/>
                        <a:pt x="230" y="8"/>
                        <a:pt x="230" y="10"/>
                      </a:cubicBezTo>
                      <a:cubicBezTo>
                        <a:pt x="230" y="144"/>
                        <a:pt x="230" y="144"/>
                        <a:pt x="230" y="144"/>
                      </a:cubicBezTo>
                      <a:cubicBezTo>
                        <a:pt x="230" y="147"/>
                        <a:pt x="229" y="149"/>
                        <a:pt x="227" y="151"/>
                      </a:cubicBezTo>
                      <a:cubicBezTo>
                        <a:pt x="225" y="153"/>
                        <a:pt x="223" y="154"/>
                        <a:pt x="220" y="154"/>
                      </a:cubicBezTo>
                      <a:cubicBezTo>
                        <a:pt x="96" y="154"/>
                        <a:pt x="96" y="154"/>
                        <a:pt x="96" y="154"/>
                      </a:cubicBezTo>
                      <a:cubicBezTo>
                        <a:pt x="93" y="154"/>
                        <a:pt x="91" y="153"/>
                        <a:pt x="89" y="151"/>
                      </a:cubicBezTo>
                      <a:cubicBezTo>
                        <a:pt x="87" y="149"/>
                        <a:pt x="86" y="147"/>
                        <a:pt x="86" y="144"/>
                      </a:cubicBezTo>
                      <a:cubicBezTo>
                        <a:pt x="86" y="10"/>
                        <a:pt x="86" y="10"/>
                        <a:pt x="86" y="10"/>
                      </a:cubicBezTo>
                      <a:cubicBezTo>
                        <a:pt x="86" y="8"/>
                        <a:pt x="87" y="6"/>
                        <a:pt x="89" y="3"/>
                      </a:cubicBezTo>
                      <a:cubicBezTo>
                        <a:pt x="91" y="1"/>
                        <a:pt x="93" y="0"/>
                        <a:pt x="96" y="0"/>
                      </a:cubicBezTo>
                      <a:lnTo>
                        <a:pt x="220" y="0"/>
                      </a:lnTo>
                      <a:close/>
                      <a:moveTo>
                        <a:pt x="145" y="182"/>
                      </a:moveTo>
                      <a:cubicBezTo>
                        <a:pt x="97" y="182"/>
                        <a:pt x="97" y="182"/>
                        <a:pt x="97" y="182"/>
                      </a:cubicBezTo>
                      <a:cubicBezTo>
                        <a:pt x="97" y="230"/>
                        <a:pt x="97" y="230"/>
                        <a:pt x="97" y="230"/>
                      </a:cubicBezTo>
                      <a:cubicBezTo>
                        <a:pt x="145" y="230"/>
                        <a:pt x="145" y="230"/>
                        <a:pt x="145" y="230"/>
                      </a:cubicBezTo>
                      <a:lnTo>
                        <a:pt x="145" y="182"/>
                      </a:lnTo>
                      <a:close/>
                      <a:moveTo>
                        <a:pt x="132" y="73"/>
                      </a:moveTo>
                      <a:cubicBezTo>
                        <a:pt x="110" y="73"/>
                        <a:pt x="110" y="73"/>
                        <a:pt x="110" y="73"/>
                      </a:cubicBezTo>
                      <a:cubicBezTo>
                        <a:pt x="110" y="118"/>
                        <a:pt x="110" y="118"/>
                        <a:pt x="110" y="118"/>
                      </a:cubicBezTo>
                      <a:cubicBezTo>
                        <a:pt x="132" y="118"/>
                        <a:pt x="132" y="118"/>
                        <a:pt x="132" y="118"/>
                      </a:cubicBezTo>
                      <a:lnTo>
                        <a:pt x="132" y="73"/>
                      </a:lnTo>
                      <a:close/>
                      <a:moveTo>
                        <a:pt x="169" y="36"/>
                      </a:moveTo>
                      <a:cubicBezTo>
                        <a:pt x="147" y="36"/>
                        <a:pt x="147" y="36"/>
                        <a:pt x="147" y="36"/>
                      </a:cubicBezTo>
                      <a:cubicBezTo>
                        <a:pt x="147" y="118"/>
                        <a:pt x="147" y="118"/>
                        <a:pt x="147" y="118"/>
                      </a:cubicBezTo>
                      <a:cubicBezTo>
                        <a:pt x="169" y="118"/>
                        <a:pt x="169" y="118"/>
                        <a:pt x="169" y="118"/>
                      </a:cubicBezTo>
                      <a:lnTo>
                        <a:pt x="169" y="36"/>
                      </a:lnTo>
                      <a:close/>
                      <a:moveTo>
                        <a:pt x="205" y="52"/>
                      </a:moveTo>
                      <a:cubicBezTo>
                        <a:pt x="183" y="52"/>
                        <a:pt x="183" y="52"/>
                        <a:pt x="183" y="52"/>
                      </a:cubicBezTo>
                      <a:cubicBezTo>
                        <a:pt x="183" y="118"/>
                        <a:pt x="183" y="118"/>
                        <a:pt x="183" y="118"/>
                      </a:cubicBezTo>
                      <a:cubicBezTo>
                        <a:pt x="205" y="118"/>
                        <a:pt x="205" y="118"/>
                        <a:pt x="205" y="118"/>
                      </a:cubicBezTo>
                      <a:lnTo>
                        <a:pt x="205" y="52"/>
                      </a:lnTo>
                      <a:close/>
                    </a:path>
                  </a:pathLst>
                </a:custGeom>
                <a:solidFill>
                  <a:schemeClr val="bg1"/>
                </a:solidFill>
                <a:ln>
                  <a:noFill/>
                </a:ln>
              </p:spPr>
              <p:txBody>
                <a:bodyPr vert="horz" wrap="square" lIns="91437" tIns="45719" rIns="91437" bIns="45719" numCol="1" anchor="t" anchorCtr="0" compatLnSpc="1">
                  <a:prstTxWarp prst="textNoShape">
                    <a:avLst/>
                  </a:prstTxWarp>
                </a:bodyPr>
                <a:lstStyle/>
                <a:p>
                  <a:endParaRPr lang="en-US" sz="1300" dirty="0"/>
                </a:p>
              </p:txBody>
            </p:sp>
            <p:sp>
              <p:nvSpPr>
                <p:cNvPr id="111" name="Freeform 113"/>
                <p:cNvSpPr>
                  <a:spLocks noChangeAspect="1" noEditPoints="1"/>
                </p:cNvSpPr>
                <p:nvPr/>
              </p:nvSpPr>
              <p:spPr bwMode="auto">
                <a:xfrm>
                  <a:off x="6823769" y="5187138"/>
                  <a:ext cx="412750" cy="446088"/>
                </a:xfrm>
                <a:custGeom>
                  <a:avLst/>
                  <a:gdLst>
                    <a:gd name="T0" fmla="*/ 140 w 260"/>
                    <a:gd name="T1" fmla="*/ 51 h 281"/>
                    <a:gd name="T2" fmla="*/ 40 w 260"/>
                    <a:gd name="T3" fmla="*/ 110 h 281"/>
                    <a:gd name="T4" fmla="*/ 40 w 260"/>
                    <a:gd name="T5" fmla="*/ 178 h 281"/>
                    <a:gd name="T6" fmla="*/ 0 w 260"/>
                    <a:gd name="T7" fmla="*/ 201 h 281"/>
                    <a:gd name="T8" fmla="*/ 0 w 260"/>
                    <a:gd name="T9" fmla="*/ 81 h 281"/>
                    <a:gd name="T10" fmla="*/ 140 w 260"/>
                    <a:gd name="T11" fmla="*/ 0 h 281"/>
                    <a:gd name="T12" fmla="*/ 140 w 260"/>
                    <a:gd name="T13" fmla="*/ 51 h 281"/>
                    <a:gd name="T14" fmla="*/ 200 w 260"/>
                    <a:gd name="T15" fmla="*/ 91 h 281"/>
                    <a:gd name="T16" fmla="*/ 100 w 260"/>
                    <a:gd name="T17" fmla="*/ 149 h 281"/>
                    <a:gd name="T18" fmla="*/ 100 w 260"/>
                    <a:gd name="T19" fmla="*/ 219 h 281"/>
                    <a:gd name="T20" fmla="*/ 60 w 260"/>
                    <a:gd name="T21" fmla="*/ 241 h 281"/>
                    <a:gd name="T22" fmla="*/ 60 w 260"/>
                    <a:gd name="T23" fmla="*/ 122 h 281"/>
                    <a:gd name="T24" fmla="*/ 200 w 260"/>
                    <a:gd name="T25" fmla="*/ 41 h 281"/>
                    <a:gd name="T26" fmla="*/ 200 w 260"/>
                    <a:gd name="T27" fmla="*/ 91 h 281"/>
                    <a:gd name="T28" fmla="*/ 260 w 260"/>
                    <a:gd name="T29" fmla="*/ 81 h 281"/>
                    <a:gd name="T30" fmla="*/ 260 w 260"/>
                    <a:gd name="T31" fmla="*/ 201 h 281"/>
                    <a:gd name="T32" fmla="*/ 119 w 260"/>
                    <a:gd name="T33" fmla="*/ 281 h 281"/>
                    <a:gd name="T34" fmla="*/ 119 w 260"/>
                    <a:gd name="T35" fmla="*/ 160 h 281"/>
                    <a:gd name="T36" fmla="*/ 260 w 260"/>
                    <a:gd name="T37" fmla="*/ 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81">
                      <a:moveTo>
                        <a:pt x="140" y="51"/>
                      </a:moveTo>
                      <a:lnTo>
                        <a:pt x="40" y="110"/>
                      </a:lnTo>
                      <a:lnTo>
                        <a:pt x="40" y="178"/>
                      </a:lnTo>
                      <a:lnTo>
                        <a:pt x="0" y="201"/>
                      </a:lnTo>
                      <a:lnTo>
                        <a:pt x="0" y="81"/>
                      </a:lnTo>
                      <a:lnTo>
                        <a:pt x="140" y="0"/>
                      </a:lnTo>
                      <a:lnTo>
                        <a:pt x="140" y="51"/>
                      </a:lnTo>
                      <a:close/>
                      <a:moveTo>
                        <a:pt x="200" y="91"/>
                      </a:moveTo>
                      <a:lnTo>
                        <a:pt x="100" y="149"/>
                      </a:lnTo>
                      <a:lnTo>
                        <a:pt x="100" y="219"/>
                      </a:lnTo>
                      <a:lnTo>
                        <a:pt x="60" y="241"/>
                      </a:lnTo>
                      <a:lnTo>
                        <a:pt x="60" y="122"/>
                      </a:lnTo>
                      <a:lnTo>
                        <a:pt x="200" y="41"/>
                      </a:lnTo>
                      <a:lnTo>
                        <a:pt x="200" y="91"/>
                      </a:lnTo>
                      <a:close/>
                      <a:moveTo>
                        <a:pt x="260" y="81"/>
                      </a:moveTo>
                      <a:lnTo>
                        <a:pt x="260" y="201"/>
                      </a:lnTo>
                      <a:lnTo>
                        <a:pt x="119" y="281"/>
                      </a:lnTo>
                      <a:lnTo>
                        <a:pt x="119" y="160"/>
                      </a:lnTo>
                      <a:lnTo>
                        <a:pt x="260" y="81"/>
                      </a:lnTo>
                      <a:close/>
                    </a:path>
                  </a:pathLst>
                </a:custGeom>
                <a:solidFill>
                  <a:schemeClr val="bg1"/>
                </a:solidFill>
                <a:ln>
                  <a:noFill/>
                </a:ln>
              </p:spPr>
              <p:txBody>
                <a:bodyPr vert="horz" wrap="square" lIns="91437" tIns="45719" rIns="91437" bIns="45719" numCol="1" anchor="t" anchorCtr="0" compatLnSpc="1">
                  <a:prstTxWarp prst="textNoShape">
                    <a:avLst/>
                  </a:prstTxWarp>
                </a:bodyPr>
                <a:lstStyle/>
                <a:p>
                  <a:endParaRPr lang="en-US" sz="1300" dirty="0"/>
                </a:p>
              </p:txBody>
            </p:sp>
            <p:grpSp>
              <p:nvGrpSpPr>
                <p:cNvPr id="112" name="Group 111"/>
                <p:cNvGrpSpPr/>
                <p:nvPr/>
              </p:nvGrpSpPr>
              <p:grpSpPr>
                <a:xfrm>
                  <a:off x="5549994" y="3259419"/>
                  <a:ext cx="1209676" cy="1143001"/>
                  <a:chOff x="5507038" y="3063875"/>
                  <a:chExt cx="1209676" cy="1143001"/>
                </a:xfrm>
              </p:grpSpPr>
              <p:sp>
                <p:nvSpPr>
                  <p:cNvPr id="116" name="Freeform 33"/>
                  <p:cNvSpPr>
                    <a:spLocks/>
                  </p:cNvSpPr>
                  <p:nvPr/>
                </p:nvSpPr>
                <p:spPr bwMode="auto">
                  <a:xfrm>
                    <a:off x="5507038" y="3067050"/>
                    <a:ext cx="604838" cy="352425"/>
                  </a:xfrm>
                  <a:custGeom>
                    <a:avLst/>
                    <a:gdLst>
                      <a:gd name="T0" fmla="*/ 381 w 381"/>
                      <a:gd name="T1" fmla="*/ 112 h 222"/>
                      <a:gd name="T2" fmla="*/ 381 w 381"/>
                      <a:gd name="T3" fmla="*/ 0 h 222"/>
                      <a:gd name="T4" fmla="*/ 0 w 381"/>
                      <a:gd name="T5" fmla="*/ 167 h 222"/>
                      <a:gd name="T6" fmla="*/ 0 w 381"/>
                      <a:gd name="T7" fmla="*/ 167 h 222"/>
                      <a:gd name="T8" fmla="*/ 0 w 381"/>
                      <a:gd name="T9" fmla="*/ 167 h 222"/>
                      <a:gd name="T10" fmla="*/ 0 w 381"/>
                      <a:gd name="T11" fmla="*/ 222 h 222"/>
                      <a:gd name="T12" fmla="*/ 379 w 381"/>
                      <a:gd name="T13" fmla="*/ 112 h 222"/>
                      <a:gd name="T14" fmla="*/ 381 w 381"/>
                      <a:gd name="T15" fmla="*/ 11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222">
                        <a:moveTo>
                          <a:pt x="381" y="112"/>
                        </a:moveTo>
                        <a:lnTo>
                          <a:pt x="381" y="0"/>
                        </a:lnTo>
                        <a:lnTo>
                          <a:pt x="0" y="167"/>
                        </a:lnTo>
                        <a:lnTo>
                          <a:pt x="0" y="167"/>
                        </a:lnTo>
                        <a:lnTo>
                          <a:pt x="0" y="167"/>
                        </a:lnTo>
                        <a:lnTo>
                          <a:pt x="0" y="222"/>
                        </a:lnTo>
                        <a:lnTo>
                          <a:pt x="379" y="112"/>
                        </a:lnTo>
                        <a:lnTo>
                          <a:pt x="381" y="112"/>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17" name="Freeform 34"/>
                  <p:cNvSpPr>
                    <a:spLocks/>
                  </p:cNvSpPr>
                  <p:nvPr/>
                </p:nvSpPr>
                <p:spPr bwMode="auto">
                  <a:xfrm>
                    <a:off x="5507038" y="3276600"/>
                    <a:ext cx="604838" cy="266700"/>
                  </a:xfrm>
                  <a:custGeom>
                    <a:avLst/>
                    <a:gdLst>
                      <a:gd name="T0" fmla="*/ 379 w 381"/>
                      <a:gd name="T1" fmla="*/ 134 h 168"/>
                      <a:gd name="T2" fmla="*/ 381 w 381"/>
                      <a:gd name="T3" fmla="*/ 134 h 168"/>
                      <a:gd name="T4" fmla="*/ 381 w 381"/>
                      <a:gd name="T5" fmla="*/ 2 h 168"/>
                      <a:gd name="T6" fmla="*/ 379 w 381"/>
                      <a:gd name="T7" fmla="*/ 0 h 168"/>
                      <a:gd name="T8" fmla="*/ 0 w 381"/>
                      <a:gd name="T9" fmla="*/ 110 h 168"/>
                      <a:gd name="T10" fmla="*/ 0 w 381"/>
                      <a:gd name="T11" fmla="*/ 168 h 168"/>
                      <a:gd name="T12" fmla="*/ 378 w 381"/>
                      <a:gd name="T13" fmla="*/ 134 h 168"/>
                      <a:gd name="T14" fmla="*/ 379 w 381"/>
                      <a:gd name="T15" fmla="*/ 134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168">
                        <a:moveTo>
                          <a:pt x="379" y="134"/>
                        </a:moveTo>
                        <a:lnTo>
                          <a:pt x="381" y="134"/>
                        </a:lnTo>
                        <a:lnTo>
                          <a:pt x="381" y="2"/>
                        </a:lnTo>
                        <a:lnTo>
                          <a:pt x="379" y="0"/>
                        </a:lnTo>
                        <a:lnTo>
                          <a:pt x="0" y="110"/>
                        </a:lnTo>
                        <a:lnTo>
                          <a:pt x="0" y="168"/>
                        </a:lnTo>
                        <a:lnTo>
                          <a:pt x="378" y="134"/>
                        </a:lnTo>
                        <a:lnTo>
                          <a:pt x="379" y="134"/>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18" name="Freeform 35"/>
                  <p:cNvSpPr>
                    <a:spLocks/>
                  </p:cNvSpPr>
                  <p:nvPr/>
                </p:nvSpPr>
                <p:spPr bwMode="auto">
                  <a:xfrm>
                    <a:off x="5507038" y="3521075"/>
                    <a:ext cx="604838" cy="225425"/>
                  </a:xfrm>
                  <a:custGeom>
                    <a:avLst/>
                    <a:gdLst>
                      <a:gd name="T0" fmla="*/ 381 w 381"/>
                      <a:gd name="T1" fmla="*/ 142 h 142"/>
                      <a:gd name="T2" fmla="*/ 381 w 381"/>
                      <a:gd name="T3" fmla="*/ 0 h 142"/>
                      <a:gd name="T4" fmla="*/ 378 w 381"/>
                      <a:gd name="T5" fmla="*/ 0 h 142"/>
                      <a:gd name="T6" fmla="*/ 0 w 381"/>
                      <a:gd name="T7" fmla="*/ 34 h 142"/>
                      <a:gd name="T8" fmla="*/ 0 w 381"/>
                      <a:gd name="T9" fmla="*/ 109 h 142"/>
                      <a:gd name="T10" fmla="*/ 379 w 381"/>
                      <a:gd name="T11" fmla="*/ 142 h 142"/>
                      <a:gd name="T12" fmla="*/ 381 w 381"/>
                      <a:gd name="T13" fmla="*/ 142 h 142"/>
                    </a:gdLst>
                    <a:ahLst/>
                    <a:cxnLst>
                      <a:cxn ang="0">
                        <a:pos x="T0" y="T1"/>
                      </a:cxn>
                      <a:cxn ang="0">
                        <a:pos x="T2" y="T3"/>
                      </a:cxn>
                      <a:cxn ang="0">
                        <a:pos x="T4" y="T5"/>
                      </a:cxn>
                      <a:cxn ang="0">
                        <a:pos x="T6" y="T7"/>
                      </a:cxn>
                      <a:cxn ang="0">
                        <a:pos x="T8" y="T9"/>
                      </a:cxn>
                      <a:cxn ang="0">
                        <a:pos x="T10" y="T11"/>
                      </a:cxn>
                      <a:cxn ang="0">
                        <a:pos x="T12" y="T13"/>
                      </a:cxn>
                    </a:cxnLst>
                    <a:rect l="0" t="0" r="r" b="b"/>
                    <a:pathLst>
                      <a:path w="381" h="142">
                        <a:moveTo>
                          <a:pt x="381" y="142"/>
                        </a:moveTo>
                        <a:lnTo>
                          <a:pt x="381" y="0"/>
                        </a:lnTo>
                        <a:lnTo>
                          <a:pt x="378" y="0"/>
                        </a:lnTo>
                        <a:lnTo>
                          <a:pt x="0" y="34"/>
                        </a:lnTo>
                        <a:lnTo>
                          <a:pt x="0" y="109"/>
                        </a:lnTo>
                        <a:lnTo>
                          <a:pt x="379" y="142"/>
                        </a:lnTo>
                        <a:lnTo>
                          <a:pt x="381" y="142"/>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19" name="Freeform 36"/>
                  <p:cNvSpPr>
                    <a:spLocks/>
                  </p:cNvSpPr>
                  <p:nvPr/>
                </p:nvSpPr>
                <p:spPr bwMode="auto">
                  <a:xfrm>
                    <a:off x="5507038" y="3725863"/>
                    <a:ext cx="604838" cy="266700"/>
                  </a:xfrm>
                  <a:custGeom>
                    <a:avLst/>
                    <a:gdLst>
                      <a:gd name="T0" fmla="*/ 381 w 381"/>
                      <a:gd name="T1" fmla="*/ 166 h 168"/>
                      <a:gd name="T2" fmla="*/ 381 w 381"/>
                      <a:gd name="T3" fmla="*/ 34 h 168"/>
                      <a:gd name="T4" fmla="*/ 379 w 381"/>
                      <a:gd name="T5" fmla="*/ 34 h 168"/>
                      <a:gd name="T6" fmla="*/ 378 w 381"/>
                      <a:gd name="T7" fmla="*/ 34 h 168"/>
                      <a:gd name="T8" fmla="*/ 0 w 381"/>
                      <a:gd name="T9" fmla="*/ 0 h 168"/>
                      <a:gd name="T10" fmla="*/ 0 w 381"/>
                      <a:gd name="T11" fmla="*/ 56 h 168"/>
                      <a:gd name="T12" fmla="*/ 378 w 381"/>
                      <a:gd name="T13" fmla="*/ 168 h 168"/>
                      <a:gd name="T14" fmla="*/ 381 w 381"/>
                      <a:gd name="T15" fmla="*/ 166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1" h="168">
                        <a:moveTo>
                          <a:pt x="381" y="166"/>
                        </a:moveTo>
                        <a:lnTo>
                          <a:pt x="381" y="34"/>
                        </a:lnTo>
                        <a:lnTo>
                          <a:pt x="379" y="34"/>
                        </a:lnTo>
                        <a:lnTo>
                          <a:pt x="378" y="34"/>
                        </a:lnTo>
                        <a:lnTo>
                          <a:pt x="0" y="0"/>
                        </a:lnTo>
                        <a:lnTo>
                          <a:pt x="0" y="56"/>
                        </a:lnTo>
                        <a:lnTo>
                          <a:pt x="378" y="168"/>
                        </a:lnTo>
                        <a:lnTo>
                          <a:pt x="381" y="166"/>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20" name="Freeform 37"/>
                  <p:cNvSpPr>
                    <a:spLocks/>
                  </p:cNvSpPr>
                  <p:nvPr/>
                </p:nvSpPr>
                <p:spPr bwMode="auto">
                  <a:xfrm>
                    <a:off x="5507038" y="3846513"/>
                    <a:ext cx="604838" cy="360363"/>
                  </a:xfrm>
                  <a:custGeom>
                    <a:avLst/>
                    <a:gdLst>
                      <a:gd name="T0" fmla="*/ 378 w 381"/>
                      <a:gd name="T1" fmla="*/ 112 h 227"/>
                      <a:gd name="T2" fmla="*/ 0 w 381"/>
                      <a:gd name="T3" fmla="*/ 0 h 227"/>
                      <a:gd name="T4" fmla="*/ 0 w 381"/>
                      <a:gd name="T5" fmla="*/ 43 h 227"/>
                      <a:gd name="T6" fmla="*/ 0 w 381"/>
                      <a:gd name="T7" fmla="*/ 43 h 227"/>
                      <a:gd name="T8" fmla="*/ 381 w 381"/>
                      <a:gd name="T9" fmla="*/ 227 h 227"/>
                      <a:gd name="T10" fmla="*/ 381 w 381"/>
                      <a:gd name="T11" fmla="*/ 227 h 227"/>
                      <a:gd name="T12" fmla="*/ 381 w 381"/>
                      <a:gd name="T13" fmla="*/ 227 h 227"/>
                      <a:gd name="T14" fmla="*/ 381 w 381"/>
                      <a:gd name="T15" fmla="*/ 112 h 227"/>
                      <a:gd name="T16" fmla="*/ 378 w 381"/>
                      <a:gd name="T17" fmla="*/ 1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1" h="227">
                        <a:moveTo>
                          <a:pt x="378" y="112"/>
                        </a:moveTo>
                        <a:lnTo>
                          <a:pt x="0" y="0"/>
                        </a:lnTo>
                        <a:lnTo>
                          <a:pt x="0" y="43"/>
                        </a:lnTo>
                        <a:lnTo>
                          <a:pt x="0" y="43"/>
                        </a:lnTo>
                        <a:lnTo>
                          <a:pt x="381" y="227"/>
                        </a:lnTo>
                        <a:lnTo>
                          <a:pt x="381" y="227"/>
                        </a:lnTo>
                        <a:lnTo>
                          <a:pt x="381" y="227"/>
                        </a:lnTo>
                        <a:lnTo>
                          <a:pt x="381" y="112"/>
                        </a:lnTo>
                        <a:lnTo>
                          <a:pt x="378" y="112"/>
                        </a:lnTo>
                        <a:close/>
                      </a:path>
                    </a:pathLst>
                  </a:custGeom>
                  <a:solidFill>
                    <a:srgbClr val="6E6F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21" name="Freeform 38"/>
                  <p:cNvSpPr>
                    <a:spLocks/>
                  </p:cNvSpPr>
                  <p:nvPr/>
                </p:nvSpPr>
                <p:spPr bwMode="auto">
                  <a:xfrm>
                    <a:off x="6111876" y="3846513"/>
                    <a:ext cx="604838" cy="360363"/>
                  </a:xfrm>
                  <a:custGeom>
                    <a:avLst/>
                    <a:gdLst>
                      <a:gd name="T0" fmla="*/ 0 w 381"/>
                      <a:gd name="T1" fmla="*/ 112 h 227"/>
                      <a:gd name="T2" fmla="*/ 0 w 381"/>
                      <a:gd name="T3" fmla="*/ 227 h 227"/>
                      <a:gd name="T4" fmla="*/ 0 w 381"/>
                      <a:gd name="T5" fmla="*/ 227 h 227"/>
                      <a:gd name="T6" fmla="*/ 0 w 381"/>
                      <a:gd name="T7" fmla="*/ 227 h 227"/>
                      <a:gd name="T8" fmla="*/ 0 w 381"/>
                      <a:gd name="T9" fmla="*/ 227 h 227"/>
                      <a:gd name="T10" fmla="*/ 0 w 381"/>
                      <a:gd name="T11" fmla="*/ 227 h 227"/>
                      <a:gd name="T12" fmla="*/ 381 w 381"/>
                      <a:gd name="T13" fmla="*/ 46 h 227"/>
                      <a:gd name="T14" fmla="*/ 381 w 381"/>
                      <a:gd name="T15" fmla="*/ 46 h 227"/>
                      <a:gd name="T16" fmla="*/ 381 w 381"/>
                      <a:gd name="T17" fmla="*/ 46 h 227"/>
                      <a:gd name="T18" fmla="*/ 381 w 381"/>
                      <a:gd name="T19" fmla="*/ 0 h 227"/>
                      <a:gd name="T20" fmla="*/ 0 w 381"/>
                      <a:gd name="T21" fmla="*/ 11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 h="227">
                        <a:moveTo>
                          <a:pt x="0" y="112"/>
                        </a:moveTo>
                        <a:lnTo>
                          <a:pt x="0" y="227"/>
                        </a:lnTo>
                        <a:lnTo>
                          <a:pt x="0" y="227"/>
                        </a:lnTo>
                        <a:lnTo>
                          <a:pt x="0" y="227"/>
                        </a:lnTo>
                        <a:lnTo>
                          <a:pt x="0" y="227"/>
                        </a:lnTo>
                        <a:lnTo>
                          <a:pt x="0" y="227"/>
                        </a:lnTo>
                        <a:lnTo>
                          <a:pt x="381" y="46"/>
                        </a:lnTo>
                        <a:lnTo>
                          <a:pt x="381" y="46"/>
                        </a:lnTo>
                        <a:lnTo>
                          <a:pt x="381" y="46"/>
                        </a:lnTo>
                        <a:lnTo>
                          <a:pt x="381" y="0"/>
                        </a:lnTo>
                        <a:lnTo>
                          <a:pt x="0" y="112"/>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22" name="Freeform 39"/>
                  <p:cNvSpPr>
                    <a:spLocks/>
                  </p:cNvSpPr>
                  <p:nvPr/>
                </p:nvSpPr>
                <p:spPr bwMode="auto">
                  <a:xfrm>
                    <a:off x="6111876" y="3279775"/>
                    <a:ext cx="604838" cy="263525"/>
                  </a:xfrm>
                  <a:custGeom>
                    <a:avLst/>
                    <a:gdLst>
                      <a:gd name="T0" fmla="*/ 0 w 381"/>
                      <a:gd name="T1" fmla="*/ 0 h 166"/>
                      <a:gd name="T2" fmla="*/ 0 w 381"/>
                      <a:gd name="T3" fmla="*/ 132 h 166"/>
                      <a:gd name="T4" fmla="*/ 381 w 381"/>
                      <a:gd name="T5" fmla="*/ 166 h 166"/>
                      <a:gd name="T6" fmla="*/ 381 w 381"/>
                      <a:gd name="T7" fmla="*/ 111 h 166"/>
                      <a:gd name="T8" fmla="*/ 0 w 381"/>
                      <a:gd name="T9" fmla="*/ 0 h 166"/>
                    </a:gdLst>
                    <a:ahLst/>
                    <a:cxnLst>
                      <a:cxn ang="0">
                        <a:pos x="T0" y="T1"/>
                      </a:cxn>
                      <a:cxn ang="0">
                        <a:pos x="T2" y="T3"/>
                      </a:cxn>
                      <a:cxn ang="0">
                        <a:pos x="T4" y="T5"/>
                      </a:cxn>
                      <a:cxn ang="0">
                        <a:pos x="T6" y="T7"/>
                      </a:cxn>
                      <a:cxn ang="0">
                        <a:pos x="T8" y="T9"/>
                      </a:cxn>
                    </a:cxnLst>
                    <a:rect l="0" t="0" r="r" b="b"/>
                    <a:pathLst>
                      <a:path w="381" h="166">
                        <a:moveTo>
                          <a:pt x="0" y="0"/>
                        </a:moveTo>
                        <a:lnTo>
                          <a:pt x="0" y="132"/>
                        </a:lnTo>
                        <a:lnTo>
                          <a:pt x="381" y="166"/>
                        </a:lnTo>
                        <a:lnTo>
                          <a:pt x="381" y="111"/>
                        </a:lnTo>
                        <a:lnTo>
                          <a:pt x="0"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23" name="Freeform 40"/>
                  <p:cNvSpPr>
                    <a:spLocks/>
                  </p:cNvSpPr>
                  <p:nvPr/>
                </p:nvSpPr>
                <p:spPr bwMode="auto">
                  <a:xfrm>
                    <a:off x="6111876" y="3063875"/>
                    <a:ext cx="604838" cy="360363"/>
                  </a:xfrm>
                  <a:custGeom>
                    <a:avLst/>
                    <a:gdLst>
                      <a:gd name="T0" fmla="*/ 381 w 381"/>
                      <a:gd name="T1" fmla="*/ 227 h 227"/>
                      <a:gd name="T2" fmla="*/ 381 w 381"/>
                      <a:gd name="T3" fmla="*/ 171 h 227"/>
                      <a:gd name="T4" fmla="*/ 381 w 381"/>
                      <a:gd name="T5" fmla="*/ 171 h 227"/>
                      <a:gd name="T6" fmla="*/ 381 w 381"/>
                      <a:gd name="T7" fmla="*/ 171 h 227"/>
                      <a:gd name="T8" fmla="*/ 3 w 381"/>
                      <a:gd name="T9" fmla="*/ 0 h 227"/>
                      <a:gd name="T10" fmla="*/ 0 w 381"/>
                      <a:gd name="T11" fmla="*/ 2 h 227"/>
                      <a:gd name="T12" fmla="*/ 0 w 381"/>
                      <a:gd name="T13" fmla="*/ 2 h 227"/>
                      <a:gd name="T14" fmla="*/ 0 w 381"/>
                      <a:gd name="T15" fmla="*/ 2 h 227"/>
                      <a:gd name="T16" fmla="*/ 0 w 381"/>
                      <a:gd name="T17" fmla="*/ 114 h 227"/>
                      <a:gd name="T18" fmla="*/ 381 w 381"/>
                      <a:gd name="T19" fmla="*/ 22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1" h="227">
                        <a:moveTo>
                          <a:pt x="381" y="227"/>
                        </a:moveTo>
                        <a:lnTo>
                          <a:pt x="381" y="171"/>
                        </a:lnTo>
                        <a:lnTo>
                          <a:pt x="381" y="171"/>
                        </a:lnTo>
                        <a:lnTo>
                          <a:pt x="381" y="171"/>
                        </a:lnTo>
                        <a:lnTo>
                          <a:pt x="3" y="0"/>
                        </a:lnTo>
                        <a:lnTo>
                          <a:pt x="0" y="2"/>
                        </a:lnTo>
                        <a:lnTo>
                          <a:pt x="0" y="2"/>
                        </a:lnTo>
                        <a:lnTo>
                          <a:pt x="0" y="2"/>
                        </a:lnTo>
                        <a:lnTo>
                          <a:pt x="0" y="114"/>
                        </a:lnTo>
                        <a:lnTo>
                          <a:pt x="381" y="227"/>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24" name="Freeform 41"/>
                  <p:cNvSpPr>
                    <a:spLocks/>
                  </p:cNvSpPr>
                  <p:nvPr/>
                </p:nvSpPr>
                <p:spPr bwMode="auto">
                  <a:xfrm>
                    <a:off x="6111876" y="3521075"/>
                    <a:ext cx="604838" cy="225425"/>
                  </a:xfrm>
                  <a:custGeom>
                    <a:avLst/>
                    <a:gdLst>
                      <a:gd name="T0" fmla="*/ 0 w 381"/>
                      <a:gd name="T1" fmla="*/ 0 h 142"/>
                      <a:gd name="T2" fmla="*/ 0 w 381"/>
                      <a:gd name="T3" fmla="*/ 142 h 142"/>
                      <a:gd name="T4" fmla="*/ 381 w 381"/>
                      <a:gd name="T5" fmla="*/ 109 h 142"/>
                      <a:gd name="T6" fmla="*/ 381 w 381"/>
                      <a:gd name="T7" fmla="*/ 34 h 142"/>
                      <a:gd name="T8" fmla="*/ 0 w 381"/>
                      <a:gd name="T9" fmla="*/ 0 h 142"/>
                    </a:gdLst>
                    <a:ahLst/>
                    <a:cxnLst>
                      <a:cxn ang="0">
                        <a:pos x="T0" y="T1"/>
                      </a:cxn>
                      <a:cxn ang="0">
                        <a:pos x="T2" y="T3"/>
                      </a:cxn>
                      <a:cxn ang="0">
                        <a:pos x="T4" y="T5"/>
                      </a:cxn>
                      <a:cxn ang="0">
                        <a:pos x="T6" y="T7"/>
                      </a:cxn>
                      <a:cxn ang="0">
                        <a:pos x="T8" y="T9"/>
                      </a:cxn>
                    </a:cxnLst>
                    <a:rect l="0" t="0" r="r" b="b"/>
                    <a:pathLst>
                      <a:path w="381" h="142">
                        <a:moveTo>
                          <a:pt x="0" y="0"/>
                        </a:moveTo>
                        <a:lnTo>
                          <a:pt x="0" y="142"/>
                        </a:lnTo>
                        <a:lnTo>
                          <a:pt x="381" y="109"/>
                        </a:lnTo>
                        <a:lnTo>
                          <a:pt x="381" y="34"/>
                        </a:lnTo>
                        <a:lnTo>
                          <a:pt x="0"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25" name="Freeform 42"/>
                  <p:cNvSpPr>
                    <a:spLocks/>
                  </p:cNvSpPr>
                  <p:nvPr/>
                </p:nvSpPr>
                <p:spPr bwMode="auto">
                  <a:xfrm>
                    <a:off x="6111876" y="3725863"/>
                    <a:ext cx="604838" cy="263525"/>
                  </a:xfrm>
                  <a:custGeom>
                    <a:avLst/>
                    <a:gdLst>
                      <a:gd name="T0" fmla="*/ 0 w 381"/>
                      <a:gd name="T1" fmla="*/ 34 h 166"/>
                      <a:gd name="T2" fmla="*/ 0 w 381"/>
                      <a:gd name="T3" fmla="*/ 166 h 166"/>
                      <a:gd name="T4" fmla="*/ 381 w 381"/>
                      <a:gd name="T5" fmla="*/ 56 h 166"/>
                      <a:gd name="T6" fmla="*/ 381 w 381"/>
                      <a:gd name="T7" fmla="*/ 0 h 166"/>
                      <a:gd name="T8" fmla="*/ 0 w 381"/>
                      <a:gd name="T9" fmla="*/ 34 h 166"/>
                    </a:gdLst>
                    <a:ahLst/>
                    <a:cxnLst>
                      <a:cxn ang="0">
                        <a:pos x="T0" y="T1"/>
                      </a:cxn>
                      <a:cxn ang="0">
                        <a:pos x="T2" y="T3"/>
                      </a:cxn>
                      <a:cxn ang="0">
                        <a:pos x="T4" y="T5"/>
                      </a:cxn>
                      <a:cxn ang="0">
                        <a:pos x="T6" y="T7"/>
                      </a:cxn>
                      <a:cxn ang="0">
                        <a:pos x="T8" y="T9"/>
                      </a:cxn>
                    </a:cxnLst>
                    <a:rect l="0" t="0" r="r" b="b"/>
                    <a:pathLst>
                      <a:path w="381" h="166">
                        <a:moveTo>
                          <a:pt x="0" y="34"/>
                        </a:moveTo>
                        <a:lnTo>
                          <a:pt x="0" y="166"/>
                        </a:lnTo>
                        <a:lnTo>
                          <a:pt x="381" y="56"/>
                        </a:lnTo>
                        <a:lnTo>
                          <a:pt x="381" y="0"/>
                        </a:lnTo>
                        <a:lnTo>
                          <a:pt x="0" y="34"/>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grpSp>
            <p:sp>
              <p:nvSpPr>
                <p:cNvPr id="113" name="Rectangle 112"/>
                <p:cNvSpPr/>
                <p:nvPr/>
              </p:nvSpPr>
              <p:spPr>
                <a:xfrm>
                  <a:off x="3793975" y="1990179"/>
                  <a:ext cx="4676078" cy="4186958"/>
                </a:xfrm>
                <a:prstGeom prst="rect">
                  <a:avLst/>
                </a:prstGeom>
              </p:spPr>
              <p:txBody>
                <a:bodyPr wrap="square">
                  <a:prstTxWarp prst="textArchDown">
                    <a:avLst>
                      <a:gd name="adj" fmla="val 20166387"/>
                    </a:avLst>
                  </a:prstTxWarp>
                  <a:spAutoFit/>
                </a:bodyPr>
                <a:lstStyle/>
                <a:p>
                  <a:pPr algn="ctr"/>
                  <a:r>
                    <a:rPr lang="en-US" sz="1600" dirty="0">
                      <a:solidFill>
                        <a:schemeClr val="tx2">
                          <a:lumMod val="75000"/>
                        </a:schemeClr>
                      </a:solidFill>
                    </a:rPr>
                    <a:t>SAP Digital Business Services framework</a:t>
                  </a:r>
                  <a:endParaRPr lang="de-DE" sz="1600" dirty="0">
                    <a:solidFill>
                      <a:schemeClr val="tx2">
                        <a:lumMod val="75000"/>
                      </a:schemeClr>
                    </a:solidFill>
                  </a:endParaRPr>
                </a:p>
              </p:txBody>
            </p:sp>
            <p:cxnSp>
              <p:nvCxnSpPr>
                <p:cNvPr id="114" name="Straight Connector 113"/>
                <p:cNvCxnSpPr/>
                <p:nvPr/>
              </p:nvCxnSpPr>
              <p:spPr>
                <a:xfrm>
                  <a:off x="3944435" y="3194564"/>
                  <a:ext cx="692576" cy="22244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7652180" y="3189408"/>
                  <a:ext cx="692753" cy="22244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92" name="TextBox 91"/>
            <p:cNvSpPr txBox="1"/>
            <p:nvPr/>
          </p:nvSpPr>
          <p:spPr>
            <a:xfrm rot="1959301">
              <a:off x="4495399" y="1982960"/>
              <a:ext cx="3479435" cy="3245068"/>
            </a:xfrm>
            <a:prstGeom prst="rect">
              <a:avLst/>
            </a:prstGeom>
            <a:noFill/>
          </p:spPr>
          <p:txBody>
            <a:bodyPr spcFirstLastPara="1" wrap="square" lIns="0" tIns="0" rIns="0" bIns="0" numCol="1" rtlCol="0">
              <a:prstTxWarp prst="textArchUp">
                <a:avLst>
                  <a:gd name="adj" fmla="val 12890991"/>
                </a:avLst>
              </a:prstTxWarp>
              <a:spAutoFit/>
            </a:bodyPr>
            <a:lstStyle/>
            <a:p>
              <a:pPr fontAlgn="base">
                <a:spcBef>
                  <a:spcPts val="600"/>
                </a:spcBef>
                <a:spcAft>
                  <a:spcPct val="0"/>
                </a:spcAft>
                <a:buClr>
                  <a:srgbClr val="F0AB00"/>
                </a:buClr>
                <a:buSzPct val="80000"/>
              </a:pPr>
              <a:r>
                <a:rPr lang="en-US" sz="1400" dirty="0"/>
                <a:t>     Innovation</a:t>
              </a:r>
              <a:endParaRPr lang="en-US" sz="1400" kern="0" dirty="0">
                <a:ea typeface="Arial Unicode MS" pitchFamily="34" charset="-128"/>
                <a:cs typeface="Arial Unicode MS" pitchFamily="34" charset="-128"/>
              </a:endParaRPr>
            </a:p>
          </p:txBody>
        </p:sp>
      </p:grpSp>
      <p:sp>
        <p:nvSpPr>
          <p:cNvPr id="156" name="Freeform 155"/>
          <p:cNvSpPr/>
          <p:nvPr/>
        </p:nvSpPr>
        <p:spPr bwMode="gray">
          <a:xfrm>
            <a:off x="5124915" y="5155150"/>
            <a:ext cx="2250766" cy="926096"/>
          </a:xfrm>
          <a:custGeom>
            <a:avLst/>
            <a:gdLst>
              <a:gd name="connsiteX0" fmla="*/ 0 w 2250831"/>
              <a:gd name="connsiteY0" fmla="*/ 422031 h 926123"/>
              <a:gd name="connsiteX1" fmla="*/ 293077 w 2250831"/>
              <a:gd name="connsiteY1" fmla="*/ 257908 h 926123"/>
              <a:gd name="connsiteX2" fmla="*/ 879231 w 2250831"/>
              <a:gd name="connsiteY2" fmla="*/ 257908 h 926123"/>
              <a:gd name="connsiteX3" fmla="*/ 1066800 w 2250831"/>
              <a:gd name="connsiteY3" fmla="*/ 504092 h 926123"/>
              <a:gd name="connsiteX4" fmla="*/ 1699846 w 2250831"/>
              <a:gd name="connsiteY4" fmla="*/ 128954 h 926123"/>
              <a:gd name="connsiteX5" fmla="*/ 1863970 w 2250831"/>
              <a:gd name="connsiteY5" fmla="*/ 187569 h 926123"/>
              <a:gd name="connsiteX6" fmla="*/ 2133600 w 2250831"/>
              <a:gd name="connsiteY6" fmla="*/ 0 h 926123"/>
              <a:gd name="connsiteX7" fmla="*/ 2250831 w 2250831"/>
              <a:gd name="connsiteY7" fmla="*/ 46892 h 926123"/>
              <a:gd name="connsiteX8" fmla="*/ 2250831 w 2250831"/>
              <a:gd name="connsiteY8" fmla="*/ 175846 h 926123"/>
              <a:gd name="connsiteX9" fmla="*/ 1207477 w 2250831"/>
              <a:gd name="connsiteY9" fmla="*/ 926123 h 926123"/>
              <a:gd name="connsiteX10" fmla="*/ 187570 w 2250831"/>
              <a:gd name="connsiteY10" fmla="*/ 926123 h 926123"/>
              <a:gd name="connsiteX11" fmla="*/ 11723 w 2250831"/>
              <a:gd name="connsiteY11" fmla="*/ 480646 h 92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0831" h="926123">
                <a:moveTo>
                  <a:pt x="0" y="422031"/>
                </a:moveTo>
                <a:lnTo>
                  <a:pt x="293077" y="257908"/>
                </a:lnTo>
                <a:lnTo>
                  <a:pt x="879231" y="257908"/>
                </a:lnTo>
                <a:lnTo>
                  <a:pt x="1066800" y="504092"/>
                </a:lnTo>
                <a:lnTo>
                  <a:pt x="1699846" y="128954"/>
                </a:lnTo>
                <a:lnTo>
                  <a:pt x="1863970" y="187569"/>
                </a:lnTo>
                <a:lnTo>
                  <a:pt x="2133600" y="0"/>
                </a:lnTo>
                <a:lnTo>
                  <a:pt x="2250831" y="46892"/>
                </a:lnTo>
                <a:lnTo>
                  <a:pt x="2250831" y="175846"/>
                </a:lnTo>
                <a:lnTo>
                  <a:pt x="1207477" y="926123"/>
                </a:lnTo>
                <a:lnTo>
                  <a:pt x="187570" y="926123"/>
                </a:lnTo>
                <a:lnTo>
                  <a:pt x="11723" y="480646"/>
                </a:lnTo>
              </a:path>
            </a:pathLst>
          </a:custGeom>
          <a:solidFill>
            <a:srgbClr val="FFCC99"/>
          </a:solidFill>
          <a:ln w="6350" algn="ctr">
            <a:solidFill>
              <a:srgbClr val="FF9966"/>
            </a:solidFill>
            <a:miter lim="800000"/>
            <a:headEnd/>
            <a:tailEnd/>
          </a:ln>
        </p:spPr>
        <p:txBody>
          <a:bodyPr rtlCol="0" anchor="ctr"/>
          <a:lstStyle/>
          <a:p>
            <a:pPr algn="ctr"/>
            <a:endParaRPr lang="de-DE" sz="1300"/>
          </a:p>
        </p:txBody>
      </p:sp>
      <p:sp>
        <p:nvSpPr>
          <p:cNvPr id="157" name="Freeform 156"/>
          <p:cNvSpPr/>
          <p:nvPr/>
        </p:nvSpPr>
        <p:spPr bwMode="gray">
          <a:xfrm>
            <a:off x="4858325" y="5378798"/>
            <a:ext cx="621305" cy="1055047"/>
          </a:xfrm>
          <a:custGeom>
            <a:avLst/>
            <a:gdLst>
              <a:gd name="connsiteX0" fmla="*/ 211015 w 621323"/>
              <a:gd name="connsiteY0" fmla="*/ 0 h 1055077"/>
              <a:gd name="connsiteX1" fmla="*/ 621323 w 621323"/>
              <a:gd name="connsiteY1" fmla="*/ 926123 h 1055077"/>
              <a:gd name="connsiteX2" fmla="*/ 351692 w 621323"/>
              <a:gd name="connsiteY2" fmla="*/ 1055077 h 1055077"/>
              <a:gd name="connsiteX3" fmla="*/ 0 w 621323"/>
              <a:gd name="connsiteY3" fmla="*/ 117231 h 1055077"/>
              <a:gd name="connsiteX4" fmla="*/ 211015 w 621323"/>
              <a:gd name="connsiteY4" fmla="*/ 0 h 1055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323" h="1055077">
                <a:moveTo>
                  <a:pt x="211015" y="0"/>
                </a:moveTo>
                <a:lnTo>
                  <a:pt x="621323" y="926123"/>
                </a:lnTo>
                <a:lnTo>
                  <a:pt x="351692" y="1055077"/>
                </a:lnTo>
                <a:lnTo>
                  <a:pt x="0" y="117231"/>
                </a:lnTo>
                <a:lnTo>
                  <a:pt x="211015" y="0"/>
                </a:lnTo>
                <a:close/>
              </a:path>
            </a:pathLst>
          </a:custGeom>
          <a:solidFill>
            <a:schemeClr val="bg1"/>
          </a:solidFill>
          <a:ln w="6350" algn="ctr">
            <a:solidFill>
              <a:schemeClr val="bg2">
                <a:lumMod val="90000"/>
              </a:schemeClr>
            </a:solid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58" name="Freeform 157"/>
          <p:cNvSpPr/>
          <p:nvPr/>
        </p:nvSpPr>
        <p:spPr bwMode="gray">
          <a:xfrm>
            <a:off x="8860271" y="801333"/>
            <a:ext cx="2167554" cy="1622812"/>
          </a:xfrm>
          <a:custGeom>
            <a:avLst/>
            <a:gdLst>
              <a:gd name="connsiteX0" fmla="*/ 2320022 w 3919909"/>
              <a:gd name="connsiteY0" fmla="*/ 0 h 2934773"/>
              <a:gd name="connsiteX1" fmla="*/ 3403817 w 3919909"/>
              <a:gd name="connsiteY1" fmla="*/ 1083795 h 2934773"/>
              <a:gd name="connsiteX2" fmla="*/ 3403652 w 3919909"/>
              <a:gd name="connsiteY2" fmla="*/ 1087063 h 2934773"/>
              <a:gd name="connsiteX3" fmla="*/ 3405633 w 3919909"/>
              <a:gd name="connsiteY3" fmla="*/ 1088017 h 2934773"/>
              <a:gd name="connsiteX4" fmla="*/ 3919909 w 3919909"/>
              <a:gd name="connsiteY4" fmla="*/ 1952093 h 2934773"/>
              <a:gd name="connsiteX5" fmla="*/ 2937229 w 3919909"/>
              <a:gd name="connsiteY5" fmla="*/ 2934773 h 2934773"/>
              <a:gd name="connsiteX6" fmla="*/ 2892500 w 3919909"/>
              <a:gd name="connsiteY6" fmla="*/ 2932515 h 2934773"/>
              <a:gd name="connsiteX7" fmla="*/ 2892500 w 3919909"/>
              <a:gd name="connsiteY7" fmla="*/ 2934772 h 2934773"/>
              <a:gd name="connsiteX8" fmla="*/ 982700 w 3919909"/>
              <a:gd name="connsiteY8" fmla="*/ 2934772 h 2934773"/>
              <a:gd name="connsiteX9" fmla="*/ 982680 w 3919909"/>
              <a:gd name="connsiteY9" fmla="*/ 2934773 h 2934773"/>
              <a:gd name="connsiteX10" fmla="*/ 0 w 3919909"/>
              <a:gd name="connsiteY10" fmla="*/ 1952093 h 2934773"/>
              <a:gd name="connsiteX11" fmla="*/ 433254 w 3919909"/>
              <a:gd name="connsiteY11" fmla="*/ 1137239 h 2934773"/>
              <a:gd name="connsiteX12" fmla="*/ 467782 w 3919909"/>
              <a:gd name="connsiteY12" fmla="*/ 1116263 h 2934773"/>
              <a:gd name="connsiteX13" fmla="*/ 466444 w 3919909"/>
              <a:gd name="connsiteY13" fmla="*/ 1102984 h 2934773"/>
              <a:gd name="connsiteX14" fmla="*/ 1110491 w 3919909"/>
              <a:gd name="connsiteY14" fmla="*/ 458937 h 2934773"/>
              <a:gd name="connsiteX15" fmla="*/ 1361183 w 3919909"/>
              <a:gd name="connsiteY15" fmla="*/ 509549 h 2934773"/>
              <a:gd name="connsiteX16" fmla="*/ 1394340 w 3919909"/>
              <a:gd name="connsiteY16" fmla="*/ 527546 h 2934773"/>
              <a:gd name="connsiteX17" fmla="*/ 1421322 w 3919909"/>
              <a:gd name="connsiteY17" fmla="*/ 477835 h 2934773"/>
              <a:gd name="connsiteX18" fmla="*/ 2320022 w 3919909"/>
              <a:gd name="connsiteY18" fmla="*/ 0 h 29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9909" h="2934773">
                <a:moveTo>
                  <a:pt x="2320022" y="0"/>
                </a:moveTo>
                <a:cubicBezTo>
                  <a:pt x="2918585" y="0"/>
                  <a:pt x="3403817" y="485232"/>
                  <a:pt x="3403817" y="1083795"/>
                </a:cubicBezTo>
                <a:lnTo>
                  <a:pt x="3403652" y="1087063"/>
                </a:lnTo>
                <a:lnTo>
                  <a:pt x="3405633" y="1088017"/>
                </a:lnTo>
                <a:cubicBezTo>
                  <a:pt x="3711959" y="1254424"/>
                  <a:pt x="3919909" y="1578974"/>
                  <a:pt x="3919909" y="1952093"/>
                </a:cubicBezTo>
                <a:cubicBezTo>
                  <a:pt x="3919909" y="2494812"/>
                  <a:pt x="3479948" y="2934773"/>
                  <a:pt x="2937229" y="2934773"/>
                </a:cubicBezTo>
                <a:lnTo>
                  <a:pt x="2892500" y="2932515"/>
                </a:lnTo>
                <a:lnTo>
                  <a:pt x="2892500" y="2934772"/>
                </a:lnTo>
                <a:lnTo>
                  <a:pt x="982700" y="2934772"/>
                </a:lnTo>
                <a:lnTo>
                  <a:pt x="982680" y="2934773"/>
                </a:lnTo>
                <a:cubicBezTo>
                  <a:pt x="439961" y="2934773"/>
                  <a:pt x="0" y="2494812"/>
                  <a:pt x="0" y="1952093"/>
                </a:cubicBezTo>
                <a:cubicBezTo>
                  <a:pt x="0" y="1612894"/>
                  <a:pt x="171860" y="1313834"/>
                  <a:pt x="433254" y="1137239"/>
                </a:cubicBezTo>
                <a:lnTo>
                  <a:pt x="467782" y="1116263"/>
                </a:lnTo>
                <a:lnTo>
                  <a:pt x="466444" y="1102984"/>
                </a:lnTo>
                <a:cubicBezTo>
                  <a:pt x="466444" y="747287"/>
                  <a:pt x="754794" y="458937"/>
                  <a:pt x="1110491" y="458937"/>
                </a:cubicBezTo>
                <a:cubicBezTo>
                  <a:pt x="1199415" y="458937"/>
                  <a:pt x="1284130" y="476959"/>
                  <a:pt x="1361183" y="509549"/>
                </a:cubicBezTo>
                <a:lnTo>
                  <a:pt x="1394340" y="527546"/>
                </a:lnTo>
                <a:lnTo>
                  <a:pt x="1421322" y="477835"/>
                </a:lnTo>
                <a:cubicBezTo>
                  <a:pt x="1616088" y="189544"/>
                  <a:pt x="1945920" y="0"/>
                  <a:pt x="2320022" y="0"/>
                </a:cubicBezTo>
                <a:close/>
              </a:path>
            </a:pathLst>
          </a:custGeom>
          <a:solidFill>
            <a:schemeClr val="bg1"/>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59" name="Freeform 17"/>
          <p:cNvSpPr>
            <a:spLocks noChangeAspect="1" noEditPoints="1"/>
          </p:cNvSpPr>
          <p:nvPr/>
        </p:nvSpPr>
        <p:spPr bwMode="auto">
          <a:xfrm>
            <a:off x="9650052" y="1704656"/>
            <a:ext cx="441313" cy="446074"/>
          </a:xfrm>
          <a:custGeom>
            <a:avLst/>
            <a:gdLst>
              <a:gd name="T0" fmla="*/ 199 w 237"/>
              <a:gd name="T1" fmla="*/ 174 h 240"/>
              <a:gd name="T2" fmla="*/ 194 w 237"/>
              <a:gd name="T3" fmla="*/ 225 h 240"/>
              <a:gd name="T4" fmla="*/ 158 w 237"/>
              <a:gd name="T5" fmla="*/ 208 h 240"/>
              <a:gd name="T6" fmla="*/ 118 w 237"/>
              <a:gd name="T7" fmla="*/ 240 h 240"/>
              <a:gd name="T8" fmla="*/ 105 w 237"/>
              <a:gd name="T9" fmla="*/ 202 h 240"/>
              <a:gd name="T10" fmla="*/ 54 w 237"/>
              <a:gd name="T11" fmla="*/ 197 h 240"/>
              <a:gd name="T12" fmla="*/ 71 w 237"/>
              <a:gd name="T13" fmla="*/ 161 h 240"/>
              <a:gd name="T14" fmla="*/ 38 w 237"/>
              <a:gd name="T15" fmla="*/ 121 h 240"/>
              <a:gd name="T16" fmla="*/ 73 w 237"/>
              <a:gd name="T17" fmla="*/ 114 h 240"/>
              <a:gd name="T18" fmla="*/ 60 w 237"/>
              <a:gd name="T19" fmla="*/ 87 h 240"/>
              <a:gd name="T20" fmla="*/ 40 w 237"/>
              <a:gd name="T21" fmla="*/ 99 h 240"/>
              <a:gd name="T22" fmla="*/ 37 w 237"/>
              <a:gd name="T23" fmla="*/ 82 h 240"/>
              <a:gd name="T24" fmla="*/ 23 w 237"/>
              <a:gd name="T25" fmla="*/ 92 h 240"/>
              <a:gd name="T26" fmla="*/ 19 w 237"/>
              <a:gd name="T27" fmla="*/ 66 h 240"/>
              <a:gd name="T28" fmla="*/ 0 w 237"/>
              <a:gd name="T29" fmla="*/ 60 h 240"/>
              <a:gd name="T30" fmla="*/ 17 w 237"/>
              <a:gd name="T31" fmla="*/ 39 h 240"/>
              <a:gd name="T32" fmla="*/ 8 w 237"/>
              <a:gd name="T33" fmla="*/ 22 h 240"/>
              <a:gd name="T34" fmla="*/ 33 w 237"/>
              <a:gd name="T35" fmla="*/ 19 h 240"/>
              <a:gd name="T36" fmla="*/ 40 w 237"/>
              <a:gd name="T37" fmla="*/ 0 h 240"/>
              <a:gd name="T38" fmla="*/ 60 w 237"/>
              <a:gd name="T39" fmla="*/ 16 h 240"/>
              <a:gd name="T40" fmla="*/ 78 w 237"/>
              <a:gd name="T41" fmla="*/ 7 h 240"/>
              <a:gd name="T42" fmla="*/ 81 w 237"/>
              <a:gd name="T43" fmla="*/ 33 h 240"/>
              <a:gd name="T44" fmla="*/ 84 w 237"/>
              <a:gd name="T45" fmla="*/ 39 h 240"/>
              <a:gd name="T46" fmla="*/ 100 w 237"/>
              <a:gd name="T47" fmla="*/ 60 h 240"/>
              <a:gd name="T48" fmla="*/ 105 w 237"/>
              <a:gd name="T49" fmla="*/ 79 h 240"/>
              <a:gd name="T50" fmla="*/ 118 w 237"/>
              <a:gd name="T51" fmla="*/ 74 h 240"/>
              <a:gd name="T52" fmla="*/ 158 w 237"/>
              <a:gd name="T53" fmla="*/ 41 h 240"/>
              <a:gd name="T54" fmla="*/ 165 w 237"/>
              <a:gd name="T55" fmla="*/ 76 h 240"/>
              <a:gd name="T56" fmla="*/ 194 w 237"/>
              <a:gd name="T57" fmla="*/ 57 h 240"/>
              <a:gd name="T58" fmla="*/ 199 w 237"/>
              <a:gd name="T59" fmla="*/ 108 h 240"/>
              <a:gd name="T60" fmla="*/ 237 w 237"/>
              <a:gd name="T61" fmla="*/ 121 h 240"/>
              <a:gd name="T62" fmla="*/ 204 w 237"/>
              <a:gd name="T63" fmla="*/ 161 h 240"/>
              <a:gd name="T64" fmla="*/ 50 w 237"/>
              <a:gd name="T65" fmla="*/ 64 h 240"/>
              <a:gd name="T66" fmla="*/ 65 w 237"/>
              <a:gd name="T67" fmla="*/ 49 h 240"/>
              <a:gd name="T68" fmla="*/ 51 w 237"/>
              <a:gd name="T69" fmla="*/ 35 h 240"/>
              <a:gd name="T70" fmla="*/ 35 w 237"/>
              <a:gd name="T71" fmla="*/ 51 h 240"/>
              <a:gd name="T72" fmla="*/ 138 w 237"/>
              <a:gd name="T73" fmla="*/ 173 h 240"/>
              <a:gd name="T74" fmla="*/ 168 w 237"/>
              <a:gd name="T75" fmla="*/ 143 h 240"/>
              <a:gd name="T76" fmla="*/ 138 w 237"/>
              <a:gd name="T77" fmla="*/ 113 h 240"/>
              <a:gd name="T78" fmla="*/ 108 w 237"/>
              <a:gd name="T79" fmla="*/ 143 h 240"/>
              <a:gd name="T80" fmla="*/ 138 w 237"/>
              <a:gd name="T81" fmla="*/ 17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7" h="240">
                <a:moveTo>
                  <a:pt x="204" y="161"/>
                </a:moveTo>
                <a:cubicBezTo>
                  <a:pt x="203" y="166"/>
                  <a:pt x="201" y="170"/>
                  <a:pt x="199" y="174"/>
                </a:cubicBezTo>
                <a:cubicBezTo>
                  <a:pt x="222" y="197"/>
                  <a:pt x="222" y="197"/>
                  <a:pt x="222" y="197"/>
                </a:cubicBezTo>
                <a:cubicBezTo>
                  <a:pt x="194" y="225"/>
                  <a:pt x="194" y="225"/>
                  <a:pt x="194" y="225"/>
                </a:cubicBezTo>
                <a:cubicBezTo>
                  <a:pt x="171" y="202"/>
                  <a:pt x="171" y="202"/>
                  <a:pt x="171" y="202"/>
                </a:cubicBezTo>
                <a:cubicBezTo>
                  <a:pt x="167" y="204"/>
                  <a:pt x="163" y="206"/>
                  <a:pt x="158" y="208"/>
                </a:cubicBezTo>
                <a:cubicBezTo>
                  <a:pt x="158" y="240"/>
                  <a:pt x="158" y="240"/>
                  <a:pt x="158" y="240"/>
                </a:cubicBezTo>
                <a:cubicBezTo>
                  <a:pt x="118" y="240"/>
                  <a:pt x="118" y="240"/>
                  <a:pt x="118" y="240"/>
                </a:cubicBezTo>
                <a:cubicBezTo>
                  <a:pt x="118" y="208"/>
                  <a:pt x="118" y="208"/>
                  <a:pt x="118" y="208"/>
                </a:cubicBezTo>
                <a:cubicBezTo>
                  <a:pt x="113" y="206"/>
                  <a:pt x="108" y="204"/>
                  <a:pt x="105" y="202"/>
                </a:cubicBezTo>
                <a:cubicBezTo>
                  <a:pt x="81" y="225"/>
                  <a:pt x="81" y="225"/>
                  <a:pt x="81" y="225"/>
                </a:cubicBezTo>
                <a:cubicBezTo>
                  <a:pt x="54" y="197"/>
                  <a:pt x="54" y="197"/>
                  <a:pt x="54" y="197"/>
                </a:cubicBezTo>
                <a:cubicBezTo>
                  <a:pt x="77" y="174"/>
                  <a:pt x="77" y="174"/>
                  <a:pt x="77" y="174"/>
                </a:cubicBezTo>
                <a:cubicBezTo>
                  <a:pt x="74" y="170"/>
                  <a:pt x="72" y="166"/>
                  <a:pt x="71" y="161"/>
                </a:cubicBezTo>
                <a:cubicBezTo>
                  <a:pt x="38" y="161"/>
                  <a:pt x="38" y="161"/>
                  <a:pt x="38" y="161"/>
                </a:cubicBezTo>
                <a:cubicBezTo>
                  <a:pt x="38" y="121"/>
                  <a:pt x="38" y="121"/>
                  <a:pt x="38" y="121"/>
                </a:cubicBezTo>
                <a:cubicBezTo>
                  <a:pt x="71" y="121"/>
                  <a:pt x="71" y="121"/>
                  <a:pt x="71" y="121"/>
                </a:cubicBezTo>
                <a:cubicBezTo>
                  <a:pt x="72" y="118"/>
                  <a:pt x="72" y="116"/>
                  <a:pt x="73" y="114"/>
                </a:cubicBezTo>
                <a:cubicBezTo>
                  <a:pt x="74" y="112"/>
                  <a:pt x="75" y="110"/>
                  <a:pt x="76" y="108"/>
                </a:cubicBezTo>
                <a:cubicBezTo>
                  <a:pt x="60" y="87"/>
                  <a:pt x="60" y="87"/>
                  <a:pt x="60" y="87"/>
                </a:cubicBezTo>
                <a:cubicBezTo>
                  <a:pt x="60" y="99"/>
                  <a:pt x="60" y="99"/>
                  <a:pt x="60" y="99"/>
                </a:cubicBezTo>
                <a:cubicBezTo>
                  <a:pt x="40" y="99"/>
                  <a:pt x="40" y="99"/>
                  <a:pt x="40" y="99"/>
                </a:cubicBezTo>
                <a:cubicBezTo>
                  <a:pt x="40" y="83"/>
                  <a:pt x="40" y="83"/>
                  <a:pt x="40" y="83"/>
                </a:cubicBezTo>
                <a:cubicBezTo>
                  <a:pt x="39" y="82"/>
                  <a:pt x="38" y="82"/>
                  <a:pt x="37" y="82"/>
                </a:cubicBezTo>
                <a:cubicBezTo>
                  <a:pt x="36" y="81"/>
                  <a:pt x="35" y="81"/>
                  <a:pt x="33" y="80"/>
                </a:cubicBezTo>
                <a:cubicBezTo>
                  <a:pt x="23" y="92"/>
                  <a:pt x="23" y="92"/>
                  <a:pt x="23" y="92"/>
                </a:cubicBezTo>
                <a:cubicBezTo>
                  <a:pt x="8" y="77"/>
                  <a:pt x="8" y="77"/>
                  <a:pt x="8" y="77"/>
                </a:cubicBezTo>
                <a:cubicBezTo>
                  <a:pt x="19" y="66"/>
                  <a:pt x="19" y="66"/>
                  <a:pt x="19" y="66"/>
                </a:cubicBezTo>
                <a:cubicBezTo>
                  <a:pt x="18" y="63"/>
                  <a:pt x="17" y="61"/>
                  <a:pt x="17" y="60"/>
                </a:cubicBezTo>
                <a:cubicBezTo>
                  <a:pt x="0" y="60"/>
                  <a:pt x="0" y="60"/>
                  <a:pt x="0" y="60"/>
                </a:cubicBezTo>
                <a:cubicBezTo>
                  <a:pt x="0" y="39"/>
                  <a:pt x="0" y="39"/>
                  <a:pt x="0" y="39"/>
                </a:cubicBezTo>
                <a:cubicBezTo>
                  <a:pt x="17" y="39"/>
                  <a:pt x="17" y="39"/>
                  <a:pt x="17" y="39"/>
                </a:cubicBezTo>
                <a:cubicBezTo>
                  <a:pt x="19" y="33"/>
                  <a:pt x="19" y="33"/>
                  <a:pt x="19" y="33"/>
                </a:cubicBezTo>
                <a:cubicBezTo>
                  <a:pt x="8" y="22"/>
                  <a:pt x="8" y="22"/>
                  <a:pt x="8" y="22"/>
                </a:cubicBezTo>
                <a:cubicBezTo>
                  <a:pt x="22" y="6"/>
                  <a:pt x="22" y="6"/>
                  <a:pt x="22" y="6"/>
                </a:cubicBezTo>
                <a:cubicBezTo>
                  <a:pt x="33" y="19"/>
                  <a:pt x="33" y="19"/>
                  <a:pt x="33" y="19"/>
                </a:cubicBezTo>
                <a:cubicBezTo>
                  <a:pt x="40" y="16"/>
                  <a:pt x="40" y="16"/>
                  <a:pt x="40" y="16"/>
                </a:cubicBezTo>
                <a:cubicBezTo>
                  <a:pt x="40" y="0"/>
                  <a:pt x="40" y="0"/>
                  <a:pt x="40" y="0"/>
                </a:cubicBezTo>
                <a:cubicBezTo>
                  <a:pt x="60" y="0"/>
                  <a:pt x="60" y="0"/>
                  <a:pt x="60" y="0"/>
                </a:cubicBezTo>
                <a:cubicBezTo>
                  <a:pt x="60" y="16"/>
                  <a:pt x="60" y="16"/>
                  <a:pt x="60" y="16"/>
                </a:cubicBezTo>
                <a:cubicBezTo>
                  <a:pt x="62" y="16"/>
                  <a:pt x="64" y="17"/>
                  <a:pt x="67" y="19"/>
                </a:cubicBezTo>
                <a:cubicBezTo>
                  <a:pt x="78" y="7"/>
                  <a:pt x="78" y="7"/>
                  <a:pt x="78" y="7"/>
                </a:cubicBezTo>
                <a:cubicBezTo>
                  <a:pt x="93" y="21"/>
                  <a:pt x="93" y="21"/>
                  <a:pt x="93" y="21"/>
                </a:cubicBezTo>
                <a:cubicBezTo>
                  <a:pt x="81" y="33"/>
                  <a:pt x="81" y="33"/>
                  <a:pt x="81" y="33"/>
                </a:cubicBezTo>
                <a:cubicBezTo>
                  <a:pt x="82" y="34"/>
                  <a:pt x="82" y="35"/>
                  <a:pt x="83" y="36"/>
                </a:cubicBezTo>
                <a:cubicBezTo>
                  <a:pt x="83" y="37"/>
                  <a:pt x="83" y="38"/>
                  <a:pt x="84" y="39"/>
                </a:cubicBezTo>
                <a:cubicBezTo>
                  <a:pt x="100" y="39"/>
                  <a:pt x="100" y="39"/>
                  <a:pt x="100" y="39"/>
                </a:cubicBezTo>
                <a:cubicBezTo>
                  <a:pt x="100" y="60"/>
                  <a:pt x="100" y="60"/>
                  <a:pt x="100" y="60"/>
                </a:cubicBezTo>
                <a:cubicBezTo>
                  <a:pt x="88" y="60"/>
                  <a:pt x="88" y="60"/>
                  <a:pt x="88" y="60"/>
                </a:cubicBezTo>
                <a:cubicBezTo>
                  <a:pt x="105" y="79"/>
                  <a:pt x="105" y="79"/>
                  <a:pt x="105" y="79"/>
                </a:cubicBezTo>
                <a:cubicBezTo>
                  <a:pt x="107" y="78"/>
                  <a:pt x="109" y="77"/>
                  <a:pt x="111" y="76"/>
                </a:cubicBezTo>
                <a:cubicBezTo>
                  <a:pt x="113" y="75"/>
                  <a:pt x="116" y="75"/>
                  <a:pt x="118" y="74"/>
                </a:cubicBezTo>
                <a:cubicBezTo>
                  <a:pt x="118" y="41"/>
                  <a:pt x="118" y="41"/>
                  <a:pt x="118" y="41"/>
                </a:cubicBezTo>
                <a:cubicBezTo>
                  <a:pt x="158" y="41"/>
                  <a:pt x="158" y="41"/>
                  <a:pt x="158" y="41"/>
                </a:cubicBezTo>
                <a:cubicBezTo>
                  <a:pt x="158" y="74"/>
                  <a:pt x="158" y="74"/>
                  <a:pt x="158" y="74"/>
                </a:cubicBezTo>
                <a:cubicBezTo>
                  <a:pt x="160" y="75"/>
                  <a:pt x="162" y="75"/>
                  <a:pt x="165" y="76"/>
                </a:cubicBezTo>
                <a:cubicBezTo>
                  <a:pt x="167" y="77"/>
                  <a:pt x="169" y="78"/>
                  <a:pt x="171" y="79"/>
                </a:cubicBezTo>
                <a:cubicBezTo>
                  <a:pt x="194" y="57"/>
                  <a:pt x="194" y="57"/>
                  <a:pt x="194" y="57"/>
                </a:cubicBezTo>
                <a:cubicBezTo>
                  <a:pt x="222" y="84"/>
                  <a:pt x="222" y="84"/>
                  <a:pt x="222" y="84"/>
                </a:cubicBezTo>
                <a:cubicBezTo>
                  <a:pt x="199" y="108"/>
                  <a:pt x="199" y="108"/>
                  <a:pt x="199" y="108"/>
                </a:cubicBezTo>
                <a:cubicBezTo>
                  <a:pt x="201" y="112"/>
                  <a:pt x="203" y="116"/>
                  <a:pt x="204" y="121"/>
                </a:cubicBezTo>
                <a:cubicBezTo>
                  <a:pt x="237" y="121"/>
                  <a:pt x="237" y="121"/>
                  <a:pt x="237" y="121"/>
                </a:cubicBezTo>
                <a:cubicBezTo>
                  <a:pt x="237" y="161"/>
                  <a:pt x="237" y="161"/>
                  <a:pt x="237" y="161"/>
                </a:cubicBezTo>
                <a:lnTo>
                  <a:pt x="204" y="161"/>
                </a:lnTo>
                <a:close/>
                <a:moveTo>
                  <a:pt x="39" y="60"/>
                </a:moveTo>
                <a:cubicBezTo>
                  <a:pt x="43" y="63"/>
                  <a:pt x="46" y="64"/>
                  <a:pt x="50" y="64"/>
                </a:cubicBezTo>
                <a:cubicBezTo>
                  <a:pt x="54" y="64"/>
                  <a:pt x="57" y="63"/>
                  <a:pt x="61" y="60"/>
                </a:cubicBezTo>
                <a:cubicBezTo>
                  <a:pt x="64" y="56"/>
                  <a:pt x="65" y="53"/>
                  <a:pt x="65" y="49"/>
                </a:cubicBezTo>
                <a:cubicBezTo>
                  <a:pt x="65" y="46"/>
                  <a:pt x="64" y="43"/>
                  <a:pt x="61" y="39"/>
                </a:cubicBezTo>
                <a:cubicBezTo>
                  <a:pt x="58" y="36"/>
                  <a:pt x="55" y="35"/>
                  <a:pt x="51" y="35"/>
                </a:cubicBezTo>
                <a:cubicBezTo>
                  <a:pt x="47" y="35"/>
                  <a:pt x="43" y="36"/>
                  <a:pt x="40" y="40"/>
                </a:cubicBezTo>
                <a:cubicBezTo>
                  <a:pt x="37" y="43"/>
                  <a:pt x="35" y="47"/>
                  <a:pt x="35" y="51"/>
                </a:cubicBezTo>
                <a:cubicBezTo>
                  <a:pt x="35" y="54"/>
                  <a:pt x="36" y="57"/>
                  <a:pt x="39" y="60"/>
                </a:cubicBezTo>
                <a:close/>
                <a:moveTo>
                  <a:pt x="138" y="173"/>
                </a:moveTo>
                <a:cubicBezTo>
                  <a:pt x="146" y="173"/>
                  <a:pt x="154" y="170"/>
                  <a:pt x="159" y="164"/>
                </a:cubicBezTo>
                <a:cubicBezTo>
                  <a:pt x="165" y="158"/>
                  <a:pt x="168" y="151"/>
                  <a:pt x="168" y="143"/>
                </a:cubicBezTo>
                <a:cubicBezTo>
                  <a:pt x="168" y="134"/>
                  <a:pt x="165" y="127"/>
                  <a:pt x="159" y="121"/>
                </a:cubicBezTo>
                <a:cubicBezTo>
                  <a:pt x="154" y="115"/>
                  <a:pt x="146" y="113"/>
                  <a:pt x="138" y="113"/>
                </a:cubicBezTo>
                <a:cubicBezTo>
                  <a:pt x="130" y="113"/>
                  <a:pt x="123" y="115"/>
                  <a:pt x="117" y="121"/>
                </a:cubicBezTo>
                <a:cubicBezTo>
                  <a:pt x="111" y="127"/>
                  <a:pt x="108" y="134"/>
                  <a:pt x="108" y="143"/>
                </a:cubicBezTo>
                <a:cubicBezTo>
                  <a:pt x="108" y="151"/>
                  <a:pt x="111" y="158"/>
                  <a:pt x="117" y="164"/>
                </a:cubicBezTo>
                <a:cubicBezTo>
                  <a:pt x="123" y="170"/>
                  <a:pt x="130" y="173"/>
                  <a:pt x="138" y="173"/>
                </a:cubicBezTo>
                <a:close/>
              </a:path>
            </a:pathLst>
          </a:custGeom>
          <a:solidFill>
            <a:schemeClr val="tx2">
              <a:lumMod val="60000"/>
              <a:lumOff val="40000"/>
            </a:schemeClr>
          </a:solidFill>
          <a:ln>
            <a:noFill/>
          </a:ln>
        </p:spPr>
        <p:txBody>
          <a:bodyPr vert="horz" wrap="square" lIns="91437" tIns="45719" rIns="91437" bIns="45719" numCol="1" anchor="t" anchorCtr="0" compatLnSpc="1">
            <a:prstTxWarp prst="textNoShape">
              <a:avLst/>
            </a:prstTxWarp>
          </a:bodyPr>
          <a:lstStyle/>
          <a:p>
            <a:endParaRPr lang="en-US" sz="1300" dirty="0"/>
          </a:p>
        </p:txBody>
      </p:sp>
      <p:sp>
        <p:nvSpPr>
          <p:cNvPr id="160" name="Freeform 159"/>
          <p:cNvSpPr/>
          <p:nvPr/>
        </p:nvSpPr>
        <p:spPr bwMode="gray">
          <a:xfrm>
            <a:off x="8752016" y="2237627"/>
            <a:ext cx="1153416" cy="882101"/>
          </a:xfrm>
          <a:custGeom>
            <a:avLst/>
            <a:gdLst>
              <a:gd name="connsiteX0" fmla="*/ 0 w 527125"/>
              <a:gd name="connsiteY0" fmla="*/ 882127 h 882127"/>
              <a:gd name="connsiteX1" fmla="*/ 527125 w 527125"/>
              <a:gd name="connsiteY1" fmla="*/ 882127 h 882127"/>
              <a:gd name="connsiteX2" fmla="*/ 527125 w 527125"/>
              <a:gd name="connsiteY2" fmla="*/ 0 h 882127"/>
            </a:gdLst>
            <a:ahLst/>
            <a:cxnLst>
              <a:cxn ang="0">
                <a:pos x="connsiteX0" y="connsiteY0"/>
              </a:cxn>
              <a:cxn ang="0">
                <a:pos x="connsiteX1" y="connsiteY1"/>
              </a:cxn>
              <a:cxn ang="0">
                <a:pos x="connsiteX2" y="connsiteY2"/>
              </a:cxn>
            </a:cxnLst>
            <a:rect l="l" t="t" r="r" b="b"/>
            <a:pathLst>
              <a:path w="527125" h="882127">
                <a:moveTo>
                  <a:pt x="0" y="882127"/>
                </a:moveTo>
                <a:lnTo>
                  <a:pt x="527125" y="882127"/>
                </a:lnTo>
                <a:lnTo>
                  <a:pt x="527125" y="0"/>
                </a:lnTo>
              </a:path>
            </a:pathLst>
          </a:custGeom>
          <a:noFill/>
          <a:ln w="6350" algn="ctr">
            <a:solidFill>
              <a:schemeClr val="tx1"/>
            </a:solidFill>
            <a:prstDash val="dash"/>
            <a:miter lim="800000"/>
            <a:headEnd type="none" w="med" len="med"/>
            <a:tailEnd type="triangle" w="med" len="med"/>
          </a:ln>
        </p:spPr>
        <p:txBody>
          <a:bodyPr rtlCol="0" anchor="ctr"/>
          <a:lstStyle/>
          <a:p>
            <a:pPr algn="ctr"/>
            <a:endParaRPr lang="de-DE" sz="1300"/>
          </a:p>
        </p:txBody>
      </p:sp>
      <p:sp>
        <p:nvSpPr>
          <p:cNvPr id="161" name="Freeform 8"/>
          <p:cNvSpPr>
            <a:spLocks noEditPoints="1"/>
          </p:cNvSpPr>
          <p:nvPr/>
        </p:nvSpPr>
        <p:spPr bwMode="auto">
          <a:xfrm>
            <a:off x="10201397" y="3475889"/>
            <a:ext cx="495740" cy="916753"/>
          </a:xfrm>
          <a:custGeom>
            <a:avLst/>
            <a:gdLst>
              <a:gd name="T0" fmla="*/ 75 w 78"/>
              <a:gd name="T1" fmla="*/ 0 h 131"/>
              <a:gd name="T2" fmla="*/ 3 w 78"/>
              <a:gd name="T3" fmla="*/ 0 h 131"/>
              <a:gd name="T4" fmla="*/ 0 w 78"/>
              <a:gd name="T5" fmla="*/ 3 h 131"/>
              <a:gd name="T6" fmla="*/ 0 w 78"/>
              <a:gd name="T7" fmla="*/ 128 h 131"/>
              <a:gd name="T8" fmla="*/ 3 w 78"/>
              <a:gd name="T9" fmla="*/ 131 h 131"/>
              <a:gd name="T10" fmla="*/ 75 w 78"/>
              <a:gd name="T11" fmla="*/ 131 h 131"/>
              <a:gd name="T12" fmla="*/ 78 w 78"/>
              <a:gd name="T13" fmla="*/ 128 h 131"/>
              <a:gd name="T14" fmla="*/ 78 w 78"/>
              <a:gd name="T15" fmla="*/ 3 h 131"/>
              <a:gd name="T16" fmla="*/ 75 w 78"/>
              <a:gd name="T17" fmla="*/ 0 h 131"/>
              <a:gd name="T18" fmla="*/ 66 w 78"/>
              <a:gd name="T19" fmla="*/ 95 h 131"/>
              <a:gd name="T20" fmla="*/ 62 w 78"/>
              <a:gd name="T21" fmla="*/ 92 h 131"/>
              <a:gd name="T22" fmla="*/ 66 w 78"/>
              <a:gd name="T23" fmla="*/ 88 h 131"/>
              <a:gd name="T24" fmla="*/ 69 w 78"/>
              <a:gd name="T25" fmla="*/ 92 h 131"/>
              <a:gd name="T26" fmla="*/ 66 w 78"/>
              <a:gd name="T27" fmla="*/ 95 h 131"/>
              <a:gd name="T28" fmla="*/ 66 w 78"/>
              <a:gd name="T29" fmla="*/ 85 h 131"/>
              <a:gd name="T30" fmla="*/ 62 w 78"/>
              <a:gd name="T31" fmla="*/ 82 h 131"/>
              <a:gd name="T32" fmla="*/ 66 w 78"/>
              <a:gd name="T33" fmla="*/ 79 h 131"/>
              <a:gd name="T34" fmla="*/ 69 w 78"/>
              <a:gd name="T35" fmla="*/ 82 h 131"/>
              <a:gd name="T36" fmla="*/ 66 w 78"/>
              <a:gd name="T37" fmla="*/ 85 h 131"/>
              <a:gd name="T38" fmla="*/ 73 w 78"/>
              <a:gd name="T39" fmla="*/ 72 h 131"/>
              <a:gd name="T40" fmla="*/ 72 w 78"/>
              <a:gd name="T41" fmla="*/ 73 h 131"/>
              <a:gd name="T42" fmla="*/ 6 w 78"/>
              <a:gd name="T43" fmla="*/ 73 h 131"/>
              <a:gd name="T44" fmla="*/ 5 w 78"/>
              <a:gd name="T45" fmla="*/ 72 h 131"/>
              <a:gd name="T46" fmla="*/ 5 w 78"/>
              <a:gd name="T47" fmla="*/ 56 h 131"/>
              <a:gd name="T48" fmla="*/ 6 w 78"/>
              <a:gd name="T49" fmla="*/ 55 h 131"/>
              <a:gd name="T50" fmla="*/ 72 w 78"/>
              <a:gd name="T51" fmla="*/ 55 h 131"/>
              <a:gd name="T52" fmla="*/ 73 w 78"/>
              <a:gd name="T53" fmla="*/ 56 h 131"/>
              <a:gd name="T54" fmla="*/ 73 w 78"/>
              <a:gd name="T55" fmla="*/ 72 h 131"/>
              <a:gd name="T56" fmla="*/ 73 w 78"/>
              <a:gd name="T57" fmla="*/ 49 h 131"/>
              <a:gd name="T58" fmla="*/ 72 w 78"/>
              <a:gd name="T59" fmla="*/ 50 h 131"/>
              <a:gd name="T60" fmla="*/ 6 w 78"/>
              <a:gd name="T61" fmla="*/ 50 h 131"/>
              <a:gd name="T62" fmla="*/ 5 w 78"/>
              <a:gd name="T63" fmla="*/ 49 h 131"/>
              <a:gd name="T64" fmla="*/ 5 w 78"/>
              <a:gd name="T65" fmla="*/ 33 h 131"/>
              <a:gd name="T66" fmla="*/ 6 w 78"/>
              <a:gd name="T67" fmla="*/ 32 h 131"/>
              <a:gd name="T68" fmla="*/ 72 w 78"/>
              <a:gd name="T69" fmla="*/ 32 h 131"/>
              <a:gd name="T70" fmla="*/ 73 w 78"/>
              <a:gd name="T71" fmla="*/ 33 h 131"/>
              <a:gd name="T72" fmla="*/ 73 w 78"/>
              <a:gd name="T73" fmla="*/ 49 h 131"/>
              <a:gd name="T74" fmla="*/ 73 w 78"/>
              <a:gd name="T75" fmla="*/ 27 h 131"/>
              <a:gd name="T76" fmla="*/ 72 w 78"/>
              <a:gd name="T77" fmla="*/ 28 h 131"/>
              <a:gd name="T78" fmla="*/ 6 w 78"/>
              <a:gd name="T79" fmla="*/ 28 h 131"/>
              <a:gd name="T80" fmla="*/ 5 w 78"/>
              <a:gd name="T81" fmla="*/ 27 h 131"/>
              <a:gd name="T82" fmla="*/ 5 w 78"/>
              <a:gd name="T83" fmla="*/ 11 h 131"/>
              <a:gd name="T84" fmla="*/ 6 w 78"/>
              <a:gd name="T85" fmla="*/ 10 h 131"/>
              <a:gd name="T86" fmla="*/ 72 w 78"/>
              <a:gd name="T87" fmla="*/ 10 h 131"/>
              <a:gd name="T88" fmla="*/ 73 w 78"/>
              <a:gd name="T89" fmla="*/ 11 h 131"/>
              <a:gd name="T90" fmla="*/ 73 w 78"/>
              <a:gd name="T91" fmla="*/ 2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8" h="131">
                <a:moveTo>
                  <a:pt x="75" y="0"/>
                </a:moveTo>
                <a:cubicBezTo>
                  <a:pt x="3" y="0"/>
                  <a:pt x="3" y="0"/>
                  <a:pt x="3" y="0"/>
                </a:cubicBezTo>
                <a:cubicBezTo>
                  <a:pt x="1" y="0"/>
                  <a:pt x="0" y="1"/>
                  <a:pt x="0" y="3"/>
                </a:cubicBezTo>
                <a:cubicBezTo>
                  <a:pt x="0" y="128"/>
                  <a:pt x="0" y="128"/>
                  <a:pt x="0" y="128"/>
                </a:cubicBezTo>
                <a:cubicBezTo>
                  <a:pt x="0" y="130"/>
                  <a:pt x="1" y="131"/>
                  <a:pt x="3" y="131"/>
                </a:cubicBezTo>
                <a:cubicBezTo>
                  <a:pt x="75" y="131"/>
                  <a:pt x="75" y="131"/>
                  <a:pt x="75" y="131"/>
                </a:cubicBezTo>
                <a:cubicBezTo>
                  <a:pt x="77" y="131"/>
                  <a:pt x="78" y="130"/>
                  <a:pt x="78" y="128"/>
                </a:cubicBezTo>
                <a:cubicBezTo>
                  <a:pt x="78" y="3"/>
                  <a:pt x="78" y="3"/>
                  <a:pt x="78" y="3"/>
                </a:cubicBezTo>
                <a:cubicBezTo>
                  <a:pt x="78" y="1"/>
                  <a:pt x="77" y="0"/>
                  <a:pt x="75" y="0"/>
                </a:cubicBezTo>
                <a:close/>
                <a:moveTo>
                  <a:pt x="66" y="95"/>
                </a:moveTo>
                <a:cubicBezTo>
                  <a:pt x="64" y="95"/>
                  <a:pt x="62" y="93"/>
                  <a:pt x="62" y="92"/>
                </a:cubicBezTo>
                <a:cubicBezTo>
                  <a:pt x="62" y="90"/>
                  <a:pt x="64" y="88"/>
                  <a:pt x="66" y="88"/>
                </a:cubicBezTo>
                <a:cubicBezTo>
                  <a:pt x="67" y="88"/>
                  <a:pt x="69" y="90"/>
                  <a:pt x="69" y="92"/>
                </a:cubicBezTo>
                <a:cubicBezTo>
                  <a:pt x="69" y="93"/>
                  <a:pt x="67" y="95"/>
                  <a:pt x="66" y="95"/>
                </a:cubicBezTo>
                <a:close/>
                <a:moveTo>
                  <a:pt x="66" y="85"/>
                </a:moveTo>
                <a:cubicBezTo>
                  <a:pt x="64" y="85"/>
                  <a:pt x="62" y="84"/>
                  <a:pt x="62" y="82"/>
                </a:cubicBezTo>
                <a:cubicBezTo>
                  <a:pt x="62" y="80"/>
                  <a:pt x="64" y="79"/>
                  <a:pt x="66" y="79"/>
                </a:cubicBezTo>
                <a:cubicBezTo>
                  <a:pt x="67" y="79"/>
                  <a:pt x="69" y="80"/>
                  <a:pt x="69" y="82"/>
                </a:cubicBezTo>
                <a:cubicBezTo>
                  <a:pt x="69" y="84"/>
                  <a:pt x="67" y="85"/>
                  <a:pt x="66" y="85"/>
                </a:cubicBezTo>
                <a:close/>
                <a:moveTo>
                  <a:pt x="73" y="72"/>
                </a:moveTo>
                <a:cubicBezTo>
                  <a:pt x="73" y="73"/>
                  <a:pt x="72" y="73"/>
                  <a:pt x="72" y="73"/>
                </a:cubicBezTo>
                <a:cubicBezTo>
                  <a:pt x="6" y="73"/>
                  <a:pt x="6" y="73"/>
                  <a:pt x="6" y="73"/>
                </a:cubicBezTo>
                <a:cubicBezTo>
                  <a:pt x="6" y="73"/>
                  <a:pt x="5" y="73"/>
                  <a:pt x="5" y="72"/>
                </a:cubicBezTo>
                <a:cubicBezTo>
                  <a:pt x="5" y="56"/>
                  <a:pt x="5" y="56"/>
                  <a:pt x="5" y="56"/>
                </a:cubicBezTo>
                <a:cubicBezTo>
                  <a:pt x="5" y="56"/>
                  <a:pt x="6" y="55"/>
                  <a:pt x="6" y="55"/>
                </a:cubicBezTo>
                <a:cubicBezTo>
                  <a:pt x="72" y="55"/>
                  <a:pt x="72" y="55"/>
                  <a:pt x="72" y="55"/>
                </a:cubicBezTo>
                <a:cubicBezTo>
                  <a:pt x="72" y="55"/>
                  <a:pt x="73" y="56"/>
                  <a:pt x="73" y="56"/>
                </a:cubicBezTo>
                <a:lnTo>
                  <a:pt x="73" y="72"/>
                </a:lnTo>
                <a:close/>
                <a:moveTo>
                  <a:pt x="73" y="49"/>
                </a:moveTo>
                <a:cubicBezTo>
                  <a:pt x="73" y="50"/>
                  <a:pt x="72" y="50"/>
                  <a:pt x="72" y="50"/>
                </a:cubicBezTo>
                <a:cubicBezTo>
                  <a:pt x="6" y="50"/>
                  <a:pt x="6" y="50"/>
                  <a:pt x="6" y="50"/>
                </a:cubicBezTo>
                <a:cubicBezTo>
                  <a:pt x="6" y="50"/>
                  <a:pt x="5" y="50"/>
                  <a:pt x="5" y="49"/>
                </a:cubicBezTo>
                <a:cubicBezTo>
                  <a:pt x="5" y="33"/>
                  <a:pt x="5" y="33"/>
                  <a:pt x="5" y="33"/>
                </a:cubicBezTo>
                <a:cubicBezTo>
                  <a:pt x="5" y="33"/>
                  <a:pt x="6" y="32"/>
                  <a:pt x="6" y="32"/>
                </a:cubicBezTo>
                <a:cubicBezTo>
                  <a:pt x="72" y="32"/>
                  <a:pt x="72" y="32"/>
                  <a:pt x="72" y="32"/>
                </a:cubicBezTo>
                <a:cubicBezTo>
                  <a:pt x="72" y="32"/>
                  <a:pt x="73" y="33"/>
                  <a:pt x="73" y="33"/>
                </a:cubicBezTo>
                <a:lnTo>
                  <a:pt x="73" y="49"/>
                </a:lnTo>
                <a:close/>
                <a:moveTo>
                  <a:pt x="73" y="27"/>
                </a:moveTo>
                <a:cubicBezTo>
                  <a:pt x="73" y="27"/>
                  <a:pt x="72" y="28"/>
                  <a:pt x="72" y="28"/>
                </a:cubicBezTo>
                <a:cubicBezTo>
                  <a:pt x="6" y="28"/>
                  <a:pt x="6" y="28"/>
                  <a:pt x="6" y="28"/>
                </a:cubicBezTo>
                <a:cubicBezTo>
                  <a:pt x="6" y="28"/>
                  <a:pt x="5" y="27"/>
                  <a:pt x="5" y="27"/>
                </a:cubicBezTo>
                <a:cubicBezTo>
                  <a:pt x="5" y="11"/>
                  <a:pt x="5" y="11"/>
                  <a:pt x="5" y="11"/>
                </a:cubicBezTo>
                <a:cubicBezTo>
                  <a:pt x="5" y="10"/>
                  <a:pt x="6" y="10"/>
                  <a:pt x="6" y="10"/>
                </a:cubicBezTo>
                <a:cubicBezTo>
                  <a:pt x="72" y="10"/>
                  <a:pt x="72" y="10"/>
                  <a:pt x="72" y="10"/>
                </a:cubicBezTo>
                <a:cubicBezTo>
                  <a:pt x="72" y="10"/>
                  <a:pt x="73" y="10"/>
                  <a:pt x="73" y="11"/>
                </a:cubicBezTo>
                <a:lnTo>
                  <a:pt x="73" y="27"/>
                </a:lnTo>
                <a:close/>
              </a:path>
            </a:pathLst>
          </a:custGeom>
          <a:noFill/>
          <a:ln>
            <a:solidFill>
              <a:schemeClr val="tx2"/>
            </a:solidFill>
            <a:prstDash val="dash"/>
          </a:ln>
        </p:spPr>
        <p:txBody>
          <a:bodyPr vert="horz" wrap="square" lIns="68560" tIns="34280" rIns="68560" bIns="34280" numCol="1" anchor="t" anchorCtr="0" compatLnSpc="1">
            <a:prstTxWarp prst="textNoShape">
              <a:avLst/>
            </a:prstTxWarp>
          </a:bodyPr>
          <a:lstStyle/>
          <a:p>
            <a:endParaRPr lang="en-US" sz="1900" dirty="0">
              <a:solidFill>
                <a:schemeClr val="tx2"/>
              </a:solidFill>
            </a:endParaRPr>
          </a:p>
        </p:txBody>
      </p:sp>
      <p:cxnSp>
        <p:nvCxnSpPr>
          <p:cNvPr id="162" name="Straight Connector 161"/>
          <p:cNvCxnSpPr/>
          <p:nvPr/>
        </p:nvCxnSpPr>
        <p:spPr>
          <a:xfrm flipH="1">
            <a:off x="10705838" y="5677868"/>
            <a:ext cx="210467" cy="895302"/>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3" name="Freeform 162"/>
          <p:cNvSpPr/>
          <p:nvPr/>
        </p:nvSpPr>
        <p:spPr bwMode="gray">
          <a:xfrm>
            <a:off x="11017155" y="2446414"/>
            <a:ext cx="522800" cy="391412"/>
          </a:xfrm>
          <a:custGeom>
            <a:avLst/>
            <a:gdLst>
              <a:gd name="connsiteX0" fmla="*/ 2320022 w 3919909"/>
              <a:gd name="connsiteY0" fmla="*/ 0 h 2934773"/>
              <a:gd name="connsiteX1" fmla="*/ 3403817 w 3919909"/>
              <a:gd name="connsiteY1" fmla="*/ 1083795 h 2934773"/>
              <a:gd name="connsiteX2" fmla="*/ 3403652 w 3919909"/>
              <a:gd name="connsiteY2" fmla="*/ 1087063 h 2934773"/>
              <a:gd name="connsiteX3" fmla="*/ 3405633 w 3919909"/>
              <a:gd name="connsiteY3" fmla="*/ 1088017 h 2934773"/>
              <a:gd name="connsiteX4" fmla="*/ 3919909 w 3919909"/>
              <a:gd name="connsiteY4" fmla="*/ 1952093 h 2934773"/>
              <a:gd name="connsiteX5" fmla="*/ 2937229 w 3919909"/>
              <a:gd name="connsiteY5" fmla="*/ 2934773 h 2934773"/>
              <a:gd name="connsiteX6" fmla="*/ 2892500 w 3919909"/>
              <a:gd name="connsiteY6" fmla="*/ 2932515 h 2934773"/>
              <a:gd name="connsiteX7" fmla="*/ 2892500 w 3919909"/>
              <a:gd name="connsiteY7" fmla="*/ 2934772 h 2934773"/>
              <a:gd name="connsiteX8" fmla="*/ 982700 w 3919909"/>
              <a:gd name="connsiteY8" fmla="*/ 2934772 h 2934773"/>
              <a:gd name="connsiteX9" fmla="*/ 982680 w 3919909"/>
              <a:gd name="connsiteY9" fmla="*/ 2934773 h 2934773"/>
              <a:gd name="connsiteX10" fmla="*/ 0 w 3919909"/>
              <a:gd name="connsiteY10" fmla="*/ 1952093 h 2934773"/>
              <a:gd name="connsiteX11" fmla="*/ 433254 w 3919909"/>
              <a:gd name="connsiteY11" fmla="*/ 1137239 h 2934773"/>
              <a:gd name="connsiteX12" fmla="*/ 467782 w 3919909"/>
              <a:gd name="connsiteY12" fmla="*/ 1116263 h 2934773"/>
              <a:gd name="connsiteX13" fmla="*/ 466444 w 3919909"/>
              <a:gd name="connsiteY13" fmla="*/ 1102984 h 2934773"/>
              <a:gd name="connsiteX14" fmla="*/ 1110491 w 3919909"/>
              <a:gd name="connsiteY14" fmla="*/ 458937 h 2934773"/>
              <a:gd name="connsiteX15" fmla="*/ 1361183 w 3919909"/>
              <a:gd name="connsiteY15" fmla="*/ 509549 h 2934773"/>
              <a:gd name="connsiteX16" fmla="*/ 1394340 w 3919909"/>
              <a:gd name="connsiteY16" fmla="*/ 527546 h 2934773"/>
              <a:gd name="connsiteX17" fmla="*/ 1421322 w 3919909"/>
              <a:gd name="connsiteY17" fmla="*/ 477835 h 2934773"/>
              <a:gd name="connsiteX18" fmla="*/ 2320022 w 3919909"/>
              <a:gd name="connsiteY18" fmla="*/ 0 h 29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9909" h="2934773">
                <a:moveTo>
                  <a:pt x="2320022" y="0"/>
                </a:moveTo>
                <a:cubicBezTo>
                  <a:pt x="2918585" y="0"/>
                  <a:pt x="3403817" y="485232"/>
                  <a:pt x="3403817" y="1083795"/>
                </a:cubicBezTo>
                <a:lnTo>
                  <a:pt x="3403652" y="1087063"/>
                </a:lnTo>
                <a:lnTo>
                  <a:pt x="3405633" y="1088017"/>
                </a:lnTo>
                <a:cubicBezTo>
                  <a:pt x="3711959" y="1254424"/>
                  <a:pt x="3919909" y="1578974"/>
                  <a:pt x="3919909" y="1952093"/>
                </a:cubicBezTo>
                <a:cubicBezTo>
                  <a:pt x="3919909" y="2494812"/>
                  <a:pt x="3479948" y="2934773"/>
                  <a:pt x="2937229" y="2934773"/>
                </a:cubicBezTo>
                <a:lnTo>
                  <a:pt x="2892500" y="2932515"/>
                </a:lnTo>
                <a:lnTo>
                  <a:pt x="2892500" y="2934772"/>
                </a:lnTo>
                <a:lnTo>
                  <a:pt x="982700" y="2934772"/>
                </a:lnTo>
                <a:lnTo>
                  <a:pt x="982680" y="2934773"/>
                </a:lnTo>
                <a:cubicBezTo>
                  <a:pt x="439961" y="2934773"/>
                  <a:pt x="0" y="2494812"/>
                  <a:pt x="0" y="1952093"/>
                </a:cubicBezTo>
                <a:cubicBezTo>
                  <a:pt x="0" y="1612894"/>
                  <a:pt x="171860" y="1313834"/>
                  <a:pt x="433254" y="1137239"/>
                </a:cubicBezTo>
                <a:lnTo>
                  <a:pt x="467782" y="1116263"/>
                </a:lnTo>
                <a:lnTo>
                  <a:pt x="466444" y="1102984"/>
                </a:lnTo>
                <a:cubicBezTo>
                  <a:pt x="466444" y="747287"/>
                  <a:pt x="754794" y="458937"/>
                  <a:pt x="1110491" y="458937"/>
                </a:cubicBezTo>
                <a:cubicBezTo>
                  <a:pt x="1199415" y="458937"/>
                  <a:pt x="1284130" y="476959"/>
                  <a:pt x="1361183" y="509549"/>
                </a:cubicBezTo>
                <a:lnTo>
                  <a:pt x="1394340" y="527546"/>
                </a:lnTo>
                <a:lnTo>
                  <a:pt x="1421322" y="477835"/>
                </a:lnTo>
                <a:cubicBezTo>
                  <a:pt x="1616088" y="189544"/>
                  <a:pt x="1945920" y="0"/>
                  <a:pt x="2320022" y="0"/>
                </a:cubicBezTo>
                <a:close/>
              </a:path>
            </a:pathLst>
          </a:custGeom>
          <a:solidFill>
            <a:schemeClr val="bg1"/>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64" name="Freeform 163"/>
          <p:cNvSpPr/>
          <p:nvPr/>
        </p:nvSpPr>
        <p:spPr bwMode="gray">
          <a:xfrm>
            <a:off x="8789732" y="3593965"/>
            <a:ext cx="849414" cy="635942"/>
          </a:xfrm>
          <a:custGeom>
            <a:avLst/>
            <a:gdLst>
              <a:gd name="connsiteX0" fmla="*/ 2320022 w 3919909"/>
              <a:gd name="connsiteY0" fmla="*/ 0 h 2934773"/>
              <a:gd name="connsiteX1" fmla="*/ 3403817 w 3919909"/>
              <a:gd name="connsiteY1" fmla="*/ 1083795 h 2934773"/>
              <a:gd name="connsiteX2" fmla="*/ 3403652 w 3919909"/>
              <a:gd name="connsiteY2" fmla="*/ 1087063 h 2934773"/>
              <a:gd name="connsiteX3" fmla="*/ 3405633 w 3919909"/>
              <a:gd name="connsiteY3" fmla="*/ 1088017 h 2934773"/>
              <a:gd name="connsiteX4" fmla="*/ 3919909 w 3919909"/>
              <a:gd name="connsiteY4" fmla="*/ 1952093 h 2934773"/>
              <a:gd name="connsiteX5" fmla="*/ 2937229 w 3919909"/>
              <a:gd name="connsiteY5" fmla="*/ 2934773 h 2934773"/>
              <a:gd name="connsiteX6" fmla="*/ 2892500 w 3919909"/>
              <a:gd name="connsiteY6" fmla="*/ 2932515 h 2934773"/>
              <a:gd name="connsiteX7" fmla="*/ 2892500 w 3919909"/>
              <a:gd name="connsiteY7" fmla="*/ 2934772 h 2934773"/>
              <a:gd name="connsiteX8" fmla="*/ 982700 w 3919909"/>
              <a:gd name="connsiteY8" fmla="*/ 2934772 h 2934773"/>
              <a:gd name="connsiteX9" fmla="*/ 982680 w 3919909"/>
              <a:gd name="connsiteY9" fmla="*/ 2934773 h 2934773"/>
              <a:gd name="connsiteX10" fmla="*/ 0 w 3919909"/>
              <a:gd name="connsiteY10" fmla="*/ 1952093 h 2934773"/>
              <a:gd name="connsiteX11" fmla="*/ 433254 w 3919909"/>
              <a:gd name="connsiteY11" fmla="*/ 1137239 h 2934773"/>
              <a:gd name="connsiteX12" fmla="*/ 467782 w 3919909"/>
              <a:gd name="connsiteY12" fmla="*/ 1116263 h 2934773"/>
              <a:gd name="connsiteX13" fmla="*/ 466444 w 3919909"/>
              <a:gd name="connsiteY13" fmla="*/ 1102984 h 2934773"/>
              <a:gd name="connsiteX14" fmla="*/ 1110491 w 3919909"/>
              <a:gd name="connsiteY14" fmla="*/ 458937 h 2934773"/>
              <a:gd name="connsiteX15" fmla="*/ 1361183 w 3919909"/>
              <a:gd name="connsiteY15" fmla="*/ 509549 h 2934773"/>
              <a:gd name="connsiteX16" fmla="*/ 1394340 w 3919909"/>
              <a:gd name="connsiteY16" fmla="*/ 527546 h 2934773"/>
              <a:gd name="connsiteX17" fmla="*/ 1421322 w 3919909"/>
              <a:gd name="connsiteY17" fmla="*/ 477835 h 2934773"/>
              <a:gd name="connsiteX18" fmla="*/ 2320022 w 3919909"/>
              <a:gd name="connsiteY18" fmla="*/ 0 h 29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19909" h="2934773">
                <a:moveTo>
                  <a:pt x="2320022" y="0"/>
                </a:moveTo>
                <a:cubicBezTo>
                  <a:pt x="2918585" y="0"/>
                  <a:pt x="3403817" y="485232"/>
                  <a:pt x="3403817" y="1083795"/>
                </a:cubicBezTo>
                <a:lnTo>
                  <a:pt x="3403652" y="1087063"/>
                </a:lnTo>
                <a:lnTo>
                  <a:pt x="3405633" y="1088017"/>
                </a:lnTo>
                <a:cubicBezTo>
                  <a:pt x="3711959" y="1254424"/>
                  <a:pt x="3919909" y="1578974"/>
                  <a:pt x="3919909" y="1952093"/>
                </a:cubicBezTo>
                <a:cubicBezTo>
                  <a:pt x="3919909" y="2494812"/>
                  <a:pt x="3479948" y="2934773"/>
                  <a:pt x="2937229" y="2934773"/>
                </a:cubicBezTo>
                <a:lnTo>
                  <a:pt x="2892500" y="2932515"/>
                </a:lnTo>
                <a:lnTo>
                  <a:pt x="2892500" y="2934772"/>
                </a:lnTo>
                <a:lnTo>
                  <a:pt x="982700" y="2934772"/>
                </a:lnTo>
                <a:lnTo>
                  <a:pt x="982680" y="2934773"/>
                </a:lnTo>
                <a:cubicBezTo>
                  <a:pt x="439961" y="2934773"/>
                  <a:pt x="0" y="2494812"/>
                  <a:pt x="0" y="1952093"/>
                </a:cubicBezTo>
                <a:cubicBezTo>
                  <a:pt x="0" y="1612894"/>
                  <a:pt x="171860" y="1313834"/>
                  <a:pt x="433254" y="1137239"/>
                </a:cubicBezTo>
                <a:lnTo>
                  <a:pt x="467782" y="1116263"/>
                </a:lnTo>
                <a:lnTo>
                  <a:pt x="466444" y="1102984"/>
                </a:lnTo>
                <a:cubicBezTo>
                  <a:pt x="466444" y="747287"/>
                  <a:pt x="754794" y="458937"/>
                  <a:pt x="1110491" y="458937"/>
                </a:cubicBezTo>
                <a:cubicBezTo>
                  <a:pt x="1199415" y="458937"/>
                  <a:pt x="1284130" y="476959"/>
                  <a:pt x="1361183" y="509549"/>
                </a:cubicBezTo>
                <a:lnTo>
                  <a:pt x="1394340" y="527546"/>
                </a:lnTo>
                <a:lnTo>
                  <a:pt x="1421322" y="477835"/>
                </a:lnTo>
                <a:cubicBezTo>
                  <a:pt x="1616088" y="189544"/>
                  <a:pt x="1945920" y="0"/>
                  <a:pt x="2320022" y="0"/>
                </a:cubicBezTo>
                <a:close/>
              </a:path>
            </a:pathLst>
          </a:custGeom>
          <a:solidFill>
            <a:schemeClr val="tx2">
              <a:lumMod val="20000"/>
              <a:lumOff val="80000"/>
            </a:schemeClr>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65" name="Oval 164"/>
          <p:cNvSpPr/>
          <p:nvPr/>
        </p:nvSpPr>
        <p:spPr bwMode="gray">
          <a:xfrm>
            <a:off x="10007623" y="4006875"/>
            <a:ext cx="77987" cy="77987"/>
          </a:xfrm>
          <a:prstGeom prst="ellipse">
            <a:avLst/>
          </a:prstGeom>
          <a:solidFill>
            <a:schemeClr val="bg1"/>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66" name="Oval 165"/>
          <p:cNvSpPr/>
          <p:nvPr/>
        </p:nvSpPr>
        <p:spPr bwMode="gray">
          <a:xfrm>
            <a:off x="10817232" y="3375341"/>
            <a:ext cx="77987" cy="77987"/>
          </a:xfrm>
          <a:prstGeom prst="ellipse">
            <a:avLst/>
          </a:prstGeom>
          <a:solidFill>
            <a:schemeClr val="bg1"/>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67" name="Oval 166"/>
          <p:cNvSpPr/>
          <p:nvPr/>
        </p:nvSpPr>
        <p:spPr bwMode="gray">
          <a:xfrm>
            <a:off x="11584692" y="5179908"/>
            <a:ext cx="77987" cy="77987"/>
          </a:xfrm>
          <a:prstGeom prst="ellipse">
            <a:avLst/>
          </a:prstGeom>
          <a:solidFill>
            <a:schemeClr val="bg1"/>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68" name="Oval 167"/>
          <p:cNvSpPr/>
          <p:nvPr/>
        </p:nvSpPr>
        <p:spPr bwMode="gray">
          <a:xfrm>
            <a:off x="11530492" y="3103271"/>
            <a:ext cx="77987" cy="77987"/>
          </a:xfrm>
          <a:prstGeom prst="ellipse">
            <a:avLst/>
          </a:prstGeom>
          <a:solidFill>
            <a:schemeClr val="bg1"/>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69" name="Oval 168"/>
          <p:cNvSpPr/>
          <p:nvPr/>
        </p:nvSpPr>
        <p:spPr bwMode="gray">
          <a:xfrm>
            <a:off x="10872898" y="2324858"/>
            <a:ext cx="77987" cy="77987"/>
          </a:xfrm>
          <a:prstGeom prst="ellipse">
            <a:avLst/>
          </a:prstGeom>
          <a:solidFill>
            <a:schemeClr val="bg1"/>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
        <p:nvSpPr>
          <p:cNvPr id="170" name="Arc 169"/>
          <p:cNvSpPr/>
          <p:nvPr/>
        </p:nvSpPr>
        <p:spPr>
          <a:xfrm>
            <a:off x="8642408" y="3178804"/>
            <a:ext cx="3757085" cy="3757085"/>
          </a:xfrm>
          <a:prstGeom prst="arc">
            <a:avLst>
              <a:gd name="adj1" fmla="val 7831273"/>
              <a:gd name="adj2" fmla="val 19709854"/>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300"/>
          </a:p>
        </p:txBody>
      </p:sp>
      <p:cxnSp>
        <p:nvCxnSpPr>
          <p:cNvPr id="171" name="Straight Connector 170"/>
          <p:cNvCxnSpPr/>
          <p:nvPr/>
        </p:nvCxnSpPr>
        <p:spPr>
          <a:xfrm>
            <a:off x="10449266" y="1612738"/>
            <a:ext cx="0" cy="1741655"/>
          </a:xfrm>
          <a:prstGeom prst="line">
            <a:avLst/>
          </a:prstGeom>
          <a:noFill/>
          <a:ln w="6350" algn="ctr">
            <a:solidFill>
              <a:schemeClr val="tx1"/>
            </a:solidFill>
            <a:prstDash val="dash"/>
            <a:miter lim="800000"/>
            <a:headEnd type="none" w="med" len="med"/>
            <a:tailEnd type="triangle" w="med" len="med"/>
          </a:ln>
        </p:spPr>
      </p:cxnSp>
      <p:sp>
        <p:nvSpPr>
          <p:cNvPr id="172" name="Freeform 27"/>
          <p:cNvSpPr>
            <a:spLocks noChangeAspect="1" noEditPoints="1"/>
          </p:cNvSpPr>
          <p:nvPr/>
        </p:nvSpPr>
        <p:spPr bwMode="auto">
          <a:xfrm>
            <a:off x="10022037" y="1293146"/>
            <a:ext cx="518320" cy="541443"/>
          </a:xfrm>
          <a:custGeom>
            <a:avLst/>
            <a:gdLst>
              <a:gd name="T0" fmla="*/ 67 w 230"/>
              <a:gd name="T1" fmla="*/ 87 h 240"/>
              <a:gd name="T2" fmla="*/ 68 w 230"/>
              <a:gd name="T3" fmla="*/ 148 h 240"/>
              <a:gd name="T4" fmla="*/ 62 w 230"/>
              <a:gd name="T5" fmla="*/ 155 h 240"/>
              <a:gd name="T6" fmla="*/ 2 w 230"/>
              <a:gd name="T7" fmla="*/ 153 h 240"/>
              <a:gd name="T8" fmla="*/ 0 w 230"/>
              <a:gd name="T9" fmla="*/ 92 h 240"/>
              <a:gd name="T10" fmla="*/ 7 w 230"/>
              <a:gd name="T11" fmla="*/ 85 h 240"/>
              <a:gd name="T12" fmla="*/ 58 w 230"/>
              <a:gd name="T13" fmla="*/ 96 h 240"/>
              <a:gd name="T14" fmla="*/ 10 w 230"/>
              <a:gd name="T15" fmla="*/ 144 h 240"/>
              <a:gd name="T16" fmla="*/ 58 w 230"/>
              <a:gd name="T17" fmla="*/ 96 h 240"/>
              <a:gd name="T18" fmla="*/ 68 w 230"/>
              <a:gd name="T19" fmla="*/ 174 h 240"/>
              <a:gd name="T20" fmla="*/ 67 w 230"/>
              <a:gd name="T21" fmla="*/ 213 h 240"/>
              <a:gd name="T22" fmla="*/ 27 w 230"/>
              <a:gd name="T23" fmla="*/ 211 h 240"/>
              <a:gd name="T24" fmla="*/ 30 w 230"/>
              <a:gd name="T25" fmla="*/ 172 h 240"/>
              <a:gd name="T26" fmla="*/ 148 w 230"/>
              <a:gd name="T27" fmla="*/ 172 h 240"/>
              <a:gd name="T28" fmla="*/ 155 w 230"/>
              <a:gd name="T29" fmla="*/ 233 h 240"/>
              <a:gd name="T30" fmla="*/ 93 w 230"/>
              <a:gd name="T31" fmla="*/ 240 h 240"/>
              <a:gd name="T32" fmla="*/ 86 w 230"/>
              <a:gd name="T33" fmla="*/ 233 h 240"/>
              <a:gd name="T34" fmla="*/ 88 w 230"/>
              <a:gd name="T35" fmla="*/ 174 h 240"/>
              <a:gd name="T36" fmla="*/ 148 w 230"/>
              <a:gd name="T37" fmla="*/ 172 h 240"/>
              <a:gd name="T38" fmla="*/ 227 w 230"/>
              <a:gd name="T39" fmla="*/ 3 h 240"/>
              <a:gd name="T40" fmla="*/ 230 w 230"/>
              <a:gd name="T41" fmla="*/ 144 h 240"/>
              <a:gd name="T42" fmla="*/ 220 w 230"/>
              <a:gd name="T43" fmla="*/ 154 h 240"/>
              <a:gd name="T44" fmla="*/ 89 w 230"/>
              <a:gd name="T45" fmla="*/ 151 h 240"/>
              <a:gd name="T46" fmla="*/ 86 w 230"/>
              <a:gd name="T47" fmla="*/ 10 h 240"/>
              <a:gd name="T48" fmla="*/ 96 w 230"/>
              <a:gd name="T49" fmla="*/ 0 h 240"/>
              <a:gd name="T50" fmla="*/ 145 w 230"/>
              <a:gd name="T51" fmla="*/ 182 h 240"/>
              <a:gd name="T52" fmla="*/ 97 w 230"/>
              <a:gd name="T53" fmla="*/ 230 h 240"/>
              <a:gd name="T54" fmla="*/ 145 w 230"/>
              <a:gd name="T55" fmla="*/ 182 h 240"/>
              <a:gd name="T56" fmla="*/ 110 w 230"/>
              <a:gd name="T57" fmla="*/ 73 h 240"/>
              <a:gd name="T58" fmla="*/ 132 w 230"/>
              <a:gd name="T59" fmla="*/ 118 h 240"/>
              <a:gd name="T60" fmla="*/ 169 w 230"/>
              <a:gd name="T61" fmla="*/ 36 h 240"/>
              <a:gd name="T62" fmla="*/ 147 w 230"/>
              <a:gd name="T63" fmla="*/ 118 h 240"/>
              <a:gd name="T64" fmla="*/ 169 w 230"/>
              <a:gd name="T65" fmla="*/ 36 h 240"/>
              <a:gd name="T66" fmla="*/ 183 w 230"/>
              <a:gd name="T67" fmla="*/ 52 h 240"/>
              <a:gd name="T68" fmla="*/ 205 w 230"/>
              <a:gd name="T69" fmla="*/ 11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0" h="240">
                <a:moveTo>
                  <a:pt x="62" y="85"/>
                </a:moveTo>
                <a:cubicBezTo>
                  <a:pt x="64" y="85"/>
                  <a:pt x="65" y="86"/>
                  <a:pt x="67" y="87"/>
                </a:cubicBezTo>
                <a:cubicBezTo>
                  <a:pt x="68" y="89"/>
                  <a:pt x="68" y="90"/>
                  <a:pt x="68" y="92"/>
                </a:cubicBezTo>
                <a:cubicBezTo>
                  <a:pt x="68" y="148"/>
                  <a:pt x="68" y="148"/>
                  <a:pt x="68" y="148"/>
                </a:cubicBezTo>
                <a:cubicBezTo>
                  <a:pt x="68" y="149"/>
                  <a:pt x="68" y="151"/>
                  <a:pt x="67" y="153"/>
                </a:cubicBezTo>
                <a:cubicBezTo>
                  <a:pt x="65" y="154"/>
                  <a:pt x="64" y="155"/>
                  <a:pt x="62" y="155"/>
                </a:cubicBezTo>
                <a:cubicBezTo>
                  <a:pt x="7" y="155"/>
                  <a:pt x="7" y="155"/>
                  <a:pt x="7" y="155"/>
                </a:cubicBezTo>
                <a:cubicBezTo>
                  <a:pt x="5" y="155"/>
                  <a:pt x="3" y="154"/>
                  <a:pt x="2" y="153"/>
                </a:cubicBezTo>
                <a:cubicBezTo>
                  <a:pt x="0" y="151"/>
                  <a:pt x="0" y="149"/>
                  <a:pt x="0" y="148"/>
                </a:cubicBezTo>
                <a:cubicBezTo>
                  <a:pt x="0" y="92"/>
                  <a:pt x="0" y="92"/>
                  <a:pt x="0" y="92"/>
                </a:cubicBezTo>
                <a:cubicBezTo>
                  <a:pt x="0" y="90"/>
                  <a:pt x="0" y="89"/>
                  <a:pt x="2" y="87"/>
                </a:cubicBezTo>
                <a:cubicBezTo>
                  <a:pt x="3" y="86"/>
                  <a:pt x="5" y="85"/>
                  <a:pt x="7" y="85"/>
                </a:cubicBezTo>
                <a:lnTo>
                  <a:pt x="62" y="85"/>
                </a:lnTo>
                <a:close/>
                <a:moveTo>
                  <a:pt x="58" y="96"/>
                </a:moveTo>
                <a:cubicBezTo>
                  <a:pt x="10" y="96"/>
                  <a:pt x="10" y="96"/>
                  <a:pt x="10" y="96"/>
                </a:cubicBezTo>
                <a:cubicBezTo>
                  <a:pt x="10" y="144"/>
                  <a:pt x="10" y="144"/>
                  <a:pt x="10" y="144"/>
                </a:cubicBezTo>
                <a:cubicBezTo>
                  <a:pt x="58" y="144"/>
                  <a:pt x="58" y="144"/>
                  <a:pt x="58" y="144"/>
                </a:cubicBezTo>
                <a:lnTo>
                  <a:pt x="58" y="96"/>
                </a:lnTo>
                <a:close/>
                <a:moveTo>
                  <a:pt x="67" y="172"/>
                </a:moveTo>
                <a:cubicBezTo>
                  <a:pt x="68" y="172"/>
                  <a:pt x="68" y="173"/>
                  <a:pt x="68" y="174"/>
                </a:cubicBezTo>
                <a:cubicBezTo>
                  <a:pt x="68" y="211"/>
                  <a:pt x="68" y="211"/>
                  <a:pt x="68" y="211"/>
                </a:cubicBezTo>
                <a:cubicBezTo>
                  <a:pt x="68" y="212"/>
                  <a:pt x="68" y="213"/>
                  <a:pt x="67" y="213"/>
                </a:cubicBezTo>
                <a:cubicBezTo>
                  <a:pt x="30" y="213"/>
                  <a:pt x="30" y="213"/>
                  <a:pt x="30" y="213"/>
                </a:cubicBezTo>
                <a:cubicBezTo>
                  <a:pt x="28" y="213"/>
                  <a:pt x="27" y="212"/>
                  <a:pt x="27" y="211"/>
                </a:cubicBezTo>
                <a:cubicBezTo>
                  <a:pt x="27" y="174"/>
                  <a:pt x="27" y="174"/>
                  <a:pt x="27" y="174"/>
                </a:cubicBezTo>
                <a:cubicBezTo>
                  <a:pt x="27" y="173"/>
                  <a:pt x="28" y="172"/>
                  <a:pt x="30" y="172"/>
                </a:cubicBezTo>
                <a:lnTo>
                  <a:pt x="67" y="172"/>
                </a:lnTo>
                <a:close/>
                <a:moveTo>
                  <a:pt x="148" y="172"/>
                </a:moveTo>
                <a:cubicBezTo>
                  <a:pt x="153" y="172"/>
                  <a:pt x="155" y="174"/>
                  <a:pt x="155" y="179"/>
                </a:cubicBezTo>
                <a:cubicBezTo>
                  <a:pt x="155" y="233"/>
                  <a:pt x="155" y="233"/>
                  <a:pt x="155" y="233"/>
                </a:cubicBezTo>
                <a:cubicBezTo>
                  <a:pt x="155" y="238"/>
                  <a:pt x="153" y="240"/>
                  <a:pt x="148" y="240"/>
                </a:cubicBezTo>
                <a:cubicBezTo>
                  <a:pt x="93" y="240"/>
                  <a:pt x="93" y="240"/>
                  <a:pt x="93" y="240"/>
                </a:cubicBezTo>
                <a:cubicBezTo>
                  <a:pt x="91" y="240"/>
                  <a:pt x="89" y="240"/>
                  <a:pt x="88" y="239"/>
                </a:cubicBezTo>
                <a:cubicBezTo>
                  <a:pt x="86" y="237"/>
                  <a:pt x="86" y="236"/>
                  <a:pt x="86" y="233"/>
                </a:cubicBezTo>
                <a:cubicBezTo>
                  <a:pt x="86" y="179"/>
                  <a:pt x="86" y="179"/>
                  <a:pt x="86" y="179"/>
                </a:cubicBezTo>
                <a:cubicBezTo>
                  <a:pt x="86" y="177"/>
                  <a:pt x="86" y="175"/>
                  <a:pt x="88" y="174"/>
                </a:cubicBezTo>
                <a:cubicBezTo>
                  <a:pt x="89" y="173"/>
                  <a:pt x="91" y="172"/>
                  <a:pt x="93" y="172"/>
                </a:cubicBezTo>
                <a:lnTo>
                  <a:pt x="148" y="172"/>
                </a:lnTo>
                <a:close/>
                <a:moveTo>
                  <a:pt x="220" y="0"/>
                </a:moveTo>
                <a:cubicBezTo>
                  <a:pt x="223" y="0"/>
                  <a:pt x="225" y="1"/>
                  <a:pt x="227" y="3"/>
                </a:cubicBezTo>
                <a:cubicBezTo>
                  <a:pt x="229" y="6"/>
                  <a:pt x="230" y="8"/>
                  <a:pt x="230" y="10"/>
                </a:cubicBezTo>
                <a:cubicBezTo>
                  <a:pt x="230" y="144"/>
                  <a:pt x="230" y="144"/>
                  <a:pt x="230" y="144"/>
                </a:cubicBezTo>
                <a:cubicBezTo>
                  <a:pt x="230" y="147"/>
                  <a:pt x="229" y="149"/>
                  <a:pt x="227" y="151"/>
                </a:cubicBezTo>
                <a:cubicBezTo>
                  <a:pt x="225" y="153"/>
                  <a:pt x="223" y="154"/>
                  <a:pt x="220" y="154"/>
                </a:cubicBezTo>
                <a:cubicBezTo>
                  <a:pt x="96" y="154"/>
                  <a:pt x="96" y="154"/>
                  <a:pt x="96" y="154"/>
                </a:cubicBezTo>
                <a:cubicBezTo>
                  <a:pt x="93" y="154"/>
                  <a:pt x="91" y="153"/>
                  <a:pt x="89" y="151"/>
                </a:cubicBezTo>
                <a:cubicBezTo>
                  <a:pt x="87" y="149"/>
                  <a:pt x="86" y="147"/>
                  <a:pt x="86" y="144"/>
                </a:cubicBezTo>
                <a:cubicBezTo>
                  <a:pt x="86" y="10"/>
                  <a:pt x="86" y="10"/>
                  <a:pt x="86" y="10"/>
                </a:cubicBezTo>
                <a:cubicBezTo>
                  <a:pt x="86" y="8"/>
                  <a:pt x="87" y="6"/>
                  <a:pt x="89" y="3"/>
                </a:cubicBezTo>
                <a:cubicBezTo>
                  <a:pt x="91" y="1"/>
                  <a:pt x="93" y="0"/>
                  <a:pt x="96" y="0"/>
                </a:cubicBezTo>
                <a:lnTo>
                  <a:pt x="220" y="0"/>
                </a:lnTo>
                <a:close/>
                <a:moveTo>
                  <a:pt x="145" y="182"/>
                </a:moveTo>
                <a:cubicBezTo>
                  <a:pt x="97" y="182"/>
                  <a:pt x="97" y="182"/>
                  <a:pt x="97" y="182"/>
                </a:cubicBezTo>
                <a:cubicBezTo>
                  <a:pt x="97" y="230"/>
                  <a:pt x="97" y="230"/>
                  <a:pt x="97" y="230"/>
                </a:cubicBezTo>
                <a:cubicBezTo>
                  <a:pt x="145" y="230"/>
                  <a:pt x="145" y="230"/>
                  <a:pt x="145" y="230"/>
                </a:cubicBezTo>
                <a:lnTo>
                  <a:pt x="145" y="182"/>
                </a:lnTo>
                <a:close/>
                <a:moveTo>
                  <a:pt x="132" y="73"/>
                </a:moveTo>
                <a:cubicBezTo>
                  <a:pt x="110" y="73"/>
                  <a:pt x="110" y="73"/>
                  <a:pt x="110" y="73"/>
                </a:cubicBezTo>
                <a:cubicBezTo>
                  <a:pt x="110" y="118"/>
                  <a:pt x="110" y="118"/>
                  <a:pt x="110" y="118"/>
                </a:cubicBezTo>
                <a:cubicBezTo>
                  <a:pt x="132" y="118"/>
                  <a:pt x="132" y="118"/>
                  <a:pt x="132" y="118"/>
                </a:cubicBezTo>
                <a:lnTo>
                  <a:pt x="132" y="73"/>
                </a:lnTo>
                <a:close/>
                <a:moveTo>
                  <a:pt x="169" y="36"/>
                </a:moveTo>
                <a:cubicBezTo>
                  <a:pt x="147" y="36"/>
                  <a:pt x="147" y="36"/>
                  <a:pt x="147" y="36"/>
                </a:cubicBezTo>
                <a:cubicBezTo>
                  <a:pt x="147" y="118"/>
                  <a:pt x="147" y="118"/>
                  <a:pt x="147" y="118"/>
                </a:cubicBezTo>
                <a:cubicBezTo>
                  <a:pt x="169" y="118"/>
                  <a:pt x="169" y="118"/>
                  <a:pt x="169" y="118"/>
                </a:cubicBezTo>
                <a:lnTo>
                  <a:pt x="169" y="36"/>
                </a:lnTo>
                <a:close/>
                <a:moveTo>
                  <a:pt x="205" y="52"/>
                </a:moveTo>
                <a:cubicBezTo>
                  <a:pt x="183" y="52"/>
                  <a:pt x="183" y="52"/>
                  <a:pt x="183" y="52"/>
                </a:cubicBezTo>
                <a:cubicBezTo>
                  <a:pt x="183" y="118"/>
                  <a:pt x="183" y="118"/>
                  <a:pt x="183" y="118"/>
                </a:cubicBezTo>
                <a:cubicBezTo>
                  <a:pt x="205" y="118"/>
                  <a:pt x="205" y="118"/>
                  <a:pt x="205" y="118"/>
                </a:cubicBezTo>
                <a:lnTo>
                  <a:pt x="205" y="52"/>
                </a:lnTo>
                <a:close/>
              </a:path>
            </a:pathLst>
          </a:custGeom>
          <a:solidFill>
            <a:schemeClr val="tx2">
              <a:lumMod val="60000"/>
              <a:lumOff val="40000"/>
            </a:schemeClr>
          </a:solidFill>
          <a:ln>
            <a:noFill/>
          </a:ln>
        </p:spPr>
        <p:txBody>
          <a:bodyPr vert="horz" wrap="square" lIns="91437" tIns="45719" rIns="91437" bIns="45719" numCol="1" anchor="t" anchorCtr="0" compatLnSpc="1">
            <a:prstTxWarp prst="textNoShape">
              <a:avLst/>
            </a:prstTxWarp>
          </a:bodyPr>
          <a:lstStyle/>
          <a:p>
            <a:endParaRPr lang="en-US" sz="1300" dirty="0"/>
          </a:p>
        </p:txBody>
      </p:sp>
      <p:pic>
        <p:nvPicPr>
          <p:cNvPr id="173" name="Picture 172"/>
          <p:cNvPicPr>
            <a:picLocks noChangeAspect="1"/>
          </p:cNvPicPr>
          <p:nvPr/>
        </p:nvPicPr>
        <p:blipFill>
          <a:blip r:embed="rId2"/>
          <a:stretch>
            <a:fillRect/>
          </a:stretch>
        </p:blipFill>
        <p:spPr>
          <a:xfrm>
            <a:off x="10729244" y="3637137"/>
            <a:ext cx="768140" cy="2005700"/>
          </a:xfrm>
          <a:prstGeom prst="rect">
            <a:avLst/>
          </a:prstGeom>
        </p:spPr>
      </p:pic>
      <p:sp>
        <p:nvSpPr>
          <p:cNvPr id="174" name="Freeform 173"/>
          <p:cNvSpPr/>
          <p:nvPr/>
        </p:nvSpPr>
        <p:spPr bwMode="gray">
          <a:xfrm>
            <a:off x="2343254" y="5476003"/>
            <a:ext cx="2958267" cy="1064976"/>
          </a:xfrm>
          <a:custGeom>
            <a:avLst/>
            <a:gdLst>
              <a:gd name="connsiteX0" fmla="*/ 2528047 w 2958353"/>
              <a:gd name="connsiteY0" fmla="*/ 0 h 1065007"/>
              <a:gd name="connsiteX1" fmla="*/ 2958353 w 2958353"/>
              <a:gd name="connsiteY1" fmla="*/ 1065007 h 1065007"/>
              <a:gd name="connsiteX2" fmla="*/ 0 w 2958353"/>
              <a:gd name="connsiteY2" fmla="*/ 1065007 h 1065007"/>
              <a:gd name="connsiteX3" fmla="*/ 2528047 w 2958353"/>
              <a:gd name="connsiteY3" fmla="*/ 0 h 1065007"/>
            </a:gdLst>
            <a:ahLst/>
            <a:cxnLst>
              <a:cxn ang="0">
                <a:pos x="connsiteX0" y="connsiteY0"/>
              </a:cxn>
              <a:cxn ang="0">
                <a:pos x="connsiteX1" y="connsiteY1"/>
              </a:cxn>
              <a:cxn ang="0">
                <a:pos x="connsiteX2" y="connsiteY2"/>
              </a:cxn>
              <a:cxn ang="0">
                <a:pos x="connsiteX3" y="connsiteY3"/>
              </a:cxn>
            </a:cxnLst>
            <a:rect l="l" t="t" r="r" b="b"/>
            <a:pathLst>
              <a:path w="2958353" h="1065007">
                <a:moveTo>
                  <a:pt x="2528047" y="0"/>
                </a:moveTo>
                <a:lnTo>
                  <a:pt x="2958353" y="1065007"/>
                </a:lnTo>
                <a:lnTo>
                  <a:pt x="0" y="1065007"/>
                </a:lnTo>
                <a:lnTo>
                  <a:pt x="2528047" y="0"/>
                </a:lnTo>
                <a:close/>
              </a:path>
            </a:pathLst>
          </a:custGeom>
          <a:solidFill>
            <a:schemeClr val="tx1">
              <a:lumMod val="65000"/>
              <a:lumOff val="35000"/>
            </a:schemeClr>
          </a:solidFill>
          <a:ln w="6350" algn="ctr">
            <a:noFill/>
            <a:miter lim="800000"/>
            <a:headEnd/>
            <a:tailEnd/>
          </a:ln>
        </p:spPr>
        <p:txBody>
          <a:bodyPr lIns="89997" tIns="71998" rIns="89997" bIns="71998" rtlCol="0" anchor="ctr"/>
          <a:lstStyle/>
          <a:p>
            <a:pPr algn="ctr" defTabSz="914339" fontAlgn="base">
              <a:spcBef>
                <a:spcPct val="50000"/>
              </a:spcBef>
              <a:spcAft>
                <a:spcPct val="0"/>
              </a:spcAft>
              <a:buClr>
                <a:srgbClr val="F0AB00"/>
              </a:buClr>
              <a:buSzPct val="80000"/>
            </a:pPr>
            <a:endParaRPr lang="de-DE" sz="20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11811921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105953" y="1455998"/>
            <a:ext cx="3285648" cy="4938654"/>
            <a:chOff x="4568825" y="1636713"/>
            <a:chExt cx="3073401" cy="4619626"/>
          </a:xfrm>
        </p:grpSpPr>
        <p:sp>
          <p:nvSpPr>
            <p:cNvPr id="6" name="Freeform 5"/>
            <p:cNvSpPr>
              <a:spLocks/>
            </p:cNvSpPr>
            <p:nvPr/>
          </p:nvSpPr>
          <p:spPr bwMode="auto">
            <a:xfrm>
              <a:off x="5799138" y="3771901"/>
              <a:ext cx="1228725" cy="709613"/>
            </a:xfrm>
            <a:custGeom>
              <a:avLst/>
              <a:gdLst>
                <a:gd name="T0" fmla="*/ 387 w 774"/>
                <a:gd name="T1" fmla="*/ 0 h 447"/>
                <a:gd name="T2" fmla="*/ 387 w 774"/>
                <a:gd name="T3" fmla="*/ 0 h 447"/>
                <a:gd name="T4" fmla="*/ 387 w 774"/>
                <a:gd name="T5" fmla="*/ 0 h 447"/>
                <a:gd name="T6" fmla="*/ 0 w 774"/>
                <a:gd name="T7" fmla="*/ 222 h 447"/>
                <a:gd name="T8" fmla="*/ 387 w 774"/>
                <a:gd name="T9" fmla="*/ 447 h 447"/>
                <a:gd name="T10" fmla="*/ 387 w 774"/>
                <a:gd name="T11" fmla="*/ 447 h 447"/>
                <a:gd name="T12" fmla="*/ 387 w 774"/>
                <a:gd name="T13" fmla="*/ 447 h 447"/>
                <a:gd name="T14" fmla="*/ 387 w 774"/>
                <a:gd name="T15" fmla="*/ 447 h 447"/>
                <a:gd name="T16" fmla="*/ 774 w 774"/>
                <a:gd name="T17" fmla="*/ 225 h 447"/>
                <a:gd name="T18" fmla="*/ 774 w 774"/>
                <a:gd name="T19" fmla="*/ 225 h 447"/>
                <a:gd name="T20" fmla="*/ 387 w 774"/>
                <a:gd name="T21" fmla="*/ 0 h 447"/>
                <a:gd name="T22" fmla="*/ 387 w 774"/>
                <a:gd name="T23"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4" h="447">
                  <a:moveTo>
                    <a:pt x="387" y="0"/>
                  </a:moveTo>
                  <a:lnTo>
                    <a:pt x="387" y="0"/>
                  </a:lnTo>
                  <a:lnTo>
                    <a:pt x="387" y="0"/>
                  </a:lnTo>
                  <a:lnTo>
                    <a:pt x="0" y="222"/>
                  </a:lnTo>
                  <a:lnTo>
                    <a:pt x="387" y="447"/>
                  </a:lnTo>
                  <a:lnTo>
                    <a:pt x="387" y="447"/>
                  </a:lnTo>
                  <a:lnTo>
                    <a:pt x="387" y="447"/>
                  </a:lnTo>
                  <a:lnTo>
                    <a:pt x="387" y="447"/>
                  </a:lnTo>
                  <a:lnTo>
                    <a:pt x="774" y="225"/>
                  </a:lnTo>
                  <a:lnTo>
                    <a:pt x="774" y="225"/>
                  </a:lnTo>
                  <a:lnTo>
                    <a:pt x="387" y="0"/>
                  </a:lnTo>
                  <a:lnTo>
                    <a:pt x="387"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7" name="Freeform 6"/>
            <p:cNvSpPr>
              <a:spLocks/>
            </p:cNvSpPr>
            <p:nvPr/>
          </p:nvSpPr>
          <p:spPr bwMode="auto">
            <a:xfrm>
              <a:off x="4568825" y="3768726"/>
              <a:ext cx="1230313" cy="711200"/>
            </a:xfrm>
            <a:custGeom>
              <a:avLst/>
              <a:gdLst>
                <a:gd name="T0" fmla="*/ 775 w 775"/>
                <a:gd name="T1" fmla="*/ 224 h 448"/>
                <a:gd name="T2" fmla="*/ 775 w 775"/>
                <a:gd name="T3" fmla="*/ 224 h 448"/>
                <a:gd name="T4" fmla="*/ 387 w 775"/>
                <a:gd name="T5" fmla="*/ 0 h 448"/>
                <a:gd name="T6" fmla="*/ 387 w 775"/>
                <a:gd name="T7" fmla="*/ 0 h 448"/>
                <a:gd name="T8" fmla="*/ 387 w 775"/>
                <a:gd name="T9" fmla="*/ 0 h 448"/>
                <a:gd name="T10" fmla="*/ 0 w 775"/>
                <a:gd name="T11" fmla="*/ 222 h 448"/>
                <a:gd name="T12" fmla="*/ 387 w 775"/>
                <a:gd name="T13" fmla="*/ 448 h 448"/>
                <a:gd name="T14" fmla="*/ 387 w 775"/>
                <a:gd name="T15" fmla="*/ 448 h 448"/>
                <a:gd name="T16" fmla="*/ 387 w 775"/>
                <a:gd name="T17" fmla="*/ 448 h 448"/>
                <a:gd name="T18" fmla="*/ 387 w 775"/>
                <a:gd name="T19" fmla="*/ 448 h 448"/>
                <a:gd name="T20" fmla="*/ 775 w 775"/>
                <a:gd name="T21" fmla="*/ 224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5" h="448">
                  <a:moveTo>
                    <a:pt x="775" y="224"/>
                  </a:moveTo>
                  <a:lnTo>
                    <a:pt x="775" y="224"/>
                  </a:lnTo>
                  <a:lnTo>
                    <a:pt x="387" y="0"/>
                  </a:lnTo>
                  <a:lnTo>
                    <a:pt x="387" y="0"/>
                  </a:lnTo>
                  <a:lnTo>
                    <a:pt x="387" y="0"/>
                  </a:lnTo>
                  <a:lnTo>
                    <a:pt x="0" y="222"/>
                  </a:lnTo>
                  <a:lnTo>
                    <a:pt x="387" y="448"/>
                  </a:lnTo>
                  <a:lnTo>
                    <a:pt x="387" y="448"/>
                  </a:lnTo>
                  <a:lnTo>
                    <a:pt x="387" y="448"/>
                  </a:lnTo>
                  <a:lnTo>
                    <a:pt x="387" y="448"/>
                  </a:lnTo>
                  <a:lnTo>
                    <a:pt x="775" y="224"/>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8" name="Freeform 7"/>
            <p:cNvSpPr>
              <a:spLocks/>
            </p:cNvSpPr>
            <p:nvPr/>
          </p:nvSpPr>
          <p:spPr bwMode="auto">
            <a:xfrm>
              <a:off x="5183188" y="4837113"/>
              <a:ext cx="1230313" cy="709613"/>
            </a:xfrm>
            <a:custGeom>
              <a:avLst/>
              <a:gdLst>
                <a:gd name="T0" fmla="*/ 388 w 775"/>
                <a:gd name="T1" fmla="*/ 0 h 447"/>
                <a:gd name="T2" fmla="*/ 388 w 775"/>
                <a:gd name="T3" fmla="*/ 0 h 447"/>
                <a:gd name="T4" fmla="*/ 388 w 775"/>
                <a:gd name="T5" fmla="*/ 0 h 447"/>
                <a:gd name="T6" fmla="*/ 0 w 775"/>
                <a:gd name="T7" fmla="*/ 222 h 447"/>
                <a:gd name="T8" fmla="*/ 388 w 775"/>
                <a:gd name="T9" fmla="*/ 447 h 447"/>
                <a:gd name="T10" fmla="*/ 388 w 775"/>
                <a:gd name="T11" fmla="*/ 447 h 447"/>
                <a:gd name="T12" fmla="*/ 388 w 775"/>
                <a:gd name="T13" fmla="*/ 447 h 447"/>
                <a:gd name="T14" fmla="*/ 388 w 775"/>
                <a:gd name="T15" fmla="*/ 447 h 447"/>
                <a:gd name="T16" fmla="*/ 775 w 775"/>
                <a:gd name="T17" fmla="*/ 225 h 447"/>
                <a:gd name="T18" fmla="*/ 388 w 775"/>
                <a:gd name="T19" fmla="*/ 0 h 447"/>
                <a:gd name="T20" fmla="*/ 388 w 775"/>
                <a:gd name="T21" fmla="*/ 0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5" h="447">
                  <a:moveTo>
                    <a:pt x="388" y="0"/>
                  </a:moveTo>
                  <a:lnTo>
                    <a:pt x="388" y="0"/>
                  </a:lnTo>
                  <a:lnTo>
                    <a:pt x="388" y="0"/>
                  </a:lnTo>
                  <a:lnTo>
                    <a:pt x="0" y="222"/>
                  </a:lnTo>
                  <a:lnTo>
                    <a:pt x="388" y="447"/>
                  </a:lnTo>
                  <a:lnTo>
                    <a:pt x="388" y="447"/>
                  </a:lnTo>
                  <a:lnTo>
                    <a:pt x="388" y="447"/>
                  </a:lnTo>
                  <a:lnTo>
                    <a:pt x="388" y="447"/>
                  </a:lnTo>
                  <a:lnTo>
                    <a:pt x="775" y="225"/>
                  </a:lnTo>
                  <a:lnTo>
                    <a:pt x="388" y="0"/>
                  </a:lnTo>
                  <a:lnTo>
                    <a:pt x="388" y="0"/>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9" name="Freeform 8"/>
            <p:cNvSpPr>
              <a:spLocks/>
            </p:cNvSpPr>
            <p:nvPr/>
          </p:nvSpPr>
          <p:spPr bwMode="auto">
            <a:xfrm>
              <a:off x="4568825" y="1636713"/>
              <a:ext cx="1230313" cy="709613"/>
            </a:xfrm>
            <a:custGeom>
              <a:avLst/>
              <a:gdLst>
                <a:gd name="T0" fmla="*/ 387 w 775"/>
                <a:gd name="T1" fmla="*/ 447 h 447"/>
                <a:gd name="T2" fmla="*/ 387 w 775"/>
                <a:gd name="T3" fmla="*/ 447 h 447"/>
                <a:gd name="T4" fmla="*/ 387 w 775"/>
                <a:gd name="T5" fmla="*/ 447 h 447"/>
                <a:gd name="T6" fmla="*/ 391 w 775"/>
                <a:gd name="T7" fmla="*/ 446 h 447"/>
                <a:gd name="T8" fmla="*/ 775 w 775"/>
                <a:gd name="T9" fmla="*/ 224 h 447"/>
                <a:gd name="T10" fmla="*/ 387 w 775"/>
                <a:gd name="T11" fmla="*/ 0 h 447"/>
                <a:gd name="T12" fmla="*/ 387 w 775"/>
                <a:gd name="T13" fmla="*/ 0 h 447"/>
                <a:gd name="T14" fmla="*/ 387 w 775"/>
                <a:gd name="T15" fmla="*/ 0 h 447"/>
                <a:gd name="T16" fmla="*/ 387 w 775"/>
                <a:gd name="T17" fmla="*/ 0 h 447"/>
                <a:gd name="T18" fmla="*/ 387 w 775"/>
                <a:gd name="T19" fmla="*/ 0 h 447"/>
                <a:gd name="T20" fmla="*/ 0 w 775"/>
                <a:gd name="T21" fmla="*/ 222 h 447"/>
                <a:gd name="T22" fmla="*/ 387 w 775"/>
                <a:gd name="T23" fmla="*/ 447 h 447"/>
                <a:gd name="T24" fmla="*/ 387 w 775"/>
                <a:gd name="T2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5" h="447">
                  <a:moveTo>
                    <a:pt x="387" y="447"/>
                  </a:moveTo>
                  <a:lnTo>
                    <a:pt x="387" y="447"/>
                  </a:lnTo>
                  <a:lnTo>
                    <a:pt x="387" y="447"/>
                  </a:lnTo>
                  <a:lnTo>
                    <a:pt x="391" y="446"/>
                  </a:lnTo>
                  <a:lnTo>
                    <a:pt x="775" y="224"/>
                  </a:lnTo>
                  <a:lnTo>
                    <a:pt x="387" y="0"/>
                  </a:lnTo>
                  <a:lnTo>
                    <a:pt x="387" y="0"/>
                  </a:lnTo>
                  <a:lnTo>
                    <a:pt x="387" y="0"/>
                  </a:lnTo>
                  <a:lnTo>
                    <a:pt x="387" y="0"/>
                  </a:lnTo>
                  <a:lnTo>
                    <a:pt x="387" y="0"/>
                  </a:lnTo>
                  <a:lnTo>
                    <a:pt x="0" y="222"/>
                  </a:lnTo>
                  <a:lnTo>
                    <a:pt x="387" y="447"/>
                  </a:lnTo>
                  <a:lnTo>
                    <a:pt x="387" y="447"/>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0" name="Freeform 9"/>
            <p:cNvSpPr>
              <a:spLocks/>
            </p:cNvSpPr>
            <p:nvPr/>
          </p:nvSpPr>
          <p:spPr bwMode="auto">
            <a:xfrm>
              <a:off x="5183188" y="2705101"/>
              <a:ext cx="1230313" cy="709613"/>
            </a:xfrm>
            <a:custGeom>
              <a:avLst/>
              <a:gdLst>
                <a:gd name="T0" fmla="*/ 388 w 775"/>
                <a:gd name="T1" fmla="*/ 447 h 447"/>
                <a:gd name="T2" fmla="*/ 388 w 775"/>
                <a:gd name="T3" fmla="*/ 447 h 447"/>
                <a:gd name="T4" fmla="*/ 388 w 775"/>
                <a:gd name="T5" fmla="*/ 447 h 447"/>
                <a:gd name="T6" fmla="*/ 388 w 775"/>
                <a:gd name="T7" fmla="*/ 447 h 447"/>
                <a:gd name="T8" fmla="*/ 775 w 775"/>
                <a:gd name="T9" fmla="*/ 225 h 447"/>
                <a:gd name="T10" fmla="*/ 388 w 775"/>
                <a:gd name="T11" fmla="*/ 0 h 447"/>
                <a:gd name="T12" fmla="*/ 388 w 775"/>
                <a:gd name="T13" fmla="*/ 0 h 447"/>
                <a:gd name="T14" fmla="*/ 388 w 775"/>
                <a:gd name="T15" fmla="*/ 0 h 447"/>
                <a:gd name="T16" fmla="*/ 388 w 775"/>
                <a:gd name="T17" fmla="*/ 0 h 447"/>
                <a:gd name="T18" fmla="*/ 388 w 775"/>
                <a:gd name="T19" fmla="*/ 0 h 447"/>
                <a:gd name="T20" fmla="*/ 388 w 775"/>
                <a:gd name="T21" fmla="*/ 0 h 447"/>
                <a:gd name="T22" fmla="*/ 0 w 775"/>
                <a:gd name="T23" fmla="*/ 222 h 447"/>
                <a:gd name="T24" fmla="*/ 388 w 775"/>
                <a:gd name="T25" fmla="*/ 447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5" h="447">
                  <a:moveTo>
                    <a:pt x="388" y="447"/>
                  </a:moveTo>
                  <a:lnTo>
                    <a:pt x="388" y="447"/>
                  </a:lnTo>
                  <a:lnTo>
                    <a:pt x="388" y="447"/>
                  </a:lnTo>
                  <a:lnTo>
                    <a:pt x="388" y="447"/>
                  </a:lnTo>
                  <a:lnTo>
                    <a:pt x="775" y="225"/>
                  </a:lnTo>
                  <a:lnTo>
                    <a:pt x="388" y="0"/>
                  </a:lnTo>
                  <a:lnTo>
                    <a:pt x="388" y="0"/>
                  </a:lnTo>
                  <a:lnTo>
                    <a:pt x="388" y="0"/>
                  </a:lnTo>
                  <a:lnTo>
                    <a:pt x="388" y="0"/>
                  </a:lnTo>
                  <a:lnTo>
                    <a:pt x="388" y="0"/>
                  </a:lnTo>
                  <a:lnTo>
                    <a:pt x="388" y="0"/>
                  </a:lnTo>
                  <a:lnTo>
                    <a:pt x="0" y="222"/>
                  </a:lnTo>
                  <a:lnTo>
                    <a:pt x="388" y="447"/>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1" name="Freeform 10"/>
            <p:cNvSpPr>
              <a:spLocks/>
            </p:cNvSpPr>
            <p:nvPr/>
          </p:nvSpPr>
          <p:spPr bwMode="auto">
            <a:xfrm>
              <a:off x="5799138" y="4127501"/>
              <a:ext cx="614363" cy="1066800"/>
            </a:xfrm>
            <a:custGeom>
              <a:avLst/>
              <a:gdLst>
                <a:gd name="T0" fmla="*/ 0 w 387"/>
                <a:gd name="T1" fmla="*/ 0 h 672"/>
                <a:gd name="T2" fmla="*/ 0 w 387"/>
                <a:gd name="T3" fmla="*/ 0 h 672"/>
                <a:gd name="T4" fmla="*/ 0 w 387"/>
                <a:gd name="T5" fmla="*/ 0 h 672"/>
                <a:gd name="T6" fmla="*/ 0 w 387"/>
                <a:gd name="T7" fmla="*/ 447 h 672"/>
                <a:gd name="T8" fmla="*/ 0 w 387"/>
                <a:gd name="T9" fmla="*/ 447 h 672"/>
                <a:gd name="T10" fmla="*/ 387 w 387"/>
                <a:gd name="T11" fmla="*/ 672 h 672"/>
                <a:gd name="T12" fmla="*/ 387 w 387"/>
                <a:gd name="T13" fmla="*/ 672 h 672"/>
                <a:gd name="T14" fmla="*/ 387 w 387"/>
                <a:gd name="T15" fmla="*/ 672 h 672"/>
                <a:gd name="T16" fmla="*/ 387 w 387"/>
                <a:gd name="T17" fmla="*/ 225 h 672"/>
                <a:gd name="T18" fmla="*/ 387 w 387"/>
                <a:gd name="T19" fmla="*/ 223 h 672"/>
                <a:gd name="T20" fmla="*/ 0 w 387"/>
                <a:gd name="T21" fmla="*/ 0 h 672"/>
                <a:gd name="T22" fmla="*/ 0 w 387"/>
                <a:gd name="T2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7" h="672">
                  <a:moveTo>
                    <a:pt x="0" y="0"/>
                  </a:moveTo>
                  <a:lnTo>
                    <a:pt x="0" y="0"/>
                  </a:lnTo>
                  <a:lnTo>
                    <a:pt x="0" y="0"/>
                  </a:lnTo>
                  <a:lnTo>
                    <a:pt x="0" y="447"/>
                  </a:lnTo>
                  <a:lnTo>
                    <a:pt x="0" y="447"/>
                  </a:lnTo>
                  <a:lnTo>
                    <a:pt x="387" y="672"/>
                  </a:lnTo>
                  <a:lnTo>
                    <a:pt x="387" y="672"/>
                  </a:lnTo>
                  <a:lnTo>
                    <a:pt x="387" y="672"/>
                  </a:lnTo>
                  <a:lnTo>
                    <a:pt x="387" y="225"/>
                  </a:lnTo>
                  <a:lnTo>
                    <a:pt x="387" y="223"/>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2" name="Freeform 11"/>
            <p:cNvSpPr>
              <a:spLocks/>
            </p:cNvSpPr>
            <p:nvPr/>
          </p:nvSpPr>
          <p:spPr bwMode="auto">
            <a:xfrm>
              <a:off x="4568825" y="4121151"/>
              <a:ext cx="614363" cy="1068388"/>
            </a:xfrm>
            <a:custGeom>
              <a:avLst/>
              <a:gdLst>
                <a:gd name="T0" fmla="*/ 387 w 387"/>
                <a:gd name="T1" fmla="*/ 673 h 673"/>
                <a:gd name="T2" fmla="*/ 387 w 387"/>
                <a:gd name="T3" fmla="*/ 226 h 673"/>
                <a:gd name="T4" fmla="*/ 387 w 387"/>
                <a:gd name="T5" fmla="*/ 226 h 673"/>
                <a:gd name="T6" fmla="*/ 0 w 387"/>
                <a:gd name="T7" fmla="*/ 0 h 673"/>
                <a:gd name="T8" fmla="*/ 0 w 387"/>
                <a:gd name="T9" fmla="*/ 0 h 673"/>
                <a:gd name="T10" fmla="*/ 0 w 387"/>
                <a:gd name="T11" fmla="*/ 0 h 673"/>
                <a:gd name="T12" fmla="*/ 0 w 387"/>
                <a:gd name="T13" fmla="*/ 447 h 673"/>
                <a:gd name="T14" fmla="*/ 2 w 387"/>
                <a:gd name="T15" fmla="*/ 447 h 673"/>
                <a:gd name="T16" fmla="*/ 387 w 387"/>
                <a:gd name="T17" fmla="*/ 673 h 673"/>
                <a:gd name="T18" fmla="*/ 387 w 387"/>
                <a:gd name="T19" fmla="*/ 673 h 673"/>
                <a:gd name="T20" fmla="*/ 387 w 387"/>
                <a:gd name="T21"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673">
                  <a:moveTo>
                    <a:pt x="387" y="673"/>
                  </a:moveTo>
                  <a:lnTo>
                    <a:pt x="387" y="226"/>
                  </a:lnTo>
                  <a:lnTo>
                    <a:pt x="387" y="226"/>
                  </a:lnTo>
                  <a:lnTo>
                    <a:pt x="0" y="0"/>
                  </a:lnTo>
                  <a:lnTo>
                    <a:pt x="0" y="0"/>
                  </a:lnTo>
                  <a:lnTo>
                    <a:pt x="0" y="0"/>
                  </a:lnTo>
                  <a:lnTo>
                    <a:pt x="0" y="447"/>
                  </a:lnTo>
                  <a:lnTo>
                    <a:pt x="2" y="447"/>
                  </a:lnTo>
                  <a:lnTo>
                    <a:pt x="387" y="673"/>
                  </a:lnTo>
                  <a:lnTo>
                    <a:pt x="387" y="673"/>
                  </a:lnTo>
                  <a:lnTo>
                    <a:pt x="387" y="67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3" name="Freeform 12"/>
            <p:cNvSpPr>
              <a:spLocks/>
            </p:cNvSpPr>
            <p:nvPr/>
          </p:nvSpPr>
          <p:spPr bwMode="auto">
            <a:xfrm>
              <a:off x="5183188" y="5189538"/>
              <a:ext cx="615950" cy="1066800"/>
            </a:xfrm>
            <a:custGeom>
              <a:avLst/>
              <a:gdLst>
                <a:gd name="T0" fmla="*/ 0 w 388"/>
                <a:gd name="T1" fmla="*/ 0 h 672"/>
                <a:gd name="T2" fmla="*/ 0 w 388"/>
                <a:gd name="T3" fmla="*/ 0 h 672"/>
                <a:gd name="T4" fmla="*/ 0 w 388"/>
                <a:gd name="T5" fmla="*/ 0 h 672"/>
                <a:gd name="T6" fmla="*/ 0 w 388"/>
                <a:gd name="T7" fmla="*/ 0 h 672"/>
                <a:gd name="T8" fmla="*/ 0 w 388"/>
                <a:gd name="T9" fmla="*/ 447 h 672"/>
                <a:gd name="T10" fmla="*/ 0 w 388"/>
                <a:gd name="T11" fmla="*/ 449 h 672"/>
                <a:gd name="T12" fmla="*/ 388 w 388"/>
                <a:gd name="T13" fmla="*/ 672 h 672"/>
                <a:gd name="T14" fmla="*/ 388 w 388"/>
                <a:gd name="T15" fmla="*/ 672 h 672"/>
                <a:gd name="T16" fmla="*/ 388 w 388"/>
                <a:gd name="T17" fmla="*/ 672 h 672"/>
                <a:gd name="T18" fmla="*/ 388 w 388"/>
                <a:gd name="T19" fmla="*/ 225 h 672"/>
                <a:gd name="T20" fmla="*/ 388 w 388"/>
                <a:gd name="T21" fmla="*/ 225 h 672"/>
                <a:gd name="T22" fmla="*/ 0 w 388"/>
                <a:gd name="T23"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8" h="672">
                  <a:moveTo>
                    <a:pt x="0" y="0"/>
                  </a:moveTo>
                  <a:lnTo>
                    <a:pt x="0" y="0"/>
                  </a:lnTo>
                  <a:lnTo>
                    <a:pt x="0" y="0"/>
                  </a:lnTo>
                  <a:lnTo>
                    <a:pt x="0" y="0"/>
                  </a:lnTo>
                  <a:lnTo>
                    <a:pt x="0" y="447"/>
                  </a:lnTo>
                  <a:lnTo>
                    <a:pt x="0" y="449"/>
                  </a:lnTo>
                  <a:lnTo>
                    <a:pt x="388" y="672"/>
                  </a:lnTo>
                  <a:lnTo>
                    <a:pt x="388" y="672"/>
                  </a:lnTo>
                  <a:lnTo>
                    <a:pt x="388" y="672"/>
                  </a:lnTo>
                  <a:lnTo>
                    <a:pt x="388" y="225"/>
                  </a:lnTo>
                  <a:lnTo>
                    <a:pt x="388" y="225"/>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4" name="Freeform 13"/>
            <p:cNvSpPr>
              <a:spLocks/>
            </p:cNvSpPr>
            <p:nvPr/>
          </p:nvSpPr>
          <p:spPr bwMode="auto">
            <a:xfrm>
              <a:off x="4568825" y="1989138"/>
              <a:ext cx="614363" cy="1068388"/>
            </a:xfrm>
            <a:custGeom>
              <a:avLst/>
              <a:gdLst>
                <a:gd name="T0" fmla="*/ 387 w 387"/>
                <a:gd name="T1" fmla="*/ 673 h 673"/>
                <a:gd name="T2" fmla="*/ 387 w 387"/>
                <a:gd name="T3" fmla="*/ 673 h 673"/>
                <a:gd name="T4" fmla="*/ 387 w 387"/>
                <a:gd name="T5" fmla="*/ 673 h 673"/>
                <a:gd name="T6" fmla="*/ 387 w 387"/>
                <a:gd name="T7" fmla="*/ 225 h 673"/>
                <a:gd name="T8" fmla="*/ 387 w 387"/>
                <a:gd name="T9" fmla="*/ 225 h 673"/>
                <a:gd name="T10" fmla="*/ 0 w 387"/>
                <a:gd name="T11" fmla="*/ 0 h 673"/>
                <a:gd name="T12" fmla="*/ 0 w 387"/>
                <a:gd name="T13" fmla="*/ 0 h 673"/>
                <a:gd name="T14" fmla="*/ 0 w 387"/>
                <a:gd name="T15" fmla="*/ 0 h 673"/>
                <a:gd name="T16" fmla="*/ 0 w 387"/>
                <a:gd name="T17" fmla="*/ 447 h 673"/>
                <a:gd name="T18" fmla="*/ 0 w 387"/>
                <a:gd name="T19" fmla="*/ 447 h 673"/>
                <a:gd name="T20" fmla="*/ 387 w 387"/>
                <a:gd name="T21"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673">
                  <a:moveTo>
                    <a:pt x="387" y="673"/>
                  </a:moveTo>
                  <a:lnTo>
                    <a:pt x="387" y="673"/>
                  </a:lnTo>
                  <a:lnTo>
                    <a:pt x="387" y="673"/>
                  </a:lnTo>
                  <a:lnTo>
                    <a:pt x="387" y="225"/>
                  </a:lnTo>
                  <a:lnTo>
                    <a:pt x="387" y="225"/>
                  </a:lnTo>
                  <a:lnTo>
                    <a:pt x="0" y="0"/>
                  </a:lnTo>
                  <a:lnTo>
                    <a:pt x="0" y="0"/>
                  </a:lnTo>
                  <a:lnTo>
                    <a:pt x="0" y="0"/>
                  </a:lnTo>
                  <a:lnTo>
                    <a:pt x="0" y="447"/>
                  </a:lnTo>
                  <a:lnTo>
                    <a:pt x="0" y="447"/>
                  </a:lnTo>
                  <a:lnTo>
                    <a:pt x="387" y="673"/>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5" name="Freeform 14"/>
            <p:cNvSpPr>
              <a:spLocks/>
            </p:cNvSpPr>
            <p:nvPr/>
          </p:nvSpPr>
          <p:spPr bwMode="auto">
            <a:xfrm>
              <a:off x="5183188" y="3057526"/>
              <a:ext cx="615950" cy="1066800"/>
            </a:xfrm>
            <a:custGeom>
              <a:avLst/>
              <a:gdLst>
                <a:gd name="T0" fmla="*/ 0 w 388"/>
                <a:gd name="T1" fmla="*/ 0 h 672"/>
                <a:gd name="T2" fmla="*/ 0 w 388"/>
                <a:gd name="T3" fmla="*/ 447 h 672"/>
                <a:gd name="T4" fmla="*/ 0 w 388"/>
                <a:gd name="T5" fmla="*/ 447 h 672"/>
                <a:gd name="T6" fmla="*/ 388 w 388"/>
                <a:gd name="T7" fmla="*/ 672 h 672"/>
                <a:gd name="T8" fmla="*/ 388 w 388"/>
                <a:gd name="T9" fmla="*/ 672 h 672"/>
                <a:gd name="T10" fmla="*/ 388 w 388"/>
                <a:gd name="T11" fmla="*/ 672 h 672"/>
                <a:gd name="T12" fmla="*/ 388 w 388"/>
                <a:gd name="T13" fmla="*/ 225 h 672"/>
                <a:gd name="T14" fmla="*/ 388 w 388"/>
                <a:gd name="T15" fmla="*/ 225 h 672"/>
                <a:gd name="T16" fmla="*/ 0 w 388"/>
                <a:gd name="T17" fmla="*/ 0 h 672"/>
                <a:gd name="T18" fmla="*/ 0 w 388"/>
                <a:gd name="T19" fmla="*/ 0 h 672"/>
                <a:gd name="T20" fmla="*/ 0 w 388"/>
                <a:gd name="T21"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8" h="672">
                  <a:moveTo>
                    <a:pt x="0" y="0"/>
                  </a:moveTo>
                  <a:lnTo>
                    <a:pt x="0" y="447"/>
                  </a:lnTo>
                  <a:lnTo>
                    <a:pt x="0" y="447"/>
                  </a:lnTo>
                  <a:lnTo>
                    <a:pt x="388" y="672"/>
                  </a:lnTo>
                  <a:lnTo>
                    <a:pt x="388" y="672"/>
                  </a:lnTo>
                  <a:lnTo>
                    <a:pt x="388" y="672"/>
                  </a:lnTo>
                  <a:lnTo>
                    <a:pt x="388" y="225"/>
                  </a:lnTo>
                  <a:lnTo>
                    <a:pt x="388" y="225"/>
                  </a:lnTo>
                  <a:lnTo>
                    <a:pt x="0" y="0"/>
                  </a:lnTo>
                  <a:lnTo>
                    <a:pt x="0"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6" name="Freeform 15"/>
            <p:cNvSpPr>
              <a:spLocks/>
            </p:cNvSpPr>
            <p:nvPr/>
          </p:nvSpPr>
          <p:spPr bwMode="auto">
            <a:xfrm>
              <a:off x="5799138" y="3062288"/>
              <a:ext cx="614363" cy="1062038"/>
            </a:xfrm>
            <a:custGeom>
              <a:avLst/>
              <a:gdLst>
                <a:gd name="T0" fmla="*/ 0 w 387"/>
                <a:gd name="T1" fmla="*/ 669 h 669"/>
                <a:gd name="T2" fmla="*/ 387 w 387"/>
                <a:gd name="T3" fmla="*/ 447 h 669"/>
                <a:gd name="T4" fmla="*/ 387 w 387"/>
                <a:gd name="T5" fmla="*/ 447 h 669"/>
                <a:gd name="T6" fmla="*/ 387 w 387"/>
                <a:gd name="T7" fmla="*/ 447 h 669"/>
                <a:gd name="T8" fmla="*/ 387 w 387"/>
                <a:gd name="T9" fmla="*/ 447 h 669"/>
                <a:gd name="T10" fmla="*/ 387 w 387"/>
                <a:gd name="T11" fmla="*/ 0 h 669"/>
                <a:gd name="T12" fmla="*/ 387 w 387"/>
                <a:gd name="T13" fmla="*/ 0 h 669"/>
                <a:gd name="T14" fmla="*/ 387 w 387"/>
                <a:gd name="T15" fmla="*/ 0 h 669"/>
                <a:gd name="T16" fmla="*/ 0 w 387"/>
                <a:gd name="T17" fmla="*/ 222 h 669"/>
                <a:gd name="T18" fmla="*/ 0 w 387"/>
                <a:gd name="T19" fmla="*/ 222 h 669"/>
                <a:gd name="T20" fmla="*/ 0 w 387"/>
                <a:gd name="T21" fmla="*/ 669 h 669"/>
                <a:gd name="T22" fmla="*/ 0 w 387"/>
                <a:gd name="T23" fmla="*/ 669 h 669"/>
                <a:gd name="T24" fmla="*/ 0 w 387"/>
                <a:gd name="T25" fmla="*/ 669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7" h="669">
                  <a:moveTo>
                    <a:pt x="0" y="669"/>
                  </a:moveTo>
                  <a:lnTo>
                    <a:pt x="387" y="447"/>
                  </a:lnTo>
                  <a:lnTo>
                    <a:pt x="387" y="447"/>
                  </a:lnTo>
                  <a:lnTo>
                    <a:pt x="387" y="447"/>
                  </a:lnTo>
                  <a:lnTo>
                    <a:pt x="387" y="447"/>
                  </a:lnTo>
                  <a:lnTo>
                    <a:pt x="387" y="0"/>
                  </a:lnTo>
                  <a:lnTo>
                    <a:pt x="387" y="0"/>
                  </a:lnTo>
                  <a:lnTo>
                    <a:pt x="387" y="0"/>
                  </a:lnTo>
                  <a:lnTo>
                    <a:pt x="0" y="222"/>
                  </a:lnTo>
                  <a:lnTo>
                    <a:pt x="0" y="222"/>
                  </a:lnTo>
                  <a:lnTo>
                    <a:pt x="0" y="669"/>
                  </a:lnTo>
                  <a:lnTo>
                    <a:pt x="0" y="669"/>
                  </a:lnTo>
                  <a:lnTo>
                    <a:pt x="0" y="669"/>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7" name="Freeform 16"/>
            <p:cNvSpPr>
              <a:spLocks/>
            </p:cNvSpPr>
            <p:nvPr/>
          </p:nvSpPr>
          <p:spPr bwMode="auto">
            <a:xfrm>
              <a:off x="6413500" y="2706688"/>
              <a:ext cx="1228725" cy="712788"/>
            </a:xfrm>
            <a:custGeom>
              <a:avLst/>
              <a:gdLst>
                <a:gd name="T0" fmla="*/ 774 w 774"/>
                <a:gd name="T1" fmla="*/ 226 h 449"/>
                <a:gd name="T2" fmla="*/ 387 w 774"/>
                <a:gd name="T3" fmla="*/ 0 h 449"/>
                <a:gd name="T4" fmla="*/ 387 w 774"/>
                <a:gd name="T5" fmla="*/ 0 h 449"/>
                <a:gd name="T6" fmla="*/ 387 w 774"/>
                <a:gd name="T7" fmla="*/ 0 h 449"/>
                <a:gd name="T8" fmla="*/ 0 w 774"/>
                <a:gd name="T9" fmla="*/ 224 h 449"/>
                <a:gd name="T10" fmla="*/ 0 w 774"/>
                <a:gd name="T11" fmla="*/ 224 h 449"/>
                <a:gd name="T12" fmla="*/ 387 w 774"/>
                <a:gd name="T13" fmla="*/ 449 h 449"/>
                <a:gd name="T14" fmla="*/ 387 w 774"/>
                <a:gd name="T15" fmla="*/ 449 h 449"/>
                <a:gd name="T16" fmla="*/ 387 w 774"/>
                <a:gd name="T17" fmla="*/ 449 h 449"/>
                <a:gd name="T18" fmla="*/ 387 w 774"/>
                <a:gd name="T19" fmla="*/ 449 h 449"/>
                <a:gd name="T20" fmla="*/ 774 w 774"/>
                <a:gd name="T21" fmla="*/ 226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4" h="449">
                  <a:moveTo>
                    <a:pt x="774" y="226"/>
                  </a:moveTo>
                  <a:lnTo>
                    <a:pt x="387" y="0"/>
                  </a:lnTo>
                  <a:lnTo>
                    <a:pt x="387" y="0"/>
                  </a:lnTo>
                  <a:lnTo>
                    <a:pt x="387" y="0"/>
                  </a:lnTo>
                  <a:lnTo>
                    <a:pt x="0" y="224"/>
                  </a:lnTo>
                  <a:lnTo>
                    <a:pt x="0" y="224"/>
                  </a:lnTo>
                  <a:lnTo>
                    <a:pt x="387" y="449"/>
                  </a:lnTo>
                  <a:lnTo>
                    <a:pt x="387" y="449"/>
                  </a:lnTo>
                  <a:lnTo>
                    <a:pt x="387" y="449"/>
                  </a:lnTo>
                  <a:lnTo>
                    <a:pt x="387" y="449"/>
                  </a:lnTo>
                  <a:lnTo>
                    <a:pt x="774" y="22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8" name="Freeform 17"/>
            <p:cNvSpPr>
              <a:spLocks/>
            </p:cNvSpPr>
            <p:nvPr/>
          </p:nvSpPr>
          <p:spPr bwMode="auto">
            <a:xfrm>
              <a:off x="6413500" y="3062288"/>
              <a:ext cx="614363" cy="1066800"/>
            </a:xfrm>
            <a:custGeom>
              <a:avLst/>
              <a:gdLst>
                <a:gd name="T0" fmla="*/ 0 w 387"/>
                <a:gd name="T1" fmla="*/ 0 h 672"/>
                <a:gd name="T2" fmla="*/ 0 w 387"/>
                <a:gd name="T3" fmla="*/ 0 h 672"/>
                <a:gd name="T4" fmla="*/ 0 w 387"/>
                <a:gd name="T5" fmla="*/ 0 h 672"/>
                <a:gd name="T6" fmla="*/ 0 w 387"/>
                <a:gd name="T7" fmla="*/ 447 h 672"/>
                <a:gd name="T8" fmla="*/ 0 w 387"/>
                <a:gd name="T9" fmla="*/ 447 h 672"/>
                <a:gd name="T10" fmla="*/ 387 w 387"/>
                <a:gd name="T11" fmla="*/ 672 h 672"/>
                <a:gd name="T12" fmla="*/ 387 w 387"/>
                <a:gd name="T13" fmla="*/ 672 h 672"/>
                <a:gd name="T14" fmla="*/ 387 w 387"/>
                <a:gd name="T15" fmla="*/ 672 h 672"/>
                <a:gd name="T16" fmla="*/ 387 w 387"/>
                <a:gd name="T17" fmla="*/ 225 h 672"/>
                <a:gd name="T18" fmla="*/ 387 w 387"/>
                <a:gd name="T19" fmla="*/ 225 h 672"/>
                <a:gd name="T20" fmla="*/ 0 w 387"/>
                <a:gd name="T21"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672">
                  <a:moveTo>
                    <a:pt x="0" y="0"/>
                  </a:moveTo>
                  <a:lnTo>
                    <a:pt x="0" y="0"/>
                  </a:lnTo>
                  <a:lnTo>
                    <a:pt x="0" y="0"/>
                  </a:lnTo>
                  <a:lnTo>
                    <a:pt x="0" y="447"/>
                  </a:lnTo>
                  <a:lnTo>
                    <a:pt x="0" y="447"/>
                  </a:lnTo>
                  <a:lnTo>
                    <a:pt x="387" y="672"/>
                  </a:lnTo>
                  <a:lnTo>
                    <a:pt x="387" y="672"/>
                  </a:lnTo>
                  <a:lnTo>
                    <a:pt x="387" y="672"/>
                  </a:lnTo>
                  <a:lnTo>
                    <a:pt x="387" y="225"/>
                  </a:lnTo>
                  <a:lnTo>
                    <a:pt x="387" y="225"/>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19" name="Freeform 18"/>
            <p:cNvSpPr>
              <a:spLocks/>
            </p:cNvSpPr>
            <p:nvPr/>
          </p:nvSpPr>
          <p:spPr bwMode="auto">
            <a:xfrm>
              <a:off x="7027863" y="3065463"/>
              <a:ext cx="614363" cy="1063625"/>
            </a:xfrm>
            <a:custGeom>
              <a:avLst/>
              <a:gdLst>
                <a:gd name="T0" fmla="*/ 387 w 387"/>
                <a:gd name="T1" fmla="*/ 0 h 670"/>
                <a:gd name="T2" fmla="*/ 387 w 387"/>
                <a:gd name="T3" fmla="*/ 0 h 670"/>
                <a:gd name="T4" fmla="*/ 0 w 387"/>
                <a:gd name="T5" fmla="*/ 223 h 670"/>
                <a:gd name="T6" fmla="*/ 0 w 387"/>
                <a:gd name="T7" fmla="*/ 223 h 670"/>
                <a:gd name="T8" fmla="*/ 0 w 387"/>
                <a:gd name="T9" fmla="*/ 670 h 670"/>
                <a:gd name="T10" fmla="*/ 0 w 387"/>
                <a:gd name="T11" fmla="*/ 670 h 670"/>
                <a:gd name="T12" fmla="*/ 0 w 387"/>
                <a:gd name="T13" fmla="*/ 670 h 670"/>
                <a:gd name="T14" fmla="*/ 0 w 387"/>
                <a:gd name="T15" fmla="*/ 670 h 670"/>
                <a:gd name="T16" fmla="*/ 387 w 387"/>
                <a:gd name="T17" fmla="*/ 449 h 670"/>
                <a:gd name="T18" fmla="*/ 387 w 387"/>
                <a:gd name="T19" fmla="*/ 449 h 670"/>
                <a:gd name="T20" fmla="*/ 387 w 387"/>
                <a:gd name="T21" fmla="*/ 0 h 670"/>
                <a:gd name="T22" fmla="*/ 387 w 387"/>
                <a:gd name="T23"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7" h="670">
                  <a:moveTo>
                    <a:pt x="387" y="0"/>
                  </a:moveTo>
                  <a:lnTo>
                    <a:pt x="387" y="0"/>
                  </a:lnTo>
                  <a:lnTo>
                    <a:pt x="0" y="223"/>
                  </a:lnTo>
                  <a:lnTo>
                    <a:pt x="0" y="223"/>
                  </a:lnTo>
                  <a:lnTo>
                    <a:pt x="0" y="670"/>
                  </a:lnTo>
                  <a:lnTo>
                    <a:pt x="0" y="670"/>
                  </a:lnTo>
                  <a:lnTo>
                    <a:pt x="0" y="670"/>
                  </a:lnTo>
                  <a:lnTo>
                    <a:pt x="0" y="670"/>
                  </a:lnTo>
                  <a:lnTo>
                    <a:pt x="387" y="449"/>
                  </a:lnTo>
                  <a:lnTo>
                    <a:pt x="387" y="449"/>
                  </a:lnTo>
                  <a:lnTo>
                    <a:pt x="387" y="0"/>
                  </a:lnTo>
                  <a:lnTo>
                    <a:pt x="387"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20" name="Freeform 19"/>
            <p:cNvSpPr>
              <a:spLocks/>
            </p:cNvSpPr>
            <p:nvPr/>
          </p:nvSpPr>
          <p:spPr bwMode="auto">
            <a:xfrm>
              <a:off x="5183188" y="1995488"/>
              <a:ext cx="615950" cy="1062038"/>
            </a:xfrm>
            <a:custGeom>
              <a:avLst/>
              <a:gdLst>
                <a:gd name="T0" fmla="*/ 388 w 388"/>
                <a:gd name="T1" fmla="*/ 0 h 669"/>
                <a:gd name="T2" fmla="*/ 4 w 388"/>
                <a:gd name="T3" fmla="*/ 220 h 669"/>
                <a:gd name="T4" fmla="*/ 0 w 388"/>
                <a:gd name="T5" fmla="*/ 221 h 669"/>
                <a:gd name="T6" fmla="*/ 0 w 388"/>
                <a:gd name="T7" fmla="*/ 221 h 669"/>
                <a:gd name="T8" fmla="*/ 0 w 388"/>
                <a:gd name="T9" fmla="*/ 669 h 669"/>
                <a:gd name="T10" fmla="*/ 0 w 388"/>
                <a:gd name="T11" fmla="*/ 669 h 669"/>
                <a:gd name="T12" fmla="*/ 0 w 388"/>
                <a:gd name="T13" fmla="*/ 669 h 669"/>
                <a:gd name="T14" fmla="*/ 0 w 388"/>
                <a:gd name="T15" fmla="*/ 669 h 669"/>
                <a:gd name="T16" fmla="*/ 388 w 388"/>
                <a:gd name="T17" fmla="*/ 447 h 669"/>
                <a:gd name="T18" fmla="*/ 388 w 388"/>
                <a:gd name="T19" fmla="*/ 447 h 669"/>
                <a:gd name="T20" fmla="*/ 388 w 388"/>
                <a:gd name="T21" fmla="*/ 447 h 669"/>
                <a:gd name="T22" fmla="*/ 388 w 388"/>
                <a:gd name="T23" fmla="*/ 0 h 669"/>
                <a:gd name="T24" fmla="*/ 388 w 388"/>
                <a:gd name="T25" fmla="*/ 0 h 669"/>
                <a:gd name="T26" fmla="*/ 388 w 388"/>
                <a:gd name="T27"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8" h="669">
                  <a:moveTo>
                    <a:pt x="388" y="0"/>
                  </a:moveTo>
                  <a:lnTo>
                    <a:pt x="4" y="220"/>
                  </a:lnTo>
                  <a:lnTo>
                    <a:pt x="0" y="221"/>
                  </a:lnTo>
                  <a:lnTo>
                    <a:pt x="0" y="221"/>
                  </a:lnTo>
                  <a:lnTo>
                    <a:pt x="0" y="669"/>
                  </a:lnTo>
                  <a:lnTo>
                    <a:pt x="0" y="669"/>
                  </a:lnTo>
                  <a:lnTo>
                    <a:pt x="0" y="669"/>
                  </a:lnTo>
                  <a:lnTo>
                    <a:pt x="0" y="669"/>
                  </a:lnTo>
                  <a:lnTo>
                    <a:pt x="388" y="447"/>
                  </a:lnTo>
                  <a:lnTo>
                    <a:pt x="388" y="447"/>
                  </a:lnTo>
                  <a:lnTo>
                    <a:pt x="388" y="447"/>
                  </a:lnTo>
                  <a:lnTo>
                    <a:pt x="388" y="0"/>
                  </a:lnTo>
                  <a:lnTo>
                    <a:pt x="388" y="0"/>
                  </a:lnTo>
                  <a:lnTo>
                    <a:pt x="388"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21" name="Freeform 20"/>
            <p:cNvSpPr>
              <a:spLocks/>
            </p:cNvSpPr>
            <p:nvPr/>
          </p:nvSpPr>
          <p:spPr bwMode="auto">
            <a:xfrm>
              <a:off x="6413500" y="4129088"/>
              <a:ext cx="614363" cy="1065213"/>
            </a:xfrm>
            <a:custGeom>
              <a:avLst/>
              <a:gdLst>
                <a:gd name="T0" fmla="*/ 387 w 387"/>
                <a:gd name="T1" fmla="*/ 0 h 671"/>
                <a:gd name="T2" fmla="*/ 0 w 387"/>
                <a:gd name="T3" fmla="*/ 222 h 671"/>
                <a:gd name="T4" fmla="*/ 0 w 387"/>
                <a:gd name="T5" fmla="*/ 222 h 671"/>
                <a:gd name="T6" fmla="*/ 0 w 387"/>
                <a:gd name="T7" fmla="*/ 671 h 671"/>
                <a:gd name="T8" fmla="*/ 0 w 387"/>
                <a:gd name="T9" fmla="*/ 671 h 671"/>
                <a:gd name="T10" fmla="*/ 0 w 387"/>
                <a:gd name="T11" fmla="*/ 671 h 671"/>
                <a:gd name="T12" fmla="*/ 0 w 387"/>
                <a:gd name="T13" fmla="*/ 671 h 671"/>
                <a:gd name="T14" fmla="*/ 387 w 387"/>
                <a:gd name="T15" fmla="*/ 448 h 671"/>
                <a:gd name="T16" fmla="*/ 387 w 387"/>
                <a:gd name="T17" fmla="*/ 448 h 671"/>
                <a:gd name="T18" fmla="*/ 387 w 387"/>
                <a:gd name="T19" fmla="*/ 0 h 671"/>
                <a:gd name="T20" fmla="*/ 387 w 387"/>
                <a:gd name="T21" fmla="*/ 0 h 671"/>
                <a:gd name="T22" fmla="*/ 387 w 387"/>
                <a:gd name="T23"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7" h="671">
                  <a:moveTo>
                    <a:pt x="387" y="0"/>
                  </a:moveTo>
                  <a:lnTo>
                    <a:pt x="0" y="222"/>
                  </a:lnTo>
                  <a:lnTo>
                    <a:pt x="0" y="222"/>
                  </a:lnTo>
                  <a:lnTo>
                    <a:pt x="0" y="671"/>
                  </a:lnTo>
                  <a:lnTo>
                    <a:pt x="0" y="671"/>
                  </a:lnTo>
                  <a:lnTo>
                    <a:pt x="0" y="671"/>
                  </a:lnTo>
                  <a:lnTo>
                    <a:pt x="0" y="671"/>
                  </a:lnTo>
                  <a:lnTo>
                    <a:pt x="387" y="448"/>
                  </a:lnTo>
                  <a:lnTo>
                    <a:pt x="387" y="448"/>
                  </a:lnTo>
                  <a:lnTo>
                    <a:pt x="387" y="0"/>
                  </a:lnTo>
                  <a:lnTo>
                    <a:pt x="387" y="0"/>
                  </a:lnTo>
                  <a:lnTo>
                    <a:pt x="387"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22" name="Freeform 21"/>
            <p:cNvSpPr>
              <a:spLocks/>
            </p:cNvSpPr>
            <p:nvPr/>
          </p:nvSpPr>
          <p:spPr bwMode="auto">
            <a:xfrm>
              <a:off x="5183188" y="4127501"/>
              <a:ext cx="615950" cy="1062038"/>
            </a:xfrm>
            <a:custGeom>
              <a:avLst/>
              <a:gdLst>
                <a:gd name="T0" fmla="*/ 388 w 388"/>
                <a:gd name="T1" fmla="*/ 0 h 669"/>
                <a:gd name="T2" fmla="*/ 2 w 388"/>
                <a:gd name="T3" fmla="*/ 222 h 669"/>
                <a:gd name="T4" fmla="*/ 0 w 388"/>
                <a:gd name="T5" fmla="*/ 222 h 669"/>
                <a:gd name="T6" fmla="*/ 0 w 388"/>
                <a:gd name="T7" fmla="*/ 669 h 669"/>
                <a:gd name="T8" fmla="*/ 0 w 388"/>
                <a:gd name="T9" fmla="*/ 669 h 669"/>
                <a:gd name="T10" fmla="*/ 0 w 388"/>
                <a:gd name="T11" fmla="*/ 669 h 669"/>
                <a:gd name="T12" fmla="*/ 0 w 388"/>
                <a:gd name="T13" fmla="*/ 669 h 669"/>
                <a:gd name="T14" fmla="*/ 0 w 388"/>
                <a:gd name="T15" fmla="*/ 669 h 669"/>
                <a:gd name="T16" fmla="*/ 0 w 388"/>
                <a:gd name="T17" fmla="*/ 669 h 669"/>
                <a:gd name="T18" fmla="*/ 0 w 388"/>
                <a:gd name="T19" fmla="*/ 669 h 669"/>
                <a:gd name="T20" fmla="*/ 388 w 388"/>
                <a:gd name="T21" fmla="*/ 447 h 669"/>
                <a:gd name="T22" fmla="*/ 388 w 388"/>
                <a:gd name="T23" fmla="*/ 447 h 669"/>
                <a:gd name="T24" fmla="*/ 388 w 388"/>
                <a:gd name="T25" fmla="*/ 0 h 669"/>
                <a:gd name="T26" fmla="*/ 388 w 388"/>
                <a:gd name="T27" fmla="*/ 0 h 669"/>
                <a:gd name="T28" fmla="*/ 388 w 388"/>
                <a:gd name="T29"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8" h="669">
                  <a:moveTo>
                    <a:pt x="388" y="0"/>
                  </a:moveTo>
                  <a:lnTo>
                    <a:pt x="2" y="222"/>
                  </a:lnTo>
                  <a:lnTo>
                    <a:pt x="0" y="222"/>
                  </a:lnTo>
                  <a:lnTo>
                    <a:pt x="0" y="669"/>
                  </a:lnTo>
                  <a:lnTo>
                    <a:pt x="0" y="669"/>
                  </a:lnTo>
                  <a:lnTo>
                    <a:pt x="0" y="669"/>
                  </a:lnTo>
                  <a:lnTo>
                    <a:pt x="0" y="669"/>
                  </a:lnTo>
                  <a:lnTo>
                    <a:pt x="0" y="669"/>
                  </a:lnTo>
                  <a:lnTo>
                    <a:pt x="0" y="669"/>
                  </a:lnTo>
                  <a:lnTo>
                    <a:pt x="0" y="669"/>
                  </a:lnTo>
                  <a:lnTo>
                    <a:pt x="388" y="447"/>
                  </a:lnTo>
                  <a:lnTo>
                    <a:pt x="388" y="447"/>
                  </a:lnTo>
                  <a:lnTo>
                    <a:pt x="388" y="0"/>
                  </a:lnTo>
                  <a:lnTo>
                    <a:pt x="388" y="0"/>
                  </a:lnTo>
                  <a:lnTo>
                    <a:pt x="388"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23" name="Freeform 22"/>
            <p:cNvSpPr>
              <a:spLocks/>
            </p:cNvSpPr>
            <p:nvPr/>
          </p:nvSpPr>
          <p:spPr bwMode="auto">
            <a:xfrm>
              <a:off x="5799138" y="5194301"/>
              <a:ext cx="614363" cy="1062038"/>
            </a:xfrm>
            <a:custGeom>
              <a:avLst/>
              <a:gdLst>
                <a:gd name="T0" fmla="*/ 387 w 387"/>
                <a:gd name="T1" fmla="*/ 0 h 669"/>
                <a:gd name="T2" fmla="*/ 0 w 387"/>
                <a:gd name="T3" fmla="*/ 222 h 669"/>
                <a:gd name="T4" fmla="*/ 0 w 387"/>
                <a:gd name="T5" fmla="*/ 222 h 669"/>
                <a:gd name="T6" fmla="*/ 0 w 387"/>
                <a:gd name="T7" fmla="*/ 222 h 669"/>
                <a:gd name="T8" fmla="*/ 0 w 387"/>
                <a:gd name="T9" fmla="*/ 669 h 669"/>
                <a:gd name="T10" fmla="*/ 387 w 387"/>
                <a:gd name="T11" fmla="*/ 447 h 669"/>
                <a:gd name="T12" fmla="*/ 387 w 387"/>
                <a:gd name="T13" fmla="*/ 447 h 669"/>
                <a:gd name="T14" fmla="*/ 387 w 387"/>
                <a:gd name="T15" fmla="*/ 0 h 669"/>
                <a:gd name="T16" fmla="*/ 387 w 387"/>
                <a:gd name="T17" fmla="*/ 0 h 669"/>
                <a:gd name="T18" fmla="*/ 387 w 387"/>
                <a:gd name="T19"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669">
                  <a:moveTo>
                    <a:pt x="387" y="0"/>
                  </a:moveTo>
                  <a:lnTo>
                    <a:pt x="0" y="222"/>
                  </a:lnTo>
                  <a:lnTo>
                    <a:pt x="0" y="222"/>
                  </a:lnTo>
                  <a:lnTo>
                    <a:pt x="0" y="222"/>
                  </a:lnTo>
                  <a:lnTo>
                    <a:pt x="0" y="669"/>
                  </a:lnTo>
                  <a:lnTo>
                    <a:pt x="387" y="447"/>
                  </a:lnTo>
                  <a:lnTo>
                    <a:pt x="387" y="447"/>
                  </a:lnTo>
                  <a:lnTo>
                    <a:pt x="387" y="0"/>
                  </a:lnTo>
                  <a:lnTo>
                    <a:pt x="387" y="0"/>
                  </a:lnTo>
                  <a:lnTo>
                    <a:pt x="387"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24" name="Freeform 23"/>
            <p:cNvSpPr>
              <a:spLocks/>
            </p:cNvSpPr>
            <p:nvPr/>
          </p:nvSpPr>
          <p:spPr bwMode="auto">
            <a:xfrm>
              <a:off x="5807075" y="1636713"/>
              <a:ext cx="1228725" cy="709613"/>
            </a:xfrm>
            <a:custGeom>
              <a:avLst/>
              <a:gdLst>
                <a:gd name="T0" fmla="*/ 774 w 774"/>
                <a:gd name="T1" fmla="*/ 226 h 447"/>
                <a:gd name="T2" fmla="*/ 387 w 774"/>
                <a:gd name="T3" fmla="*/ 0 h 447"/>
                <a:gd name="T4" fmla="*/ 387 w 774"/>
                <a:gd name="T5" fmla="*/ 0 h 447"/>
                <a:gd name="T6" fmla="*/ 387 w 774"/>
                <a:gd name="T7" fmla="*/ 0 h 447"/>
                <a:gd name="T8" fmla="*/ 0 w 774"/>
                <a:gd name="T9" fmla="*/ 222 h 447"/>
                <a:gd name="T10" fmla="*/ 0 w 774"/>
                <a:gd name="T11" fmla="*/ 222 h 447"/>
                <a:gd name="T12" fmla="*/ 387 w 774"/>
                <a:gd name="T13" fmla="*/ 447 h 447"/>
                <a:gd name="T14" fmla="*/ 387 w 774"/>
                <a:gd name="T15" fmla="*/ 447 h 447"/>
                <a:gd name="T16" fmla="*/ 387 w 774"/>
                <a:gd name="T17" fmla="*/ 447 h 447"/>
                <a:gd name="T18" fmla="*/ 387 w 774"/>
                <a:gd name="T19" fmla="*/ 447 h 447"/>
                <a:gd name="T20" fmla="*/ 774 w 774"/>
                <a:gd name="T21" fmla="*/ 226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4" h="447">
                  <a:moveTo>
                    <a:pt x="774" y="226"/>
                  </a:moveTo>
                  <a:lnTo>
                    <a:pt x="387" y="0"/>
                  </a:lnTo>
                  <a:lnTo>
                    <a:pt x="387" y="0"/>
                  </a:lnTo>
                  <a:lnTo>
                    <a:pt x="387" y="0"/>
                  </a:lnTo>
                  <a:lnTo>
                    <a:pt x="0" y="222"/>
                  </a:lnTo>
                  <a:lnTo>
                    <a:pt x="0" y="222"/>
                  </a:lnTo>
                  <a:lnTo>
                    <a:pt x="387" y="447"/>
                  </a:lnTo>
                  <a:lnTo>
                    <a:pt x="387" y="447"/>
                  </a:lnTo>
                  <a:lnTo>
                    <a:pt x="387" y="447"/>
                  </a:lnTo>
                  <a:lnTo>
                    <a:pt x="387" y="447"/>
                  </a:lnTo>
                  <a:lnTo>
                    <a:pt x="774" y="226"/>
                  </a:lnTo>
                  <a:close/>
                </a:path>
              </a:pathLst>
            </a:custGeom>
            <a:solidFill>
              <a:srgbClr val="A7A9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25" name="Freeform 24"/>
            <p:cNvSpPr>
              <a:spLocks/>
            </p:cNvSpPr>
            <p:nvPr/>
          </p:nvSpPr>
          <p:spPr bwMode="auto">
            <a:xfrm>
              <a:off x="5807075" y="1989137"/>
              <a:ext cx="614363" cy="1080919"/>
            </a:xfrm>
            <a:custGeom>
              <a:avLst/>
              <a:gdLst>
                <a:gd name="T0" fmla="*/ 0 w 387"/>
                <a:gd name="T1" fmla="*/ 0 h 673"/>
                <a:gd name="T2" fmla="*/ 0 w 387"/>
                <a:gd name="T3" fmla="*/ 0 h 673"/>
                <a:gd name="T4" fmla="*/ 0 w 387"/>
                <a:gd name="T5" fmla="*/ 0 h 673"/>
                <a:gd name="T6" fmla="*/ 0 w 387"/>
                <a:gd name="T7" fmla="*/ 447 h 673"/>
                <a:gd name="T8" fmla="*/ 0 w 387"/>
                <a:gd name="T9" fmla="*/ 447 h 673"/>
                <a:gd name="T10" fmla="*/ 387 w 387"/>
                <a:gd name="T11" fmla="*/ 673 h 673"/>
                <a:gd name="T12" fmla="*/ 387 w 387"/>
                <a:gd name="T13" fmla="*/ 673 h 673"/>
                <a:gd name="T14" fmla="*/ 387 w 387"/>
                <a:gd name="T15" fmla="*/ 673 h 673"/>
                <a:gd name="T16" fmla="*/ 387 w 387"/>
                <a:gd name="T17" fmla="*/ 225 h 673"/>
                <a:gd name="T18" fmla="*/ 387 w 387"/>
                <a:gd name="T19" fmla="*/ 225 h 673"/>
                <a:gd name="T20" fmla="*/ 0 w 387"/>
                <a:gd name="T21" fmla="*/ 0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7" h="673">
                  <a:moveTo>
                    <a:pt x="0" y="0"/>
                  </a:moveTo>
                  <a:lnTo>
                    <a:pt x="0" y="0"/>
                  </a:lnTo>
                  <a:lnTo>
                    <a:pt x="0" y="0"/>
                  </a:lnTo>
                  <a:lnTo>
                    <a:pt x="0" y="447"/>
                  </a:lnTo>
                  <a:lnTo>
                    <a:pt x="0" y="447"/>
                  </a:lnTo>
                  <a:lnTo>
                    <a:pt x="387" y="673"/>
                  </a:lnTo>
                  <a:lnTo>
                    <a:pt x="387" y="673"/>
                  </a:lnTo>
                  <a:lnTo>
                    <a:pt x="387" y="673"/>
                  </a:lnTo>
                  <a:lnTo>
                    <a:pt x="387" y="225"/>
                  </a:lnTo>
                  <a:lnTo>
                    <a:pt x="387" y="225"/>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sp>
          <p:nvSpPr>
            <p:cNvPr id="26" name="Freeform 25"/>
            <p:cNvSpPr>
              <a:spLocks/>
            </p:cNvSpPr>
            <p:nvPr/>
          </p:nvSpPr>
          <p:spPr bwMode="auto">
            <a:xfrm>
              <a:off x="6421438" y="1995488"/>
              <a:ext cx="614363" cy="1062038"/>
            </a:xfrm>
            <a:custGeom>
              <a:avLst/>
              <a:gdLst>
                <a:gd name="T0" fmla="*/ 387 w 387"/>
                <a:gd name="T1" fmla="*/ 0 h 669"/>
                <a:gd name="T2" fmla="*/ 387 w 387"/>
                <a:gd name="T3" fmla="*/ 0 h 669"/>
                <a:gd name="T4" fmla="*/ 0 w 387"/>
                <a:gd name="T5" fmla="*/ 221 h 669"/>
                <a:gd name="T6" fmla="*/ 0 w 387"/>
                <a:gd name="T7" fmla="*/ 221 h 669"/>
                <a:gd name="T8" fmla="*/ 0 w 387"/>
                <a:gd name="T9" fmla="*/ 669 h 669"/>
                <a:gd name="T10" fmla="*/ 0 w 387"/>
                <a:gd name="T11" fmla="*/ 669 h 669"/>
                <a:gd name="T12" fmla="*/ 0 w 387"/>
                <a:gd name="T13" fmla="*/ 669 h 669"/>
                <a:gd name="T14" fmla="*/ 0 w 387"/>
                <a:gd name="T15" fmla="*/ 669 h 669"/>
                <a:gd name="T16" fmla="*/ 387 w 387"/>
                <a:gd name="T17" fmla="*/ 447 h 669"/>
                <a:gd name="T18" fmla="*/ 387 w 387"/>
                <a:gd name="T19" fmla="*/ 447 h 669"/>
                <a:gd name="T20" fmla="*/ 387 w 387"/>
                <a:gd name="T21" fmla="*/ 0 h 669"/>
                <a:gd name="T22" fmla="*/ 387 w 387"/>
                <a:gd name="T23"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7" h="669">
                  <a:moveTo>
                    <a:pt x="387" y="0"/>
                  </a:moveTo>
                  <a:lnTo>
                    <a:pt x="387" y="0"/>
                  </a:lnTo>
                  <a:lnTo>
                    <a:pt x="0" y="221"/>
                  </a:lnTo>
                  <a:lnTo>
                    <a:pt x="0" y="221"/>
                  </a:lnTo>
                  <a:lnTo>
                    <a:pt x="0" y="669"/>
                  </a:lnTo>
                  <a:lnTo>
                    <a:pt x="0" y="669"/>
                  </a:lnTo>
                  <a:lnTo>
                    <a:pt x="0" y="669"/>
                  </a:lnTo>
                  <a:lnTo>
                    <a:pt x="0" y="669"/>
                  </a:lnTo>
                  <a:lnTo>
                    <a:pt x="387" y="447"/>
                  </a:lnTo>
                  <a:lnTo>
                    <a:pt x="387" y="447"/>
                  </a:lnTo>
                  <a:lnTo>
                    <a:pt x="387" y="0"/>
                  </a:lnTo>
                  <a:lnTo>
                    <a:pt x="387" y="0"/>
                  </a:lnTo>
                  <a:close/>
                </a:path>
              </a:pathLst>
            </a:custGeom>
            <a:solidFill>
              <a:srgbClr val="D0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de-DE" sz="1300"/>
            </a:p>
          </p:txBody>
        </p:sp>
      </p:grpSp>
      <p:cxnSp>
        <p:nvCxnSpPr>
          <p:cNvPr id="29" name="Straight Connector 28"/>
          <p:cNvCxnSpPr/>
          <p:nvPr/>
        </p:nvCxnSpPr>
        <p:spPr>
          <a:xfrm>
            <a:off x="6091300" y="6000734"/>
            <a:ext cx="1725389"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21" idx="7"/>
          </p:cNvCxnSpPr>
          <p:nvPr/>
        </p:nvCxnSpPr>
        <p:spPr>
          <a:xfrm>
            <a:off x="6734810" y="4880808"/>
            <a:ext cx="500949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03433" y="3731972"/>
            <a:ext cx="4321677"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51781" y="1851266"/>
            <a:ext cx="499251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08051" y="4870626"/>
            <a:ext cx="355926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41994" y="3358215"/>
            <a:ext cx="4254693" cy="1575"/>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08050" y="1837687"/>
            <a:ext cx="3597903"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bwMode="gray">
          <a:xfrm>
            <a:off x="524241" y="1430779"/>
            <a:ext cx="2723820" cy="446063"/>
          </a:xfrm>
          <a:prstGeom prst="rect">
            <a:avLst/>
          </a:prstGeom>
          <a:noFill/>
          <a:ln w="6350" algn="ctr">
            <a:noFill/>
            <a:miter lim="800000"/>
            <a:headEnd/>
            <a:tailEnd/>
          </a:ln>
        </p:spPr>
        <p:txBody>
          <a:bodyPr lIns="0" tIns="0" rIns="0" bIns="0" rtlCol="0" anchor="ctr"/>
          <a:lstStyle/>
          <a:p>
            <a:pPr defTabSz="914339" fontAlgn="base">
              <a:spcBef>
                <a:spcPct val="50000"/>
              </a:spcBef>
              <a:spcAft>
                <a:spcPct val="0"/>
              </a:spcAft>
              <a:buClr>
                <a:srgbClr val="F0AB00"/>
              </a:buClr>
              <a:buSzPct val="80000"/>
            </a:pPr>
            <a:r>
              <a:rPr lang="de-DE" sz="1800" b="1" kern="0" dirty="0">
                <a:solidFill>
                  <a:schemeClr val="tx2"/>
                </a:solidFill>
                <a:ea typeface="Arial Unicode MS" pitchFamily="34" charset="-128"/>
                <a:cs typeface="Arial Unicode MS" pitchFamily="34" charset="-128"/>
              </a:rPr>
              <a:t>Best practices</a:t>
            </a:r>
          </a:p>
        </p:txBody>
      </p:sp>
      <p:sp>
        <p:nvSpPr>
          <p:cNvPr id="37" name="Rectangle 36"/>
          <p:cNvSpPr/>
          <p:nvPr/>
        </p:nvSpPr>
        <p:spPr bwMode="gray">
          <a:xfrm>
            <a:off x="7513719" y="3376662"/>
            <a:ext cx="4230579" cy="350366"/>
          </a:xfrm>
          <a:prstGeom prst="rect">
            <a:avLst/>
          </a:prstGeom>
          <a:noFill/>
          <a:ln w="6350" algn="ctr">
            <a:noFill/>
            <a:miter lim="800000"/>
            <a:headEnd/>
            <a:tailEnd/>
          </a:ln>
        </p:spPr>
        <p:txBody>
          <a:bodyPr lIns="0" tIns="0" rIns="0" bIns="0" rtlCol="0" anchor="ctr"/>
          <a:lstStyle/>
          <a:p>
            <a:pPr algn="r" defTabSz="914339" fontAlgn="base">
              <a:spcBef>
                <a:spcPct val="50000"/>
              </a:spcBef>
              <a:spcAft>
                <a:spcPct val="0"/>
              </a:spcAft>
              <a:buClr>
                <a:srgbClr val="F0AB00"/>
              </a:buClr>
              <a:buSzPct val="80000"/>
            </a:pPr>
            <a:r>
              <a:rPr lang="en-US" sz="1800" b="1" kern="0" dirty="0">
                <a:solidFill>
                  <a:schemeClr val="tx2"/>
                </a:solidFill>
                <a:ea typeface="Arial Unicode MS" pitchFamily="34" charset="-128"/>
                <a:cs typeface="Arial Unicode MS" pitchFamily="34" charset="-128"/>
              </a:rPr>
              <a:t>Industry reference architecture</a:t>
            </a:r>
          </a:p>
        </p:txBody>
      </p:sp>
      <p:sp>
        <p:nvSpPr>
          <p:cNvPr id="38" name="Rounded Rectangle 37"/>
          <p:cNvSpPr/>
          <p:nvPr/>
        </p:nvSpPr>
        <p:spPr bwMode="gray">
          <a:xfrm>
            <a:off x="5972564" y="5589591"/>
            <a:ext cx="1844125" cy="469646"/>
          </a:xfrm>
          <a:prstGeom prst="roundRect">
            <a:avLst>
              <a:gd name="adj" fmla="val 0"/>
            </a:avLst>
          </a:prstGeom>
          <a:noFill/>
          <a:ln w="19050" algn="ctr">
            <a:noFill/>
            <a:miter lim="800000"/>
            <a:headEnd/>
            <a:tailEnd/>
          </a:ln>
        </p:spPr>
        <p:txBody>
          <a:bodyPr lIns="0" tIns="0" rIns="0" bIns="0" rtlCol="0" anchor="ctr"/>
          <a:lstStyle/>
          <a:p>
            <a:pPr algn="r"/>
            <a:r>
              <a:rPr lang="en-US" sz="1800" b="1" dirty="0">
                <a:solidFill>
                  <a:schemeClr val="tx2"/>
                </a:solidFill>
              </a:rPr>
              <a:t>SAP software</a:t>
            </a:r>
          </a:p>
        </p:txBody>
      </p:sp>
      <p:sp>
        <p:nvSpPr>
          <p:cNvPr id="39" name="Rectangle 38"/>
          <p:cNvSpPr/>
          <p:nvPr/>
        </p:nvSpPr>
        <p:spPr bwMode="gray">
          <a:xfrm>
            <a:off x="524241" y="4367744"/>
            <a:ext cx="2723820" cy="623350"/>
          </a:xfrm>
          <a:prstGeom prst="rect">
            <a:avLst/>
          </a:prstGeom>
          <a:noFill/>
          <a:ln w="6350" algn="ctr">
            <a:noFill/>
            <a:miter lim="800000"/>
            <a:headEnd/>
            <a:tailEnd/>
          </a:ln>
        </p:spPr>
        <p:txBody>
          <a:bodyPr lIns="0" tIns="0" rIns="0" bIns="0" rtlCol="0" anchor="ctr"/>
          <a:lstStyle/>
          <a:p>
            <a:pPr defTabSz="914339" fontAlgn="base">
              <a:spcBef>
                <a:spcPct val="50000"/>
              </a:spcBef>
              <a:spcAft>
                <a:spcPct val="0"/>
              </a:spcAft>
              <a:buClr>
                <a:srgbClr val="F0AB00"/>
              </a:buClr>
              <a:buSzPct val="80000"/>
            </a:pPr>
            <a:r>
              <a:rPr lang="en-US" sz="1800" b="1" kern="0" dirty="0">
                <a:solidFill>
                  <a:schemeClr val="tx2"/>
                </a:solidFill>
                <a:ea typeface="Arial Unicode MS" pitchFamily="34" charset="-128"/>
                <a:cs typeface="Arial Unicode MS" pitchFamily="34" charset="-128"/>
              </a:rPr>
              <a:t>Engineered services</a:t>
            </a:r>
          </a:p>
        </p:txBody>
      </p:sp>
      <p:sp>
        <p:nvSpPr>
          <p:cNvPr id="40" name="Rectangle 39"/>
          <p:cNvSpPr/>
          <p:nvPr/>
        </p:nvSpPr>
        <p:spPr bwMode="gray">
          <a:xfrm>
            <a:off x="532199" y="3028167"/>
            <a:ext cx="4211871" cy="335852"/>
          </a:xfrm>
          <a:prstGeom prst="rect">
            <a:avLst/>
          </a:prstGeom>
          <a:noFill/>
          <a:ln w="6350" algn="ctr">
            <a:noFill/>
            <a:miter lim="800000"/>
            <a:headEnd/>
            <a:tailEnd/>
          </a:ln>
        </p:spPr>
        <p:txBody>
          <a:bodyPr lIns="0" tIns="0" rIns="0" bIns="0" rtlCol="0" anchor="ctr"/>
          <a:lstStyle/>
          <a:p>
            <a:pPr defTabSz="914339" fontAlgn="base">
              <a:spcBef>
                <a:spcPct val="50000"/>
              </a:spcBef>
              <a:spcAft>
                <a:spcPct val="0"/>
              </a:spcAft>
              <a:buClr>
                <a:srgbClr val="F0AB00"/>
              </a:buClr>
              <a:buSzPct val="80000"/>
            </a:pPr>
            <a:r>
              <a:rPr lang="de-DE" sz="1800" b="1" kern="0" dirty="0">
                <a:solidFill>
                  <a:schemeClr val="tx2"/>
                </a:solidFill>
                <a:ea typeface="Arial Unicode MS" pitchFamily="34" charset="-128"/>
                <a:cs typeface="Arial Unicode MS" pitchFamily="34" charset="-128"/>
              </a:rPr>
              <a:t>SAP Solution Manager </a:t>
            </a:r>
            <a:r>
              <a:rPr lang="en-US" sz="1800" b="1" kern="0" dirty="0">
                <a:solidFill>
                  <a:schemeClr val="tx2"/>
                </a:solidFill>
                <a:ea typeface="Arial Unicode MS" pitchFamily="34" charset="-128"/>
                <a:cs typeface="Arial Unicode MS" pitchFamily="34" charset="-128"/>
              </a:rPr>
              <a:t>documentation</a:t>
            </a:r>
          </a:p>
        </p:txBody>
      </p:sp>
      <p:sp>
        <p:nvSpPr>
          <p:cNvPr id="41" name="Rectangle 40"/>
          <p:cNvSpPr/>
          <p:nvPr/>
        </p:nvSpPr>
        <p:spPr bwMode="gray">
          <a:xfrm>
            <a:off x="7400086" y="1430780"/>
            <a:ext cx="4344213" cy="467304"/>
          </a:xfrm>
          <a:prstGeom prst="rect">
            <a:avLst/>
          </a:prstGeom>
          <a:noFill/>
          <a:ln w="6350" algn="ctr">
            <a:noFill/>
            <a:miter lim="800000"/>
            <a:headEnd/>
            <a:tailEnd/>
          </a:ln>
        </p:spPr>
        <p:txBody>
          <a:bodyPr lIns="0" tIns="0" rIns="0" bIns="0" rtlCol="0" anchor="ctr"/>
          <a:lstStyle/>
          <a:p>
            <a:pPr algn="r" defTabSz="914339" fontAlgn="base">
              <a:spcBef>
                <a:spcPct val="50000"/>
              </a:spcBef>
              <a:spcAft>
                <a:spcPct val="0"/>
              </a:spcAft>
              <a:buClr>
                <a:srgbClr val="F0AB00"/>
              </a:buClr>
              <a:buSzPct val="80000"/>
            </a:pPr>
            <a:r>
              <a:rPr lang="de-DE" sz="1800" b="1" kern="0" dirty="0">
                <a:solidFill>
                  <a:schemeClr val="tx2"/>
                </a:solidFill>
                <a:ea typeface="Arial Unicode MS" pitchFamily="34" charset="-128"/>
                <a:cs typeface="Arial Unicode MS" pitchFamily="34" charset="-128"/>
              </a:rPr>
              <a:t>Preconfigured end-to-end processes</a:t>
            </a:r>
          </a:p>
        </p:txBody>
      </p:sp>
      <p:sp>
        <p:nvSpPr>
          <p:cNvPr id="42" name="Rectangle 41"/>
          <p:cNvSpPr/>
          <p:nvPr/>
        </p:nvSpPr>
        <p:spPr bwMode="gray">
          <a:xfrm>
            <a:off x="10096046" y="4539880"/>
            <a:ext cx="1648253" cy="346696"/>
          </a:xfrm>
          <a:prstGeom prst="rect">
            <a:avLst/>
          </a:prstGeom>
          <a:noFill/>
          <a:ln w="6350" algn="ctr">
            <a:noFill/>
            <a:miter lim="800000"/>
            <a:headEnd/>
            <a:tailEnd/>
          </a:ln>
        </p:spPr>
        <p:txBody>
          <a:bodyPr lIns="0" tIns="0" rIns="0" bIns="0" rtlCol="0" anchor="ctr"/>
          <a:lstStyle/>
          <a:p>
            <a:pPr algn="r" defTabSz="914339" fontAlgn="base">
              <a:spcBef>
                <a:spcPct val="50000"/>
              </a:spcBef>
              <a:spcAft>
                <a:spcPct val="0"/>
              </a:spcAft>
              <a:buClr>
                <a:srgbClr val="F0AB00"/>
              </a:buClr>
              <a:buSzPct val="80000"/>
            </a:pPr>
            <a:r>
              <a:rPr lang="de-DE" sz="1800" b="1" kern="0" dirty="0">
                <a:solidFill>
                  <a:schemeClr val="tx2"/>
                </a:solidFill>
                <a:ea typeface="Arial Unicode MS" pitchFamily="34" charset="-128"/>
                <a:cs typeface="Arial Unicode MS" pitchFamily="34" charset="-128"/>
              </a:rPr>
              <a:t>Sample data</a:t>
            </a:r>
          </a:p>
        </p:txBody>
      </p:sp>
      <p:sp>
        <p:nvSpPr>
          <p:cNvPr id="50" name="TextBox 49"/>
          <p:cNvSpPr txBox="1"/>
          <p:nvPr/>
        </p:nvSpPr>
        <p:spPr>
          <a:xfrm>
            <a:off x="524241" y="5011598"/>
            <a:ext cx="3836197" cy="200055"/>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300" dirty="0"/>
              <a:t>Accelerators for fast onboarding and adoption</a:t>
            </a:r>
            <a:endParaRPr lang="de-DE" sz="1300" kern="0" dirty="0" err="1">
              <a:ea typeface="Arial Unicode MS" pitchFamily="34" charset="-128"/>
              <a:cs typeface="Arial Unicode MS" pitchFamily="34" charset="-128"/>
            </a:endParaRPr>
          </a:p>
        </p:txBody>
      </p:sp>
      <p:sp>
        <p:nvSpPr>
          <p:cNvPr id="51" name="TextBox 50"/>
          <p:cNvSpPr txBox="1"/>
          <p:nvPr/>
        </p:nvSpPr>
        <p:spPr>
          <a:xfrm>
            <a:off x="6490694" y="5011598"/>
            <a:ext cx="5253606" cy="200055"/>
          </a:xfrm>
          <a:prstGeom prst="rect">
            <a:avLst/>
          </a:prstGeom>
          <a:noFill/>
        </p:spPr>
        <p:txBody>
          <a:bodyPr wrap="square" lIns="0" tIns="0" rIns="0" bIns="0" rtlCol="0">
            <a:spAutoFit/>
          </a:bodyPr>
          <a:lstStyle/>
          <a:p>
            <a:pPr algn="r" fontAlgn="base">
              <a:spcBef>
                <a:spcPts val="600"/>
              </a:spcBef>
              <a:spcAft>
                <a:spcPct val="0"/>
              </a:spcAft>
              <a:buClr>
                <a:srgbClr val="F0AB00"/>
              </a:buClr>
              <a:buSzPct val="80000"/>
            </a:pPr>
            <a:r>
              <a:rPr lang="en-US" sz="1300" dirty="0"/>
              <a:t>Sample master data and transactional data to showcase the business</a:t>
            </a:r>
            <a:endParaRPr lang="de-DE" sz="1300" kern="0" dirty="0" err="1">
              <a:ea typeface="Arial Unicode MS" pitchFamily="34" charset="-128"/>
              <a:cs typeface="Arial Unicode MS" pitchFamily="34" charset="-128"/>
            </a:endParaRPr>
          </a:p>
        </p:txBody>
      </p:sp>
      <p:sp>
        <p:nvSpPr>
          <p:cNvPr id="53" name="TextBox 52"/>
          <p:cNvSpPr txBox="1"/>
          <p:nvPr/>
        </p:nvSpPr>
        <p:spPr>
          <a:xfrm>
            <a:off x="524241" y="1992329"/>
            <a:ext cx="3657494" cy="400110"/>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300" dirty="0"/>
              <a:t>Methodologies and step-by-step approaches combining knowledge of customer projects</a:t>
            </a:r>
          </a:p>
        </p:txBody>
      </p:sp>
      <p:sp>
        <p:nvSpPr>
          <p:cNvPr id="54" name="TextBox 53"/>
          <p:cNvSpPr txBox="1"/>
          <p:nvPr/>
        </p:nvSpPr>
        <p:spPr>
          <a:xfrm>
            <a:off x="7270146" y="3861038"/>
            <a:ext cx="4474153" cy="200055"/>
          </a:xfrm>
          <a:prstGeom prst="rect">
            <a:avLst/>
          </a:prstGeom>
          <a:noFill/>
        </p:spPr>
        <p:txBody>
          <a:bodyPr wrap="square" lIns="0" tIns="0" rIns="0" bIns="0" rtlCol="0">
            <a:spAutoFit/>
          </a:bodyPr>
          <a:lstStyle/>
          <a:p>
            <a:pPr algn="r" fontAlgn="base">
              <a:spcBef>
                <a:spcPts val="600"/>
              </a:spcBef>
              <a:spcAft>
                <a:spcPct val="0"/>
              </a:spcAft>
              <a:buClr>
                <a:srgbClr val="F0AB00"/>
              </a:buClr>
              <a:buSzPct val="80000"/>
            </a:pPr>
            <a:r>
              <a:rPr lang="en-US" sz="1300" dirty="0"/>
              <a:t>Aligned with reference architecture for a particular domain</a:t>
            </a:r>
            <a:endParaRPr lang="de-DE" sz="1300" kern="0" dirty="0" err="1">
              <a:ea typeface="Arial Unicode MS" pitchFamily="34" charset="-128"/>
              <a:cs typeface="Arial Unicode MS" pitchFamily="34" charset="-128"/>
            </a:endParaRPr>
          </a:p>
        </p:txBody>
      </p:sp>
      <p:sp>
        <p:nvSpPr>
          <p:cNvPr id="55" name="TextBox 54"/>
          <p:cNvSpPr txBox="1"/>
          <p:nvPr/>
        </p:nvSpPr>
        <p:spPr>
          <a:xfrm>
            <a:off x="6751781" y="1992329"/>
            <a:ext cx="4992518" cy="677108"/>
          </a:xfrm>
          <a:prstGeom prst="rect">
            <a:avLst/>
          </a:prstGeom>
          <a:noFill/>
        </p:spPr>
        <p:txBody>
          <a:bodyPr wrap="square" lIns="0" tIns="0" rIns="0" bIns="0" rtlCol="0">
            <a:spAutoFit/>
          </a:bodyPr>
          <a:lstStyle/>
          <a:p>
            <a:pPr algn="r" fontAlgn="base">
              <a:spcBef>
                <a:spcPts val="600"/>
              </a:spcBef>
              <a:spcAft>
                <a:spcPct val="0"/>
              </a:spcAft>
              <a:buClr>
                <a:srgbClr val="F0AB00"/>
              </a:buClr>
              <a:buSzPct val="80000"/>
            </a:pPr>
            <a:r>
              <a:rPr lang="en-US" sz="1300" kern="0" dirty="0">
                <a:ea typeface="Arial Unicode MS" pitchFamily="34" charset="-128"/>
                <a:cs typeface="Arial Unicode MS" pitchFamily="34" charset="-128"/>
              </a:rPr>
              <a:t>End-to-end processes tailored to your industry and line of business</a:t>
            </a:r>
            <a:endParaRPr lang="de-DE" sz="1300" kern="0" dirty="0">
              <a:ea typeface="Arial Unicode MS" pitchFamily="34" charset="-128"/>
              <a:cs typeface="Arial Unicode MS" pitchFamily="34" charset="-128"/>
            </a:endParaRPr>
          </a:p>
          <a:p>
            <a:pPr algn="r" fontAlgn="base">
              <a:spcBef>
                <a:spcPts val="600"/>
              </a:spcBef>
              <a:spcAft>
                <a:spcPct val="0"/>
              </a:spcAft>
              <a:buClr>
                <a:srgbClr val="F0AB00"/>
              </a:buClr>
              <a:buSzPct val="80000"/>
            </a:pPr>
            <a:r>
              <a:rPr lang="en-US" sz="1300" dirty="0"/>
              <a:t>Preconfigured steps for operating the business with SAP software</a:t>
            </a:r>
            <a:br>
              <a:rPr lang="en-US" sz="1300" dirty="0"/>
            </a:br>
            <a:endParaRPr lang="de-DE" sz="1300" kern="0" dirty="0" err="1">
              <a:ea typeface="Arial Unicode MS" pitchFamily="34" charset="-128"/>
              <a:cs typeface="Arial Unicode MS" pitchFamily="34" charset="-128"/>
            </a:endParaRPr>
          </a:p>
        </p:txBody>
      </p:sp>
      <p:grpSp>
        <p:nvGrpSpPr>
          <p:cNvPr id="108" name="Group 107"/>
          <p:cNvGrpSpPr>
            <a:grpSpLocks noChangeAspect="1"/>
          </p:cNvGrpSpPr>
          <p:nvPr/>
        </p:nvGrpSpPr>
        <p:grpSpPr>
          <a:xfrm>
            <a:off x="4825625" y="3250443"/>
            <a:ext cx="492991" cy="555699"/>
            <a:chOff x="8708843" y="77681"/>
            <a:chExt cx="1061603" cy="1196632"/>
          </a:xfrm>
          <a:scene3d>
            <a:camera prst="isometricLeftDown"/>
            <a:lightRig rig="threePt" dir="t"/>
          </a:scene3d>
        </p:grpSpPr>
        <p:sp>
          <p:nvSpPr>
            <p:cNvPr id="76" name="Freeform 75"/>
            <p:cNvSpPr>
              <a:spLocks/>
            </p:cNvSpPr>
            <p:nvPr/>
          </p:nvSpPr>
          <p:spPr bwMode="auto">
            <a:xfrm rot="23765">
              <a:off x="8708843" y="77681"/>
              <a:ext cx="1061603" cy="1196632"/>
            </a:xfrm>
            <a:custGeom>
              <a:avLst/>
              <a:gdLst>
                <a:gd name="T0" fmla="*/ 1628 w 3195"/>
                <a:gd name="T1" fmla="*/ 3 h 3599"/>
                <a:gd name="T2" fmla="*/ 1690 w 3195"/>
                <a:gd name="T3" fmla="*/ 19 h 3599"/>
                <a:gd name="T4" fmla="*/ 1762 w 3195"/>
                <a:gd name="T5" fmla="*/ 51 h 3599"/>
                <a:gd name="T6" fmla="*/ 1849 w 3195"/>
                <a:gd name="T7" fmla="*/ 100 h 3599"/>
                <a:gd name="T8" fmla="*/ 2944 w 3195"/>
                <a:gd name="T9" fmla="*/ 732 h 3599"/>
                <a:gd name="T10" fmla="*/ 3030 w 3195"/>
                <a:gd name="T11" fmla="*/ 783 h 3599"/>
                <a:gd name="T12" fmla="*/ 3093 w 3195"/>
                <a:gd name="T13" fmla="*/ 829 h 3599"/>
                <a:gd name="T14" fmla="*/ 3138 w 3195"/>
                <a:gd name="T15" fmla="*/ 875 h 3599"/>
                <a:gd name="T16" fmla="*/ 3169 w 3195"/>
                <a:gd name="T17" fmla="*/ 927 h 3599"/>
                <a:gd name="T18" fmla="*/ 3186 w 3195"/>
                <a:gd name="T19" fmla="*/ 990 h 3599"/>
                <a:gd name="T20" fmla="*/ 3194 w 3195"/>
                <a:gd name="T21" fmla="*/ 1067 h 3599"/>
                <a:gd name="T22" fmla="*/ 3195 w 3195"/>
                <a:gd name="T23" fmla="*/ 1167 h 3599"/>
                <a:gd name="T24" fmla="*/ 3195 w 3195"/>
                <a:gd name="T25" fmla="*/ 2484 h 3599"/>
                <a:gd name="T26" fmla="*/ 3191 w 3195"/>
                <a:gd name="T27" fmla="*/ 2573 h 3599"/>
                <a:gd name="T28" fmla="*/ 3179 w 3195"/>
                <a:gd name="T29" fmla="*/ 2643 h 3599"/>
                <a:gd name="T30" fmla="*/ 3156 w 3195"/>
                <a:gd name="T31" fmla="*/ 2700 h 3599"/>
                <a:gd name="T32" fmla="*/ 3119 w 3195"/>
                <a:gd name="T33" fmla="*/ 2747 h 3599"/>
                <a:gd name="T34" fmla="*/ 3064 w 3195"/>
                <a:gd name="T35" fmla="*/ 2792 h 3599"/>
                <a:gd name="T36" fmla="*/ 2990 w 3195"/>
                <a:gd name="T37" fmla="*/ 2841 h 3599"/>
                <a:gd name="T38" fmla="*/ 2396 w 3195"/>
                <a:gd name="T39" fmla="*/ 3183 h 3599"/>
                <a:gd name="T40" fmla="*/ 1803 w 3195"/>
                <a:gd name="T41" fmla="*/ 3526 h 3599"/>
                <a:gd name="T42" fmla="*/ 1725 w 3195"/>
                <a:gd name="T43" fmla="*/ 3566 h 3599"/>
                <a:gd name="T44" fmla="*/ 1658 w 3195"/>
                <a:gd name="T45" fmla="*/ 3591 h 3599"/>
                <a:gd name="T46" fmla="*/ 1596 w 3195"/>
                <a:gd name="T47" fmla="*/ 3599 h 3599"/>
                <a:gd name="T48" fmla="*/ 1537 w 3195"/>
                <a:gd name="T49" fmla="*/ 3591 h 3599"/>
                <a:gd name="T50" fmla="*/ 1470 w 3195"/>
                <a:gd name="T51" fmla="*/ 3566 h 3599"/>
                <a:gd name="T52" fmla="*/ 1393 w 3195"/>
                <a:gd name="T53" fmla="*/ 3526 h 3599"/>
                <a:gd name="T54" fmla="*/ 802 w 3195"/>
                <a:gd name="T55" fmla="*/ 3184 h 3599"/>
                <a:gd name="T56" fmla="*/ 205 w 3195"/>
                <a:gd name="T57" fmla="*/ 2840 h 3599"/>
                <a:gd name="T58" fmla="*/ 131 w 3195"/>
                <a:gd name="T59" fmla="*/ 2792 h 3599"/>
                <a:gd name="T60" fmla="*/ 76 w 3195"/>
                <a:gd name="T61" fmla="*/ 2747 h 3599"/>
                <a:gd name="T62" fmla="*/ 39 w 3195"/>
                <a:gd name="T63" fmla="*/ 2698 h 3599"/>
                <a:gd name="T64" fmla="*/ 16 w 3195"/>
                <a:gd name="T65" fmla="*/ 2643 h 3599"/>
                <a:gd name="T66" fmla="*/ 5 w 3195"/>
                <a:gd name="T67" fmla="*/ 2573 h 3599"/>
                <a:gd name="T68" fmla="*/ 0 w 3195"/>
                <a:gd name="T69" fmla="*/ 2484 h 3599"/>
                <a:gd name="T70" fmla="*/ 0 w 3195"/>
                <a:gd name="T71" fmla="*/ 1167 h 3599"/>
                <a:gd name="T72" fmla="*/ 1 w 3195"/>
                <a:gd name="T73" fmla="*/ 1067 h 3599"/>
                <a:gd name="T74" fmla="*/ 9 w 3195"/>
                <a:gd name="T75" fmla="*/ 990 h 3599"/>
                <a:gd name="T76" fmla="*/ 27 w 3195"/>
                <a:gd name="T77" fmla="*/ 927 h 3599"/>
                <a:gd name="T78" fmla="*/ 57 w 3195"/>
                <a:gd name="T79" fmla="*/ 875 h 3599"/>
                <a:gd name="T80" fmla="*/ 102 w 3195"/>
                <a:gd name="T81" fmla="*/ 829 h 3599"/>
                <a:gd name="T82" fmla="*/ 166 w 3195"/>
                <a:gd name="T83" fmla="*/ 783 h 3599"/>
                <a:gd name="T84" fmla="*/ 251 w 3195"/>
                <a:gd name="T85" fmla="*/ 732 h 3599"/>
                <a:gd name="T86" fmla="*/ 1346 w 3195"/>
                <a:gd name="T87" fmla="*/ 100 h 3599"/>
                <a:gd name="T88" fmla="*/ 1433 w 3195"/>
                <a:gd name="T89" fmla="*/ 51 h 3599"/>
                <a:gd name="T90" fmla="*/ 1505 w 3195"/>
                <a:gd name="T91" fmla="*/ 19 h 3599"/>
                <a:gd name="T92" fmla="*/ 1567 w 3195"/>
                <a:gd name="T93" fmla="*/ 3 h 3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95" h="3599">
                  <a:moveTo>
                    <a:pt x="1598" y="0"/>
                  </a:moveTo>
                  <a:lnTo>
                    <a:pt x="1628" y="3"/>
                  </a:lnTo>
                  <a:lnTo>
                    <a:pt x="1658" y="8"/>
                  </a:lnTo>
                  <a:lnTo>
                    <a:pt x="1690" y="19"/>
                  </a:lnTo>
                  <a:lnTo>
                    <a:pt x="1725" y="33"/>
                  </a:lnTo>
                  <a:lnTo>
                    <a:pt x="1762" y="51"/>
                  </a:lnTo>
                  <a:lnTo>
                    <a:pt x="1803" y="73"/>
                  </a:lnTo>
                  <a:lnTo>
                    <a:pt x="1849" y="100"/>
                  </a:lnTo>
                  <a:lnTo>
                    <a:pt x="2399" y="417"/>
                  </a:lnTo>
                  <a:lnTo>
                    <a:pt x="2944" y="732"/>
                  </a:lnTo>
                  <a:lnTo>
                    <a:pt x="2990" y="759"/>
                  </a:lnTo>
                  <a:lnTo>
                    <a:pt x="3030" y="783"/>
                  </a:lnTo>
                  <a:lnTo>
                    <a:pt x="3064" y="807"/>
                  </a:lnTo>
                  <a:lnTo>
                    <a:pt x="3093" y="829"/>
                  </a:lnTo>
                  <a:lnTo>
                    <a:pt x="3119" y="852"/>
                  </a:lnTo>
                  <a:lnTo>
                    <a:pt x="3138" y="875"/>
                  </a:lnTo>
                  <a:lnTo>
                    <a:pt x="3156" y="900"/>
                  </a:lnTo>
                  <a:lnTo>
                    <a:pt x="3169" y="927"/>
                  </a:lnTo>
                  <a:lnTo>
                    <a:pt x="3179" y="956"/>
                  </a:lnTo>
                  <a:lnTo>
                    <a:pt x="3186" y="990"/>
                  </a:lnTo>
                  <a:lnTo>
                    <a:pt x="3191" y="1027"/>
                  </a:lnTo>
                  <a:lnTo>
                    <a:pt x="3194" y="1067"/>
                  </a:lnTo>
                  <a:lnTo>
                    <a:pt x="3195" y="1115"/>
                  </a:lnTo>
                  <a:lnTo>
                    <a:pt x="3195" y="1167"/>
                  </a:lnTo>
                  <a:lnTo>
                    <a:pt x="3195" y="2432"/>
                  </a:lnTo>
                  <a:lnTo>
                    <a:pt x="3195" y="2484"/>
                  </a:lnTo>
                  <a:lnTo>
                    <a:pt x="3194" y="2532"/>
                  </a:lnTo>
                  <a:lnTo>
                    <a:pt x="3191" y="2573"/>
                  </a:lnTo>
                  <a:lnTo>
                    <a:pt x="3186" y="2609"/>
                  </a:lnTo>
                  <a:lnTo>
                    <a:pt x="3179" y="2643"/>
                  </a:lnTo>
                  <a:lnTo>
                    <a:pt x="3169" y="2672"/>
                  </a:lnTo>
                  <a:lnTo>
                    <a:pt x="3156" y="2700"/>
                  </a:lnTo>
                  <a:lnTo>
                    <a:pt x="3138" y="2724"/>
                  </a:lnTo>
                  <a:lnTo>
                    <a:pt x="3119" y="2747"/>
                  </a:lnTo>
                  <a:lnTo>
                    <a:pt x="3093" y="2770"/>
                  </a:lnTo>
                  <a:lnTo>
                    <a:pt x="3064" y="2792"/>
                  </a:lnTo>
                  <a:lnTo>
                    <a:pt x="3030" y="2815"/>
                  </a:lnTo>
                  <a:lnTo>
                    <a:pt x="2990" y="2841"/>
                  </a:lnTo>
                  <a:lnTo>
                    <a:pt x="2944" y="2866"/>
                  </a:lnTo>
                  <a:lnTo>
                    <a:pt x="2396" y="3183"/>
                  </a:lnTo>
                  <a:lnTo>
                    <a:pt x="1849" y="3499"/>
                  </a:lnTo>
                  <a:lnTo>
                    <a:pt x="1803" y="3526"/>
                  </a:lnTo>
                  <a:lnTo>
                    <a:pt x="1762" y="3548"/>
                  </a:lnTo>
                  <a:lnTo>
                    <a:pt x="1725" y="3566"/>
                  </a:lnTo>
                  <a:lnTo>
                    <a:pt x="1690" y="3580"/>
                  </a:lnTo>
                  <a:lnTo>
                    <a:pt x="1658" y="3591"/>
                  </a:lnTo>
                  <a:lnTo>
                    <a:pt x="1628" y="3596"/>
                  </a:lnTo>
                  <a:lnTo>
                    <a:pt x="1596" y="3599"/>
                  </a:lnTo>
                  <a:lnTo>
                    <a:pt x="1567" y="3596"/>
                  </a:lnTo>
                  <a:lnTo>
                    <a:pt x="1537" y="3591"/>
                  </a:lnTo>
                  <a:lnTo>
                    <a:pt x="1505" y="3580"/>
                  </a:lnTo>
                  <a:lnTo>
                    <a:pt x="1470" y="3566"/>
                  </a:lnTo>
                  <a:lnTo>
                    <a:pt x="1433" y="3548"/>
                  </a:lnTo>
                  <a:lnTo>
                    <a:pt x="1393" y="3526"/>
                  </a:lnTo>
                  <a:lnTo>
                    <a:pt x="1346" y="3499"/>
                  </a:lnTo>
                  <a:lnTo>
                    <a:pt x="802" y="3184"/>
                  </a:lnTo>
                  <a:lnTo>
                    <a:pt x="251" y="2866"/>
                  </a:lnTo>
                  <a:lnTo>
                    <a:pt x="205" y="2840"/>
                  </a:lnTo>
                  <a:lnTo>
                    <a:pt x="166" y="2815"/>
                  </a:lnTo>
                  <a:lnTo>
                    <a:pt x="131" y="2792"/>
                  </a:lnTo>
                  <a:lnTo>
                    <a:pt x="102" y="2770"/>
                  </a:lnTo>
                  <a:lnTo>
                    <a:pt x="76" y="2747"/>
                  </a:lnTo>
                  <a:lnTo>
                    <a:pt x="57" y="2724"/>
                  </a:lnTo>
                  <a:lnTo>
                    <a:pt x="39" y="2698"/>
                  </a:lnTo>
                  <a:lnTo>
                    <a:pt x="27" y="2672"/>
                  </a:lnTo>
                  <a:lnTo>
                    <a:pt x="16" y="2643"/>
                  </a:lnTo>
                  <a:lnTo>
                    <a:pt x="9" y="2609"/>
                  </a:lnTo>
                  <a:lnTo>
                    <a:pt x="5" y="2573"/>
                  </a:lnTo>
                  <a:lnTo>
                    <a:pt x="1" y="2532"/>
                  </a:lnTo>
                  <a:lnTo>
                    <a:pt x="0" y="2484"/>
                  </a:lnTo>
                  <a:lnTo>
                    <a:pt x="0" y="2432"/>
                  </a:lnTo>
                  <a:lnTo>
                    <a:pt x="0" y="1167"/>
                  </a:lnTo>
                  <a:lnTo>
                    <a:pt x="0" y="1115"/>
                  </a:lnTo>
                  <a:lnTo>
                    <a:pt x="1" y="1067"/>
                  </a:lnTo>
                  <a:lnTo>
                    <a:pt x="5" y="1027"/>
                  </a:lnTo>
                  <a:lnTo>
                    <a:pt x="9" y="990"/>
                  </a:lnTo>
                  <a:lnTo>
                    <a:pt x="16" y="956"/>
                  </a:lnTo>
                  <a:lnTo>
                    <a:pt x="27" y="927"/>
                  </a:lnTo>
                  <a:lnTo>
                    <a:pt x="39" y="900"/>
                  </a:lnTo>
                  <a:lnTo>
                    <a:pt x="57" y="875"/>
                  </a:lnTo>
                  <a:lnTo>
                    <a:pt x="76" y="852"/>
                  </a:lnTo>
                  <a:lnTo>
                    <a:pt x="102" y="829"/>
                  </a:lnTo>
                  <a:lnTo>
                    <a:pt x="131" y="807"/>
                  </a:lnTo>
                  <a:lnTo>
                    <a:pt x="166" y="783"/>
                  </a:lnTo>
                  <a:lnTo>
                    <a:pt x="205" y="759"/>
                  </a:lnTo>
                  <a:lnTo>
                    <a:pt x="251" y="732"/>
                  </a:lnTo>
                  <a:lnTo>
                    <a:pt x="798" y="417"/>
                  </a:lnTo>
                  <a:lnTo>
                    <a:pt x="1346" y="100"/>
                  </a:lnTo>
                  <a:lnTo>
                    <a:pt x="1393" y="73"/>
                  </a:lnTo>
                  <a:lnTo>
                    <a:pt x="1433" y="51"/>
                  </a:lnTo>
                  <a:lnTo>
                    <a:pt x="1470" y="33"/>
                  </a:lnTo>
                  <a:lnTo>
                    <a:pt x="1505" y="19"/>
                  </a:lnTo>
                  <a:lnTo>
                    <a:pt x="1537" y="8"/>
                  </a:lnTo>
                  <a:lnTo>
                    <a:pt x="1567" y="3"/>
                  </a:lnTo>
                  <a:lnTo>
                    <a:pt x="1598" y="0"/>
                  </a:lnTo>
                  <a:close/>
                </a:path>
              </a:pathLst>
            </a:custGeom>
            <a:solidFill>
              <a:schemeClr val="bg1"/>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77" name="Freeform 76"/>
            <p:cNvSpPr>
              <a:spLocks/>
            </p:cNvSpPr>
            <p:nvPr/>
          </p:nvSpPr>
          <p:spPr bwMode="auto">
            <a:xfrm rot="23765">
              <a:off x="8885511" y="648294"/>
              <a:ext cx="102434" cy="130373"/>
            </a:xfrm>
            <a:custGeom>
              <a:avLst/>
              <a:gdLst>
                <a:gd name="T0" fmla="*/ 178 w 309"/>
                <a:gd name="T1" fmla="*/ 3 h 390"/>
                <a:gd name="T2" fmla="*/ 225 w 309"/>
                <a:gd name="T3" fmla="*/ 14 h 390"/>
                <a:gd name="T4" fmla="*/ 262 w 309"/>
                <a:gd name="T5" fmla="*/ 35 h 390"/>
                <a:gd name="T6" fmla="*/ 289 w 309"/>
                <a:gd name="T7" fmla="*/ 63 h 390"/>
                <a:gd name="T8" fmla="*/ 242 w 309"/>
                <a:gd name="T9" fmla="*/ 121 h 390"/>
                <a:gd name="T10" fmla="*/ 225 w 309"/>
                <a:gd name="T11" fmla="*/ 99 h 390"/>
                <a:gd name="T12" fmla="*/ 203 w 309"/>
                <a:gd name="T13" fmla="*/ 83 h 390"/>
                <a:gd name="T14" fmla="*/ 165 w 309"/>
                <a:gd name="T15" fmla="*/ 69 h 390"/>
                <a:gd name="T16" fmla="*/ 134 w 309"/>
                <a:gd name="T17" fmla="*/ 69 h 390"/>
                <a:gd name="T18" fmla="*/ 110 w 309"/>
                <a:gd name="T19" fmla="*/ 78 h 390"/>
                <a:gd name="T20" fmla="*/ 99 w 309"/>
                <a:gd name="T21" fmla="*/ 95 h 390"/>
                <a:gd name="T22" fmla="*/ 97 w 309"/>
                <a:gd name="T23" fmla="*/ 116 h 390"/>
                <a:gd name="T24" fmla="*/ 105 w 309"/>
                <a:gd name="T25" fmla="*/ 130 h 390"/>
                <a:gd name="T26" fmla="*/ 117 w 309"/>
                <a:gd name="T27" fmla="*/ 138 h 390"/>
                <a:gd name="T28" fmla="*/ 140 w 309"/>
                <a:gd name="T29" fmla="*/ 150 h 390"/>
                <a:gd name="T30" fmla="*/ 174 w 309"/>
                <a:gd name="T31" fmla="*/ 159 h 390"/>
                <a:gd name="T32" fmla="*/ 222 w 309"/>
                <a:gd name="T33" fmla="*/ 174 h 390"/>
                <a:gd name="T34" fmla="*/ 253 w 309"/>
                <a:gd name="T35" fmla="*/ 187 h 390"/>
                <a:gd name="T36" fmla="*/ 278 w 309"/>
                <a:gd name="T37" fmla="*/ 204 h 390"/>
                <a:gd name="T38" fmla="*/ 297 w 309"/>
                <a:gd name="T39" fmla="*/ 228 h 390"/>
                <a:gd name="T40" fmla="*/ 307 w 309"/>
                <a:gd name="T41" fmla="*/ 258 h 390"/>
                <a:gd name="T42" fmla="*/ 307 w 309"/>
                <a:gd name="T43" fmla="*/ 298 h 390"/>
                <a:gd name="T44" fmla="*/ 289 w 309"/>
                <a:gd name="T45" fmla="*/ 338 h 390"/>
                <a:gd name="T46" fmla="*/ 253 w 309"/>
                <a:gd name="T47" fmla="*/ 369 h 390"/>
                <a:gd name="T48" fmla="*/ 206 w 309"/>
                <a:gd name="T49" fmla="*/ 385 h 390"/>
                <a:gd name="T50" fmla="*/ 159 w 309"/>
                <a:gd name="T51" fmla="*/ 390 h 390"/>
                <a:gd name="T52" fmla="*/ 104 w 309"/>
                <a:gd name="T53" fmla="*/ 383 h 390"/>
                <a:gd name="T54" fmla="*/ 59 w 309"/>
                <a:gd name="T55" fmla="*/ 363 h 390"/>
                <a:gd name="T56" fmla="*/ 26 w 309"/>
                <a:gd name="T57" fmla="*/ 334 h 390"/>
                <a:gd name="T58" fmla="*/ 0 w 309"/>
                <a:gd name="T59" fmla="*/ 297 h 390"/>
                <a:gd name="T60" fmla="*/ 71 w 309"/>
                <a:gd name="T61" fmla="*/ 275 h 390"/>
                <a:gd name="T62" fmla="*/ 92 w 309"/>
                <a:gd name="T63" fmla="*/ 298 h 390"/>
                <a:gd name="T64" fmla="*/ 118 w 309"/>
                <a:gd name="T65" fmla="*/ 314 h 390"/>
                <a:gd name="T66" fmla="*/ 147 w 309"/>
                <a:gd name="T67" fmla="*/ 323 h 390"/>
                <a:gd name="T68" fmla="*/ 177 w 309"/>
                <a:gd name="T69" fmla="*/ 324 h 390"/>
                <a:gd name="T70" fmla="*/ 200 w 309"/>
                <a:gd name="T71" fmla="*/ 318 h 390"/>
                <a:gd name="T72" fmla="*/ 216 w 309"/>
                <a:gd name="T73" fmla="*/ 310 h 390"/>
                <a:gd name="T74" fmla="*/ 224 w 309"/>
                <a:gd name="T75" fmla="*/ 299 h 390"/>
                <a:gd name="T76" fmla="*/ 228 w 309"/>
                <a:gd name="T77" fmla="*/ 281 h 390"/>
                <a:gd name="T78" fmla="*/ 224 w 309"/>
                <a:gd name="T79" fmla="*/ 262 h 390"/>
                <a:gd name="T80" fmla="*/ 214 w 309"/>
                <a:gd name="T81" fmla="*/ 253 h 390"/>
                <a:gd name="T82" fmla="*/ 198 w 309"/>
                <a:gd name="T83" fmla="*/ 243 h 390"/>
                <a:gd name="T84" fmla="*/ 170 w 309"/>
                <a:gd name="T85" fmla="*/ 232 h 390"/>
                <a:gd name="T86" fmla="*/ 119 w 309"/>
                <a:gd name="T87" fmla="*/ 217 h 390"/>
                <a:gd name="T88" fmla="*/ 59 w 309"/>
                <a:gd name="T89" fmla="*/ 192 h 390"/>
                <a:gd name="T90" fmla="*/ 36 w 309"/>
                <a:gd name="T91" fmla="*/ 173 h 390"/>
                <a:gd name="T92" fmla="*/ 22 w 309"/>
                <a:gd name="T93" fmla="*/ 146 h 390"/>
                <a:gd name="T94" fmla="*/ 16 w 309"/>
                <a:gd name="T95" fmla="*/ 113 h 390"/>
                <a:gd name="T96" fmla="*/ 26 w 309"/>
                <a:gd name="T97" fmla="*/ 65 h 390"/>
                <a:gd name="T98" fmla="*/ 53 w 309"/>
                <a:gd name="T99" fmla="*/ 31 h 390"/>
                <a:gd name="T100" fmla="*/ 96 w 309"/>
                <a:gd name="T101" fmla="*/ 9 h 390"/>
                <a:gd name="T102" fmla="*/ 151 w 309"/>
                <a:gd name="T103" fmla="*/ 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09" h="390">
                  <a:moveTo>
                    <a:pt x="151" y="0"/>
                  </a:moveTo>
                  <a:lnTo>
                    <a:pt x="178" y="3"/>
                  </a:lnTo>
                  <a:lnTo>
                    <a:pt x="203" y="7"/>
                  </a:lnTo>
                  <a:lnTo>
                    <a:pt x="225" y="14"/>
                  </a:lnTo>
                  <a:lnTo>
                    <a:pt x="244" y="24"/>
                  </a:lnTo>
                  <a:lnTo>
                    <a:pt x="262" y="35"/>
                  </a:lnTo>
                  <a:lnTo>
                    <a:pt x="277" y="49"/>
                  </a:lnTo>
                  <a:lnTo>
                    <a:pt x="289" y="63"/>
                  </a:lnTo>
                  <a:lnTo>
                    <a:pt x="300" y="78"/>
                  </a:lnTo>
                  <a:lnTo>
                    <a:pt x="242" y="121"/>
                  </a:lnTo>
                  <a:lnTo>
                    <a:pt x="234" y="109"/>
                  </a:lnTo>
                  <a:lnTo>
                    <a:pt x="225" y="99"/>
                  </a:lnTo>
                  <a:lnTo>
                    <a:pt x="214" y="91"/>
                  </a:lnTo>
                  <a:lnTo>
                    <a:pt x="203" y="83"/>
                  </a:lnTo>
                  <a:lnTo>
                    <a:pt x="177" y="71"/>
                  </a:lnTo>
                  <a:lnTo>
                    <a:pt x="165" y="69"/>
                  </a:lnTo>
                  <a:lnTo>
                    <a:pt x="151" y="68"/>
                  </a:lnTo>
                  <a:lnTo>
                    <a:pt x="134" y="69"/>
                  </a:lnTo>
                  <a:lnTo>
                    <a:pt x="122" y="72"/>
                  </a:lnTo>
                  <a:lnTo>
                    <a:pt x="110" y="78"/>
                  </a:lnTo>
                  <a:lnTo>
                    <a:pt x="103" y="86"/>
                  </a:lnTo>
                  <a:lnTo>
                    <a:pt x="99" y="95"/>
                  </a:lnTo>
                  <a:lnTo>
                    <a:pt x="96" y="106"/>
                  </a:lnTo>
                  <a:lnTo>
                    <a:pt x="97" y="116"/>
                  </a:lnTo>
                  <a:lnTo>
                    <a:pt x="102" y="124"/>
                  </a:lnTo>
                  <a:lnTo>
                    <a:pt x="105" y="130"/>
                  </a:lnTo>
                  <a:lnTo>
                    <a:pt x="110" y="135"/>
                  </a:lnTo>
                  <a:lnTo>
                    <a:pt x="117" y="138"/>
                  </a:lnTo>
                  <a:lnTo>
                    <a:pt x="127" y="144"/>
                  </a:lnTo>
                  <a:lnTo>
                    <a:pt x="140" y="150"/>
                  </a:lnTo>
                  <a:lnTo>
                    <a:pt x="156" y="155"/>
                  </a:lnTo>
                  <a:lnTo>
                    <a:pt x="174" y="159"/>
                  </a:lnTo>
                  <a:lnTo>
                    <a:pt x="206" y="170"/>
                  </a:lnTo>
                  <a:lnTo>
                    <a:pt x="222" y="174"/>
                  </a:lnTo>
                  <a:lnTo>
                    <a:pt x="238" y="180"/>
                  </a:lnTo>
                  <a:lnTo>
                    <a:pt x="253" y="187"/>
                  </a:lnTo>
                  <a:lnTo>
                    <a:pt x="267" y="195"/>
                  </a:lnTo>
                  <a:lnTo>
                    <a:pt x="278" y="204"/>
                  </a:lnTo>
                  <a:lnTo>
                    <a:pt x="289" y="215"/>
                  </a:lnTo>
                  <a:lnTo>
                    <a:pt x="297" y="228"/>
                  </a:lnTo>
                  <a:lnTo>
                    <a:pt x="304" y="241"/>
                  </a:lnTo>
                  <a:lnTo>
                    <a:pt x="307" y="258"/>
                  </a:lnTo>
                  <a:lnTo>
                    <a:pt x="309" y="275"/>
                  </a:lnTo>
                  <a:lnTo>
                    <a:pt x="307" y="298"/>
                  </a:lnTo>
                  <a:lnTo>
                    <a:pt x="300" y="319"/>
                  </a:lnTo>
                  <a:lnTo>
                    <a:pt x="289" y="338"/>
                  </a:lnTo>
                  <a:lnTo>
                    <a:pt x="273" y="355"/>
                  </a:lnTo>
                  <a:lnTo>
                    <a:pt x="253" y="369"/>
                  </a:lnTo>
                  <a:lnTo>
                    <a:pt x="226" y="380"/>
                  </a:lnTo>
                  <a:lnTo>
                    <a:pt x="206" y="385"/>
                  </a:lnTo>
                  <a:lnTo>
                    <a:pt x="184" y="389"/>
                  </a:lnTo>
                  <a:lnTo>
                    <a:pt x="159" y="390"/>
                  </a:lnTo>
                  <a:lnTo>
                    <a:pt x="130" y="387"/>
                  </a:lnTo>
                  <a:lnTo>
                    <a:pt x="104" y="383"/>
                  </a:lnTo>
                  <a:lnTo>
                    <a:pt x="80" y="375"/>
                  </a:lnTo>
                  <a:lnTo>
                    <a:pt x="59" y="363"/>
                  </a:lnTo>
                  <a:lnTo>
                    <a:pt x="41" y="350"/>
                  </a:lnTo>
                  <a:lnTo>
                    <a:pt x="26" y="334"/>
                  </a:lnTo>
                  <a:lnTo>
                    <a:pt x="12" y="317"/>
                  </a:lnTo>
                  <a:lnTo>
                    <a:pt x="0" y="297"/>
                  </a:lnTo>
                  <a:lnTo>
                    <a:pt x="63" y="260"/>
                  </a:lnTo>
                  <a:lnTo>
                    <a:pt x="71" y="275"/>
                  </a:lnTo>
                  <a:lnTo>
                    <a:pt x="81" y="287"/>
                  </a:lnTo>
                  <a:lnTo>
                    <a:pt x="92" y="298"/>
                  </a:lnTo>
                  <a:lnTo>
                    <a:pt x="104" y="307"/>
                  </a:lnTo>
                  <a:lnTo>
                    <a:pt x="118" y="314"/>
                  </a:lnTo>
                  <a:lnTo>
                    <a:pt x="132" y="319"/>
                  </a:lnTo>
                  <a:lnTo>
                    <a:pt x="147" y="323"/>
                  </a:lnTo>
                  <a:lnTo>
                    <a:pt x="163" y="324"/>
                  </a:lnTo>
                  <a:lnTo>
                    <a:pt x="177" y="324"/>
                  </a:lnTo>
                  <a:lnTo>
                    <a:pt x="190" y="321"/>
                  </a:lnTo>
                  <a:lnTo>
                    <a:pt x="200" y="318"/>
                  </a:lnTo>
                  <a:lnTo>
                    <a:pt x="211" y="313"/>
                  </a:lnTo>
                  <a:lnTo>
                    <a:pt x="216" y="310"/>
                  </a:lnTo>
                  <a:lnTo>
                    <a:pt x="220" y="305"/>
                  </a:lnTo>
                  <a:lnTo>
                    <a:pt x="224" y="299"/>
                  </a:lnTo>
                  <a:lnTo>
                    <a:pt x="227" y="291"/>
                  </a:lnTo>
                  <a:lnTo>
                    <a:pt x="228" y="281"/>
                  </a:lnTo>
                  <a:lnTo>
                    <a:pt x="227" y="272"/>
                  </a:lnTo>
                  <a:lnTo>
                    <a:pt x="224" y="262"/>
                  </a:lnTo>
                  <a:lnTo>
                    <a:pt x="220" y="258"/>
                  </a:lnTo>
                  <a:lnTo>
                    <a:pt x="214" y="253"/>
                  </a:lnTo>
                  <a:lnTo>
                    <a:pt x="209" y="248"/>
                  </a:lnTo>
                  <a:lnTo>
                    <a:pt x="198" y="243"/>
                  </a:lnTo>
                  <a:lnTo>
                    <a:pt x="185" y="237"/>
                  </a:lnTo>
                  <a:lnTo>
                    <a:pt x="170" y="232"/>
                  </a:lnTo>
                  <a:lnTo>
                    <a:pt x="153" y="226"/>
                  </a:lnTo>
                  <a:lnTo>
                    <a:pt x="119" y="217"/>
                  </a:lnTo>
                  <a:lnTo>
                    <a:pt x="87" y="207"/>
                  </a:lnTo>
                  <a:lnTo>
                    <a:pt x="59" y="192"/>
                  </a:lnTo>
                  <a:lnTo>
                    <a:pt x="46" y="183"/>
                  </a:lnTo>
                  <a:lnTo>
                    <a:pt x="36" y="173"/>
                  </a:lnTo>
                  <a:lnTo>
                    <a:pt x="28" y="160"/>
                  </a:lnTo>
                  <a:lnTo>
                    <a:pt x="22" y="146"/>
                  </a:lnTo>
                  <a:lnTo>
                    <a:pt x="17" y="131"/>
                  </a:lnTo>
                  <a:lnTo>
                    <a:pt x="16" y="113"/>
                  </a:lnTo>
                  <a:lnTo>
                    <a:pt x="19" y="87"/>
                  </a:lnTo>
                  <a:lnTo>
                    <a:pt x="26" y="65"/>
                  </a:lnTo>
                  <a:lnTo>
                    <a:pt x="37" y="47"/>
                  </a:lnTo>
                  <a:lnTo>
                    <a:pt x="53" y="31"/>
                  </a:lnTo>
                  <a:lnTo>
                    <a:pt x="73" y="18"/>
                  </a:lnTo>
                  <a:lnTo>
                    <a:pt x="96" y="9"/>
                  </a:lnTo>
                  <a:lnTo>
                    <a:pt x="122" y="3"/>
                  </a:lnTo>
                  <a:lnTo>
                    <a:pt x="151"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78" name="Freeform 77"/>
            <p:cNvSpPr>
              <a:spLocks noEditPoints="1"/>
            </p:cNvSpPr>
            <p:nvPr/>
          </p:nvSpPr>
          <p:spPr bwMode="auto">
            <a:xfrm rot="23765">
              <a:off x="8999454" y="686301"/>
              <a:ext cx="93122" cy="93122"/>
            </a:xfrm>
            <a:custGeom>
              <a:avLst/>
              <a:gdLst>
                <a:gd name="T0" fmla="*/ 124 w 276"/>
                <a:gd name="T1" fmla="*/ 61 h 280"/>
                <a:gd name="T2" fmla="*/ 107 w 276"/>
                <a:gd name="T3" fmla="*/ 71 h 280"/>
                <a:gd name="T4" fmla="*/ 95 w 276"/>
                <a:gd name="T5" fmla="*/ 82 h 280"/>
                <a:gd name="T6" fmla="*/ 85 w 276"/>
                <a:gd name="T7" fmla="*/ 108 h 280"/>
                <a:gd name="T8" fmla="*/ 81 w 276"/>
                <a:gd name="T9" fmla="*/ 141 h 280"/>
                <a:gd name="T10" fmla="*/ 88 w 276"/>
                <a:gd name="T11" fmla="*/ 188 h 280"/>
                <a:gd name="T12" fmla="*/ 97 w 276"/>
                <a:gd name="T13" fmla="*/ 205 h 280"/>
                <a:gd name="T14" fmla="*/ 107 w 276"/>
                <a:gd name="T15" fmla="*/ 213 h 280"/>
                <a:gd name="T16" fmla="*/ 124 w 276"/>
                <a:gd name="T17" fmla="*/ 222 h 280"/>
                <a:gd name="T18" fmla="*/ 152 w 276"/>
                <a:gd name="T19" fmla="*/ 222 h 280"/>
                <a:gd name="T20" fmla="*/ 169 w 276"/>
                <a:gd name="T21" fmla="*/ 213 h 280"/>
                <a:gd name="T22" fmla="*/ 181 w 276"/>
                <a:gd name="T23" fmla="*/ 200 h 280"/>
                <a:gd name="T24" fmla="*/ 191 w 276"/>
                <a:gd name="T25" fmla="*/ 175 h 280"/>
                <a:gd name="T26" fmla="*/ 195 w 276"/>
                <a:gd name="T27" fmla="*/ 141 h 280"/>
                <a:gd name="T28" fmla="*/ 188 w 276"/>
                <a:gd name="T29" fmla="*/ 96 h 280"/>
                <a:gd name="T30" fmla="*/ 177 w 276"/>
                <a:gd name="T31" fmla="*/ 79 h 280"/>
                <a:gd name="T32" fmla="*/ 169 w 276"/>
                <a:gd name="T33" fmla="*/ 70 h 280"/>
                <a:gd name="T34" fmla="*/ 152 w 276"/>
                <a:gd name="T35" fmla="*/ 61 h 280"/>
                <a:gd name="T36" fmla="*/ 138 w 276"/>
                <a:gd name="T37" fmla="*/ 0 h 280"/>
                <a:gd name="T38" fmla="*/ 188 w 276"/>
                <a:gd name="T39" fmla="*/ 7 h 280"/>
                <a:gd name="T40" fmla="*/ 218 w 276"/>
                <a:gd name="T41" fmla="*/ 21 h 280"/>
                <a:gd name="T42" fmla="*/ 243 w 276"/>
                <a:gd name="T43" fmla="*/ 43 h 280"/>
                <a:gd name="T44" fmla="*/ 263 w 276"/>
                <a:gd name="T45" fmla="*/ 74 h 280"/>
                <a:gd name="T46" fmla="*/ 275 w 276"/>
                <a:gd name="T47" fmla="*/ 116 h 280"/>
                <a:gd name="T48" fmla="*/ 275 w 276"/>
                <a:gd name="T49" fmla="*/ 166 h 280"/>
                <a:gd name="T50" fmla="*/ 263 w 276"/>
                <a:gd name="T51" fmla="*/ 206 h 280"/>
                <a:gd name="T52" fmla="*/ 243 w 276"/>
                <a:gd name="T53" fmla="*/ 238 h 280"/>
                <a:gd name="T54" fmla="*/ 218 w 276"/>
                <a:gd name="T55" fmla="*/ 260 h 280"/>
                <a:gd name="T56" fmla="*/ 188 w 276"/>
                <a:gd name="T57" fmla="*/ 273 h 280"/>
                <a:gd name="T58" fmla="*/ 138 w 276"/>
                <a:gd name="T59" fmla="*/ 280 h 280"/>
                <a:gd name="T60" fmla="*/ 89 w 276"/>
                <a:gd name="T61" fmla="*/ 273 h 280"/>
                <a:gd name="T62" fmla="*/ 59 w 276"/>
                <a:gd name="T63" fmla="*/ 260 h 280"/>
                <a:gd name="T64" fmla="*/ 32 w 276"/>
                <a:gd name="T65" fmla="*/ 238 h 280"/>
                <a:gd name="T66" fmla="*/ 13 w 276"/>
                <a:gd name="T67" fmla="*/ 206 h 280"/>
                <a:gd name="T68" fmla="*/ 1 w 276"/>
                <a:gd name="T69" fmla="*/ 166 h 280"/>
                <a:gd name="T70" fmla="*/ 1 w 276"/>
                <a:gd name="T71" fmla="*/ 116 h 280"/>
                <a:gd name="T72" fmla="*/ 13 w 276"/>
                <a:gd name="T73" fmla="*/ 74 h 280"/>
                <a:gd name="T74" fmla="*/ 32 w 276"/>
                <a:gd name="T75" fmla="*/ 43 h 280"/>
                <a:gd name="T76" fmla="*/ 58 w 276"/>
                <a:gd name="T77" fmla="*/ 21 h 280"/>
                <a:gd name="T78" fmla="*/ 89 w 276"/>
                <a:gd name="T79" fmla="*/ 7 h 280"/>
                <a:gd name="T80" fmla="*/ 138 w 276"/>
                <a:gd name="T8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6" h="280">
                  <a:moveTo>
                    <a:pt x="138" y="60"/>
                  </a:moveTo>
                  <a:lnTo>
                    <a:pt x="124" y="61"/>
                  </a:lnTo>
                  <a:lnTo>
                    <a:pt x="112" y="66"/>
                  </a:lnTo>
                  <a:lnTo>
                    <a:pt x="107" y="71"/>
                  </a:lnTo>
                  <a:lnTo>
                    <a:pt x="100" y="75"/>
                  </a:lnTo>
                  <a:lnTo>
                    <a:pt x="95" y="82"/>
                  </a:lnTo>
                  <a:lnTo>
                    <a:pt x="89" y="94"/>
                  </a:lnTo>
                  <a:lnTo>
                    <a:pt x="85" y="108"/>
                  </a:lnTo>
                  <a:lnTo>
                    <a:pt x="82" y="124"/>
                  </a:lnTo>
                  <a:lnTo>
                    <a:pt x="81" y="141"/>
                  </a:lnTo>
                  <a:lnTo>
                    <a:pt x="85" y="173"/>
                  </a:lnTo>
                  <a:lnTo>
                    <a:pt x="88" y="188"/>
                  </a:lnTo>
                  <a:lnTo>
                    <a:pt x="94" y="199"/>
                  </a:lnTo>
                  <a:lnTo>
                    <a:pt x="97" y="205"/>
                  </a:lnTo>
                  <a:lnTo>
                    <a:pt x="102" y="210"/>
                  </a:lnTo>
                  <a:lnTo>
                    <a:pt x="107" y="213"/>
                  </a:lnTo>
                  <a:lnTo>
                    <a:pt x="112" y="217"/>
                  </a:lnTo>
                  <a:lnTo>
                    <a:pt x="124" y="222"/>
                  </a:lnTo>
                  <a:lnTo>
                    <a:pt x="138" y="224"/>
                  </a:lnTo>
                  <a:lnTo>
                    <a:pt x="152" y="222"/>
                  </a:lnTo>
                  <a:lnTo>
                    <a:pt x="163" y="218"/>
                  </a:lnTo>
                  <a:lnTo>
                    <a:pt x="169" y="213"/>
                  </a:lnTo>
                  <a:lnTo>
                    <a:pt x="176" y="207"/>
                  </a:lnTo>
                  <a:lnTo>
                    <a:pt x="181" y="200"/>
                  </a:lnTo>
                  <a:lnTo>
                    <a:pt x="186" y="189"/>
                  </a:lnTo>
                  <a:lnTo>
                    <a:pt x="191" y="175"/>
                  </a:lnTo>
                  <a:lnTo>
                    <a:pt x="193" y="159"/>
                  </a:lnTo>
                  <a:lnTo>
                    <a:pt x="195" y="141"/>
                  </a:lnTo>
                  <a:lnTo>
                    <a:pt x="191" y="109"/>
                  </a:lnTo>
                  <a:lnTo>
                    <a:pt x="188" y="96"/>
                  </a:lnTo>
                  <a:lnTo>
                    <a:pt x="181" y="83"/>
                  </a:lnTo>
                  <a:lnTo>
                    <a:pt x="177" y="79"/>
                  </a:lnTo>
                  <a:lnTo>
                    <a:pt x="174" y="74"/>
                  </a:lnTo>
                  <a:lnTo>
                    <a:pt x="169" y="70"/>
                  </a:lnTo>
                  <a:lnTo>
                    <a:pt x="163" y="66"/>
                  </a:lnTo>
                  <a:lnTo>
                    <a:pt x="152" y="61"/>
                  </a:lnTo>
                  <a:lnTo>
                    <a:pt x="138" y="60"/>
                  </a:lnTo>
                  <a:close/>
                  <a:moveTo>
                    <a:pt x="138" y="0"/>
                  </a:moveTo>
                  <a:lnTo>
                    <a:pt x="171" y="3"/>
                  </a:lnTo>
                  <a:lnTo>
                    <a:pt x="188" y="7"/>
                  </a:lnTo>
                  <a:lnTo>
                    <a:pt x="203" y="13"/>
                  </a:lnTo>
                  <a:lnTo>
                    <a:pt x="218" y="21"/>
                  </a:lnTo>
                  <a:lnTo>
                    <a:pt x="232" y="31"/>
                  </a:lnTo>
                  <a:lnTo>
                    <a:pt x="243" y="43"/>
                  </a:lnTo>
                  <a:lnTo>
                    <a:pt x="255" y="57"/>
                  </a:lnTo>
                  <a:lnTo>
                    <a:pt x="263" y="74"/>
                  </a:lnTo>
                  <a:lnTo>
                    <a:pt x="270" y="94"/>
                  </a:lnTo>
                  <a:lnTo>
                    <a:pt x="275" y="116"/>
                  </a:lnTo>
                  <a:lnTo>
                    <a:pt x="276" y="140"/>
                  </a:lnTo>
                  <a:lnTo>
                    <a:pt x="275" y="166"/>
                  </a:lnTo>
                  <a:lnTo>
                    <a:pt x="270" y="188"/>
                  </a:lnTo>
                  <a:lnTo>
                    <a:pt x="263" y="206"/>
                  </a:lnTo>
                  <a:lnTo>
                    <a:pt x="255" y="224"/>
                  </a:lnTo>
                  <a:lnTo>
                    <a:pt x="243" y="238"/>
                  </a:lnTo>
                  <a:lnTo>
                    <a:pt x="232" y="250"/>
                  </a:lnTo>
                  <a:lnTo>
                    <a:pt x="218" y="260"/>
                  </a:lnTo>
                  <a:lnTo>
                    <a:pt x="203" y="268"/>
                  </a:lnTo>
                  <a:lnTo>
                    <a:pt x="188" y="273"/>
                  </a:lnTo>
                  <a:lnTo>
                    <a:pt x="171" y="278"/>
                  </a:lnTo>
                  <a:lnTo>
                    <a:pt x="138" y="280"/>
                  </a:lnTo>
                  <a:lnTo>
                    <a:pt x="105" y="278"/>
                  </a:lnTo>
                  <a:lnTo>
                    <a:pt x="89" y="273"/>
                  </a:lnTo>
                  <a:lnTo>
                    <a:pt x="73" y="268"/>
                  </a:lnTo>
                  <a:lnTo>
                    <a:pt x="59" y="260"/>
                  </a:lnTo>
                  <a:lnTo>
                    <a:pt x="44" y="250"/>
                  </a:lnTo>
                  <a:lnTo>
                    <a:pt x="32" y="238"/>
                  </a:lnTo>
                  <a:lnTo>
                    <a:pt x="21" y="224"/>
                  </a:lnTo>
                  <a:lnTo>
                    <a:pt x="13" y="206"/>
                  </a:lnTo>
                  <a:lnTo>
                    <a:pt x="6" y="188"/>
                  </a:lnTo>
                  <a:lnTo>
                    <a:pt x="1" y="166"/>
                  </a:lnTo>
                  <a:lnTo>
                    <a:pt x="0" y="140"/>
                  </a:lnTo>
                  <a:lnTo>
                    <a:pt x="1" y="116"/>
                  </a:lnTo>
                  <a:lnTo>
                    <a:pt x="6" y="94"/>
                  </a:lnTo>
                  <a:lnTo>
                    <a:pt x="13" y="74"/>
                  </a:lnTo>
                  <a:lnTo>
                    <a:pt x="21" y="57"/>
                  </a:lnTo>
                  <a:lnTo>
                    <a:pt x="32" y="43"/>
                  </a:lnTo>
                  <a:lnTo>
                    <a:pt x="44" y="31"/>
                  </a:lnTo>
                  <a:lnTo>
                    <a:pt x="58" y="21"/>
                  </a:lnTo>
                  <a:lnTo>
                    <a:pt x="73" y="13"/>
                  </a:lnTo>
                  <a:lnTo>
                    <a:pt x="89" y="7"/>
                  </a:lnTo>
                  <a:lnTo>
                    <a:pt x="105" y="3"/>
                  </a:lnTo>
                  <a:lnTo>
                    <a:pt x="138"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79" name="Rectangle 78"/>
            <p:cNvSpPr>
              <a:spLocks noChangeArrowheads="1"/>
            </p:cNvSpPr>
            <p:nvPr/>
          </p:nvSpPr>
          <p:spPr bwMode="auto">
            <a:xfrm rot="23765">
              <a:off x="9109001" y="651902"/>
              <a:ext cx="25609" cy="125717"/>
            </a:xfrm>
            <a:prstGeom prst="rect">
              <a:avLst/>
            </a:prstGeom>
            <a:solidFill>
              <a:schemeClr val="bg1">
                <a:lumMod val="50000"/>
              </a:schemeClr>
            </a:solidFill>
            <a:ln w="0">
              <a:noFill/>
              <a:prstDash val="solid"/>
              <a:miter lim="800000"/>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0" name="Freeform 79"/>
            <p:cNvSpPr>
              <a:spLocks/>
            </p:cNvSpPr>
            <p:nvPr/>
          </p:nvSpPr>
          <p:spPr bwMode="auto">
            <a:xfrm rot="23765">
              <a:off x="9155425" y="689673"/>
              <a:ext cx="83810" cy="90796"/>
            </a:xfrm>
            <a:custGeom>
              <a:avLst/>
              <a:gdLst>
                <a:gd name="T0" fmla="*/ 0 w 254"/>
                <a:gd name="T1" fmla="*/ 0 h 274"/>
                <a:gd name="T2" fmla="*/ 81 w 254"/>
                <a:gd name="T3" fmla="*/ 0 h 274"/>
                <a:gd name="T4" fmla="*/ 81 w 254"/>
                <a:gd name="T5" fmla="*/ 172 h 274"/>
                <a:gd name="T6" fmla="*/ 84 w 254"/>
                <a:gd name="T7" fmla="*/ 189 h 274"/>
                <a:gd name="T8" fmla="*/ 88 w 254"/>
                <a:gd name="T9" fmla="*/ 200 h 274"/>
                <a:gd name="T10" fmla="*/ 95 w 254"/>
                <a:gd name="T11" fmla="*/ 206 h 274"/>
                <a:gd name="T12" fmla="*/ 103 w 254"/>
                <a:gd name="T13" fmla="*/ 210 h 274"/>
                <a:gd name="T14" fmla="*/ 114 w 254"/>
                <a:gd name="T15" fmla="*/ 210 h 274"/>
                <a:gd name="T16" fmla="*/ 129 w 254"/>
                <a:gd name="T17" fmla="*/ 208 h 274"/>
                <a:gd name="T18" fmla="*/ 144 w 254"/>
                <a:gd name="T19" fmla="*/ 203 h 274"/>
                <a:gd name="T20" fmla="*/ 158 w 254"/>
                <a:gd name="T21" fmla="*/ 193 h 274"/>
                <a:gd name="T22" fmla="*/ 172 w 254"/>
                <a:gd name="T23" fmla="*/ 183 h 274"/>
                <a:gd name="T24" fmla="*/ 172 w 254"/>
                <a:gd name="T25" fmla="*/ 0 h 274"/>
                <a:gd name="T26" fmla="*/ 254 w 254"/>
                <a:gd name="T27" fmla="*/ 0 h 274"/>
                <a:gd name="T28" fmla="*/ 254 w 254"/>
                <a:gd name="T29" fmla="*/ 270 h 274"/>
                <a:gd name="T30" fmla="*/ 172 w 254"/>
                <a:gd name="T31" fmla="*/ 270 h 274"/>
                <a:gd name="T32" fmla="*/ 172 w 254"/>
                <a:gd name="T33" fmla="*/ 227 h 274"/>
                <a:gd name="T34" fmla="*/ 165 w 254"/>
                <a:gd name="T35" fmla="*/ 235 h 274"/>
                <a:gd name="T36" fmla="*/ 158 w 254"/>
                <a:gd name="T37" fmla="*/ 243 h 274"/>
                <a:gd name="T38" fmla="*/ 137 w 254"/>
                <a:gd name="T39" fmla="*/ 258 h 274"/>
                <a:gd name="T40" fmla="*/ 125 w 254"/>
                <a:gd name="T41" fmla="*/ 265 h 274"/>
                <a:gd name="T42" fmla="*/ 111 w 254"/>
                <a:gd name="T43" fmla="*/ 270 h 274"/>
                <a:gd name="T44" fmla="*/ 96 w 254"/>
                <a:gd name="T45" fmla="*/ 273 h 274"/>
                <a:gd name="T46" fmla="*/ 79 w 254"/>
                <a:gd name="T47" fmla="*/ 274 h 274"/>
                <a:gd name="T48" fmla="*/ 63 w 254"/>
                <a:gd name="T49" fmla="*/ 273 h 274"/>
                <a:gd name="T50" fmla="*/ 47 w 254"/>
                <a:gd name="T51" fmla="*/ 270 h 274"/>
                <a:gd name="T52" fmla="*/ 34 w 254"/>
                <a:gd name="T53" fmla="*/ 265 h 274"/>
                <a:gd name="T54" fmla="*/ 22 w 254"/>
                <a:gd name="T55" fmla="*/ 257 h 274"/>
                <a:gd name="T56" fmla="*/ 13 w 254"/>
                <a:gd name="T57" fmla="*/ 245 h 274"/>
                <a:gd name="T58" fmla="*/ 6 w 254"/>
                <a:gd name="T59" fmla="*/ 233 h 274"/>
                <a:gd name="T60" fmla="*/ 1 w 254"/>
                <a:gd name="T61" fmla="*/ 215 h 274"/>
                <a:gd name="T62" fmla="*/ 0 w 254"/>
                <a:gd name="T63" fmla="*/ 197 h 274"/>
                <a:gd name="T64" fmla="*/ 0 w 254"/>
                <a:gd name="T65"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4" h="274">
                  <a:moveTo>
                    <a:pt x="0" y="0"/>
                  </a:moveTo>
                  <a:lnTo>
                    <a:pt x="81" y="0"/>
                  </a:lnTo>
                  <a:lnTo>
                    <a:pt x="81" y="172"/>
                  </a:lnTo>
                  <a:lnTo>
                    <a:pt x="84" y="189"/>
                  </a:lnTo>
                  <a:lnTo>
                    <a:pt x="88" y="200"/>
                  </a:lnTo>
                  <a:lnTo>
                    <a:pt x="95" y="206"/>
                  </a:lnTo>
                  <a:lnTo>
                    <a:pt x="103" y="210"/>
                  </a:lnTo>
                  <a:lnTo>
                    <a:pt x="114" y="210"/>
                  </a:lnTo>
                  <a:lnTo>
                    <a:pt x="129" y="208"/>
                  </a:lnTo>
                  <a:lnTo>
                    <a:pt x="144" y="203"/>
                  </a:lnTo>
                  <a:lnTo>
                    <a:pt x="158" y="193"/>
                  </a:lnTo>
                  <a:lnTo>
                    <a:pt x="172" y="183"/>
                  </a:lnTo>
                  <a:lnTo>
                    <a:pt x="172" y="0"/>
                  </a:lnTo>
                  <a:lnTo>
                    <a:pt x="254" y="0"/>
                  </a:lnTo>
                  <a:lnTo>
                    <a:pt x="254" y="270"/>
                  </a:lnTo>
                  <a:lnTo>
                    <a:pt x="172" y="270"/>
                  </a:lnTo>
                  <a:lnTo>
                    <a:pt x="172" y="227"/>
                  </a:lnTo>
                  <a:lnTo>
                    <a:pt x="165" y="235"/>
                  </a:lnTo>
                  <a:lnTo>
                    <a:pt x="158" y="243"/>
                  </a:lnTo>
                  <a:lnTo>
                    <a:pt x="137" y="258"/>
                  </a:lnTo>
                  <a:lnTo>
                    <a:pt x="125" y="265"/>
                  </a:lnTo>
                  <a:lnTo>
                    <a:pt x="111" y="270"/>
                  </a:lnTo>
                  <a:lnTo>
                    <a:pt x="96" y="273"/>
                  </a:lnTo>
                  <a:lnTo>
                    <a:pt x="79" y="274"/>
                  </a:lnTo>
                  <a:lnTo>
                    <a:pt x="63" y="273"/>
                  </a:lnTo>
                  <a:lnTo>
                    <a:pt x="47" y="270"/>
                  </a:lnTo>
                  <a:lnTo>
                    <a:pt x="34" y="265"/>
                  </a:lnTo>
                  <a:lnTo>
                    <a:pt x="22" y="257"/>
                  </a:lnTo>
                  <a:lnTo>
                    <a:pt x="13" y="245"/>
                  </a:lnTo>
                  <a:lnTo>
                    <a:pt x="6" y="233"/>
                  </a:lnTo>
                  <a:lnTo>
                    <a:pt x="1" y="215"/>
                  </a:lnTo>
                  <a:lnTo>
                    <a:pt x="0" y="197"/>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1" name="Freeform 80"/>
            <p:cNvSpPr>
              <a:spLocks/>
            </p:cNvSpPr>
            <p:nvPr/>
          </p:nvSpPr>
          <p:spPr bwMode="auto">
            <a:xfrm rot="23765">
              <a:off x="9253315" y="657694"/>
              <a:ext cx="65186" cy="123388"/>
            </a:xfrm>
            <a:custGeom>
              <a:avLst/>
              <a:gdLst>
                <a:gd name="T0" fmla="*/ 45 w 195"/>
                <a:gd name="T1" fmla="*/ 0 h 366"/>
                <a:gd name="T2" fmla="*/ 126 w 195"/>
                <a:gd name="T3" fmla="*/ 0 h 366"/>
                <a:gd name="T4" fmla="*/ 126 w 195"/>
                <a:gd name="T5" fmla="*/ 93 h 366"/>
                <a:gd name="T6" fmla="*/ 195 w 195"/>
                <a:gd name="T7" fmla="*/ 93 h 366"/>
                <a:gd name="T8" fmla="*/ 195 w 195"/>
                <a:gd name="T9" fmla="*/ 152 h 366"/>
                <a:gd name="T10" fmla="*/ 126 w 195"/>
                <a:gd name="T11" fmla="*/ 152 h 366"/>
                <a:gd name="T12" fmla="*/ 126 w 195"/>
                <a:gd name="T13" fmla="*/ 269 h 366"/>
                <a:gd name="T14" fmla="*/ 126 w 195"/>
                <a:gd name="T15" fmla="*/ 276 h 366"/>
                <a:gd name="T16" fmla="*/ 126 w 195"/>
                <a:gd name="T17" fmla="*/ 282 h 366"/>
                <a:gd name="T18" fmla="*/ 128 w 195"/>
                <a:gd name="T19" fmla="*/ 287 h 366"/>
                <a:gd name="T20" fmla="*/ 130 w 195"/>
                <a:gd name="T21" fmla="*/ 293 h 366"/>
                <a:gd name="T22" fmla="*/ 133 w 195"/>
                <a:gd name="T23" fmla="*/ 299 h 366"/>
                <a:gd name="T24" fmla="*/ 137 w 195"/>
                <a:gd name="T25" fmla="*/ 301 h 366"/>
                <a:gd name="T26" fmla="*/ 140 w 195"/>
                <a:gd name="T27" fmla="*/ 304 h 366"/>
                <a:gd name="T28" fmla="*/ 145 w 195"/>
                <a:gd name="T29" fmla="*/ 305 h 366"/>
                <a:gd name="T30" fmla="*/ 151 w 195"/>
                <a:gd name="T31" fmla="*/ 306 h 366"/>
                <a:gd name="T32" fmla="*/ 157 w 195"/>
                <a:gd name="T33" fmla="*/ 306 h 366"/>
                <a:gd name="T34" fmla="*/ 163 w 195"/>
                <a:gd name="T35" fmla="*/ 307 h 366"/>
                <a:gd name="T36" fmla="*/ 170 w 195"/>
                <a:gd name="T37" fmla="*/ 307 h 366"/>
                <a:gd name="T38" fmla="*/ 174 w 195"/>
                <a:gd name="T39" fmla="*/ 306 h 366"/>
                <a:gd name="T40" fmla="*/ 179 w 195"/>
                <a:gd name="T41" fmla="*/ 306 h 366"/>
                <a:gd name="T42" fmla="*/ 182 w 195"/>
                <a:gd name="T43" fmla="*/ 305 h 366"/>
                <a:gd name="T44" fmla="*/ 185 w 195"/>
                <a:gd name="T45" fmla="*/ 305 h 366"/>
                <a:gd name="T46" fmla="*/ 188 w 195"/>
                <a:gd name="T47" fmla="*/ 305 h 366"/>
                <a:gd name="T48" fmla="*/ 190 w 195"/>
                <a:gd name="T49" fmla="*/ 304 h 366"/>
                <a:gd name="T50" fmla="*/ 190 w 195"/>
                <a:gd name="T51" fmla="*/ 362 h 366"/>
                <a:gd name="T52" fmla="*/ 188 w 195"/>
                <a:gd name="T53" fmla="*/ 362 h 366"/>
                <a:gd name="T54" fmla="*/ 185 w 195"/>
                <a:gd name="T55" fmla="*/ 363 h 366"/>
                <a:gd name="T56" fmla="*/ 182 w 195"/>
                <a:gd name="T57" fmla="*/ 363 h 366"/>
                <a:gd name="T58" fmla="*/ 175 w 195"/>
                <a:gd name="T59" fmla="*/ 364 h 366"/>
                <a:gd name="T60" fmla="*/ 167 w 195"/>
                <a:gd name="T61" fmla="*/ 364 h 366"/>
                <a:gd name="T62" fmla="*/ 160 w 195"/>
                <a:gd name="T63" fmla="*/ 365 h 366"/>
                <a:gd name="T64" fmla="*/ 152 w 195"/>
                <a:gd name="T65" fmla="*/ 365 h 366"/>
                <a:gd name="T66" fmla="*/ 144 w 195"/>
                <a:gd name="T67" fmla="*/ 366 h 366"/>
                <a:gd name="T68" fmla="*/ 137 w 195"/>
                <a:gd name="T69" fmla="*/ 366 h 366"/>
                <a:gd name="T70" fmla="*/ 118 w 195"/>
                <a:gd name="T71" fmla="*/ 365 h 366"/>
                <a:gd name="T72" fmla="*/ 102 w 195"/>
                <a:gd name="T73" fmla="*/ 363 h 366"/>
                <a:gd name="T74" fmla="*/ 88 w 195"/>
                <a:gd name="T75" fmla="*/ 360 h 366"/>
                <a:gd name="T76" fmla="*/ 73 w 195"/>
                <a:gd name="T77" fmla="*/ 353 h 366"/>
                <a:gd name="T78" fmla="*/ 60 w 195"/>
                <a:gd name="T79" fmla="*/ 345 h 366"/>
                <a:gd name="T80" fmla="*/ 53 w 195"/>
                <a:gd name="T81" fmla="*/ 334 h 366"/>
                <a:gd name="T82" fmla="*/ 48 w 195"/>
                <a:gd name="T83" fmla="*/ 320 h 366"/>
                <a:gd name="T84" fmla="*/ 45 w 195"/>
                <a:gd name="T85" fmla="*/ 305 h 366"/>
                <a:gd name="T86" fmla="*/ 45 w 195"/>
                <a:gd name="T87" fmla="*/ 286 h 366"/>
                <a:gd name="T88" fmla="*/ 45 w 195"/>
                <a:gd name="T89" fmla="*/ 152 h 366"/>
                <a:gd name="T90" fmla="*/ 0 w 195"/>
                <a:gd name="T91" fmla="*/ 152 h 366"/>
                <a:gd name="T92" fmla="*/ 0 w 195"/>
                <a:gd name="T93" fmla="*/ 93 h 366"/>
                <a:gd name="T94" fmla="*/ 45 w 195"/>
                <a:gd name="T95" fmla="*/ 93 h 366"/>
                <a:gd name="T96" fmla="*/ 45 w 195"/>
                <a:gd name="T97" fmla="*/ 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5" h="366">
                  <a:moveTo>
                    <a:pt x="45" y="0"/>
                  </a:moveTo>
                  <a:lnTo>
                    <a:pt x="126" y="0"/>
                  </a:lnTo>
                  <a:lnTo>
                    <a:pt x="126" y="93"/>
                  </a:lnTo>
                  <a:lnTo>
                    <a:pt x="195" y="93"/>
                  </a:lnTo>
                  <a:lnTo>
                    <a:pt x="195" y="152"/>
                  </a:lnTo>
                  <a:lnTo>
                    <a:pt x="126" y="152"/>
                  </a:lnTo>
                  <a:lnTo>
                    <a:pt x="126" y="269"/>
                  </a:lnTo>
                  <a:lnTo>
                    <a:pt x="126" y="276"/>
                  </a:lnTo>
                  <a:lnTo>
                    <a:pt x="126" y="282"/>
                  </a:lnTo>
                  <a:lnTo>
                    <a:pt x="128" y="287"/>
                  </a:lnTo>
                  <a:lnTo>
                    <a:pt x="130" y="293"/>
                  </a:lnTo>
                  <a:lnTo>
                    <a:pt x="133" y="299"/>
                  </a:lnTo>
                  <a:lnTo>
                    <a:pt x="137" y="301"/>
                  </a:lnTo>
                  <a:lnTo>
                    <a:pt x="140" y="304"/>
                  </a:lnTo>
                  <a:lnTo>
                    <a:pt x="145" y="305"/>
                  </a:lnTo>
                  <a:lnTo>
                    <a:pt x="151" y="306"/>
                  </a:lnTo>
                  <a:lnTo>
                    <a:pt x="157" y="306"/>
                  </a:lnTo>
                  <a:lnTo>
                    <a:pt x="163" y="307"/>
                  </a:lnTo>
                  <a:lnTo>
                    <a:pt x="170" y="307"/>
                  </a:lnTo>
                  <a:lnTo>
                    <a:pt x="174" y="306"/>
                  </a:lnTo>
                  <a:lnTo>
                    <a:pt x="179" y="306"/>
                  </a:lnTo>
                  <a:lnTo>
                    <a:pt x="182" y="305"/>
                  </a:lnTo>
                  <a:lnTo>
                    <a:pt x="185" y="305"/>
                  </a:lnTo>
                  <a:lnTo>
                    <a:pt x="188" y="305"/>
                  </a:lnTo>
                  <a:lnTo>
                    <a:pt x="190" y="304"/>
                  </a:lnTo>
                  <a:lnTo>
                    <a:pt x="190" y="362"/>
                  </a:lnTo>
                  <a:lnTo>
                    <a:pt x="188" y="362"/>
                  </a:lnTo>
                  <a:lnTo>
                    <a:pt x="185" y="363"/>
                  </a:lnTo>
                  <a:lnTo>
                    <a:pt x="182" y="363"/>
                  </a:lnTo>
                  <a:lnTo>
                    <a:pt x="175" y="364"/>
                  </a:lnTo>
                  <a:lnTo>
                    <a:pt x="167" y="364"/>
                  </a:lnTo>
                  <a:lnTo>
                    <a:pt x="160" y="365"/>
                  </a:lnTo>
                  <a:lnTo>
                    <a:pt x="152" y="365"/>
                  </a:lnTo>
                  <a:lnTo>
                    <a:pt x="144" y="366"/>
                  </a:lnTo>
                  <a:lnTo>
                    <a:pt x="137" y="366"/>
                  </a:lnTo>
                  <a:lnTo>
                    <a:pt x="118" y="365"/>
                  </a:lnTo>
                  <a:lnTo>
                    <a:pt x="102" y="363"/>
                  </a:lnTo>
                  <a:lnTo>
                    <a:pt x="88" y="360"/>
                  </a:lnTo>
                  <a:lnTo>
                    <a:pt x="73" y="353"/>
                  </a:lnTo>
                  <a:lnTo>
                    <a:pt x="60" y="345"/>
                  </a:lnTo>
                  <a:lnTo>
                    <a:pt x="53" y="334"/>
                  </a:lnTo>
                  <a:lnTo>
                    <a:pt x="48" y="320"/>
                  </a:lnTo>
                  <a:lnTo>
                    <a:pt x="45" y="305"/>
                  </a:lnTo>
                  <a:lnTo>
                    <a:pt x="45" y="286"/>
                  </a:lnTo>
                  <a:lnTo>
                    <a:pt x="45" y="152"/>
                  </a:lnTo>
                  <a:lnTo>
                    <a:pt x="0" y="152"/>
                  </a:lnTo>
                  <a:lnTo>
                    <a:pt x="0" y="93"/>
                  </a:lnTo>
                  <a:lnTo>
                    <a:pt x="45" y="93"/>
                  </a:lnTo>
                  <a:lnTo>
                    <a:pt x="45"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2" name="Freeform 81"/>
            <p:cNvSpPr>
              <a:spLocks noEditPoints="1"/>
            </p:cNvSpPr>
            <p:nvPr/>
          </p:nvSpPr>
          <p:spPr bwMode="auto">
            <a:xfrm rot="23765">
              <a:off x="9332483" y="655784"/>
              <a:ext cx="27936" cy="123388"/>
            </a:xfrm>
            <a:custGeom>
              <a:avLst/>
              <a:gdLst>
                <a:gd name="T0" fmla="*/ 0 w 81"/>
                <a:gd name="T1" fmla="*/ 102 h 372"/>
                <a:gd name="T2" fmla="*/ 81 w 81"/>
                <a:gd name="T3" fmla="*/ 102 h 372"/>
                <a:gd name="T4" fmla="*/ 81 w 81"/>
                <a:gd name="T5" fmla="*/ 372 h 372"/>
                <a:gd name="T6" fmla="*/ 0 w 81"/>
                <a:gd name="T7" fmla="*/ 372 h 372"/>
                <a:gd name="T8" fmla="*/ 0 w 81"/>
                <a:gd name="T9" fmla="*/ 102 h 372"/>
                <a:gd name="T10" fmla="*/ 0 w 81"/>
                <a:gd name="T11" fmla="*/ 0 h 372"/>
                <a:gd name="T12" fmla="*/ 81 w 81"/>
                <a:gd name="T13" fmla="*/ 0 h 372"/>
                <a:gd name="T14" fmla="*/ 81 w 81"/>
                <a:gd name="T15" fmla="*/ 65 h 372"/>
                <a:gd name="T16" fmla="*/ 0 w 81"/>
                <a:gd name="T17" fmla="*/ 65 h 372"/>
                <a:gd name="T18" fmla="*/ 0 w 81"/>
                <a:gd name="T19"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72">
                  <a:moveTo>
                    <a:pt x="0" y="102"/>
                  </a:moveTo>
                  <a:lnTo>
                    <a:pt x="81" y="102"/>
                  </a:lnTo>
                  <a:lnTo>
                    <a:pt x="81" y="372"/>
                  </a:lnTo>
                  <a:lnTo>
                    <a:pt x="0" y="372"/>
                  </a:lnTo>
                  <a:lnTo>
                    <a:pt x="0" y="102"/>
                  </a:lnTo>
                  <a:close/>
                  <a:moveTo>
                    <a:pt x="0" y="0"/>
                  </a:moveTo>
                  <a:lnTo>
                    <a:pt x="81" y="0"/>
                  </a:lnTo>
                  <a:lnTo>
                    <a:pt x="81" y="65"/>
                  </a:lnTo>
                  <a:lnTo>
                    <a:pt x="0" y="65"/>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3" name="Freeform 82"/>
            <p:cNvSpPr>
              <a:spLocks noEditPoints="1"/>
            </p:cNvSpPr>
            <p:nvPr/>
          </p:nvSpPr>
          <p:spPr bwMode="auto">
            <a:xfrm rot="23765">
              <a:off x="9376595" y="688908"/>
              <a:ext cx="93122" cy="93122"/>
            </a:xfrm>
            <a:custGeom>
              <a:avLst/>
              <a:gdLst>
                <a:gd name="T0" fmla="*/ 125 w 276"/>
                <a:gd name="T1" fmla="*/ 61 h 280"/>
                <a:gd name="T2" fmla="*/ 107 w 276"/>
                <a:gd name="T3" fmla="*/ 71 h 280"/>
                <a:gd name="T4" fmla="*/ 95 w 276"/>
                <a:gd name="T5" fmla="*/ 82 h 280"/>
                <a:gd name="T6" fmla="*/ 85 w 276"/>
                <a:gd name="T7" fmla="*/ 108 h 280"/>
                <a:gd name="T8" fmla="*/ 81 w 276"/>
                <a:gd name="T9" fmla="*/ 141 h 280"/>
                <a:gd name="T10" fmla="*/ 88 w 276"/>
                <a:gd name="T11" fmla="*/ 188 h 280"/>
                <a:gd name="T12" fmla="*/ 99 w 276"/>
                <a:gd name="T13" fmla="*/ 205 h 280"/>
                <a:gd name="T14" fmla="*/ 107 w 276"/>
                <a:gd name="T15" fmla="*/ 213 h 280"/>
                <a:gd name="T16" fmla="*/ 124 w 276"/>
                <a:gd name="T17" fmla="*/ 222 h 280"/>
                <a:gd name="T18" fmla="*/ 152 w 276"/>
                <a:gd name="T19" fmla="*/ 222 h 280"/>
                <a:gd name="T20" fmla="*/ 170 w 276"/>
                <a:gd name="T21" fmla="*/ 213 h 280"/>
                <a:gd name="T22" fmla="*/ 181 w 276"/>
                <a:gd name="T23" fmla="*/ 200 h 280"/>
                <a:gd name="T24" fmla="*/ 191 w 276"/>
                <a:gd name="T25" fmla="*/ 175 h 280"/>
                <a:gd name="T26" fmla="*/ 195 w 276"/>
                <a:gd name="T27" fmla="*/ 141 h 280"/>
                <a:gd name="T28" fmla="*/ 188 w 276"/>
                <a:gd name="T29" fmla="*/ 96 h 280"/>
                <a:gd name="T30" fmla="*/ 177 w 276"/>
                <a:gd name="T31" fmla="*/ 79 h 280"/>
                <a:gd name="T32" fmla="*/ 169 w 276"/>
                <a:gd name="T33" fmla="*/ 70 h 280"/>
                <a:gd name="T34" fmla="*/ 152 w 276"/>
                <a:gd name="T35" fmla="*/ 61 h 280"/>
                <a:gd name="T36" fmla="*/ 138 w 276"/>
                <a:gd name="T37" fmla="*/ 0 h 280"/>
                <a:gd name="T38" fmla="*/ 188 w 276"/>
                <a:gd name="T39" fmla="*/ 7 h 280"/>
                <a:gd name="T40" fmla="*/ 218 w 276"/>
                <a:gd name="T41" fmla="*/ 21 h 280"/>
                <a:gd name="T42" fmla="*/ 245 w 276"/>
                <a:gd name="T43" fmla="*/ 43 h 280"/>
                <a:gd name="T44" fmla="*/ 263 w 276"/>
                <a:gd name="T45" fmla="*/ 74 h 280"/>
                <a:gd name="T46" fmla="*/ 275 w 276"/>
                <a:gd name="T47" fmla="*/ 116 h 280"/>
                <a:gd name="T48" fmla="*/ 275 w 276"/>
                <a:gd name="T49" fmla="*/ 166 h 280"/>
                <a:gd name="T50" fmla="*/ 263 w 276"/>
                <a:gd name="T51" fmla="*/ 206 h 280"/>
                <a:gd name="T52" fmla="*/ 245 w 276"/>
                <a:gd name="T53" fmla="*/ 238 h 280"/>
                <a:gd name="T54" fmla="*/ 218 w 276"/>
                <a:gd name="T55" fmla="*/ 260 h 280"/>
                <a:gd name="T56" fmla="*/ 188 w 276"/>
                <a:gd name="T57" fmla="*/ 273 h 280"/>
                <a:gd name="T58" fmla="*/ 138 w 276"/>
                <a:gd name="T59" fmla="*/ 280 h 280"/>
                <a:gd name="T60" fmla="*/ 89 w 276"/>
                <a:gd name="T61" fmla="*/ 273 h 280"/>
                <a:gd name="T62" fmla="*/ 59 w 276"/>
                <a:gd name="T63" fmla="*/ 260 h 280"/>
                <a:gd name="T64" fmla="*/ 33 w 276"/>
                <a:gd name="T65" fmla="*/ 238 h 280"/>
                <a:gd name="T66" fmla="*/ 13 w 276"/>
                <a:gd name="T67" fmla="*/ 206 h 280"/>
                <a:gd name="T68" fmla="*/ 1 w 276"/>
                <a:gd name="T69" fmla="*/ 166 h 280"/>
                <a:gd name="T70" fmla="*/ 1 w 276"/>
                <a:gd name="T71" fmla="*/ 116 h 280"/>
                <a:gd name="T72" fmla="*/ 13 w 276"/>
                <a:gd name="T73" fmla="*/ 74 h 280"/>
                <a:gd name="T74" fmla="*/ 33 w 276"/>
                <a:gd name="T75" fmla="*/ 43 h 280"/>
                <a:gd name="T76" fmla="*/ 58 w 276"/>
                <a:gd name="T77" fmla="*/ 21 h 280"/>
                <a:gd name="T78" fmla="*/ 89 w 276"/>
                <a:gd name="T79" fmla="*/ 7 h 280"/>
                <a:gd name="T80" fmla="*/ 138 w 276"/>
                <a:gd name="T81"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6" h="280">
                  <a:moveTo>
                    <a:pt x="138" y="60"/>
                  </a:moveTo>
                  <a:lnTo>
                    <a:pt x="125" y="61"/>
                  </a:lnTo>
                  <a:lnTo>
                    <a:pt x="113" y="66"/>
                  </a:lnTo>
                  <a:lnTo>
                    <a:pt x="107" y="71"/>
                  </a:lnTo>
                  <a:lnTo>
                    <a:pt x="101" y="75"/>
                  </a:lnTo>
                  <a:lnTo>
                    <a:pt x="95" y="82"/>
                  </a:lnTo>
                  <a:lnTo>
                    <a:pt x="89" y="94"/>
                  </a:lnTo>
                  <a:lnTo>
                    <a:pt x="85" y="108"/>
                  </a:lnTo>
                  <a:lnTo>
                    <a:pt x="82" y="124"/>
                  </a:lnTo>
                  <a:lnTo>
                    <a:pt x="81" y="141"/>
                  </a:lnTo>
                  <a:lnTo>
                    <a:pt x="85" y="173"/>
                  </a:lnTo>
                  <a:lnTo>
                    <a:pt x="88" y="188"/>
                  </a:lnTo>
                  <a:lnTo>
                    <a:pt x="94" y="199"/>
                  </a:lnTo>
                  <a:lnTo>
                    <a:pt x="99" y="205"/>
                  </a:lnTo>
                  <a:lnTo>
                    <a:pt x="102" y="210"/>
                  </a:lnTo>
                  <a:lnTo>
                    <a:pt x="107" y="213"/>
                  </a:lnTo>
                  <a:lnTo>
                    <a:pt x="113" y="217"/>
                  </a:lnTo>
                  <a:lnTo>
                    <a:pt x="124" y="222"/>
                  </a:lnTo>
                  <a:lnTo>
                    <a:pt x="138" y="224"/>
                  </a:lnTo>
                  <a:lnTo>
                    <a:pt x="152" y="222"/>
                  </a:lnTo>
                  <a:lnTo>
                    <a:pt x="164" y="218"/>
                  </a:lnTo>
                  <a:lnTo>
                    <a:pt x="170" y="213"/>
                  </a:lnTo>
                  <a:lnTo>
                    <a:pt x="176" y="207"/>
                  </a:lnTo>
                  <a:lnTo>
                    <a:pt x="181" y="200"/>
                  </a:lnTo>
                  <a:lnTo>
                    <a:pt x="187" y="189"/>
                  </a:lnTo>
                  <a:lnTo>
                    <a:pt x="191" y="175"/>
                  </a:lnTo>
                  <a:lnTo>
                    <a:pt x="194" y="159"/>
                  </a:lnTo>
                  <a:lnTo>
                    <a:pt x="195" y="141"/>
                  </a:lnTo>
                  <a:lnTo>
                    <a:pt x="191" y="109"/>
                  </a:lnTo>
                  <a:lnTo>
                    <a:pt x="188" y="96"/>
                  </a:lnTo>
                  <a:lnTo>
                    <a:pt x="181" y="83"/>
                  </a:lnTo>
                  <a:lnTo>
                    <a:pt x="177" y="79"/>
                  </a:lnTo>
                  <a:lnTo>
                    <a:pt x="174" y="74"/>
                  </a:lnTo>
                  <a:lnTo>
                    <a:pt x="169" y="70"/>
                  </a:lnTo>
                  <a:lnTo>
                    <a:pt x="165" y="66"/>
                  </a:lnTo>
                  <a:lnTo>
                    <a:pt x="152" y="61"/>
                  </a:lnTo>
                  <a:lnTo>
                    <a:pt x="138" y="60"/>
                  </a:lnTo>
                  <a:close/>
                  <a:moveTo>
                    <a:pt x="138" y="0"/>
                  </a:moveTo>
                  <a:lnTo>
                    <a:pt x="172" y="3"/>
                  </a:lnTo>
                  <a:lnTo>
                    <a:pt x="188" y="7"/>
                  </a:lnTo>
                  <a:lnTo>
                    <a:pt x="203" y="13"/>
                  </a:lnTo>
                  <a:lnTo>
                    <a:pt x="218" y="21"/>
                  </a:lnTo>
                  <a:lnTo>
                    <a:pt x="232" y="31"/>
                  </a:lnTo>
                  <a:lnTo>
                    <a:pt x="245" y="43"/>
                  </a:lnTo>
                  <a:lnTo>
                    <a:pt x="255" y="57"/>
                  </a:lnTo>
                  <a:lnTo>
                    <a:pt x="263" y="74"/>
                  </a:lnTo>
                  <a:lnTo>
                    <a:pt x="270" y="94"/>
                  </a:lnTo>
                  <a:lnTo>
                    <a:pt x="275" y="116"/>
                  </a:lnTo>
                  <a:lnTo>
                    <a:pt x="276" y="140"/>
                  </a:lnTo>
                  <a:lnTo>
                    <a:pt x="275" y="166"/>
                  </a:lnTo>
                  <a:lnTo>
                    <a:pt x="270" y="188"/>
                  </a:lnTo>
                  <a:lnTo>
                    <a:pt x="263" y="206"/>
                  </a:lnTo>
                  <a:lnTo>
                    <a:pt x="255" y="224"/>
                  </a:lnTo>
                  <a:lnTo>
                    <a:pt x="245" y="238"/>
                  </a:lnTo>
                  <a:lnTo>
                    <a:pt x="232" y="250"/>
                  </a:lnTo>
                  <a:lnTo>
                    <a:pt x="218" y="260"/>
                  </a:lnTo>
                  <a:lnTo>
                    <a:pt x="203" y="268"/>
                  </a:lnTo>
                  <a:lnTo>
                    <a:pt x="188" y="273"/>
                  </a:lnTo>
                  <a:lnTo>
                    <a:pt x="172" y="278"/>
                  </a:lnTo>
                  <a:lnTo>
                    <a:pt x="138" y="280"/>
                  </a:lnTo>
                  <a:lnTo>
                    <a:pt x="106" y="278"/>
                  </a:lnTo>
                  <a:lnTo>
                    <a:pt x="89" y="273"/>
                  </a:lnTo>
                  <a:lnTo>
                    <a:pt x="73" y="268"/>
                  </a:lnTo>
                  <a:lnTo>
                    <a:pt x="59" y="260"/>
                  </a:lnTo>
                  <a:lnTo>
                    <a:pt x="45" y="250"/>
                  </a:lnTo>
                  <a:lnTo>
                    <a:pt x="33" y="238"/>
                  </a:lnTo>
                  <a:lnTo>
                    <a:pt x="21" y="224"/>
                  </a:lnTo>
                  <a:lnTo>
                    <a:pt x="13" y="206"/>
                  </a:lnTo>
                  <a:lnTo>
                    <a:pt x="6" y="188"/>
                  </a:lnTo>
                  <a:lnTo>
                    <a:pt x="1" y="166"/>
                  </a:lnTo>
                  <a:lnTo>
                    <a:pt x="0" y="140"/>
                  </a:lnTo>
                  <a:lnTo>
                    <a:pt x="1" y="116"/>
                  </a:lnTo>
                  <a:lnTo>
                    <a:pt x="6" y="94"/>
                  </a:lnTo>
                  <a:lnTo>
                    <a:pt x="13" y="74"/>
                  </a:lnTo>
                  <a:lnTo>
                    <a:pt x="21" y="57"/>
                  </a:lnTo>
                  <a:lnTo>
                    <a:pt x="33" y="43"/>
                  </a:lnTo>
                  <a:lnTo>
                    <a:pt x="45" y="31"/>
                  </a:lnTo>
                  <a:lnTo>
                    <a:pt x="58" y="21"/>
                  </a:lnTo>
                  <a:lnTo>
                    <a:pt x="73" y="13"/>
                  </a:lnTo>
                  <a:lnTo>
                    <a:pt x="89" y="7"/>
                  </a:lnTo>
                  <a:lnTo>
                    <a:pt x="106" y="3"/>
                  </a:lnTo>
                  <a:lnTo>
                    <a:pt x="138"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4" name="Freeform 83"/>
            <p:cNvSpPr>
              <a:spLocks/>
            </p:cNvSpPr>
            <p:nvPr/>
          </p:nvSpPr>
          <p:spPr bwMode="auto">
            <a:xfrm rot="23765">
              <a:off x="9483692" y="689624"/>
              <a:ext cx="86139" cy="90796"/>
            </a:xfrm>
            <a:custGeom>
              <a:avLst/>
              <a:gdLst>
                <a:gd name="T0" fmla="*/ 175 w 254"/>
                <a:gd name="T1" fmla="*/ 0 h 276"/>
                <a:gd name="T2" fmla="*/ 192 w 254"/>
                <a:gd name="T3" fmla="*/ 1 h 276"/>
                <a:gd name="T4" fmla="*/ 207 w 254"/>
                <a:gd name="T5" fmla="*/ 5 h 276"/>
                <a:gd name="T6" fmla="*/ 219 w 254"/>
                <a:gd name="T7" fmla="*/ 10 h 276"/>
                <a:gd name="T8" fmla="*/ 231 w 254"/>
                <a:gd name="T9" fmla="*/ 19 h 276"/>
                <a:gd name="T10" fmla="*/ 241 w 254"/>
                <a:gd name="T11" fmla="*/ 29 h 276"/>
                <a:gd name="T12" fmla="*/ 248 w 254"/>
                <a:gd name="T13" fmla="*/ 43 h 276"/>
                <a:gd name="T14" fmla="*/ 252 w 254"/>
                <a:gd name="T15" fmla="*/ 59 h 276"/>
                <a:gd name="T16" fmla="*/ 254 w 254"/>
                <a:gd name="T17" fmla="*/ 79 h 276"/>
                <a:gd name="T18" fmla="*/ 254 w 254"/>
                <a:gd name="T19" fmla="*/ 276 h 276"/>
                <a:gd name="T20" fmla="*/ 173 w 254"/>
                <a:gd name="T21" fmla="*/ 276 h 276"/>
                <a:gd name="T22" fmla="*/ 173 w 254"/>
                <a:gd name="T23" fmla="*/ 104 h 276"/>
                <a:gd name="T24" fmla="*/ 171 w 254"/>
                <a:gd name="T25" fmla="*/ 88 h 276"/>
                <a:gd name="T26" fmla="*/ 165 w 254"/>
                <a:gd name="T27" fmla="*/ 76 h 276"/>
                <a:gd name="T28" fmla="*/ 156 w 254"/>
                <a:gd name="T29" fmla="*/ 70 h 276"/>
                <a:gd name="T30" fmla="*/ 141 w 254"/>
                <a:gd name="T31" fmla="*/ 67 h 276"/>
                <a:gd name="T32" fmla="*/ 124 w 254"/>
                <a:gd name="T33" fmla="*/ 70 h 276"/>
                <a:gd name="T34" fmla="*/ 110 w 254"/>
                <a:gd name="T35" fmla="*/ 75 h 276"/>
                <a:gd name="T36" fmla="*/ 95 w 254"/>
                <a:gd name="T37" fmla="*/ 83 h 276"/>
                <a:gd name="T38" fmla="*/ 82 w 254"/>
                <a:gd name="T39" fmla="*/ 94 h 276"/>
                <a:gd name="T40" fmla="*/ 82 w 254"/>
                <a:gd name="T41" fmla="*/ 276 h 276"/>
                <a:gd name="T42" fmla="*/ 0 w 254"/>
                <a:gd name="T43" fmla="*/ 276 h 276"/>
                <a:gd name="T44" fmla="*/ 0 w 254"/>
                <a:gd name="T45" fmla="*/ 6 h 276"/>
                <a:gd name="T46" fmla="*/ 82 w 254"/>
                <a:gd name="T47" fmla="*/ 6 h 276"/>
                <a:gd name="T48" fmla="*/ 82 w 254"/>
                <a:gd name="T49" fmla="*/ 48 h 276"/>
                <a:gd name="T50" fmla="*/ 88 w 254"/>
                <a:gd name="T51" fmla="*/ 39 h 276"/>
                <a:gd name="T52" fmla="*/ 97 w 254"/>
                <a:gd name="T53" fmla="*/ 31 h 276"/>
                <a:gd name="T54" fmla="*/ 117 w 254"/>
                <a:gd name="T55" fmla="*/ 16 h 276"/>
                <a:gd name="T56" fmla="*/ 129 w 254"/>
                <a:gd name="T57" fmla="*/ 9 h 276"/>
                <a:gd name="T58" fmla="*/ 143 w 254"/>
                <a:gd name="T59" fmla="*/ 5 h 276"/>
                <a:gd name="T60" fmla="*/ 158 w 254"/>
                <a:gd name="T61" fmla="*/ 1 h 276"/>
                <a:gd name="T62" fmla="*/ 175 w 254"/>
                <a:gd name="T6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4" h="276">
                  <a:moveTo>
                    <a:pt x="175" y="0"/>
                  </a:moveTo>
                  <a:lnTo>
                    <a:pt x="192" y="1"/>
                  </a:lnTo>
                  <a:lnTo>
                    <a:pt x="207" y="5"/>
                  </a:lnTo>
                  <a:lnTo>
                    <a:pt x="219" y="10"/>
                  </a:lnTo>
                  <a:lnTo>
                    <a:pt x="231" y="19"/>
                  </a:lnTo>
                  <a:lnTo>
                    <a:pt x="241" y="29"/>
                  </a:lnTo>
                  <a:lnTo>
                    <a:pt x="248" y="43"/>
                  </a:lnTo>
                  <a:lnTo>
                    <a:pt x="252" y="59"/>
                  </a:lnTo>
                  <a:lnTo>
                    <a:pt x="254" y="79"/>
                  </a:lnTo>
                  <a:lnTo>
                    <a:pt x="254" y="276"/>
                  </a:lnTo>
                  <a:lnTo>
                    <a:pt x="173" y="276"/>
                  </a:lnTo>
                  <a:lnTo>
                    <a:pt x="173" y="104"/>
                  </a:lnTo>
                  <a:lnTo>
                    <a:pt x="171" y="88"/>
                  </a:lnTo>
                  <a:lnTo>
                    <a:pt x="165" y="76"/>
                  </a:lnTo>
                  <a:lnTo>
                    <a:pt x="156" y="70"/>
                  </a:lnTo>
                  <a:lnTo>
                    <a:pt x="141" y="67"/>
                  </a:lnTo>
                  <a:lnTo>
                    <a:pt x="124" y="70"/>
                  </a:lnTo>
                  <a:lnTo>
                    <a:pt x="110" y="75"/>
                  </a:lnTo>
                  <a:lnTo>
                    <a:pt x="95" y="83"/>
                  </a:lnTo>
                  <a:lnTo>
                    <a:pt x="82" y="94"/>
                  </a:lnTo>
                  <a:lnTo>
                    <a:pt x="82" y="276"/>
                  </a:lnTo>
                  <a:lnTo>
                    <a:pt x="0" y="276"/>
                  </a:lnTo>
                  <a:lnTo>
                    <a:pt x="0" y="6"/>
                  </a:lnTo>
                  <a:lnTo>
                    <a:pt x="82" y="6"/>
                  </a:lnTo>
                  <a:lnTo>
                    <a:pt x="82" y="48"/>
                  </a:lnTo>
                  <a:lnTo>
                    <a:pt x="88" y="39"/>
                  </a:lnTo>
                  <a:lnTo>
                    <a:pt x="97" y="31"/>
                  </a:lnTo>
                  <a:lnTo>
                    <a:pt x="117" y="16"/>
                  </a:lnTo>
                  <a:lnTo>
                    <a:pt x="129" y="9"/>
                  </a:lnTo>
                  <a:lnTo>
                    <a:pt x="143" y="5"/>
                  </a:lnTo>
                  <a:lnTo>
                    <a:pt x="158" y="1"/>
                  </a:lnTo>
                  <a:lnTo>
                    <a:pt x="175"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5" name="Freeform 84"/>
            <p:cNvSpPr>
              <a:spLocks/>
            </p:cNvSpPr>
            <p:nvPr/>
          </p:nvSpPr>
          <p:spPr bwMode="auto">
            <a:xfrm rot="23765">
              <a:off x="8891094" y="853298"/>
              <a:ext cx="128044" cy="125717"/>
            </a:xfrm>
            <a:custGeom>
              <a:avLst/>
              <a:gdLst>
                <a:gd name="T0" fmla="*/ 0 w 382"/>
                <a:gd name="T1" fmla="*/ 0 h 374"/>
                <a:gd name="T2" fmla="*/ 109 w 382"/>
                <a:gd name="T3" fmla="*/ 0 h 374"/>
                <a:gd name="T4" fmla="*/ 192 w 382"/>
                <a:gd name="T5" fmla="*/ 274 h 374"/>
                <a:gd name="T6" fmla="*/ 193 w 382"/>
                <a:gd name="T7" fmla="*/ 274 h 374"/>
                <a:gd name="T8" fmla="*/ 271 w 382"/>
                <a:gd name="T9" fmla="*/ 0 h 374"/>
                <a:gd name="T10" fmla="*/ 382 w 382"/>
                <a:gd name="T11" fmla="*/ 0 h 374"/>
                <a:gd name="T12" fmla="*/ 382 w 382"/>
                <a:gd name="T13" fmla="*/ 374 h 374"/>
                <a:gd name="T14" fmla="*/ 303 w 382"/>
                <a:gd name="T15" fmla="*/ 374 h 374"/>
                <a:gd name="T16" fmla="*/ 303 w 382"/>
                <a:gd name="T17" fmla="*/ 118 h 374"/>
                <a:gd name="T18" fmla="*/ 302 w 382"/>
                <a:gd name="T19" fmla="*/ 118 h 374"/>
                <a:gd name="T20" fmla="*/ 297 w 382"/>
                <a:gd name="T21" fmla="*/ 141 h 374"/>
                <a:gd name="T22" fmla="*/ 293 w 382"/>
                <a:gd name="T23" fmla="*/ 162 h 374"/>
                <a:gd name="T24" fmla="*/ 287 w 382"/>
                <a:gd name="T25" fmla="*/ 182 h 374"/>
                <a:gd name="T26" fmla="*/ 281 w 382"/>
                <a:gd name="T27" fmla="*/ 201 h 374"/>
                <a:gd name="T28" fmla="*/ 226 w 382"/>
                <a:gd name="T29" fmla="*/ 374 h 374"/>
                <a:gd name="T30" fmla="*/ 153 w 382"/>
                <a:gd name="T31" fmla="*/ 374 h 374"/>
                <a:gd name="T32" fmla="*/ 97 w 382"/>
                <a:gd name="T33" fmla="*/ 201 h 374"/>
                <a:gd name="T34" fmla="*/ 90 w 382"/>
                <a:gd name="T35" fmla="*/ 182 h 374"/>
                <a:gd name="T36" fmla="*/ 85 w 382"/>
                <a:gd name="T37" fmla="*/ 163 h 374"/>
                <a:gd name="T38" fmla="*/ 81 w 382"/>
                <a:gd name="T39" fmla="*/ 142 h 374"/>
                <a:gd name="T40" fmla="*/ 75 w 382"/>
                <a:gd name="T41" fmla="*/ 114 h 374"/>
                <a:gd name="T42" fmla="*/ 74 w 382"/>
                <a:gd name="T43" fmla="*/ 114 h 374"/>
                <a:gd name="T44" fmla="*/ 74 w 382"/>
                <a:gd name="T45" fmla="*/ 374 h 374"/>
                <a:gd name="T46" fmla="*/ 0 w 382"/>
                <a:gd name="T47" fmla="*/ 374 h 374"/>
                <a:gd name="T48" fmla="*/ 0 w 382"/>
                <a:gd name="T49" fmla="*/ 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2" h="374">
                  <a:moveTo>
                    <a:pt x="0" y="0"/>
                  </a:moveTo>
                  <a:lnTo>
                    <a:pt x="109" y="0"/>
                  </a:lnTo>
                  <a:lnTo>
                    <a:pt x="192" y="274"/>
                  </a:lnTo>
                  <a:lnTo>
                    <a:pt x="193" y="274"/>
                  </a:lnTo>
                  <a:lnTo>
                    <a:pt x="271" y="0"/>
                  </a:lnTo>
                  <a:lnTo>
                    <a:pt x="382" y="0"/>
                  </a:lnTo>
                  <a:lnTo>
                    <a:pt x="382" y="374"/>
                  </a:lnTo>
                  <a:lnTo>
                    <a:pt x="303" y="374"/>
                  </a:lnTo>
                  <a:lnTo>
                    <a:pt x="303" y="118"/>
                  </a:lnTo>
                  <a:lnTo>
                    <a:pt x="302" y="118"/>
                  </a:lnTo>
                  <a:lnTo>
                    <a:pt x="297" y="141"/>
                  </a:lnTo>
                  <a:lnTo>
                    <a:pt x="293" y="162"/>
                  </a:lnTo>
                  <a:lnTo>
                    <a:pt x="287" y="182"/>
                  </a:lnTo>
                  <a:lnTo>
                    <a:pt x="281" y="201"/>
                  </a:lnTo>
                  <a:lnTo>
                    <a:pt x="226" y="374"/>
                  </a:lnTo>
                  <a:lnTo>
                    <a:pt x="153" y="374"/>
                  </a:lnTo>
                  <a:lnTo>
                    <a:pt x="97" y="201"/>
                  </a:lnTo>
                  <a:lnTo>
                    <a:pt x="90" y="182"/>
                  </a:lnTo>
                  <a:lnTo>
                    <a:pt x="85" y="163"/>
                  </a:lnTo>
                  <a:lnTo>
                    <a:pt x="81" y="142"/>
                  </a:lnTo>
                  <a:lnTo>
                    <a:pt x="75" y="114"/>
                  </a:lnTo>
                  <a:lnTo>
                    <a:pt x="74" y="114"/>
                  </a:lnTo>
                  <a:lnTo>
                    <a:pt x="74" y="374"/>
                  </a:lnTo>
                  <a:lnTo>
                    <a:pt x="0" y="374"/>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6" name="Freeform 85"/>
            <p:cNvSpPr>
              <a:spLocks noEditPoints="1"/>
            </p:cNvSpPr>
            <p:nvPr/>
          </p:nvSpPr>
          <p:spPr bwMode="auto">
            <a:xfrm rot="23765">
              <a:off x="9035320" y="886742"/>
              <a:ext cx="86139" cy="93122"/>
            </a:xfrm>
            <a:custGeom>
              <a:avLst/>
              <a:gdLst>
                <a:gd name="T0" fmla="*/ 142 w 259"/>
                <a:gd name="T1" fmla="*/ 150 h 279"/>
                <a:gd name="T2" fmla="*/ 101 w 259"/>
                <a:gd name="T3" fmla="*/ 162 h 279"/>
                <a:gd name="T4" fmla="*/ 82 w 259"/>
                <a:gd name="T5" fmla="*/ 181 h 279"/>
                <a:gd name="T6" fmla="*/ 81 w 259"/>
                <a:gd name="T7" fmla="*/ 204 h 279"/>
                <a:gd name="T8" fmla="*/ 98 w 259"/>
                <a:gd name="T9" fmla="*/ 217 h 279"/>
                <a:gd name="T10" fmla="*/ 129 w 259"/>
                <a:gd name="T11" fmla="*/ 217 h 279"/>
                <a:gd name="T12" fmla="*/ 160 w 259"/>
                <a:gd name="T13" fmla="*/ 204 h 279"/>
                <a:gd name="T14" fmla="*/ 172 w 259"/>
                <a:gd name="T15" fmla="*/ 145 h 279"/>
                <a:gd name="T16" fmla="*/ 172 w 259"/>
                <a:gd name="T17" fmla="*/ 2 h 279"/>
                <a:gd name="T18" fmla="*/ 212 w 259"/>
                <a:gd name="T19" fmla="*/ 15 h 279"/>
                <a:gd name="T20" fmla="*/ 237 w 259"/>
                <a:gd name="T21" fmla="*/ 42 h 279"/>
                <a:gd name="T22" fmla="*/ 249 w 259"/>
                <a:gd name="T23" fmla="*/ 81 h 279"/>
                <a:gd name="T24" fmla="*/ 250 w 259"/>
                <a:gd name="T25" fmla="*/ 210 h 279"/>
                <a:gd name="T26" fmla="*/ 253 w 259"/>
                <a:gd name="T27" fmla="*/ 249 h 279"/>
                <a:gd name="T28" fmla="*/ 259 w 259"/>
                <a:gd name="T29" fmla="*/ 276 h 279"/>
                <a:gd name="T30" fmla="*/ 175 w 259"/>
                <a:gd name="T31" fmla="*/ 267 h 279"/>
                <a:gd name="T32" fmla="*/ 172 w 259"/>
                <a:gd name="T33" fmla="*/ 236 h 279"/>
                <a:gd name="T34" fmla="*/ 130 w 259"/>
                <a:gd name="T35" fmla="*/ 269 h 279"/>
                <a:gd name="T36" fmla="*/ 96 w 259"/>
                <a:gd name="T37" fmla="*/ 278 h 279"/>
                <a:gd name="T38" fmla="*/ 62 w 259"/>
                <a:gd name="T39" fmla="*/ 278 h 279"/>
                <a:gd name="T40" fmla="*/ 35 w 259"/>
                <a:gd name="T41" fmla="*/ 269 h 279"/>
                <a:gd name="T42" fmla="*/ 13 w 259"/>
                <a:gd name="T43" fmla="*/ 250 h 279"/>
                <a:gd name="T44" fmla="*/ 1 w 259"/>
                <a:gd name="T45" fmla="*/ 223 h 279"/>
                <a:gd name="T46" fmla="*/ 3 w 259"/>
                <a:gd name="T47" fmla="*/ 184 h 279"/>
                <a:gd name="T48" fmla="*/ 23 w 259"/>
                <a:gd name="T49" fmla="*/ 148 h 279"/>
                <a:gd name="T50" fmla="*/ 65 w 259"/>
                <a:gd name="T51" fmla="*/ 122 h 279"/>
                <a:gd name="T52" fmla="*/ 130 w 259"/>
                <a:gd name="T53" fmla="*/ 106 h 279"/>
                <a:gd name="T54" fmla="*/ 172 w 259"/>
                <a:gd name="T55" fmla="*/ 94 h 279"/>
                <a:gd name="T56" fmla="*/ 162 w 259"/>
                <a:gd name="T57" fmla="*/ 70 h 279"/>
                <a:gd name="T58" fmla="*/ 147 w 259"/>
                <a:gd name="T59" fmla="*/ 63 h 279"/>
                <a:gd name="T60" fmla="*/ 110 w 259"/>
                <a:gd name="T61" fmla="*/ 64 h 279"/>
                <a:gd name="T62" fmla="*/ 66 w 259"/>
                <a:gd name="T63" fmla="*/ 81 h 279"/>
                <a:gd name="T64" fmla="*/ 12 w 259"/>
                <a:gd name="T65" fmla="*/ 49 h 279"/>
                <a:gd name="T66" fmla="*/ 49 w 259"/>
                <a:gd name="T67" fmla="*/ 22 h 279"/>
                <a:gd name="T68" fmla="*/ 81 w 259"/>
                <a:gd name="T69" fmla="*/ 9 h 279"/>
                <a:gd name="T70" fmla="*/ 123 w 259"/>
                <a:gd name="T7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79">
                  <a:moveTo>
                    <a:pt x="172" y="145"/>
                  </a:moveTo>
                  <a:lnTo>
                    <a:pt x="142" y="150"/>
                  </a:lnTo>
                  <a:lnTo>
                    <a:pt x="118" y="155"/>
                  </a:lnTo>
                  <a:lnTo>
                    <a:pt x="101" y="162"/>
                  </a:lnTo>
                  <a:lnTo>
                    <a:pt x="89" y="170"/>
                  </a:lnTo>
                  <a:lnTo>
                    <a:pt x="82" y="181"/>
                  </a:lnTo>
                  <a:lnTo>
                    <a:pt x="80" y="192"/>
                  </a:lnTo>
                  <a:lnTo>
                    <a:pt x="81" y="204"/>
                  </a:lnTo>
                  <a:lnTo>
                    <a:pt x="88" y="212"/>
                  </a:lnTo>
                  <a:lnTo>
                    <a:pt x="98" y="217"/>
                  </a:lnTo>
                  <a:lnTo>
                    <a:pt x="109" y="218"/>
                  </a:lnTo>
                  <a:lnTo>
                    <a:pt x="129" y="217"/>
                  </a:lnTo>
                  <a:lnTo>
                    <a:pt x="146" y="212"/>
                  </a:lnTo>
                  <a:lnTo>
                    <a:pt x="160" y="204"/>
                  </a:lnTo>
                  <a:lnTo>
                    <a:pt x="172" y="195"/>
                  </a:lnTo>
                  <a:lnTo>
                    <a:pt x="172" y="145"/>
                  </a:lnTo>
                  <a:close/>
                  <a:moveTo>
                    <a:pt x="146" y="0"/>
                  </a:moveTo>
                  <a:lnTo>
                    <a:pt x="172" y="2"/>
                  </a:lnTo>
                  <a:lnTo>
                    <a:pt x="194" y="7"/>
                  </a:lnTo>
                  <a:lnTo>
                    <a:pt x="212" y="15"/>
                  </a:lnTo>
                  <a:lnTo>
                    <a:pt x="226" y="27"/>
                  </a:lnTo>
                  <a:lnTo>
                    <a:pt x="237" y="42"/>
                  </a:lnTo>
                  <a:lnTo>
                    <a:pt x="245" y="60"/>
                  </a:lnTo>
                  <a:lnTo>
                    <a:pt x="249" y="81"/>
                  </a:lnTo>
                  <a:lnTo>
                    <a:pt x="250" y="106"/>
                  </a:lnTo>
                  <a:lnTo>
                    <a:pt x="250" y="210"/>
                  </a:lnTo>
                  <a:lnTo>
                    <a:pt x="252" y="232"/>
                  </a:lnTo>
                  <a:lnTo>
                    <a:pt x="253" y="249"/>
                  </a:lnTo>
                  <a:lnTo>
                    <a:pt x="255" y="264"/>
                  </a:lnTo>
                  <a:lnTo>
                    <a:pt x="259" y="276"/>
                  </a:lnTo>
                  <a:lnTo>
                    <a:pt x="177" y="276"/>
                  </a:lnTo>
                  <a:lnTo>
                    <a:pt x="175" y="267"/>
                  </a:lnTo>
                  <a:lnTo>
                    <a:pt x="173" y="257"/>
                  </a:lnTo>
                  <a:lnTo>
                    <a:pt x="172" y="236"/>
                  </a:lnTo>
                  <a:lnTo>
                    <a:pt x="152" y="255"/>
                  </a:lnTo>
                  <a:lnTo>
                    <a:pt x="130" y="269"/>
                  </a:lnTo>
                  <a:lnTo>
                    <a:pt x="114" y="275"/>
                  </a:lnTo>
                  <a:lnTo>
                    <a:pt x="96" y="278"/>
                  </a:lnTo>
                  <a:lnTo>
                    <a:pt x="77" y="279"/>
                  </a:lnTo>
                  <a:lnTo>
                    <a:pt x="62" y="278"/>
                  </a:lnTo>
                  <a:lnTo>
                    <a:pt x="48" y="275"/>
                  </a:lnTo>
                  <a:lnTo>
                    <a:pt x="35" y="269"/>
                  </a:lnTo>
                  <a:lnTo>
                    <a:pt x="23" y="261"/>
                  </a:lnTo>
                  <a:lnTo>
                    <a:pt x="13" y="250"/>
                  </a:lnTo>
                  <a:lnTo>
                    <a:pt x="6" y="238"/>
                  </a:lnTo>
                  <a:lnTo>
                    <a:pt x="1" y="223"/>
                  </a:lnTo>
                  <a:lnTo>
                    <a:pt x="0" y="206"/>
                  </a:lnTo>
                  <a:lnTo>
                    <a:pt x="3" y="184"/>
                  </a:lnTo>
                  <a:lnTo>
                    <a:pt x="11" y="165"/>
                  </a:lnTo>
                  <a:lnTo>
                    <a:pt x="23" y="148"/>
                  </a:lnTo>
                  <a:lnTo>
                    <a:pt x="41" y="133"/>
                  </a:lnTo>
                  <a:lnTo>
                    <a:pt x="65" y="122"/>
                  </a:lnTo>
                  <a:lnTo>
                    <a:pt x="94" y="112"/>
                  </a:lnTo>
                  <a:lnTo>
                    <a:pt x="130" y="106"/>
                  </a:lnTo>
                  <a:lnTo>
                    <a:pt x="172" y="101"/>
                  </a:lnTo>
                  <a:lnTo>
                    <a:pt x="172" y="94"/>
                  </a:lnTo>
                  <a:lnTo>
                    <a:pt x="169" y="81"/>
                  </a:lnTo>
                  <a:lnTo>
                    <a:pt x="162" y="70"/>
                  </a:lnTo>
                  <a:lnTo>
                    <a:pt x="157" y="65"/>
                  </a:lnTo>
                  <a:lnTo>
                    <a:pt x="147" y="63"/>
                  </a:lnTo>
                  <a:lnTo>
                    <a:pt x="135" y="61"/>
                  </a:lnTo>
                  <a:lnTo>
                    <a:pt x="110" y="64"/>
                  </a:lnTo>
                  <a:lnTo>
                    <a:pt x="87" y="71"/>
                  </a:lnTo>
                  <a:lnTo>
                    <a:pt x="66" y="81"/>
                  </a:lnTo>
                  <a:lnTo>
                    <a:pt x="47" y="95"/>
                  </a:lnTo>
                  <a:lnTo>
                    <a:pt x="12" y="49"/>
                  </a:lnTo>
                  <a:lnTo>
                    <a:pt x="35" y="30"/>
                  </a:lnTo>
                  <a:lnTo>
                    <a:pt x="49" y="22"/>
                  </a:lnTo>
                  <a:lnTo>
                    <a:pt x="64" y="15"/>
                  </a:lnTo>
                  <a:lnTo>
                    <a:pt x="81" y="9"/>
                  </a:lnTo>
                  <a:lnTo>
                    <a:pt x="101" y="5"/>
                  </a:lnTo>
                  <a:lnTo>
                    <a:pt x="123" y="1"/>
                  </a:lnTo>
                  <a:lnTo>
                    <a:pt x="146"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7" name="Freeform 86"/>
            <p:cNvSpPr>
              <a:spLocks/>
            </p:cNvSpPr>
            <p:nvPr/>
          </p:nvSpPr>
          <p:spPr bwMode="auto">
            <a:xfrm rot="23765">
              <a:off x="9137752" y="887443"/>
              <a:ext cx="83810" cy="93122"/>
            </a:xfrm>
            <a:custGeom>
              <a:avLst/>
              <a:gdLst>
                <a:gd name="T0" fmla="*/ 173 w 252"/>
                <a:gd name="T1" fmla="*/ 0 h 276"/>
                <a:gd name="T2" fmla="*/ 191 w 252"/>
                <a:gd name="T3" fmla="*/ 1 h 276"/>
                <a:gd name="T4" fmla="*/ 206 w 252"/>
                <a:gd name="T5" fmla="*/ 5 h 276"/>
                <a:gd name="T6" fmla="*/ 219 w 252"/>
                <a:gd name="T7" fmla="*/ 11 h 276"/>
                <a:gd name="T8" fmla="*/ 230 w 252"/>
                <a:gd name="T9" fmla="*/ 19 h 276"/>
                <a:gd name="T10" fmla="*/ 239 w 252"/>
                <a:gd name="T11" fmla="*/ 29 h 276"/>
                <a:gd name="T12" fmla="*/ 246 w 252"/>
                <a:gd name="T13" fmla="*/ 43 h 276"/>
                <a:gd name="T14" fmla="*/ 251 w 252"/>
                <a:gd name="T15" fmla="*/ 59 h 276"/>
                <a:gd name="T16" fmla="*/ 252 w 252"/>
                <a:gd name="T17" fmla="*/ 79 h 276"/>
                <a:gd name="T18" fmla="*/ 252 w 252"/>
                <a:gd name="T19" fmla="*/ 276 h 276"/>
                <a:gd name="T20" fmla="*/ 171 w 252"/>
                <a:gd name="T21" fmla="*/ 276 h 276"/>
                <a:gd name="T22" fmla="*/ 171 w 252"/>
                <a:gd name="T23" fmla="*/ 104 h 276"/>
                <a:gd name="T24" fmla="*/ 170 w 252"/>
                <a:gd name="T25" fmla="*/ 88 h 276"/>
                <a:gd name="T26" fmla="*/ 164 w 252"/>
                <a:gd name="T27" fmla="*/ 77 h 276"/>
                <a:gd name="T28" fmla="*/ 154 w 252"/>
                <a:gd name="T29" fmla="*/ 70 h 276"/>
                <a:gd name="T30" fmla="*/ 140 w 252"/>
                <a:gd name="T31" fmla="*/ 67 h 276"/>
                <a:gd name="T32" fmla="*/ 124 w 252"/>
                <a:gd name="T33" fmla="*/ 70 h 276"/>
                <a:gd name="T34" fmla="*/ 109 w 252"/>
                <a:gd name="T35" fmla="*/ 75 h 276"/>
                <a:gd name="T36" fmla="*/ 95 w 252"/>
                <a:gd name="T37" fmla="*/ 84 h 276"/>
                <a:gd name="T38" fmla="*/ 81 w 252"/>
                <a:gd name="T39" fmla="*/ 94 h 276"/>
                <a:gd name="T40" fmla="*/ 81 w 252"/>
                <a:gd name="T41" fmla="*/ 276 h 276"/>
                <a:gd name="T42" fmla="*/ 0 w 252"/>
                <a:gd name="T43" fmla="*/ 276 h 276"/>
                <a:gd name="T44" fmla="*/ 0 w 252"/>
                <a:gd name="T45" fmla="*/ 6 h 276"/>
                <a:gd name="T46" fmla="*/ 81 w 252"/>
                <a:gd name="T47" fmla="*/ 6 h 276"/>
                <a:gd name="T48" fmla="*/ 81 w 252"/>
                <a:gd name="T49" fmla="*/ 49 h 276"/>
                <a:gd name="T50" fmla="*/ 88 w 252"/>
                <a:gd name="T51" fmla="*/ 41 h 276"/>
                <a:gd name="T52" fmla="*/ 96 w 252"/>
                <a:gd name="T53" fmla="*/ 31 h 276"/>
                <a:gd name="T54" fmla="*/ 116 w 252"/>
                <a:gd name="T55" fmla="*/ 16 h 276"/>
                <a:gd name="T56" fmla="*/ 128 w 252"/>
                <a:gd name="T57" fmla="*/ 9 h 276"/>
                <a:gd name="T58" fmla="*/ 142 w 252"/>
                <a:gd name="T59" fmla="*/ 5 h 276"/>
                <a:gd name="T60" fmla="*/ 157 w 252"/>
                <a:gd name="T61" fmla="*/ 1 h 276"/>
                <a:gd name="T62" fmla="*/ 173 w 252"/>
                <a:gd name="T63"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2" h="276">
                  <a:moveTo>
                    <a:pt x="173" y="0"/>
                  </a:moveTo>
                  <a:lnTo>
                    <a:pt x="191" y="1"/>
                  </a:lnTo>
                  <a:lnTo>
                    <a:pt x="206" y="5"/>
                  </a:lnTo>
                  <a:lnTo>
                    <a:pt x="219" y="11"/>
                  </a:lnTo>
                  <a:lnTo>
                    <a:pt x="230" y="19"/>
                  </a:lnTo>
                  <a:lnTo>
                    <a:pt x="239" y="29"/>
                  </a:lnTo>
                  <a:lnTo>
                    <a:pt x="246" y="43"/>
                  </a:lnTo>
                  <a:lnTo>
                    <a:pt x="251" y="59"/>
                  </a:lnTo>
                  <a:lnTo>
                    <a:pt x="252" y="79"/>
                  </a:lnTo>
                  <a:lnTo>
                    <a:pt x="252" y="276"/>
                  </a:lnTo>
                  <a:lnTo>
                    <a:pt x="171" y="276"/>
                  </a:lnTo>
                  <a:lnTo>
                    <a:pt x="171" y="104"/>
                  </a:lnTo>
                  <a:lnTo>
                    <a:pt x="170" y="88"/>
                  </a:lnTo>
                  <a:lnTo>
                    <a:pt x="164" y="77"/>
                  </a:lnTo>
                  <a:lnTo>
                    <a:pt x="154" y="70"/>
                  </a:lnTo>
                  <a:lnTo>
                    <a:pt x="140" y="67"/>
                  </a:lnTo>
                  <a:lnTo>
                    <a:pt x="124" y="70"/>
                  </a:lnTo>
                  <a:lnTo>
                    <a:pt x="109" y="75"/>
                  </a:lnTo>
                  <a:lnTo>
                    <a:pt x="95" y="84"/>
                  </a:lnTo>
                  <a:lnTo>
                    <a:pt x="81" y="94"/>
                  </a:lnTo>
                  <a:lnTo>
                    <a:pt x="81" y="276"/>
                  </a:lnTo>
                  <a:lnTo>
                    <a:pt x="0" y="276"/>
                  </a:lnTo>
                  <a:lnTo>
                    <a:pt x="0" y="6"/>
                  </a:lnTo>
                  <a:lnTo>
                    <a:pt x="81" y="6"/>
                  </a:lnTo>
                  <a:lnTo>
                    <a:pt x="81" y="49"/>
                  </a:lnTo>
                  <a:lnTo>
                    <a:pt x="88" y="41"/>
                  </a:lnTo>
                  <a:lnTo>
                    <a:pt x="96" y="31"/>
                  </a:lnTo>
                  <a:lnTo>
                    <a:pt x="116" y="16"/>
                  </a:lnTo>
                  <a:lnTo>
                    <a:pt x="128" y="9"/>
                  </a:lnTo>
                  <a:lnTo>
                    <a:pt x="142" y="5"/>
                  </a:lnTo>
                  <a:lnTo>
                    <a:pt x="157" y="1"/>
                  </a:lnTo>
                  <a:lnTo>
                    <a:pt x="173"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8" name="Freeform 87"/>
            <p:cNvSpPr>
              <a:spLocks noEditPoints="1"/>
            </p:cNvSpPr>
            <p:nvPr/>
          </p:nvSpPr>
          <p:spPr bwMode="auto">
            <a:xfrm rot="23765">
              <a:off x="9235528" y="888127"/>
              <a:ext cx="86139" cy="93122"/>
            </a:xfrm>
            <a:custGeom>
              <a:avLst/>
              <a:gdLst>
                <a:gd name="T0" fmla="*/ 141 w 258"/>
                <a:gd name="T1" fmla="*/ 150 h 279"/>
                <a:gd name="T2" fmla="*/ 101 w 258"/>
                <a:gd name="T3" fmla="*/ 162 h 279"/>
                <a:gd name="T4" fmla="*/ 82 w 258"/>
                <a:gd name="T5" fmla="*/ 181 h 279"/>
                <a:gd name="T6" fmla="*/ 81 w 258"/>
                <a:gd name="T7" fmla="*/ 204 h 279"/>
                <a:gd name="T8" fmla="*/ 97 w 258"/>
                <a:gd name="T9" fmla="*/ 217 h 279"/>
                <a:gd name="T10" fmla="*/ 129 w 258"/>
                <a:gd name="T11" fmla="*/ 217 h 279"/>
                <a:gd name="T12" fmla="*/ 159 w 258"/>
                <a:gd name="T13" fmla="*/ 204 h 279"/>
                <a:gd name="T14" fmla="*/ 171 w 258"/>
                <a:gd name="T15" fmla="*/ 145 h 279"/>
                <a:gd name="T16" fmla="*/ 171 w 258"/>
                <a:gd name="T17" fmla="*/ 2 h 279"/>
                <a:gd name="T18" fmla="*/ 212 w 258"/>
                <a:gd name="T19" fmla="*/ 15 h 279"/>
                <a:gd name="T20" fmla="*/ 236 w 258"/>
                <a:gd name="T21" fmla="*/ 42 h 279"/>
                <a:gd name="T22" fmla="*/ 249 w 258"/>
                <a:gd name="T23" fmla="*/ 81 h 279"/>
                <a:gd name="T24" fmla="*/ 250 w 258"/>
                <a:gd name="T25" fmla="*/ 210 h 279"/>
                <a:gd name="T26" fmla="*/ 251 w 258"/>
                <a:gd name="T27" fmla="*/ 249 h 279"/>
                <a:gd name="T28" fmla="*/ 258 w 258"/>
                <a:gd name="T29" fmla="*/ 276 h 279"/>
                <a:gd name="T30" fmla="*/ 175 w 258"/>
                <a:gd name="T31" fmla="*/ 267 h 279"/>
                <a:gd name="T32" fmla="*/ 171 w 258"/>
                <a:gd name="T33" fmla="*/ 236 h 279"/>
                <a:gd name="T34" fmla="*/ 130 w 258"/>
                <a:gd name="T35" fmla="*/ 269 h 279"/>
                <a:gd name="T36" fmla="*/ 96 w 258"/>
                <a:gd name="T37" fmla="*/ 278 h 279"/>
                <a:gd name="T38" fmla="*/ 61 w 258"/>
                <a:gd name="T39" fmla="*/ 278 h 279"/>
                <a:gd name="T40" fmla="*/ 35 w 258"/>
                <a:gd name="T41" fmla="*/ 269 h 279"/>
                <a:gd name="T42" fmla="*/ 13 w 258"/>
                <a:gd name="T43" fmla="*/ 250 h 279"/>
                <a:gd name="T44" fmla="*/ 1 w 258"/>
                <a:gd name="T45" fmla="*/ 223 h 279"/>
                <a:gd name="T46" fmla="*/ 2 w 258"/>
                <a:gd name="T47" fmla="*/ 184 h 279"/>
                <a:gd name="T48" fmla="*/ 23 w 258"/>
                <a:gd name="T49" fmla="*/ 148 h 279"/>
                <a:gd name="T50" fmla="*/ 65 w 258"/>
                <a:gd name="T51" fmla="*/ 122 h 279"/>
                <a:gd name="T52" fmla="*/ 130 w 258"/>
                <a:gd name="T53" fmla="*/ 106 h 279"/>
                <a:gd name="T54" fmla="*/ 171 w 258"/>
                <a:gd name="T55" fmla="*/ 94 h 279"/>
                <a:gd name="T56" fmla="*/ 162 w 258"/>
                <a:gd name="T57" fmla="*/ 70 h 279"/>
                <a:gd name="T58" fmla="*/ 146 w 258"/>
                <a:gd name="T59" fmla="*/ 63 h 279"/>
                <a:gd name="T60" fmla="*/ 110 w 258"/>
                <a:gd name="T61" fmla="*/ 64 h 279"/>
                <a:gd name="T62" fmla="*/ 66 w 258"/>
                <a:gd name="T63" fmla="*/ 81 h 279"/>
                <a:gd name="T64" fmla="*/ 12 w 258"/>
                <a:gd name="T65" fmla="*/ 49 h 279"/>
                <a:gd name="T66" fmla="*/ 49 w 258"/>
                <a:gd name="T67" fmla="*/ 22 h 279"/>
                <a:gd name="T68" fmla="*/ 81 w 258"/>
                <a:gd name="T69" fmla="*/ 9 h 279"/>
                <a:gd name="T70" fmla="*/ 123 w 258"/>
                <a:gd name="T71" fmla="*/ 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8" h="279">
                  <a:moveTo>
                    <a:pt x="171" y="145"/>
                  </a:moveTo>
                  <a:lnTo>
                    <a:pt x="141" y="150"/>
                  </a:lnTo>
                  <a:lnTo>
                    <a:pt x="118" y="155"/>
                  </a:lnTo>
                  <a:lnTo>
                    <a:pt x="101" y="162"/>
                  </a:lnTo>
                  <a:lnTo>
                    <a:pt x="89" y="170"/>
                  </a:lnTo>
                  <a:lnTo>
                    <a:pt x="82" y="181"/>
                  </a:lnTo>
                  <a:lnTo>
                    <a:pt x="80" y="192"/>
                  </a:lnTo>
                  <a:lnTo>
                    <a:pt x="81" y="204"/>
                  </a:lnTo>
                  <a:lnTo>
                    <a:pt x="88" y="212"/>
                  </a:lnTo>
                  <a:lnTo>
                    <a:pt x="97" y="217"/>
                  </a:lnTo>
                  <a:lnTo>
                    <a:pt x="109" y="218"/>
                  </a:lnTo>
                  <a:lnTo>
                    <a:pt x="129" y="217"/>
                  </a:lnTo>
                  <a:lnTo>
                    <a:pt x="146" y="212"/>
                  </a:lnTo>
                  <a:lnTo>
                    <a:pt x="159" y="204"/>
                  </a:lnTo>
                  <a:lnTo>
                    <a:pt x="171" y="195"/>
                  </a:lnTo>
                  <a:lnTo>
                    <a:pt x="171" y="145"/>
                  </a:lnTo>
                  <a:close/>
                  <a:moveTo>
                    <a:pt x="146" y="0"/>
                  </a:moveTo>
                  <a:lnTo>
                    <a:pt x="171" y="2"/>
                  </a:lnTo>
                  <a:lnTo>
                    <a:pt x="193" y="7"/>
                  </a:lnTo>
                  <a:lnTo>
                    <a:pt x="212" y="15"/>
                  </a:lnTo>
                  <a:lnTo>
                    <a:pt x="226" y="27"/>
                  </a:lnTo>
                  <a:lnTo>
                    <a:pt x="236" y="42"/>
                  </a:lnTo>
                  <a:lnTo>
                    <a:pt x="244" y="60"/>
                  </a:lnTo>
                  <a:lnTo>
                    <a:pt x="249" y="81"/>
                  </a:lnTo>
                  <a:lnTo>
                    <a:pt x="250" y="106"/>
                  </a:lnTo>
                  <a:lnTo>
                    <a:pt x="250" y="210"/>
                  </a:lnTo>
                  <a:lnTo>
                    <a:pt x="250" y="232"/>
                  </a:lnTo>
                  <a:lnTo>
                    <a:pt x="251" y="249"/>
                  </a:lnTo>
                  <a:lnTo>
                    <a:pt x="255" y="264"/>
                  </a:lnTo>
                  <a:lnTo>
                    <a:pt x="258" y="276"/>
                  </a:lnTo>
                  <a:lnTo>
                    <a:pt x="177" y="276"/>
                  </a:lnTo>
                  <a:lnTo>
                    <a:pt x="175" y="267"/>
                  </a:lnTo>
                  <a:lnTo>
                    <a:pt x="173" y="257"/>
                  </a:lnTo>
                  <a:lnTo>
                    <a:pt x="171" y="236"/>
                  </a:lnTo>
                  <a:lnTo>
                    <a:pt x="152" y="255"/>
                  </a:lnTo>
                  <a:lnTo>
                    <a:pt x="130" y="269"/>
                  </a:lnTo>
                  <a:lnTo>
                    <a:pt x="113" y="275"/>
                  </a:lnTo>
                  <a:lnTo>
                    <a:pt x="96" y="278"/>
                  </a:lnTo>
                  <a:lnTo>
                    <a:pt x="76" y="279"/>
                  </a:lnTo>
                  <a:lnTo>
                    <a:pt x="61" y="278"/>
                  </a:lnTo>
                  <a:lnTo>
                    <a:pt x="47" y="275"/>
                  </a:lnTo>
                  <a:lnTo>
                    <a:pt x="35" y="269"/>
                  </a:lnTo>
                  <a:lnTo>
                    <a:pt x="23" y="261"/>
                  </a:lnTo>
                  <a:lnTo>
                    <a:pt x="13" y="250"/>
                  </a:lnTo>
                  <a:lnTo>
                    <a:pt x="6" y="238"/>
                  </a:lnTo>
                  <a:lnTo>
                    <a:pt x="1" y="223"/>
                  </a:lnTo>
                  <a:lnTo>
                    <a:pt x="0" y="206"/>
                  </a:lnTo>
                  <a:lnTo>
                    <a:pt x="2" y="184"/>
                  </a:lnTo>
                  <a:lnTo>
                    <a:pt x="10" y="165"/>
                  </a:lnTo>
                  <a:lnTo>
                    <a:pt x="23" y="148"/>
                  </a:lnTo>
                  <a:lnTo>
                    <a:pt x="40" y="133"/>
                  </a:lnTo>
                  <a:lnTo>
                    <a:pt x="65" y="122"/>
                  </a:lnTo>
                  <a:lnTo>
                    <a:pt x="94" y="112"/>
                  </a:lnTo>
                  <a:lnTo>
                    <a:pt x="130" y="106"/>
                  </a:lnTo>
                  <a:lnTo>
                    <a:pt x="171" y="101"/>
                  </a:lnTo>
                  <a:lnTo>
                    <a:pt x="171" y="94"/>
                  </a:lnTo>
                  <a:lnTo>
                    <a:pt x="169" y="81"/>
                  </a:lnTo>
                  <a:lnTo>
                    <a:pt x="162" y="70"/>
                  </a:lnTo>
                  <a:lnTo>
                    <a:pt x="156" y="65"/>
                  </a:lnTo>
                  <a:lnTo>
                    <a:pt x="146" y="63"/>
                  </a:lnTo>
                  <a:lnTo>
                    <a:pt x="134" y="61"/>
                  </a:lnTo>
                  <a:lnTo>
                    <a:pt x="110" y="64"/>
                  </a:lnTo>
                  <a:lnTo>
                    <a:pt x="87" y="71"/>
                  </a:lnTo>
                  <a:lnTo>
                    <a:pt x="66" y="81"/>
                  </a:lnTo>
                  <a:lnTo>
                    <a:pt x="46" y="95"/>
                  </a:lnTo>
                  <a:lnTo>
                    <a:pt x="12" y="49"/>
                  </a:lnTo>
                  <a:lnTo>
                    <a:pt x="35" y="30"/>
                  </a:lnTo>
                  <a:lnTo>
                    <a:pt x="49" y="22"/>
                  </a:lnTo>
                  <a:lnTo>
                    <a:pt x="64" y="15"/>
                  </a:lnTo>
                  <a:lnTo>
                    <a:pt x="81" y="9"/>
                  </a:lnTo>
                  <a:lnTo>
                    <a:pt x="101" y="5"/>
                  </a:lnTo>
                  <a:lnTo>
                    <a:pt x="123" y="1"/>
                  </a:lnTo>
                  <a:lnTo>
                    <a:pt x="146"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89" name="Freeform 88"/>
            <p:cNvSpPr>
              <a:spLocks noEditPoints="1"/>
            </p:cNvSpPr>
            <p:nvPr/>
          </p:nvSpPr>
          <p:spPr bwMode="auto">
            <a:xfrm rot="23765">
              <a:off x="9328536" y="888820"/>
              <a:ext cx="100107" cy="125717"/>
            </a:xfrm>
            <a:custGeom>
              <a:avLst/>
              <a:gdLst>
                <a:gd name="T0" fmla="*/ 83 w 304"/>
                <a:gd name="T1" fmla="*/ 284 h 377"/>
                <a:gd name="T2" fmla="*/ 76 w 304"/>
                <a:gd name="T3" fmla="*/ 297 h 377"/>
                <a:gd name="T4" fmla="*/ 78 w 304"/>
                <a:gd name="T5" fmla="*/ 312 h 377"/>
                <a:gd name="T6" fmla="*/ 88 w 304"/>
                <a:gd name="T7" fmla="*/ 324 h 377"/>
                <a:gd name="T8" fmla="*/ 118 w 304"/>
                <a:gd name="T9" fmla="*/ 334 h 377"/>
                <a:gd name="T10" fmla="*/ 168 w 304"/>
                <a:gd name="T11" fmla="*/ 335 h 377"/>
                <a:gd name="T12" fmla="*/ 204 w 304"/>
                <a:gd name="T13" fmla="*/ 329 h 377"/>
                <a:gd name="T14" fmla="*/ 219 w 304"/>
                <a:gd name="T15" fmla="*/ 320 h 377"/>
                <a:gd name="T16" fmla="*/ 223 w 304"/>
                <a:gd name="T17" fmla="*/ 308 h 377"/>
                <a:gd name="T18" fmla="*/ 219 w 304"/>
                <a:gd name="T19" fmla="*/ 294 h 377"/>
                <a:gd name="T20" fmla="*/ 202 w 304"/>
                <a:gd name="T21" fmla="*/ 286 h 377"/>
                <a:gd name="T22" fmla="*/ 151 w 304"/>
                <a:gd name="T23" fmla="*/ 280 h 377"/>
                <a:gd name="T24" fmla="*/ 146 w 304"/>
                <a:gd name="T25" fmla="*/ 52 h 377"/>
                <a:gd name="T26" fmla="*/ 118 w 304"/>
                <a:gd name="T27" fmla="*/ 60 h 377"/>
                <a:gd name="T28" fmla="*/ 103 w 304"/>
                <a:gd name="T29" fmla="*/ 81 h 377"/>
                <a:gd name="T30" fmla="*/ 100 w 304"/>
                <a:gd name="T31" fmla="*/ 110 h 377"/>
                <a:gd name="T32" fmla="*/ 112 w 304"/>
                <a:gd name="T33" fmla="*/ 134 h 377"/>
                <a:gd name="T34" fmla="*/ 126 w 304"/>
                <a:gd name="T35" fmla="*/ 145 h 377"/>
                <a:gd name="T36" fmla="*/ 156 w 304"/>
                <a:gd name="T37" fmla="*/ 147 h 377"/>
                <a:gd name="T38" fmla="*/ 179 w 304"/>
                <a:gd name="T39" fmla="*/ 134 h 377"/>
                <a:gd name="T40" fmla="*/ 191 w 304"/>
                <a:gd name="T41" fmla="*/ 110 h 377"/>
                <a:gd name="T42" fmla="*/ 189 w 304"/>
                <a:gd name="T43" fmla="*/ 81 h 377"/>
                <a:gd name="T44" fmla="*/ 179 w 304"/>
                <a:gd name="T45" fmla="*/ 65 h 377"/>
                <a:gd name="T46" fmla="*/ 165 w 304"/>
                <a:gd name="T47" fmla="*/ 56 h 377"/>
                <a:gd name="T48" fmla="*/ 144 w 304"/>
                <a:gd name="T49" fmla="*/ 0 h 377"/>
                <a:gd name="T50" fmla="*/ 217 w 304"/>
                <a:gd name="T51" fmla="*/ 17 h 377"/>
                <a:gd name="T52" fmla="*/ 251 w 304"/>
                <a:gd name="T53" fmla="*/ 19 h 377"/>
                <a:gd name="T54" fmla="*/ 287 w 304"/>
                <a:gd name="T55" fmla="*/ 5 h 377"/>
                <a:gd name="T56" fmla="*/ 304 w 304"/>
                <a:gd name="T57" fmla="*/ 64 h 377"/>
                <a:gd name="T58" fmla="*/ 273 w 304"/>
                <a:gd name="T59" fmla="*/ 67 h 377"/>
                <a:gd name="T60" fmla="*/ 263 w 304"/>
                <a:gd name="T61" fmla="*/ 82 h 377"/>
                <a:gd name="T62" fmla="*/ 262 w 304"/>
                <a:gd name="T63" fmla="*/ 117 h 377"/>
                <a:gd name="T64" fmla="*/ 233 w 304"/>
                <a:gd name="T65" fmla="*/ 165 h 377"/>
                <a:gd name="T66" fmla="*/ 171 w 304"/>
                <a:gd name="T67" fmla="*/ 191 h 377"/>
                <a:gd name="T68" fmla="*/ 103 w 304"/>
                <a:gd name="T69" fmla="*/ 189 h 377"/>
                <a:gd name="T70" fmla="*/ 95 w 304"/>
                <a:gd name="T71" fmla="*/ 198 h 377"/>
                <a:gd name="T72" fmla="*/ 96 w 304"/>
                <a:gd name="T73" fmla="*/ 209 h 377"/>
                <a:gd name="T74" fmla="*/ 111 w 304"/>
                <a:gd name="T75" fmla="*/ 214 h 377"/>
                <a:gd name="T76" fmla="*/ 197 w 304"/>
                <a:gd name="T77" fmla="*/ 220 h 377"/>
                <a:gd name="T78" fmla="*/ 264 w 304"/>
                <a:gd name="T79" fmla="*/ 239 h 377"/>
                <a:gd name="T80" fmla="*/ 293 w 304"/>
                <a:gd name="T81" fmla="*/ 277 h 377"/>
                <a:gd name="T82" fmla="*/ 284 w 304"/>
                <a:gd name="T83" fmla="*/ 330 h 377"/>
                <a:gd name="T84" fmla="*/ 228 w 304"/>
                <a:gd name="T85" fmla="*/ 365 h 377"/>
                <a:gd name="T86" fmla="*/ 140 w 304"/>
                <a:gd name="T87" fmla="*/ 377 h 377"/>
                <a:gd name="T88" fmla="*/ 49 w 304"/>
                <a:gd name="T89" fmla="*/ 367 h 377"/>
                <a:gd name="T90" fmla="*/ 8 w 304"/>
                <a:gd name="T91" fmla="*/ 341 h 377"/>
                <a:gd name="T92" fmla="*/ 1 w 304"/>
                <a:gd name="T93" fmla="*/ 309 h 377"/>
                <a:gd name="T94" fmla="*/ 7 w 304"/>
                <a:gd name="T95" fmla="*/ 292 h 377"/>
                <a:gd name="T96" fmla="*/ 22 w 304"/>
                <a:gd name="T97" fmla="*/ 277 h 377"/>
                <a:gd name="T98" fmla="*/ 47 w 304"/>
                <a:gd name="T99" fmla="*/ 262 h 377"/>
                <a:gd name="T100" fmla="*/ 33 w 304"/>
                <a:gd name="T101" fmla="*/ 248 h 377"/>
                <a:gd name="T102" fmla="*/ 30 w 304"/>
                <a:gd name="T103" fmla="*/ 221 h 377"/>
                <a:gd name="T104" fmla="*/ 40 w 304"/>
                <a:gd name="T105" fmla="*/ 198 h 377"/>
                <a:gd name="T106" fmla="*/ 60 w 304"/>
                <a:gd name="T107" fmla="*/ 180 h 377"/>
                <a:gd name="T108" fmla="*/ 34 w 304"/>
                <a:gd name="T109" fmla="*/ 141 h 377"/>
                <a:gd name="T110" fmla="*/ 25 w 304"/>
                <a:gd name="T111" fmla="*/ 78 h 377"/>
                <a:gd name="T112" fmla="*/ 54 w 304"/>
                <a:gd name="T113" fmla="*/ 28 h 377"/>
                <a:gd name="T114" fmla="*/ 117 w 304"/>
                <a:gd name="T115" fmla="*/ 2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4" h="377">
                  <a:moveTo>
                    <a:pt x="91" y="277"/>
                  </a:moveTo>
                  <a:lnTo>
                    <a:pt x="87" y="280"/>
                  </a:lnTo>
                  <a:lnTo>
                    <a:pt x="83" y="284"/>
                  </a:lnTo>
                  <a:lnTo>
                    <a:pt x="80" y="289"/>
                  </a:lnTo>
                  <a:lnTo>
                    <a:pt x="77" y="292"/>
                  </a:lnTo>
                  <a:lnTo>
                    <a:pt x="76" y="297"/>
                  </a:lnTo>
                  <a:lnTo>
                    <a:pt x="76" y="301"/>
                  </a:lnTo>
                  <a:lnTo>
                    <a:pt x="76" y="307"/>
                  </a:lnTo>
                  <a:lnTo>
                    <a:pt x="78" y="312"/>
                  </a:lnTo>
                  <a:lnTo>
                    <a:pt x="80" y="316"/>
                  </a:lnTo>
                  <a:lnTo>
                    <a:pt x="84" y="321"/>
                  </a:lnTo>
                  <a:lnTo>
                    <a:pt x="88" y="324"/>
                  </a:lnTo>
                  <a:lnTo>
                    <a:pt x="94" y="327"/>
                  </a:lnTo>
                  <a:lnTo>
                    <a:pt x="104" y="331"/>
                  </a:lnTo>
                  <a:lnTo>
                    <a:pt x="118" y="334"/>
                  </a:lnTo>
                  <a:lnTo>
                    <a:pt x="134" y="335"/>
                  </a:lnTo>
                  <a:lnTo>
                    <a:pt x="153" y="336"/>
                  </a:lnTo>
                  <a:lnTo>
                    <a:pt x="168" y="335"/>
                  </a:lnTo>
                  <a:lnTo>
                    <a:pt x="182" y="334"/>
                  </a:lnTo>
                  <a:lnTo>
                    <a:pt x="193" y="331"/>
                  </a:lnTo>
                  <a:lnTo>
                    <a:pt x="204" y="329"/>
                  </a:lnTo>
                  <a:lnTo>
                    <a:pt x="209" y="326"/>
                  </a:lnTo>
                  <a:lnTo>
                    <a:pt x="214" y="323"/>
                  </a:lnTo>
                  <a:lnTo>
                    <a:pt x="219" y="320"/>
                  </a:lnTo>
                  <a:lnTo>
                    <a:pt x="221" y="316"/>
                  </a:lnTo>
                  <a:lnTo>
                    <a:pt x="223" y="312"/>
                  </a:lnTo>
                  <a:lnTo>
                    <a:pt x="223" y="308"/>
                  </a:lnTo>
                  <a:lnTo>
                    <a:pt x="223" y="302"/>
                  </a:lnTo>
                  <a:lnTo>
                    <a:pt x="221" y="297"/>
                  </a:lnTo>
                  <a:lnTo>
                    <a:pt x="219" y="294"/>
                  </a:lnTo>
                  <a:lnTo>
                    <a:pt x="215" y="291"/>
                  </a:lnTo>
                  <a:lnTo>
                    <a:pt x="212" y="290"/>
                  </a:lnTo>
                  <a:lnTo>
                    <a:pt x="202" y="286"/>
                  </a:lnTo>
                  <a:lnTo>
                    <a:pt x="190" y="284"/>
                  </a:lnTo>
                  <a:lnTo>
                    <a:pt x="173" y="282"/>
                  </a:lnTo>
                  <a:lnTo>
                    <a:pt x="151" y="280"/>
                  </a:lnTo>
                  <a:lnTo>
                    <a:pt x="109" y="278"/>
                  </a:lnTo>
                  <a:lnTo>
                    <a:pt x="91" y="277"/>
                  </a:lnTo>
                  <a:close/>
                  <a:moveTo>
                    <a:pt x="146" y="52"/>
                  </a:moveTo>
                  <a:lnTo>
                    <a:pt x="135" y="53"/>
                  </a:lnTo>
                  <a:lnTo>
                    <a:pt x="126" y="56"/>
                  </a:lnTo>
                  <a:lnTo>
                    <a:pt x="118" y="60"/>
                  </a:lnTo>
                  <a:lnTo>
                    <a:pt x="111" y="65"/>
                  </a:lnTo>
                  <a:lnTo>
                    <a:pt x="106" y="73"/>
                  </a:lnTo>
                  <a:lnTo>
                    <a:pt x="103" y="81"/>
                  </a:lnTo>
                  <a:lnTo>
                    <a:pt x="100" y="90"/>
                  </a:lnTo>
                  <a:lnTo>
                    <a:pt x="99" y="100"/>
                  </a:lnTo>
                  <a:lnTo>
                    <a:pt x="100" y="110"/>
                  </a:lnTo>
                  <a:lnTo>
                    <a:pt x="103" y="119"/>
                  </a:lnTo>
                  <a:lnTo>
                    <a:pt x="106" y="128"/>
                  </a:lnTo>
                  <a:lnTo>
                    <a:pt x="112" y="134"/>
                  </a:lnTo>
                  <a:lnTo>
                    <a:pt x="116" y="138"/>
                  </a:lnTo>
                  <a:lnTo>
                    <a:pt x="120" y="141"/>
                  </a:lnTo>
                  <a:lnTo>
                    <a:pt x="126" y="145"/>
                  </a:lnTo>
                  <a:lnTo>
                    <a:pt x="135" y="147"/>
                  </a:lnTo>
                  <a:lnTo>
                    <a:pt x="146" y="148"/>
                  </a:lnTo>
                  <a:lnTo>
                    <a:pt x="156" y="147"/>
                  </a:lnTo>
                  <a:lnTo>
                    <a:pt x="165" y="145"/>
                  </a:lnTo>
                  <a:lnTo>
                    <a:pt x="173" y="140"/>
                  </a:lnTo>
                  <a:lnTo>
                    <a:pt x="179" y="134"/>
                  </a:lnTo>
                  <a:lnTo>
                    <a:pt x="185" y="128"/>
                  </a:lnTo>
                  <a:lnTo>
                    <a:pt x="189" y="119"/>
                  </a:lnTo>
                  <a:lnTo>
                    <a:pt x="191" y="110"/>
                  </a:lnTo>
                  <a:lnTo>
                    <a:pt x="192" y="100"/>
                  </a:lnTo>
                  <a:lnTo>
                    <a:pt x="191" y="90"/>
                  </a:lnTo>
                  <a:lnTo>
                    <a:pt x="189" y="81"/>
                  </a:lnTo>
                  <a:lnTo>
                    <a:pt x="186" y="75"/>
                  </a:lnTo>
                  <a:lnTo>
                    <a:pt x="184" y="71"/>
                  </a:lnTo>
                  <a:lnTo>
                    <a:pt x="179" y="65"/>
                  </a:lnTo>
                  <a:lnTo>
                    <a:pt x="176" y="61"/>
                  </a:lnTo>
                  <a:lnTo>
                    <a:pt x="171" y="58"/>
                  </a:lnTo>
                  <a:lnTo>
                    <a:pt x="165" y="56"/>
                  </a:lnTo>
                  <a:lnTo>
                    <a:pt x="156" y="53"/>
                  </a:lnTo>
                  <a:lnTo>
                    <a:pt x="146" y="52"/>
                  </a:lnTo>
                  <a:close/>
                  <a:moveTo>
                    <a:pt x="144" y="0"/>
                  </a:moveTo>
                  <a:lnTo>
                    <a:pt x="172" y="2"/>
                  </a:lnTo>
                  <a:lnTo>
                    <a:pt x="197" y="8"/>
                  </a:lnTo>
                  <a:lnTo>
                    <a:pt x="217" y="17"/>
                  </a:lnTo>
                  <a:lnTo>
                    <a:pt x="235" y="29"/>
                  </a:lnTo>
                  <a:lnTo>
                    <a:pt x="242" y="24"/>
                  </a:lnTo>
                  <a:lnTo>
                    <a:pt x="251" y="19"/>
                  </a:lnTo>
                  <a:lnTo>
                    <a:pt x="259" y="14"/>
                  </a:lnTo>
                  <a:lnTo>
                    <a:pt x="267" y="11"/>
                  </a:lnTo>
                  <a:lnTo>
                    <a:pt x="287" y="5"/>
                  </a:lnTo>
                  <a:lnTo>
                    <a:pt x="295" y="2"/>
                  </a:lnTo>
                  <a:lnTo>
                    <a:pt x="304" y="1"/>
                  </a:lnTo>
                  <a:lnTo>
                    <a:pt x="304" y="64"/>
                  </a:lnTo>
                  <a:lnTo>
                    <a:pt x="296" y="64"/>
                  </a:lnTo>
                  <a:lnTo>
                    <a:pt x="285" y="65"/>
                  </a:lnTo>
                  <a:lnTo>
                    <a:pt x="273" y="67"/>
                  </a:lnTo>
                  <a:lnTo>
                    <a:pt x="259" y="70"/>
                  </a:lnTo>
                  <a:lnTo>
                    <a:pt x="260" y="75"/>
                  </a:lnTo>
                  <a:lnTo>
                    <a:pt x="263" y="82"/>
                  </a:lnTo>
                  <a:lnTo>
                    <a:pt x="264" y="89"/>
                  </a:lnTo>
                  <a:lnTo>
                    <a:pt x="264" y="97"/>
                  </a:lnTo>
                  <a:lnTo>
                    <a:pt x="262" y="117"/>
                  </a:lnTo>
                  <a:lnTo>
                    <a:pt x="256" y="134"/>
                  </a:lnTo>
                  <a:lnTo>
                    <a:pt x="246" y="151"/>
                  </a:lnTo>
                  <a:lnTo>
                    <a:pt x="233" y="165"/>
                  </a:lnTo>
                  <a:lnTo>
                    <a:pt x="216" y="177"/>
                  </a:lnTo>
                  <a:lnTo>
                    <a:pt x="195" y="185"/>
                  </a:lnTo>
                  <a:lnTo>
                    <a:pt x="171" y="191"/>
                  </a:lnTo>
                  <a:lnTo>
                    <a:pt x="144" y="194"/>
                  </a:lnTo>
                  <a:lnTo>
                    <a:pt x="122" y="191"/>
                  </a:lnTo>
                  <a:lnTo>
                    <a:pt x="103" y="189"/>
                  </a:lnTo>
                  <a:lnTo>
                    <a:pt x="99" y="192"/>
                  </a:lnTo>
                  <a:lnTo>
                    <a:pt x="96" y="195"/>
                  </a:lnTo>
                  <a:lnTo>
                    <a:pt x="95" y="198"/>
                  </a:lnTo>
                  <a:lnTo>
                    <a:pt x="94" y="202"/>
                  </a:lnTo>
                  <a:lnTo>
                    <a:pt x="95" y="205"/>
                  </a:lnTo>
                  <a:lnTo>
                    <a:pt x="96" y="209"/>
                  </a:lnTo>
                  <a:lnTo>
                    <a:pt x="98" y="211"/>
                  </a:lnTo>
                  <a:lnTo>
                    <a:pt x="102" y="212"/>
                  </a:lnTo>
                  <a:lnTo>
                    <a:pt x="111" y="214"/>
                  </a:lnTo>
                  <a:lnTo>
                    <a:pt x="124" y="216"/>
                  </a:lnTo>
                  <a:lnTo>
                    <a:pt x="164" y="218"/>
                  </a:lnTo>
                  <a:lnTo>
                    <a:pt x="197" y="220"/>
                  </a:lnTo>
                  <a:lnTo>
                    <a:pt x="223" y="224"/>
                  </a:lnTo>
                  <a:lnTo>
                    <a:pt x="246" y="231"/>
                  </a:lnTo>
                  <a:lnTo>
                    <a:pt x="264" y="239"/>
                  </a:lnTo>
                  <a:lnTo>
                    <a:pt x="278" y="249"/>
                  </a:lnTo>
                  <a:lnTo>
                    <a:pt x="288" y="261"/>
                  </a:lnTo>
                  <a:lnTo>
                    <a:pt x="293" y="277"/>
                  </a:lnTo>
                  <a:lnTo>
                    <a:pt x="295" y="294"/>
                  </a:lnTo>
                  <a:lnTo>
                    <a:pt x="292" y="314"/>
                  </a:lnTo>
                  <a:lnTo>
                    <a:pt x="284" y="330"/>
                  </a:lnTo>
                  <a:lnTo>
                    <a:pt x="270" y="344"/>
                  </a:lnTo>
                  <a:lnTo>
                    <a:pt x="251" y="357"/>
                  </a:lnTo>
                  <a:lnTo>
                    <a:pt x="228" y="365"/>
                  </a:lnTo>
                  <a:lnTo>
                    <a:pt x="202" y="372"/>
                  </a:lnTo>
                  <a:lnTo>
                    <a:pt x="172" y="375"/>
                  </a:lnTo>
                  <a:lnTo>
                    <a:pt x="140" y="377"/>
                  </a:lnTo>
                  <a:lnTo>
                    <a:pt x="104" y="375"/>
                  </a:lnTo>
                  <a:lnTo>
                    <a:pt x="74" y="373"/>
                  </a:lnTo>
                  <a:lnTo>
                    <a:pt x="49" y="367"/>
                  </a:lnTo>
                  <a:lnTo>
                    <a:pt x="31" y="360"/>
                  </a:lnTo>
                  <a:lnTo>
                    <a:pt x="17" y="352"/>
                  </a:lnTo>
                  <a:lnTo>
                    <a:pt x="8" y="341"/>
                  </a:lnTo>
                  <a:lnTo>
                    <a:pt x="2" y="329"/>
                  </a:lnTo>
                  <a:lnTo>
                    <a:pt x="0" y="316"/>
                  </a:lnTo>
                  <a:lnTo>
                    <a:pt x="1" y="309"/>
                  </a:lnTo>
                  <a:lnTo>
                    <a:pt x="2" y="304"/>
                  </a:lnTo>
                  <a:lnTo>
                    <a:pt x="4" y="298"/>
                  </a:lnTo>
                  <a:lnTo>
                    <a:pt x="7" y="292"/>
                  </a:lnTo>
                  <a:lnTo>
                    <a:pt x="10" y="287"/>
                  </a:lnTo>
                  <a:lnTo>
                    <a:pt x="15" y="283"/>
                  </a:lnTo>
                  <a:lnTo>
                    <a:pt x="22" y="277"/>
                  </a:lnTo>
                  <a:lnTo>
                    <a:pt x="29" y="271"/>
                  </a:lnTo>
                  <a:lnTo>
                    <a:pt x="38" y="267"/>
                  </a:lnTo>
                  <a:lnTo>
                    <a:pt x="47" y="262"/>
                  </a:lnTo>
                  <a:lnTo>
                    <a:pt x="41" y="258"/>
                  </a:lnTo>
                  <a:lnTo>
                    <a:pt x="37" y="254"/>
                  </a:lnTo>
                  <a:lnTo>
                    <a:pt x="33" y="248"/>
                  </a:lnTo>
                  <a:lnTo>
                    <a:pt x="30" y="240"/>
                  </a:lnTo>
                  <a:lnTo>
                    <a:pt x="29" y="229"/>
                  </a:lnTo>
                  <a:lnTo>
                    <a:pt x="30" y="221"/>
                  </a:lnTo>
                  <a:lnTo>
                    <a:pt x="32" y="213"/>
                  </a:lnTo>
                  <a:lnTo>
                    <a:pt x="36" y="206"/>
                  </a:lnTo>
                  <a:lnTo>
                    <a:pt x="40" y="198"/>
                  </a:lnTo>
                  <a:lnTo>
                    <a:pt x="46" y="191"/>
                  </a:lnTo>
                  <a:lnTo>
                    <a:pt x="52" y="185"/>
                  </a:lnTo>
                  <a:lnTo>
                    <a:pt x="60" y="180"/>
                  </a:lnTo>
                  <a:lnTo>
                    <a:pt x="68" y="174"/>
                  </a:lnTo>
                  <a:lnTo>
                    <a:pt x="48" y="160"/>
                  </a:lnTo>
                  <a:lnTo>
                    <a:pt x="34" y="141"/>
                  </a:lnTo>
                  <a:lnTo>
                    <a:pt x="25" y="121"/>
                  </a:lnTo>
                  <a:lnTo>
                    <a:pt x="23" y="97"/>
                  </a:lnTo>
                  <a:lnTo>
                    <a:pt x="25" y="78"/>
                  </a:lnTo>
                  <a:lnTo>
                    <a:pt x="31" y="59"/>
                  </a:lnTo>
                  <a:lnTo>
                    <a:pt x="40" y="43"/>
                  </a:lnTo>
                  <a:lnTo>
                    <a:pt x="54" y="28"/>
                  </a:lnTo>
                  <a:lnTo>
                    <a:pt x="72" y="16"/>
                  </a:lnTo>
                  <a:lnTo>
                    <a:pt x="92" y="8"/>
                  </a:lnTo>
                  <a:lnTo>
                    <a:pt x="117" y="2"/>
                  </a:lnTo>
                  <a:lnTo>
                    <a:pt x="144"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90" name="Freeform 89"/>
            <p:cNvSpPr>
              <a:spLocks noEditPoints="1"/>
            </p:cNvSpPr>
            <p:nvPr/>
          </p:nvSpPr>
          <p:spPr bwMode="auto">
            <a:xfrm rot="23765">
              <a:off x="9435732" y="889511"/>
              <a:ext cx="86139" cy="95452"/>
            </a:xfrm>
            <a:custGeom>
              <a:avLst/>
              <a:gdLst>
                <a:gd name="T0" fmla="*/ 128 w 259"/>
                <a:gd name="T1" fmla="*/ 59 h 282"/>
                <a:gd name="T2" fmla="*/ 117 w 259"/>
                <a:gd name="T3" fmla="*/ 61 h 282"/>
                <a:gd name="T4" fmla="*/ 106 w 259"/>
                <a:gd name="T5" fmla="*/ 67 h 282"/>
                <a:gd name="T6" fmla="*/ 97 w 259"/>
                <a:gd name="T7" fmla="*/ 77 h 282"/>
                <a:gd name="T8" fmla="*/ 89 w 259"/>
                <a:gd name="T9" fmla="*/ 89 h 282"/>
                <a:gd name="T10" fmla="*/ 82 w 259"/>
                <a:gd name="T11" fmla="*/ 115 h 282"/>
                <a:gd name="T12" fmla="*/ 184 w 259"/>
                <a:gd name="T13" fmla="*/ 97 h 282"/>
                <a:gd name="T14" fmla="*/ 171 w 259"/>
                <a:gd name="T15" fmla="*/ 72 h 282"/>
                <a:gd name="T16" fmla="*/ 149 w 259"/>
                <a:gd name="T17" fmla="*/ 60 h 282"/>
                <a:gd name="T18" fmla="*/ 135 w 259"/>
                <a:gd name="T19" fmla="*/ 0 h 282"/>
                <a:gd name="T20" fmla="*/ 178 w 259"/>
                <a:gd name="T21" fmla="*/ 7 h 282"/>
                <a:gd name="T22" fmla="*/ 206 w 259"/>
                <a:gd name="T23" fmla="*/ 20 h 282"/>
                <a:gd name="T24" fmla="*/ 230 w 259"/>
                <a:gd name="T25" fmla="*/ 42 h 282"/>
                <a:gd name="T26" fmla="*/ 248 w 259"/>
                <a:gd name="T27" fmla="*/ 75 h 282"/>
                <a:gd name="T28" fmla="*/ 258 w 259"/>
                <a:gd name="T29" fmla="*/ 122 h 282"/>
                <a:gd name="T30" fmla="*/ 259 w 259"/>
                <a:gd name="T31" fmla="*/ 162 h 282"/>
                <a:gd name="T32" fmla="*/ 83 w 259"/>
                <a:gd name="T33" fmla="*/ 179 h 282"/>
                <a:gd name="T34" fmla="*/ 93 w 259"/>
                <a:gd name="T35" fmla="*/ 202 h 282"/>
                <a:gd name="T36" fmla="*/ 110 w 259"/>
                <a:gd name="T37" fmla="*/ 217 h 282"/>
                <a:gd name="T38" fmla="*/ 132 w 259"/>
                <a:gd name="T39" fmla="*/ 224 h 282"/>
                <a:gd name="T40" fmla="*/ 166 w 259"/>
                <a:gd name="T41" fmla="*/ 221 h 282"/>
                <a:gd name="T42" fmla="*/ 199 w 259"/>
                <a:gd name="T43" fmla="*/ 210 h 282"/>
                <a:gd name="T44" fmla="*/ 216 w 259"/>
                <a:gd name="T45" fmla="*/ 198 h 282"/>
                <a:gd name="T46" fmla="*/ 254 w 259"/>
                <a:gd name="T47" fmla="*/ 241 h 282"/>
                <a:gd name="T48" fmla="*/ 202 w 259"/>
                <a:gd name="T49" fmla="*/ 271 h 282"/>
                <a:gd name="T50" fmla="*/ 137 w 259"/>
                <a:gd name="T51" fmla="*/ 282 h 282"/>
                <a:gd name="T52" fmla="*/ 86 w 259"/>
                <a:gd name="T53" fmla="*/ 274 h 282"/>
                <a:gd name="T54" fmla="*/ 42 w 259"/>
                <a:gd name="T55" fmla="*/ 250 h 282"/>
                <a:gd name="T56" fmla="*/ 11 w 259"/>
                <a:gd name="T57" fmla="*/ 206 h 282"/>
                <a:gd name="T58" fmla="*/ 1 w 259"/>
                <a:gd name="T59" fmla="*/ 166 h 282"/>
                <a:gd name="T60" fmla="*/ 1 w 259"/>
                <a:gd name="T61" fmla="*/ 116 h 282"/>
                <a:gd name="T62" fmla="*/ 13 w 259"/>
                <a:gd name="T63" fmla="*/ 74 h 282"/>
                <a:gd name="T64" fmla="*/ 34 w 259"/>
                <a:gd name="T65" fmla="*/ 43 h 282"/>
                <a:gd name="T66" fmla="*/ 61 w 259"/>
                <a:gd name="T67" fmla="*/ 21 h 282"/>
                <a:gd name="T68" fmla="*/ 91 w 259"/>
                <a:gd name="T69" fmla="*/ 7 h 282"/>
                <a:gd name="T70" fmla="*/ 121 w 259"/>
                <a:gd name="T71" fmla="*/ 1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9" h="282">
                  <a:moveTo>
                    <a:pt x="135" y="58"/>
                  </a:moveTo>
                  <a:lnTo>
                    <a:pt x="128" y="59"/>
                  </a:lnTo>
                  <a:lnTo>
                    <a:pt x="122" y="60"/>
                  </a:lnTo>
                  <a:lnTo>
                    <a:pt x="117" y="61"/>
                  </a:lnTo>
                  <a:lnTo>
                    <a:pt x="111" y="64"/>
                  </a:lnTo>
                  <a:lnTo>
                    <a:pt x="106" y="67"/>
                  </a:lnTo>
                  <a:lnTo>
                    <a:pt x="100" y="72"/>
                  </a:lnTo>
                  <a:lnTo>
                    <a:pt x="97" y="77"/>
                  </a:lnTo>
                  <a:lnTo>
                    <a:pt x="92" y="82"/>
                  </a:lnTo>
                  <a:lnTo>
                    <a:pt x="89" y="89"/>
                  </a:lnTo>
                  <a:lnTo>
                    <a:pt x="84" y="101"/>
                  </a:lnTo>
                  <a:lnTo>
                    <a:pt x="82" y="115"/>
                  </a:lnTo>
                  <a:lnTo>
                    <a:pt x="186" y="115"/>
                  </a:lnTo>
                  <a:lnTo>
                    <a:pt x="184" y="97"/>
                  </a:lnTo>
                  <a:lnTo>
                    <a:pt x="178" y="82"/>
                  </a:lnTo>
                  <a:lnTo>
                    <a:pt x="171" y="72"/>
                  </a:lnTo>
                  <a:lnTo>
                    <a:pt x="161" y="65"/>
                  </a:lnTo>
                  <a:lnTo>
                    <a:pt x="149" y="60"/>
                  </a:lnTo>
                  <a:lnTo>
                    <a:pt x="135" y="58"/>
                  </a:lnTo>
                  <a:close/>
                  <a:moveTo>
                    <a:pt x="135" y="0"/>
                  </a:moveTo>
                  <a:lnTo>
                    <a:pt x="164" y="2"/>
                  </a:lnTo>
                  <a:lnTo>
                    <a:pt x="178" y="7"/>
                  </a:lnTo>
                  <a:lnTo>
                    <a:pt x="192" y="12"/>
                  </a:lnTo>
                  <a:lnTo>
                    <a:pt x="206" y="20"/>
                  </a:lnTo>
                  <a:lnTo>
                    <a:pt x="219" y="29"/>
                  </a:lnTo>
                  <a:lnTo>
                    <a:pt x="230" y="42"/>
                  </a:lnTo>
                  <a:lnTo>
                    <a:pt x="239" y="57"/>
                  </a:lnTo>
                  <a:lnTo>
                    <a:pt x="248" y="75"/>
                  </a:lnTo>
                  <a:lnTo>
                    <a:pt x="253" y="97"/>
                  </a:lnTo>
                  <a:lnTo>
                    <a:pt x="258" y="122"/>
                  </a:lnTo>
                  <a:lnTo>
                    <a:pt x="259" y="151"/>
                  </a:lnTo>
                  <a:lnTo>
                    <a:pt x="259" y="162"/>
                  </a:lnTo>
                  <a:lnTo>
                    <a:pt x="81" y="162"/>
                  </a:lnTo>
                  <a:lnTo>
                    <a:pt x="83" y="179"/>
                  </a:lnTo>
                  <a:lnTo>
                    <a:pt x="88" y="191"/>
                  </a:lnTo>
                  <a:lnTo>
                    <a:pt x="93" y="202"/>
                  </a:lnTo>
                  <a:lnTo>
                    <a:pt x="100" y="210"/>
                  </a:lnTo>
                  <a:lnTo>
                    <a:pt x="110" y="217"/>
                  </a:lnTo>
                  <a:lnTo>
                    <a:pt x="120" y="221"/>
                  </a:lnTo>
                  <a:lnTo>
                    <a:pt x="132" y="224"/>
                  </a:lnTo>
                  <a:lnTo>
                    <a:pt x="143" y="225"/>
                  </a:lnTo>
                  <a:lnTo>
                    <a:pt x="166" y="221"/>
                  </a:lnTo>
                  <a:lnTo>
                    <a:pt x="188" y="214"/>
                  </a:lnTo>
                  <a:lnTo>
                    <a:pt x="199" y="210"/>
                  </a:lnTo>
                  <a:lnTo>
                    <a:pt x="208" y="204"/>
                  </a:lnTo>
                  <a:lnTo>
                    <a:pt x="216" y="198"/>
                  </a:lnTo>
                  <a:lnTo>
                    <a:pt x="223" y="192"/>
                  </a:lnTo>
                  <a:lnTo>
                    <a:pt x="254" y="241"/>
                  </a:lnTo>
                  <a:lnTo>
                    <a:pt x="230" y="258"/>
                  </a:lnTo>
                  <a:lnTo>
                    <a:pt x="202" y="271"/>
                  </a:lnTo>
                  <a:lnTo>
                    <a:pt x="171" y="278"/>
                  </a:lnTo>
                  <a:lnTo>
                    <a:pt x="137" y="282"/>
                  </a:lnTo>
                  <a:lnTo>
                    <a:pt x="111" y="279"/>
                  </a:lnTo>
                  <a:lnTo>
                    <a:pt x="86" y="274"/>
                  </a:lnTo>
                  <a:lnTo>
                    <a:pt x="62" y="264"/>
                  </a:lnTo>
                  <a:lnTo>
                    <a:pt x="42" y="250"/>
                  </a:lnTo>
                  <a:lnTo>
                    <a:pt x="25" y="231"/>
                  </a:lnTo>
                  <a:lnTo>
                    <a:pt x="11" y="206"/>
                  </a:lnTo>
                  <a:lnTo>
                    <a:pt x="5" y="188"/>
                  </a:lnTo>
                  <a:lnTo>
                    <a:pt x="1" y="166"/>
                  </a:lnTo>
                  <a:lnTo>
                    <a:pt x="0" y="141"/>
                  </a:lnTo>
                  <a:lnTo>
                    <a:pt x="1" y="116"/>
                  </a:lnTo>
                  <a:lnTo>
                    <a:pt x="5" y="94"/>
                  </a:lnTo>
                  <a:lnTo>
                    <a:pt x="13" y="74"/>
                  </a:lnTo>
                  <a:lnTo>
                    <a:pt x="23" y="58"/>
                  </a:lnTo>
                  <a:lnTo>
                    <a:pt x="34" y="43"/>
                  </a:lnTo>
                  <a:lnTo>
                    <a:pt x="47" y="31"/>
                  </a:lnTo>
                  <a:lnTo>
                    <a:pt x="61" y="21"/>
                  </a:lnTo>
                  <a:lnTo>
                    <a:pt x="76" y="13"/>
                  </a:lnTo>
                  <a:lnTo>
                    <a:pt x="91" y="7"/>
                  </a:lnTo>
                  <a:lnTo>
                    <a:pt x="106" y="4"/>
                  </a:lnTo>
                  <a:lnTo>
                    <a:pt x="121" y="1"/>
                  </a:lnTo>
                  <a:lnTo>
                    <a:pt x="135"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91" name="Freeform 90"/>
            <p:cNvSpPr>
              <a:spLocks/>
            </p:cNvSpPr>
            <p:nvPr/>
          </p:nvSpPr>
          <p:spPr bwMode="auto">
            <a:xfrm rot="23765">
              <a:off x="9538173" y="890124"/>
              <a:ext cx="58201" cy="93122"/>
            </a:xfrm>
            <a:custGeom>
              <a:avLst/>
              <a:gdLst>
                <a:gd name="T0" fmla="*/ 172 w 175"/>
                <a:gd name="T1" fmla="*/ 0 h 276"/>
                <a:gd name="T2" fmla="*/ 175 w 175"/>
                <a:gd name="T3" fmla="*/ 0 h 276"/>
                <a:gd name="T4" fmla="*/ 175 w 175"/>
                <a:gd name="T5" fmla="*/ 73 h 276"/>
                <a:gd name="T6" fmla="*/ 172 w 175"/>
                <a:gd name="T7" fmla="*/ 72 h 276"/>
                <a:gd name="T8" fmla="*/ 170 w 175"/>
                <a:gd name="T9" fmla="*/ 72 h 276"/>
                <a:gd name="T10" fmla="*/ 166 w 175"/>
                <a:gd name="T11" fmla="*/ 72 h 276"/>
                <a:gd name="T12" fmla="*/ 164 w 175"/>
                <a:gd name="T13" fmla="*/ 72 h 276"/>
                <a:gd name="T14" fmla="*/ 161 w 175"/>
                <a:gd name="T15" fmla="*/ 72 h 276"/>
                <a:gd name="T16" fmla="*/ 158 w 175"/>
                <a:gd name="T17" fmla="*/ 71 h 276"/>
                <a:gd name="T18" fmla="*/ 153 w 175"/>
                <a:gd name="T19" fmla="*/ 71 h 276"/>
                <a:gd name="T20" fmla="*/ 131 w 175"/>
                <a:gd name="T21" fmla="*/ 74 h 276"/>
                <a:gd name="T22" fmla="*/ 110 w 175"/>
                <a:gd name="T23" fmla="*/ 82 h 276"/>
                <a:gd name="T24" fmla="*/ 104 w 175"/>
                <a:gd name="T25" fmla="*/ 86 h 276"/>
                <a:gd name="T26" fmla="*/ 99 w 175"/>
                <a:gd name="T27" fmla="*/ 89 h 276"/>
                <a:gd name="T28" fmla="*/ 93 w 175"/>
                <a:gd name="T29" fmla="*/ 94 h 276"/>
                <a:gd name="T30" fmla="*/ 86 w 175"/>
                <a:gd name="T31" fmla="*/ 101 h 276"/>
                <a:gd name="T32" fmla="*/ 81 w 175"/>
                <a:gd name="T33" fmla="*/ 108 h 276"/>
                <a:gd name="T34" fmla="*/ 81 w 175"/>
                <a:gd name="T35" fmla="*/ 276 h 276"/>
                <a:gd name="T36" fmla="*/ 0 w 175"/>
                <a:gd name="T37" fmla="*/ 276 h 276"/>
                <a:gd name="T38" fmla="*/ 0 w 175"/>
                <a:gd name="T39" fmla="*/ 6 h 276"/>
                <a:gd name="T40" fmla="*/ 81 w 175"/>
                <a:gd name="T41" fmla="*/ 6 h 276"/>
                <a:gd name="T42" fmla="*/ 81 w 175"/>
                <a:gd name="T43" fmla="*/ 51 h 276"/>
                <a:gd name="T44" fmla="*/ 82 w 175"/>
                <a:gd name="T45" fmla="*/ 51 h 276"/>
                <a:gd name="T46" fmla="*/ 88 w 175"/>
                <a:gd name="T47" fmla="*/ 43 h 276"/>
                <a:gd name="T48" fmla="*/ 95 w 175"/>
                <a:gd name="T49" fmla="*/ 34 h 276"/>
                <a:gd name="T50" fmla="*/ 113 w 175"/>
                <a:gd name="T51" fmla="*/ 17 h 276"/>
                <a:gd name="T52" fmla="*/ 126 w 175"/>
                <a:gd name="T53" fmla="*/ 11 h 276"/>
                <a:gd name="T54" fmla="*/ 139 w 175"/>
                <a:gd name="T55" fmla="*/ 5 h 276"/>
                <a:gd name="T56" fmla="*/ 155 w 175"/>
                <a:gd name="T57" fmla="*/ 1 h 276"/>
                <a:gd name="T58" fmla="*/ 172 w 175"/>
                <a:gd name="T5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5" h="276">
                  <a:moveTo>
                    <a:pt x="172" y="0"/>
                  </a:moveTo>
                  <a:lnTo>
                    <a:pt x="175" y="0"/>
                  </a:lnTo>
                  <a:lnTo>
                    <a:pt x="175" y="73"/>
                  </a:lnTo>
                  <a:lnTo>
                    <a:pt x="172" y="72"/>
                  </a:lnTo>
                  <a:lnTo>
                    <a:pt x="170" y="72"/>
                  </a:lnTo>
                  <a:lnTo>
                    <a:pt x="166" y="72"/>
                  </a:lnTo>
                  <a:lnTo>
                    <a:pt x="164" y="72"/>
                  </a:lnTo>
                  <a:lnTo>
                    <a:pt x="161" y="72"/>
                  </a:lnTo>
                  <a:lnTo>
                    <a:pt x="158" y="71"/>
                  </a:lnTo>
                  <a:lnTo>
                    <a:pt x="153" y="71"/>
                  </a:lnTo>
                  <a:lnTo>
                    <a:pt x="131" y="74"/>
                  </a:lnTo>
                  <a:lnTo>
                    <a:pt x="110" y="82"/>
                  </a:lnTo>
                  <a:lnTo>
                    <a:pt x="104" y="86"/>
                  </a:lnTo>
                  <a:lnTo>
                    <a:pt x="99" y="89"/>
                  </a:lnTo>
                  <a:lnTo>
                    <a:pt x="93" y="94"/>
                  </a:lnTo>
                  <a:lnTo>
                    <a:pt x="86" y="101"/>
                  </a:lnTo>
                  <a:lnTo>
                    <a:pt x="81" y="108"/>
                  </a:lnTo>
                  <a:lnTo>
                    <a:pt x="81" y="276"/>
                  </a:lnTo>
                  <a:lnTo>
                    <a:pt x="0" y="276"/>
                  </a:lnTo>
                  <a:lnTo>
                    <a:pt x="0" y="6"/>
                  </a:lnTo>
                  <a:lnTo>
                    <a:pt x="81" y="6"/>
                  </a:lnTo>
                  <a:lnTo>
                    <a:pt x="81" y="51"/>
                  </a:lnTo>
                  <a:lnTo>
                    <a:pt x="82" y="51"/>
                  </a:lnTo>
                  <a:lnTo>
                    <a:pt x="88" y="43"/>
                  </a:lnTo>
                  <a:lnTo>
                    <a:pt x="95" y="34"/>
                  </a:lnTo>
                  <a:lnTo>
                    <a:pt x="113" y="17"/>
                  </a:lnTo>
                  <a:lnTo>
                    <a:pt x="126" y="11"/>
                  </a:lnTo>
                  <a:lnTo>
                    <a:pt x="139" y="5"/>
                  </a:lnTo>
                  <a:lnTo>
                    <a:pt x="155" y="1"/>
                  </a:lnTo>
                  <a:lnTo>
                    <a:pt x="172"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92" name="Freeform 91"/>
            <p:cNvSpPr>
              <a:spLocks/>
            </p:cNvSpPr>
            <p:nvPr/>
          </p:nvSpPr>
          <p:spPr bwMode="auto">
            <a:xfrm rot="23765">
              <a:off x="9036455" y="317673"/>
              <a:ext cx="465616" cy="230480"/>
            </a:xfrm>
            <a:custGeom>
              <a:avLst/>
              <a:gdLst>
                <a:gd name="T0" fmla="*/ 0 w 1406"/>
                <a:gd name="T1" fmla="*/ 0 h 696"/>
                <a:gd name="T2" fmla="*/ 1406 w 1406"/>
                <a:gd name="T3" fmla="*/ 0 h 696"/>
                <a:gd name="T4" fmla="*/ 711 w 1406"/>
                <a:gd name="T5" fmla="*/ 696 h 696"/>
                <a:gd name="T6" fmla="*/ 0 w 1406"/>
                <a:gd name="T7" fmla="*/ 696 h 696"/>
                <a:gd name="T8" fmla="*/ 0 w 1406"/>
                <a:gd name="T9" fmla="*/ 0 h 696"/>
              </a:gdLst>
              <a:ahLst/>
              <a:cxnLst>
                <a:cxn ang="0">
                  <a:pos x="T0" y="T1"/>
                </a:cxn>
                <a:cxn ang="0">
                  <a:pos x="T2" y="T3"/>
                </a:cxn>
                <a:cxn ang="0">
                  <a:pos x="T4" y="T5"/>
                </a:cxn>
                <a:cxn ang="0">
                  <a:pos x="T6" y="T7"/>
                </a:cxn>
                <a:cxn ang="0">
                  <a:pos x="T8" y="T9"/>
                </a:cxn>
              </a:cxnLst>
              <a:rect l="0" t="0" r="r" b="b"/>
              <a:pathLst>
                <a:path w="1406" h="696">
                  <a:moveTo>
                    <a:pt x="0" y="0"/>
                  </a:moveTo>
                  <a:lnTo>
                    <a:pt x="1406" y="0"/>
                  </a:lnTo>
                  <a:lnTo>
                    <a:pt x="711" y="696"/>
                  </a:lnTo>
                  <a:lnTo>
                    <a:pt x="0" y="696"/>
                  </a:lnTo>
                  <a:lnTo>
                    <a:pt x="0" y="0"/>
                  </a:lnTo>
                  <a:close/>
                </a:path>
              </a:pathLst>
            </a:custGeom>
            <a:solidFill>
              <a:schemeClr val="bg1">
                <a:lumMod val="50000"/>
              </a:schemeClr>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93" name="Freeform 92"/>
            <p:cNvSpPr>
              <a:spLocks noEditPoints="1"/>
            </p:cNvSpPr>
            <p:nvPr/>
          </p:nvSpPr>
          <p:spPr bwMode="auto">
            <a:xfrm rot="23765">
              <a:off x="9041120" y="356839"/>
              <a:ext cx="337571" cy="148997"/>
            </a:xfrm>
            <a:custGeom>
              <a:avLst/>
              <a:gdLst>
                <a:gd name="T0" fmla="*/ 472 w 1010"/>
                <a:gd name="T1" fmla="*/ 287 h 446"/>
                <a:gd name="T2" fmla="*/ 539 w 1010"/>
                <a:gd name="T3" fmla="*/ 282 h 446"/>
                <a:gd name="T4" fmla="*/ 793 w 1010"/>
                <a:gd name="T5" fmla="*/ 98 h 446"/>
                <a:gd name="T6" fmla="*/ 840 w 1010"/>
                <a:gd name="T7" fmla="*/ 209 h 446"/>
                <a:gd name="T8" fmla="*/ 881 w 1010"/>
                <a:gd name="T9" fmla="*/ 193 h 446"/>
                <a:gd name="T10" fmla="*/ 897 w 1010"/>
                <a:gd name="T11" fmla="*/ 153 h 446"/>
                <a:gd name="T12" fmla="*/ 881 w 1010"/>
                <a:gd name="T13" fmla="*/ 114 h 446"/>
                <a:gd name="T14" fmla="*/ 840 w 1010"/>
                <a:gd name="T15" fmla="*/ 99 h 446"/>
                <a:gd name="T16" fmla="*/ 172 w 1010"/>
                <a:gd name="T17" fmla="*/ 0 h 446"/>
                <a:gd name="T18" fmla="*/ 237 w 1010"/>
                <a:gd name="T19" fmla="*/ 7 h 446"/>
                <a:gd name="T20" fmla="*/ 329 w 1010"/>
                <a:gd name="T21" fmla="*/ 37 h 446"/>
                <a:gd name="T22" fmla="*/ 239 w 1010"/>
                <a:gd name="T23" fmla="*/ 104 h 446"/>
                <a:gd name="T24" fmla="*/ 193 w 1010"/>
                <a:gd name="T25" fmla="*/ 95 h 446"/>
                <a:gd name="T26" fmla="*/ 139 w 1010"/>
                <a:gd name="T27" fmla="*/ 98 h 446"/>
                <a:gd name="T28" fmla="*/ 116 w 1010"/>
                <a:gd name="T29" fmla="*/ 122 h 446"/>
                <a:gd name="T30" fmla="*/ 141 w 1010"/>
                <a:gd name="T31" fmla="*/ 149 h 446"/>
                <a:gd name="T32" fmla="*/ 194 w 1010"/>
                <a:gd name="T33" fmla="*/ 171 h 446"/>
                <a:gd name="T34" fmla="*/ 252 w 1010"/>
                <a:gd name="T35" fmla="*/ 193 h 446"/>
                <a:gd name="T36" fmla="*/ 304 w 1010"/>
                <a:gd name="T37" fmla="*/ 227 h 446"/>
                <a:gd name="T38" fmla="*/ 333 w 1010"/>
                <a:gd name="T39" fmla="*/ 282 h 446"/>
                <a:gd name="T40" fmla="*/ 677 w 1010"/>
                <a:gd name="T41" fmla="*/ 337 h 446"/>
                <a:gd name="T42" fmla="*/ 857 w 1010"/>
                <a:gd name="T43" fmla="*/ 9 h 446"/>
                <a:gd name="T44" fmla="*/ 952 w 1010"/>
                <a:gd name="T45" fmla="*/ 36 h 446"/>
                <a:gd name="T46" fmla="*/ 1000 w 1010"/>
                <a:gd name="T47" fmla="*/ 97 h 446"/>
                <a:gd name="T48" fmla="*/ 1007 w 1010"/>
                <a:gd name="T49" fmla="*/ 187 h 446"/>
                <a:gd name="T50" fmla="*/ 974 w 1010"/>
                <a:gd name="T51" fmla="*/ 257 h 446"/>
                <a:gd name="T52" fmla="*/ 903 w 1010"/>
                <a:gd name="T53" fmla="*/ 297 h 446"/>
                <a:gd name="T54" fmla="*/ 793 w 1010"/>
                <a:gd name="T55" fmla="*/ 305 h 446"/>
                <a:gd name="T56" fmla="*/ 568 w 1010"/>
                <a:gd name="T57" fmla="*/ 374 h 446"/>
                <a:gd name="T58" fmla="*/ 470 w 1010"/>
                <a:gd name="T59" fmla="*/ 384 h 446"/>
                <a:gd name="T60" fmla="*/ 400 w 1010"/>
                <a:gd name="T61" fmla="*/ 438 h 446"/>
                <a:gd name="T62" fmla="*/ 283 w 1010"/>
                <a:gd name="T63" fmla="*/ 405 h 446"/>
                <a:gd name="T64" fmla="*/ 199 w 1010"/>
                <a:gd name="T65" fmla="*/ 442 h 446"/>
                <a:gd name="T66" fmla="*/ 115 w 1010"/>
                <a:gd name="T67" fmla="*/ 442 h 446"/>
                <a:gd name="T68" fmla="*/ 0 w 1010"/>
                <a:gd name="T69" fmla="*/ 403 h 446"/>
                <a:gd name="T70" fmla="*/ 85 w 1010"/>
                <a:gd name="T71" fmla="*/ 339 h 446"/>
                <a:gd name="T72" fmla="*/ 138 w 1010"/>
                <a:gd name="T73" fmla="*/ 351 h 446"/>
                <a:gd name="T74" fmla="*/ 190 w 1010"/>
                <a:gd name="T75" fmla="*/ 345 h 446"/>
                <a:gd name="T76" fmla="*/ 211 w 1010"/>
                <a:gd name="T77" fmla="*/ 316 h 446"/>
                <a:gd name="T78" fmla="*/ 192 w 1010"/>
                <a:gd name="T79" fmla="*/ 289 h 446"/>
                <a:gd name="T80" fmla="*/ 142 w 1010"/>
                <a:gd name="T81" fmla="*/ 271 h 446"/>
                <a:gd name="T82" fmla="*/ 70 w 1010"/>
                <a:gd name="T83" fmla="*/ 242 h 446"/>
                <a:gd name="T84" fmla="*/ 17 w 1010"/>
                <a:gd name="T85" fmla="*/ 195 h 446"/>
                <a:gd name="T86" fmla="*/ 0 w 1010"/>
                <a:gd name="T87" fmla="*/ 132 h 446"/>
                <a:gd name="T88" fmla="*/ 19 w 1010"/>
                <a:gd name="T89" fmla="*/ 68 h 446"/>
                <a:gd name="T90" fmla="*/ 78 w 1010"/>
                <a:gd name="T91" fmla="*/ 19 h 446"/>
                <a:gd name="T92" fmla="*/ 172 w 1010"/>
                <a:gd name="T93" fmla="*/ 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10" h="446">
                  <a:moveTo>
                    <a:pt x="495" y="143"/>
                  </a:moveTo>
                  <a:lnTo>
                    <a:pt x="451" y="281"/>
                  </a:lnTo>
                  <a:lnTo>
                    <a:pt x="472" y="287"/>
                  </a:lnTo>
                  <a:lnTo>
                    <a:pt x="495" y="289"/>
                  </a:lnTo>
                  <a:lnTo>
                    <a:pt x="518" y="287"/>
                  </a:lnTo>
                  <a:lnTo>
                    <a:pt x="539" y="282"/>
                  </a:lnTo>
                  <a:lnTo>
                    <a:pt x="495" y="143"/>
                  </a:lnTo>
                  <a:lnTo>
                    <a:pt x="495" y="143"/>
                  </a:lnTo>
                  <a:close/>
                  <a:moveTo>
                    <a:pt x="793" y="98"/>
                  </a:moveTo>
                  <a:lnTo>
                    <a:pt x="793" y="209"/>
                  </a:lnTo>
                  <a:lnTo>
                    <a:pt x="824" y="209"/>
                  </a:lnTo>
                  <a:lnTo>
                    <a:pt x="840" y="209"/>
                  </a:lnTo>
                  <a:lnTo>
                    <a:pt x="855" y="206"/>
                  </a:lnTo>
                  <a:lnTo>
                    <a:pt x="869" y="201"/>
                  </a:lnTo>
                  <a:lnTo>
                    <a:pt x="881" y="193"/>
                  </a:lnTo>
                  <a:lnTo>
                    <a:pt x="889" y="183"/>
                  </a:lnTo>
                  <a:lnTo>
                    <a:pt x="895" y="170"/>
                  </a:lnTo>
                  <a:lnTo>
                    <a:pt x="897" y="153"/>
                  </a:lnTo>
                  <a:lnTo>
                    <a:pt x="895" y="136"/>
                  </a:lnTo>
                  <a:lnTo>
                    <a:pt x="889" y="124"/>
                  </a:lnTo>
                  <a:lnTo>
                    <a:pt x="881" y="114"/>
                  </a:lnTo>
                  <a:lnTo>
                    <a:pt x="869" y="106"/>
                  </a:lnTo>
                  <a:lnTo>
                    <a:pt x="855" y="102"/>
                  </a:lnTo>
                  <a:lnTo>
                    <a:pt x="840" y="99"/>
                  </a:lnTo>
                  <a:lnTo>
                    <a:pt x="824" y="98"/>
                  </a:lnTo>
                  <a:lnTo>
                    <a:pt x="793" y="98"/>
                  </a:lnTo>
                  <a:close/>
                  <a:moveTo>
                    <a:pt x="172" y="0"/>
                  </a:moveTo>
                  <a:lnTo>
                    <a:pt x="172" y="0"/>
                  </a:lnTo>
                  <a:lnTo>
                    <a:pt x="203" y="2"/>
                  </a:lnTo>
                  <a:lnTo>
                    <a:pt x="237" y="7"/>
                  </a:lnTo>
                  <a:lnTo>
                    <a:pt x="269" y="15"/>
                  </a:lnTo>
                  <a:lnTo>
                    <a:pt x="301" y="25"/>
                  </a:lnTo>
                  <a:lnTo>
                    <a:pt x="329" y="37"/>
                  </a:lnTo>
                  <a:lnTo>
                    <a:pt x="281" y="121"/>
                  </a:lnTo>
                  <a:lnTo>
                    <a:pt x="259" y="111"/>
                  </a:lnTo>
                  <a:lnTo>
                    <a:pt x="239" y="104"/>
                  </a:lnTo>
                  <a:lnTo>
                    <a:pt x="223" y="99"/>
                  </a:lnTo>
                  <a:lnTo>
                    <a:pt x="208" y="96"/>
                  </a:lnTo>
                  <a:lnTo>
                    <a:pt x="193" y="95"/>
                  </a:lnTo>
                  <a:lnTo>
                    <a:pt x="180" y="93"/>
                  </a:lnTo>
                  <a:lnTo>
                    <a:pt x="157" y="95"/>
                  </a:lnTo>
                  <a:lnTo>
                    <a:pt x="139" y="98"/>
                  </a:lnTo>
                  <a:lnTo>
                    <a:pt x="127" y="105"/>
                  </a:lnTo>
                  <a:lnTo>
                    <a:pt x="120" y="113"/>
                  </a:lnTo>
                  <a:lnTo>
                    <a:pt x="116" y="122"/>
                  </a:lnTo>
                  <a:lnTo>
                    <a:pt x="120" y="132"/>
                  </a:lnTo>
                  <a:lnTo>
                    <a:pt x="128" y="141"/>
                  </a:lnTo>
                  <a:lnTo>
                    <a:pt x="141" y="149"/>
                  </a:lnTo>
                  <a:lnTo>
                    <a:pt x="157" y="157"/>
                  </a:lnTo>
                  <a:lnTo>
                    <a:pt x="174" y="165"/>
                  </a:lnTo>
                  <a:lnTo>
                    <a:pt x="194" y="171"/>
                  </a:lnTo>
                  <a:lnTo>
                    <a:pt x="212" y="178"/>
                  </a:lnTo>
                  <a:lnTo>
                    <a:pt x="232" y="185"/>
                  </a:lnTo>
                  <a:lnTo>
                    <a:pt x="252" y="193"/>
                  </a:lnTo>
                  <a:lnTo>
                    <a:pt x="272" y="202"/>
                  </a:lnTo>
                  <a:lnTo>
                    <a:pt x="289" y="214"/>
                  </a:lnTo>
                  <a:lnTo>
                    <a:pt x="304" y="227"/>
                  </a:lnTo>
                  <a:lnTo>
                    <a:pt x="317" y="243"/>
                  </a:lnTo>
                  <a:lnTo>
                    <a:pt x="327" y="261"/>
                  </a:lnTo>
                  <a:lnTo>
                    <a:pt x="333" y="282"/>
                  </a:lnTo>
                  <a:lnTo>
                    <a:pt x="436" y="8"/>
                  </a:lnTo>
                  <a:lnTo>
                    <a:pt x="557" y="8"/>
                  </a:lnTo>
                  <a:lnTo>
                    <a:pt x="677" y="337"/>
                  </a:lnTo>
                  <a:lnTo>
                    <a:pt x="677" y="8"/>
                  </a:lnTo>
                  <a:lnTo>
                    <a:pt x="816" y="8"/>
                  </a:lnTo>
                  <a:lnTo>
                    <a:pt x="857" y="9"/>
                  </a:lnTo>
                  <a:lnTo>
                    <a:pt x="894" y="15"/>
                  </a:lnTo>
                  <a:lnTo>
                    <a:pt x="925" y="24"/>
                  </a:lnTo>
                  <a:lnTo>
                    <a:pt x="952" y="36"/>
                  </a:lnTo>
                  <a:lnTo>
                    <a:pt x="972" y="53"/>
                  </a:lnTo>
                  <a:lnTo>
                    <a:pt x="989" y="73"/>
                  </a:lnTo>
                  <a:lnTo>
                    <a:pt x="1000" y="97"/>
                  </a:lnTo>
                  <a:lnTo>
                    <a:pt x="1007" y="125"/>
                  </a:lnTo>
                  <a:lnTo>
                    <a:pt x="1010" y="157"/>
                  </a:lnTo>
                  <a:lnTo>
                    <a:pt x="1007" y="187"/>
                  </a:lnTo>
                  <a:lnTo>
                    <a:pt x="1000" y="213"/>
                  </a:lnTo>
                  <a:lnTo>
                    <a:pt x="990" y="237"/>
                  </a:lnTo>
                  <a:lnTo>
                    <a:pt x="974" y="257"/>
                  </a:lnTo>
                  <a:lnTo>
                    <a:pt x="954" y="274"/>
                  </a:lnTo>
                  <a:lnTo>
                    <a:pt x="931" y="287"/>
                  </a:lnTo>
                  <a:lnTo>
                    <a:pt x="903" y="297"/>
                  </a:lnTo>
                  <a:lnTo>
                    <a:pt x="872" y="303"/>
                  </a:lnTo>
                  <a:lnTo>
                    <a:pt x="838" y="305"/>
                  </a:lnTo>
                  <a:lnTo>
                    <a:pt x="793" y="305"/>
                  </a:lnTo>
                  <a:lnTo>
                    <a:pt x="793" y="438"/>
                  </a:lnTo>
                  <a:lnTo>
                    <a:pt x="588" y="438"/>
                  </a:lnTo>
                  <a:lnTo>
                    <a:pt x="568" y="374"/>
                  </a:lnTo>
                  <a:lnTo>
                    <a:pt x="533" y="382"/>
                  </a:lnTo>
                  <a:lnTo>
                    <a:pt x="495" y="385"/>
                  </a:lnTo>
                  <a:lnTo>
                    <a:pt x="470" y="384"/>
                  </a:lnTo>
                  <a:lnTo>
                    <a:pt x="444" y="380"/>
                  </a:lnTo>
                  <a:lnTo>
                    <a:pt x="421" y="374"/>
                  </a:lnTo>
                  <a:lnTo>
                    <a:pt x="400" y="438"/>
                  </a:lnTo>
                  <a:lnTo>
                    <a:pt x="274" y="438"/>
                  </a:lnTo>
                  <a:lnTo>
                    <a:pt x="288" y="400"/>
                  </a:lnTo>
                  <a:lnTo>
                    <a:pt x="283" y="405"/>
                  </a:lnTo>
                  <a:lnTo>
                    <a:pt x="259" y="421"/>
                  </a:lnTo>
                  <a:lnTo>
                    <a:pt x="230" y="434"/>
                  </a:lnTo>
                  <a:lnTo>
                    <a:pt x="199" y="442"/>
                  </a:lnTo>
                  <a:lnTo>
                    <a:pt x="164" y="445"/>
                  </a:lnTo>
                  <a:lnTo>
                    <a:pt x="157" y="446"/>
                  </a:lnTo>
                  <a:lnTo>
                    <a:pt x="115" y="442"/>
                  </a:lnTo>
                  <a:lnTo>
                    <a:pt x="75" y="434"/>
                  </a:lnTo>
                  <a:lnTo>
                    <a:pt x="36" y="421"/>
                  </a:lnTo>
                  <a:lnTo>
                    <a:pt x="0" y="403"/>
                  </a:lnTo>
                  <a:lnTo>
                    <a:pt x="43" y="318"/>
                  </a:lnTo>
                  <a:lnTo>
                    <a:pt x="65" y="331"/>
                  </a:lnTo>
                  <a:lnTo>
                    <a:pt x="85" y="339"/>
                  </a:lnTo>
                  <a:lnTo>
                    <a:pt x="102" y="345"/>
                  </a:lnTo>
                  <a:lnTo>
                    <a:pt x="121" y="350"/>
                  </a:lnTo>
                  <a:lnTo>
                    <a:pt x="138" y="351"/>
                  </a:lnTo>
                  <a:lnTo>
                    <a:pt x="158" y="351"/>
                  </a:lnTo>
                  <a:lnTo>
                    <a:pt x="177" y="350"/>
                  </a:lnTo>
                  <a:lnTo>
                    <a:pt x="190" y="345"/>
                  </a:lnTo>
                  <a:lnTo>
                    <a:pt x="202" y="337"/>
                  </a:lnTo>
                  <a:lnTo>
                    <a:pt x="209" y="327"/>
                  </a:lnTo>
                  <a:lnTo>
                    <a:pt x="211" y="316"/>
                  </a:lnTo>
                  <a:lnTo>
                    <a:pt x="209" y="305"/>
                  </a:lnTo>
                  <a:lnTo>
                    <a:pt x="202" y="297"/>
                  </a:lnTo>
                  <a:lnTo>
                    <a:pt x="192" y="289"/>
                  </a:lnTo>
                  <a:lnTo>
                    <a:pt x="177" y="283"/>
                  </a:lnTo>
                  <a:lnTo>
                    <a:pt x="160" y="277"/>
                  </a:lnTo>
                  <a:lnTo>
                    <a:pt x="142" y="271"/>
                  </a:lnTo>
                  <a:lnTo>
                    <a:pt x="117" y="264"/>
                  </a:lnTo>
                  <a:lnTo>
                    <a:pt x="93" y="253"/>
                  </a:lnTo>
                  <a:lnTo>
                    <a:pt x="70" y="242"/>
                  </a:lnTo>
                  <a:lnTo>
                    <a:pt x="48" y="228"/>
                  </a:lnTo>
                  <a:lnTo>
                    <a:pt x="31" y="213"/>
                  </a:lnTo>
                  <a:lnTo>
                    <a:pt x="17" y="195"/>
                  </a:lnTo>
                  <a:lnTo>
                    <a:pt x="7" y="177"/>
                  </a:lnTo>
                  <a:lnTo>
                    <a:pt x="2" y="155"/>
                  </a:lnTo>
                  <a:lnTo>
                    <a:pt x="0" y="132"/>
                  </a:lnTo>
                  <a:lnTo>
                    <a:pt x="3" y="109"/>
                  </a:lnTo>
                  <a:lnTo>
                    <a:pt x="9" y="88"/>
                  </a:lnTo>
                  <a:lnTo>
                    <a:pt x="19" y="68"/>
                  </a:lnTo>
                  <a:lnTo>
                    <a:pt x="33" y="51"/>
                  </a:lnTo>
                  <a:lnTo>
                    <a:pt x="54" y="33"/>
                  </a:lnTo>
                  <a:lnTo>
                    <a:pt x="78" y="19"/>
                  </a:lnTo>
                  <a:lnTo>
                    <a:pt x="106" y="9"/>
                  </a:lnTo>
                  <a:lnTo>
                    <a:pt x="137" y="2"/>
                  </a:lnTo>
                  <a:lnTo>
                    <a:pt x="172" y="0"/>
                  </a:lnTo>
                  <a:close/>
                </a:path>
              </a:pathLst>
            </a:custGeom>
            <a:solidFill>
              <a:schemeClr val="bg1"/>
            </a:solidFill>
            <a:ln w="0">
              <a:noFill/>
              <a:prstDash val="solid"/>
              <a:round/>
              <a:headEnd/>
              <a:tailEnd/>
            </a:ln>
          </p:spPr>
          <p:txBody>
            <a:bodyPr vert="horz" wrap="square" lIns="91437" tIns="45719" rIns="91437" bIns="45719" numCol="1" anchor="t" anchorCtr="0" compatLnSpc="1">
              <a:prstTxWarp prst="textNoShape">
                <a:avLst/>
              </a:prstTxWarp>
            </a:bodyPr>
            <a:lstStyle>
              <a:defPPr>
                <a:defRPr lang="de-DE"/>
              </a:defPPr>
              <a:lvl1pPr marL="0" algn="l" defTabSz="914400" rtl="0" eaLnBrk="1" latinLnBrk="0" hangingPunct="1">
                <a:defRPr lang="de-DE" sz="1800" kern="1200">
                  <a:solidFill>
                    <a:schemeClr val="tx1"/>
                  </a:solidFill>
                  <a:latin typeface="Arial"/>
                  <a:ea typeface="+mn-ea"/>
                  <a:cs typeface="+mn-cs"/>
                </a:defRPr>
              </a:lvl1pPr>
              <a:lvl2pPr marL="457200" algn="l" defTabSz="914400" rtl="0" eaLnBrk="1" latinLnBrk="0" hangingPunct="1">
                <a:buClr>
                  <a:srgbClr val="FDB913"/>
                </a:buClr>
                <a:buSzPct val="100000"/>
                <a:buFont typeface="wingdings"/>
                <a:buChar char=""/>
                <a:defRPr lang="de-DE" sz="1800" kern="1200">
                  <a:solidFill>
                    <a:schemeClr val="tx1"/>
                  </a:solidFill>
                  <a:latin typeface="Arial"/>
                  <a:ea typeface="+mn-ea"/>
                  <a:cs typeface="+mn-cs"/>
                </a:defRPr>
              </a:lvl2pPr>
              <a:lvl3pPr marL="914400" algn="l" defTabSz="914400" rtl="0" eaLnBrk="1" latinLnBrk="0" hangingPunct="1">
                <a:buClr>
                  <a:srgbClr val="666666"/>
                </a:buClr>
                <a:buSzPct val="80000"/>
                <a:buFont typeface="Wingdings"/>
                <a:buChar char="n"/>
                <a:defRPr lang="de-DE" sz="1400" kern="1200">
                  <a:solidFill>
                    <a:schemeClr val="tx1"/>
                  </a:solidFill>
                  <a:latin typeface="Arial"/>
                  <a:ea typeface="+mn-ea"/>
                  <a:cs typeface="+mn-cs"/>
                </a:defRPr>
              </a:lvl3pPr>
              <a:lvl4pPr marL="1371600" algn="l" defTabSz="914400" rtl="0" eaLnBrk="1" latinLnBrk="0" hangingPunct="1">
                <a:buClr>
                  <a:srgbClr val="666666"/>
                </a:buClr>
                <a:buSzPct val="80000"/>
                <a:buFont typeface="Arial"/>
                <a:buChar char=""/>
                <a:defRPr lang="de-DE" sz="1200" kern="1200">
                  <a:solidFill>
                    <a:schemeClr val="tx1"/>
                  </a:solidFill>
                  <a:latin typeface="Arial"/>
                  <a:ea typeface="+mn-ea"/>
                  <a:cs typeface="+mn-cs"/>
                </a:defRPr>
              </a:lvl4pPr>
              <a:lvl5pPr marL="1828800" algn="l" defTabSz="914400" rtl="0" eaLnBrk="1" latinLnBrk="0" hangingPunct="1">
                <a:buClr>
                  <a:srgbClr val="666666"/>
                </a:buClr>
                <a:buSzPct val="80000"/>
                <a:buFont typeface="Arial"/>
                <a:buChar char=""/>
                <a:defRPr lang="de-DE" sz="1000" kern="1200">
                  <a:solidFill>
                    <a:schemeClr val="tx1"/>
                  </a:solidFill>
                  <a:latin typeface="Arial"/>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grpSp>
      <p:sp>
        <p:nvSpPr>
          <p:cNvPr id="94" name="Freeform 202"/>
          <p:cNvSpPr>
            <a:spLocks noChangeAspect="1" noEditPoints="1"/>
          </p:cNvSpPr>
          <p:nvPr/>
        </p:nvSpPr>
        <p:spPr bwMode="auto">
          <a:xfrm>
            <a:off x="6143824" y="2214488"/>
            <a:ext cx="542153" cy="383071"/>
          </a:xfrm>
          <a:custGeom>
            <a:avLst/>
            <a:gdLst>
              <a:gd name="T0" fmla="*/ 120 w 280"/>
              <a:gd name="T1" fmla="*/ 90 h 180"/>
              <a:gd name="T2" fmla="*/ 50 w 280"/>
              <a:gd name="T3" fmla="*/ 180 h 180"/>
              <a:gd name="T4" fmla="*/ 0 w 280"/>
              <a:gd name="T5" fmla="*/ 180 h 180"/>
              <a:gd name="T6" fmla="*/ 70 w 280"/>
              <a:gd name="T7" fmla="*/ 90 h 180"/>
              <a:gd name="T8" fmla="*/ 0 w 280"/>
              <a:gd name="T9" fmla="*/ 0 h 180"/>
              <a:gd name="T10" fmla="*/ 50 w 280"/>
              <a:gd name="T11" fmla="*/ 0 h 180"/>
              <a:gd name="T12" fmla="*/ 120 w 280"/>
              <a:gd name="T13" fmla="*/ 90 h 180"/>
              <a:gd name="T14" fmla="*/ 200 w 280"/>
              <a:gd name="T15" fmla="*/ 90 h 180"/>
              <a:gd name="T16" fmla="*/ 129 w 280"/>
              <a:gd name="T17" fmla="*/ 180 h 180"/>
              <a:gd name="T18" fmla="*/ 80 w 280"/>
              <a:gd name="T19" fmla="*/ 180 h 180"/>
              <a:gd name="T20" fmla="*/ 149 w 280"/>
              <a:gd name="T21" fmla="*/ 90 h 180"/>
              <a:gd name="T22" fmla="*/ 80 w 280"/>
              <a:gd name="T23" fmla="*/ 0 h 180"/>
              <a:gd name="T24" fmla="*/ 129 w 280"/>
              <a:gd name="T25" fmla="*/ 0 h 180"/>
              <a:gd name="T26" fmla="*/ 200 w 280"/>
              <a:gd name="T27" fmla="*/ 90 h 180"/>
              <a:gd name="T28" fmla="*/ 280 w 280"/>
              <a:gd name="T29" fmla="*/ 90 h 180"/>
              <a:gd name="T30" fmla="*/ 209 w 280"/>
              <a:gd name="T31" fmla="*/ 180 h 180"/>
              <a:gd name="T32" fmla="*/ 160 w 280"/>
              <a:gd name="T33" fmla="*/ 180 h 180"/>
              <a:gd name="T34" fmla="*/ 229 w 280"/>
              <a:gd name="T35" fmla="*/ 90 h 180"/>
              <a:gd name="T36" fmla="*/ 160 w 280"/>
              <a:gd name="T37" fmla="*/ 0 h 180"/>
              <a:gd name="T38" fmla="*/ 209 w 280"/>
              <a:gd name="T39" fmla="*/ 0 h 180"/>
              <a:gd name="T40" fmla="*/ 280 w 280"/>
              <a:gd name="T41"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0" h="180">
                <a:moveTo>
                  <a:pt x="120" y="90"/>
                </a:moveTo>
                <a:lnTo>
                  <a:pt x="50" y="180"/>
                </a:lnTo>
                <a:lnTo>
                  <a:pt x="0" y="180"/>
                </a:lnTo>
                <a:lnTo>
                  <a:pt x="70" y="90"/>
                </a:lnTo>
                <a:lnTo>
                  <a:pt x="0" y="0"/>
                </a:lnTo>
                <a:lnTo>
                  <a:pt x="50" y="0"/>
                </a:lnTo>
                <a:lnTo>
                  <a:pt x="120" y="90"/>
                </a:lnTo>
                <a:close/>
                <a:moveTo>
                  <a:pt x="200" y="90"/>
                </a:moveTo>
                <a:lnTo>
                  <a:pt x="129" y="180"/>
                </a:lnTo>
                <a:lnTo>
                  <a:pt x="80" y="180"/>
                </a:lnTo>
                <a:lnTo>
                  <a:pt x="149" y="90"/>
                </a:lnTo>
                <a:lnTo>
                  <a:pt x="80" y="0"/>
                </a:lnTo>
                <a:lnTo>
                  <a:pt x="129" y="0"/>
                </a:lnTo>
                <a:lnTo>
                  <a:pt x="200" y="90"/>
                </a:lnTo>
                <a:close/>
                <a:moveTo>
                  <a:pt x="280" y="90"/>
                </a:moveTo>
                <a:lnTo>
                  <a:pt x="209" y="180"/>
                </a:lnTo>
                <a:lnTo>
                  <a:pt x="160" y="180"/>
                </a:lnTo>
                <a:lnTo>
                  <a:pt x="229" y="90"/>
                </a:lnTo>
                <a:lnTo>
                  <a:pt x="160" y="0"/>
                </a:lnTo>
                <a:lnTo>
                  <a:pt x="209" y="0"/>
                </a:lnTo>
                <a:lnTo>
                  <a:pt x="280" y="90"/>
                </a:lnTo>
                <a:close/>
              </a:path>
            </a:pathLst>
          </a:custGeom>
          <a:solidFill>
            <a:schemeClr val="tx1">
              <a:lumMod val="65000"/>
              <a:lumOff val="35000"/>
            </a:schemeClr>
          </a:solidFill>
          <a:ln>
            <a:noFill/>
          </a:ln>
          <a:scene3d>
            <a:camera prst="isometricRightUp"/>
            <a:lightRig rig="threePt" dir="t"/>
          </a:scene3d>
        </p:spPr>
        <p:txBody>
          <a:bodyPr vert="horz" wrap="square" lIns="91437" tIns="45719" rIns="91437" bIns="45719" numCol="1" anchor="t" anchorCtr="0" compatLnSpc="1">
            <a:prstTxWarp prst="textNoShape">
              <a:avLst/>
            </a:prstTxWarp>
          </a:bodyPr>
          <a:lstStyle/>
          <a:p>
            <a:endParaRPr lang="en-US" sz="1300" dirty="0"/>
          </a:p>
        </p:txBody>
      </p:sp>
      <p:grpSp>
        <p:nvGrpSpPr>
          <p:cNvPr id="95" name="Group 94"/>
          <p:cNvGrpSpPr/>
          <p:nvPr/>
        </p:nvGrpSpPr>
        <p:grpSpPr>
          <a:xfrm>
            <a:off x="4173073" y="2172598"/>
            <a:ext cx="488277" cy="454956"/>
            <a:chOff x="7101434" y="2039938"/>
            <a:chExt cx="1075232" cy="1001855"/>
          </a:xfrm>
          <a:solidFill>
            <a:schemeClr val="bg1"/>
          </a:solidFill>
          <a:scene3d>
            <a:camera prst="isometricLeftDown"/>
            <a:lightRig rig="threePt" dir="t"/>
          </a:scene3d>
        </p:grpSpPr>
        <p:sp>
          <p:nvSpPr>
            <p:cNvPr id="96" name="Freeform 7"/>
            <p:cNvSpPr>
              <a:spLocks/>
            </p:cNvSpPr>
            <p:nvPr/>
          </p:nvSpPr>
          <p:spPr bwMode="auto">
            <a:xfrm>
              <a:off x="7101434" y="2437158"/>
              <a:ext cx="738672" cy="604635"/>
            </a:xfrm>
            <a:custGeom>
              <a:avLst/>
              <a:gdLst>
                <a:gd name="T0" fmla="*/ 0 w 392"/>
                <a:gd name="T1" fmla="*/ 43 h 321"/>
                <a:gd name="T2" fmla="*/ 56 w 392"/>
                <a:gd name="T3" fmla="*/ 0 h 321"/>
                <a:gd name="T4" fmla="*/ 134 w 392"/>
                <a:gd name="T5" fmla="*/ 0 h 321"/>
                <a:gd name="T6" fmla="*/ 143 w 392"/>
                <a:gd name="T7" fmla="*/ 9 h 321"/>
                <a:gd name="T8" fmla="*/ 143 w 392"/>
                <a:gd name="T9" fmla="*/ 29 h 321"/>
                <a:gd name="T10" fmla="*/ 134 w 392"/>
                <a:gd name="T11" fmla="*/ 37 h 321"/>
                <a:gd name="T12" fmla="*/ 60 w 392"/>
                <a:gd name="T13" fmla="*/ 37 h 321"/>
                <a:gd name="T14" fmla="*/ 44 w 392"/>
                <a:gd name="T15" fmla="*/ 41 h 321"/>
                <a:gd name="T16" fmla="*/ 37 w 392"/>
                <a:gd name="T17" fmla="*/ 56 h 321"/>
                <a:gd name="T18" fmla="*/ 37 w 392"/>
                <a:gd name="T19" fmla="*/ 196 h 321"/>
                <a:gd name="T20" fmla="*/ 55 w 392"/>
                <a:gd name="T21" fmla="*/ 213 h 321"/>
                <a:gd name="T22" fmla="*/ 276 w 392"/>
                <a:gd name="T23" fmla="*/ 214 h 321"/>
                <a:gd name="T24" fmla="*/ 284 w 392"/>
                <a:gd name="T25" fmla="*/ 205 h 321"/>
                <a:gd name="T26" fmla="*/ 284 w 392"/>
                <a:gd name="T27" fmla="*/ 150 h 321"/>
                <a:gd name="T28" fmla="*/ 286 w 392"/>
                <a:gd name="T29" fmla="*/ 145 h 321"/>
                <a:gd name="T30" fmla="*/ 290 w 392"/>
                <a:gd name="T31" fmla="*/ 147 h 321"/>
                <a:gd name="T32" fmla="*/ 386 w 392"/>
                <a:gd name="T33" fmla="*/ 227 h 321"/>
                <a:gd name="T34" fmla="*/ 386 w 392"/>
                <a:gd name="T35" fmla="*/ 238 h 321"/>
                <a:gd name="T36" fmla="*/ 286 w 392"/>
                <a:gd name="T37" fmla="*/ 321 h 321"/>
                <a:gd name="T38" fmla="*/ 285 w 392"/>
                <a:gd name="T39" fmla="*/ 321 h 321"/>
                <a:gd name="T40" fmla="*/ 284 w 392"/>
                <a:gd name="T41" fmla="*/ 262 h 321"/>
                <a:gd name="T42" fmla="*/ 273 w 392"/>
                <a:gd name="T43" fmla="*/ 251 h 321"/>
                <a:gd name="T44" fmla="*/ 56 w 392"/>
                <a:gd name="T45" fmla="*/ 251 h 321"/>
                <a:gd name="T46" fmla="*/ 0 w 392"/>
                <a:gd name="T47" fmla="*/ 207 h 321"/>
                <a:gd name="T48" fmla="*/ 0 w 392"/>
                <a:gd name="T49" fmla="*/ 4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92" h="321">
                  <a:moveTo>
                    <a:pt x="0" y="43"/>
                  </a:moveTo>
                  <a:cubicBezTo>
                    <a:pt x="0" y="22"/>
                    <a:pt x="7" y="0"/>
                    <a:pt x="56" y="0"/>
                  </a:cubicBezTo>
                  <a:cubicBezTo>
                    <a:pt x="82" y="0"/>
                    <a:pt x="108" y="0"/>
                    <a:pt x="134" y="0"/>
                  </a:cubicBezTo>
                  <a:cubicBezTo>
                    <a:pt x="141" y="0"/>
                    <a:pt x="143" y="2"/>
                    <a:pt x="143" y="9"/>
                  </a:cubicBezTo>
                  <a:cubicBezTo>
                    <a:pt x="142" y="16"/>
                    <a:pt x="143" y="22"/>
                    <a:pt x="143" y="29"/>
                  </a:cubicBezTo>
                  <a:cubicBezTo>
                    <a:pt x="143" y="35"/>
                    <a:pt x="141" y="37"/>
                    <a:pt x="134" y="37"/>
                  </a:cubicBezTo>
                  <a:cubicBezTo>
                    <a:pt x="110" y="37"/>
                    <a:pt x="85" y="37"/>
                    <a:pt x="60" y="37"/>
                  </a:cubicBezTo>
                  <a:cubicBezTo>
                    <a:pt x="54" y="37"/>
                    <a:pt x="49" y="38"/>
                    <a:pt x="44" y="41"/>
                  </a:cubicBezTo>
                  <a:cubicBezTo>
                    <a:pt x="39" y="44"/>
                    <a:pt x="37" y="49"/>
                    <a:pt x="37" y="56"/>
                  </a:cubicBezTo>
                  <a:cubicBezTo>
                    <a:pt x="37" y="102"/>
                    <a:pt x="37" y="149"/>
                    <a:pt x="37" y="196"/>
                  </a:cubicBezTo>
                  <a:cubicBezTo>
                    <a:pt x="37" y="207"/>
                    <a:pt x="43" y="213"/>
                    <a:pt x="55" y="213"/>
                  </a:cubicBezTo>
                  <a:cubicBezTo>
                    <a:pt x="129" y="213"/>
                    <a:pt x="202" y="213"/>
                    <a:pt x="276" y="214"/>
                  </a:cubicBezTo>
                  <a:cubicBezTo>
                    <a:pt x="283" y="214"/>
                    <a:pt x="284" y="211"/>
                    <a:pt x="284" y="205"/>
                  </a:cubicBezTo>
                  <a:cubicBezTo>
                    <a:pt x="284" y="187"/>
                    <a:pt x="284" y="168"/>
                    <a:pt x="284" y="150"/>
                  </a:cubicBezTo>
                  <a:cubicBezTo>
                    <a:pt x="284" y="148"/>
                    <a:pt x="283" y="146"/>
                    <a:pt x="286" y="145"/>
                  </a:cubicBezTo>
                  <a:cubicBezTo>
                    <a:pt x="288" y="144"/>
                    <a:pt x="289" y="146"/>
                    <a:pt x="290" y="147"/>
                  </a:cubicBezTo>
                  <a:cubicBezTo>
                    <a:pt x="322" y="174"/>
                    <a:pt x="354" y="200"/>
                    <a:pt x="386" y="227"/>
                  </a:cubicBezTo>
                  <a:cubicBezTo>
                    <a:pt x="392" y="232"/>
                    <a:pt x="391" y="234"/>
                    <a:pt x="386" y="238"/>
                  </a:cubicBezTo>
                  <a:cubicBezTo>
                    <a:pt x="353" y="266"/>
                    <a:pt x="319" y="294"/>
                    <a:pt x="286" y="321"/>
                  </a:cubicBezTo>
                  <a:cubicBezTo>
                    <a:pt x="286" y="321"/>
                    <a:pt x="285" y="321"/>
                    <a:pt x="285" y="321"/>
                  </a:cubicBezTo>
                  <a:cubicBezTo>
                    <a:pt x="284" y="302"/>
                    <a:pt x="284" y="282"/>
                    <a:pt x="284" y="262"/>
                  </a:cubicBezTo>
                  <a:cubicBezTo>
                    <a:pt x="284" y="251"/>
                    <a:pt x="284" y="251"/>
                    <a:pt x="273" y="251"/>
                  </a:cubicBezTo>
                  <a:cubicBezTo>
                    <a:pt x="201" y="251"/>
                    <a:pt x="128" y="251"/>
                    <a:pt x="56" y="251"/>
                  </a:cubicBezTo>
                  <a:cubicBezTo>
                    <a:pt x="14" y="251"/>
                    <a:pt x="1" y="229"/>
                    <a:pt x="0" y="207"/>
                  </a:cubicBezTo>
                  <a:cubicBezTo>
                    <a:pt x="0" y="153"/>
                    <a:pt x="0" y="98"/>
                    <a:pt x="0"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97" name="Freeform 8"/>
            <p:cNvSpPr>
              <a:spLocks/>
            </p:cNvSpPr>
            <p:nvPr/>
          </p:nvSpPr>
          <p:spPr bwMode="auto">
            <a:xfrm>
              <a:off x="7433102" y="2101576"/>
              <a:ext cx="743564" cy="539084"/>
            </a:xfrm>
            <a:custGeom>
              <a:avLst/>
              <a:gdLst>
                <a:gd name="T0" fmla="*/ 178 w 395"/>
                <a:gd name="T1" fmla="*/ 0 h 286"/>
                <a:gd name="T2" fmla="*/ 337 w 395"/>
                <a:gd name="T3" fmla="*/ 0 h 286"/>
                <a:gd name="T4" fmla="*/ 394 w 395"/>
                <a:gd name="T5" fmla="*/ 57 h 286"/>
                <a:gd name="T6" fmla="*/ 394 w 395"/>
                <a:gd name="T7" fmla="*/ 161 h 286"/>
                <a:gd name="T8" fmla="*/ 340 w 395"/>
                <a:gd name="T9" fmla="*/ 215 h 286"/>
                <a:gd name="T10" fmla="*/ 295 w 395"/>
                <a:gd name="T11" fmla="*/ 215 h 286"/>
                <a:gd name="T12" fmla="*/ 288 w 395"/>
                <a:gd name="T13" fmla="*/ 223 h 286"/>
                <a:gd name="T14" fmla="*/ 288 w 395"/>
                <a:gd name="T15" fmla="*/ 278 h 286"/>
                <a:gd name="T16" fmla="*/ 286 w 395"/>
                <a:gd name="T17" fmla="*/ 285 h 286"/>
                <a:gd name="T18" fmla="*/ 280 w 395"/>
                <a:gd name="T19" fmla="*/ 282 h 286"/>
                <a:gd name="T20" fmla="*/ 188 w 395"/>
                <a:gd name="T21" fmla="*/ 205 h 286"/>
                <a:gd name="T22" fmla="*/ 188 w 395"/>
                <a:gd name="T23" fmla="*/ 189 h 286"/>
                <a:gd name="T24" fmla="*/ 278 w 395"/>
                <a:gd name="T25" fmla="*/ 114 h 286"/>
                <a:gd name="T26" fmla="*/ 286 w 395"/>
                <a:gd name="T27" fmla="*/ 110 h 286"/>
                <a:gd name="T28" fmla="*/ 288 w 395"/>
                <a:gd name="T29" fmla="*/ 118 h 286"/>
                <a:gd name="T30" fmla="*/ 288 w 395"/>
                <a:gd name="T31" fmla="*/ 170 h 286"/>
                <a:gd name="T32" fmla="*/ 295 w 395"/>
                <a:gd name="T33" fmla="*/ 178 h 286"/>
                <a:gd name="T34" fmla="*/ 340 w 395"/>
                <a:gd name="T35" fmla="*/ 178 h 286"/>
                <a:gd name="T36" fmla="*/ 356 w 395"/>
                <a:gd name="T37" fmla="*/ 161 h 286"/>
                <a:gd name="T38" fmla="*/ 356 w 395"/>
                <a:gd name="T39" fmla="*/ 55 h 286"/>
                <a:gd name="T40" fmla="*/ 338 w 395"/>
                <a:gd name="T41" fmla="*/ 38 h 286"/>
                <a:gd name="T42" fmla="*/ 12 w 395"/>
                <a:gd name="T43" fmla="*/ 38 h 286"/>
                <a:gd name="T44" fmla="*/ 1 w 395"/>
                <a:gd name="T45" fmla="*/ 28 h 286"/>
                <a:gd name="T46" fmla="*/ 1 w 395"/>
                <a:gd name="T47" fmla="*/ 11 h 286"/>
                <a:gd name="T48" fmla="*/ 11 w 395"/>
                <a:gd name="T49" fmla="*/ 0 h 286"/>
                <a:gd name="T50" fmla="*/ 151 w 395"/>
                <a:gd name="T51" fmla="*/ 0 h 286"/>
                <a:gd name="T52" fmla="*/ 178 w 395"/>
                <a:gd name="T53"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95" h="286">
                  <a:moveTo>
                    <a:pt x="178" y="0"/>
                  </a:moveTo>
                  <a:cubicBezTo>
                    <a:pt x="231" y="0"/>
                    <a:pt x="283" y="0"/>
                    <a:pt x="337" y="0"/>
                  </a:cubicBezTo>
                  <a:cubicBezTo>
                    <a:pt x="368" y="0"/>
                    <a:pt x="395" y="26"/>
                    <a:pt x="394" y="57"/>
                  </a:cubicBezTo>
                  <a:cubicBezTo>
                    <a:pt x="393" y="92"/>
                    <a:pt x="394" y="127"/>
                    <a:pt x="394" y="161"/>
                  </a:cubicBezTo>
                  <a:cubicBezTo>
                    <a:pt x="394" y="192"/>
                    <a:pt x="370" y="215"/>
                    <a:pt x="340" y="215"/>
                  </a:cubicBezTo>
                  <a:cubicBezTo>
                    <a:pt x="325" y="215"/>
                    <a:pt x="310" y="215"/>
                    <a:pt x="295" y="215"/>
                  </a:cubicBezTo>
                  <a:cubicBezTo>
                    <a:pt x="289" y="215"/>
                    <a:pt x="288" y="217"/>
                    <a:pt x="288" y="223"/>
                  </a:cubicBezTo>
                  <a:cubicBezTo>
                    <a:pt x="288" y="241"/>
                    <a:pt x="288" y="260"/>
                    <a:pt x="288" y="278"/>
                  </a:cubicBezTo>
                  <a:cubicBezTo>
                    <a:pt x="288" y="281"/>
                    <a:pt x="289" y="284"/>
                    <a:pt x="286" y="285"/>
                  </a:cubicBezTo>
                  <a:cubicBezTo>
                    <a:pt x="283" y="286"/>
                    <a:pt x="282" y="283"/>
                    <a:pt x="280" y="282"/>
                  </a:cubicBezTo>
                  <a:cubicBezTo>
                    <a:pt x="249" y="256"/>
                    <a:pt x="218" y="230"/>
                    <a:pt x="188" y="205"/>
                  </a:cubicBezTo>
                  <a:cubicBezTo>
                    <a:pt x="178" y="197"/>
                    <a:pt x="178" y="197"/>
                    <a:pt x="188" y="189"/>
                  </a:cubicBezTo>
                  <a:cubicBezTo>
                    <a:pt x="218" y="164"/>
                    <a:pt x="248" y="139"/>
                    <a:pt x="278" y="114"/>
                  </a:cubicBezTo>
                  <a:cubicBezTo>
                    <a:pt x="281" y="112"/>
                    <a:pt x="283" y="108"/>
                    <a:pt x="286" y="110"/>
                  </a:cubicBezTo>
                  <a:cubicBezTo>
                    <a:pt x="289" y="111"/>
                    <a:pt x="288" y="115"/>
                    <a:pt x="288" y="118"/>
                  </a:cubicBezTo>
                  <a:cubicBezTo>
                    <a:pt x="288" y="135"/>
                    <a:pt x="288" y="153"/>
                    <a:pt x="288" y="170"/>
                  </a:cubicBezTo>
                  <a:cubicBezTo>
                    <a:pt x="288" y="176"/>
                    <a:pt x="289" y="178"/>
                    <a:pt x="295" y="178"/>
                  </a:cubicBezTo>
                  <a:cubicBezTo>
                    <a:pt x="310" y="178"/>
                    <a:pt x="325" y="178"/>
                    <a:pt x="340" y="178"/>
                  </a:cubicBezTo>
                  <a:cubicBezTo>
                    <a:pt x="350" y="178"/>
                    <a:pt x="356" y="171"/>
                    <a:pt x="356" y="161"/>
                  </a:cubicBezTo>
                  <a:cubicBezTo>
                    <a:pt x="357" y="126"/>
                    <a:pt x="357" y="90"/>
                    <a:pt x="356" y="55"/>
                  </a:cubicBezTo>
                  <a:cubicBezTo>
                    <a:pt x="356" y="44"/>
                    <a:pt x="350" y="38"/>
                    <a:pt x="338" y="38"/>
                  </a:cubicBezTo>
                  <a:cubicBezTo>
                    <a:pt x="291" y="38"/>
                    <a:pt x="73" y="38"/>
                    <a:pt x="12" y="38"/>
                  </a:cubicBezTo>
                  <a:cubicBezTo>
                    <a:pt x="1" y="38"/>
                    <a:pt x="1" y="38"/>
                    <a:pt x="1" y="28"/>
                  </a:cubicBezTo>
                  <a:cubicBezTo>
                    <a:pt x="1" y="22"/>
                    <a:pt x="1" y="16"/>
                    <a:pt x="1" y="11"/>
                  </a:cubicBezTo>
                  <a:cubicBezTo>
                    <a:pt x="0" y="3"/>
                    <a:pt x="3" y="0"/>
                    <a:pt x="11" y="0"/>
                  </a:cubicBezTo>
                  <a:cubicBezTo>
                    <a:pt x="58" y="1"/>
                    <a:pt x="105" y="0"/>
                    <a:pt x="151" y="0"/>
                  </a:cubicBezTo>
                  <a:cubicBezTo>
                    <a:pt x="160" y="0"/>
                    <a:pt x="169" y="0"/>
                    <a:pt x="17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98" name="Freeform 9"/>
            <p:cNvSpPr>
              <a:spLocks/>
            </p:cNvSpPr>
            <p:nvPr/>
          </p:nvSpPr>
          <p:spPr bwMode="auto">
            <a:xfrm>
              <a:off x="7101434" y="2039938"/>
              <a:ext cx="276880" cy="197631"/>
            </a:xfrm>
            <a:custGeom>
              <a:avLst/>
              <a:gdLst>
                <a:gd name="T0" fmla="*/ 130 w 147"/>
                <a:gd name="T1" fmla="*/ 105 h 105"/>
                <a:gd name="T2" fmla="*/ 18 w 147"/>
                <a:gd name="T3" fmla="*/ 105 h 105"/>
                <a:gd name="T4" fmla="*/ 0 w 147"/>
                <a:gd name="T5" fmla="*/ 88 h 105"/>
                <a:gd name="T6" fmla="*/ 0 w 147"/>
                <a:gd name="T7" fmla="*/ 17 h 105"/>
                <a:gd name="T8" fmla="*/ 18 w 147"/>
                <a:gd name="T9" fmla="*/ 0 h 105"/>
                <a:gd name="T10" fmla="*/ 130 w 147"/>
                <a:gd name="T11" fmla="*/ 0 h 105"/>
                <a:gd name="T12" fmla="*/ 147 w 147"/>
                <a:gd name="T13" fmla="*/ 17 h 105"/>
                <a:gd name="T14" fmla="*/ 147 w 147"/>
                <a:gd name="T15" fmla="*/ 88 h 105"/>
                <a:gd name="T16" fmla="*/ 130 w 147"/>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05">
                  <a:moveTo>
                    <a:pt x="130" y="105"/>
                  </a:moveTo>
                  <a:cubicBezTo>
                    <a:pt x="18" y="105"/>
                    <a:pt x="18" y="105"/>
                    <a:pt x="18" y="105"/>
                  </a:cubicBezTo>
                  <a:cubicBezTo>
                    <a:pt x="8" y="105"/>
                    <a:pt x="0" y="97"/>
                    <a:pt x="0" y="88"/>
                  </a:cubicBezTo>
                  <a:cubicBezTo>
                    <a:pt x="0" y="17"/>
                    <a:pt x="0" y="17"/>
                    <a:pt x="0" y="17"/>
                  </a:cubicBezTo>
                  <a:cubicBezTo>
                    <a:pt x="0" y="8"/>
                    <a:pt x="8" y="0"/>
                    <a:pt x="18" y="0"/>
                  </a:cubicBezTo>
                  <a:cubicBezTo>
                    <a:pt x="130" y="0"/>
                    <a:pt x="130" y="0"/>
                    <a:pt x="130" y="0"/>
                  </a:cubicBezTo>
                  <a:cubicBezTo>
                    <a:pt x="139" y="0"/>
                    <a:pt x="147" y="8"/>
                    <a:pt x="147" y="17"/>
                  </a:cubicBezTo>
                  <a:cubicBezTo>
                    <a:pt x="147" y="88"/>
                    <a:pt x="147" y="88"/>
                    <a:pt x="147" y="88"/>
                  </a:cubicBezTo>
                  <a:cubicBezTo>
                    <a:pt x="147" y="97"/>
                    <a:pt x="139" y="105"/>
                    <a:pt x="13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99" name="Freeform 10"/>
            <p:cNvSpPr>
              <a:spLocks/>
            </p:cNvSpPr>
            <p:nvPr/>
          </p:nvSpPr>
          <p:spPr bwMode="auto">
            <a:xfrm>
              <a:off x="7433102" y="2367693"/>
              <a:ext cx="278837" cy="197631"/>
            </a:xfrm>
            <a:custGeom>
              <a:avLst/>
              <a:gdLst>
                <a:gd name="T0" fmla="*/ 130 w 148"/>
                <a:gd name="T1" fmla="*/ 105 h 105"/>
                <a:gd name="T2" fmla="*/ 18 w 148"/>
                <a:gd name="T3" fmla="*/ 105 h 105"/>
                <a:gd name="T4" fmla="*/ 0 w 148"/>
                <a:gd name="T5" fmla="*/ 88 h 105"/>
                <a:gd name="T6" fmla="*/ 0 w 148"/>
                <a:gd name="T7" fmla="*/ 18 h 105"/>
                <a:gd name="T8" fmla="*/ 18 w 148"/>
                <a:gd name="T9" fmla="*/ 0 h 105"/>
                <a:gd name="T10" fmla="*/ 130 w 148"/>
                <a:gd name="T11" fmla="*/ 0 h 105"/>
                <a:gd name="T12" fmla="*/ 148 w 148"/>
                <a:gd name="T13" fmla="*/ 18 h 105"/>
                <a:gd name="T14" fmla="*/ 148 w 148"/>
                <a:gd name="T15" fmla="*/ 88 h 105"/>
                <a:gd name="T16" fmla="*/ 130 w 148"/>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105">
                  <a:moveTo>
                    <a:pt x="130" y="105"/>
                  </a:moveTo>
                  <a:cubicBezTo>
                    <a:pt x="18" y="105"/>
                    <a:pt x="18" y="105"/>
                    <a:pt x="18" y="105"/>
                  </a:cubicBezTo>
                  <a:cubicBezTo>
                    <a:pt x="8" y="105"/>
                    <a:pt x="0" y="98"/>
                    <a:pt x="0" y="88"/>
                  </a:cubicBezTo>
                  <a:cubicBezTo>
                    <a:pt x="0" y="18"/>
                    <a:pt x="0" y="18"/>
                    <a:pt x="0" y="18"/>
                  </a:cubicBezTo>
                  <a:cubicBezTo>
                    <a:pt x="0" y="8"/>
                    <a:pt x="8" y="0"/>
                    <a:pt x="18" y="0"/>
                  </a:cubicBezTo>
                  <a:cubicBezTo>
                    <a:pt x="130" y="0"/>
                    <a:pt x="130" y="0"/>
                    <a:pt x="130" y="0"/>
                  </a:cubicBezTo>
                  <a:cubicBezTo>
                    <a:pt x="140" y="0"/>
                    <a:pt x="148" y="8"/>
                    <a:pt x="148" y="18"/>
                  </a:cubicBezTo>
                  <a:cubicBezTo>
                    <a:pt x="148" y="88"/>
                    <a:pt x="148" y="88"/>
                    <a:pt x="148" y="88"/>
                  </a:cubicBezTo>
                  <a:cubicBezTo>
                    <a:pt x="148" y="98"/>
                    <a:pt x="140" y="105"/>
                    <a:pt x="13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sp>
          <p:nvSpPr>
            <p:cNvPr id="100" name="Freeform 11"/>
            <p:cNvSpPr>
              <a:spLocks/>
            </p:cNvSpPr>
            <p:nvPr/>
          </p:nvSpPr>
          <p:spPr bwMode="auto">
            <a:xfrm>
              <a:off x="7897830" y="2772740"/>
              <a:ext cx="276880" cy="197631"/>
            </a:xfrm>
            <a:custGeom>
              <a:avLst/>
              <a:gdLst>
                <a:gd name="T0" fmla="*/ 129 w 147"/>
                <a:gd name="T1" fmla="*/ 105 h 105"/>
                <a:gd name="T2" fmla="*/ 17 w 147"/>
                <a:gd name="T3" fmla="*/ 105 h 105"/>
                <a:gd name="T4" fmla="*/ 0 w 147"/>
                <a:gd name="T5" fmla="*/ 88 h 105"/>
                <a:gd name="T6" fmla="*/ 0 w 147"/>
                <a:gd name="T7" fmla="*/ 17 h 105"/>
                <a:gd name="T8" fmla="*/ 17 w 147"/>
                <a:gd name="T9" fmla="*/ 0 h 105"/>
                <a:gd name="T10" fmla="*/ 129 w 147"/>
                <a:gd name="T11" fmla="*/ 0 h 105"/>
                <a:gd name="T12" fmla="*/ 147 w 147"/>
                <a:gd name="T13" fmla="*/ 17 h 105"/>
                <a:gd name="T14" fmla="*/ 147 w 147"/>
                <a:gd name="T15" fmla="*/ 88 h 105"/>
                <a:gd name="T16" fmla="*/ 129 w 147"/>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105">
                  <a:moveTo>
                    <a:pt x="129" y="105"/>
                  </a:moveTo>
                  <a:cubicBezTo>
                    <a:pt x="17" y="105"/>
                    <a:pt x="17" y="105"/>
                    <a:pt x="17" y="105"/>
                  </a:cubicBezTo>
                  <a:cubicBezTo>
                    <a:pt x="8" y="105"/>
                    <a:pt x="0" y="97"/>
                    <a:pt x="0" y="88"/>
                  </a:cubicBezTo>
                  <a:cubicBezTo>
                    <a:pt x="0" y="17"/>
                    <a:pt x="0" y="17"/>
                    <a:pt x="0" y="17"/>
                  </a:cubicBezTo>
                  <a:cubicBezTo>
                    <a:pt x="0" y="8"/>
                    <a:pt x="8" y="0"/>
                    <a:pt x="17" y="0"/>
                  </a:cubicBezTo>
                  <a:cubicBezTo>
                    <a:pt x="129" y="0"/>
                    <a:pt x="129" y="0"/>
                    <a:pt x="129" y="0"/>
                  </a:cubicBezTo>
                  <a:cubicBezTo>
                    <a:pt x="139" y="0"/>
                    <a:pt x="147" y="8"/>
                    <a:pt x="147" y="17"/>
                  </a:cubicBezTo>
                  <a:cubicBezTo>
                    <a:pt x="147" y="88"/>
                    <a:pt x="147" y="88"/>
                    <a:pt x="147" y="88"/>
                  </a:cubicBezTo>
                  <a:cubicBezTo>
                    <a:pt x="147" y="97"/>
                    <a:pt x="139" y="105"/>
                    <a:pt x="12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pPr algn="ctr"/>
              <a:endParaRPr lang="de-DE" sz="1200"/>
            </a:p>
          </p:txBody>
        </p:sp>
      </p:grpSp>
      <p:sp>
        <p:nvSpPr>
          <p:cNvPr id="101" name="Freeform 113"/>
          <p:cNvSpPr>
            <a:spLocks noChangeAspect="1" noEditPoints="1"/>
          </p:cNvSpPr>
          <p:nvPr/>
        </p:nvSpPr>
        <p:spPr bwMode="auto">
          <a:xfrm>
            <a:off x="6875415" y="3299354"/>
            <a:ext cx="412738" cy="446075"/>
          </a:xfrm>
          <a:custGeom>
            <a:avLst/>
            <a:gdLst>
              <a:gd name="T0" fmla="*/ 140 w 260"/>
              <a:gd name="T1" fmla="*/ 51 h 281"/>
              <a:gd name="T2" fmla="*/ 40 w 260"/>
              <a:gd name="T3" fmla="*/ 110 h 281"/>
              <a:gd name="T4" fmla="*/ 40 w 260"/>
              <a:gd name="T5" fmla="*/ 178 h 281"/>
              <a:gd name="T6" fmla="*/ 0 w 260"/>
              <a:gd name="T7" fmla="*/ 201 h 281"/>
              <a:gd name="T8" fmla="*/ 0 w 260"/>
              <a:gd name="T9" fmla="*/ 81 h 281"/>
              <a:gd name="T10" fmla="*/ 140 w 260"/>
              <a:gd name="T11" fmla="*/ 0 h 281"/>
              <a:gd name="T12" fmla="*/ 140 w 260"/>
              <a:gd name="T13" fmla="*/ 51 h 281"/>
              <a:gd name="T14" fmla="*/ 200 w 260"/>
              <a:gd name="T15" fmla="*/ 91 h 281"/>
              <a:gd name="T16" fmla="*/ 100 w 260"/>
              <a:gd name="T17" fmla="*/ 149 h 281"/>
              <a:gd name="T18" fmla="*/ 100 w 260"/>
              <a:gd name="T19" fmla="*/ 219 h 281"/>
              <a:gd name="T20" fmla="*/ 60 w 260"/>
              <a:gd name="T21" fmla="*/ 241 h 281"/>
              <a:gd name="T22" fmla="*/ 60 w 260"/>
              <a:gd name="T23" fmla="*/ 122 h 281"/>
              <a:gd name="T24" fmla="*/ 200 w 260"/>
              <a:gd name="T25" fmla="*/ 41 h 281"/>
              <a:gd name="T26" fmla="*/ 200 w 260"/>
              <a:gd name="T27" fmla="*/ 91 h 281"/>
              <a:gd name="T28" fmla="*/ 260 w 260"/>
              <a:gd name="T29" fmla="*/ 81 h 281"/>
              <a:gd name="T30" fmla="*/ 260 w 260"/>
              <a:gd name="T31" fmla="*/ 201 h 281"/>
              <a:gd name="T32" fmla="*/ 119 w 260"/>
              <a:gd name="T33" fmla="*/ 281 h 281"/>
              <a:gd name="T34" fmla="*/ 119 w 260"/>
              <a:gd name="T35" fmla="*/ 160 h 281"/>
              <a:gd name="T36" fmla="*/ 260 w 260"/>
              <a:gd name="T37" fmla="*/ 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0" h="281">
                <a:moveTo>
                  <a:pt x="140" y="51"/>
                </a:moveTo>
                <a:lnTo>
                  <a:pt x="40" y="110"/>
                </a:lnTo>
                <a:lnTo>
                  <a:pt x="40" y="178"/>
                </a:lnTo>
                <a:lnTo>
                  <a:pt x="0" y="201"/>
                </a:lnTo>
                <a:lnTo>
                  <a:pt x="0" y="81"/>
                </a:lnTo>
                <a:lnTo>
                  <a:pt x="140" y="0"/>
                </a:lnTo>
                <a:lnTo>
                  <a:pt x="140" y="51"/>
                </a:lnTo>
                <a:close/>
                <a:moveTo>
                  <a:pt x="200" y="91"/>
                </a:moveTo>
                <a:lnTo>
                  <a:pt x="100" y="149"/>
                </a:lnTo>
                <a:lnTo>
                  <a:pt x="100" y="219"/>
                </a:lnTo>
                <a:lnTo>
                  <a:pt x="60" y="241"/>
                </a:lnTo>
                <a:lnTo>
                  <a:pt x="60" y="122"/>
                </a:lnTo>
                <a:lnTo>
                  <a:pt x="200" y="41"/>
                </a:lnTo>
                <a:lnTo>
                  <a:pt x="200" y="91"/>
                </a:lnTo>
                <a:close/>
                <a:moveTo>
                  <a:pt x="260" y="81"/>
                </a:moveTo>
                <a:lnTo>
                  <a:pt x="260" y="201"/>
                </a:lnTo>
                <a:lnTo>
                  <a:pt x="119" y="281"/>
                </a:lnTo>
                <a:lnTo>
                  <a:pt x="119" y="160"/>
                </a:lnTo>
                <a:lnTo>
                  <a:pt x="260" y="81"/>
                </a:lnTo>
                <a:close/>
              </a:path>
            </a:pathLst>
          </a:custGeom>
          <a:solidFill>
            <a:schemeClr val="tx1">
              <a:lumMod val="65000"/>
              <a:lumOff val="35000"/>
            </a:schemeClr>
          </a:solidFill>
          <a:ln>
            <a:noFill/>
          </a:ln>
        </p:spPr>
        <p:txBody>
          <a:bodyPr vert="horz" wrap="square" lIns="91437" tIns="45719" rIns="91437" bIns="45719" numCol="1" anchor="t" anchorCtr="0" compatLnSpc="1">
            <a:prstTxWarp prst="textNoShape">
              <a:avLst/>
            </a:prstTxWarp>
          </a:bodyPr>
          <a:lstStyle/>
          <a:p>
            <a:endParaRPr lang="en-US" sz="1300" dirty="0"/>
          </a:p>
        </p:txBody>
      </p:sp>
      <p:sp>
        <p:nvSpPr>
          <p:cNvPr id="103" name="Freeform 27"/>
          <p:cNvSpPr>
            <a:spLocks noChangeAspect="1" noEditPoints="1"/>
          </p:cNvSpPr>
          <p:nvPr/>
        </p:nvSpPr>
        <p:spPr bwMode="auto">
          <a:xfrm>
            <a:off x="6145757" y="4416995"/>
            <a:ext cx="521315" cy="544570"/>
          </a:xfrm>
          <a:custGeom>
            <a:avLst/>
            <a:gdLst>
              <a:gd name="T0" fmla="*/ 67 w 230"/>
              <a:gd name="T1" fmla="*/ 87 h 240"/>
              <a:gd name="T2" fmla="*/ 68 w 230"/>
              <a:gd name="T3" fmla="*/ 148 h 240"/>
              <a:gd name="T4" fmla="*/ 62 w 230"/>
              <a:gd name="T5" fmla="*/ 155 h 240"/>
              <a:gd name="T6" fmla="*/ 2 w 230"/>
              <a:gd name="T7" fmla="*/ 153 h 240"/>
              <a:gd name="T8" fmla="*/ 0 w 230"/>
              <a:gd name="T9" fmla="*/ 92 h 240"/>
              <a:gd name="T10" fmla="*/ 7 w 230"/>
              <a:gd name="T11" fmla="*/ 85 h 240"/>
              <a:gd name="T12" fmla="*/ 58 w 230"/>
              <a:gd name="T13" fmla="*/ 96 h 240"/>
              <a:gd name="T14" fmla="*/ 10 w 230"/>
              <a:gd name="T15" fmla="*/ 144 h 240"/>
              <a:gd name="T16" fmla="*/ 58 w 230"/>
              <a:gd name="T17" fmla="*/ 96 h 240"/>
              <a:gd name="T18" fmla="*/ 68 w 230"/>
              <a:gd name="T19" fmla="*/ 174 h 240"/>
              <a:gd name="T20" fmla="*/ 67 w 230"/>
              <a:gd name="T21" fmla="*/ 213 h 240"/>
              <a:gd name="T22" fmla="*/ 27 w 230"/>
              <a:gd name="T23" fmla="*/ 211 h 240"/>
              <a:gd name="T24" fmla="*/ 30 w 230"/>
              <a:gd name="T25" fmla="*/ 172 h 240"/>
              <a:gd name="T26" fmla="*/ 148 w 230"/>
              <a:gd name="T27" fmla="*/ 172 h 240"/>
              <a:gd name="T28" fmla="*/ 155 w 230"/>
              <a:gd name="T29" fmla="*/ 233 h 240"/>
              <a:gd name="T30" fmla="*/ 93 w 230"/>
              <a:gd name="T31" fmla="*/ 240 h 240"/>
              <a:gd name="T32" fmla="*/ 86 w 230"/>
              <a:gd name="T33" fmla="*/ 233 h 240"/>
              <a:gd name="T34" fmla="*/ 88 w 230"/>
              <a:gd name="T35" fmla="*/ 174 h 240"/>
              <a:gd name="T36" fmla="*/ 148 w 230"/>
              <a:gd name="T37" fmla="*/ 172 h 240"/>
              <a:gd name="T38" fmla="*/ 227 w 230"/>
              <a:gd name="T39" fmla="*/ 3 h 240"/>
              <a:gd name="T40" fmla="*/ 230 w 230"/>
              <a:gd name="T41" fmla="*/ 144 h 240"/>
              <a:gd name="T42" fmla="*/ 220 w 230"/>
              <a:gd name="T43" fmla="*/ 154 h 240"/>
              <a:gd name="T44" fmla="*/ 89 w 230"/>
              <a:gd name="T45" fmla="*/ 151 h 240"/>
              <a:gd name="T46" fmla="*/ 86 w 230"/>
              <a:gd name="T47" fmla="*/ 10 h 240"/>
              <a:gd name="T48" fmla="*/ 96 w 230"/>
              <a:gd name="T49" fmla="*/ 0 h 240"/>
              <a:gd name="T50" fmla="*/ 145 w 230"/>
              <a:gd name="T51" fmla="*/ 182 h 240"/>
              <a:gd name="T52" fmla="*/ 97 w 230"/>
              <a:gd name="T53" fmla="*/ 230 h 240"/>
              <a:gd name="T54" fmla="*/ 145 w 230"/>
              <a:gd name="T55" fmla="*/ 182 h 240"/>
              <a:gd name="T56" fmla="*/ 110 w 230"/>
              <a:gd name="T57" fmla="*/ 73 h 240"/>
              <a:gd name="T58" fmla="*/ 132 w 230"/>
              <a:gd name="T59" fmla="*/ 118 h 240"/>
              <a:gd name="T60" fmla="*/ 169 w 230"/>
              <a:gd name="T61" fmla="*/ 36 h 240"/>
              <a:gd name="T62" fmla="*/ 147 w 230"/>
              <a:gd name="T63" fmla="*/ 118 h 240"/>
              <a:gd name="T64" fmla="*/ 169 w 230"/>
              <a:gd name="T65" fmla="*/ 36 h 240"/>
              <a:gd name="T66" fmla="*/ 183 w 230"/>
              <a:gd name="T67" fmla="*/ 52 h 240"/>
              <a:gd name="T68" fmla="*/ 205 w 230"/>
              <a:gd name="T69" fmla="*/ 11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0" h="240">
                <a:moveTo>
                  <a:pt x="62" y="85"/>
                </a:moveTo>
                <a:cubicBezTo>
                  <a:pt x="64" y="85"/>
                  <a:pt x="65" y="86"/>
                  <a:pt x="67" y="87"/>
                </a:cubicBezTo>
                <a:cubicBezTo>
                  <a:pt x="68" y="89"/>
                  <a:pt x="68" y="90"/>
                  <a:pt x="68" y="92"/>
                </a:cubicBezTo>
                <a:cubicBezTo>
                  <a:pt x="68" y="148"/>
                  <a:pt x="68" y="148"/>
                  <a:pt x="68" y="148"/>
                </a:cubicBezTo>
                <a:cubicBezTo>
                  <a:pt x="68" y="149"/>
                  <a:pt x="68" y="151"/>
                  <a:pt x="67" y="153"/>
                </a:cubicBezTo>
                <a:cubicBezTo>
                  <a:pt x="65" y="154"/>
                  <a:pt x="64" y="155"/>
                  <a:pt x="62" y="155"/>
                </a:cubicBezTo>
                <a:cubicBezTo>
                  <a:pt x="7" y="155"/>
                  <a:pt x="7" y="155"/>
                  <a:pt x="7" y="155"/>
                </a:cubicBezTo>
                <a:cubicBezTo>
                  <a:pt x="5" y="155"/>
                  <a:pt x="3" y="154"/>
                  <a:pt x="2" y="153"/>
                </a:cubicBezTo>
                <a:cubicBezTo>
                  <a:pt x="0" y="151"/>
                  <a:pt x="0" y="149"/>
                  <a:pt x="0" y="148"/>
                </a:cubicBezTo>
                <a:cubicBezTo>
                  <a:pt x="0" y="92"/>
                  <a:pt x="0" y="92"/>
                  <a:pt x="0" y="92"/>
                </a:cubicBezTo>
                <a:cubicBezTo>
                  <a:pt x="0" y="90"/>
                  <a:pt x="0" y="89"/>
                  <a:pt x="2" y="87"/>
                </a:cubicBezTo>
                <a:cubicBezTo>
                  <a:pt x="3" y="86"/>
                  <a:pt x="5" y="85"/>
                  <a:pt x="7" y="85"/>
                </a:cubicBezTo>
                <a:lnTo>
                  <a:pt x="62" y="85"/>
                </a:lnTo>
                <a:close/>
                <a:moveTo>
                  <a:pt x="58" y="96"/>
                </a:moveTo>
                <a:cubicBezTo>
                  <a:pt x="10" y="96"/>
                  <a:pt x="10" y="96"/>
                  <a:pt x="10" y="96"/>
                </a:cubicBezTo>
                <a:cubicBezTo>
                  <a:pt x="10" y="144"/>
                  <a:pt x="10" y="144"/>
                  <a:pt x="10" y="144"/>
                </a:cubicBezTo>
                <a:cubicBezTo>
                  <a:pt x="58" y="144"/>
                  <a:pt x="58" y="144"/>
                  <a:pt x="58" y="144"/>
                </a:cubicBezTo>
                <a:lnTo>
                  <a:pt x="58" y="96"/>
                </a:lnTo>
                <a:close/>
                <a:moveTo>
                  <a:pt x="67" y="172"/>
                </a:moveTo>
                <a:cubicBezTo>
                  <a:pt x="68" y="172"/>
                  <a:pt x="68" y="173"/>
                  <a:pt x="68" y="174"/>
                </a:cubicBezTo>
                <a:cubicBezTo>
                  <a:pt x="68" y="211"/>
                  <a:pt x="68" y="211"/>
                  <a:pt x="68" y="211"/>
                </a:cubicBezTo>
                <a:cubicBezTo>
                  <a:pt x="68" y="212"/>
                  <a:pt x="68" y="213"/>
                  <a:pt x="67" y="213"/>
                </a:cubicBezTo>
                <a:cubicBezTo>
                  <a:pt x="30" y="213"/>
                  <a:pt x="30" y="213"/>
                  <a:pt x="30" y="213"/>
                </a:cubicBezTo>
                <a:cubicBezTo>
                  <a:pt x="28" y="213"/>
                  <a:pt x="27" y="212"/>
                  <a:pt x="27" y="211"/>
                </a:cubicBezTo>
                <a:cubicBezTo>
                  <a:pt x="27" y="174"/>
                  <a:pt x="27" y="174"/>
                  <a:pt x="27" y="174"/>
                </a:cubicBezTo>
                <a:cubicBezTo>
                  <a:pt x="27" y="173"/>
                  <a:pt x="28" y="172"/>
                  <a:pt x="30" y="172"/>
                </a:cubicBezTo>
                <a:lnTo>
                  <a:pt x="67" y="172"/>
                </a:lnTo>
                <a:close/>
                <a:moveTo>
                  <a:pt x="148" y="172"/>
                </a:moveTo>
                <a:cubicBezTo>
                  <a:pt x="153" y="172"/>
                  <a:pt x="155" y="174"/>
                  <a:pt x="155" y="179"/>
                </a:cubicBezTo>
                <a:cubicBezTo>
                  <a:pt x="155" y="233"/>
                  <a:pt x="155" y="233"/>
                  <a:pt x="155" y="233"/>
                </a:cubicBezTo>
                <a:cubicBezTo>
                  <a:pt x="155" y="238"/>
                  <a:pt x="153" y="240"/>
                  <a:pt x="148" y="240"/>
                </a:cubicBezTo>
                <a:cubicBezTo>
                  <a:pt x="93" y="240"/>
                  <a:pt x="93" y="240"/>
                  <a:pt x="93" y="240"/>
                </a:cubicBezTo>
                <a:cubicBezTo>
                  <a:pt x="91" y="240"/>
                  <a:pt x="89" y="240"/>
                  <a:pt x="88" y="239"/>
                </a:cubicBezTo>
                <a:cubicBezTo>
                  <a:pt x="86" y="237"/>
                  <a:pt x="86" y="236"/>
                  <a:pt x="86" y="233"/>
                </a:cubicBezTo>
                <a:cubicBezTo>
                  <a:pt x="86" y="179"/>
                  <a:pt x="86" y="179"/>
                  <a:pt x="86" y="179"/>
                </a:cubicBezTo>
                <a:cubicBezTo>
                  <a:pt x="86" y="177"/>
                  <a:pt x="86" y="175"/>
                  <a:pt x="88" y="174"/>
                </a:cubicBezTo>
                <a:cubicBezTo>
                  <a:pt x="89" y="173"/>
                  <a:pt x="91" y="172"/>
                  <a:pt x="93" y="172"/>
                </a:cubicBezTo>
                <a:lnTo>
                  <a:pt x="148" y="172"/>
                </a:lnTo>
                <a:close/>
                <a:moveTo>
                  <a:pt x="220" y="0"/>
                </a:moveTo>
                <a:cubicBezTo>
                  <a:pt x="223" y="0"/>
                  <a:pt x="225" y="1"/>
                  <a:pt x="227" y="3"/>
                </a:cubicBezTo>
                <a:cubicBezTo>
                  <a:pt x="229" y="6"/>
                  <a:pt x="230" y="8"/>
                  <a:pt x="230" y="10"/>
                </a:cubicBezTo>
                <a:cubicBezTo>
                  <a:pt x="230" y="144"/>
                  <a:pt x="230" y="144"/>
                  <a:pt x="230" y="144"/>
                </a:cubicBezTo>
                <a:cubicBezTo>
                  <a:pt x="230" y="147"/>
                  <a:pt x="229" y="149"/>
                  <a:pt x="227" y="151"/>
                </a:cubicBezTo>
                <a:cubicBezTo>
                  <a:pt x="225" y="153"/>
                  <a:pt x="223" y="154"/>
                  <a:pt x="220" y="154"/>
                </a:cubicBezTo>
                <a:cubicBezTo>
                  <a:pt x="96" y="154"/>
                  <a:pt x="96" y="154"/>
                  <a:pt x="96" y="154"/>
                </a:cubicBezTo>
                <a:cubicBezTo>
                  <a:pt x="93" y="154"/>
                  <a:pt x="91" y="153"/>
                  <a:pt x="89" y="151"/>
                </a:cubicBezTo>
                <a:cubicBezTo>
                  <a:pt x="87" y="149"/>
                  <a:pt x="86" y="147"/>
                  <a:pt x="86" y="144"/>
                </a:cubicBezTo>
                <a:cubicBezTo>
                  <a:pt x="86" y="10"/>
                  <a:pt x="86" y="10"/>
                  <a:pt x="86" y="10"/>
                </a:cubicBezTo>
                <a:cubicBezTo>
                  <a:pt x="86" y="8"/>
                  <a:pt x="87" y="6"/>
                  <a:pt x="89" y="3"/>
                </a:cubicBezTo>
                <a:cubicBezTo>
                  <a:pt x="91" y="1"/>
                  <a:pt x="93" y="0"/>
                  <a:pt x="96" y="0"/>
                </a:cubicBezTo>
                <a:lnTo>
                  <a:pt x="220" y="0"/>
                </a:lnTo>
                <a:close/>
                <a:moveTo>
                  <a:pt x="145" y="182"/>
                </a:moveTo>
                <a:cubicBezTo>
                  <a:pt x="97" y="182"/>
                  <a:pt x="97" y="182"/>
                  <a:pt x="97" y="182"/>
                </a:cubicBezTo>
                <a:cubicBezTo>
                  <a:pt x="97" y="230"/>
                  <a:pt x="97" y="230"/>
                  <a:pt x="97" y="230"/>
                </a:cubicBezTo>
                <a:cubicBezTo>
                  <a:pt x="145" y="230"/>
                  <a:pt x="145" y="230"/>
                  <a:pt x="145" y="230"/>
                </a:cubicBezTo>
                <a:lnTo>
                  <a:pt x="145" y="182"/>
                </a:lnTo>
                <a:close/>
                <a:moveTo>
                  <a:pt x="132" y="73"/>
                </a:moveTo>
                <a:cubicBezTo>
                  <a:pt x="110" y="73"/>
                  <a:pt x="110" y="73"/>
                  <a:pt x="110" y="73"/>
                </a:cubicBezTo>
                <a:cubicBezTo>
                  <a:pt x="110" y="118"/>
                  <a:pt x="110" y="118"/>
                  <a:pt x="110" y="118"/>
                </a:cubicBezTo>
                <a:cubicBezTo>
                  <a:pt x="132" y="118"/>
                  <a:pt x="132" y="118"/>
                  <a:pt x="132" y="118"/>
                </a:cubicBezTo>
                <a:lnTo>
                  <a:pt x="132" y="73"/>
                </a:lnTo>
                <a:close/>
                <a:moveTo>
                  <a:pt x="169" y="36"/>
                </a:moveTo>
                <a:cubicBezTo>
                  <a:pt x="147" y="36"/>
                  <a:pt x="147" y="36"/>
                  <a:pt x="147" y="36"/>
                </a:cubicBezTo>
                <a:cubicBezTo>
                  <a:pt x="147" y="118"/>
                  <a:pt x="147" y="118"/>
                  <a:pt x="147" y="118"/>
                </a:cubicBezTo>
                <a:cubicBezTo>
                  <a:pt x="169" y="118"/>
                  <a:pt x="169" y="118"/>
                  <a:pt x="169" y="118"/>
                </a:cubicBezTo>
                <a:lnTo>
                  <a:pt x="169" y="36"/>
                </a:lnTo>
                <a:close/>
                <a:moveTo>
                  <a:pt x="205" y="52"/>
                </a:moveTo>
                <a:cubicBezTo>
                  <a:pt x="183" y="52"/>
                  <a:pt x="183" y="52"/>
                  <a:pt x="183" y="52"/>
                </a:cubicBezTo>
                <a:cubicBezTo>
                  <a:pt x="183" y="118"/>
                  <a:pt x="183" y="118"/>
                  <a:pt x="183" y="118"/>
                </a:cubicBezTo>
                <a:cubicBezTo>
                  <a:pt x="205" y="118"/>
                  <a:pt x="205" y="118"/>
                  <a:pt x="205" y="118"/>
                </a:cubicBezTo>
                <a:lnTo>
                  <a:pt x="205" y="52"/>
                </a:lnTo>
                <a:close/>
              </a:path>
            </a:pathLst>
          </a:custGeom>
          <a:solidFill>
            <a:schemeClr val="tx1">
              <a:lumMod val="65000"/>
              <a:lumOff val="35000"/>
            </a:schemeClr>
          </a:solidFill>
          <a:ln>
            <a:noFill/>
          </a:ln>
          <a:scene3d>
            <a:camera prst="isometricRightUp"/>
            <a:lightRig rig="threePt" dir="t"/>
          </a:scene3d>
        </p:spPr>
        <p:txBody>
          <a:bodyPr vert="horz" wrap="square" lIns="91437" tIns="45719" rIns="91437" bIns="45719" numCol="1" anchor="t" anchorCtr="0" compatLnSpc="1">
            <a:prstTxWarp prst="textNoShape">
              <a:avLst/>
            </a:prstTxWarp>
          </a:bodyPr>
          <a:lstStyle/>
          <a:p>
            <a:endParaRPr lang="en-US" sz="1300" dirty="0">
              <a:solidFill>
                <a:srgbClr val="FF0000"/>
              </a:solidFill>
            </a:endParaRPr>
          </a:p>
        </p:txBody>
      </p:sp>
      <p:sp>
        <p:nvSpPr>
          <p:cNvPr id="104" name="Freeform 17"/>
          <p:cNvSpPr>
            <a:spLocks noChangeAspect="1" noEditPoints="1"/>
          </p:cNvSpPr>
          <p:nvPr/>
        </p:nvSpPr>
        <p:spPr bwMode="auto">
          <a:xfrm>
            <a:off x="4205700" y="4460056"/>
            <a:ext cx="441313" cy="446074"/>
          </a:xfrm>
          <a:custGeom>
            <a:avLst/>
            <a:gdLst>
              <a:gd name="T0" fmla="*/ 199 w 237"/>
              <a:gd name="T1" fmla="*/ 174 h 240"/>
              <a:gd name="T2" fmla="*/ 194 w 237"/>
              <a:gd name="T3" fmla="*/ 225 h 240"/>
              <a:gd name="T4" fmla="*/ 158 w 237"/>
              <a:gd name="T5" fmla="*/ 208 h 240"/>
              <a:gd name="T6" fmla="*/ 118 w 237"/>
              <a:gd name="T7" fmla="*/ 240 h 240"/>
              <a:gd name="T8" fmla="*/ 105 w 237"/>
              <a:gd name="T9" fmla="*/ 202 h 240"/>
              <a:gd name="T10" fmla="*/ 54 w 237"/>
              <a:gd name="T11" fmla="*/ 197 h 240"/>
              <a:gd name="T12" fmla="*/ 71 w 237"/>
              <a:gd name="T13" fmla="*/ 161 h 240"/>
              <a:gd name="T14" fmla="*/ 38 w 237"/>
              <a:gd name="T15" fmla="*/ 121 h 240"/>
              <a:gd name="T16" fmla="*/ 73 w 237"/>
              <a:gd name="T17" fmla="*/ 114 h 240"/>
              <a:gd name="T18" fmla="*/ 60 w 237"/>
              <a:gd name="T19" fmla="*/ 87 h 240"/>
              <a:gd name="T20" fmla="*/ 40 w 237"/>
              <a:gd name="T21" fmla="*/ 99 h 240"/>
              <a:gd name="T22" fmla="*/ 37 w 237"/>
              <a:gd name="T23" fmla="*/ 82 h 240"/>
              <a:gd name="T24" fmla="*/ 23 w 237"/>
              <a:gd name="T25" fmla="*/ 92 h 240"/>
              <a:gd name="T26" fmla="*/ 19 w 237"/>
              <a:gd name="T27" fmla="*/ 66 h 240"/>
              <a:gd name="T28" fmla="*/ 0 w 237"/>
              <a:gd name="T29" fmla="*/ 60 h 240"/>
              <a:gd name="T30" fmla="*/ 17 w 237"/>
              <a:gd name="T31" fmla="*/ 39 h 240"/>
              <a:gd name="T32" fmla="*/ 8 w 237"/>
              <a:gd name="T33" fmla="*/ 22 h 240"/>
              <a:gd name="T34" fmla="*/ 33 w 237"/>
              <a:gd name="T35" fmla="*/ 19 h 240"/>
              <a:gd name="T36" fmla="*/ 40 w 237"/>
              <a:gd name="T37" fmla="*/ 0 h 240"/>
              <a:gd name="T38" fmla="*/ 60 w 237"/>
              <a:gd name="T39" fmla="*/ 16 h 240"/>
              <a:gd name="T40" fmla="*/ 78 w 237"/>
              <a:gd name="T41" fmla="*/ 7 h 240"/>
              <a:gd name="T42" fmla="*/ 81 w 237"/>
              <a:gd name="T43" fmla="*/ 33 h 240"/>
              <a:gd name="T44" fmla="*/ 84 w 237"/>
              <a:gd name="T45" fmla="*/ 39 h 240"/>
              <a:gd name="T46" fmla="*/ 100 w 237"/>
              <a:gd name="T47" fmla="*/ 60 h 240"/>
              <a:gd name="T48" fmla="*/ 105 w 237"/>
              <a:gd name="T49" fmla="*/ 79 h 240"/>
              <a:gd name="T50" fmla="*/ 118 w 237"/>
              <a:gd name="T51" fmla="*/ 74 h 240"/>
              <a:gd name="T52" fmla="*/ 158 w 237"/>
              <a:gd name="T53" fmla="*/ 41 h 240"/>
              <a:gd name="T54" fmla="*/ 165 w 237"/>
              <a:gd name="T55" fmla="*/ 76 h 240"/>
              <a:gd name="T56" fmla="*/ 194 w 237"/>
              <a:gd name="T57" fmla="*/ 57 h 240"/>
              <a:gd name="T58" fmla="*/ 199 w 237"/>
              <a:gd name="T59" fmla="*/ 108 h 240"/>
              <a:gd name="T60" fmla="*/ 237 w 237"/>
              <a:gd name="T61" fmla="*/ 121 h 240"/>
              <a:gd name="T62" fmla="*/ 204 w 237"/>
              <a:gd name="T63" fmla="*/ 161 h 240"/>
              <a:gd name="T64" fmla="*/ 50 w 237"/>
              <a:gd name="T65" fmla="*/ 64 h 240"/>
              <a:gd name="T66" fmla="*/ 65 w 237"/>
              <a:gd name="T67" fmla="*/ 49 h 240"/>
              <a:gd name="T68" fmla="*/ 51 w 237"/>
              <a:gd name="T69" fmla="*/ 35 h 240"/>
              <a:gd name="T70" fmla="*/ 35 w 237"/>
              <a:gd name="T71" fmla="*/ 51 h 240"/>
              <a:gd name="T72" fmla="*/ 138 w 237"/>
              <a:gd name="T73" fmla="*/ 173 h 240"/>
              <a:gd name="T74" fmla="*/ 168 w 237"/>
              <a:gd name="T75" fmla="*/ 143 h 240"/>
              <a:gd name="T76" fmla="*/ 138 w 237"/>
              <a:gd name="T77" fmla="*/ 113 h 240"/>
              <a:gd name="T78" fmla="*/ 108 w 237"/>
              <a:gd name="T79" fmla="*/ 143 h 240"/>
              <a:gd name="T80" fmla="*/ 138 w 237"/>
              <a:gd name="T81" fmla="*/ 17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7" h="240">
                <a:moveTo>
                  <a:pt x="204" y="161"/>
                </a:moveTo>
                <a:cubicBezTo>
                  <a:pt x="203" y="166"/>
                  <a:pt x="201" y="170"/>
                  <a:pt x="199" y="174"/>
                </a:cubicBezTo>
                <a:cubicBezTo>
                  <a:pt x="222" y="197"/>
                  <a:pt x="222" y="197"/>
                  <a:pt x="222" y="197"/>
                </a:cubicBezTo>
                <a:cubicBezTo>
                  <a:pt x="194" y="225"/>
                  <a:pt x="194" y="225"/>
                  <a:pt x="194" y="225"/>
                </a:cubicBezTo>
                <a:cubicBezTo>
                  <a:pt x="171" y="202"/>
                  <a:pt x="171" y="202"/>
                  <a:pt x="171" y="202"/>
                </a:cubicBezTo>
                <a:cubicBezTo>
                  <a:pt x="167" y="204"/>
                  <a:pt x="163" y="206"/>
                  <a:pt x="158" y="208"/>
                </a:cubicBezTo>
                <a:cubicBezTo>
                  <a:pt x="158" y="240"/>
                  <a:pt x="158" y="240"/>
                  <a:pt x="158" y="240"/>
                </a:cubicBezTo>
                <a:cubicBezTo>
                  <a:pt x="118" y="240"/>
                  <a:pt x="118" y="240"/>
                  <a:pt x="118" y="240"/>
                </a:cubicBezTo>
                <a:cubicBezTo>
                  <a:pt x="118" y="208"/>
                  <a:pt x="118" y="208"/>
                  <a:pt x="118" y="208"/>
                </a:cubicBezTo>
                <a:cubicBezTo>
                  <a:pt x="113" y="206"/>
                  <a:pt x="108" y="204"/>
                  <a:pt x="105" y="202"/>
                </a:cubicBezTo>
                <a:cubicBezTo>
                  <a:pt x="81" y="225"/>
                  <a:pt x="81" y="225"/>
                  <a:pt x="81" y="225"/>
                </a:cubicBezTo>
                <a:cubicBezTo>
                  <a:pt x="54" y="197"/>
                  <a:pt x="54" y="197"/>
                  <a:pt x="54" y="197"/>
                </a:cubicBezTo>
                <a:cubicBezTo>
                  <a:pt x="77" y="174"/>
                  <a:pt x="77" y="174"/>
                  <a:pt x="77" y="174"/>
                </a:cubicBezTo>
                <a:cubicBezTo>
                  <a:pt x="74" y="170"/>
                  <a:pt x="72" y="166"/>
                  <a:pt x="71" y="161"/>
                </a:cubicBezTo>
                <a:cubicBezTo>
                  <a:pt x="38" y="161"/>
                  <a:pt x="38" y="161"/>
                  <a:pt x="38" y="161"/>
                </a:cubicBezTo>
                <a:cubicBezTo>
                  <a:pt x="38" y="121"/>
                  <a:pt x="38" y="121"/>
                  <a:pt x="38" y="121"/>
                </a:cubicBezTo>
                <a:cubicBezTo>
                  <a:pt x="71" y="121"/>
                  <a:pt x="71" y="121"/>
                  <a:pt x="71" y="121"/>
                </a:cubicBezTo>
                <a:cubicBezTo>
                  <a:pt x="72" y="118"/>
                  <a:pt x="72" y="116"/>
                  <a:pt x="73" y="114"/>
                </a:cubicBezTo>
                <a:cubicBezTo>
                  <a:pt x="74" y="112"/>
                  <a:pt x="75" y="110"/>
                  <a:pt x="76" y="108"/>
                </a:cubicBezTo>
                <a:cubicBezTo>
                  <a:pt x="60" y="87"/>
                  <a:pt x="60" y="87"/>
                  <a:pt x="60" y="87"/>
                </a:cubicBezTo>
                <a:cubicBezTo>
                  <a:pt x="60" y="99"/>
                  <a:pt x="60" y="99"/>
                  <a:pt x="60" y="99"/>
                </a:cubicBezTo>
                <a:cubicBezTo>
                  <a:pt x="40" y="99"/>
                  <a:pt x="40" y="99"/>
                  <a:pt x="40" y="99"/>
                </a:cubicBezTo>
                <a:cubicBezTo>
                  <a:pt x="40" y="83"/>
                  <a:pt x="40" y="83"/>
                  <a:pt x="40" y="83"/>
                </a:cubicBezTo>
                <a:cubicBezTo>
                  <a:pt x="39" y="82"/>
                  <a:pt x="38" y="82"/>
                  <a:pt x="37" y="82"/>
                </a:cubicBezTo>
                <a:cubicBezTo>
                  <a:pt x="36" y="81"/>
                  <a:pt x="35" y="81"/>
                  <a:pt x="33" y="80"/>
                </a:cubicBezTo>
                <a:cubicBezTo>
                  <a:pt x="23" y="92"/>
                  <a:pt x="23" y="92"/>
                  <a:pt x="23" y="92"/>
                </a:cubicBezTo>
                <a:cubicBezTo>
                  <a:pt x="8" y="77"/>
                  <a:pt x="8" y="77"/>
                  <a:pt x="8" y="77"/>
                </a:cubicBezTo>
                <a:cubicBezTo>
                  <a:pt x="19" y="66"/>
                  <a:pt x="19" y="66"/>
                  <a:pt x="19" y="66"/>
                </a:cubicBezTo>
                <a:cubicBezTo>
                  <a:pt x="18" y="63"/>
                  <a:pt x="17" y="61"/>
                  <a:pt x="17" y="60"/>
                </a:cubicBezTo>
                <a:cubicBezTo>
                  <a:pt x="0" y="60"/>
                  <a:pt x="0" y="60"/>
                  <a:pt x="0" y="60"/>
                </a:cubicBezTo>
                <a:cubicBezTo>
                  <a:pt x="0" y="39"/>
                  <a:pt x="0" y="39"/>
                  <a:pt x="0" y="39"/>
                </a:cubicBezTo>
                <a:cubicBezTo>
                  <a:pt x="17" y="39"/>
                  <a:pt x="17" y="39"/>
                  <a:pt x="17" y="39"/>
                </a:cubicBezTo>
                <a:cubicBezTo>
                  <a:pt x="19" y="33"/>
                  <a:pt x="19" y="33"/>
                  <a:pt x="19" y="33"/>
                </a:cubicBezTo>
                <a:cubicBezTo>
                  <a:pt x="8" y="22"/>
                  <a:pt x="8" y="22"/>
                  <a:pt x="8" y="22"/>
                </a:cubicBezTo>
                <a:cubicBezTo>
                  <a:pt x="22" y="6"/>
                  <a:pt x="22" y="6"/>
                  <a:pt x="22" y="6"/>
                </a:cubicBezTo>
                <a:cubicBezTo>
                  <a:pt x="33" y="19"/>
                  <a:pt x="33" y="19"/>
                  <a:pt x="33" y="19"/>
                </a:cubicBezTo>
                <a:cubicBezTo>
                  <a:pt x="40" y="16"/>
                  <a:pt x="40" y="16"/>
                  <a:pt x="40" y="16"/>
                </a:cubicBezTo>
                <a:cubicBezTo>
                  <a:pt x="40" y="0"/>
                  <a:pt x="40" y="0"/>
                  <a:pt x="40" y="0"/>
                </a:cubicBezTo>
                <a:cubicBezTo>
                  <a:pt x="60" y="0"/>
                  <a:pt x="60" y="0"/>
                  <a:pt x="60" y="0"/>
                </a:cubicBezTo>
                <a:cubicBezTo>
                  <a:pt x="60" y="16"/>
                  <a:pt x="60" y="16"/>
                  <a:pt x="60" y="16"/>
                </a:cubicBezTo>
                <a:cubicBezTo>
                  <a:pt x="62" y="16"/>
                  <a:pt x="64" y="17"/>
                  <a:pt x="67" y="19"/>
                </a:cubicBezTo>
                <a:cubicBezTo>
                  <a:pt x="78" y="7"/>
                  <a:pt x="78" y="7"/>
                  <a:pt x="78" y="7"/>
                </a:cubicBezTo>
                <a:cubicBezTo>
                  <a:pt x="93" y="21"/>
                  <a:pt x="93" y="21"/>
                  <a:pt x="93" y="21"/>
                </a:cubicBezTo>
                <a:cubicBezTo>
                  <a:pt x="81" y="33"/>
                  <a:pt x="81" y="33"/>
                  <a:pt x="81" y="33"/>
                </a:cubicBezTo>
                <a:cubicBezTo>
                  <a:pt x="82" y="34"/>
                  <a:pt x="82" y="35"/>
                  <a:pt x="83" y="36"/>
                </a:cubicBezTo>
                <a:cubicBezTo>
                  <a:pt x="83" y="37"/>
                  <a:pt x="83" y="38"/>
                  <a:pt x="84" y="39"/>
                </a:cubicBezTo>
                <a:cubicBezTo>
                  <a:pt x="100" y="39"/>
                  <a:pt x="100" y="39"/>
                  <a:pt x="100" y="39"/>
                </a:cubicBezTo>
                <a:cubicBezTo>
                  <a:pt x="100" y="60"/>
                  <a:pt x="100" y="60"/>
                  <a:pt x="100" y="60"/>
                </a:cubicBezTo>
                <a:cubicBezTo>
                  <a:pt x="88" y="60"/>
                  <a:pt x="88" y="60"/>
                  <a:pt x="88" y="60"/>
                </a:cubicBezTo>
                <a:cubicBezTo>
                  <a:pt x="105" y="79"/>
                  <a:pt x="105" y="79"/>
                  <a:pt x="105" y="79"/>
                </a:cubicBezTo>
                <a:cubicBezTo>
                  <a:pt x="107" y="78"/>
                  <a:pt x="109" y="77"/>
                  <a:pt x="111" y="76"/>
                </a:cubicBezTo>
                <a:cubicBezTo>
                  <a:pt x="113" y="75"/>
                  <a:pt x="116" y="75"/>
                  <a:pt x="118" y="74"/>
                </a:cubicBezTo>
                <a:cubicBezTo>
                  <a:pt x="118" y="41"/>
                  <a:pt x="118" y="41"/>
                  <a:pt x="118" y="41"/>
                </a:cubicBezTo>
                <a:cubicBezTo>
                  <a:pt x="158" y="41"/>
                  <a:pt x="158" y="41"/>
                  <a:pt x="158" y="41"/>
                </a:cubicBezTo>
                <a:cubicBezTo>
                  <a:pt x="158" y="74"/>
                  <a:pt x="158" y="74"/>
                  <a:pt x="158" y="74"/>
                </a:cubicBezTo>
                <a:cubicBezTo>
                  <a:pt x="160" y="75"/>
                  <a:pt x="162" y="75"/>
                  <a:pt x="165" y="76"/>
                </a:cubicBezTo>
                <a:cubicBezTo>
                  <a:pt x="167" y="77"/>
                  <a:pt x="169" y="78"/>
                  <a:pt x="171" y="79"/>
                </a:cubicBezTo>
                <a:cubicBezTo>
                  <a:pt x="194" y="57"/>
                  <a:pt x="194" y="57"/>
                  <a:pt x="194" y="57"/>
                </a:cubicBezTo>
                <a:cubicBezTo>
                  <a:pt x="222" y="84"/>
                  <a:pt x="222" y="84"/>
                  <a:pt x="222" y="84"/>
                </a:cubicBezTo>
                <a:cubicBezTo>
                  <a:pt x="199" y="108"/>
                  <a:pt x="199" y="108"/>
                  <a:pt x="199" y="108"/>
                </a:cubicBezTo>
                <a:cubicBezTo>
                  <a:pt x="201" y="112"/>
                  <a:pt x="203" y="116"/>
                  <a:pt x="204" y="121"/>
                </a:cubicBezTo>
                <a:cubicBezTo>
                  <a:pt x="237" y="121"/>
                  <a:pt x="237" y="121"/>
                  <a:pt x="237" y="121"/>
                </a:cubicBezTo>
                <a:cubicBezTo>
                  <a:pt x="237" y="161"/>
                  <a:pt x="237" y="161"/>
                  <a:pt x="237" y="161"/>
                </a:cubicBezTo>
                <a:lnTo>
                  <a:pt x="204" y="161"/>
                </a:lnTo>
                <a:close/>
                <a:moveTo>
                  <a:pt x="39" y="60"/>
                </a:moveTo>
                <a:cubicBezTo>
                  <a:pt x="43" y="63"/>
                  <a:pt x="46" y="64"/>
                  <a:pt x="50" y="64"/>
                </a:cubicBezTo>
                <a:cubicBezTo>
                  <a:pt x="54" y="64"/>
                  <a:pt x="57" y="63"/>
                  <a:pt x="61" y="60"/>
                </a:cubicBezTo>
                <a:cubicBezTo>
                  <a:pt x="64" y="56"/>
                  <a:pt x="65" y="53"/>
                  <a:pt x="65" y="49"/>
                </a:cubicBezTo>
                <a:cubicBezTo>
                  <a:pt x="65" y="46"/>
                  <a:pt x="64" y="43"/>
                  <a:pt x="61" y="39"/>
                </a:cubicBezTo>
                <a:cubicBezTo>
                  <a:pt x="58" y="36"/>
                  <a:pt x="55" y="35"/>
                  <a:pt x="51" y="35"/>
                </a:cubicBezTo>
                <a:cubicBezTo>
                  <a:pt x="47" y="35"/>
                  <a:pt x="43" y="36"/>
                  <a:pt x="40" y="40"/>
                </a:cubicBezTo>
                <a:cubicBezTo>
                  <a:pt x="37" y="43"/>
                  <a:pt x="35" y="47"/>
                  <a:pt x="35" y="51"/>
                </a:cubicBezTo>
                <a:cubicBezTo>
                  <a:pt x="35" y="54"/>
                  <a:pt x="36" y="57"/>
                  <a:pt x="39" y="60"/>
                </a:cubicBezTo>
                <a:close/>
                <a:moveTo>
                  <a:pt x="138" y="173"/>
                </a:moveTo>
                <a:cubicBezTo>
                  <a:pt x="146" y="173"/>
                  <a:pt x="154" y="170"/>
                  <a:pt x="159" y="164"/>
                </a:cubicBezTo>
                <a:cubicBezTo>
                  <a:pt x="165" y="158"/>
                  <a:pt x="168" y="151"/>
                  <a:pt x="168" y="143"/>
                </a:cubicBezTo>
                <a:cubicBezTo>
                  <a:pt x="168" y="134"/>
                  <a:pt x="165" y="127"/>
                  <a:pt x="159" y="121"/>
                </a:cubicBezTo>
                <a:cubicBezTo>
                  <a:pt x="154" y="115"/>
                  <a:pt x="146" y="113"/>
                  <a:pt x="138" y="113"/>
                </a:cubicBezTo>
                <a:cubicBezTo>
                  <a:pt x="130" y="113"/>
                  <a:pt x="123" y="115"/>
                  <a:pt x="117" y="121"/>
                </a:cubicBezTo>
                <a:cubicBezTo>
                  <a:pt x="111" y="127"/>
                  <a:pt x="108" y="134"/>
                  <a:pt x="108" y="143"/>
                </a:cubicBezTo>
                <a:cubicBezTo>
                  <a:pt x="108" y="151"/>
                  <a:pt x="111" y="158"/>
                  <a:pt x="117" y="164"/>
                </a:cubicBezTo>
                <a:cubicBezTo>
                  <a:pt x="123" y="170"/>
                  <a:pt x="130" y="173"/>
                  <a:pt x="138" y="173"/>
                </a:cubicBezTo>
                <a:close/>
              </a:path>
            </a:pathLst>
          </a:custGeom>
          <a:solidFill>
            <a:schemeClr val="bg1"/>
          </a:solidFill>
          <a:ln>
            <a:noFill/>
          </a:ln>
          <a:scene3d>
            <a:camera prst="isometricOffAxis2Left"/>
            <a:lightRig rig="threePt" dir="t"/>
          </a:scene3d>
        </p:spPr>
        <p:txBody>
          <a:bodyPr vert="horz" wrap="square" lIns="91437" tIns="45719" rIns="91437" bIns="45719" numCol="1" anchor="t" anchorCtr="0" compatLnSpc="1">
            <a:prstTxWarp prst="textNoShape">
              <a:avLst/>
            </a:prstTxWarp>
          </a:bodyPr>
          <a:lstStyle/>
          <a:p>
            <a:endParaRPr lang="en-US" sz="1300" dirty="0"/>
          </a:p>
        </p:txBody>
      </p:sp>
      <p:sp>
        <p:nvSpPr>
          <p:cNvPr id="106" name="Freeform 22"/>
          <p:cNvSpPr>
            <a:spLocks noChangeAspect="1" noEditPoints="1"/>
          </p:cNvSpPr>
          <p:nvPr/>
        </p:nvSpPr>
        <p:spPr bwMode="auto">
          <a:xfrm>
            <a:off x="5538023" y="5630977"/>
            <a:ext cx="382577" cy="444487"/>
          </a:xfrm>
          <a:custGeom>
            <a:avLst/>
            <a:gdLst>
              <a:gd name="T0" fmla="*/ 241 w 241"/>
              <a:gd name="T1" fmla="*/ 61 h 280"/>
              <a:gd name="T2" fmla="*/ 241 w 241"/>
              <a:gd name="T3" fmla="*/ 220 h 280"/>
              <a:gd name="T4" fmla="*/ 121 w 241"/>
              <a:gd name="T5" fmla="*/ 280 h 280"/>
              <a:gd name="T6" fmla="*/ 0 w 241"/>
              <a:gd name="T7" fmla="*/ 220 h 280"/>
              <a:gd name="T8" fmla="*/ 0 w 241"/>
              <a:gd name="T9" fmla="*/ 61 h 280"/>
              <a:gd name="T10" fmla="*/ 61 w 241"/>
              <a:gd name="T11" fmla="*/ 30 h 280"/>
              <a:gd name="T12" fmla="*/ 181 w 241"/>
              <a:gd name="T13" fmla="*/ 90 h 280"/>
              <a:gd name="T14" fmla="*/ 181 w 241"/>
              <a:gd name="T15" fmla="*/ 150 h 280"/>
              <a:gd name="T16" fmla="*/ 161 w 241"/>
              <a:gd name="T17" fmla="*/ 161 h 280"/>
              <a:gd name="T18" fmla="*/ 161 w 241"/>
              <a:gd name="T19" fmla="*/ 103 h 280"/>
              <a:gd name="T20" fmla="*/ 61 w 241"/>
              <a:gd name="T21" fmla="*/ 53 h 280"/>
              <a:gd name="T22" fmla="*/ 21 w 241"/>
              <a:gd name="T23" fmla="*/ 73 h 280"/>
              <a:gd name="T24" fmla="*/ 21 w 241"/>
              <a:gd name="T25" fmla="*/ 209 h 280"/>
              <a:gd name="T26" fmla="*/ 121 w 241"/>
              <a:gd name="T27" fmla="*/ 258 h 280"/>
              <a:gd name="T28" fmla="*/ 221 w 241"/>
              <a:gd name="T29" fmla="*/ 209 h 280"/>
              <a:gd name="T30" fmla="*/ 221 w 241"/>
              <a:gd name="T31" fmla="*/ 73 h 280"/>
              <a:gd name="T32" fmla="*/ 121 w 241"/>
              <a:gd name="T33" fmla="*/ 23 h 280"/>
              <a:gd name="T34" fmla="*/ 106 w 241"/>
              <a:gd name="T35" fmla="*/ 30 h 280"/>
              <a:gd name="T36" fmla="*/ 83 w 241"/>
              <a:gd name="T37" fmla="*/ 19 h 280"/>
              <a:gd name="T38" fmla="*/ 121 w 241"/>
              <a:gd name="T39" fmla="*/ 0 h 280"/>
              <a:gd name="T40" fmla="*/ 241 w 241"/>
              <a:gd name="T41" fmla="*/ 61 h 280"/>
              <a:gd name="T42" fmla="*/ 41 w 241"/>
              <a:gd name="T43" fmla="*/ 171 h 280"/>
              <a:gd name="T44" fmla="*/ 100 w 241"/>
              <a:gd name="T45" fmla="*/ 201 h 280"/>
              <a:gd name="T46" fmla="*/ 100 w 241"/>
              <a:gd name="T47" fmla="*/ 225 h 280"/>
              <a:gd name="T48" fmla="*/ 41 w 241"/>
              <a:gd name="T49" fmla="*/ 196 h 280"/>
              <a:gd name="T50" fmla="*/ 41 w 241"/>
              <a:gd name="T51" fmla="*/ 171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1" h="280">
                <a:moveTo>
                  <a:pt x="241" y="61"/>
                </a:moveTo>
                <a:lnTo>
                  <a:pt x="241" y="220"/>
                </a:lnTo>
                <a:lnTo>
                  <a:pt x="121" y="280"/>
                </a:lnTo>
                <a:lnTo>
                  <a:pt x="0" y="220"/>
                </a:lnTo>
                <a:lnTo>
                  <a:pt x="0" y="61"/>
                </a:lnTo>
                <a:lnTo>
                  <a:pt x="61" y="30"/>
                </a:lnTo>
                <a:lnTo>
                  <a:pt x="181" y="90"/>
                </a:lnTo>
                <a:lnTo>
                  <a:pt x="181" y="150"/>
                </a:lnTo>
                <a:lnTo>
                  <a:pt x="161" y="161"/>
                </a:lnTo>
                <a:lnTo>
                  <a:pt x="161" y="103"/>
                </a:lnTo>
                <a:lnTo>
                  <a:pt x="61" y="53"/>
                </a:lnTo>
                <a:lnTo>
                  <a:pt x="21" y="73"/>
                </a:lnTo>
                <a:lnTo>
                  <a:pt x="21" y="209"/>
                </a:lnTo>
                <a:lnTo>
                  <a:pt x="121" y="258"/>
                </a:lnTo>
                <a:lnTo>
                  <a:pt x="221" y="209"/>
                </a:lnTo>
                <a:lnTo>
                  <a:pt x="221" y="73"/>
                </a:lnTo>
                <a:lnTo>
                  <a:pt x="121" y="23"/>
                </a:lnTo>
                <a:lnTo>
                  <a:pt x="106" y="30"/>
                </a:lnTo>
                <a:lnTo>
                  <a:pt x="83" y="19"/>
                </a:lnTo>
                <a:lnTo>
                  <a:pt x="121" y="0"/>
                </a:lnTo>
                <a:lnTo>
                  <a:pt x="241" y="61"/>
                </a:lnTo>
                <a:close/>
                <a:moveTo>
                  <a:pt x="41" y="171"/>
                </a:moveTo>
                <a:lnTo>
                  <a:pt x="100" y="201"/>
                </a:lnTo>
                <a:lnTo>
                  <a:pt x="100" y="225"/>
                </a:lnTo>
                <a:lnTo>
                  <a:pt x="41" y="196"/>
                </a:lnTo>
                <a:lnTo>
                  <a:pt x="41" y="171"/>
                </a:lnTo>
                <a:close/>
              </a:path>
            </a:pathLst>
          </a:custGeom>
          <a:solidFill>
            <a:schemeClr val="tx1">
              <a:lumMod val="65000"/>
              <a:lumOff val="35000"/>
            </a:schemeClr>
          </a:solidFill>
          <a:ln>
            <a:noFill/>
          </a:ln>
        </p:spPr>
        <p:txBody>
          <a:bodyPr vert="horz" wrap="square" lIns="91437" tIns="45719" rIns="91437" bIns="45719" numCol="1" anchor="t" anchorCtr="0" compatLnSpc="1">
            <a:prstTxWarp prst="textNoShape">
              <a:avLst/>
            </a:prstTxWarp>
          </a:bodyPr>
          <a:lstStyle/>
          <a:p>
            <a:endParaRPr lang="en-US" sz="1300" dirty="0"/>
          </a:p>
        </p:txBody>
      </p:sp>
      <p:sp>
        <p:nvSpPr>
          <p:cNvPr id="110" name="Title 1"/>
          <p:cNvSpPr txBox="1">
            <a:spLocks/>
          </p:cNvSpPr>
          <p:nvPr/>
        </p:nvSpPr>
        <p:spPr>
          <a:xfrm>
            <a:off x="324167" y="324164"/>
            <a:ext cx="11544866" cy="756154"/>
          </a:xfrm>
          <a:prstGeom prst="rect">
            <a:avLst/>
          </a:prstGeom>
        </p:spPr>
        <p:txBody>
          <a:bodyPr anchor="ctr"/>
          <a:lstStyle>
            <a:lvl1pPr algn="l" defTabSz="1088776" rtl="0" eaLnBrk="1" latinLnBrk="0" hangingPunct="1">
              <a:spcBef>
                <a:spcPct val="0"/>
              </a:spcBef>
              <a:buNone/>
              <a:defRPr sz="2800" b="1" kern="1200">
                <a:solidFill>
                  <a:schemeClr val="accent2"/>
                </a:solidFill>
                <a:latin typeface="+mj-lt"/>
                <a:ea typeface="+mj-ea"/>
                <a:cs typeface="+mj-cs"/>
              </a:defRPr>
            </a:lvl1pPr>
          </a:lstStyle>
          <a:p>
            <a:r>
              <a:rPr lang="en-US" sz="2799" dirty="0"/>
              <a:t>SAP Model Company service building blocks</a:t>
            </a:r>
            <a:endParaRPr lang="de-DE" sz="2799" dirty="0"/>
          </a:p>
        </p:txBody>
      </p:sp>
      <p:sp>
        <p:nvSpPr>
          <p:cNvPr id="102" name="TextBox 101"/>
          <p:cNvSpPr txBox="1"/>
          <p:nvPr/>
        </p:nvSpPr>
        <p:spPr>
          <a:xfrm>
            <a:off x="532198" y="3451096"/>
            <a:ext cx="3581710" cy="400110"/>
          </a:xfrm>
          <a:prstGeom prst="rect">
            <a:avLst/>
          </a:prstGeom>
          <a:noFill/>
        </p:spPr>
        <p:txBody>
          <a:bodyPr wrap="square" lIns="0" tIns="0" rIns="0" bIns="0" rtlCol="0">
            <a:spAutoFit/>
          </a:bodyPr>
          <a:lstStyle/>
          <a:p>
            <a:r>
              <a:rPr lang="en-US" sz="1300" dirty="0"/>
              <a:t>Business process documentation ready to use for discovery and fit-gap analysis </a:t>
            </a:r>
            <a:endParaRPr lang="de-DE" sz="1300" dirty="0"/>
          </a:p>
        </p:txBody>
      </p:sp>
      <p:sp>
        <p:nvSpPr>
          <p:cNvPr id="105" name="TextBox 104"/>
          <p:cNvSpPr txBox="1"/>
          <p:nvPr/>
        </p:nvSpPr>
        <p:spPr>
          <a:xfrm>
            <a:off x="6490692" y="6098547"/>
            <a:ext cx="5234418" cy="400110"/>
          </a:xfrm>
          <a:prstGeom prst="rect">
            <a:avLst/>
          </a:prstGeom>
          <a:noFill/>
        </p:spPr>
        <p:txBody>
          <a:bodyPr wrap="square" lIns="0" tIns="0" rIns="0" bIns="0" rtlCol="0">
            <a:spAutoFit/>
          </a:bodyPr>
          <a:lstStyle/>
          <a:p>
            <a:pPr fontAlgn="base">
              <a:spcBef>
                <a:spcPts val="600"/>
              </a:spcBef>
              <a:spcAft>
                <a:spcPct val="0"/>
              </a:spcAft>
              <a:buClr>
                <a:srgbClr val="F0AB00"/>
              </a:buClr>
              <a:buSzPct val="80000"/>
            </a:pPr>
            <a:r>
              <a:rPr lang="en-US" sz="1300" dirty="0"/>
              <a:t>SAP S/4HANA, SAP Hybris solutions, SAP SuccessFactors solutions, industry solutions</a:t>
            </a:r>
            <a:endParaRPr lang="de-DE" sz="1300" kern="0" dirty="0" err="1">
              <a:ea typeface="Arial Unicode MS" pitchFamily="34" charset="-128"/>
              <a:cs typeface="Arial Unicode MS" pitchFamily="34" charset="-128"/>
            </a:endParaRPr>
          </a:p>
        </p:txBody>
      </p:sp>
    </p:spTree>
    <p:extLst>
      <p:ext uri="{BB962C8B-B14F-4D97-AF65-F5344CB8AC3E}">
        <p14:creationId xmlns:p14="http://schemas.microsoft.com/office/powerpoint/2010/main" val="591846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75000"/>
                    <a:lumOff val="25000"/>
                  </a:schemeClr>
                </a:solidFill>
              </a:rPr>
              <a:t>Where to Find More Information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92861389"/>
              </p:ext>
            </p:extLst>
          </p:nvPr>
        </p:nvGraphicFramePr>
        <p:xfrm>
          <a:off x="392164" y="1581362"/>
          <a:ext cx="11488157" cy="5147467"/>
        </p:xfrm>
        <a:graphic>
          <a:graphicData uri="http://schemas.openxmlformats.org/drawingml/2006/table">
            <a:tbl>
              <a:tblPr firstRow="1" bandRow="1">
                <a:tableStyleId>{2D5ABB26-0587-4C30-8999-92F81FD0307C}</a:tableStyleId>
              </a:tblPr>
              <a:tblGrid>
                <a:gridCol w="1102232">
                  <a:extLst>
                    <a:ext uri="{9D8B030D-6E8A-4147-A177-3AD203B41FA5}">
                      <a16:colId xmlns:a16="http://schemas.microsoft.com/office/drawing/2014/main" xmlns="" val="20000"/>
                    </a:ext>
                  </a:extLst>
                </a:gridCol>
                <a:gridCol w="4404604">
                  <a:extLst>
                    <a:ext uri="{9D8B030D-6E8A-4147-A177-3AD203B41FA5}">
                      <a16:colId xmlns:a16="http://schemas.microsoft.com/office/drawing/2014/main" xmlns="" val="20001"/>
                    </a:ext>
                  </a:extLst>
                </a:gridCol>
                <a:gridCol w="5981321">
                  <a:extLst>
                    <a:ext uri="{9D8B030D-6E8A-4147-A177-3AD203B41FA5}">
                      <a16:colId xmlns:a16="http://schemas.microsoft.com/office/drawing/2014/main" xmlns="" val="20002"/>
                    </a:ext>
                  </a:extLst>
                </a:gridCol>
              </a:tblGrid>
              <a:tr h="699568">
                <a:tc>
                  <a:txBody>
                    <a:bodyPr/>
                    <a:lstStyle/>
                    <a:p>
                      <a:endParaRPr lang="de-DE" sz="2000" dirty="0"/>
                    </a:p>
                  </a:txBody>
                  <a:tcPr marL="91437" marR="91437"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SAP Activate</a:t>
                      </a:r>
                      <a:r>
                        <a:rPr lang="en-US" sz="1600" baseline="0" dirty="0"/>
                        <a:t> on sap.com</a:t>
                      </a:r>
                      <a:endParaRPr lang="en-US" sz="1600" dirty="0"/>
                    </a:p>
                  </a:txBody>
                  <a:tcPr marL="91437" marR="91437" marT="215994" marB="21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50000"/>
                        </a:lnSpc>
                      </a:pPr>
                      <a:r>
                        <a:rPr lang="en-US" sz="1800" kern="0" dirty="0">
                          <a:solidFill>
                            <a:srgbClr val="008FD3"/>
                          </a:solidFill>
                          <a:ea typeface="Arial Unicode MS" pitchFamily="34" charset="-128"/>
                          <a:cs typeface="Arial Unicode MS" pitchFamily="34" charset="-128"/>
                          <a:hlinkClick r:id="rId3"/>
                        </a:rPr>
                        <a:t>http://sap.com/activate</a:t>
                      </a:r>
                      <a:endParaRPr lang="en-US" sz="1800" kern="0" dirty="0">
                        <a:solidFill>
                          <a:srgbClr val="008FD3"/>
                        </a:solidFill>
                        <a:ea typeface="Arial Unicode MS" pitchFamily="34" charset="-128"/>
                        <a:cs typeface="Arial Unicode MS" pitchFamily="34" charset="-128"/>
                      </a:endParaRPr>
                    </a:p>
                  </a:txBody>
                  <a:tcPr marL="91437" marR="91437" marT="143996" marB="1439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1934294">
                <a:tc>
                  <a:txBody>
                    <a:bodyPr/>
                    <a:lstStyle/>
                    <a:p>
                      <a:endParaRPr lang="de-DE" sz="2000" dirty="0"/>
                    </a:p>
                  </a:txBody>
                  <a:tcPr marL="91437" marR="91437"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088558"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SAP Activate</a:t>
                      </a:r>
                      <a:r>
                        <a:rPr lang="en-US" sz="1600" kern="1200" baseline="0" dirty="0">
                          <a:solidFill>
                            <a:schemeClr val="tx1"/>
                          </a:solidFill>
                          <a:latin typeface="+mn-lt"/>
                          <a:ea typeface="+mn-ea"/>
                          <a:cs typeface="+mn-cs"/>
                        </a:rPr>
                        <a:t> Methodology</a:t>
                      </a:r>
                      <a:endParaRPr lang="en-US" sz="1600" dirty="0"/>
                    </a:p>
                  </a:txBody>
                  <a:tcPr marL="91437" marR="91437" marT="215994" marB="21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088558" rtl="0" eaLnBrk="1" fontAlgn="auto" latinLnBrk="0" hangingPunct="1">
                        <a:lnSpc>
                          <a:spcPct val="150000"/>
                        </a:lnSpc>
                        <a:spcBef>
                          <a:spcPts val="0"/>
                        </a:spcBef>
                        <a:spcAft>
                          <a:spcPts val="0"/>
                        </a:spcAft>
                        <a:buClrTx/>
                        <a:buSzTx/>
                        <a:buFontTx/>
                        <a:buNone/>
                        <a:tabLst/>
                        <a:defRPr/>
                      </a:pPr>
                      <a:r>
                        <a:rPr lang="en-US" sz="1800" kern="0" dirty="0">
                          <a:solidFill>
                            <a:srgbClr val="008FD3"/>
                          </a:solidFill>
                          <a:latin typeface="+mn-lt"/>
                          <a:ea typeface="Arial Unicode MS" pitchFamily="34" charset="-128"/>
                          <a:cs typeface="Arial Unicode MS" pitchFamily="34" charset="-128"/>
                        </a:rPr>
                        <a:t>Register - </a:t>
                      </a:r>
                      <a:r>
                        <a:rPr lang="en-US" sz="1800" kern="0" dirty="0">
                          <a:solidFill>
                            <a:srgbClr val="008FD3"/>
                          </a:solidFill>
                          <a:latin typeface="+mn-lt"/>
                          <a:ea typeface="Arial Unicode MS" pitchFamily="34" charset="-128"/>
                          <a:cs typeface="Arial Unicode MS" pitchFamily="34" charset="-128"/>
                          <a:hlinkClick r:id="rId4"/>
                        </a:rPr>
                        <a:t>http://bit.ly/SAPActivate</a:t>
                      </a:r>
                      <a:endParaRPr lang="en-US" sz="1800" kern="0" dirty="0">
                        <a:solidFill>
                          <a:srgbClr val="008FD3"/>
                        </a:solidFill>
                        <a:latin typeface="+mn-lt"/>
                        <a:ea typeface="Arial Unicode MS" pitchFamily="34" charset="-128"/>
                        <a:cs typeface="Arial Unicode MS" pitchFamily="34" charset="-128"/>
                      </a:endParaRPr>
                    </a:p>
                    <a:p>
                      <a:pPr marL="0" marR="0" indent="0" algn="l" defTabSz="1088558" rtl="0" eaLnBrk="1" fontAlgn="auto" latinLnBrk="0" hangingPunct="1">
                        <a:lnSpc>
                          <a:spcPct val="150000"/>
                        </a:lnSpc>
                        <a:spcBef>
                          <a:spcPts val="0"/>
                        </a:spcBef>
                        <a:spcAft>
                          <a:spcPts val="0"/>
                        </a:spcAft>
                        <a:buClrTx/>
                        <a:buSzTx/>
                        <a:buFontTx/>
                        <a:buNone/>
                        <a:tabLst/>
                        <a:defRPr/>
                      </a:pPr>
                      <a:r>
                        <a:rPr lang="en-US" sz="1800" kern="0" dirty="0">
                          <a:solidFill>
                            <a:srgbClr val="008FD3"/>
                          </a:solidFill>
                          <a:latin typeface="+mn-lt"/>
                          <a:ea typeface="Arial Unicode MS" pitchFamily="34" charset="-128"/>
                          <a:cs typeface="Arial Unicode MS" pitchFamily="34" charset="-128"/>
                        </a:rPr>
                        <a:t>Access</a:t>
                      </a:r>
                      <a:r>
                        <a:rPr lang="en-US" sz="1800" kern="0" baseline="0" dirty="0">
                          <a:solidFill>
                            <a:srgbClr val="008FD3"/>
                          </a:solidFill>
                          <a:latin typeface="+mn-lt"/>
                          <a:ea typeface="Arial Unicode MS" pitchFamily="34" charset="-128"/>
                          <a:cs typeface="Arial Unicode MS" pitchFamily="34" charset="-128"/>
                        </a:rPr>
                        <a:t> - </a:t>
                      </a:r>
                      <a:r>
                        <a:rPr lang="en-US" sz="1800" kern="0" baseline="0" dirty="0">
                          <a:solidFill>
                            <a:srgbClr val="008FD3"/>
                          </a:solidFill>
                          <a:latin typeface="+mn-lt"/>
                          <a:ea typeface="Arial Unicode MS" pitchFamily="34" charset="-128"/>
                          <a:cs typeface="Arial Unicode MS" pitchFamily="34" charset="-128"/>
                          <a:hlinkClick r:id="rId5"/>
                        </a:rPr>
                        <a:t>http://bit.ly/SAPActivate_Methodology</a:t>
                      </a:r>
                      <a:endParaRPr lang="en-US" sz="1800" kern="0" baseline="0" dirty="0">
                        <a:solidFill>
                          <a:srgbClr val="008FD3"/>
                        </a:solidFill>
                        <a:latin typeface="+mn-lt"/>
                        <a:ea typeface="Arial Unicode MS" pitchFamily="34" charset="-128"/>
                        <a:cs typeface="Arial Unicode MS" pitchFamily="34" charset="-128"/>
                      </a:endParaRPr>
                    </a:p>
                    <a:p>
                      <a:pPr marL="0" marR="0" indent="0" algn="l" defTabSz="1088558" rtl="0" eaLnBrk="1" fontAlgn="auto" latinLnBrk="0" hangingPunct="1">
                        <a:lnSpc>
                          <a:spcPct val="150000"/>
                        </a:lnSpc>
                        <a:spcBef>
                          <a:spcPts val="0"/>
                        </a:spcBef>
                        <a:spcAft>
                          <a:spcPts val="0"/>
                        </a:spcAft>
                        <a:buClrTx/>
                        <a:buSzTx/>
                        <a:buFontTx/>
                        <a:buNone/>
                        <a:tabLst/>
                        <a:defRPr/>
                      </a:pPr>
                      <a:r>
                        <a:rPr lang="en-US" sz="1800" kern="0" baseline="0" dirty="0">
                          <a:solidFill>
                            <a:srgbClr val="008FD3"/>
                          </a:solidFill>
                          <a:latin typeface="+mn-lt"/>
                          <a:ea typeface="Arial Unicode MS" pitchFamily="34" charset="-128"/>
                          <a:cs typeface="Arial Unicode MS" pitchFamily="34" charset="-128"/>
                        </a:rPr>
                        <a:t>Roadmap Viewer - </a:t>
                      </a:r>
                      <a:r>
                        <a:rPr lang="en-US" sz="1800" kern="0" baseline="0" dirty="0">
                          <a:solidFill>
                            <a:srgbClr val="008FD3"/>
                          </a:solidFill>
                          <a:latin typeface="+mn-lt"/>
                          <a:ea typeface="Arial Unicode MS" pitchFamily="34" charset="-128"/>
                          <a:cs typeface="Arial Unicode MS" pitchFamily="34" charset="-128"/>
                          <a:hlinkClick r:id="rId6"/>
                        </a:rPr>
                        <a:t>https://go.support.sap.com/roadmapviewer/</a:t>
                      </a:r>
                      <a:endParaRPr lang="en-US" sz="1800" kern="0" baseline="0" dirty="0">
                        <a:solidFill>
                          <a:srgbClr val="008FD3"/>
                        </a:solidFill>
                        <a:latin typeface="+mn-lt"/>
                        <a:ea typeface="Arial Unicode MS" pitchFamily="34" charset="-128"/>
                        <a:cs typeface="Arial Unicode MS" pitchFamily="34" charset="-128"/>
                      </a:endParaRPr>
                    </a:p>
                  </a:txBody>
                  <a:tcPr marL="91437" marR="91437" marT="143996" marB="1439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702894">
                <a:tc>
                  <a:txBody>
                    <a:bodyPr/>
                    <a:lstStyle/>
                    <a:p>
                      <a:endParaRPr lang="de-DE" sz="2000" dirty="0"/>
                    </a:p>
                  </a:txBody>
                  <a:tcPr marL="91437" marR="91437"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088558"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SAP Best Practices Explorer</a:t>
                      </a:r>
                    </a:p>
                  </a:txBody>
                  <a:tcPr marL="91437" marR="91437" marT="215994" marB="21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088558" rtl="0" eaLnBrk="1" fontAlgn="auto" latinLnBrk="0" hangingPunct="1">
                        <a:lnSpc>
                          <a:spcPct val="150000"/>
                        </a:lnSpc>
                        <a:spcBef>
                          <a:spcPts val="0"/>
                        </a:spcBef>
                        <a:spcAft>
                          <a:spcPts val="0"/>
                        </a:spcAft>
                        <a:buClrTx/>
                        <a:buSzTx/>
                        <a:buFontTx/>
                        <a:buNone/>
                        <a:tabLst/>
                        <a:defRPr/>
                      </a:pPr>
                      <a:r>
                        <a:rPr lang="en-US" sz="1800" kern="0" noProof="0" dirty="0">
                          <a:solidFill>
                            <a:srgbClr val="008FD3"/>
                          </a:solidFill>
                          <a:latin typeface="+mn-lt"/>
                          <a:ea typeface="Arial Unicode MS" pitchFamily="34" charset="-128"/>
                          <a:cs typeface="Arial Unicode MS" pitchFamily="34" charset="-128"/>
                          <a:hlinkClick r:id="rId7"/>
                        </a:rPr>
                        <a:t>https://rapid.sap.com/bp/</a:t>
                      </a:r>
                      <a:endParaRPr lang="en-US" sz="1800" kern="0" noProof="0" dirty="0">
                        <a:solidFill>
                          <a:srgbClr val="008FD3"/>
                        </a:solidFill>
                        <a:latin typeface="+mn-lt"/>
                        <a:ea typeface="Arial Unicode MS" pitchFamily="34" charset="-128"/>
                        <a:cs typeface="Arial Unicode MS" pitchFamily="34" charset="-128"/>
                      </a:endParaRPr>
                    </a:p>
                  </a:txBody>
                  <a:tcPr marL="91437" marR="91437" marT="143996" marB="1439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1111143">
                <a:tc>
                  <a:txBody>
                    <a:bodyPr/>
                    <a:lstStyle/>
                    <a:p>
                      <a:endParaRPr lang="de-DE" sz="2000" dirty="0"/>
                    </a:p>
                  </a:txBody>
                  <a:tcPr marL="91437" marR="91437"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SAP Activate</a:t>
                      </a:r>
                      <a:r>
                        <a:rPr lang="en-US" sz="1600" baseline="0" dirty="0"/>
                        <a:t> Training Curriculum</a:t>
                      </a:r>
                      <a:endParaRPr lang="en-US" sz="1600" dirty="0"/>
                    </a:p>
                  </a:txBody>
                  <a:tcPr marL="91437" marR="91437" marT="215994" marB="21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088558" rtl="0" eaLnBrk="1" fontAlgn="auto" latinLnBrk="0" hangingPunct="1">
                        <a:lnSpc>
                          <a:spcPct val="150000"/>
                        </a:lnSpc>
                        <a:spcBef>
                          <a:spcPts val="0"/>
                        </a:spcBef>
                        <a:spcAft>
                          <a:spcPts val="0"/>
                        </a:spcAft>
                        <a:buClrTx/>
                        <a:buSzTx/>
                        <a:buFontTx/>
                        <a:buNone/>
                        <a:tabLst/>
                        <a:defRPr/>
                      </a:pPr>
                      <a:r>
                        <a:rPr lang="en-US" sz="1800" dirty="0">
                          <a:solidFill>
                            <a:srgbClr val="0090D3"/>
                          </a:solidFill>
                          <a:hlinkClick r:id="rId8"/>
                        </a:rPr>
                        <a:t>https://training.sap.com/us/en/curriculum/activate-sap-s4hana-implementation-with-sap-activate-g-en</a:t>
                      </a:r>
                      <a:endParaRPr lang="en-US" sz="1800" dirty="0">
                        <a:solidFill>
                          <a:srgbClr val="0090D3"/>
                        </a:solidFill>
                      </a:endParaRPr>
                    </a:p>
                  </a:txBody>
                  <a:tcPr marL="91437" marR="91437" marT="143996" marB="1439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699568">
                <a:tc>
                  <a:txBody>
                    <a:bodyPr/>
                    <a:lstStyle/>
                    <a:p>
                      <a:endParaRPr lang="de-DE" sz="2000" dirty="0"/>
                    </a:p>
                  </a:txBody>
                  <a:tcPr marL="91437" marR="91437" marT="45719" marB="457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600" dirty="0"/>
                        <a:t>Open</a:t>
                      </a:r>
                      <a:r>
                        <a:rPr lang="en-US" sz="1600" baseline="0" dirty="0"/>
                        <a:t> SAP – Online Training</a:t>
                      </a:r>
                      <a:endParaRPr lang="en-US" sz="1600" dirty="0"/>
                    </a:p>
                  </a:txBody>
                  <a:tcPr marL="91437" marR="91437" marT="215994" marB="2159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1088558" rtl="0" eaLnBrk="1" fontAlgn="auto" latinLnBrk="0" hangingPunct="1">
                        <a:lnSpc>
                          <a:spcPct val="150000"/>
                        </a:lnSpc>
                        <a:spcBef>
                          <a:spcPts val="0"/>
                        </a:spcBef>
                        <a:spcAft>
                          <a:spcPts val="0"/>
                        </a:spcAft>
                        <a:buClrTx/>
                        <a:buSzTx/>
                        <a:buFontTx/>
                        <a:buNone/>
                        <a:tabLst/>
                        <a:defRPr/>
                      </a:pPr>
                      <a:r>
                        <a:rPr lang="en-US" sz="1800" dirty="0">
                          <a:solidFill>
                            <a:srgbClr val="0090D3"/>
                          </a:solidFill>
                        </a:rPr>
                        <a:t>https://open.sap.com</a:t>
                      </a:r>
                    </a:p>
                  </a:txBody>
                  <a:tcPr marL="91437" marR="91437" marT="143996" marB="1439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bl>
          </a:graphicData>
        </a:graphic>
      </p:graphicFrame>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686" y="1809309"/>
            <a:ext cx="535719" cy="261994"/>
          </a:xfrm>
          <a:prstGeom prst="rect">
            <a:avLst/>
          </a:prstGeom>
        </p:spPr>
      </p:pic>
      <p:pic>
        <p:nvPicPr>
          <p:cNvPr id="7" name="Picture 2" descr="C:\Users\d028394\Pictures\profile-photo-SAPCommunityNetwork-96x9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686" y="4266562"/>
            <a:ext cx="357292" cy="3572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11"/>
          <a:srcRect l="7078" t="4707" r="6208" b="16543"/>
          <a:stretch/>
        </p:blipFill>
        <p:spPr>
          <a:xfrm>
            <a:off x="713559" y="2817763"/>
            <a:ext cx="456930" cy="414967"/>
          </a:xfrm>
          <a:prstGeom prst="rect">
            <a:avLst/>
          </a:prstGeom>
        </p:spPr>
      </p:pic>
      <p:pic>
        <p:nvPicPr>
          <p:cNvPr id="12" name="Picture 11"/>
          <p:cNvPicPr>
            <a:picLocks noChangeAspect="1"/>
          </p:cNvPicPr>
          <p:nvPr/>
        </p:nvPicPr>
        <p:blipFill rotWithShape="1">
          <a:blip r:embed="rId11"/>
          <a:srcRect l="7078" t="4707" r="6208" b="16543"/>
          <a:stretch/>
        </p:blipFill>
        <p:spPr>
          <a:xfrm>
            <a:off x="682866" y="5098773"/>
            <a:ext cx="456930" cy="414967"/>
          </a:xfrm>
          <a:prstGeom prst="rect">
            <a:avLst/>
          </a:prstGeom>
        </p:spPr>
      </p:pic>
    </p:spTree>
    <p:extLst>
      <p:ext uri="{BB962C8B-B14F-4D97-AF65-F5344CB8AC3E}">
        <p14:creationId xmlns:p14="http://schemas.microsoft.com/office/powerpoint/2010/main" val="4090376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6" name="Text Placeholder 5"/>
          <p:cNvSpPr>
            <a:spLocks noGrp="1"/>
          </p:cNvSpPr>
          <p:nvPr>
            <p:ph type="body" sz="quarter" idx="10"/>
          </p:nvPr>
        </p:nvSpPr>
        <p:spPr/>
        <p:txBody>
          <a:bodyPr/>
          <a:lstStyle/>
          <a:p>
            <a:r>
              <a:rPr lang="en-AU" b="1" dirty="0"/>
              <a:t>Terry Baker</a:t>
            </a:r>
            <a:endParaRPr lang="en-NZ" dirty="0"/>
          </a:p>
          <a:p>
            <a:r>
              <a:rPr lang="en-AU" b="1" dirty="0"/>
              <a:t>Services Solution Architect, </a:t>
            </a:r>
            <a:endParaRPr lang="en-NZ" dirty="0"/>
          </a:p>
          <a:p>
            <a:r>
              <a:rPr lang="en-US" dirty="0"/>
              <a:t>Digital Business Services</a:t>
            </a:r>
            <a:endParaRPr lang="en-NZ" dirty="0"/>
          </a:p>
          <a:p>
            <a:r>
              <a:rPr lang="en-AU" dirty="0"/>
              <a:t>SAP New Zealand and Australia</a:t>
            </a:r>
            <a:endParaRPr lang="en-NZ" dirty="0"/>
          </a:p>
          <a:p>
            <a:r>
              <a:rPr lang="en-NZ" dirty="0"/>
              <a:t>Level 18, 1 Willis Street | 6011 Wellington | New Zealand </a:t>
            </a:r>
          </a:p>
          <a:p>
            <a:r>
              <a:rPr lang="en-AU" dirty="0"/>
              <a:t>M +64 (0) 27 550 5086 </a:t>
            </a:r>
            <a:endParaRPr lang="en-NZ" dirty="0"/>
          </a:p>
          <a:p>
            <a:r>
              <a:rPr lang="en-AU" dirty="0"/>
              <a:t>mailto: </a:t>
            </a:r>
            <a:r>
              <a:rPr lang="en-AU" u="sng" dirty="0">
                <a:hlinkClick r:id="rId2"/>
              </a:rPr>
              <a:t>terry.baker@sap.com</a:t>
            </a:r>
            <a:r>
              <a:rPr lang="en-AU" u="sng" dirty="0"/>
              <a:t> </a:t>
            </a:r>
            <a:endParaRPr lang="en-NZ" dirty="0"/>
          </a:p>
          <a:p>
            <a:r>
              <a:rPr lang="en-AU" u="sng" dirty="0">
                <a:hlinkClick r:id="rId3"/>
              </a:rPr>
              <a:t>www.sap.com</a:t>
            </a:r>
            <a:endParaRPr lang="en-NZ" dirty="0"/>
          </a:p>
          <a:p>
            <a:endParaRPr lang="en-US" dirty="0"/>
          </a:p>
        </p:txBody>
      </p:sp>
      <p:pic>
        <p:nvPicPr>
          <p:cNvPr id="2" name="Picture 1"/>
          <p:cNvPicPr>
            <a:picLocks noChangeAspect="1"/>
          </p:cNvPicPr>
          <p:nvPr/>
        </p:nvPicPr>
        <p:blipFill>
          <a:blip r:embed="rId4"/>
          <a:stretch>
            <a:fillRect/>
          </a:stretch>
        </p:blipFill>
        <p:spPr>
          <a:xfrm>
            <a:off x="324000" y="3944054"/>
            <a:ext cx="1295750" cy="1724688"/>
          </a:xfrm>
          <a:prstGeom prst="rect">
            <a:avLst/>
          </a:prstGeom>
        </p:spPr>
      </p:pic>
    </p:spTree>
    <p:extLst>
      <p:ext uri="{BB962C8B-B14F-4D97-AF65-F5344CB8AC3E}">
        <p14:creationId xmlns:p14="http://schemas.microsoft.com/office/powerpoint/2010/main" val="155969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Using the Switch Framework to turn on improvements (SFW5)</a:t>
            </a:r>
          </a:p>
        </p:txBody>
      </p:sp>
      <p:sp>
        <p:nvSpPr>
          <p:cNvPr id="3" name="Slide Number Placeholder 2"/>
          <p:cNvSpPr>
            <a:spLocks noGrp="1"/>
          </p:cNvSpPr>
          <p:nvPr>
            <p:ph type="sldNum" sz="quarter" idx="12"/>
          </p:nvPr>
        </p:nvSpPr>
        <p:spPr/>
        <p:txBody>
          <a:bodyPr/>
          <a:lstStyle/>
          <a:p>
            <a:fld id="{DF816310-973F-4842-A6BB-CD7C8966EBD1}" type="slidenum">
              <a:rPr lang="en-NZ" smtClean="0"/>
              <a:pPr/>
              <a:t>3</a:t>
            </a:fld>
            <a:endParaRPr lang="en-NZ" dirty="0"/>
          </a:p>
        </p:txBody>
      </p:sp>
      <p:pic>
        <p:nvPicPr>
          <p:cNvPr id="4" name="Picture 3"/>
          <p:cNvPicPr>
            <a:picLocks noChangeAspect="1"/>
          </p:cNvPicPr>
          <p:nvPr/>
        </p:nvPicPr>
        <p:blipFill rotWithShape="1">
          <a:blip r:embed="rId2"/>
          <a:srcRect b="7574"/>
          <a:stretch/>
        </p:blipFill>
        <p:spPr>
          <a:xfrm>
            <a:off x="1055106" y="1243584"/>
            <a:ext cx="9879579" cy="4838809"/>
          </a:xfrm>
          <a:prstGeom prst="rect">
            <a:avLst/>
          </a:prstGeom>
        </p:spPr>
      </p:pic>
    </p:spTree>
    <p:extLst>
      <p:ext uri="{BB962C8B-B14F-4D97-AF65-F5344CB8AC3E}">
        <p14:creationId xmlns:p14="http://schemas.microsoft.com/office/powerpoint/2010/main" val="232702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90" y="291854"/>
            <a:ext cx="11039906" cy="1462515"/>
          </a:xfrm>
        </p:spPr>
        <p:txBody>
          <a:bodyPr/>
          <a:lstStyle/>
          <a:p>
            <a:r>
              <a:rPr lang="en-NZ" dirty="0"/>
              <a:t>Documentation for Switch Framework options</a:t>
            </a:r>
            <a:br>
              <a:rPr lang="en-NZ" dirty="0"/>
            </a:br>
            <a:r>
              <a:rPr lang="en-NZ" dirty="0"/>
              <a:t/>
            </a:r>
            <a:br>
              <a:rPr lang="en-NZ" dirty="0"/>
            </a:br>
            <a:endParaRPr lang="en-NZ" dirty="0"/>
          </a:p>
        </p:txBody>
      </p:sp>
      <p:sp>
        <p:nvSpPr>
          <p:cNvPr id="3" name="Slide Number Placeholder 2"/>
          <p:cNvSpPr>
            <a:spLocks noGrp="1"/>
          </p:cNvSpPr>
          <p:nvPr>
            <p:ph type="sldNum" sz="quarter" idx="12"/>
          </p:nvPr>
        </p:nvSpPr>
        <p:spPr/>
        <p:txBody>
          <a:bodyPr/>
          <a:lstStyle/>
          <a:p>
            <a:fld id="{DF816310-973F-4842-A6BB-CD7C8966EBD1}" type="slidenum">
              <a:rPr lang="en-NZ" smtClean="0"/>
              <a:pPr/>
              <a:t>4</a:t>
            </a:fld>
            <a:endParaRPr lang="en-NZ" dirty="0"/>
          </a:p>
        </p:txBody>
      </p:sp>
      <p:pic>
        <p:nvPicPr>
          <p:cNvPr id="4" name="Picture 3"/>
          <p:cNvPicPr>
            <a:picLocks noChangeAspect="1"/>
          </p:cNvPicPr>
          <p:nvPr/>
        </p:nvPicPr>
        <p:blipFill rotWithShape="1">
          <a:blip r:embed="rId2"/>
          <a:srcRect t="14648"/>
          <a:stretch/>
        </p:blipFill>
        <p:spPr>
          <a:xfrm>
            <a:off x="1529840" y="975495"/>
            <a:ext cx="9641207" cy="4971668"/>
          </a:xfrm>
          <a:prstGeom prst="rect">
            <a:avLst/>
          </a:prstGeom>
        </p:spPr>
      </p:pic>
    </p:spTree>
    <p:extLst>
      <p:ext uri="{BB962C8B-B14F-4D97-AF65-F5344CB8AC3E}">
        <p14:creationId xmlns:p14="http://schemas.microsoft.com/office/powerpoint/2010/main" val="2681233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Innovation Discovery</a:t>
            </a:r>
            <a:br>
              <a:rPr lang="en-NZ" dirty="0"/>
            </a:br>
            <a:r>
              <a:rPr lang="en-NZ" dirty="0"/>
              <a:t/>
            </a:r>
            <a:br>
              <a:rPr lang="en-NZ" dirty="0"/>
            </a:br>
            <a:endParaRPr lang="en-NZ" dirty="0"/>
          </a:p>
        </p:txBody>
      </p:sp>
      <p:sp>
        <p:nvSpPr>
          <p:cNvPr id="3" name="Slide Number Placeholder 2"/>
          <p:cNvSpPr>
            <a:spLocks noGrp="1"/>
          </p:cNvSpPr>
          <p:nvPr>
            <p:ph type="sldNum" sz="quarter" idx="12"/>
          </p:nvPr>
        </p:nvSpPr>
        <p:spPr/>
        <p:txBody>
          <a:bodyPr/>
          <a:lstStyle/>
          <a:p>
            <a:fld id="{DF816310-973F-4842-A6BB-CD7C8966EBD1}" type="slidenum">
              <a:rPr lang="en-NZ" smtClean="0"/>
              <a:pPr/>
              <a:t>5</a:t>
            </a:fld>
            <a:endParaRPr lang="en-NZ" dirty="0"/>
          </a:p>
        </p:txBody>
      </p:sp>
      <p:sp>
        <p:nvSpPr>
          <p:cNvPr id="4" name="Rectangle 3"/>
          <p:cNvSpPr/>
          <p:nvPr/>
        </p:nvSpPr>
        <p:spPr>
          <a:xfrm>
            <a:off x="8142984" y="823526"/>
            <a:ext cx="3175421" cy="415498"/>
          </a:xfrm>
          <a:prstGeom prst="rect">
            <a:avLst/>
          </a:prstGeom>
        </p:spPr>
        <p:txBody>
          <a:bodyPr wrap="none">
            <a:spAutoFit/>
          </a:bodyPr>
          <a:lstStyle/>
          <a:p>
            <a:r>
              <a:rPr lang="en-NZ" dirty="0"/>
              <a:t>https://www.s4hana.com/</a:t>
            </a:r>
          </a:p>
        </p:txBody>
      </p:sp>
      <p:pic>
        <p:nvPicPr>
          <p:cNvPr id="5" name="Picture 4"/>
          <p:cNvPicPr>
            <a:picLocks noChangeAspect="1"/>
          </p:cNvPicPr>
          <p:nvPr/>
        </p:nvPicPr>
        <p:blipFill rotWithShape="1">
          <a:blip r:embed="rId2"/>
          <a:srcRect l="10051" t="12035" b="8794"/>
          <a:stretch/>
        </p:blipFill>
        <p:spPr>
          <a:xfrm>
            <a:off x="469290" y="1279844"/>
            <a:ext cx="10276489" cy="4769892"/>
          </a:xfrm>
          <a:prstGeom prst="rect">
            <a:avLst/>
          </a:prstGeom>
        </p:spPr>
      </p:pic>
    </p:spTree>
    <p:extLst>
      <p:ext uri="{BB962C8B-B14F-4D97-AF65-F5344CB8AC3E}">
        <p14:creationId xmlns:p14="http://schemas.microsoft.com/office/powerpoint/2010/main" val="3609372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Sample of Innovation Report</a:t>
            </a:r>
            <a:br>
              <a:rPr lang="en-NZ" dirty="0"/>
            </a:br>
            <a:r>
              <a:rPr lang="en-NZ" dirty="0"/>
              <a:t/>
            </a:r>
            <a:br>
              <a:rPr lang="en-NZ" dirty="0"/>
            </a:br>
            <a:endParaRPr lang="en-NZ" dirty="0"/>
          </a:p>
        </p:txBody>
      </p:sp>
      <p:sp>
        <p:nvSpPr>
          <p:cNvPr id="3" name="Slide Number Placeholder 2"/>
          <p:cNvSpPr>
            <a:spLocks noGrp="1"/>
          </p:cNvSpPr>
          <p:nvPr>
            <p:ph type="sldNum" sz="quarter" idx="12"/>
          </p:nvPr>
        </p:nvSpPr>
        <p:spPr/>
        <p:txBody>
          <a:bodyPr/>
          <a:lstStyle/>
          <a:p>
            <a:fld id="{DF816310-973F-4842-A6BB-CD7C8966EBD1}" type="slidenum">
              <a:rPr lang="en-NZ" smtClean="0"/>
              <a:pPr/>
              <a:t>6</a:t>
            </a:fld>
            <a:endParaRPr lang="en-NZ" dirty="0"/>
          </a:p>
        </p:txBody>
      </p:sp>
      <p:pic>
        <p:nvPicPr>
          <p:cNvPr id="4" name="Picture 3"/>
          <p:cNvPicPr>
            <a:picLocks noChangeAspect="1"/>
          </p:cNvPicPr>
          <p:nvPr/>
        </p:nvPicPr>
        <p:blipFill rotWithShape="1">
          <a:blip r:embed="rId2"/>
          <a:srcRect l="3348" t="14442" r="18191"/>
          <a:stretch/>
        </p:blipFill>
        <p:spPr>
          <a:xfrm>
            <a:off x="550962" y="1417765"/>
            <a:ext cx="8735785" cy="5023446"/>
          </a:xfrm>
          <a:prstGeom prst="rect">
            <a:avLst/>
          </a:prstGeom>
        </p:spPr>
      </p:pic>
    </p:spTree>
    <p:extLst>
      <p:ext uri="{BB962C8B-B14F-4D97-AF65-F5344CB8AC3E}">
        <p14:creationId xmlns:p14="http://schemas.microsoft.com/office/powerpoint/2010/main" val="2734697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Personas to build Screens for Maintenance Related functions</a:t>
            </a:r>
          </a:p>
        </p:txBody>
      </p:sp>
      <p:sp>
        <p:nvSpPr>
          <p:cNvPr id="3" name="Slide Number Placeholder 2"/>
          <p:cNvSpPr>
            <a:spLocks noGrp="1"/>
          </p:cNvSpPr>
          <p:nvPr>
            <p:ph type="sldNum" sz="quarter" idx="12"/>
          </p:nvPr>
        </p:nvSpPr>
        <p:spPr/>
        <p:txBody>
          <a:bodyPr/>
          <a:lstStyle/>
          <a:p>
            <a:fld id="{DF816310-973F-4842-A6BB-CD7C8966EBD1}" type="slidenum">
              <a:rPr lang="en-NZ" smtClean="0"/>
              <a:pPr/>
              <a:t>7</a:t>
            </a:fld>
            <a:endParaRPr lang="en-NZ" dirty="0"/>
          </a:p>
        </p:txBody>
      </p:sp>
    </p:spTree>
    <p:extLst>
      <p:ext uri="{BB962C8B-B14F-4D97-AF65-F5344CB8AC3E}">
        <p14:creationId xmlns:p14="http://schemas.microsoft.com/office/powerpoint/2010/main" val="2496560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094" y="3388"/>
            <a:ext cx="8279690" cy="1462514"/>
          </a:xfrm>
        </p:spPr>
        <p:txBody>
          <a:bodyPr/>
          <a:lstStyle/>
          <a:p>
            <a:r>
              <a:rPr lang="en-NZ" dirty="0"/>
              <a:t>Finding a Document</a:t>
            </a:r>
            <a:br>
              <a:rPr lang="en-NZ" dirty="0"/>
            </a:br>
            <a:endParaRPr lang="en-NZ" dirty="0"/>
          </a:p>
        </p:txBody>
      </p:sp>
      <p:sp>
        <p:nvSpPr>
          <p:cNvPr id="3" name="Slide Number Placeholder 2"/>
          <p:cNvSpPr>
            <a:spLocks noGrp="1"/>
          </p:cNvSpPr>
          <p:nvPr>
            <p:ph type="sldNum" sz="quarter" idx="12"/>
          </p:nvPr>
        </p:nvSpPr>
        <p:spPr/>
        <p:txBody>
          <a:bodyPr/>
          <a:lstStyle/>
          <a:p>
            <a:fld id="{DF816310-973F-4842-A6BB-CD7C8966EBD1}" type="slidenum">
              <a:rPr lang="en-NZ" smtClean="0"/>
              <a:pPr/>
              <a:t>8</a:t>
            </a:fld>
            <a:endParaRPr lang="en-NZ" dirty="0"/>
          </a:p>
        </p:txBody>
      </p:sp>
      <p:pic>
        <p:nvPicPr>
          <p:cNvPr id="5" name="Picture 4"/>
          <p:cNvPicPr>
            <a:picLocks noChangeAspect="1"/>
          </p:cNvPicPr>
          <p:nvPr/>
        </p:nvPicPr>
        <p:blipFill rotWithShape="1">
          <a:blip r:embed="rId2"/>
          <a:srcRect t="8629" r="16159" b="34163"/>
          <a:stretch/>
        </p:blipFill>
        <p:spPr>
          <a:xfrm>
            <a:off x="744241" y="1377696"/>
            <a:ext cx="10462094" cy="4291584"/>
          </a:xfrm>
          <a:prstGeom prst="rect">
            <a:avLst/>
          </a:prstGeom>
        </p:spPr>
      </p:pic>
    </p:spTree>
    <p:extLst>
      <p:ext uri="{BB962C8B-B14F-4D97-AF65-F5344CB8AC3E}">
        <p14:creationId xmlns:p14="http://schemas.microsoft.com/office/powerpoint/2010/main" val="11956383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ENTPREFIX" val="Jan"/>
  <p:tag name="ALREADYOPENEDONCE" val="-1"/>
  <p:tag name="PRESNOTE" val="H2W3!WxuWWIx322x2Pcu!x3UJPsWg"/>
  <p:tag name="PRESNOTESCONFERENCENAME" val=""/>
  <p:tag name="PRESNOTESPRESTITLE" val="Presentation Title"/>
  <p:tag name="PRESNOTESCONTENTEDITOR" val="bettef"/>
  <p:tag name="PRESNOTESLINEED1NAME" val=""/>
  <p:tag name="PRESNOTESLINEED2NAME" val=""/>
  <p:tag name="PRESNOTESSPEAKERS" val="SAP"/>
  <p:tag name="PRESNOTESLINEED1DATE" val=""/>
  <p:tag name="PRESNOTESLINEED2DATE" val=""/>
  <p:tag name="PRESNOTESCBRESCHECKED" val="False"/>
  <p:tag name="PRESNOTESCBSPELLCHECKED1" val="False"/>
  <p:tag name="RESTARTSLIDENUMBER" val="1"/>
</p:tagLst>
</file>

<file path=ppt/tags/tag2.xml><?xml version="1.0" encoding="utf-8"?>
<p:tagLst xmlns:a="http://schemas.openxmlformats.org/drawingml/2006/main" xmlns:r="http://schemas.openxmlformats.org/officeDocument/2006/relationships" xmlns:p="http://schemas.openxmlformats.org/presentationml/2006/main">
  <p:tag name="SLIDENOTE" val="ePmmWcxPcJWcJPqc322ng"/>
</p:tagLst>
</file>

<file path=ppt/tags/tag3.xml><?xml version="1.0" encoding="utf-8"?>
<p:tagLst xmlns:a="http://schemas.openxmlformats.org/drawingml/2006/main" xmlns:r="http://schemas.openxmlformats.org/officeDocument/2006/relationships" xmlns:p="http://schemas.openxmlformats.org/presentationml/2006/main">
  <p:tag name="PPSNARRATION" val="4,1772482297,C:\Users\D001668\Documents\++SPM\Sales Presentations\PSC_A2O_for-GCO-Innovation_pptx\Media.ppcx"/>
</p:tagLst>
</file>

<file path=ppt/theme/theme1.xml><?xml version="1.0" encoding="utf-8"?>
<a:theme xmlns:a="http://schemas.openxmlformats.org/drawingml/2006/main" name="SAP_2016_16x9_white">
  <a:themeElements>
    <a:clrScheme name="SAP_colors_white_template">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6350" algn="ctr">
          <a:noFill/>
          <a:miter lim="800000"/>
          <a:headEnd/>
          <a:tailEnd/>
        </a:ln>
      </a:spPr>
      <a:bodyPr lIns="90000" tIns="72000" rIns="90000" bIns="72000" rtlCol="0" anchor="ctr"/>
      <a:lstStyle>
        <a:defPPr marR="0" algn="ctr" defTabSz="914400" eaLnBrk="1" fontAlgn="base" latinLnBrk="0" hangingPunct="1">
          <a:lnSpc>
            <a:spcPct val="100000"/>
          </a:lnSpc>
          <a:spcBef>
            <a:spcPct val="50000"/>
          </a:spcBef>
          <a:spcAft>
            <a:spcPct val="0"/>
          </a:spcAft>
          <a:buClr>
            <a:srgbClr val="F0AB00"/>
          </a:buClr>
          <a:buSzPct val="80000"/>
          <a:tabLst/>
          <a:defRPr kumimoji="0" sz="2000" b="0" i="0" u="none" strike="noStrike" kern="0" cap="none" spc="0" normalizeH="0" baseline="0" noProof="0" dirty="0" err="1" smtClean="0">
            <a:ln>
              <a:noFill/>
            </a:ln>
            <a:effectLst/>
            <a:uLnTx/>
            <a:uFillTx/>
            <a:ea typeface="Arial Unicode MS" pitchFamily="34" charset="-128"/>
            <a:cs typeface="Arial Unicode MS" pitchFamily="34" charset="-128"/>
          </a:defRPr>
        </a:defPPr>
      </a:lstStyle>
    </a:spDef>
    <a:lnDef>
      <a:spPr>
        <a:ln w="63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fontAlgn="base">
          <a:spcBef>
            <a:spcPts val="600"/>
          </a:spcBef>
          <a:spcAft>
            <a:spcPct val="0"/>
          </a:spcAft>
          <a:buClr>
            <a:srgbClr val="F0AB00"/>
          </a:buClr>
          <a:buSzPct val="80000"/>
          <a:defRPr sz="1800" kern="0" dirty="0" err="1" smtClean="0">
            <a:ea typeface="Arial Unicode MS" pitchFamily="34" charset="-128"/>
            <a:cs typeface="Arial Unicode MS" pitchFamily="34" charset="-128"/>
          </a:defRPr>
        </a:defPPr>
      </a:lstStyle>
    </a:txDef>
  </a:objectDefaults>
  <a:extraClrSchemeLst/>
  <a:extLst>
    <a:ext uri="{05A4C25C-085E-4340-85A3-A5531E510DB2}">
      <thm15:themeFamily xmlns:thm15="http://schemas.microsoft.com/office/thememl/2012/main" xmlns="" name="SAP_16x9" id="{71B3E0F2-BEA8-4DF3-842B-F381919893AD}" vid="{EEFEC8A6-0E86-49D1-946D-68005C8EE404}"/>
    </a:ext>
  </a:extLst>
</a:theme>
</file>

<file path=ppt/theme/theme2.xml><?xml version="1.0" encoding="utf-8"?>
<a:theme xmlns:a="http://schemas.openxmlformats.org/drawingml/2006/main" name="Office Theme">
  <a:themeElements>
    <a:clrScheme name="SAP_Colors2011_1.1">
      <a:dk1>
        <a:srgbClr val="000000"/>
      </a:dk1>
      <a:lt1>
        <a:srgbClr val="FFFFFF"/>
      </a:lt1>
      <a:dk2>
        <a:srgbClr val="0076CB"/>
      </a:dk2>
      <a:lt2>
        <a:srgbClr val="CCCCCC"/>
      </a:lt2>
      <a:accent1>
        <a:srgbClr val="F0AB00"/>
      </a:accent1>
      <a:accent2>
        <a:srgbClr val="666666"/>
      </a:accent2>
      <a:accent3>
        <a:srgbClr val="0076CB"/>
      </a:accent3>
      <a:accent4>
        <a:srgbClr val="4FB81C"/>
      </a:accent4>
      <a:accent5>
        <a:srgbClr val="E35500"/>
      </a:accent5>
      <a:accent6>
        <a:srgbClr val="760A85"/>
      </a:accent6>
      <a:hlink>
        <a:srgbClr val="666666"/>
      </a:hlink>
      <a:folHlink>
        <a:srgbClr val="CCCCCC"/>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AP_Colors2011">
      <a:dk1>
        <a:srgbClr val="000000"/>
      </a:dk1>
      <a:lt1>
        <a:srgbClr val="FFFFFF"/>
      </a:lt1>
      <a:dk2>
        <a:srgbClr val="00AFE3"/>
      </a:dk2>
      <a:lt2>
        <a:srgbClr val="CCCCCC"/>
      </a:lt2>
      <a:accent1>
        <a:srgbClr val="FDB913"/>
      </a:accent1>
      <a:accent2>
        <a:srgbClr val="626366"/>
      </a:accent2>
      <a:accent3>
        <a:srgbClr val="0082C9"/>
      </a:accent3>
      <a:accent4>
        <a:srgbClr val="4BBE44"/>
      </a:accent4>
      <a:accent5>
        <a:srgbClr val="B1D249"/>
      </a:accent5>
      <a:accent6>
        <a:srgbClr val="80298F"/>
      </a:accent6>
      <a:hlink>
        <a:srgbClr val="04357B"/>
      </a:hlink>
      <a:folHlink>
        <a:srgbClr val="999999"/>
      </a:folHlink>
    </a:clrScheme>
    <a:fontScheme name="SAP_Fonts2011">
      <a:majorFont>
        <a:latin typeface="Arial"/>
        <a:ea typeface=""/>
        <a:cs typeface=""/>
      </a:majorFont>
      <a:minorFont>
        <a:latin typeface="Arial"/>
        <a:ea typeface=""/>
        <a:cs typeface=""/>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SAP_16x9</Template>
  <TotalTime>10895</TotalTime>
  <Words>1300</Words>
  <Application>Microsoft Office PowerPoint</Application>
  <PresentationFormat>Custom</PresentationFormat>
  <Paragraphs>262</Paragraphs>
  <Slides>36</Slides>
  <Notes>15</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SAP_2016_16x9_white</vt:lpstr>
      <vt:lpstr>Incremental Improvements, Change Management and Finding Information</vt:lpstr>
      <vt:lpstr>Legal Disclaimer</vt:lpstr>
      <vt:lpstr>Agenda</vt:lpstr>
      <vt:lpstr>Using the Switch Framework to turn on improvements (SFW5)</vt:lpstr>
      <vt:lpstr>Documentation for Switch Framework options  </vt:lpstr>
      <vt:lpstr>Innovation Discovery  </vt:lpstr>
      <vt:lpstr>Sample of Innovation Report  </vt:lpstr>
      <vt:lpstr>Personas to build Screens for Maintenance Related functions</vt:lpstr>
      <vt:lpstr>Finding a Document </vt:lpstr>
      <vt:lpstr>CV03n – display a DMS document  </vt:lpstr>
      <vt:lpstr>Developing Screens – Lessons learnt</vt:lpstr>
      <vt:lpstr>What can you do</vt:lpstr>
      <vt:lpstr>Agenda</vt:lpstr>
      <vt:lpstr>Introducing SAP Activate</vt:lpstr>
      <vt:lpstr>Business Expectations</vt:lpstr>
      <vt:lpstr>Accelerating Delivery of Outcomes</vt:lpstr>
      <vt:lpstr>SAP Activate Implementation Approach</vt:lpstr>
      <vt:lpstr>SAPACTIVATE Accelerates Your Journey with these principles</vt:lpstr>
      <vt:lpstr>How Customers Access SAP Activate Content</vt:lpstr>
      <vt:lpstr>SAP Activate Methodology Training for PMs and Project Leads</vt:lpstr>
      <vt:lpstr>Agenda</vt:lpstr>
      <vt:lpstr>Enterprise Support Event – Customer Info Days</vt:lpstr>
      <vt:lpstr>Help Portal</vt:lpstr>
      <vt:lpstr>Help Portal – Best Practices</vt:lpstr>
      <vt:lpstr>Open SAP</vt:lpstr>
      <vt:lpstr>Open SAP – Record of Achievement / Participation</vt:lpstr>
      <vt:lpstr>Best Practice Launch Page</vt:lpstr>
      <vt:lpstr>Best Practice Scope of Components</vt:lpstr>
      <vt:lpstr>Best Practice Scope of a Building Block</vt:lpstr>
      <vt:lpstr>Best Practice – Overview of a component and related objects</vt:lpstr>
      <vt:lpstr>Best Practice Workflows</vt:lpstr>
      <vt:lpstr>Using SAP Best Practices in SAP Solution Manager 7.2</vt:lpstr>
      <vt:lpstr>SAP Model Company</vt:lpstr>
      <vt:lpstr>PowerPoint Presentation</vt:lpstr>
      <vt:lpstr>Where to Find More Information</vt:lpstr>
      <vt:lpstr>Thank you</vt:lpstr>
    </vt:vector>
  </TitlesOfParts>
  <Company>SAP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SAP Activate to Implement SAP S/4HANA On-Premise and Cloud Solutions</dc:title>
  <dc:subject>SAP S-KOM 2016</dc:subject>
  <dc:creator>SAP</dc:creator>
  <cp:keywords>2016/16:9/white</cp:keywords>
  <cp:lastModifiedBy>Rosanne English</cp:lastModifiedBy>
  <cp:revision>302</cp:revision>
  <cp:lastPrinted>2016-04-26T17:27:02Z</cp:lastPrinted>
  <dcterms:created xsi:type="dcterms:W3CDTF">2015-10-08T14:10:57Z</dcterms:created>
  <dcterms:modified xsi:type="dcterms:W3CDTF">2017-04-21T01:32:44Z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WIS Editor">
    <vt:lpwstr>bettef</vt:lpwstr>
  </property>
</Properties>
</file>