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14"/>
  </p:notesMasterIdLst>
  <p:handoutMasterIdLst>
    <p:handoutMasterId r:id="rId15"/>
  </p:handoutMasterIdLst>
  <p:sldIdLst>
    <p:sldId id="331" r:id="rId2"/>
    <p:sldId id="332" r:id="rId3"/>
    <p:sldId id="313" r:id="rId4"/>
    <p:sldId id="315" r:id="rId5"/>
    <p:sldId id="338" r:id="rId6"/>
    <p:sldId id="339" r:id="rId7"/>
    <p:sldId id="323" r:id="rId8"/>
    <p:sldId id="321" r:id="rId9"/>
    <p:sldId id="324" r:id="rId10"/>
    <p:sldId id="322" r:id="rId11"/>
    <p:sldId id="336" r:id="rId12"/>
    <p:sldId id="266" r:id="rId13"/>
  </p:sldIdLst>
  <p:sldSz cx="9144000" cy="5143500" type="screen16x9"/>
  <p:notesSz cx="7556500" cy="10691813"/>
  <p:defaultTextStyle>
    <a:defPPr>
      <a:defRPr lang="en-GB"/>
    </a:defPPr>
    <a:lvl1pPr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1pPr>
    <a:lvl2pPr marL="4572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2pPr>
    <a:lvl3pPr marL="9144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3pPr>
    <a:lvl4pPr marL="13716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4pPr>
    <a:lvl5pPr marL="18288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5pPr>
    <a:lvl6pPr marL="2286000" algn="l" defTabSz="914400" rtl="0" eaLnBrk="1" latinLnBrk="0" hangingPunct="1">
      <a:defRPr sz="2400" kern="1200">
        <a:solidFill>
          <a:schemeClr val="bg1"/>
        </a:solidFill>
        <a:latin typeface="Arial" pitchFamily="34" charset="0"/>
        <a:ea typeface="+mn-ea"/>
        <a:cs typeface="Lucida Sans Unicode" pitchFamily="34" charset="0"/>
      </a:defRPr>
    </a:lvl6pPr>
    <a:lvl7pPr marL="2743200" algn="l" defTabSz="914400" rtl="0" eaLnBrk="1" latinLnBrk="0" hangingPunct="1">
      <a:defRPr sz="2400" kern="1200">
        <a:solidFill>
          <a:schemeClr val="bg1"/>
        </a:solidFill>
        <a:latin typeface="Arial" pitchFamily="34" charset="0"/>
        <a:ea typeface="+mn-ea"/>
        <a:cs typeface="Lucida Sans Unicode" pitchFamily="34" charset="0"/>
      </a:defRPr>
    </a:lvl7pPr>
    <a:lvl8pPr marL="3200400" algn="l" defTabSz="914400" rtl="0" eaLnBrk="1" latinLnBrk="0" hangingPunct="1">
      <a:defRPr sz="2400" kern="1200">
        <a:solidFill>
          <a:schemeClr val="bg1"/>
        </a:solidFill>
        <a:latin typeface="Arial" pitchFamily="34" charset="0"/>
        <a:ea typeface="+mn-ea"/>
        <a:cs typeface="Lucida Sans Unicode" pitchFamily="34" charset="0"/>
      </a:defRPr>
    </a:lvl8pPr>
    <a:lvl9pPr marL="3657600" algn="l" defTabSz="914400" rtl="0" eaLnBrk="1" latinLnBrk="0" hangingPunct="1">
      <a:defRPr sz="2400" kern="1200">
        <a:solidFill>
          <a:schemeClr val="bg1"/>
        </a:solidFill>
        <a:latin typeface="Arial" pitchFamily="34" charset="0"/>
        <a:ea typeface="+mn-ea"/>
        <a:cs typeface="Lucida Sans Unicode" pitchFamily="34" charset="0"/>
      </a:defRPr>
    </a:lvl9pPr>
  </p:defaultTextStyle>
  <p:extLst>
    <p:ext uri="{EFAFB233-063F-42B5-8137-9DF3F51BA10A}">
      <p15:sldGuideLst xmlns:p15="http://schemas.microsoft.com/office/powerpoint/2012/main" xmlns="">
        <p15:guide id="1" orient="horz" pos="419">
          <p15:clr>
            <a:srgbClr val="A4A3A4"/>
          </p15:clr>
        </p15:guide>
        <p15:guide id="2" orient="horz" pos="683">
          <p15:clr>
            <a:srgbClr val="A4A3A4"/>
          </p15:clr>
        </p15:guide>
        <p15:guide id="3" orient="horz" pos="2994">
          <p15:clr>
            <a:srgbClr val="A4A3A4"/>
          </p15:clr>
        </p15:guide>
        <p15:guide id="4" orient="horz" pos="98">
          <p15:clr>
            <a:srgbClr val="A4A3A4"/>
          </p15:clr>
        </p15:guide>
        <p15:guide id="5" orient="horz" pos="3138">
          <p15:clr>
            <a:srgbClr val="A4A3A4"/>
          </p15:clr>
        </p15:guide>
        <p15:guide id="6" pos="518">
          <p15:clr>
            <a:srgbClr val="A4A3A4"/>
          </p15:clr>
        </p15:guide>
        <p15:guide id="7" pos="5616">
          <p15:clr>
            <a:srgbClr val="A4A3A4"/>
          </p15:clr>
        </p15:guide>
        <p15:guide id="8" pos="5242">
          <p15:clr>
            <a:srgbClr val="A4A3A4"/>
          </p15:clr>
        </p15:guide>
        <p15:guide id="9" pos="173">
          <p15:clr>
            <a:srgbClr val="A4A3A4"/>
          </p15:clr>
        </p15:guide>
      </p15:sldGuideLst>
    </p:ext>
    <p:ext uri="{2D200454-40CA-4A62-9FC3-DE9A4176ACB9}">
      <p15:notesGuideLst xmlns:p15="http://schemas.microsoft.com/office/powerpoint/2012/main" xmlns="">
        <p15:guide id="1" orient="horz" pos="496">
          <p15:clr>
            <a:srgbClr val="A4A3A4"/>
          </p15:clr>
        </p15:guide>
        <p15:guide id="2" orient="horz" pos="3031">
          <p15:clr>
            <a:srgbClr val="A4A3A4"/>
          </p15:clr>
        </p15:guide>
        <p15:guide id="3" pos="4061">
          <p15:clr>
            <a:srgbClr val="A4A3A4"/>
          </p15:clr>
        </p15:guide>
        <p15:guide id="4" pos="68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E0080"/>
    <a:srgbClr val="00B0F0"/>
    <a:srgbClr val="E8802C"/>
    <a:srgbClr val="2783BE"/>
    <a:srgbClr val="FD9A2B"/>
    <a:srgbClr val="0D2C40"/>
    <a:srgbClr val="EFEFF0"/>
    <a:srgbClr val="464547"/>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002" autoAdjust="0"/>
    <p:restoredTop sz="91741" autoAdjust="0"/>
  </p:normalViewPr>
  <p:slideViewPr>
    <p:cSldViewPr snapToGrid="0">
      <p:cViewPr>
        <p:scale>
          <a:sx n="123" d="100"/>
          <a:sy n="123" d="100"/>
        </p:scale>
        <p:origin x="-96" y="-366"/>
      </p:cViewPr>
      <p:guideLst>
        <p:guide orient="horz" pos="419"/>
        <p:guide orient="horz" pos="683"/>
        <p:guide orient="horz" pos="2994"/>
        <p:guide orient="horz" pos="98"/>
        <p:guide orient="horz" pos="3138"/>
        <p:guide pos="518"/>
        <p:guide pos="5616"/>
        <p:guide pos="5242"/>
        <p:guide pos="173"/>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2246"/>
    </p:cViewPr>
  </p:sorterViewPr>
  <p:notesViewPr>
    <p:cSldViewPr snapToGrid="0">
      <p:cViewPr varScale="1">
        <p:scale>
          <a:sx n="81" d="100"/>
          <a:sy n="81" d="100"/>
        </p:scale>
        <p:origin x="-1962" y="-102"/>
      </p:cViewPr>
      <p:guideLst>
        <p:guide orient="horz" pos="496"/>
        <p:guide orient="horz" pos="3031"/>
        <p:guide pos="4061"/>
        <p:guide pos="68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49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4279900" y="0"/>
            <a:ext cx="3275013" cy="5349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20C2000-0637-4F90-9EA0-F63C7A9CEFF0}" type="datetime1">
              <a:rPr lang="en-US"/>
              <a:pPr/>
              <a:t>4/5/2017</a:t>
            </a:fld>
            <a:endParaRPr lang="en-US"/>
          </a:p>
        </p:txBody>
      </p:sp>
      <p:sp>
        <p:nvSpPr>
          <p:cNvPr id="4" name="Footer Placeholder 3"/>
          <p:cNvSpPr>
            <a:spLocks noGrp="1"/>
          </p:cNvSpPr>
          <p:nvPr>
            <p:ph type="ftr" sz="quarter" idx="2"/>
          </p:nvPr>
        </p:nvSpPr>
        <p:spPr>
          <a:xfrm>
            <a:off x="0" y="10155238"/>
            <a:ext cx="3275013" cy="5349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4279900" y="10155238"/>
            <a:ext cx="3275013" cy="5349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D14162-AE40-464A-A45D-71A225B37C4E}" type="slidenum">
              <a:rPr lang="en-US"/>
              <a:pPr/>
              <a:t>‹#›</a:t>
            </a:fld>
            <a:endParaRPr lang="en-US"/>
          </a:p>
        </p:txBody>
      </p:sp>
    </p:spTree>
    <p:extLst>
      <p:ext uri="{BB962C8B-B14F-4D97-AF65-F5344CB8AC3E}">
        <p14:creationId xmlns:p14="http://schemas.microsoft.com/office/powerpoint/2010/main" val="296311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bwMode="auto">
          <a:xfrm>
            <a:off x="215900" y="812800"/>
            <a:ext cx="71215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6146" name="Rectangle 2"/>
          <p:cNvSpPr>
            <a:spLocks noGrp="1" noChangeArrowheads="1"/>
          </p:cNvSpPr>
          <p:nvPr>
            <p:ph type="body"/>
          </p:nvPr>
        </p:nvSpPr>
        <p:spPr bwMode="auto">
          <a:xfrm>
            <a:off x="755650" y="5078413"/>
            <a:ext cx="6042025"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6147" name="Rectangle 3"/>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SzPct val="45000"/>
              <a:buFont typeface="Wingdings" pitchFamily="2" charset="2"/>
              <a:buNone/>
              <a:tabLst>
                <a:tab pos="723900" algn="l"/>
                <a:tab pos="1447800" algn="l"/>
                <a:tab pos="2171700" algn="l"/>
                <a:tab pos="2895600" algn="l"/>
              </a:tabLst>
              <a:defRPr sz="1400">
                <a:solidFill>
                  <a:srgbClr val="000000"/>
                </a:solidFill>
                <a:latin typeface="Arial" pitchFamily="34" charset="0"/>
                <a:cs typeface="Arial" pitchFamily="34" charset="0"/>
              </a:defRPr>
            </a:lvl1pPr>
          </a:lstStyle>
          <a:p>
            <a:endParaRPr lang="en-US"/>
          </a:p>
        </p:txBody>
      </p:sp>
      <p:sp>
        <p:nvSpPr>
          <p:cNvPr id="6148" name="Rectangle 4"/>
          <p:cNvSpPr>
            <a:spLocks noGrp="1" noChangeArrowheads="1"/>
          </p:cNvSpPr>
          <p:nvPr>
            <p:ph type="dt"/>
          </p:nvPr>
        </p:nvSpPr>
        <p:spPr bwMode="auto">
          <a:xfrm>
            <a:off x="4276725"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SzPct val="45000"/>
              <a:buFont typeface="Wingdings" pitchFamily="2" charset="2"/>
              <a:buNone/>
              <a:tabLst>
                <a:tab pos="723900" algn="l"/>
                <a:tab pos="1447800" algn="l"/>
                <a:tab pos="2171700" algn="l"/>
                <a:tab pos="2895600" algn="l"/>
              </a:tabLst>
              <a:defRPr sz="1400">
                <a:solidFill>
                  <a:srgbClr val="000000"/>
                </a:solidFill>
                <a:latin typeface="Arial" pitchFamily="34" charset="0"/>
                <a:cs typeface="Arial" pitchFamily="34" charset="0"/>
              </a:defRPr>
            </a:lvl1pPr>
          </a:lstStyle>
          <a:p>
            <a:endParaRPr lang="en-US"/>
          </a:p>
        </p:txBody>
      </p:sp>
      <p:sp>
        <p:nvSpPr>
          <p:cNvPr id="6149" name="Rectangle 5"/>
          <p:cNvSpPr>
            <a:spLocks noGrp="1" noChangeArrowheads="1"/>
          </p:cNvSpPr>
          <p:nvPr>
            <p:ph type="ftr"/>
          </p:nvPr>
        </p:nvSpPr>
        <p:spPr bwMode="auto">
          <a:xfrm>
            <a:off x="0" y="10158413"/>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SzPct val="45000"/>
              <a:buFont typeface="Wingdings" pitchFamily="2" charset="2"/>
              <a:buNone/>
              <a:tabLst>
                <a:tab pos="723900" algn="l"/>
                <a:tab pos="1447800" algn="l"/>
                <a:tab pos="2171700" algn="l"/>
                <a:tab pos="2895600" algn="l"/>
              </a:tabLst>
              <a:defRPr sz="1400">
                <a:solidFill>
                  <a:srgbClr val="000000"/>
                </a:solidFill>
                <a:latin typeface="Arial" pitchFamily="34" charset="0"/>
                <a:cs typeface="Arial" pitchFamily="34" charset="0"/>
              </a:defRPr>
            </a:lvl1pPr>
          </a:lstStyle>
          <a:p>
            <a:endParaRPr lang="en-US"/>
          </a:p>
        </p:txBody>
      </p:sp>
      <p:sp>
        <p:nvSpPr>
          <p:cNvPr id="6150" name="Rectangle 6"/>
          <p:cNvSpPr>
            <a:spLocks noGrp="1" noChangeArrowheads="1"/>
          </p:cNvSpPr>
          <p:nvPr>
            <p:ph type="sldNum"/>
          </p:nvPr>
        </p:nvSpPr>
        <p:spPr bwMode="auto">
          <a:xfrm>
            <a:off x="4276725" y="10158413"/>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SzPct val="45000"/>
              <a:buFont typeface="Wingdings" pitchFamily="2" charset="2"/>
              <a:buNone/>
              <a:tabLst>
                <a:tab pos="723900" algn="l"/>
                <a:tab pos="1447800" algn="l"/>
                <a:tab pos="2171700" algn="l"/>
                <a:tab pos="2895600" algn="l"/>
              </a:tabLst>
              <a:defRPr sz="1400">
                <a:solidFill>
                  <a:srgbClr val="000000"/>
                </a:solidFill>
                <a:latin typeface="Arial" pitchFamily="34" charset="0"/>
                <a:cs typeface="Arial" pitchFamily="34" charset="0"/>
              </a:defRPr>
            </a:lvl1pPr>
          </a:lstStyle>
          <a:p>
            <a:fld id="{1A126427-F713-49EF-B502-1563E1D4CFA2}" type="slidenum">
              <a:rPr lang="en-GB" smtClean="0"/>
              <a:pPr/>
              <a:t>‹#›</a:t>
            </a:fld>
            <a:endParaRPr lang="en-GB"/>
          </a:p>
        </p:txBody>
      </p:sp>
    </p:spTree>
    <p:extLst>
      <p:ext uri="{BB962C8B-B14F-4D97-AF65-F5344CB8AC3E}">
        <p14:creationId xmlns:p14="http://schemas.microsoft.com/office/powerpoint/2010/main" val="2109317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Arial" pitchFamily="34" charset="0"/>
        <a:ea typeface="ＭＳ Ｐゴシック" charset="-128"/>
        <a:cs typeface="Arial" pitchFamily="34" charset="0"/>
      </a:defRPr>
    </a:lvl1pPr>
    <a:lvl2pPr marL="37931725" indent="-37474525"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se.com/products/server/technical-inform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ccess.redhat.com/articles/rhel-limit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1pPr>
            <a:lvl2pPr>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2pPr>
            <a:lvl3pPr>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3pPr>
            <a:lvl4pPr>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4pPr>
            <a:lvl5pPr>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433388" algn="l"/>
                <a:tab pos="868363" algn="l"/>
                <a:tab pos="1301750" algn="l"/>
                <a:tab pos="1736725" algn="l"/>
                <a:tab pos="2170113" algn="l"/>
                <a:tab pos="2605088" algn="l"/>
                <a:tab pos="3038475" algn="l"/>
              </a:tabLst>
              <a:defRPr>
                <a:solidFill>
                  <a:schemeClr val="tx1"/>
                </a:solidFill>
                <a:latin typeface="Arial" panose="020B0604020202020204" pitchFamily="34" charset="0"/>
                <a:ea typeface="Microsoft YaHei" panose="020B0503020204020204" pitchFamily="34" charset="-122"/>
              </a:defRPr>
            </a:lvl9pPr>
          </a:lstStyle>
          <a:p>
            <a:fld id="{27B59D8F-4B6D-4999-93F8-C719F584381B}" type="slidenum">
              <a:rPr lang="en-US" altLang="en-US" sz="1300" smtClean="0">
                <a:solidFill>
                  <a:srgbClr val="000000"/>
                </a:solidFill>
                <a:ea typeface="Arial Unicode MS" panose="020B0604020202020204" pitchFamily="34" charset="-128"/>
              </a:rPr>
              <a:pPr/>
              <a:t>2</a:t>
            </a:fld>
            <a:endParaRPr lang="en-US" altLang="en-US" sz="1300" smtClean="0">
              <a:solidFill>
                <a:srgbClr val="000000"/>
              </a:solidFill>
              <a:ea typeface="Arial Unicode MS" panose="020B0604020202020204" pitchFamily="34" charset="-128"/>
            </a:endParaRPr>
          </a:p>
        </p:txBody>
      </p:sp>
      <p:sp>
        <p:nvSpPr>
          <p:cNvPr id="32771" name="Rectangle 1"/>
          <p:cNvSpPr>
            <a:spLocks noGrp="1" noRot="1" noChangeAspect="1" noChangeArrowheads="1" noTextEdit="1"/>
          </p:cNvSpPr>
          <p:nvPr>
            <p:ph type="sldImg"/>
          </p:nvPr>
        </p:nvSpPr>
        <p:spPr>
          <a:xfrm>
            <a:off x="0" y="525463"/>
            <a:ext cx="1588"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944563" y="3286125"/>
            <a:ext cx="7553325" cy="31162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Bitstream Vera Sans Mono" charset="0"/>
              </a:rPr>
              <a:t>SUSE has collaborated with SAP for over 17 years, developing the first Amazon EC2 OS for SAP, the first validated open source high availability solution for SAP, and the first validated virtualization solution for SAP. SUSE Linux Enterprise Server is the strategic OS for SAP HANA, Business Warehouse Accelerator and Business </a:t>
            </a:r>
            <a:r>
              <a:rPr lang="en-US" altLang="en-US" dirty="0" err="1" smtClean="0">
                <a:latin typeface="Bitstream Vera Sans Mono" charset="0"/>
              </a:rPr>
              <a:t>ByDesign</a:t>
            </a:r>
            <a:r>
              <a:rPr lang="en-US" altLang="en-US" dirty="0" smtClean="0">
                <a:latin typeface="Bitstream Vera Sans Mono" charset="0"/>
              </a:rPr>
              <a:t>, and in fact is a  development reference platform for UNIX and Linux.</a:t>
            </a:r>
            <a:endParaRPr lang="en-US" altLang="en-US" dirty="0" smtClean="0"/>
          </a:p>
          <a:p>
            <a:endParaRPr lang="en-US" altLang="en-US" dirty="0" smtClean="0">
              <a:latin typeface="Bitstream Vera Sans Mono" charset="0"/>
            </a:endParaRPr>
          </a:p>
          <a:p>
            <a:r>
              <a:rPr lang="en-US" altLang="en-US" dirty="0" smtClean="0">
                <a:latin typeface="Bitstream Vera Sans Mono" charset="0"/>
              </a:rPr>
              <a:t>We also provide Integrated Enterprise Support which means that we have a common support line to handle both SUSE Linux and SAP application issues.</a:t>
            </a:r>
            <a:endParaRPr lang="en-US" altLang="en-US" dirty="0" smtClean="0"/>
          </a:p>
          <a:p>
            <a:endParaRPr lang="en-US" altLang="en-US" dirty="0" smtClean="0"/>
          </a:p>
          <a:p>
            <a:endParaRPr lang="en-US" altLang="en-US" dirty="0" smtClean="0">
              <a:ea typeface="MS PGothic" panose="020B0600070205080204" pitchFamily="34" charset="-128"/>
            </a:endParaRPr>
          </a:p>
        </p:txBody>
      </p:sp>
    </p:spTree>
    <p:extLst>
      <p:ext uri="{BB962C8B-B14F-4D97-AF65-F5344CB8AC3E}">
        <p14:creationId xmlns:p14="http://schemas.microsoft.com/office/powerpoint/2010/main" val="274989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ceHolder 1"/>
          <p:cNvSpPr>
            <a:spLocks noGrp="1"/>
          </p:cNvSpPr>
          <p:nvPr>
            <p:ph type="body"/>
          </p:nvPr>
        </p:nvSpPr>
        <p:spPr>
          <a:xfrm>
            <a:off x="711200" y="4859338"/>
            <a:ext cx="5680075" cy="4605337"/>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Bitstream Vera Sans Mono" charset="0"/>
              </a:rPr>
              <a:t>SUSE Linux Enterprise Server is THE recommended and supported operating system for SAP HANA</a:t>
            </a:r>
            <a:endParaRPr lang="en-US" altLang="en-US" smtClean="0"/>
          </a:p>
          <a:p>
            <a:r>
              <a:rPr lang="en-US" altLang="en-US" sz="1400" smtClean="0">
                <a:latin typeface="Bitstream Vera Sans Mono" charset="0"/>
              </a:rPr>
              <a:t>.</a:t>
            </a:r>
            <a:endParaRPr lang="en-US" altLang="en-US" smtClean="0"/>
          </a:p>
          <a:p>
            <a:r>
              <a:rPr lang="en-US" altLang="en-US" sz="1400" smtClean="0">
                <a:latin typeface="Bitstream Vera Sans Mono" charset="0"/>
              </a:rPr>
              <a:t>SUSE Linux Enterprise Server is a highly reliable, scalable and secure server operating system, built to power mission-critical workloads in physical, virtual and cloud-based environments</a:t>
            </a:r>
            <a:endParaRPr lang="en-US" altLang="en-US" smtClean="0"/>
          </a:p>
          <a:p>
            <a:r>
              <a:rPr lang="en-US" altLang="en-US" sz="1400" smtClean="0">
                <a:latin typeface="Bitstream Vera Sans Mono" charset="0"/>
              </a:rPr>
              <a:t>.</a:t>
            </a:r>
            <a:endParaRPr lang="en-US" altLang="en-US" smtClean="0"/>
          </a:p>
        </p:txBody>
      </p:sp>
      <p:sp>
        <p:nvSpPr>
          <p:cNvPr id="538" name="TextShape 2"/>
          <p:cNvSpPr txBox="1"/>
          <p:nvPr/>
        </p:nvSpPr>
        <p:spPr>
          <a:xfrm>
            <a:off x="4022725" y="9718675"/>
            <a:ext cx="3078163" cy="512763"/>
          </a:xfrm>
          <a:prstGeom prst="rect">
            <a:avLst/>
          </a:prstGeom>
          <a:noFill/>
          <a:ln>
            <a:noFill/>
          </a:ln>
        </p:spPr>
        <p:txBody>
          <a:bodyPr anchor="b"/>
          <a:lstStyle/>
          <a:p>
            <a:pPr algn="r">
              <a:defRPr/>
            </a:pPr>
            <a:fld id="{089C8F42-9B10-4569-9B99-44EE8D089F49}" type="slidenum">
              <a:rPr lang="en-US" sz="1200">
                <a:solidFill>
                  <a:srgbClr val="000000"/>
                </a:solidFill>
                <a:latin typeface="+mn-lt"/>
                <a:ea typeface="+mn-ea"/>
              </a:rPr>
              <a:pPr algn="r">
                <a:defRPr/>
              </a:pPr>
              <a:t>3</a:t>
            </a:fld>
            <a:endParaRPr/>
          </a:p>
        </p:txBody>
      </p:sp>
    </p:spTree>
    <p:extLst>
      <p:ext uri="{BB962C8B-B14F-4D97-AF65-F5344CB8AC3E}">
        <p14:creationId xmlns:p14="http://schemas.microsoft.com/office/powerpoint/2010/main" val="202238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B6BEBB7C-B8C9-4F85-BFBA-895ABFFA3E2D}" type="slidenum">
              <a:rPr lang="en-US" altLang="en-US" sz="1400" smtClean="0">
                <a:latin typeface="Arial" panose="020B0604020202020204" pitchFamily="34" charset="0"/>
              </a:rPr>
              <a:pPr>
                <a:spcBef>
                  <a:spcPct val="0"/>
                </a:spcBef>
              </a:pPr>
              <a:t>4</a:t>
            </a:fld>
            <a:endParaRPr lang="en-US" altLang="en-US" sz="1400" smtClean="0">
              <a:latin typeface="Arial" panose="020B0604020202020204" pitchFamily="34" charset="0"/>
            </a:endParaRPr>
          </a:p>
        </p:txBody>
      </p:sp>
      <p:sp>
        <p:nvSpPr>
          <p:cNvPr id="38915" name="Rectangle 1"/>
          <p:cNvSpPr>
            <a:spLocks noGrp="1" noRot="1" noChangeAspect="1" noChangeArrowheads="1" noTextEdit="1"/>
          </p:cNvSpPr>
          <p:nvPr>
            <p:ph type="sldImg"/>
          </p:nvPr>
        </p:nvSpPr>
        <p:spPr>
          <a:xfrm>
            <a:off x="0" y="54927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1004888" y="3435350"/>
            <a:ext cx="8042275" cy="32543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5559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p:cNvSpPr>
            <a:spLocks noGrp="1"/>
          </p:cNvSpPr>
          <p:nvPr>
            <p:ph type="body"/>
          </p:nvPr>
        </p:nvSpPr>
        <p:spPr>
          <a:xfrm>
            <a:off x="685800" y="4400640"/>
            <a:ext cx="5485320" cy="3599280"/>
          </a:xfrm>
          <a:prstGeom prst="rect">
            <a:avLst/>
          </a:prstGeom>
        </p:spPr>
        <p:txBody>
          <a:bodyPr lIns="0" tIns="0" rIns="0" bIns="0"/>
          <a:lstStyle/>
          <a:p>
            <a:pPr marL="216000" indent="-215640">
              <a:lnSpc>
                <a:spcPct val="100000"/>
              </a:lnSpc>
            </a:pPr>
            <a:endParaRPr lang="en-US" sz="2000" b="0" strike="noStrike" spc="-1" dirty="0">
              <a:solidFill>
                <a:srgbClr val="000000"/>
              </a:solidFill>
              <a:uFill>
                <a:solidFill>
                  <a:srgbClr val="FFFFFF"/>
                </a:solidFill>
              </a:uFill>
              <a:latin typeface="Arial"/>
            </a:endParaRPr>
          </a:p>
        </p:txBody>
      </p:sp>
      <p:sp>
        <p:nvSpPr>
          <p:cNvPr id="740" name="CustomShape 2"/>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defTabSz="914400" fontAlgn="auto">
              <a:lnSpc>
                <a:spcPct val="100000"/>
              </a:lnSpc>
              <a:spcBef>
                <a:spcPts val="0"/>
              </a:spcBef>
              <a:spcAft>
                <a:spcPts val="0"/>
              </a:spcAft>
              <a:buClrTx/>
              <a:buSzTx/>
              <a:buFontTx/>
              <a:buNone/>
            </a:pPr>
            <a:fld id="{7A29EB09-8F95-42F3-97BF-4AD7FD789E7C}" type="slidenum">
              <a:rPr lang="de-DE" sz="1200" spc="-1">
                <a:solidFill>
                  <a:srgbClr val="000000"/>
                </a:solidFill>
                <a:uFill>
                  <a:solidFill>
                    <a:srgbClr val="FFFFFF"/>
                  </a:solidFill>
                </a:uFill>
                <a:ea typeface="DejaVu Sans"/>
                <a:cs typeface="DejaVu Sans"/>
              </a:rPr>
              <a:pPr algn="r" defTabSz="914400" fontAlgn="auto">
                <a:lnSpc>
                  <a:spcPct val="100000"/>
                </a:lnSpc>
                <a:spcBef>
                  <a:spcPts val="0"/>
                </a:spcBef>
                <a:spcAft>
                  <a:spcPts val="0"/>
                </a:spcAft>
                <a:buClrTx/>
                <a:buSzTx/>
                <a:buFontTx/>
                <a:buNone/>
              </a:pPr>
              <a:t>5</a:t>
            </a:fld>
            <a:endParaRPr lang="de-DE" sz="1800" spc="-1">
              <a:solidFill>
                <a:srgbClr val="000000"/>
              </a:solidFill>
              <a:uFill>
                <a:solidFill>
                  <a:srgbClr val="FFFFFF"/>
                </a:solidFill>
              </a:uFill>
              <a:ea typeface="DejaVu Sans"/>
              <a:cs typeface="DejaVu Sans"/>
            </a:endParaRPr>
          </a:p>
        </p:txBody>
      </p:sp>
    </p:spTree>
    <p:extLst>
      <p:ext uri="{BB962C8B-B14F-4D97-AF65-F5344CB8AC3E}">
        <p14:creationId xmlns:p14="http://schemas.microsoft.com/office/powerpoint/2010/main" val="13838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1pPr>
            <a:lvl2pPr>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2pPr>
            <a:lvl3pPr>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3pPr>
            <a:lvl4pPr>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4pPr>
            <a:lvl5pPr>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5pPr>
            <a:lvl6pPr marL="2582243" indent="-234749" defTabSz="469499" eaLnBrk="0" fontAlgn="base" hangingPunct="0">
              <a:spcBef>
                <a:spcPct val="0"/>
              </a:spcBef>
              <a:spcAft>
                <a:spcPct val="0"/>
              </a:spcAft>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6pPr>
            <a:lvl7pPr marL="3051741" indent="-234749" defTabSz="469499" eaLnBrk="0" fontAlgn="base" hangingPunct="0">
              <a:spcBef>
                <a:spcPct val="0"/>
              </a:spcBef>
              <a:spcAft>
                <a:spcPct val="0"/>
              </a:spcAft>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7pPr>
            <a:lvl8pPr marL="3521240" indent="-234749" defTabSz="469499" eaLnBrk="0" fontAlgn="base" hangingPunct="0">
              <a:spcBef>
                <a:spcPct val="0"/>
              </a:spcBef>
              <a:spcAft>
                <a:spcPct val="0"/>
              </a:spcAft>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8pPr>
            <a:lvl9pPr marL="3990739" indent="-234749" defTabSz="469499" eaLnBrk="0" fontAlgn="base" hangingPunct="0">
              <a:spcBef>
                <a:spcPct val="0"/>
              </a:spcBef>
              <a:spcAft>
                <a:spcPct val="0"/>
              </a:spcAft>
              <a:tabLst>
                <a:tab pos="469499" algn="l"/>
                <a:tab pos="938997" algn="l"/>
                <a:tab pos="1408496" algn="l"/>
                <a:tab pos="1877995" algn="l"/>
                <a:tab pos="2347493" algn="l"/>
                <a:tab pos="2816992" algn="l"/>
                <a:tab pos="3286491" algn="l"/>
              </a:tabLst>
              <a:defRPr>
                <a:solidFill>
                  <a:schemeClr val="tx1"/>
                </a:solidFill>
                <a:latin typeface="Arial" panose="020B0604020202020204" pitchFamily="34" charset="0"/>
                <a:ea typeface="Microsoft YaHei" panose="020B0503020204020204" pitchFamily="34" charset="-122"/>
              </a:defRPr>
            </a:lvl9pPr>
          </a:lstStyle>
          <a:p>
            <a:fld id="{C5E76B07-50D3-4760-8A43-6CDD5B629CCD}" type="slidenum">
              <a:rPr lang="en-US" altLang="en-US" smtClean="0">
                <a:solidFill>
                  <a:srgbClr val="000000"/>
                </a:solidFill>
              </a:rPr>
              <a:pPr/>
              <a:t>8</a:t>
            </a:fld>
            <a:endParaRPr lang="en-US" altLang="en-US" smtClean="0">
              <a:solidFill>
                <a:srgbClr val="000000"/>
              </a:solidFill>
            </a:endParaRPr>
          </a:p>
        </p:txBody>
      </p:sp>
      <p:sp>
        <p:nvSpPr>
          <p:cNvPr id="45059" name="Rectangle 1"/>
          <p:cNvSpPr>
            <a:spLocks noGrp="1" noRot="1" noChangeAspect="1" noChangeArrowheads="1" noTextEdit="1"/>
          </p:cNvSpPr>
          <p:nvPr>
            <p:ph type="sldImg"/>
          </p:nvPr>
        </p:nvSpPr>
        <p:spPr>
          <a:xfrm>
            <a:off x="-2547938" y="1162050"/>
            <a:ext cx="10137776" cy="57038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Text Box 2"/>
          <p:cNvSpPr>
            <a:spLocks noGrp="1" noChangeArrowheads="1"/>
          </p:cNvSpPr>
          <p:nvPr>
            <p:ph type="body" idx="1"/>
          </p:nvPr>
        </p:nvSpPr>
        <p:spPr>
          <a:xfrm>
            <a:off x="504985" y="7230678"/>
            <a:ext cx="4034242" cy="803382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173"/>
          <a:lstStyle/>
          <a:p>
            <a:r>
              <a:rPr lang="en-US" sz="1600" dirty="0" smtClean="0"/>
              <a:t>We touched on the new SAP HANA High Availability scenario in the AWS public cloud already. It perfectly fits into the full picture of supported SAP HANA High Availability scenarios covered with SLES for SAP Applications. Before moving forward let’s get everyone on the same page. When we talk about High Availability scenarios for SAP HANA, there are two important angles to consider. First, the SAP HANA database is taking care of the data replication itself. SUSE is not involved here at all. However, SUSE is introduced when it comes to failover detection and automation. While the SAP HANA team is adding further data replication scenarios, SUSE takes care of delivering the required automation on top. With SLES for SAP Applications 12 SP1 we will deliver automation for 5 of those 6 scenarios out of the box and fully L3 supported. The Scale-Out scenario is not on the installation media, but being delivered as a maintenance update with Tech-Preview status.</a:t>
            </a:r>
          </a:p>
          <a:p>
            <a:endParaRPr lang="en-US" sz="1600" dirty="0" smtClean="0"/>
          </a:p>
          <a:p>
            <a:r>
              <a:rPr lang="en-US" sz="1600" dirty="0" smtClean="0"/>
              <a:t>SUSE as of today is the only SAP partner capable of providing failover detection and automatic failover for those six SAP HANA high availability scenarios.</a:t>
            </a:r>
          </a:p>
          <a:p>
            <a:pPr marL="221708" eaLnBrk="1">
              <a:lnSpc>
                <a:spcPct val="98000"/>
              </a:lnSpc>
              <a:spcBef>
                <a:spcPct val="0"/>
              </a:spcBef>
              <a:tabLst>
                <a:tab pos="469499" algn="l"/>
                <a:tab pos="938997" algn="l"/>
                <a:tab pos="1408496" algn="l"/>
                <a:tab pos="1877995" algn="l"/>
                <a:tab pos="2347493" algn="l"/>
                <a:tab pos="2816992" algn="l"/>
                <a:tab pos="3286491" algn="l"/>
                <a:tab pos="3755989" algn="l"/>
                <a:tab pos="4225488" algn="l"/>
                <a:tab pos="4694987" algn="l"/>
                <a:tab pos="5164485" algn="l"/>
                <a:tab pos="5633984" algn="l"/>
                <a:tab pos="6103483" algn="l"/>
              </a:tabLst>
            </a:pPr>
            <a:endParaRPr lang="en-US" altLang="en-US" sz="1600" dirty="0">
              <a:latin typeface="Bitstream Vera Sans Mono" charset="0"/>
              <a:ea typeface="Microsoft YaHei" panose="020B0503020204020204" pitchFamily="34" charset="-122"/>
            </a:endParaRPr>
          </a:p>
        </p:txBody>
      </p:sp>
    </p:spTree>
    <p:extLst>
      <p:ext uri="{BB962C8B-B14F-4D97-AF65-F5344CB8AC3E}">
        <p14:creationId xmlns:p14="http://schemas.microsoft.com/office/powerpoint/2010/main" val="37667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mtClean="0"/>
              <a:t>SLES for SAP Applications has an *additional* update channel for patches, fixes and updates of SAP specific packages.</a:t>
            </a:r>
          </a:p>
        </p:txBody>
      </p:sp>
      <p:sp>
        <p:nvSpPr>
          <p:cNvPr id="50180"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85B98633-08E3-48BA-8689-1DF7EDD8B5DD}" type="slidenum">
              <a:rPr lang="en-US" altLang="en-US" smtClean="0">
                <a:solidFill>
                  <a:srgbClr val="000000"/>
                </a:solidFill>
              </a:rPr>
              <a:pPr/>
              <a:t>9</a:t>
            </a:fld>
            <a:endParaRPr lang="en-US" altLang="en-US" smtClean="0">
              <a:solidFill>
                <a:srgbClr val="000000"/>
              </a:solidFill>
            </a:endParaRPr>
          </a:p>
        </p:txBody>
      </p:sp>
    </p:spTree>
    <p:extLst>
      <p:ext uri="{BB962C8B-B14F-4D97-AF65-F5344CB8AC3E}">
        <p14:creationId xmlns:p14="http://schemas.microsoft.com/office/powerpoint/2010/main" val="199529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Microsoft YaHei" panose="020B0503020204020204" pitchFamily="34" charset="-122"/>
              </a:defRPr>
            </a:lvl9pPr>
          </a:lstStyle>
          <a:p>
            <a:fld id="{9F5035D9-71C7-4567-80EA-79A672C25B88}" type="slidenum">
              <a:rPr lang="en-US" altLang="en-US" smtClean="0">
                <a:solidFill>
                  <a:srgbClr val="000000"/>
                </a:solidFill>
              </a:rPr>
              <a:pPr/>
              <a:t>10</a:t>
            </a:fld>
            <a:endParaRPr lang="en-US" altLang="en-US" smtClean="0">
              <a:solidFill>
                <a:srgbClr val="000000"/>
              </a:solidFill>
            </a:endParaRPr>
          </a:p>
        </p:txBody>
      </p:sp>
      <p:sp>
        <p:nvSpPr>
          <p:cNvPr id="47107" name="Rectangle 1"/>
          <p:cNvSpPr>
            <a:spLocks noGrp="1" noRot="1" noChangeAspect="1" noChangeArrowheads="1" noTextEdit="1"/>
          </p:cNvSpPr>
          <p:nvPr>
            <p:ph type="sldImg"/>
          </p:nvPr>
        </p:nvSpPr>
        <p:spPr>
          <a:xfrm>
            <a:off x="139700" y="776288"/>
            <a:ext cx="6823075" cy="3838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11200" y="4859338"/>
            <a:ext cx="5681663" cy="46053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Aft>
                <a:spcPts val="1150"/>
              </a:spcAft>
            </a:pPr>
            <a:r>
              <a:rPr lang="en-US" altLang="en-US" sz="1200" dirty="0" smtClean="0">
                <a:solidFill>
                  <a:srgbClr val="000000"/>
                </a:solidFill>
                <a:ea typeface="MS PGothic" panose="020B0600070205080204" pitchFamily="34" charset="-128"/>
              </a:rPr>
              <a:t>Reduce complexity</a:t>
            </a:r>
            <a:br>
              <a:rPr lang="en-US" altLang="en-US" sz="1200" dirty="0" smtClean="0">
                <a:solidFill>
                  <a:srgbClr val="000000"/>
                </a:solidFill>
                <a:ea typeface="MS PGothic" panose="020B0600070205080204" pitchFamily="34" charset="-128"/>
              </a:rPr>
            </a:br>
            <a:r>
              <a:rPr lang="en-US" altLang="en-US" sz="1200" dirty="0" smtClean="0">
                <a:solidFill>
                  <a:srgbClr val="404040"/>
                </a:solidFill>
                <a:ea typeface="MS PGothic" panose="020B0600070205080204" pitchFamily="34" charset="-128"/>
              </a:rPr>
              <a:t>- includes a wizard for easy configuration with just SID,</a:t>
            </a:r>
            <a:br>
              <a:rPr lang="en-US" altLang="en-US" sz="1200" dirty="0" smtClean="0">
                <a:solidFill>
                  <a:srgbClr val="404040"/>
                </a:solidFill>
                <a:ea typeface="MS PGothic" panose="020B0600070205080204" pitchFamily="34" charset="-128"/>
              </a:rPr>
            </a:br>
            <a:r>
              <a:rPr lang="en-US" altLang="en-US" sz="1200" dirty="0" smtClean="0">
                <a:solidFill>
                  <a:srgbClr val="404040"/>
                </a:solidFill>
                <a:ea typeface="MS PGothic" panose="020B0600070205080204" pitchFamily="34" charset="-128"/>
              </a:rPr>
              <a:t>  instance number and IP address</a:t>
            </a:r>
            <a:br>
              <a:rPr lang="en-US" altLang="en-US" sz="1200" dirty="0" smtClean="0">
                <a:solidFill>
                  <a:srgbClr val="404040"/>
                </a:solidFill>
                <a:ea typeface="MS PGothic" panose="020B0600070205080204" pitchFamily="34" charset="-128"/>
              </a:rPr>
            </a:br>
            <a:r>
              <a:rPr lang="en-US" altLang="en-US" sz="1200" dirty="0" smtClean="0">
                <a:solidFill>
                  <a:srgbClr val="404040"/>
                </a:solidFill>
                <a:ea typeface="MS PGothic" panose="020B0600070205080204" pitchFamily="34" charset="-128"/>
              </a:rPr>
              <a:t>- automates the SR-takeover and IP failover ("bind")</a:t>
            </a:r>
          </a:p>
          <a:p>
            <a:pPr>
              <a:spcAft>
                <a:spcPts val="1150"/>
              </a:spcAft>
            </a:pPr>
            <a:r>
              <a:rPr lang="en-US" altLang="en-US" sz="1200" dirty="0" smtClean="0">
                <a:solidFill>
                  <a:srgbClr val="000000"/>
                </a:solidFill>
                <a:ea typeface="MS PGothic" panose="020B0600070205080204" pitchFamily="34" charset="-128"/>
              </a:rPr>
              <a:t>Reduce risk</a:t>
            </a:r>
            <a:br>
              <a:rPr lang="en-US" altLang="en-US" sz="1200" dirty="0" smtClean="0">
                <a:solidFill>
                  <a:srgbClr val="000000"/>
                </a:solidFill>
                <a:ea typeface="MS PGothic" panose="020B0600070205080204" pitchFamily="34" charset="-128"/>
              </a:rPr>
            </a:br>
            <a:r>
              <a:rPr lang="en-US" altLang="en-US" sz="1200" dirty="0" smtClean="0">
                <a:solidFill>
                  <a:srgbClr val="404040"/>
                </a:solidFill>
                <a:ea typeface="MS PGothic" panose="020B0600070205080204" pitchFamily="34" charset="-128"/>
              </a:rPr>
              <a:t>- delivers a consistent picture of the SAP      	         	     HANA topology</a:t>
            </a:r>
            <a:br>
              <a:rPr lang="en-US" altLang="en-US" sz="1200" dirty="0" smtClean="0">
                <a:solidFill>
                  <a:srgbClr val="404040"/>
                </a:solidFill>
                <a:ea typeface="MS PGothic" panose="020B0600070205080204" pitchFamily="34" charset="-128"/>
              </a:rPr>
            </a:br>
            <a:r>
              <a:rPr lang="en-US" altLang="en-US" sz="1200" dirty="0" smtClean="0">
                <a:solidFill>
                  <a:srgbClr val="404040"/>
                </a:solidFill>
                <a:ea typeface="MS PGothic" panose="020B0600070205080204" pitchFamily="34" charset="-128"/>
              </a:rPr>
              <a:t>- provides a choice for automatic registrations and site </a:t>
            </a:r>
            <a:br>
              <a:rPr lang="en-US" altLang="en-US" sz="1200" dirty="0" smtClean="0">
                <a:solidFill>
                  <a:srgbClr val="404040"/>
                </a:solidFill>
                <a:ea typeface="MS PGothic" panose="020B0600070205080204" pitchFamily="34" charset="-128"/>
              </a:rPr>
            </a:br>
            <a:r>
              <a:rPr lang="en-US" altLang="en-US" sz="1200" dirty="0" smtClean="0">
                <a:solidFill>
                  <a:srgbClr val="404040"/>
                </a:solidFill>
                <a:ea typeface="MS PGothic" panose="020B0600070205080204" pitchFamily="34" charset="-128"/>
              </a:rPr>
              <a:t>  takeover preference</a:t>
            </a:r>
          </a:p>
          <a:p>
            <a:pPr>
              <a:spcAft>
                <a:spcPts val="1150"/>
              </a:spcAft>
            </a:pPr>
            <a:r>
              <a:rPr lang="en-US" altLang="en-US" sz="1200" dirty="0" smtClean="0">
                <a:solidFill>
                  <a:srgbClr val="000000"/>
                </a:solidFill>
                <a:ea typeface="MS PGothic" panose="020B0600070205080204" pitchFamily="34" charset="-128"/>
              </a:rPr>
              <a:t>Increase reliability</a:t>
            </a:r>
            <a:br>
              <a:rPr lang="en-US" altLang="en-US" sz="1200" dirty="0" smtClean="0">
                <a:solidFill>
                  <a:srgbClr val="000000"/>
                </a:solidFill>
                <a:ea typeface="MS PGothic" panose="020B0600070205080204" pitchFamily="34" charset="-128"/>
              </a:rPr>
            </a:br>
            <a:r>
              <a:rPr lang="en-US" altLang="en-US" sz="1200" dirty="0" smtClean="0">
                <a:solidFill>
                  <a:srgbClr val="404040"/>
                </a:solidFill>
                <a:ea typeface="MS PGothic" panose="020B0600070205080204" pitchFamily="34" charset="-128"/>
              </a:rPr>
              <a:t>- enables short takeover times in a special for table     preload scenarios</a:t>
            </a:r>
            <a:br>
              <a:rPr lang="en-US" altLang="en-US" sz="1200" dirty="0" smtClean="0">
                <a:solidFill>
                  <a:srgbClr val="404040"/>
                </a:solidFill>
                <a:ea typeface="MS PGothic" panose="020B0600070205080204" pitchFamily="34" charset="-128"/>
              </a:rPr>
            </a:br>
            <a:r>
              <a:rPr lang="en-US" altLang="en-US" sz="1200" dirty="0" smtClean="0">
                <a:solidFill>
                  <a:srgbClr val="404040"/>
                </a:solidFill>
                <a:ea typeface="MS PGothic" panose="020B0600070205080204" pitchFamily="34" charset="-128"/>
              </a:rPr>
              <a:t>- monitors the system replication status to increase 	 data consistency</a:t>
            </a:r>
          </a:p>
          <a:p>
            <a:endParaRPr lang="en-US" altLang="en-US" dirty="0" smtClean="0"/>
          </a:p>
        </p:txBody>
      </p:sp>
    </p:spTree>
    <p:extLst>
      <p:ext uri="{BB962C8B-B14F-4D97-AF65-F5344CB8AC3E}">
        <p14:creationId xmlns:p14="http://schemas.microsoft.com/office/powerpoint/2010/main" val="116632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kern="1200" dirty="0" smtClean="0">
                <a:solidFill>
                  <a:schemeClr val="tx1"/>
                </a:solidFill>
                <a:effectLst/>
                <a:latin typeface="+mn-lt"/>
                <a:ea typeface="+mn-ea"/>
                <a:cs typeface="+mn-cs"/>
              </a:rPr>
              <a:t>only SUSE Linux Enterprise can fully support 576 cores (or more than 288)*</a:t>
            </a:r>
          </a:p>
          <a:p>
            <a:pPr marL="171450" indent="-171450">
              <a:buFontTx/>
              <a:buChar char="-"/>
            </a:pPr>
            <a:r>
              <a:rPr lang="en-US" sz="900" kern="1200" dirty="0" smtClean="0">
                <a:solidFill>
                  <a:schemeClr val="tx1"/>
                </a:solidFill>
                <a:effectLst/>
                <a:latin typeface="+mn-lt"/>
                <a:ea typeface="+mn-ea"/>
                <a:cs typeface="+mn-cs"/>
              </a:rPr>
              <a:t>only SUSE Linux Enterprise can support more than 12TB RAM (vital for HANA)*</a:t>
            </a:r>
          </a:p>
          <a:p>
            <a:pPr marL="171450" indent="-171450">
              <a:buFontTx/>
              <a:buChar char="-"/>
            </a:pPr>
            <a:r>
              <a:rPr lang="en-US" sz="900" kern="1200" dirty="0" smtClean="0">
                <a:solidFill>
                  <a:schemeClr val="tx1"/>
                </a:solidFill>
                <a:effectLst/>
                <a:latin typeface="+mn-lt"/>
                <a:ea typeface="+mn-ea"/>
                <a:cs typeface="+mn-cs"/>
              </a:rPr>
              <a:t>only SUSE Linux Enterprise provides Live Kernel Patching for SAP HANA (so patching the kernel doesn’t require a reboot + reload of multi-TB DB and  killing SLA)</a:t>
            </a:r>
          </a:p>
          <a:p>
            <a:pPr marL="171450" indent="-171450">
              <a:buFontTx/>
              <a:buChar char="-"/>
            </a:pPr>
            <a:r>
              <a:rPr lang="en-US" sz="900" kern="1200" dirty="0" smtClean="0">
                <a:solidFill>
                  <a:schemeClr val="tx1"/>
                </a:solidFill>
                <a:effectLst/>
                <a:latin typeface="+mn-lt"/>
                <a:ea typeface="+mn-ea"/>
                <a:cs typeface="+mn-cs"/>
              </a:rPr>
              <a:t>only SUSE Linux Enterprise for SAP provides performance enhancement through memory allocation (due to page cache limiter): without this, HANA gets starved of RAM </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*from tech pages:</a:t>
            </a:r>
          </a:p>
          <a:p>
            <a:r>
              <a:rPr lang="en-US" sz="900" kern="1200" dirty="0" smtClean="0">
                <a:solidFill>
                  <a:schemeClr val="tx1"/>
                </a:solidFill>
                <a:effectLst/>
                <a:latin typeface="+mn-lt"/>
                <a:ea typeface="+mn-ea"/>
                <a:cs typeface="+mn-cs"/>
              </a:rPr>
              <a:t>ref:</a:t>
            </a:r>
          </a:p>
          <a:p>
            <a:r>
              <a:rPr lang="en-US" sz="900" u="sng" kern="1200" dirty="0" smtClean="0">
                <a:solidFill>
                  <a:schemeClr val="tx1"/>
                </a:solidFill>
                <a:effectLst/>
                <a:latin typeface="+mn-lt"/>
                <a:ea typeface="+mn-ea"/>
                <a:cs typeface="+mn-cs"/>
                <a:hlinkClick r:id="rId3"/>
              </a:rPr>
              <a:t>https://www.suse.com/products/server/technical-information/</a:t>
            </a:r>
            <a:r>
              <a:rPr lang="en-US" sz="900" kern="1200" dirty="0" smtClean="0">
                <a:solidFill>
                  <a:schemeClr val="tx1"/>
                </a:solidFill>
                <a:effectLst/>
                <a:latin typeface="+mn-lt"/>
                <a:ea typeface="+mn-ea"/>
                <a:cs typeface="+mn-cs"/>
              </a:rPr>
              <a:t/>
            </a:r>
            <a:br>
              <a:rPr lang="en-US" sz="900" kern="1200" dirty="0" smtClean="0">
                <a:solidFill>
                  <a:schemeClr val="tx1"/>
                </a:solidFill>
                <a:effectLst/>
                <a:latin typeface="+mn-lt"/>
                <a:ea typeface="+mn-ea"/>
                <a:cs typeface="+mn-cs"/>
              </a:rPr>
            </a:br>
            <a:r>
              <a:rPr lang="en-US" sz="900" u="sng" kern="1200" dirty="0" smtClean="0">
                <a:solidFill>
                  <a:schemeClr val="tx1"/>
                </a:solidFill>
                <a:effectLst/>
                <a:latin typeface="+mn-lt"/>
                <a:ea typeface="+mn-ea"/>
                <a:cs typeface="+mn-cs"/>
                <a:hlinkClick r:id="rId4"/>
              </a:rPr>
              <a:t>https://access.redhat.com/articles/rhel-limits</a:t>
            </a:r>
            <a:endParaRPr lang="en-US" sz="900" kern="1200" dirty="0" smtClean="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A706D-B563-4C50-8A04-59F10C8D78C3}" type="slidenum">
              <a:rPr lang="en-US" smtClean="0"/>
              <a:t>11</a:t>
            </a:fld>
            <a:endParaRPr lang="en-US" dirty="0"/>
          </a:p>
        </p:txBody>
      </p:sp>
    </p:spTree>
    <p:extLst>
      <p:ext uri="{BB962C8B-B14F-4D97-AF65-F5344CB8AC3E}">
        <p14:creationId xmlns:p14="http://schemas.microsoft.com/office/powerpoint/2010/main" val="275580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pitchFamily="34" charset="0"/>
                <a:cs typeface="Lucida Sans Unicode" pitchFamily="34" charset="0"/>
              </a:defRPr>
            </a:lvl1pPr>
            <a:lvl2pPr marL="37931725" indent="-37474525" eaLnBrk="0" hangingPunct="0">
              <a:tabLst>
                <a:tab pos="723900" algn="l"/>
                <a:tab pos="1447800" algn="l"/>
                <a:tab pos="2171700" algn="l"/>
                <a:tab pos="2895600" algn="l"/>
              </a:tabLst>
              <a:defRPr sz="2400">
                <a:solidFill>
                  <a:schemeClr val="bg1"/>
                </a:solidFill>
                <a:latin typeface="Arial" pitchFamily="34" charset="0"/>
                <a:cs typeface="Lucida Sans Unicode" pitchFamily="34" charset="0"/>
              </a:defRPr>
            </a:lvl2pPr>
            <a:lvl3pPr eaLnBrk="0" hangingPunct="0">
              <a:tabLst>
                <a:tab pos="723900" algn="l"/>
                <a:tab pos="1447800" algn="l"/>
                <a:tab pos="2171700" algn="l"/>
                <a:tab pos="2895600" algn="l"/>
              </a:tabLst>
              <a:defRPr sz="2400">
                <a:solidFill>
                  <a:schemeClr val="bg1"/>
                </a:solidFill>
                <a:latin typeface="Arial" pitchFamily="34" charset="0"/>
                <a:cs typeface="Lucida Sans Unicode" pitchFamily="34" charset="0"/>
              </a:defRPr>
            </a:lvl3pPr>
            <a:lvl4pPr eaLnBrk="0" hangingPunct="0">
              <a:tabLst>
                <a:tab pos="723900" algn="l"/>
                <a:tab pos="1447800" algn="l"/>
                <a:tab pos="2171700" algn="l"/>
                <a:tab pos="2895600" algn="l"/>
              </a:tabLst>
              <a:defRPr sz="2400">
                <a:solidFill>
                  <a:schemeClr val="bg1"/>
                </a:solidFill>
                <a:latin typeface="Arial" pitchFamily="34" charset="0"/>
                <a:cs typeface="Lucida Sans Unicode" pitchFamily="34" charset="0"/>
              </a:defRPr>
            </a:lvl4pPr>
            <a:lvl5pPr eaLnBrk="0" hangingPunct="0">
              <a:tabLst>
                <a:tab pos="723900" algn="l"/>
                <a:tab pos="1447800" algn="l"/>
                <a:tab pos="2171700" algn="l"/>
                <a:tab pos="28956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pitchFamily="34" charset="0"/>
                <a:cs typeface="Lucida Sans Unicode" pitchFamily="34" charset="0"/>
              </a:defRPr>
            </a:lvl9pPr>
          </a:lstStyle>
          <a:p>
            <a:pPr eaLnBrk="1" hangingPunct="1"/>
            <a:fld id="{158B77F7-37BA-46FD-8A6C-EA6486DBA4BE}" type="slidenum">
              <a:rPr lang="en-GB" sz="1400">
                <a:solidFill>
                  <a:srgbClr val="000000"/>
                </a:solidFill>
                <a:latin typeface="Times New Roman" pitchFamily="18" charset="0"/>
              </a:rPr>
              <a:pPr eaLnBrk="1" hangingPunct="1"/>
              <a:t>12</a:t>
            </a:fld>
            <a:endParaRPr lang="en-GB" sz="1400">
              <a:solidFill>
                <a:srgbClr val="000000"/>
              </a:solidFill>
              <a:latin typeface="Times New Roman" pitchFamily="18" charset="0"/>
            </a:endParaRPr>
          </a:p>
        </p:txBody>
      </p:sp>
      <p:sp>
        <p:nvSpPr>
          <p:cNvPr id="41987" name="Rectangle 1"/>
          <p:cNvSpPr>
            <a:spLocks noGrp="1" noRot="1" noChangeAspect="1" noChangeArrowheads="1" noTextEdit="1"/>
          </p:cNvSpPr>
          <p:nvPr>
            <p:ph type="sldImg"/>
          </p:nvPr>
        </p:nvSpPr>
        <p:spPr>
          <a:xfrm>
            <a:off x="196850" y="787400"/>
            <a:ext cx="7153275" cy="4024313"/>
          </a:xfrm>
          <a:solidFill>
            <a:srgbClr val="FFFFFF"/>
          </a:solidFill>
          <a:ln>
            <a:solidFill>
              <a:srgbClr val="000000"/>
            </a:solidFill>
            <a:miter lim="800000"/>
            <a:headEnd/>
            <a:tailEnd/>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703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68017" y="1500573"/>
            <a:ext cx="5546035" cy="1370438"/>
          </a:xfrm>
        </p:spPr>
        <p:txBody>
          <a:bodyPr anchor="b"/>
          <a:lstStyle>
            <a:lvl1pPr algn="l">
              <a:lnSpc>
                <a:spcPts val="3525"/>
              </a:lnSpc>
              <a:defRPr sz="3188" baseline="0">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868017" y="2926838"/>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Subhead or Second Line</a:t>
            </a:r>
            <a:endParaRPr lang="en-US" dirty="0"/>
          </a:p>
        </p:txBody>
      </p:sp>
      <p:sp>
        <p:nvSpPr>
          <p:cNvPr id="11" name="Text Placeholder 10"/>
          <p:cNvSpPr>
            <a:spLocks noGrp="1"/>
          </p:cNvSpPr>
          <p:nvPr>
            <p:ph type="body" sz="quarter" idx="13"/>
          </p:nvPr>
        </p:nvSpPr>
        <p:spPr>
          <a:xfrm>
            <a:off x="868017" y="4218742"/>
            <a:ext cx="5546034" cy="548522"/>
          </a:xfrm>
        </p:spPr>
        <p:txBody>
          <a:bodyPr>
            <a:noAutofit/>
          </a:bodyPr>
          <a:lstStyle>
            <a:lvl1pPr marL="0" indent="0">
              <a:spcBef>
                <a:spcPts val="0"/>
              </a:spcBef>
              <a:buFont typeface="Arial" panose="020B0604020202020204" pitchFamily="34" charset="0"/>
              <a:buNone/>
              <a:defRPr sz="953" b="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smtClean="0"/>
              <a:t>Click to edit Master text styles</a:t>
            </a: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640" y="648274"/>
            <a:ext cx="1169889" cy="710982"/>
          </a:xfrm>
          <a:prstGeom prst="rect">
            <a:avLst/>
          </a:prstGeom>
        </p:spPr>
      </p:pic>
    </p:spTree>
    <p:extLst>
      <p:ext uri="{BB962C8B-B14F-4D97-AF65-F5344CB8AC3E}">
        <p14:creationId xmlns:p14="http://schemas.microsoft.com/office/powerpoint/2010/main" val="17160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74644"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First level bullet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874714"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Column 1 Sub</a:t>
            </a:r>
            <a:endParaRPr lang="en-US"/>
          </a:p>
        </p:txBody>
      </p:sp>
      <p:sp>
        <p:nvSpPr>
          <p:cNvPr id="12" name="Content Placeholder 2"/>
          <p:cNvSpPr>
            <a:spLocks noGrp="1"/>
          </p:cNvSpPr>
          <p:nvPr>
            <p:ph idx="14" hasCustomPrompt="1"/>
          </p:nvPr>
        </p:nvSpPr>
        <p:spPr>
          <a:xfrm>
            <a:off x="3399184" y="137657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First level bullet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8"/>
          <p:cNvSpPr>
            <a:spLocks noGrp="1"/>
          </p:cNvSpPr>
          <p:nvPr>
            <p:ph type="body" sz="quarter" idx="15" hasCustomPrompt="1"/>
          </p:nvPr>
        </p:nvSpPr>
        <p:spPr>
          <a:xfrm>
            <a:off x="3399254"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Column 2 Sub</a:t>
            </a:r>
            <a:endParaRPr lang="en-US"/>
          </a:p>
        </p:txBody>
      </p:sp>
      <p:sp>
        <p:nvSpPr>
          <p:cNvPr id="14" name="Content Placeholder 2"/>
          <p:cNvSpPr>
            <a:spLocks noGrp="1"/>
          </p:cNvSpPr>
          <p:nvPr>
            <p:ph idx="16" hasCustomPrompt="1"/>
          </p:nvPr>
        </p:nvSpPr>
        <p:spPr>
          <a:xfrm>
            <a:off x="5923724" y="1377293"/>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First level bullet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Column 3 Sub</a:t>
            </a:r>
            <a:endParaRPr lang="en-US"/>
          </a:p>
        </p:txBody>
      </p:sp>
      <p:sp>
        <p:nvSpPr>
          <p:cNvPr id="7" name="Date Placeholder 6"/>
          <p:cNvSpPr>
            <a:spLocks noGrp="1"/>
          </p:cNvSpPr>
          <p:nvPr>
            <p:ph type="dt" sz="half" idx="18"/>
          </p:nvPr>
        </p:nvSpPr>
        <p:spPr/>
        <p:txBody>
          <a:bodyPr/>
          <a:lstStyle/>
          <a:p>
            <a:endParaRPr lang="en-US" dirty="0"/>
          </a:p>
        </p:txBody>
      </p:sp>
      <p:sp>
        <p:nvSpPr>
          <p:cNvPr id="8" name="Footer Placeholder 7"/>
          <p:cNvSpPr>
            <a:spLocks noGrp="1"/>
          </p:cNvSpPr>
          <p:nvPr>
            <p:ph type="ftr" sz="quarter" idx="19"/>
          </p:nvPr>
        </p:nvSpPr>
        <p:spPr/>
        <p:txBody>
          <a:bodyPr/>
          <a:lstStyle/>
          <a:p>
            <a:endParaRPr lang="en-US" dirty="0"/>
          </a:p>
        </p:txBody>
      </p:sp>
      <p:sp>
        <p:nvSpPr>
          <p:cNvPr id="16"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71239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Column 1 Sub</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Column 2 Sub</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Column 3 Sub</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smtClean="0"/>
              <a:t>Column 4 Sub</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
        <p:nvSpPr>
          <p:cNvPr id="10"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08973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Click to edit Master text styles</a:t>
            </a:r>
            <a:endParaRPr lang="en-US"/>
          </a:p>
        </p:txBody>
      </p:sp>
      <p:sp>
        <p:nvSpPr>
          <p:cNvPr id="10" name="Content Placeholder 2"/>
          <p:cNvSpPr>
            <a:spLocks noGrp="1"/>
          </p:cNvSpPr>
          <p:nvPr>
            <p:ph idx="1"/>
          </p:nvPr>
        </p:nvSpPr>
        <p:spPr>
          <a:xfrm>
            <a:off x="874644" y="1967948"/>
            <a:ext cx="7640706" cy="2696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
        <p:nvSpPr>
          <p:cNvPr id="11"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504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391418"/>
          </a:xfrm>
        </p:spPr>
        <p:txBody>
          <a:bodyPr/>
          <a:lstStyle>
            <a:lvl1pPr>
              <a:defRPr>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Click to edit Master text styles</a:t>
            </a:r>
            <a:endParaRPr lang="en-US"/>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05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7820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5" y="-5080"/>
            <a:ext cx="8829675" cy="5157216"/>
          </a:xfrm>
        </p:spPr>
        <p:txBody>
          <a:bodyPr/>
          <a:lstStyle>
            <a:lvl1pPr algn="ctr">
              <a:defRPr baseline="0"/>
            </a:lvl1pPr>
          </a:lstStyle>
          <a:p>
            <a:r>
              <a:rPr lang="en-US" smtClean="0"/>
              <a:t>Click icon to add image</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60373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5"/>
            <a:ext cx="3020023" cy="748095"/>
          </a:xfrm>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9440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7996" y="1835163"/>
            <a:ext cx="2626091" cy="1473173"/>
          </a:xfrm>
          <a:prstGeom prst="rect">
            <a:avLst/>
          </a:prstGeom>
        </p:spPr>
      </p:pic>
    </p:spTree>
    <p:extLst>
      <p:ext uri="{BB962C8B-B14F-4D97-AF65-F5344CB8AC3E}">
        <p14:creationId xmlns:p14="http://schemas.microsoft.com/office/powerpoint/2010/main" val="51891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ogo-Small">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3206" y="2036492"/>
            <a:ext cx="1908312" cy="1070516"/>
          </a:xfrm>
          <a:prstGeom prst="rect">
            <a:avLst/>
          </a:prstGeom>
        </p:spPr>
      </p:pic>
    </p:spTree>
    <p:extLst>
      <p:ext uri="{BB962C8B-B14F-4D97-AF65-F5344CB8AC3E}">
        <p14:creationId xmlns:p14="http://schemas.microsoft.com/office/powerpoint/2010/main" val="195007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Slide-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6" y="0"/>
            <a:ext cx="8829675" cy="5150358"/>
          </a:xfrm>
        </p:spPr>
        <p:txBody>
          <a:bodyPr/>
          <a:lstStyle>
            <a:lvl1pPr algn="ctr">
              <a:defRPr baseline="0"/>
            </a:lvl1pPr>
          </a:lstStyle>
          <a:p>
            <a:r>
              <a:rPr lang="en-US" dirty="0" smtClean="0"/>
              <a:t>Click icon to add image</a:t>
            </a:r>
            <a:endParaRPr lang="en-US" dirty="0"/>
          </a:p>
        </p:txBody>
      </p:sp>
      <p:sp>
        <p:nvSpPr>
          <p:cNvPr id="3" name="Content Placeholder 2"/>
          <p:cNvSpPr>
            <a:spLocks noGrp="1"/>
          </p:cNvSpPr>
          <p:nvPr>
            <p:ph idx="1"/>
          </p:nvPr>
        </p:nvSpPr>
        <p:spPr>
          <a:xfrm>
            <a:off x="874644" y="1450426"/>
            <a:ext cx="7640706" cy="1034018"/>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91849" y="4806029"/>
            <a:ext cx="256032" cy="192024"/>
          </a:xfrm>
          <a:prstGeom prst="ellipse">
            <a:avLst/>
          </a:prstGeo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1409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97">
          <p15:clr>
            <a:srgbClr val="FBAE40"/>
          </p15:clr>
        </p15:guide>
        <p15:guide id="2" pos="6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874643" y="1297213"/>
            <a:ext cx="7620000" cy="1813735"/>
          </a:xfrm>
        </p:spPr>
        <p:txBody>
          <a:bodyPr anchor="ctr"/>
          <a:lstStyle>
            <a:lvl1pPr>
              <a:defRPr sz="3188">
                <a:solidFill>
                  <a:schemeClr val="accent5"/>
                </a:solidFill>
              </a:defRPr>
            </a:lvl1pPr>
          </a:lstStyle>
          <a:p>
            <a:r>
              <a:rPr lang="en-US" dirty="0" smtClean="0"/>
              <a:t>Section Title Here</a:t>
            </a:r>
            <a:endParaRPr lang="en-US" dirty="0"/>
          </a:p>
        </p:txBody>
      </p:sp>
      <p:sp>
        <p:nvSpPr>
          <p:cNvPr id="8" name="Slide Number Placeholder 4"/>
          <p:cNvSpPr>
            <a:spLocks noGrp="1"/>
          </p:cNvSpPr>
          <p:nvPr>
            <p:ph type="sldNum" sz="quarter" idx="15"/>
          </p:nvPr>
        </p:nvSpPr>
        <p:spPr>
          <a:xfrm>
            <a:off x="8691849" y="4726472"/>
            <a:ext cx="256032" cy="256032"/>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8918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325" y="1776413"/>
            <a:ext cx="7759700" cy="1144191"/>
          </a:xfrm>
        </p:spPr>
        <p:txBody>
          <a:bodyPr/>
          <a:lstStyle/>
          <a:p>
            <a:r>
              <a:rPr lang="en-US" smtClean="0"/>
              <a:t>Click to edit Master title style</a:t>
            </a:r>
            <a:endParaRPr lang="en-US"/>
          </a:p>
        </p:txBody>
      </p:sp>
    </p:spTree>
    <p:extLst>
      <p:ext uri="{BB962C8B-B14F-4D97-AF65-F5344CB8AC3E}">
        <p14:creationId xmlns:p14="http://schemas.microsoft.com/office/powerpoint/2010/main" val="4620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2325" y="1090612"/>
            <a:ext cx="3689350" cy="2982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090612"/>
            <a:ext cx="3690938" cy="2982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0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4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Slide Number Placeholder 4"/>
          <p:cNvSpPr>
            <a:spLocks noGrp="1"/>
          </p:cNvSpPr>
          <p:nvPr>
            <p:ph type="sldNum" sz="quarter" idx="15"/>
          </p:nvPr>
        </p:nvSpPr>
        <p:spPr>
          <a:xfrm>
            <a:off x="8691849" y="4693539"/>
            <a:ext cx="256032" cy="256032"/>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
        <p:nvSpPr>
          <p:cNvPr id="2" name="Title 1"/>
          <p:cNvSpPr>
            <a:spLocks noGrp="1"/>
          </p:cNvSpPr>
          <p:nvPr>
            <p:ph type="title" hasCustomPrompt="1"/>
          </p:nvPr>
        </p:nvSpPr>
        <p:spPr>
          <a:xfrm>
            <a:off x="874643" y="1297213"/>
            <a:ext cx="7620000" cy="1813735"/>
          </a:xfrm>
        </p:spPr>
        <p:txBody>
          <a:bodyPr anchor="ctr"/>
          <a:lstStyle>
            <a:lvl1pPr>
              <a:defRPr sz="3188">
                <a:solidFill>
                  <a:schemeClr val="accent5"/>
                </a:solidFill>
              </a:defRPr>
            </a:lvl1pPr>
          </a:lstStyle>
          <a:p>
            <a:r>
              <a:rPr lang="en-US" dirty="0" smtClean="0"/>
              <a:t>Section Title Here</a:t>
            </a:r>
            <a:endParaRPr lang="en-US" dirty="0"/>
          </a:p>
        </p:txBody>
      </p:sp>
    </p:spTree>
    <p:extLst>
      <p:ext uri="{BB962C8B-B14F-4D97-AF65-F5344CB8AC3E}">
        <p14:creationId xmlns:p14="http://schemas.microsoft.com/office/powerpoint/2010/main" val="173393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Slide Number Placeholder 4"/>
          <p:cNvSpPr>
            <a:spLocks noGrp="1"/>
          </p:cNvSpPr>
          <p:nvPr>
            <p:ph type="sldNum" sz="quarter" idx="15"/>
          </p:nvPr>
        </p:nvSpPr>
        <p:spPr>
          <a:xfrm>
            <a:off x="8691849" y="4693539"/>
            <a:ext cx="256032" cy="256032"/>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
        <p:nvSpPr>
          <p:cNvPr id="2" name="Title 1"/>
          <p:cNvSpPr>
            <a:spLocks noGrp="1"/>
          </p:cNvSpPr>
          <p:nvPr>
            <p:ph type="title" hasCustomPrompt="1"/>
          </p:nvPr>
        </p:nvSpPr>
        <p:spPr>
          <a:xfrm>
            <a:off x="874643" y="1297213"/>
            <a:ext cx="7620000" cy="1813735"/>
          </a:xfrm>
        </p:spPr>
        <p:txBody>
          <a:bodyPr anchor="ctr"/>
          <a:lstStyle>
            <a:lvl1pPr>
              <a:defRPr sz="3188">
                <a:solidFill>
                  <a:schemeClr val="accent6"/>
                </a:solidFill>
              </a:defRPr>
            </a:lvl1pPr>
          </a:lstStyle>
          <a:p>
            <a:r>
              <a:rPr lang="en-US" dirty="0" smtClean="0"/>
              <a:t>Section Title Here</a:t>
            </a:r>
            <a:endParaRPr lang="en-US" dirty="0"/>
          </a:p>
        </p:txBody>
      </p:sp>
    </p:spTree>
    <p:extLst>
      <p:ext uri="{BB962C8B-B14F-4D97-AF65-F5344CB8AC3E}">
        <p14:creationId xmlns:p14="http://schemas.microsoft.com/office/powerpoint/2010/main" val="20883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74646" y="931417"/>
            <a:ext cx="7640706" cy="37256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0678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19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5" y="0"/>
            <a:ext cx="8829675" cy="5143500"/>
          </a:xfrm>
        </p:spPr>
        <p:txBody>
          <a:bodyPr/>
          <a:lstStyle>
            <a:lvl1pPr algn="ctr">
              <a:defRPr baseline="0"/>
            </a:lvl1pPr>
          </a:lstStyle>
          <a:p>
            <a:r>
              <a:rPr lang="en-US" dirty="0" smtClean="0"/>
              <a:t>Click icon to add image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74644" y="1220724"/>
            <a:ext cx="7640706" cy="12400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4719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Click to edit Master text styles</a:t>
            </a:r>
            <a:endParaRPr lang="en-US"/>
          </a:p>
        </p:txBody>
      </p:sp>
      <p:sp>
        <p:nvSpPr>
          <p:cNvPr id="7" name="Date Placeholder 6"/>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endParaRPr lang="en-US" dirty="0"/>
          </a:p>
        </p:txBody>
      </p:sp>
      <p:sp>
        <p:nvSpPr>
          <p:cNvPr id="11"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7495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5" y="-5080"/>
            <a:ext cx="8829675" cy="5157216"/>
          </a:xfrm>
        </p:spPr>
        <p:txBody>
          <a:bodyPr/>
          <a:lstStyle>
            <a:lvl1pPr algn="ctr">
              <a:defRPr baseline="0"/>
            </a:lvl1pPr>
          </a:lstStyle>
          <a:p>
            <a:r>
              <a:rPr lang="en-US" smtClean="0"/>
              <a:t>Click icon to add image</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Click to edit Master text styles</a:t>
            </a:r>
            <a:endParaRPr lang="en-US"/>
          </a:p>
        </p:txBody>
      </p:sp>
      <p:sp>
        <p:nvSpPr>
          <p:cNvPr id="7" name="Date Placeholder 6"/>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endParaRPr lang="en-US" dirty="0"/>
          </a:p>
        </p:txBody>
      </p:sp>
      <p:sp>
        <p:nvSpPr>
          <p:cNvPr id="12"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91229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Column 1 Subhead</a:t>
            </a:r>
            <a:endParaRPr lang="en-US"/>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smtClean="0"/>
              <a:t>Column 2 Subhead</a:t>
            </a:r>
            <a:endParaRPr lang="en-US"/>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
        <p:nvSpPr>
          <p:cNvPr id="13"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8695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 bullet</a:t>
            </a:r>
          </a:p>
          <a:p>
            <a:pPr lvl="2"/>
            <a:r>
              <a:rPr lang="en-US" dirty="0" smtClean="0"/>
              <a:t>Third level 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1136273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5" r:id="rId20"/>
    <p:sldLayoutId id="2147483736" r:id="rId21"/>
    <p:sldLayoutId id="214748373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97">
          <p15:clr>
            <a:srgbClr val="F26B43"/>
          </p15:clr>
        </p15:guide>
        <p15:guide id="2" pos="1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B1AC83B0-B844-44F1-B4BE-92A8C14C00CC}" type="slidenum">
              <a:rPr lang="en-US" smtClean="0"/>
              <a:pPr/>
              <a:t>1</a:t>
            </a:fld>
            <a:endParaRPr lang="en-US" dirty="0"/>
          </a:p>
        </p:txBody>
      </p:sp>
      <p:sp>
        <p:nvSpPr>
          <p:cNvPr id="4" name="Title 3"/>
          <p:cNvSpPr>
            <a:spLocks noGrp="1"/>
          </p:cNvSpPr>
          <p:nvPr>
            <p:ph type="title"/>
          </p:nvPr>
        </p:nvSpPr>
        <p:spPr/>
        <p:txBody>
          <a:bodyPr/>
          <a:lstStyle/>
          <a:p>
            <a:r>
              <a:rPr lang="en-US" dirty="0" smtClean="0"/>
              <a:t>SUSE Linux Enterprise Server </a:t>
            </a:r>
            <a:br>
              <a:rPr lang="en-US" dirty="0" smtClean="0"/>
            </a:br>
            <a:r>
              <a:rPr lang="en-US" dirty="0" smtClean="0"/>
              <a:t>for SAP Applications </a:t>
            </a:r>
            <a:endParaRPr lang="en-US" dirty="0"/>
          </a:p>
        </p:txBody>
      </p:sp>
    </p:spTree>
    <p:extLst>
      <p:ext uri="{BB962C8B-B14F-4D97-AF65-F5344CB8AC3E}">
        <p14:creationId xmlns:p14="http://schemas.microsoft.com/office/powerpoint/2010/main" val="36902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p:txBody>
          <a:bodyPr/>
          <a:lstStyle/>
          <a:p>
            <a:pP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altLang="en-US" dirty="0">
                <a:ea typeface="MS PGothic" panose="020B0600070205080204" pitchFamily="34" charset="-128"/>
              </a:rPr>
              <a:t>SUSE </a:t>
            </a:r>
            <a:r>
              <a:rPr lang="en-US" altLang="en-US" dirty="0" smtClean="0">
                <a:ea typeface="MS PGothic" panose="020B0600070205080204" pitchFamily="34" charset="-128"/>
              </a:rPr>
              <a:t>and Huawei Partnership</a:t>
            </a:r>
            <a:endParaRPr lang="en-US" altLang="en-US" dirty="0">
              <a:ea typeface="MS PGothic" panose="020B0600070205080204" pitchFamily="34" charset="-128"/>
            </a:endParaRPr>
          </a:p>
        </p:txBody>
      </p:sp>
      <p:sp>
        <p:nvSpPr>
          <p:cNvPr id="46083" name="Text Box 2"/>
          <p:cNvSpPr txBox="1">
            <a:spLocks noChangeArrowheads="1"/>
          </p:cNvSpPr>
          <p:nvPr/>
        </p:nvSpPr>
        <p:spPr bwMode="auto">
          <a:xfrm>
            <a:off x="1108335" y="1093188"/>
            <a:ext cx="7092082" cy="3816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930" rIns="0" bIns="0"/>
          <a:lstStyle>
            <a:lvl1pPr marL="342900" indent="-341313">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1pPr>
            <a:lvl2pPr>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2pPr>
            <a:lvl3pPr>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3pPr>
            <a:lvl4pPr>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4pPr>
            <a:lvl5pPr>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Microsoft YaHei" panose="020B0503020204020204" pitchFamily="34" charset="-122"/>
              </a:defRPr>
            </a:lvl9pPr>
          </a:lstStyle>
          <a:p>
            <a:pPr>
              <a:spcAft>
                <a:spcPts val="863"/>
              </a:spcAft>
              <a:buFont typeface="Arial" panose="020B0604020202020204" pitchFamily="34" charset="0"/>
              <a:buChar char="•"/>
            </a:pPr>
            <a:r>
              <a:rPr lang="en-US" sz="1800" dirty="0" smtClean="0"/>
              <a:t>Huawei/SUSE SAP </a:t>
            </a:r>
            <a:r>
              <a:rPr lang="en-US" sz="1800" dirty="0"/>
              <a:t>HANA </a:t>
            </a:r>
            <a:r>
              <a:rPr lang="en-US" sz="1800" dirty="0" smtClean="0"/>
              <a:t>solution cooperation that SUSE started </a:t>
            </a:r>
            <a:r>
              <a:rPr lang="en-US" sz="1800" dirty="0"/>
              <a:t>with Huawei Server since 2012 and the SLES for SAP revenue is still the </a:t>
            </a:r>
            <a:r>
              <a:rPr lang="en-US" sz="1800" dirty="0" smtClean="0"/>
              <a:t>main solution. </a:t>
            </a:r>
          </a:p>
          <a:p>
            <a:pPr>
              <a:spcAft>
                <a:spcPts val="863"/>
              </a:spcAft>
              <a:buFont typeface="Arial" panose="020B0604020202020204" pitchFamily="34" charset="0"/>
              <a:buChar char="•"/>
            </a:pPr>
            <a:r>
              <a:rPr lang="en-US" sz="1800" dirty="0" smtClean="0"/>
              <a:t>SUSE is working </a:t>
            </a:r>
            <a:r>
              <a:rPr lang="en-US" sz="1800" dirty="0"/>
              <a:t>with Huawei </a:t>
            </a:r>
            <a:r>
              <a:rPr lang="en-US" sz="1800" dirty="0" err="1"/>
              <a:t>KunLun</a:t>
            </a:r>
            <a:r>
              <a:rPr lang="en-US" sz="1800" dirty="0"/>
              <a:t> server. </a:t>
            </a:r>
            <a:r>
              <a:rPr lang="en-US" sz="1800" dirty="0" err="1"/>
              <a:t>KunLun</a:t>
            </a:r>
            <a:r>
              <a:rPr lang="en-US" sz="1800" dirty="0"/>
              <a:t> is the </a:t>
            </a:r>
            <a:r>
              <a:rPr lang="en-US" sz="1800" dirty="0" smtClean="0"/>
              <a:t>Huawei </a:t>
            </a:r>
            <a:r>
              <a:rPr lang="en-US" sz="1800" dirty="0"/>
              <a:t>high-end x86 server with at least 16 sockets. </a:t>
            </a:r>
            <a:r>
              <a:rPr lang="en-US" sz="1800" dirty="0" smtClean="0"/>
              <a:t>SAP </a:t>
            </a:r>
            <a:r>
              <a:rPr lang="en-US" sz="1800" dirty="0"/>
              <a:t>HANA solution is the main use case for </a:t>
            </a:r>
            <a:r>
              <a:rPr lang="en-US" sz="1800" dirty="0" err="1"/>
              <a:t>KunLun</a:t>
            </a:r>
            <a:r>
              <a:rPr lang="en-US" sz="1800" dirty="0"/>
              <a:t>, we’re also working with Huawei to customize special features for </a:t>
            </a:r>
            <a:r>
              <a:rPr lang="en-US" sz="1800" dirty="0" err="1"/>
              <a:t>KunLun</a:t>
            </a:r>
            <a:r>
              <a:rPr lang="en-US" sz="1800" dirty="0"/>
              <a:t> on SLES. </a:t>
            </a:r>
            <a:endParaRPr lang="en-US" sz="1800" dirty="0" smtClean="0"/>
          </a:p>
          <a:p>
            <a:pPr>
              <a:spcAft>
                <a:spcPts val="863"/>
              </a:spcAft>
              <a:buFont typeface="Arial" panose="020B0604020202020204" pitchFamily="34" charset="0"/>
              <a:buChar char="•"/>
            </a:pPr>
            <a:r>
              <a:rPr lang="en-AU" sz="1800" dirty="0"/>
              <a:t>The combination of SUSE Linux Enterprise Server and Huawei's SAP HANA appliance will speed up real-time data analysis and processing for enterprise </a:t>
            </a:r>
            <a:r>
              <a:rPr lang="en-AU" sz="1800" dirty="0" smtClean="0"/>
              <a:t>customers</a:t>
            </a:r>
            <a:r>
              <a:rPr lang="en-AU" sz="1800" dirty="0"/>
              <a:t>.</a:t>
            </a:r>
            <a:endParaRPr lang="en-US" sz="1800" dirty="0" smtClean="0"/>
          </a:p>
          <a:p>
            <a:pPr>
              <a:spcAft>
                <a:spcPts val="863"/>
              </a:spcAft>
              <a:buFont typeface="Arial" panose="020B0604020202020204" pitchFamily="34" charset="0"/>
              <a:buChar char="•"/>
            </a:pPr>
            <a:endParaRPr lang="en-US" altLang="en-US" sz="1800" dirty="0">
              <a:solidFill>
                <a:srgbClr val="404040"/>
              </a:solidFill>
              <a:ea typeface="MS PGothic" panose="020B0600070205080204" pitchFamily="34" charset="-128"/>
            </a:endParaRPr>
          </a:p>
        </p:txBody>
      </p:sp>
    </p:spTree>
    <p:extLst>
      <p:ext uri="{BB962C8B-B14F-4D97-AF65-F5344CB8AC3E}">
        <p14:creationId xmlns:p14="http://schemas.microsoft.com/office/powerpoint/2010/main" val="207382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0681" b="10681"/>
          <a:stretch>
            <a:fillRect/>
          </a:stretch>
        </p:blipFill>
        <p:spPr>
          <a:noFill/>
          <a:ln>
            <a:noFill/>
          </a:ln>
        </p:spPr>
      </p:pic>
      <p:sp>
        <p:nvSpPr>
          <p:cNvPr id="8" name="Rectangle 7"/>
          <p:cNvSpPr/>
          <p:nvPr/>
        </p:nvSpPr>
        <p:spPr>
          <a:xfrm>
            <a:off x="239383" y="0"/>
            <a:ext cx="8904617" cy="5143500"/>
          </a:xfrm>
          <a:prstGeom prst="rect">
            <a:avLst/>
          </a:prstGeom>
          <a:solidFill>
            <a:schemeClr val="bg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SUSE Linux Enterprise for Huawei </a:t>
            </a:r>
            <a:r>
              <a:rPr lang="en-US" dirty="0" err="1" smtClean="0"/>
              <a:t>KunLun</a:t>
            </a:r>
            <a:endParaRPr lang="en-US" dirty="0"/>
          </a:p>
        </p:txBody>
      </p:sp>
      <p:sp>
        <p:nvSpPr>
          <p:cNvPr id="6" name="Content Placeholder 5"/>
          <p:cNvSpPr>
            <a:spLocks noGrp="1"/>
          </p:cNvSpPr>
          <p:nvPr>
            <p:ph idx="1"/>
          </p:nvPr>
        </p:nvSpPr>
        <p:spPr>
          <a:xfrm>
            <a:off x="1803847" y="1332756"/>
            <a:ext cx="6368203" cy="1240073"/>
          </a:xfrm>
        </p:spPr>
        <p:txBody>
          <a:bodyPr/>
          <a:lstStyle/>
          <a:p>
            <a:pPr>
              <a:spcBef>
                <a:spcPts val="1200"/>
              </a:spcBef>
            </a:pPr>
            <a:r>
              <a:rPr lang="en-US" sz="1600" dirty="0" smtClean="0">
                <a:solidFill>
                  <a:schemeClr val="accent1"/>
                </a:solidFill>
                <a:effectLst>
                  <a:outerShdw blurRad="38100" dist="38100" dir="2700000" algn="tl">
                    <a:srgbClr val="000000">
                      <a:alpha val="43137"/>
                    </a:srgbClr>
                  </a:outerShdw>
                </a:effectLst>
              </a:rPr>
              <a:t>Only SUSE Linux Enterprise: </a:t>
            </a:r>
          </a:p>
          <a:p>
            <a:pPr>
              <a:spcBef>
                <a:spcPts val="1200"/>
              </a:spcBef>
            </a:pPr>
            <a:r>
              <a:rPr lang="en-AU" sz="1600" dirty="0">
                <a:solidFill>
                  <a:schemeClr val="accent1"/>
                </a:solidFill>
                <a:effectLst>
                  <a:outerShdw blurRad="38100" dist="38100" dir="2700000" algn="tl">
                    <a:srgbClr val="000000">
                      <a:alpha val="43137"/>
                    </a:srgbClr>
                  </a:outerShdw>
                </a:effectLst>
              </a:rPr>
              <a:t>Huawei and SUSE Announce SUSE Linux Enterprise Server</a:t>
            </a:r>
          </a:p>
          <a:p>
            <a:pPr>
              <a:spcBef>
                <a:spcPts val="1200"/>
              </a:spcBef>
            </a:pPr>
            <a:r>
              <a:rPr lang="en-AU" sz="1600" dirty="0">
                <a:solidFill>
                  <a:schemeClr val="accent1"/>
                </a:solidFill>
                <a:effectLst>
                  <a:outerShdw blurRad="38100" dist="38100" dir="2700000" algn="tl">
                    <a:srgbClr val="000000">
                      <a:alpha val="43137"/>
                    </a:srgbClr>
                  </a:outerShdw>
                </a:effectLst>
              </a:rPr>
              <a:t>Support for </a:t>
            </a:r>
            <a:r>
              <a:rPr lang="en-AU" sz="1600" dirty="0" err="1">
                <a:solidFill>
                  <a:schemeClr val="accent1"/>
                </a:solidFill>
                <a:effectLst>
                  <a:outerShdw blurRad="38100" dist="38100" dir="2700000" algn="tl">
                    <a:srgbClr val="000000">
                      <a:alpha val="43137"/>
                    </a:srgbClr>
                  </a:outerShdw>
                </a:effectLst>
              </a:rPr>
              <a:t>KunLun</a:t>
            </a:r>
            <a:r>
              <a:rPr lang="en-AU" sz="1600" dirty="0">
                <a:solidFill>
                  <a:schemeClr val="accent1"/>
                </a:solidFill>
                <a:effectLst>
                  <a:outerShdw blurRad="38100" dist="38100" dir="2700000" algn="tl">
                    <a:srgbClr val="000000">
                      <a:alpha val="43137"/>
                    </a:srgbClr>
                  </a:outerShdw>
                </a:effectLst>
              </a:rPr>
              <a:t> RAS </a:t>
            </a:r>
            <a:r>
              <a:rPr lang="en-AU" sz="1600" dirty="0" smtClean="0">
                <a:solidFill>
                  <a:schemeClr val="accent1"/>
                </a:solidFill>
                <a:effectLst>
                  <a:outerShdw blurRad="38100" dist="38100" dir="2700000" algn="tl">
                    <a:srgbClr val="000000">
                      <a:alpha val="43137"/>
                    </a:srgbClr>
                  </a:outerShdw>
                </a:effectLst>
              </a:rPr>
              <a:t>2.</a:t>
            </a:r>
            <a:endParaRPr lang="en-US" sz="1600" dirty="0" smtClean="0">
              <a:solidFill>
                <a:schemeClr val="accent1"/>
              </a:solidFill>
              <a:effectLst>
                <a:outerShdw blurRad="38100" dist="38100" dir="2700000" algn="tl">
                  <a:srgbClr val="000000">
                    <a:alpha val="43137"/>
                  </a:srgbClr>
                </a:outerShdw>
              </a:effectLst>
            </a:endParaRPr>
          </a:p>
          <a:p>
            <a:pPr marL="285750" indent="-285750">
              <a:spcBef>
                <a:spcPts val="1200"/>
              </a:spcBef>
              <a:buFont typeface="Arial" panose="020B0604020202020204" pitchFamily="34" charset="0"/>
              <a:buChar char="•"/>
            </a:pPr>
            <a:r>
              <a:rPr lang="en-US" sz="1600" dirty="0" smtClean="0">
                <a:solidFill>
                  <a:schemeClr val="bg1">
                    <a:lumMod val="95000"/>
                  </a:schemeClr>
                </a:solidFill>
                <a:effectLst>
                  <a:outerShdw blurRad="38100" dist="38100" dir="2700000" algn="tl">
                    <a:srgbClr val="000000">
                      <a:alpha val="43137"/>
                    </a:srgbClr>
                  </a:outerShdw>
                </a:effectLst>
              </a:rPr>
              <a:t>Fully supports 576 cores</a:t>
            </a:r>
          </a:p>
          <a:p>
            <a:pPr marL="285750" indent="-285750">
              <a:spcBef>
                <a:spcPts val="1200"/>
              </a:spcBef>
              <a:buFont typeface="Arial" panose="020B0604020202020204" pitchFamily="34" charset="0"/>
              <a:buChar char="•"/>
            </a:pPr>
            <a:r>
              <a:rPr lang="en-US" sz="1600" dirty="0" smtClean="0">
                <a:solidFill>
                  <a:schemeClr val="bg1">
                    <a:lumMod val="95000"/>
                  </a:schemeClr>
                </a:solidFill>
                <a:effectLst>
                  <a:outerShdw blurRad="38100" dist="38100" dir="2700000" algn="tl">
                    <a:srgbClr val="000000">
                      <a:alpha val="43137"/>
                    </a:srgbClr>
                  </a:outerShdw>
                </a:effectLst>
              </a:rPr>
              <a:t>Supports more than 12 TB RAM</a:t>
            </a:r>
          </a:p>
          <a:p>
            <a:pPr marL="285750" indent="-285750">
              <a:spcBef>
                <a:spcPts val="1200"/>
              </a:spcBef>
              <a:buFont typeface="Arial" panose="020B0604020202020204" pitchFamily="34" charset="0"/>
              <a:buChar char="•"/>
            </a:pPr>
            <a:r>
              <a:rPr lang="en-US" sz="1600" dirty="0" smtClean="0">
                <a:solidFill>
                  <a:schemeClr val="bg1">
                    <a:lumMod val="95000"/>
                  </a:schemeClr>
                </a:solidFill>
                <a:effectLst>
                  <a:outerShdw blurRad="38100" dist="38100" dir="2700000" algn="tl">
                    <a:srgbClr val="000000">
                      <a:alpha val="43137"/>
                    </a:srgbClr>
                  </a:outerShdw>
                </a:effectLst>
              </a:rPr>
              <a:t>Has Live Kernel Patching for SAP HANA</a:t>
            </a:r>
          </a:p>
          <a:p>
            <a:pPr marL="285750" indent="-285750">
              <a:spcBef>
                <a:spcPts val="1200"/>
              </a:spcBef>
              <a:buFont typeface="Arial" panose="020B0604020202020204" pitchFamily="34" charset="0"/>
              <a:buChar char="•"/>
            </a:pPr>
            <a:r>
              <a:rPr lang="en-US" sz="1600" dirty="0" smtClean="0">
                <a:solidFill>
                  <a:schemeClr val="bg1">
                    <a:lumMod val="95000"/>
                  </a:schemeClr>
                </a:solidFill>
                <a:effectLst>
                  <a:outerShdw blurRad="38100" dist="38100" dir="2700000" algn="tl">
                    <a:srgbClr val="000000">
                      <a:alpha val="43137"/>
                    </a:srgbClr>
                  </a:outerShdw>
                </a:effectLst>
              </a:rPr>
              <a:t>Provides performance enhancement through memory allocation</a:t>
            </a:r>
            <a:endParaRPr lang="en-US" sz="1600" dirty="0">
              <a:solidFill>
                <a:schemeClr val="bg1">
                  <a:lumMod val="95000"/>
                </a:schemeClr>
              </a:solidFill>
              <a:effectLst>
                <a:outerShdw blurRad="38100" dist="38100" dir="2700000" algn="tl">
                  <a:srgbClr val="000000">
                    <a:alpha val="43137"/>
                  </a:srgbClr>
                </a:outerShdw>
              </a:effectLst>
            </a:endParaRPr>
          </a:p>
        </p:txBody>
      </p:sp>
      <p:cxnSp>
        <p:nvCxnSpPr>
          <p:cNvPr id="13" name="Straight Connector 12"/>
          <p:cNvCxnSpPr/>
          <p:nvPr/>
        </p:nvCxnSpPr>
        <p:spPr>
          <a:xfrm>
            <a:off x="7792295" y="4169690"/>
            <a:ext cx="0" cy="7149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967" y="4169690"/>
            <a:ext cx="1136825" cy="658042"/>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5884" r="22399"/>
          <a:stretch/>
        </p:blipFill>
        <p:spPr>
          <a:xfrm>
            <a:off x="7918050" y="4197465"/>
            <a:ext cx="818484" cy="659423"/>
          </a:xfrm>
          <a:prstGeom prst="rect">
            <a:avLst/>
          </a:prstGeom>
        </p:spPr>
      </p:pic>
    </p:spTree>
    <p:extLst>
      <p:ext uri="{BB962C8B-B14F-4D97-AF65-F5344CB8AC3E}">
        <p14:creationId xmlns:p14="http://schemas.microsoft.com/office/powerpoint/2010/main" val="103817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874643" y="258326"/>
            <a:ext cx="7640707" cy="738520"/>
          </a:xfrm>
        </p:spPr>
        <p:txBody>
          <a:bodyPr/>
          <a:lstStyle/>
          <a:p>
            <a:r>
              <a:rPr lang="en-US" altLang="en-US" dirty="0" smtClean="0">
                <a:solidFill>
                  <a:schemeClr val="accent1"/>
                </a:solidFill>
              </a:rPr>
              <a:t>SAP and SUSE</a:t>
            </a:r>
            <a:r>
              <a:rPr lang="en-US" altLang="en-US" dirty="0" smtClean="0"/>
              <a:t/>
            </a:r>
            <a:br>
              <a:rPr lang="en-US" altLang="en-US" dirty="0" smtClean="0"/>
            </a:br>
            <a:r>
              <a:rPr lang="en-US" altLang="en-US" sz="1500" b="0" dirty="0" smtClean="0"/>
              <a:t>Over 17 Years Of Technology and Engineering Collaboration</a:t>
            </a:r>
            <a:endParaRPr lang="en-US" altLang="en-US" sz="1500" b="0" dirty="0"/>
          </a:p>
        </p:txBody>
      </p:sp>
      <p:sp>
        <p:nvSpPr>
          <p:cNvPr id="9" name="Rectangle 2"/>
          <p:cNvSpPr>
            <a:spLocks noGrp="1" noChangeArrowheads="1"/>
          </p:cNvSpPr>
          <p:nvPr>
            <p:ph idx="1"/>
          </p:nvPr>
        </p:nvSpPr>
        <p:spPr>
          <a:xfrm>
            <a:off x="874644" y="1358900"/>
            <a:ext cx="3932487" cy="3305971"/>
          </a:xfrm>
        </p:spPr>
        <p:txBody>
          <a:bodyPr/>
          <a:lstStyle/>
          <a:p>
            <a:r>
              <a:rPr lang="en-US" altLang="en-US" sz="1600" dirty="0">
                <a:solidFill>
                  <a:schemeClr val="accent3"/>
                </a:solidFill>
              </a:rPr>
              <a:t>Strategic OS For:</a:t>
            </a:r>
          </a:p>
          <a:p>
            <a:pPr marL="600075" lvl="1" indent="-257175"/>
            <a:r>
              <a:rPr lang="en-US" altLang="en-US" sz="1600" dirty="0"/>
              <a:t>SAP </a:t>
            </a:r>
            <a:r>
              <a:rPr lang="en-US" altLang="en-US" sz="1600" dirty="0" smtClean="0"/>
              <a:t>HANA</a:t>
            </a:r>
          </a:p>
          <a:p>
            <a:pPr marL="600075" lvl="1" indent="-257175"/>
            <a:r>
              <a:rPr lang="en-AU" altLang="en-US" sz="1600" dirty="0" smtClean="0"/>
              <a:t>SAP Solutions on AWS</a:t>
            </a:r>
            <a:endParaRPr lang="en-US" altLang="en-US" sz="1600" dirty="0"/>
          </a:p>
          <a:p>
            <a:pPr marL="600075" lvl="1" indent="-257175"/>
            <a:r>
              <a:rPr lang="en-US" altLang="en-US" sz="1600" dirty="0"/>
              <a:t>SAP </a:t>
            </a:r>
            <a:r>
              <a:rPr lang="en-US" altLang="en-US" sz="1600" dirty="0" smtClean="0"/>
              <a:t> S/4 Hana</a:t>
            </a:r>
            <a:endParaRPr lang="en-US" altLang="en-US" sz="1600" dirty="0"/>
          </a:p>
          <a:p>
            <a:pPr marL="600075" lvl="1" indent="-257175">
              <a:spcAft>
                <a:spcPts val="2250"/>
              </a:spcAft>
            </a:pPr>
            <a:r>
              <a:rPr lang="en-US" altLang="en-US" sz="1600" dirty="0"/>
              <a:t>SAP </a:t>
            </a:r>
            <a:r>
              <a:rPr lang="en-US" altLang="en-US" sz="1600" dirty="0" err="1" smtClean="0"/>
              <a:t>NetWeaver</a:t>
            </a:r>
            <a:endParaRPr lang="en-US" altLang="en-US" sz="1600" dirty="0"/>
          </a:p>
          <a:p>
            <a:pPr marL="0" indent="0"/>
            <a:r>
              <a:rPr lang="en-US" altLang="en-US" sz="1600" dirty="0" smtClean="0">
                <a:solidFill>
                  <a:schemeClr val="accent3"/>
                </a:solidFill>
              </a:rPr>
              <a:t>Market Leadership</a:t>
            </a:r>
          </a:p>
          <a:p>
            <a:pPr marL="600075" lvl="1" indent="-257175"/>
            <a:r>
              <a:rPr lang="en-US" altLang="en-US" sz="1600" dirty="0" smtClean="0"/>
              <a:t>SAP runs on SUSE</a:t>
            </a:r>
            <a:endParaRPr lang="en-US" altLang="en-US" sz="1600" dirty="0"/>
          </a:p>
          <a:p>
            <a:pPr marL="600075" lvl="1" indent="-257175"/>
            <a:r>
              <a:rPr lang="en-US" altLang="en-US" sz="1600" dirty="0" smtClean="0"/>
              <a:t>70% of SAP applications running on Linux runs on SUSE</a:t>
            </a:r>
            <a:endParaRPr lang="en-US" altLang="en-US" sz="1600" dirty="0"/>
          </a:p>
          <a:p>
            <a:pPr marL="600075" lvl="1" indent="-257175">
              <a:spcAft>
                <a:spcPts val="2250"/>
              </a:spcAft>
            </a:pPr>
            <a:r>
              <a:rPr lang="en-US" altLang="en-US" sz="1600" dirty="0" smtClean="0"/>
              <a:t>97% of SAP HANA</a:t>
            </a:r>
            <a:endParaRPr lang="en-US" altLang="en-US" sz="1600" dirty="0" smtClean="0">
              <a:solidFill>
                <a:schemeClr val="accent3"/>
              </a:solidFill>
            </a:endParaRPr>
          </a:p>
        </p:txBody>
      </p:sp>
      <p:pic>
        <p:nvPicPr>
          <p:cNvPr id="10" name="Picture 1"/>
          <p:cNvPicPr>
            <a:picLocks noChangeAspect="1"/>
          </p:cNvPicPr>
          <p:nvPr/>
        </p:nvPicPr>
        <p:blipFill>
          <a:blip r:embed="rId3"/>
          <a:srcRect/>
          <a:stretch>
            <a:fillRect/>
          </a:stretch>
        </p:blipFill>
        <p:spPr bwMode="auto">
          <a:xfrm>
            <a:off x="5189356" y="1935958"/>
            <a:ext cx="2728913" cy="27289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a:stretch>
            <a:fillRect/>
          </a:stretch>
        </p:blipFill>
        <p:spPr bwMode="auto">
          <a:xfrm>
            <a:off x="5587026" y="1109665"/>
            <a:ext cx="1941910" cy="1140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7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3724835" y="1319167"/>
            <a:ext cx="4652683" cy="285467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defRPr/>
            </a:pPr>
            <a:r>
              <a:rPr lang="en-US" sz="2000" dirty="0" smtClean="0">
                <a:solidFill>
                  <a:schemeClr val="bg2">
                    <a:lumMod val="10000"/>
                  </a:schemeClr>
                </a:solidFill>
                <a:ea typeface="Arial" charset="0"/>
                <a:cs typeface="Arial" charset="0"/>
              </a:rPr>
              <a:t>The </a:t>
            </a:r>
            <a:r>
              <a:rPr lang="en-US" sz="2000" b="1" dirty="0" smtClean="0">
                <a:solidFill>
                  <a:schemeClr val="accent3"/>
                </a:solidFill>
                <a:ea typeface="Arial" charset="0"/>
                <a:cs typeface="Arial" charset="0"/>
              </a:rPr>
              <a:t>Recommended</a:t>
            </a:r>
            <a:r>
              <a:rPr lang="en-US" sz="2000" dirty="0" smtClean="0">
                <a:solidFill>
                  <a:schemeClr val="accent3"/>
                </a:solidFill>
                <a:ea typeface="Arial" charset="0"/>
                <a:cs typeface="Arial" charset="0"/>
              </a:rPr>
              <a:t> </a:t>
            </a:r>
            <a:r>
              <a:rPr lang="en-US" sz="2000" dirty="0" smtClean="0">
                <a:solidFill>
                  <a:schemeClr val="bg2">
                    <a:lumMod val="10000"/>
                  </a:schemeClr>
                </a:solidFill>
                <a:ea typeface="Arial" charset="0"/>
                <a:cs typeface="Arial" charset="0"/>
              </a:rPr>
              <a:t>and </a:t>
            </a:r>
            <a:r>
              <a:rPr lang="en-US" sz="2000" b="1" dirty="0" smtClean="0">
                <a:solidFill>
                  <a:schemeClr val="accent3"/>
                </a:solidFill>
                <a:ea typeface="Arial" charset="0"/>
                <a:cs typeface="Arial" charset="0"/>
              </a:rPr>
              <a:t>Supported</a:t>
            </a:r>
            <a:r>
              <a:rPr lang="en-US" sz="2000" dirty="0" smtClean="0">
                <a:solidFill>
                  <a:srgbClr val="00B050"/>
                </a:solidFill>
                <a:ea typeface="Arial" charset="0"/>
                <a:cs typeface="Arial" charset="0"/>
              </a:rPr>
              <a:t> </a:t>
            </a:r>
            <a:r>
              <a:rPr lang="en-US" sz="2000" dirty="0" smtClean="0">
                <a:solidFill>
                  <a:schemeClr val="bg2">
                    <a:lumMod val="10000"/>
                  </a:schemeClr>
                </a:solidFill>
                <a:ea typeface="Arial" charset="0"/>
                <a:cs typeface="Arial" charset="0"/>
              </a:rPr>
              <a:t>operating system Platform for SAP HANA</a:t>
            </a:r>
          </a:p>
          <a:p>
            <a:pPr>
              <a:defRPr/>
            </a:pPr>
            <a:endParaRPr lang="en-AU" sz="2000" dirty="0">
              <a:solidFill>
                <a:schemeClr val="bg2">
                  <a:lumMod val="10000"/>
                </a:schemeClr>
              </a:solidFill>
              <a:ea typeface="Arial" charset="0"/>
              <a:cs typeface="Arial" charset="0"/>
            </a:endParaRPr>
          </a:p>
          <a:p>
            <a:pPr>
              <a:defRPr/>
            </a:pPr>
            <a:r>
              <a:rPr lang="en-AU" sz="2000" dirty="0" smtClean="0">
                <a:solidFill>
                  <a:schemeClr val="bg2">
                    <a:lumMod val="10000"/>
                  </a:schemeClr>
                </a:solidFill>
                <a:ea typeface="Arial" charset="0"/>
                <a:cs typeface="Arial" charset="0"/>
              </a:rPr>
              <a:t>X86 / AWS/ Azure </a:t>
            </a:r>
            <a:r>
              <a:rPr lang="en-AU" sz="2000" b="1" dirty="0" smtClean="0">
                <a:solidFill>
                  <a:schemeClr val="accent3"/>
                </a:solidFill>
                <a:ea typeface="Arial" charset="0"/>
                <a:cs typeface="Arial" charset="0"/>
              </a:rPr>
              <a:t>Supported</a:t>
            </a:r>
            <a:endParaRPr lang="en-US" sz="2000" b="1" dirty="0" smtClean="0">
              <a:solidFill>
                <a:schemeClr val="accent3"/>
              </a:solidFill>
              <a:ea typeface="Arial" charset="0"/>
              <a:cs typeface="Arial" charset="0"/>
            </a:endParaRPr>
          </a:p>
          <a:p>
            <a:pPr>
              <a:defRPr/>
            </a:pPr>
            <a:endParaRPr lang="en-US" sz="2000" dirty="0" smtClean="0">
              <a:solidFill>
                <a:schemeClr val="bg2">
                  <a:lumMod val="10000"/>
                </a:schemeClr>
              </a:solidFill>
              <a:ea typeface="Arial" charset="0"/>
              <a:cs typeface="Arial" charset="0"/>
            </a:endParaRPr>
          </a:p>
          <a:p>
            <a:pPr>
              <a:defRPr/>
            </a:pPr>
            <a:r>
              <a:rPr lang="en-US" sz="2000" dirty="0" smtClean="0">
                <a:solidFill>
                  <a:schemeClr val="bg2">
                    <a:lumMod val="10000"/>
                  </a:schemeClr>
                </a:solidFill>
                <a:ea typeface="Arial" charset="0"/>
                <a:cs typeface="Arial" charset="0"/>
              </a:rPr>
              <a:t>The </a:t>
            </a:r>
            <a:r>
              <a:rPr lang="en-US" sz="2000" b="1" dirty="0" smtClean="0">
                <a:solidFill>
                  <a:schemeClr val="accent3"/>
                </a:solidFill>
                <a:ea typeface="Arial" charset="0"/>
                <a:cs typeface="Arial" charset="0"/>
              </a:rPr>
              <a:t>First Linux Distribution </a:t>
            </a:r>
            <a:r>
              <a:rPr lang="en-US" sz="2000" dirty="0" smtClean="0">
                <a:solidFill>
                  <a:schemeClr val="bg2">
                    <a:lumMod val="10000"/>
                  </a:schemeClr>
                </a:solidFill>
                <a:ea typeface="Arial" charset="0"/>
                <a:cs typeface="Arial" charset="0"/>
              </a:rPr>
              <a:t>for   Power Systems and z Systems</a:t>
            </a:r>
          </a:p>
          <a:p>
            <a:pPr>
              <a:defRPr/>
            </a:pPr>
            <a:endParaRPr lang="en-US" sz="2000" dirty="0" smtClean="0">
              <a:solidFill>
                <a:schemeClr val="bg2">
                  <a:lumMod val="10000"/>
                </a:schemeClr>
              </a:solidFill>
              <a:ea typeface="Arial" charset="0"/>
              <a:cs typeface="Arial" charset="0"/>
            </a:endParaRPr>
          </a:p>
          <a:p>
            <a:pPr>
              <a:defRPr/>
            </a:pPr>
            <a:r>
              <a:rPr lang="en-US" sz="2000" dirty="0" smtClean="0">
                <a:solidFill>
                  <a:schemeClr val="bg2">
                    <a:lumMod val="10000"/>
                  </a:schemeClr>
                </a:solidFill>
                <a:ea typeface="Arial" charset="0"/>
                <a:cs typeface="Arial" charset="0"/>
              </a:rPr>
              <a:t>The </a:t>
            </a:r>
            <a:r>
              <a:rPr lang="en-US" sz="2000" b="1" dirty="0" smtClean="0">
                <a:solidFill>
                  <a:schemeClr val="accent3"/>
                </a:solidFill>
                <a:ea typeface="Arial" charset="0"/>
                <a:cs typeface="Arial" charset="0"/>
              </a:rPr>
              <a:t>Only Linux </a:t>
            </a:r>
            <a:r>
              <a:rPr lang="en-US" sz="2000" dirty="0" smtClean="0">
                <a:solidFill>
                  <a:schemeClr val="bg2">
                    <a:lumMod val="10000"/>
                  </a:schemeClr>
                </a:solidFill>
                <a:ea typeface="Arial" charset="0"/>
                <a:cs typeface="Arial" charset="0"/>
              </a:rPr>
              <a:t>for SAP HANA on Power Systems</a:t>
            </a:r>
            <a:endParaRPr lang="en-US" sz="2000" dirty="0">
              <a:solidFill>
                <a:schemeClr val="bg2">
                  <a:lumMod val="10000"/>
                </a:schemeClr>
              </a:solidFill>
              <a:ea typeface="Arial" charset="0"/>
              <a:cs typeface="Arial" charset="0"/>
            </a:endParaRPr>
          </a:p>
        </p:txBody>
      </p:sp>
      <p:sp>
        <p:nvSpPr>
          <p:cNvPr id="5" name="Title 1"/>
          <p:cNvSpPr>
            <a:spLocks noGrp="1"/>
          </p:cNvSpPr>
          <p:nvPr>
            <p:ph type="title"/>
          </p:nvPr>
        </p:nvSpPr>
        <p:spPr>
          <a:xfrm>
            <a:off x="874645" y="429776"/>
            <a:ext cx="7640707" cy="391418"/>
          </a:xfrm>
        </p:spPr>
        <p:txBody>
          <a:bodyPr/>
          <a:lstStyle/>
          <a:p>
            <a:r>
              <a:rPr lang="en-US" dirty="0" smtClean="0"/>
              <a:t>SUSE Linux Enterprise Server for SAP Applications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88" y="1166812"/>
            <a:ext cx="3041650" cy="397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607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874646" y="113070"/>
            <a:ext cx="7999532" cy="658455"/>
          </a:xfrm>
        </p:spPr>
        <p:txBody>
          <a:bodyPr/>
          <a:lstStyle/>
          <a:p>
            <a:r>
              <a:rPr lang="en-US" altLang="en-US" dirty="0" smtClean="0"/>
              <a:t>SUSE Linux Enterprise Server for SAP Applications</a:t>
            </a:r>
            <a:endParaRPr lang="en-US" altLang="en-US" dirty="0"/>
          </a:p>
        </p:txBody>
      </p:sp>
      <p:sp>
        <p:nvSpPr>
          <p:cNvPr id="37891" name="Rectangle 2"/>
          <p:cNvSpPr>
            <a:spLocks noGrp="1" noChangeArrowheads="1"/>
          </p:cNvSpPr>
          <p:nvPr>
            <p:ph sz="half" idx="1"/>
          </p:nvPr>
        </p:nvSpPr>
        <p:spPr>
          <a:xfrm>
            <a:off x="874646" y="1048385"/>
            <a:ext cx="3805931" cy="1107045"/>
          </a:xfrm>
        </p:spPr>
        <p:txBody>
          <a:bodyPr/>
          <a:lstStyle/>
          <a:p>
            <a:r>
              <a:rPr lang="en-US" altLang="en-US" sz="1400" dirty="0" smtClean="0">
                <a:solidFill>
                  <a:schemeClr val="accent3"/>
                </a:solidFill>
              </a:rPr>
              <a:t>Built In HA Components </a:t>
            </a:r>
            <a:r>
              <a:rPr lang="en-US" altLang="en-US" sz="1400" dirty="0" smtClean="0"/>
              <a:t>To Enable You To Protect Mission Critical Applications</a:t>
            </a:r>
          </a:p>
          <a:p>
            <a:r>
              <a:rPr lang="en-US" altLang="en-US" sz="1400" dirty="0" smtClean="0"/>
              <a:t>Maintains </a:t>
            </a:r>
            <a:r>
              <a:rPr lang="en-US" altLang="en-US" sz="1400" dirty="0" smtClean="0">
                <a:solidFill>
                  <a:schemeClr val="accent3"/>
                </a:solidFill>
              </a:rPr>
              <a:t>High Performance Of </a:t>
            </a:r>
            <a:br>
              <a:rPr lang="en-US" altLang="en-US" sz="1400" dirty="0" smtClean="0">
                <a:solidFill>
                  <a:schemeClr val="accent3"/>
                </a:solidFill>
              </a:rPr>
            </a:br>
            <a:r>
              <a:rPr lang="en-US" altLang="en-US" sz="1400" dirty="0" smtClean="0">
                <a:solidFill>
                  <a:schemeClr val="accent3"/>
                </a:solidFill>
              </a:rPr>
              <a:t>Large Workloads</a:t>
            </a:r>
            <a:endParaRPr lang="en-US" altLang="en-US" sz="1400" dirty="0">
              <a:solidFill>
                <a:schemeClr val="accent3"/>
              </a:solidFill>
            </a:endParaRPr>
          </a:p>
        </p:txBody>
      </p:sp>
      <p:sp>
        <p:nvSpPr>
          <p:cNvPr id="37892" name="Content Placeholder 1"/>
          <p:cNvSpPr>
            <a:spLocks noGrp="1"/>
          </p:cNvSpPr>
          <p:nvPr>
            <p:ph sz="half" idx="2"/>
          </p:nvPr>
        </p:nvSpPr>
        <p:spPr>
          <a:xfrm>
            <a:off x="4779399" y="1067434"/>
            <a:ext cx="4094779" cy="901210"/>
          </a:xfrm>
        </p:spPr>
        <p:txBody>
          <a:bodyPr/>
          <a:lstStyle/>
          <a:p>
            <a:r>
              <a:rPr lang="en-US" altLang="en-US" sz="1400" dirty="0" smtClean="0">
                <a:solidFill>
                  <a:schemeClr val="accent3"/>
                </a:solidFill>
              </a:rPr>
              <a:t>SAP HANA Agents </a:t>
            </a:r>
            <a:r>
              <a:rPr lang="en-US" altLang="en-US" sz="1400" dirty="0" smtClean="0">
                <a:solidFill>
                  <a:schemeClr val="tx1"/>
                </a:solidFill>
              </a:rPr>
              <a:t>To Preserve</a:t>
            </a:r>
            <a:br>
              <a:rPr lang="en-US" altLang="en-US" sz="1400" dirty="0" smtClean="0">
                <a:solidFill>
                  <a:schemeClr val="tx1"/>
                </a:solidFill>
              </a:rPr>
            </a:br>
            <a:r>
              <a:rPr lang="en-US" altLang="en-US" sz="1400" dirty="0" smtClean="0">
                <a:solidFill>
                  <a:schemeClr val="tx1"/>
                </a:solidFill>
              </a:rPr>
              <a:t>In-memory Data</a:t>
            </a:r>
          </a:p>
          <a:p>
            <a:r>
              <a:rPr lang="en-US" altLang="en-US" sz="1400" dirty="0" smtClean="0">
                <a:solidFill>
                  <a:schemeClr val="accent3"/>
                </a:solidFill>
              </a:rPr>
              <a:t>Integrated Priority Support </a:t>
            </a:r>
            <a:r>
              <a:rPr lang="en-US" altLang="en-US" sz="1400" dirty="0" smtClean="0"/>
              <a:t>From </a:t>
            </a:r>
            <a:br>
              <a:rPr lang="en-US" altLang="en-US" sz="1400" dirty="0" smtClean="0"/>
            </a:br>
            <a:r>
              <a:rPr lang="en-US" altLang="en-US" sz="1400" dirty="0" smtClean="0"/>
              <a:t>Both SUSE And SAP</a:t>
            </a:r>
          </a:p>
          <a:p>
            <a:endParaRPr lang="en-US" altLang="en-US" sz="1600" dirty="0" smtClean="0"/>
          </a:p>
          <a:p>
            <a:endParaRPr lang="en-US" altLang="en-US" sz="1600" dirty="0"/>
          </a:p>
        </p:txBody>
      </p:sp>
      <p:sp>
        <p:nvSpPr>
          <p:cNvPr id="37895" name="TextBox 37"/>
          <p:cNvSpPr txBox="1">
            <a:spLocks noChangeArrowheads="1"/>
          </p:cNvSpPr>
          <p:nvPr/>
        </p:nvSpPr>
        <p:spPr bwMode="auto">
          <a:xfrm>
            <a:off x="1638516" y="4717286"/>
            <a:ext cx="6471791" cy="3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600" i="1" dirty="0">
                <a:solidFill>
                  <a:schemeClr val="bg2"/>
                </a:solidFill>
              </a:rPr>
              <a:t>The only operating system optimized for SAP Applications</a:t>
            </a:r>
          </a:p>
        </p:txBody>
      </p:sp>
      <p:sp>
        <p:nvSpPr>
          <p:cNvPr id="60" name="CustomShape 8"/>
          <p:cNvSpPr/>
          <p:nvPr/>
        </p:nvSpPr>
        <p:spPr bwMode="auto">
          <a:xfrm>
            <a:off x="3531623" y="4601368"/>
            <a:ext cx="2388393" cy="313134"/>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defTabSz="377979">
              <a:lnSpc>
                <a:spcPct val="90000"/>
              </a:lnSpc>
              <a:defRPr/>
            </a:pPr>
            <a:endParaRPr sz="1200" dirty="0">
              <a:solidFill>
                <a:prstClr val="black"/>
              </a:solidFill>
            </a:endParaRPr>
          </a:p>
        </p:txBody>
      </p:sp>
      <p:cxnSp>
        <p:nvCxnSpPr>
          <p:cNvPr id="6" name="Straight Connector 5"/>
          <p:cNvCxnSpPr/>
          <p:nvPr/>
        </p:nvCxnSpPr>
        <p:spPr>
          <a:xfrm>
            <a:off x="1922386" y="2424480"/>
            <a:ext cx="55163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723718" y="2451929"/>
            <a:ext cx="5913717" cy="2401474"/>
          </a:xfrm>
          <a:prstGeom prst="rect">
            <a:avLst/>
          </a:prstGeom>
        </p:spPr>
      </p:pic>
      <p:pic>
        <p:nvPicPr>
          <p:cNvPr id="2" name="Picture 1"/>
          <p:cNvPicPr>
            <a:picLocks noChangeAspect="1"/>
          </p:cNvPicPr>
          <p:nvPr/>
        </p:nvPicPr>
        <p:blipFill>
          <a:blip r:embed="rId4"/>
          <a:stretch>
            <a:fillRect/>
          </a:stretch>
        </p:blipFill>
        <p:spPr>
          <a:xfrm>
            <a:off x="1197706" y="2091248"/>
            <a:ext cx="9913820" cy="292100"/>
          </a:xfrm>
          <a:prstGeom prst="rect">
            <a:avLst/>
          </a:prstGeom>
        </p:spPr>
      </p:pic>
    </p:spTree>
    <p:extLst>
      <p:ext uri="{BB962C8B-B14F-4D97-AF65-F5344CB8AC3E}">
        <p14:creationId xmlns:p14="http://schemas.microsoft.com/office/powerpoint/2010/main" val="70902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4894" y="214456"/>
            <a:ext cx="1077346" cy="1077346"/>
          </a:xfrm>
          <a:prstGeom prst="rect">
            <a:avLst/>
          </a:prstGeom>
        </p:spPr>
      </p:pic>
      <p:sp>
        <p:nvSpPr>
          <p:cNvPr id="402" name="CustomShape 2"/>
          <p:cNvSpPr/>
          <p:nvPr/>
        </p:nvSpPr>
        <p:spPr>
          <a:xfrm>
            <a:off x="874800" y="1302120"/>
            <a:ext cx="8126640" cy="6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400" fontAlgn="auto">
              <a:lnSpc>
                <a:spcPct val="100000"/>
              </a:lnSpc>
              <a:spcBef>
                <a:spcPts val="0"/>
              </a:spcBef>
              <a:spcAft>
                <a:spcPts val="0"/>
              </a:spcAft>
              <a:buClrTx/>
              <a:buSzTx/>
              <a:buFontTx/>
              <a:buNone/>
            </a:pPr>
            <a:r>
              <a:rPr lang="en-US" sz="1400" spc="-1" dirty="0">
                <a:solidFill>
                  <a:srgbClr val="0D2C40"/>
                </a:solidFill>
                <a:uFill>
                  <a:solidFill>
                    <a:srgbClr val="FFFFFF"/>
                  </a:solidFill>
                </a:uFill>
              </a:rPr>
              <a:t>The leading </a:t>
            </a:r>
            <a:r>
              <a:rPr lang="en-US" sz="1400" spc="-1" dirty="0" smtClean="0">
                <a:solidFill>
                  <a:srgbClr val="0D2C40"/>
                </a:solidFill>
                <a:uFill>
                  <a:solidFill>
                    <a:srgbClr val="FFFFFF"/>
                  </a:solidFill>
                </a:uFill>
              </a:rPr>
              <a:t>Linux platform </a:t>
            </a:r>
            <a:r>
              <a:rPr lang="en-US" sz="1400" spc="-1" dirty="0">
                <a:solidFill>
                  <a:srgbClr val="0D2C40"/>
                </a:solidFill>
                <a:uFill>
                  <a:solidFill>
                    <a:srgbClr val="FFFFFF"/>
                  </a:solidFill>
                </a:uFill>
              </a:rPr>
              <a:t>for SAP HANA, SAP NetWeaver and S/4HANA solutions providing optimized performance and reduced downtime as well as faster migration and SAP landscape deployments.</a:t>
            </a:r>
            <a:endParaRPr lang="de-DE" sz="1800" spc="-1" dirty="0">
              <a:solidFill>
                <a:srgbClr val="000000"/>
              </a:solidFill>
              <a:uFill>
                <a:solidFill>
                  <a:srgbClr val="FFFFFF"/>
                </a:solidFill>
              </a:uFill>
            </a:endParaRPr>
          </a:p>
        </p:txBody>
      </p:sp>
      <p:sp>
        <p:nvSpPr>
          <p:cNvPr id="405" name="CustomShape 4"/>
          <p:cNvSpPr/>
          <p:nvPr/>
        </p:nvSpPr>
        <p:spPr>
          <a:xfrm>
            <a:off x="874800" y="4556880"/>
            <a:ext cx="4961520" cy="22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400" fontAlgn="auto">
              <a:lnSpc>
                <a:spcPct val="100000"/>
              </a:lnSpc>
              <a:spcBef>
                <a:spcPts val="0"/>
              </a:spcBef>
              <a:spcAft>
                <a:spcPts val="0"/>
              </a:spcAft>
              <a:buClrTx/>
              <a:buSzTx/>
              <a:buFontTx/>
              <a:buNone/>
            </a:pPr>
            <a:r>
              <a:rPr lang="de-DE" sz="870" i="1" u="sng" spc="-1" dirty="0" smtClean="0">
                <a:solidFill>
                  <a:srgbClr val="02D35F"/>
                </a:solidFill>
                <a:uFill>
                  <a:solidFill>
                    <a:srgbClr val="FFFFFF"/>
                  </a:solidFill>
                </a:uFill>
              </a:rPr>
              <a:t>www.suse.com/products/sles-for-sap</a:t>
            </a:r>
            <a:endParaRPr lang="de-DE" sz="1800" spc="-1" dirty="0">
              <a:solidFill>
                <a:srgbClr val="000000"/>
              </a:solidFill>
              <a:uFill>
                <a:solidFill>
                  <a:srgbClr val="FFFFFF"/>
                </a:solidFill>
              </a:uFill>
            </a:endParaRPr>
          </a:p>
        </p:txBody>
      </p:sp>
      <p:sp>
        <p:nvSpPr>
          <p:cNvPr id="406" name="CustomShape 5"/>
          <p:cNvSpPr/>
          <p:nvPr/>
        </p:nvSpPr>
        <p:spPr>
          <a:xfrm>
            <a:off x="874800" y="2372040"/>
            <a:ext cx="6610094" cy="20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lvl="1" indent="-284760" defTabSz="914400" fontAlgn="auto">
              <a:lnSpc>
                <a:spcPct val="100000"/>
              </a:lnSpc>
              <a:spcBef>
                <a:spcPts val="600"/>
              </a:spcBef>
              <a:spcAft>
                <a:spcPts val="0"/>
              </a:spcAft>
              <a:buClrTx/>
              <a:buSzTx/>
              <a:buBlip>
                <a:blip r:embed="rId4"/>
              </a:buBlip>
            </a:pPr>
            <a:r>
              <a:rPr lang="en-US" sz="1400" b="1" dirty="0">
                <a:solidFill>
                  <a:prstClr val="black"/>
                </a:solidFill>
              </a:rPr>
              <a:t>Boost performance for mission-critical SAP applications </a:t>
            </a:r>
            <a:r>
              <a:rPr lang="en-US" sz="1400" dirty="0">
                <a:solidFill>
                  <a:prstClr val="black"/>
                </a:solidFill>
              </a:rPr>
              <a:t>with the Linux OS that is performance-optimized and configurable to sustain high performance of SAP applications</a:t>
            </a:r>
            <a:endParaRPr lang="de-DE" sz="1800" spc="-1" dirty="0">
              <a:solidFill>
                <a:srgbClr val="000000"/>
              </a:solidFill>
              <a:uFill>
                <a:solidFill>
                  <a:srgbClr val="FFFFFF"/>
                </a:solidFill>
              </a:uFill>
            </a:endParaRPr>
          </a:p>
          <a:p>
            <a:pPr marL="285840" lvl="1" indent="-284760" defTabSz="914400" fontAlgn="auto">
              <a:lnSpc>
                <a:spcPct val="100000"/>
              </a:lnSpc>
              <a:spcBef>
                <a:spcPts val="600"/>
              </a:spcBef>
              <a:spcAft>
                <a:spcPts val="0"/>
              </a:spcAft>
              <a:buClrTx/>
              <a:buSzTx/>
              <a:buBlip>
                <a:blip r:embed="rId4"/>
              </a:buBlip>
            </a:pPr>
            <a:r>
              <a:rPr lang="en-US" sz="1400" b="1" dirty="0" smtClean="0">
                <a:solidFill>
                  <a:prstClr val="black"/>
                </a:solidFill>
              </a:rPr>
              <a:t>Reduce </a:t>
            </a:r>
            <a:r>
              <a:rPr lang="en-US" sz="1400" b="1" dirty="0">
                <a:solidFill>
                  <a:prstClr val="black"/>
                </a:solidFill>
              </a:rPr>
              <a:t>downtime of critical operations </a:t>
            </a:r>
            <a:r>
              <a:rPr lang="en-US" sz="1400" dirty="0">
                <a:solidFill>
                  <a:prstClr val="black"/>
                </a:solidFill>
              </a:rPr>
              <a:t>with built-in business continuity including an advanced high availability solution, and automated data recovery for SAP HANA</a:t>
            </a:r>
            <a:r>
              <a:rPr lang="en-US" sz="1400" b="1" dirty="0">
                <a:solidFill>
                  <a:prstClr val="black"/>
                </a:solidFill>
              </a:rPr>
              <a:t> </a:t>
            </a:r>
            <a:endParaRPr lang="de-DE" sz="1800" spc="-1" dirty="0">
              <a:solidFill>
                <a:srgbClr val="000000"/>
              </a:solidFill>
              <a:uFill>
                <a:solidFill>
                  <a:srgbClr val="FFFFFF"/>
                </a:solidFill>
              </a:uFill>
            </a:endParaRPr>
          </a:p>
          <a:p>
            <a:pPr marL="285840" lvl="1" indent="-284760" defTabSz="914400" fontAlgn="auto">
              <a:lnSpc>
                <a:spcPct val="100000"/>
              </a:lnSpc>
              <a:spcBef>
                <a:spcPts val="600"/>
              </a:spcBef>
              <a:spcAft>
                <a:spcPts val="0"/>
              </a:spcAft>
              <a:buClrTx/>
              <a:buSzTx/>
              <a:buFontTx/>
              <a:buBlip>
                <a:blip r:embed="rId4"/>
              </a:buBlip>
            </a:pPr>
            <a:r>
              <a:rPr lang="en-US" sz="1400" b="1" dirty="0" smtClean="0">
                <a:solidFill>
                  <a:prstClr val="black"/>
                </a:solidFill>
              </a:rPr>
              <a:t>Minimize </a:t>
            </a:r>
            <a:r>
              <a:rPr lang="en-US" sz="1400" b="1" dirty="0">
                <a:solidFill>
                  <a:prstClr val="black"/>
                </a:solidFill>
              </a:rPr>
              <a:t>the time and effort to migrate to S/4HANA and deploy SAP landscapes </a:t>
            </a:r>
            <a:r>
              <a:rPr lang="en-US" sz="1400" dirty="0">
                <a:solidFill>
                  <a:prstClr val="black"/>
                </a:solidFill>
              </a:rPr>
              <a:t>with a unified solution that includes application installation, migration and superior support</a:t>
            </a:r>
          </a:p>
        </p:txBody>
      </p:sp>
      <p:sp>
        <p:nvSpPr>
          <p:cNvPr id="13" name="Freeform 146"/>
          <p:cNvSpPr>
            <a:spLocks noChangeArrowheads="1"/>
          </p:cNvSpPr>
          <p:nvPr/>
        </p:nvSpPr>
        <p:spPr bwMode="auto">
          <a:xfrm>
            <a:off x="7727647" y="2372040"/>
            <a:ext cx="591840" cy="522264"/>
          </a:xfrm>
          <a:custGeom>
            <a:avLst/>
            <a:gdLst>
              <a:gd name="T0" fmla="*/ 585 w 586"/>
              <a:gd name="T1" fmla="*/ 3 h 468"/>
              <a:gd name="T2" fmla="*/ 585 w 586"/>
              <a:gd name="T3" fmla="*/ 3 h 468"/>
              <a:gd name="T4" fmla="*/ 585 w 586"/>
              <a:gd name="T5" fmla="*/ 463 h 468"/>
              <a:gd name="T6" fmla="*/ 581 w 586"/>
              <a:gd name="T7" fmla="*/ 467 h 468"/>
              <a:gd name="T8" fmla="*/ 458 w 586"/>
              <a:gd name="T9" fmla="*/ 467 h 468"/>
              <a:gd name="T10" fmla="*/ 454 w 586"/>
              <a:gd name="T11" fmla="*/ 463 h 468"/>
              <a:gd name="T12" fmla="*/ 454 w 586"/>
              <a:gd name="T13" fmla="*/ 3 h 468"/>
              <a:gd name="T14" fmla="*/ 458 w 586"/>
              <a:gd name="T15" fmla="*/ 0 h 468"/>
              <a:gd name="T16" fmla="*/ 581 w 586"/>
              <a:gd name="T17" fmla="*/ 0 h 468"/>
              <a:gd name="T18" fmla="*/ 585 w 586"/>
              <a:gd name="T19" fmla="*/ 3 h 468"/>
              <a:gd name="T20" fmla="*/ 430 w 586"/>
              <a:gd name="T21" fmla="*/ 210 h 468"/>
              <a:gd name="T22" fmla="*/ 430 w 586"/>
              <a:gd name="T23" fmla="*/ 210 h 468"/>
              <a:gd name="T24" fmla="*/ 306 w 586"/>
              <a:gd name="T25" fmla="*/ 210 h 468"/>
              <a:gd name="T26" fmla="*/ 303 w 586"/>
              <a:gd name="T27" fmla="*/ 213 h 468"/>
              <a:gd name="T28" fmla="*/ 303 w 586"/>
              <a:gd name="T29" fmla="*/ 463 h 468"/>
              <a:gd name="T30" fmla="*/ 306 w 586"/>
              <a:gd name="T31" fmla="*/ 467 h 468"/>
              <a:gd name="T32" fmla="*/ 430 w 586"/>
              <a:gd name="T33" fmla="*/ 467 h 468"/>
              <a:gd name="T34" fmla="*/ 433 w 586"/>
              <a:gd name="T35" fmla="*/ 463 h 468"/>
              <a:gd name="T36" fmla="*/ 433 w 586"/>
              <a:gd name="T37" fmla="*/ 213 h 468"/>
              <a:gd name="T38" fmla="*/ 430 w 586"/>
              <a:gd name="T39" fmla="*/ 210 h 468"/>
              <a:gd name="T40" fmla="*/ 278 w 586"/>
              <a:gd name="T41" fmla="*/ 124 h 468"/>
              <a:gd name="T42" fmla="*/ 278 w 586"/>
              <a:gd name="T43" fmla="*/ 124 h 468"/>
              <a:gd name="T44" fmla="*/ 155 w 586"/>
              <a:gd name="T45" fmla="*/ 124 h 468"/>
              <a:gd name="T46" fmla="*/ 151 w 586"/>
              <a:gd name="T47" fmla="*/ 128 h 468"/>
              <a:gd name="T48" fmla="*/ 151 w 586"/>
              <a:gd name="T49" fmla="*/ 463 h 468"/>
              <a:gd name="T50" fmla="*/ 155 w 586"/>
              <a:gd name="T51" fmla="*/ 467 h 468"/>
              <a:gd name="T52" fmla="*/ 278 w 586"/>
              <a:gd name="T53" fmla="*/ 467 h 468"/>
              <a:gd name="T54" fmla="*/ 282 w 586"/>
              <a:gd name="T55" fmla="*/ 463 h 468"/>
              <a:gd name="T56" fmla="*/ 282 w 586"/>
              <a:gd name="T57" fmla="*/ 128 h 468"/>
              <a:gd name="T58" fmla="*/ 278 w 586"/>
              <a:gd name="T59" fmla="*/ 124 h 468"/>
              <a:gd name="T60" fmla="*/ 127 w 586"/>
              <a:gd name="T61" fmla="*/ 304 h 468"/>
              <a:gd name="T62" fmla="*/ 127 w 586"/>
              <a:gd name="T63" fmla="*/ 304 h 468"/>
              <a:gd name="T64" fmla="*/ 3 w 586"/>
              <a:gd name="T65" fmla="*/ 304 h 468"/>
              <a:gd name="T66" fmla="*/ 0 w 586"/>
              <a:gd name="T67" fmla="*/ 307 h 468"/>
              <a:gd name="T68" fmla="*/ 0 w 586"/>
              <a:gd name="T69" fmla="*/ 463 h 468"/>
              <a:gd name="T70" fmla="*/ 3 w 586"/>
              <a:gd name="T71" fmla="*/ 467 h 468"/>
              <a:gd name="T72" fmla="*/ 127 w 586"/>
              <a:gd name="T73" fmla="*/ 467 h 468"/>
              <a:gd name="T74" fmla="*/ 130 w 586"/>
              <a:gd name="T75" fmla="*/ 463 h 468"/>
              <a:gd name="T76" fmla="*/ 130 w 586"/>
              <a:gd name="T77" fmla="*/ 307 h 468"/>
              <a:gd name="T78" fmla="*/ 127 w 586"/>
              <a:gd name="T79" fmla="*/ 30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6" h="468">
                <a:moveTo>
                  <a:pt x="585" y="3"/>
                </a:moveTo>
                <a:lnTo>
                  <a:pt x="585" y="3"/>
                </a:lnTo>
                <a:cubicBezTo>
                  <a:pt x="585" y="463"/>
                  <a:pt x="585" y="463"/>
                  <a:pt x="585" y="463"/>
                </a:cubicBezTo>
                <a:cubicBezTo>
                  <a:pt x="585" y="465"/>
                  <a:pt x="583" y="467"/>
                  <a:pt x="581" y="467"/>
                </a:cubicBezTo>
                <a:cubicBezTo>
                  <a:pt x="458" y="467"/>
                  <a:pt x="458" y="467"/>
                  <a:pt x="458" y="467"/>
                </a:cubicBezTo>
                <a:cubicBezTo>
                  <a:pt x="456" y="467"/>
                  <a:pt x="454" y="465"/>
                  <a:pt x="454" y="463"/>
                </a:cubicBezTo>
                <a:cubicBezTo>
                  <a:pt x="454" y="3"/>
                  <a:pt x="454" y="3"/>
                  <a:pt x="454" y="3"/>
                </a:cubicBezTo>
                <a:cubicBezTo>
                  <a:pt x="454" y="2"/>
                  <a:pt x="456" y="0"/>
                  <a:pt x="458" y="0"/>
                </a:cubicBezTo>
                <a:cubicBezTo>
                  <a:pt x="581" y="0"/>
                  <a:pt x="581" y="0"/>
                  <a:pt x="581" y="0"/>
                </a:cubicBezTo>
                <a:cubicBezTo>
                  <a:pt x="583" y="0"/>
                  <a:pt x="585" y="2"/>
                  <a:pt x="585" y="3"/>
                </a:cubicBezTo>
                <a:close/>
                <a:moveTo>
                  <a:pt x="430" y="210"/>
                </a:moveTo>
                <a:lnTo>
                  <a:pt x="430" y="210"/>
                </a:lnTo>
                <a:cubicBezTo>
                  <a:pt x="306" y="210"/>
                  <a:pt x="306" y="210"/>
                  <a:pt x="306" y="210"/>
                </a:cubicBezTo>
                <a:cubicBezTo>
                  <a:pt x="304" y="210"/>
                  <a:pt x="303" y="211"/>
                  <a:pt x="303" y="213"/>
                </a:cubicBezTo>
                <a:cubicBezTo>
                  <a:pt x="303" y="463"/>
                  <a:pt x="303" y="463"/>
                  <a:pt x="303" y="463"/>
                </a:cubicBezTo>
                <a:cubicBezTo>
                  <a:pt x="303" y="465"/>
                  <a:pt x="304" y="467"/>
                  <a:pt x="306" y="467"/>
                </a:cubicBezTo>
                <a:cubicBezTo>
                  <a:pt x="430" y="467"/>
                  <a:pt x="430" y="467"/>
                  <a:pt x="430" y="467"/>
                </a:cubicBezTo>
                <a:cubicBezTo>
                  <a:pt x="432" y="467"/>
                  <a:pt x="433" y="465"/>
                  <a:pt x="433" y="463"/>
                </a:cubicBezTo>
                <a:cubicBezTo>
                  <a:pt x="433" y="213"/>
                  <a:pt x="433" y="213"/>
                  <a:pt x="433" y="213"/>
                </a:cubicBezTo>
                <a:cubicBezTo>
                  <a:pt x="433" y="211"/>
                  <a:pt x="432" y="210"/>
                  <a:pt x="430" y="210"/>
                </a:cubicBezTo>
                <a:close/>
                <a:moveTo>
                  <a:pt x="278" y="124"/>
                </a:moveTo>
                <a:lnTo>
                  <a:pt x="278" y="124"/>
                </a:lnTo>
                <a:cubicBezTo>
                  <a:pt x="155" y="124"/>
                  <a:pt x="155" y="124"/>
                  <a:pt x="155" y="124"/>
                </a:cubicBezTo>
                <a:cubicBezTo>
                  <a:pt x="153" y="124"/>
                  <a:pt x="151" y="126"/>
                  <a:pt x="151" y="128"/>
                </a:cubicBezTo>
                <a:cubicBezTo>
                  <a:pt x="151" y="463"/>
                  <a:pt x="151" y="463"/>
                  <a:pt x="151" y="463"/>
                </a:cubicBezTo>
                <a:cubicBezTo>
                  <a:pt x="151" y="465"/>
                  <a:pt x="153" y="467"/>
                  <a:pt x="155" y="467"/>
                </a:cubicBezTo>
                <a:cubicBezTo>
                  <a:pt x="278" y="467"/>
                  <a:pt x="278" y="467"/>
                  <a:pt x="278" y="467"/>
                </a:cubicBezTo>
                <a:cubicBezTo>
                  <a:pt x="280" y="467"/>
                  <a:pt x="282" y="465"/>
                  <a:pt x="282" y="463"/>
                </a:cubicBezTo>
                <a:cubicBezTo>
                  <a:pt x="282" y="128"/>
                  <a:pt x="282" y="128"/>
                  <a:pt x="282" y="128"/>
                </a:cubicBezTo>
                <a:cubicBezTo>
                  <a:pt x="282" y="126"/>
                  <a:pt x="280" y="124"/>
                  <a:pt x="278" y="124"/>
                </a:cubicBezTo>
                <a:close/>
                <a:moveTo>
                  <a:pt x="127" y="304"/>
                </a:moveTo>
                <a:lnTo>
                  <a:pt x="127" y="304"/>
                </a:lnTo>
                <a:cubicBezTo>
                  <a:pt x="3" y="304"/>
                  <a:pt x="3" y="304"/>
                  <a:pt x="3" y="304"/>
                </a:cubicBezTo>
                <a:cubicBezTo>
                  <a:pt x="1" y="304"/>
                  <a:pt x="0" y="305"/>
                  <a:pt x="0" y="307"/>
                </a:cubicBezTo>
                <a:cubicBezTo>
                  <a:pt x="0" y="463"/>
                  <a:pt x="0" y="463"/>
                  <a:pt x="0" y="463"/>
                </a:cubicBezTo>
                <a:cubicBezTo>
                  <a:pt x="0" y="465"/>
                  <a:pt x="1" y="467"/>
                  <a:pt x="3" y="467"/>
                </a:cubicBezTo>
                <a:cubicBezTo>
                  <a:pt x="127" y="467"/>
                  <a:pt x="127" y="467"/>
                  <a:pt x="127" y="467"/>
                </a:cubicBezTo>
                <a:cubicBezTo>
                  <a:pt x="129" y="467"/>
                  <a:pt x="130" y="465"/>
                  <a:pt x="130" y="463"/>
                </a:cubicBezTo>
                <a:cubicBezTo>
                  <a:pt x="130" y="307"/>
                  <a:pt x="130" y="307"/>
                  <a:pt x="130" y="307"/>
                </a:cubicBezTo>
                <a:cubicBezTo>
                  <a:pt x="130" y="305"/>
                  <a:pt x="129" y="304"/>
                  <a:pt x="127" y="304"/>
                </a:cubicBezTo>
                <a:close/>
              </a:path>
            </a:pathLst>
          </a:custGeom>
          <a:solidFill>
            <a:srgbClr val="02D35F"/>
          </a:solidFill>
          <a:ln>
            <a:noFill/>
          </a:ln>
          <a:effectLst/>
        </p:spPr>
        <p:txBody>
          <a:bodyPr wrap="none" anchor="ctr"/>
          <a:lstStyle/>
          <a:p>
            <a:pPr defTabSz="685800" fontAlgn="auto">
              <a:lnSpc>
                <a:spcPct val="100000"/>
              </a:lnSpc>
              <a:spcBef>
                <a:spcPts val="0"/>
              </a:spcBef>
              <a:spcAft>
                <a:spcPts val="0"/>
              </a:spcAft>
              <a:buClrTx/>
              <a:buSzTx/>
              <a:buFontTx/>
              <a:buNone/>
            </a:pPr>
            <a:endParaRPr lang="en-US" sz="1350">
              <a:solidFill>
                <a:prstClr val="black"/>
              </a:solidFill>
              <a:latin typeface="Arial"/>
              <a:cs typeface="DejaVu Sans"/>
            </a:endParaRPr>
          </a:p>
        </p:txBody>
      </p:sp>
      <p:grpSp>
        <p:nvGrpSpPr>
          <p:cNvPr id="2" name="Group 1"/>
          <p:cNvGrpSpPr/>
          <p:nvPr/>
        </p:nvGrpSpPr>
        <p:grpSpPr>
          <a:xfrm>
            <a:off x="7727647" y="3784150"/>
            <a:ext cx="579805" cy="757533"/>
            <a:chOff x="7388712" y="2673516"/>
            <a:chExt cx="1307788" cy="1708666"/>
          </a:xfrm>
        </p:grpSpPr>
        <p:sp>
          <p:nvSpPr>
            <p:cNvPr id="37" name="Freeform 71"/>
            <p:cNvSpPr>
              <a:spLocks noEditPoints="1"/>
            </p:cNvSpPr>
            <p:nvPr/>
          </p:nvSpPr>
          <p:spPr bwMode="auto">
            <a:xfrm>
              <a:off x="7388712" y="2930383"/>
              <a:ext cx="573296" cy="577019"/>
            </a:xfrm>
            <a:custGeom>
              <a:avLst/>
              <a:gdLst>
                <a:gd name="T0" fmla="*/ 7 w 177"/>
                <a:gd name="T1" fmla="*/ 96 h 177"/>
                <a:gd name="T2" fmla="*/ 23 w 177"/>
                <a:gd name="T3" fmla="*/ 118 h 177"/>
                <a:gd name="T4" fmla="*/ 11 w 177"/>
                <a:gd name="T5" fmla="*/ 133 h 177"/>
                <a:gd name="T6" fmla="*/ 21 w 177"/>
                <a:gd name="T7" fmla="*/ 136 h 177"/>
                <a:gd name="T8" fmla="*/ 47 w 177"/>
                <a:gd name="T9" fmla="*/ 146 h 177"/>
                <a:gd name="T10" fmla="*/ 44 w 177"/>
                <a:gd name="T11" fmla="*/ 166 h 177"/>
                <a:gd name="T12" fmla="*/ 54 w 177"/>
                <a:gd name="T13" fmla="*/ 163 h 177"/>
                <a:gd name="T14" fmla="*/ 81 w 177"/>
                <a:gd name="T15" fmla="*/ 160 h 177"/>
                <a:gd name="T16" fmla="*/ 88 w 177"/>
                <a:gd name="T17" fmla="*/ 177 h 177"/>
                <a:gd name="T18" fmla="*/ 95 w 177"/>
                <a:gd name="T19" fmla="*/ 160 h 177"/>
                <a:gd name="T20" fmla="*/ 122 w 177"/>
                <a:gd name="T21" fmla="*/ 163 h 177"/>
                <a:gd name="T22" fmla="*/ 132 w 177"/>
                <a:gd name="T23" fmla="*/ 166 h 177"/>
                <a:gd name="T24" fmla="*/ 130 w 177"/>
                <a:gd name="T25" fmla="*/ 146 h 177"/>
                <a:gd name="T26" fmla="*/ 155 w 177"/>
                <a:gd name="T27" fmla="*/ 136 h 177"/>
                <a:gd name="T28" fmla="*/ 165 w 177"/>
                <a:gd name="T29" fmla="*/ 133 h 177"/>
                <a:gd name="T30" fmla="*/ 153 w 177"/>
                <a:gd name="T31" fmla="*/ 118 h 177"/>
                <a:gd name="T32" fmla="*/ 169 w 177"/>
                <a:gd name="T33" fmla="*/ 96 h 177"/>
                <a:gd name="T34" fmla="*/ 169 w 177"/>
                <a:gd name="T35" fmla="*/ 82 h 177"/>
                <a:gd name="T36" fmla="*/ 153 w 177"/>
                <a:gd name="T37" fmla="*/ 60 h 177"/>
                <a:gd name="T38" fmla="*/ 165 w 177"/>
                <a:gd name="T39" fmla="*/ 45 h 177"/>
                <a:gd name="T40" fmla="*/ 146 w 177"/>
                <a:gd name="T41" fmla="*/ 47 h 177"/>
                <a:gd name="T42" fmla="*/ 135 w 177"/>
                <a:gd name="T43" fmla="*/ 22 h 177"/>
                <a:gd name="T44" fmla="*/ 122 w 177"/>
                <a:gd name="T45" fmla="*/ 15 h 177"/>
                <a:gd name="T46" fmla="*/ 95 w 177"/>
                <a:gd name="T47" fmla="*/ 18 h 177"/>
                <a:gd name="T48" fmla="*/ 88 w 177"/>
                <a:gd name="T49" fmla="*/ 0 h 177"/>
                <a:gd name="T50" fmla="*/ 81 w 177"/>
                <a:gd name="T51" fmla="*/ 18 h 177"/>
                <a:gd name="T52" fmla="*/ 54 w 177"/>
                <a:gd name="T53" fmla="*/ 15 h 177"/>
                <a:gd name="T54" fmla="*/ 41 w 177"/>
                <a:gd name="T55" fmla="*/ 22 h 177"/>
                <a:gd name="T56" fmla="*/ 31 w 177"/>
                <a:gd name="T57" fmla="*/ 47 h 177"/>
                <a:gd name="T58" fmla="*/ 11 w 177"/>
                <a:gd name="T59" fmla="*/ 45 h 177"/>
                <a:gd name="T60" fmla="*/ 23 w 177"/>
                <a:gd name="T61" fmla="*/ 60 h 177"/>
                <a:gd name="T62" fmla="*/ 7 w 177"/>
                <a:gd name="T63" fmla="*/ 82 h 177"/>
                <a:gd name="T64" fmla="*/ 32 w 177"/>
                <a:gd name="T65" fmla="*/ 89 h 177"/>
                <a:gd name="T66" fmla="*/ 145 w 177"/>
                <a:gd name="T67" fmla="*/ 89 h 177"/>
                <a:gd name="T68" fmla="*/ 32 w 177"/>
                <a:gd name="T6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77">
                  <a:moveTo>
                    <a:pt x="0" y="89"/>
                  </a:moveTo>
                  <a:cubicBezTo>
                    <a:pt x="0" y="93"/>
                    <a:pt x="3" y="96"/>
                    <a:pt x="7" y="96"/>
                  </a:cubicBezTo>
                  <a:cubicBezTo>
                    <a:pt x="17" y="96"/>
                    <a:pt x="17" y="96"/>
                    <a:pt x="17" y="96"/>
                  </a:cubicBezTo>
                  <a:cubicBezTo>
                    <a:pt x="18" y="104"/>
                    <a:pt x="20" y="111"/>
                    <a:pt x="23" y="118"/>
                  </a:cubicBezTo>
                  <a:cubicBezTo>
                    <a:pt x="14" y="123"/>
                    <a:pt x="14" y="123"/>
                    <a:pt x="14" y="123"/>
                  </a:cubicBezTo>
                  <a:cubicBezTo>
                    <a:pt x="11" y="125"/>
                    <a:pt x="9" y="130"/>
                    <a:pt x="11" y="133"/>
                  </a:cubicBezTo>
                  <a:cubicBezTo>
                    <a:pt x="13" y="136"/>
                    <a:pt x="15" y="137"/>
                    <a:pt x="18" y="137"/>
                  </a:cubicBezTo>
                  <a:cubicBezTo>
                    <a:pt x="19" y="137"/>
                    <a:pt x="20" y="136"/>
                    <a:pt x="21" y="136"/>
                  </a:cubicBezTo>
                  <a:cubicBezTo>
                    <a:pt x="31" y="131"/>
                    <a:pt x="31" y="131"/>
                    <a:pt x="31" y="131"/>
                  </a:cubicBezTo>
                  <a:cubicBezTo>
                    <a:pt x="35" y="137"/>
                    <a:pt x="40" y="142"/>
                    <a:pt x="47" y="146"/>
                  </a:cubicBezTo>
                  <a:cubicBezTo>
                    <a:pt x="41" y="156"/>
                    <a:pt x="41" y="156"/>
                    <a:pt x="41" y="156"/>
                  </a:cubicBezTo>
                  <a:cubicBezTo>
                    <a:pt x="39" y="159"/>
                    <a:pt x="40" y="164"/>
                    <a:pt x="44" y="166"/>
                  </a:cubicBezTo>
                  <a:cubicBezTo>
                    <a:pt x="45" y="166"/>
                    <a:pt x="46" y="167"/>
                    <a:pt x="47" y="167"/>
                  </a:cubicBezTo>
                  <a:cubicBezTo>
                    <a:pt x="50" y="167"/>
                    <a:pt x="52" y="165"/>
                    <a:pt x="54" y="163"/>
                  </a:cubicBezTo>
                  <a:cubicBezTo>
                    <a:pt x="59" y="154"/>
                    <a:pt x="59" y="154"/>
                    <a:pt x="59" y="154"/>
                  </a:cubicBezTo>
                  <a:cubicBezTo>
                    <a:pt x="66" y="157"/>
                    <a:pt x="73" y="159"/>
                    <a:pt x="81" y="160"/>
                  </a:cubicBezTo>
                  <a:cubicBezTo>
                    <a:pt x="81" y="170"/>
                    <a:pt x="81" y="170"/>
                    <a:pt x="81" y="170"/>
                  </a:cubicBezTo>
                  <a:cubicBezTo>
                    <a:pt x="81" y="174"/>
                    <a:pt x="84" y="177"/>
                    <a:pt x="88" y="177"/>
                  </a:cubicBezTo>
                  <a:cubicBezTo>
                    <a:pt x="92" y="177"/>
                    <a:pt x="95" y="174"/>
                    <a:pt x="95" y="170"/>
                  </a:cubicBezTo>
                  <a:cubicBezTo>
                    <a:pt x="95" y="160"/>
                    <a:pt x="95" y="160"/>
                    <a:pt x="95" y="160"/>
                  </a:cubicBezTo>
                  <a:cubicBezTo>
                    <a:pt x="103" y="159"/>
                    <a:pt x="110" y="157"/>
                    <a:pt x="117" y="154"/>
                  </a:cubicBezTo>
                  <a:cubicBezTo>
                    <a:pt x="122" y="163"/>
                    <a:pt x="122" y="163"/>
                    <a:pt x="122" y="163"/>
                  </a:cubicBezTo>
                  <a:cubicBezTo>
                    <a:pt x="124" y="165"/>
                    <a:pt x="126" y="167"/>
                    <a:pt x="129" y="167"/>
                  </a:cubicBezTo>
                  <a:cubicBezTo>
                    <a:pt x="130" y="167"/>
                    <a:pt x="131" y="166"/>
                    <a:pt x="132" y="166"/>
                  </a:cubicBezTo>
                  <a:cubicBezTo>
                    <a:pt x="136" y="164"/>
                    <a:pt x="137" y="159"/>
                    <a:pt x="135" y="156"/>
                  </a:cubicBezTo>
                  <a:cubicBezTo>
                    <a:pt x="130" y="146"/>
                    <a:pt x="130" y="146"/>
                    <a:pt x="130" y="146"/>
                  </a:cubicBezTo>
                  <a:cubicBezTo>
                    <a:pt x="136" y="142"/>
                    <a:pt x="141" y="137"/>
                    <a:pt x="146" y="131"/>
                  </a:cubicBezTo>
                  <a:cubicBezTo>
                    <a:pt x="155" y="136"/>
                    <a:pt x="155" y="136"/>
                    <a:pt x="155" y="136"/>
                  </a:cubicBezTo>
                  <a:cubicBezTo>
                    <a:pt x="156" y="136"/>
                    <a:pt x="157" y="137"/>
                    <a:pt x="158" y="137"/>
                  </a:cubicBezTo>
                  <a:cubicBezTo>
                    <a:pt x="161" y="137"/>
                    <a:pt x="163" y="136"/>
                    <a:pt x="165" y="133"/>
                  </a:cubicBezTo>
                  <a:cubicBezTo>
                    <a:pt x="167" y="130"/>
                    <a:pt x="166" y="125"/>
                    <a:pt x="162" y="123"/>
                  </a:cubicBezTo>
                  <a:cubicBezTo>
                    <a:pt x="153" y="118"/>
                    <a:pt x="153" y="118"/>
                    <a:pt x="153" y="118"/>
                  </a:cubicBezTo>
                  <a:cubicBezTo>
                    <a:pt x="156" y="111"/>
                    <a:pt x="158" y="104"/>
                    <a:pt x="159" y="96"/>
                  </a:cubicBezTo>
                  <a:cubicBezTo>
                    <a:pt x="169" y="96"/>
                    <a:pt x="169" y="96"/>
                    <a:pt x="169" y="96"/>
                  </a:cubicBezTo>
                  <a:cubicBezTo>
                    <a:pt x="173" y="96"/>
                    <a:pt x="177" y="93"/>
                    <a:pt x="177" y="89"/>
                  </a:cubicBezTo>
                  <a:cubicBezTo>
                    <a:pt x="177" y="85"/>
                    <a:pt x="173" y="82"/>
                    <a:pt x="169" y="82"/>
                  </a:cubicBezTo>
                  <a:cubicBezTo>
                    <a:pt x="159" y="82"/>
                    <a:pt x="159" y="82"/>
                    <a:pt x="159" y="82"/>
                  </a:cubicBezTo>
                  <a:cubicBezTo>
                    <a:pt x="158" y="74"/>
                    <a:pt x="156" y="67"/>
                    <a:pt x="153" y="60"/>
                  </a:cubicBezTo>
                  <a:cubicBezTo>
                    <a:pt x="162" y="55"/>
                    <a:pt x="162" y="55"/>
                    <a:pt x="162" y="55"/>
                  </a:cubicBezTo>
                  <a:cubicBezTo>
                    <a:pt x="166" y="53"/>
                    <a:pt x="167" y="48"/>
                    <a:pt x="165" y="45"/>
                  </a:cubicBezTo>
                  <a:cubicBezTo>
                    <a:pt x="163" y="41"/>
                    <a:pt x="158" y="40"/>
                    <a:pt x="155" y="42"/>
                  </a:cubicBezTo>
                  <a:cubicBezTo>
                    <a:pt x="146" y="47"/>
                    <a:pt x="146" y="47"/>
                    <a:pt x="146" y="47"/>
                  </a:cubicBezTo>
                  <a:cubicBezTo>
                    <a:pt x="141" y="41"/>
                    <a:pt x="136" y="36"/>
                    <a:pt x="130" y="31"/>
                  </a:cubicBezTo>
                  <a:cubicBezTo>
                    <a:pt x="135" y="22"/>
                    <a:pt x="135" y="22"/>
                    <a:pt x="135" y="22"/>
                  </a:cubicBezTo>
                  <a:cubicBezTo>
                    <a:pt x="137" y="19"/>
                    <a:pt x="136" y="14"/>
                    <a:pt x="132" y="12"/>
                  </a:cubicBezTo>
                  <a:cubicBezTo>
                    <a:pt x="129" y="10"/>
                    <a:pt x="124" y="12"/>
                    <a:pt x="122" y="15"/>
                  </a:cubicBezTo>
                  <a:cubicBezTo>
                    <a:pt x="117" y="24"/>
                    <a:pt x="117" y="24"/>
                    <a:pt x="117" y="24"/>
                  </a:cubicBezTo>
                  <a:cubicBezTo>
                    <a:pt x="110" y="21"/>
                    <a:pt x="103" y="19"/>
                    <a:pt x="95" y="18"/>
                  </a:cubicBezTo>
                  <a:cubicBezTo>
                    <a:pt x="95" y="8"/>
                    <a:pt x="95" y="8"/>
                    <a:pt x="95" y="8"/>
                  </a:cubicBezTo>
                  <a:cubicBezTo>
                    <a:pt x="95" y="4"/>
                    <a:pt x="92" y="0"/>
                    <a:pt x="88" y="0"/>
                  </a:cubicBezTo>
                  <a:cubicBezTo>
                    <a:pt x="84" y="0"/>
                    <a:pt x="81" y="4"/>
                    <a:pt x="81" y="8"/>
                  </a:cubicBezTo>
                  <a:cubicBezTo>
                    <a:pt x="81" y="18"/>
                    <a:pt x="81" y="18"/>
                    <a:pt x="81" y="18"/>
                  </a:cubicBezTo>
                  <a:cubicBezTo>
                    <a:pt x="73" y="19"/>
                    <a:pt x="66" y="21"/>
                    <a:pt x="59" y="24"/>
                  </a:cubicBezTo>
                  <a:cubicBezTo>
                    <a:pt x="54" y="15"/>
                    <a:pt x="54" y="15"/>
                    <a:pt x="54" y="15"/>
                  </a:cubicBezTo>
                  <a:cubicBezTo>
                    <a:pt x="52" y="12"/>
                    <a:pt x="47" y="10"/>
                    <a:pt x="44" y="12"/>
                  </a:cubicBezTo>
                  <a:cubicBezTo>
                    <a:pt x="40" y="14"/>
                    <a:pt x="39" y="19"/>
                    <a:pt x="41" y="22"/>
                  </a:cubicBezTo>
                  <a:cubicBezTo>
                    <a:pt x="47" y="31"/>
                    <a:pt x="47" y="31"/>
                    <a:pt x="47" y="31"/>
                  </a:cubicBezTo>
                  <a:cubicBezTo>
                    <a:pt x="40" y="36"/>
                    <a:pt x="35" y="41"/>
                    <a:pt x="31" y="47"/>
                  </a:cubicBezTo>
                  <a:cubicBezTo>
                    <a:pt x="21" y="42"/>
                    <a:pt x="21" y="42"/>
                    <a:pt x="21" y="42"/>
                  </a:cubicBezTo>
                  <a:cubicBezTo>
                    <a:pt x="18" y="40"/>
                    <a:pt x="13" y="41"/>
                    <a:pt x="11" y="45"/>
                  </a:cubicBezTo>
                  <a:cubicBezTo>
                    <a:pt x="9" y="48"/>
                    <a:pt x="11" y="53"/>
                    <a:pt x="14" y="55"/>
                  </a:cubicBezTo>
                  <a:cubicBezTo>
                    <a:pt x="23" y="60"/>
                    <a:pt x="23" y="60"/>
                    <a:pt x="23" y="60"/>
                  </a:cubicBezTo>
                  <a:cubicBezTo>
                    <a:pt x="20" y="67"/>
                    <a:pt x="18" y="74"/>
                    <a:pt x="17" y="82"/>
                  </a:cubicBezTo>
                  <a:cubicBezTo>
                    <a:pt x="7" y="82"/>
                    <a:pt x="7" y="82"/>
                    <a:pt x="7" y="82"/>
                  </a:cubicBezTo>
                  <a:cubicBezTo>
                    <a:pt x="3" y="82"/>
                    <a:pt x="0" y="85"/>
                    <a:pt x="0" y="89"/>
                  </a:cubicBezTo>
                  <a:close/>
                  <a:moveTo>
                    <a:pt x="32" y="89"/>
                  </a:moveTo>
                  <a:cubicBezTo>
                    <a:pt x="32" y="58"/>
                    <a:pt x="57" y="32"/>
                    <a:pt x="88" y="32"/>
                  </a:cubicBezTo>
                  <a:cubicBezTo>
                    <a:pt x="119" y="32"/>
                    <a:pt x="145" y="58"/>
                    <a:pt x="145" y="89"/>
                  </a:cubicBezTo>
                  <a:cubicBezTo>
                    <a:pt x="145" y="120"/>
                    <a:pt x="119" y="146"/>
                    <a:pt x="88" y="146"/>
                  </a:cubicBezTo>
                  <a:cubicBezTo>
                    <a:pt x="57" y="146"/>
                    <a:pt x="32" y="120"/>
                    <a:pt x="32" y="89"/>
                  </a:cubicBezTo>
                  <a:close/>
                </a:path>
              </a:pathLst>
            </a:custGeom>
            <a:solidFill>
              <a:srgbClr val="00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38" name="Freeform 72"/>
            <p:cNvSpPr>
              <a:spLocks noEditPoints="1"/>
            </p:cNvSpPr>
            <p:nvPr/>
          </p:nvSpPr>
          <p:spPr bwMode="auto">
            <a:xfrm>
              <a:off x="7794487" y="2673516"/>
              <a:ext cx="420666" cy="420666"/>
            </a:xfrm>
            <a:custGeom>
              <a:avLst/>
              <a:gdLst>
                <a:gd name="T0" fmla="*/ 0 w 129"/>
                <a:gd name="T1" fmla="*/ 65 h 130"/>
                <a:gd name="T2" fmla="*/ 7 w 129"/>
                <a:gd name="T3" fmla="*/ 72 h 130"/>
                <a:gd name="T4" fmla="*/ 18 w 129"/>
                <a:gd name="T5" fmla="*/ 72 h 130"/>
                <a:gd name="T6" fmla="*/ 27 w 129"/>
                <a:gd name="T7" fmla="*/ 93 h 130"/>
                <a:gd name="T8" fmla="*/ 19 w 129"/>
                <a:gd name="T9" fmla="*/ 101 h 130"/>
                <a:gd name="T10" fmla="*/ 19 w 129"/>
                <a:gd name="T11" fmla="*/ 111 h 130"/>
                <a:gd name="T12" fmla="*/ 24 w 129"/>
                <a:gd name="T13" fmla="*/ 113 h 130"/>
                <a:gd name="T14" fmla="*/ 29 w 129"/>
                <a:gd name="T15" fmla="*/ 111 h 130"/>
                <a:gd name="T16" fmla="*/ 37 w 129"/>
                <a:gd name="T17" fmla="*/ 103 h 130"/>
                <a:gd name="T18" fmla="*/ 57 w 129"/>
                <a:gd name="T19" fmla="*/ 112 h 130"/>
                <a:gd name="T20" fmla="*/ 57 w 129"/>
                <a:gd name="T21" fmla="*/ 123 h 130"/>
                <a:gd name="T22" fmla="*/ 65 w 129"/>
                <a:gd name="T23" fmla="*/ 130 h 130"/>
                <a:gd name="T24" fmla="*/ 72 w 129"/>
                <a:gd name="T25" fmla="*/ 123 h 130"/>
                <a:gd name="T26" fmla="*/ 72 w 129"/>
                <a:gd name="T27" fmla="*/ 112 h 130"/>
                <a:gd name="T28" fmla="*/ 92 w 129"/>
                <a:gd name="T29" fmla="*/ 103 h 130"/>
                <a:gd name="T30" fmla="*/ 100 w 129"/>
                <a:gd name="T31" fmla="*/ 111 h 130"/>
                <a:gd name="T32" fmla="*/ 105 w 129"/>
                <a:gd name="T33" fmla="*/ 113 h 130"/>
                <a:gd name="T34" fmla="*/ 111 w 129"/>
                <a:gd name="T35" fmla="*/ 111 h 130"/>
                <a:gd name="T36" fmla="*/ 111 w 129"/>
                <a:gd name="T37" fmla="*/ 101 h 130"/>
                <a:gd name="T38" fmla="*/ 103 w 129"/>
                <a:gd name="T39" fmla="*/ 93 h 130"/>
                <a:gd name="T40" fmla="*/ 111 w 129"/>
                <a:gd name="T41" fmla="*/ 72 h 130"/>
                <a:gd name="T42" fmla="*/ 122 w 129"/>
                <a:gd name="T43" fmla="*/ 72 h 130"/>
                <a:gd name="T44" fmla="*/ 129 w 129"/>
                <a:gd name="T45" fmla="*/ 65 h 130"/>
                <a:gd name="T46" fmla="*/ 122 w 129"/>
                <a:gd name="T47" fmla="*/ 58 h 130"/>
                <a:gd name="T48" fmla="*/ 111 w 129"/>
                <a:gd name="T49" fmla="*/ 58 h 130"/>
                <a:gd name="T50" fmla="*/ 103 w 129"/>
                <a:gd name="T51" fmla="*/ 37 h 130"/>
                <a:gd name="T52" fmla="*/ 111 w 129"/>
                <a:gd name="T53" fmla="*/ 30 h 130"/>
                <a:gd name="T54" fmla="*/ 111 w 129"/>
                <a:gd name="T55" fmla="*/ 19 h 130"/>
                <a:gd name="T56" fmla="*/ 100 w 129"/>
                <a:gd name="T57" fmla="*/ 19 h 130"/>
                <a:gd name="T58" fmla="*/ 92 w 129"/>
                <a:gd name="T59" fmla="*/ 27 h 130"/>
                <a:gd name="T60" fmla="*/ 72 w 129"/>
                <a:gd name="T61" fmla="*/ 19 h 130"/>
                <a:gd name="T62" fmla="*/ 72 w 129"/>
                <a:gd name="T63" fmla="*/ 8 h 130"/>
                <a:gd name="T64" fmla="*/ 65 w 129"/>
                <a:gd name="T65" fmla="*/ 0 h 130"/>
                <a:gd name="T66" fmla="*/ 57 w 129"/>
                <a:gd name="T67" fmla="*/ 8 h 130"/>
                <a:gd name="T68" fmla="*/ 57 w 129"/>
                <a:gd name="T69" fmla="*/ 19 h 130"/>
                <a:gd name="T70" fmla="*/ 37 w 129"/>
                <a:gd name="T71" fmla="*/ 27 h 130"/>
                <a:gd name="T72" fmla="*/ 29 w 129"/>
                <a:gd name="T73" fmla="*/ 19 h 130"/>
                <a:gd name="T74" fmla="*/ 19 w 129"/>
                <a:gd name="T75" fmla="*/ 19 h 130"/>
                <a:gd name="T76" fmla="*/ 19 w 129"/>
                <a:gd name="T77" fmla="*/ 30 h 130"/>
                <a:gd name="T78" fmla="*/ 27 w 129"/>
                <a:gd name="T79" fmla="*/ 37 h 130"/>
                <a:gd name="T80" fmla="*/ 18 w 129"/>
                <a:gd name="T81" fmla="*/ 58 h 130"/>
                <a:gd name="T82" fmla="*/ 7 w 129"/>
                <a:gd name="T83" fmla="*/ 58 h 130"/>
                <a:gd name="T84" fmla="*/ 0 w 129"/>
                <a:gd name="T85" fmla="*/ 65 h 130"/>
                <a:gd name="T86" fmla="*/ 32 w 129"/>
                <a:gd name="T87" fmla="*/ 65 h 130"/>
                <a:gd name="T88" fmla="*/ 32 w 129"/>
                <a:gd name="T89" fmla="*/ 65 h 130"/>
                <a:gd name="T90" fmla="*/ 32 w 129"/>
                <a:gd name="T91" fmla="*/ 65 h 130"/>
                <a:gd name="T92" fmla="*/ 65 w 129"/>
                <a:gd name="T93" fmla="*/ 33 h 130"/>
                <a:gd name="T94" fmla="*/ 97 w 129"/>
                <a:gd name="T95" fmla="*/ 65 h 130"/>
                <a:gd name="T96" fmla="*/ 97 w 129"/>
                <a:gd name="T97" fmla="*/ 65 h 130"/>
                <a:gd name="T98" fmla="*/ 97 w 129"/>
                <a:gd name="T99" fmla="*/ 65 h 130"/>
                <a:gd name="T100" fmla="*/ 65 w 129"/>
                <a:gd name="T101" fmla="*/ 98 h 130"/>
                <a:gd name="T102" fmla="*/ 65 w 129"/>
                <a:gd name="T103" fmla="*/ 98 h 130"/>
                <a:gd name="T104" fmla="*/ 65 w 129"/>
                <a:gd name="T105" fmla="*/ 98 h 130"/>
                <a:gd name="T106" fmla="*/ 32 w 129"/>
                <a:gd name="T107"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30">
                  <a:moveTo>
                    <a:pt x="0" y="65"/>
                  </a:moveTo>
                  <a:cubicBezTo>
                    <a:pt x="0" y="69"/>
                    <a:pt x="3" y="72"/>
                    <a:pt x="7" y="72"/>
                  </a:cubicBezTo>
                  <a:cubicBezTo>
                    <a:pt x="18" y="72"/>
                    <a:pt x="18" y="72"/>
                    <a:pt x="18" y="72"/>
                  </a:cubicBezTo>
                  <a:cubicBezTo>
                    <a:pt x="19" y="80"/>
                    <a:pt x="22" y="87"/>
                    <a:pt x="27" y="93"/>
                  </a:cubicBezTo>
                  <a:cubicBezTo>
                    <a:pt x="19" y="101"/>
                    <a:pt x="19" y="101"/>
                    <a:pt x="19" y="101"/>
                  </a:cubicBezTo>
                  <a:cubicBezTo>
                    <a:pt x="16" y="104"/>
                    <a:pt x="16" y="108"/>
                    <a:pt x="19" y="111"/>
                  </a:cubicBezTo>
                  <a:cubicBezTo>
                    <a:pt x="20" y="112"/>
                    <a:pt x="22" y="113"/>
                    <a:pt x="24" y="113"/>
                  </a:cubicBezTo>
                  <a:cubicBezTo>
                    <a:pt x="26" y="113"/>
                    <a:pt x="28" y="112"/>
                    <a:pt x="29" y="111"/>
                  </a:cubicBezTo>
                  <a:cubicBezTo>
                    <a:pt x="37" y="103"/>
                    <a:pt x="37" y="103"/>
                    <a:pt x="37" y="103"/>
                  </a:cubicBezTo>
                  <a:cubicBezTo>
                    <a:pt x="43" y="108"/>
                    <a:pt x="50" y="111"/>
                    <a:pt x="57" y="112"/>
                  </a:cubicBezTo>
                  <a:cubicBezTo>
                    <a:pt x="57" y="123"/>
                    <a:pt x="57" y="123"/>
                    <a:pt x="57" y="123"/>
                  </a:cubicBezTo>
                  <a:cubicBezTo>
                    <a:pt x="57" y="127"/>
                    <a:pt x="61" y="130"/>
                    <a:pt x="65" y="130"/>
                  </a:cubicBezTo>
                  <a:cubicBezTo>
                    <a:pt x="69" y="130"/>
                    <a:pt x="72" y="127"/>
                    <a:pt x="72" y="123"/>
                  </a:cubicBezTo>
                  <a:cubicBezTo>
                    <a:pt x="72" y="112"/>
                    <a:pt x="72" y="112"/>
                    <a:pt x="72" y="112"/>
                  </a:cubicBezTo>
                  <a:cubicBezTo>
                    <a:pt x="80" y="111"/>
                    <a:pt x="87" y="108"/>
                    <a:pt x="92" y="103"/>
                  </a:cubicBezTo>
                  <a:cubicBezTo>
                    <a:pt x="100" y="111"/>
                    <a:pt x="100" y="111"/>
                    <a:pt x="100" y="111"/>
                  </a:cubicBezTo>
                  <a:cubicBezTo>
                    <a:pt x="102" y="112"/>
                    <a:pt x="104" y="113"/>
                    <a:pt x="105" y="113"/>
                  </a:cubicBezTo>
                  <a:cubicBezTo>
                    <a:pt x="107" y="113"/>
                    <a:pt x="109" y="112"/>
                    <a:pt x="111" y="111"/>
                  </a:cubicBezTo>
                  <a:cubicBezTo>
                    <a:pt x="113" y="108"/>
                    <a:pt x="113" y="104"/>
                    <a:pt x="111" y="101"/>
                  </a:cubicBezTo>
                  <a:cubicBezTo>
                    <a:pt x="103" y="93"/>
                    <a:pt x="103" y="93"/>
                    <a:pt x="103" y="93"/>
                  </a:cubicBezTo>
                  <a:cubicBezTo>
                    <a:pt x="107" y="87"/>
                    <a:pt x="110" y="80"/>
                    <a:pt x="111" y="72"/>
                  </a:cubicBezTo>
                  <a:cubicBezTo>
                    <a:pt x="122" y="72"/>
                    <a:pt x="122" y="72"/>
                    <a:pt x="122" y="72"/>
                  </a:cubicBezTo>
                  <a:cubicBezTo>
                    <a:pt x="126" y="72"/>
                    <a:pt x="129" y="69"/>
                    <a:pt x="129" y="65"/>
                  </a:cubicBezTo>
                  <a:cubicBezTo>
                    <a:pt x="129" y="61"/>
                    <a:pt x="126" y="58"/>
                    <a:pt x="122" y="58"/>
                  </a:cubicBezTo>
                  <a:cubicBezTo>
                    <a:pt x="111" y="58"/>
                    <a:pt x="111" y="58"/>
                    <a:pt x="111" y="58"/>
                  </a:cubicBezTo>
                  <a:cubicBezTo>
                    <a:pt x="110" y="50"/>
                    <a:pt x="107" y="43"/>
                    <a:pt x="103" y="37"/>
                  </a:cubicBezTo>
                  <a:cubicBezTo>
                    <a:pt x="111" y="30"/>
                    <a:pt x="111" y="30"/>
                    <a:pt x="111" y="30"/>
                  </a:cubicBezTo>
                  <a:cubicBezTo>
                    <a:pt x="113" y="27"/>
                    <a:pt x="113" y="22"/>
                    <a:pt x="111" y="19"/>
                  </a:cubicBezTo>
                  <a:cubicBezTo>
                    <a:pt x="108" y="17"/>
                    <a:pt x="103" y="17"/>
                    <a:pt x="100" y="19"/>
                  </a:cubicBezTo>
                  <a:cubicBezTo>
                    <a:pt x="92" y="27"/>
                    <a:pt x="92" y="27"/>
                    <a:pt x="92" y="27"/>
                  </a:cubicBezTo>
                  <a:cubicBezTo>
                    <a:pt x="87" y="23"/>
                    <a:pt x="80" y="20"/>
                    <a:pt x="72" y="19"/>
                  </a:cubicBezTo>
                  <a:cubicBezTo>
                    <a:pt x="72" y="8"/>
                    <a:pt x="72" y="8"/>
                    <a:pt x="72" y="8"/>
                  </a:cubicBezTo>
                  <a:cubicBezTo>
                    <a:pt x="72" y="4"/>
                    <a:pt x="69" y="0"/>
                    <a:pt x="65" y="0"/>
                  </a:cubicBezTo>
                  <a:cubicBezTo>
                    <a:pt x="61" y="0"/>
                    <a:pt x="57" y="4"/>
                    <a:pt x="57" y="8"/>
                  </a:cubicBezTo>
                  <a:cubicBezTo>
                    <a:pt x="57" y="19"/>
                    <a:pt x="57" y="19"/>
                    <a:pt x="57" y="19"/>
                  </a:cubicBezTo>
                  <a:cubicBezTo>
                    <a:pt x="50" y="20"/>
                    <a:pt x="43" y="23"/>
                    <a:pt x="37" y="27"/>
                  </a:cubicBezTo>
                  <a:cubicBezTo>
                    <a:pt x="29" y="19"/>
                    <a:pt x="29" y="19"/>
                    <a:pt x="29" y="19"/>
                  </a:cubicBezTo>
                  <a:cubicBezTo>
                    <a:pt x="26" y="17"/>
                    <a:pt x="22" y="17"/>
                    <a:pt x="19" y="19"/>
                  </a:cubicBezTo>
                  <a:cubicBezTo>
                    <a:pt x="16" y="22"/>
                    <a:pt x="16" y="27"/>
                    <a:pt x="19" y="30"/>
                  </a:cubicBezTo>
                  <a:cubicBezTo>
                    <a:pt x="27" y="37"/>
                    <a:pt x="27" y="37"/>
                    <a:pt x="27" y="37"/>
                  </a:cubicBezTo>
                  <a:cubicBezTo>
                    <a:pt x="22" y="43"/>
                    <a:pt x="19" y="50"/>
                    <a:pt x="18" y="58"/>
                  </a:cubicBezTo>
                  <a:cubicBezTo>
                    <a:pt x="7" y="58"/>
                    <a:pt x="7" y="58"/>
                    <a:pt x="7" y="58"/>
                  </a:cubicBezTo>
                  <a:cubicBezTo>
                    <a:pt x="3" y="58"/>
                    <a:pt x="0" y="61"/>
                    <a:pt x="0" y="65"/>
                  </a:cubicBezTo>
                  <a:close/>
                  <a:moveTo>
                    <a:pt x="32" y="65"/>
                  </a:moveTo>
                  <a:cubicBezTo>
                    <a:pt x="32" y="65"/>
                    <a:pt x="32" y="65"/>
                    <a:pt x="32" y="65"/>
                  </a:cubicBezTo>
                  <a:cubicBezTo>
                    <a:pt x="32" y="65"/>
                    <a:pt x="32" y="65"/>
                    <a:pt x="32" y="65"/>
                  </a:cubicBezTo>
                  <a:cubicBezTo>
                    <a:pt x="32" y="47"/>
                    <a:pt x="47" y="33"/>
                    <a:pt x="65" y="33"/>
                  </a:cubicBezTo>
                  <a:cubicBezTo>
                    <a:pt x="83" y="33"/>
                    <a:pt x="97" y="47"/>
                    <a:pt x="97" y="65"/>
                  </a:cubicBezTo>
                  <a:cubicBezTo>
                    <a:pt x="97" y="65"/>
                    <a:pt x="97" y="65"/>
                    <a:pt x="97" y="65"/>
                  </a:cubicBezTo>
                  <a:cubicBezTo>
                    <a:pt x="97" y="65"/>
                    <a:pt x="97" y="65"/>
                    <a:pt x="97" y="65"/>
                  </a:cubicBezTo>
                  <a:cubicBezTo>
                    <a:pt x="97" y="83"/>
                    <a:pt x="83" y="98"/>
                    <a:pt x="65" y="98"/>
                  </a:cubicBezTo>
                  <a:cubicBezTo>
                    <a:pt x="65" y="98"/>
                    <a:pt x="65" y="98"/>
                    <a:pt x="65" y="98"/>
                  </a:cubicBezTo>
                  <a:cubicBezTo>
                    <a:pt x="65" y="98"/>
                    <a:pt x="65" y="98"/>
                    <a:pt x="65" y="98"/>
                  </a:cubicBezTo>
                  <a:cubicBezTo>
                    <a:pt x="47" y="98"/>
                    <a:pt x="32" y="83"/>
                    <a:pt x="32" y="65"/>
                  </a:cubicBezTo>
                  <a:close/>
                </a:path>
              </a:pathLst>
            </a:custGeom>
            <a:solidFill>
              <a:srgbClr val="00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grpSp>
          <p:nvGrpSpPr>
            <p:cNvPr id="39" name="Group 38"/>
            <p:cNvGrpSpPr/>
            <p:nvPr/>
          </p:nvGrpSpPr>
          <p:grpSpPr>
            <a:xfrm>
              <a:off x="7755686" y="3057538"/>
              <a:ext cx="940814" cy="1324644"/>
              <a:chOff x="6980168" y="2916952"/>
              <a:chExt cx="1322720" cy="1862359"/>
            </a:xfrm>
          </p:grpSpPr>
          <p:grpSp>
            <p:nvGrpSpPr>
              <p:cNvPr id="40" name="Group 39"/>
              <p:cNvGrpSpPr/>
              <p:nvPr/>
            </p:nvGrpSpPr>
            <p:grpSpPr>
              <a:xfrm rot="1417041">
                <a:off x="6980168" y="3612100"/>
                <a:ext cx="1165454" cy="1167211"/>
                <a:chOff x="6694738" y="3171416"/>
                <a:chExt cx="1657100" cy="1659599"/>
              </a:xfrm>
            </p:grpSpPr>
            <p:sp>
              <p:nvSpPr>
                <p:cNvPr id="54" name="Freeform 10"/>
                <p:cNvSpPr>
                  <a:spLocks/>
                </p:cNvSpPr>
                <p:nvPr/>
              </p:nvSpPr>
              <p:spPr bwMode="auto">
                <a:xfrm>
                  <a:off x="7524537" y="3171416"/>
                  <a:ext cx="827301" cy="1659599"/>
                </a:xfrm>
                <a:custGeom>
                  <a:avLst/>
                  <a:gdLst>
                    <a:gd name="T0" fmla="*/ 0 w 172"/>
                    <a:gd name="T1" fmla="*/ 0 h 344"/>
                    <a:gd name="T2" fmla="*/ 0 w 172"/>
                    <a:gd name="T3" fmla="*/ 42 h 344"/>
                    <a:gd name="T4" fmla="*/ 131 w 172"/>
                    <a:gd name="T5" fmla="*/ 173 h 344"/>
                    <a:gd name="T6" fmla="*/ 0 w 172"/>
                    <a:gd name="T7" fmla="*/ 304 h 344"/>
                    <a:gd name="T8" fmla="*/ 0 w 172"/>
                    <a:gd name="T9" fmla="*/ 344 h 344"/>
                    <a:gd name="T10" fmla="*/ 172 w 172"/>
                    <a:gd name="T11" fmla="*/ 172 h 344"/>
                    <a:gd name="T12" fmla="*/ 0 w 172"/>
                    <a:gd name="T13" fmla="*/ 0 h 344"/>
                  </a:gdLst>
                  <a:ahLst/>
                  <a:cxnLst>
                    <a:cxn ang="0">
                      <a:pos x="T0" y="T1"/>
                    </a:cxn>
                    <a:cxn ang="0">
                      <a:pos x="T2" y="T3"/>
                    </a:cxn>
                    <a:cxn ang="0">
                      <a:pos x="T4" y="T5"/>
                    </a:cxn>
                    <a:cxn ang="0">
                      <a:pos x="T6" y="T7"/>
                    </a:cxn>
                    <a:cxn ang="0">
                      <a:pos x="T8" y="T9"/>
                    </a:cxn>
                    <a:cxn ang="0">
                      <a:pos x="T10" y="T11"/>
                    </a:cxn>
                    <a:cxn ang="0">
                      <a:pos x="T12" y="T13"/>
                    </a:cxn>
                  </a:cxnLst>
                  <a:rect l="0" t="0" r="r" b="b"/>
                  <a:pathLst>
                    <a:path w="172" h="344">
                      <a:moveTo>
                        <a:pt x="0" y="0"/>
                      </a:moveTo>
                      <a:cubicBezTo>
                        <a:pt x="0" y="42"/>
                        <a:pt x="0" y="42"/>
                        <a:pt x="0" y="42"/>
                      </a:cubicBezTo>
                      <a:cubicBezTo>
                        <a:pt x="72" y="42"/>
                        <a:pt x="131" y="100"/>
                        <a:pt x="131" y="173"/>
                      </a:cubicBezTo>
                      <a:cubicBezTo>
                        <a:pt x="131" y="245"/>
                        <a:pt x="72" y="304"/>
                        <a:pt x="0" y="304"/>
                      </a:cubicBezTo>
                      <a:cubicBezTo>
                        <a:pt x="0" y="344"/>
                        <a:pt x="0" y="344"/>
                        <a:pt x="0" y="344"/>
                      </a:cubicBezTo>
                      <a:cubicBezTo>
                        <a:pt x="95" y="344"/>
                        <a:pt x="172" y="267"/>
                        <a:pt x="172" y="172"/>
                      </a:cubicBezTo>
                      <a:cubicBezTo>
                        <a:pt x="172" y="77"/>
                        <a:pt x="95" y="0"/>
                        <a:pt x="0" y="0"/>
                      </a:cubicBezTo>
                      <a:close/>
                    </a:path>
                  </a:pathLst>
                </a:custGeom>
                <a:solidFill>
                  <a:srgbClr val="00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55" name="Freeform 11"/>
                <p:cNvSpPr>
                  <a:spLocks/>
                </p:cNvSpPr>
                <p:nvPr/>
              </p:nvSpPr>
              <p:spPr bwMode="auto">
                <a:xfrm>
                  <a:off x="6694738" y="3171416"/>
                  <a:ext cx="829799" cy="1659599"/>
                </a:xfrm>
                <a:custGeom>
                  <a:avLst/>
                  <a:gdLst>
                    <a:gd name="T0" fmla="*/ 41 w 172"/>
                    <a:gd name="T1" fmla="*/ 173 h 344"/>
                    <a:gd name="T2" fmla="*/ 172 w 172"/>
                    <a:gd name="T3" fmla="*/ 42 h 344"/>
                    <a:gd name="T4" fmla="*/ 172 w 172"/>
                    <a:gd name="T5" fmla="*/ 0 h 344"/>
                    <a:gd name="T6" fmla="*/ 0 w 172"/>
                    <a:gd name="T7" fmla="*/ 172 h 344"/>
                    <a:gd name="T8" fmla="*/ 172 w 172"/>
                    <a:gd name="T9" fmla="*/ 344 h 344"/>
                    <a:gd name="T10" fmla="*/ 172 w 172"/>
                    <a:gd name="T11" fmla="*/ 304 h 344"/>
                    <a:gd name="T12" fmla="*/ 41 w 172"/>
                    <a:gd name="T13" fmla="*/ 173 h 344"/>
                  </a:gdLst>
                  <a:ahLst/>
                  <a:cxnLst>
                    <a:cxn ang="0">
                      <a:pos x="T0" y="T1"/>
                    </a:cxn>
                    <a:cxn ang="0">
                      <a:pos x="T2" y="T3"/>
                    </a:cxn>
                    <a:cxn ang="0">
                      <a:pos x="T4" y="T5"/>
                    </a:cxn>
                    <a:cxn ang="0">
                      <a:pos x="T6" y="T7"/>
                    </a:cxn>
                    <a:cxn ang="0">
                      <a:pos x="T8" y="T9"/>
                    </a:cxn>
                    <a:cxn ang="0">
                      <a:pos x="T10" y="T11"/>
                    </a:cxn>
                    <a:cxn ang="0">
                      <a:pos x="T12" y="T13"/>
                    </a:cxn>
                  </a:cxnLst>
                  <a:rect l="0" t="0" r="r" b="b"/>
                  <a:pathLst>
                    <a:path w="172" h="344">
                      <a:moveTo>
                        <a:pt x="41" y="173"/>
                      </a:moveTo>
                      <a:cubicBezTo>
                        <a:pt x="41" y="100"/>
                        <a:pt x="100" y="42"/>
                        <a:pt x="172" y="42"/>
                      </a:cubicBezTo>
                      <a:cubicBezTo>
                        <a:pt x="172" y="0"/>
                        <a:pt x="172" y="0"/>
                        <a:pt x="172" y="0"/>
                      </a:cubicBezTo>
                      <a:cubicBezTo>
                        <a:pt x="77" y="0"/>
                        <a:pt x="0" y="77"/>
                        <a:pt x="0" y="172"/>
                      </a:cubicBezTo>
                      <a:cubicBezTo>
                        <a:pt x="0" y="267"/>
                        <a:pt x="77" y="344"/>
                        <a:pt x="172" y="344"/>
                      </a:cubicBezTo>
                      <a:cubicBezTo>
                        <a:pt x="172" y="304"/>
                        <a:pt x="172" y="304"/>
                        <a:pt x="172" y="304"/>
                      </a:cubicBezTo>
                      <a:cubicBezTo>
                        <a:pt x="100" y="304"/>
                        <a:pt x="41" y="245"/>
                        <a:pt x="41" y="173"/>
                      </a:cubicBezTo>
                      <a:close/>
                    </a:path>
                  </a:pathLst>
                </a:custGeom>
                <a:solidFill>
                  <a:srgbClr val="77B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grpSp>
          <p:grpSp>
            <p:nvGrpSpPr>
              <p:cNvPr id="41" name="Group 40"/>
              <p:cNvGrpSpPr/>
              <p:nvPr/>
            </p:nvGrpSpPr>
            <p:grpSpPr>
              <a:xfrm>
                <a:off x="7061029" y="2916952"/>
                <a:ext cx="1241859" cy="1791828"/>
                <a:chOff x="7061029" y="2916952"/>
                <a:chExt cx="1241859" cy="1791828"/>
              </a:xfrm>
            </p:grpSpPr>
            <p:grpSp>
              <p:nvGrpSpPr>
                <p:cNvPr id="42" name="Group 41"/>
                <p:cNvGrpSpPr/>
                <p:nvPr/>
              </p:nvGrpSpPr>
              <p:grpSpPr>
                <a:xfrm rot="1417041">
                  <a:off x="7061029" y="3693839"/>
                  <a:ext cx="1003732" cy="1003732"/>
                  <a:chOff x="6809710" y="3306384"/>
                  <a:chExt cx="1427156" cy="1427156"/>
                </a:xfrm>
              </p:grpSpPr>
              <p:sp>
                <p:nvSpPr>
                  <p:cNvPr id="52" name="Freeform 5"/>
                  <p:cNvSpPr>
                    <a:spLocks/>
                  </p:cNvSpPr>
                  <p:nvPr/>
                </p:nvSpPr>
                <p:spPr bwMode="auto">
                  <a:xfrm>
                    <a:off x="6809710" y="3306384"/>
                    <a:ext cx="714827" cy="1427156"/>
                  </a:xfrm>
                  <a:custGeom>
                    <a:avLst/>
                    <a:gdLst>
                      <a:gd name="T0" fmla="*/ 0 w 148"/>
                      <a:gd name="T1" fmla="*/ 148 h 296"/>
                      <a:gd name="T2" fmla="*/ 148 w 148"/>
                      <a:gd name="T3" fmla="*/ 296 h 296"/>
                      <a:gd name="T4" fmla="*/ 148 w 148"/>
                      <a:gd name="T5" fmla="*/ 0 h 296"/>
                      <a:gd name="T6" fmla="*/ 0 w 148"/>
                      <a:gd name="T7" fmla="*/ 148 h 296"/>
                    </a:gdLst>
                    <a:ahLst/>
                    <a:cxnLst>
                      <a:cxn ang="0">
                        <a:pos x="T0" y="T1"/>
                      </a:cxn>
                      <a:cxn ang="0">
                        <a:pos x="T2" y="T3"/>
                      </a:cxn>
                      <a:cxn ang="0">
                        <a:pos x="T4" y="T5"/>
                      </a:cxn>
                      <a:cxn ang="0">
                        <a:pos x="T6" y="T7"/>
                      </a:cxn>
                    </a:cxnLst>
                    <a:rect l="0" t="0" r="r" b="b"/>
                    <a:pathLst>
                      <a:path w="148" h="296">
                        <a:moveTo>
                          <a:pt x="0" y="148"/>
                        </a:moveTo>
                        <a:cubicBezTo>
                          <a:pt x="0" y="229"/>
                          <a:pt x="66" y="296"/>
                          <a:pt x="148" y="296"/>
                        </a:cubicBezTo>
                        <a:cubicBezTo>
                          <a:pt x="148" y="0"/>
                          <a:pt x="148" y="0"/>
                          <a:pt x="148" y="0"/>
                        </a:cubicBezTo>
                        <a:cubicBezTo>
                          <a:pt x="66" y="0"/>
                          <a:pt x="0" y="66"/>
                          <a:pt x="0" y="1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53" name="Freeform 6"/>
                  <p:cNvSpPr>
                    <a:spLocks/>
                  </p:cNvSpPr>
                  <p:nvPr/>
                </p:nvSpPr>
                <p:spPr bwMode="auto">
                  <a:xfrm>
                    <a:off x="7524537" y="3306384"/>
                    <a:ext cx="712329" cy="1427156"/>
                  </a:xfrm>
                  <a:custGeom>
                    <a:avLst/>
                    <a:gdLst>
                      <a:gd name="T0" fmla="*/ 0 w 148"/>
                      <a:gd name="T1" fmla="*/ 0 h 296"/>
                      <a:gd name="T2" fmla="*/ 0 w 148"/>
                      <a:gd name="T3" fmla="*/ 296 h 296"/>
                      <a:gd name="T4" fmla="*/ 148 w 148"/>
                      <a:gd name="T5" fmla="*/ 148 h 296"/>
                      <a:gd name="T6" fmla="*/ 0 w 148"/>
                      <a:gd name="T7" fmla="*/ 0 h 296"/>
                    </a:gdLst>
                    <a:ahLst/>
                    <a:cxnLst>
                      <a:cxn ang="0">
                        <a:pos x="T0" y="T1"/>
                      </a:cxn>
                      <a:cxn ang="0">
                        <a:pos x="T2" y="T3"/>
                      </a:cxn>
                      <a:cxn ang="0">
                        <a:pos x="T4" y="T5"/>
                      </a:cxn>
                      <a:cxn ang="0">
                        <a:pos x="T6" y="T7"/>
                      </a:cxn>
                    </a:cxnLst>
                    <a:rect l="0" t="0" r="r" b="b"/>
                    <a:pathLst>
                      <a:path w="148" h="296">
                        <a:moveTo>
                          <a:pt x="0" y="0"/>
                        </a:moveTo>
                        <a:cubicBezTo>
                          <a:pt x="0" y="296"/>
                          <a:pt x="0" y="296"/>
                          <a:pt x="0" y="296"/>
                        </a:cubicBezTo>
                        <a:cubicBezTo>
                          <a:pt x="82" y="296"/>
                          <a:pt x="148" y="229"/>
                          <a:pt x="148" y="148"/>
                        </a:cubicBezTo>
                        <a:cubicBezTo>
                          <a:pt x="148" y="66"/>
                          <a:pt x="82" y="0"/>
                          <a:pt x="0" y="0"/>
                        </a:cubicBez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grpSp>
            <p:grpSp>
              <p:nvGrpSpPr>
                <p:cNvPr id="43" name="Group 42"/>
                <p:cNvGrpSpPr/>
                <p:nvPr/>
              </p:nvGrpSpPr>
              <p:grpSpPr>
                <a:xfrm>
                  <a:off x="7152748" y="2916952"/>
                  <a:ext cx="1150140" cy="1791828"/>
                  <a:chOff x="7152748" y="2916952"/>
                  <a:chExt cx="1150140" cy="1791828"/>
                </a:xfrm>
              </p:grpSpPr>
              <p:sp>
                <p:nvSpPr>
                  <p:cNvPr id="44" name="Freeform 8"/>
                  <p:cNvSpPr>
                    <a:spLocks/>
                  </p:cNvSpPr>
                  <p:nvPr/>
                </p:nvSpPr>
                <p:spPr bwMode="auto">
                  <a:xfrm rot="1417041">
                    <a:off x="8109524" y="3766378"/>
                    <a:ext cx="193364" cy="193363"/>
                  </a:xfrm>
                  <a:custGeom>
                    <a:avLst/>
                    <a:gdLst>
                      <a:gd name="T0" fmla="*/ 5 w 57"/>
                      <a:gd name="T1" fmla="*/ 52 h 57"/>
                      <a:gd name="T2" fmla="*/ 24 w 57"/>
                      <a:gd name="T3" fmla="*/ 52 h 57"/>
                      <a:gd name="T4" fmla="*/ 27 w 57"/>
                      <a:gd name="T5" fmla="*/ 48 h 57"/>
                      <a:gd name="T6" fmla="*/ 29 w 57"/>
                      <a:gd name="T7" fmla="*/ 50 h 57"/>
                      <a:gd name="T8" fmla="*/ 33 w 57"/>
                      <a:gd name="T9" fmla="*/ 52 h 57"/>
                      <a:gd name="T10" fmla="*/ 37 w 57"/>
                      <a:gd name="T11" fmla="*/ 50 h 57"/>
                      <a:gd name="T12" fmla="*/ 56 w 57"/>
                      <a:gd name="T13" fmla="*/ 31 h 57"/>
                      <a:gd name="T14" fmla="*/ 57 w 57"/>
                      <a:gd name="T15" fmla="*/ 27 h 57"/>
                      <a:gd name="T16" fmla="*/ 56 w 57"/>
                      <a:gd name="T17" fmla="*/ 23 h 57"/>
                      <a:gd name="T18" fmla="*/ 34 w 57"/>
                      <a:gd name="T19" fmla="*/ 1 h 57"/>
                      <a:gd name="T20" fmla="*/ 30 w 57"/>
                      <a:gd name="T21" fmla="*/ 0 h 57"/>
                      <a:gd name="T22" fmla="*/ 26 w 57"/>
                      <a:gd name="T23" fmla="*/ 1 h 57"/>
                      <a:gd name="T24" fmla="*/ 7 w 57"/>
                      <a:gd name="T25" fmla="*/ 20 h 57"/>
                      <a:gd name="T26" fmla="*/ 5 w 57"/>
                      <a:gd name="T27" fmla="*/ 24 h 57"/>
                      <a:gd name="T28" fmla="*/ 7 w 57"/>
                      <a:gd name="T29" fmla="*/ 28 h 57"/>
                      <a:gd name="T30" fmla="*/ 9 w 57"/>
                      <a:gd name="T31" fmla="*/ 30 h 57"/>
                      <a:gd name="T32" fmla="*/ 5 w 57"/>
                      <a:gd name="T33" fmla="*/ 33 h 57"/>
                      <a:gd name="T34" fmla="*/ 5 w 57"/>
                      <a:gd name="T3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7">
                        <a:moveTo>
                          <a:pt x="5" y="52"/>
                        </a:moveTo>
                        <a:cubicBezTo>
                          <a:pt x="10" y="57"/>
                          <a:pt x="19" y="57"/>
                          <a:pt x="24" y="52"/>
                        </a:cubicBezTo>
                        <a:cubicBezTo>
                          <a:pt x="27" y="48"/>
                          <a:pt x="27" y="48"/>
                          <a:pt x="27" y="48"/>
                        </a:cubicBezTo>
                        <a:cubicBezTo>
                          <a:pt x="29" y="50"/>
                          <a:pt x="29" y="50"/>
                          <a:pt x="29" y="50"/>
                        </a:cubicBezTo>
                        <a:cubicBezTo>
                          <a:pt x="30" y="51"/>
                          <a:pt x="31" y="52"/>
                          <a:pt x="33" y="52"/>
                        </a:cubicBezTo>
                        <a:cubicBezTo>
                          <a:pt x="34" y="52"/>
                          <a:pt x="36" y="51"/>
                          <a:pt x="37" y="50"/>
                        </a:cubicBezTo>
                        <a:cubicBezTo>
                          <a:pt x="56" y="31"/>
                          <a:pt x="56" y="31"/>
                          <a:pt x="56" y="31"/>
                        </a:cubicBezTo>
                        <a:cubicBezTo>
                          <a:pt x="57" y="30"/>
                          <a:pt x="57" y="29"/>
                          <a:pt x="57" y="27"/>
                        </a:cubicBezTo>
                        <a:cubicBezTo>
                          <a:pt x="57" y="26"/>
                          <a:pt x="57" y="24"/>
                          <a:pt x="56" y="23"/>
                        </a:cubicBezTo>
                        <a:cubicBezTo>
                          <a:pt x="34" y="1"/>
                          <a:pt x="34" y="1"/>
                          <a:pt x="34" y="1"/>
                        </a:cubicBezTo>
                        <a:cubicBezTo>
                          <a:pt x="33" y="0"/>
                          <a:pt x="31" y="0"/>
                          <a:pt x="30" y="0"/>
                        </a:cubicBezTo>
                        <a:cubicBezTo>
                          <a:pt x="28" y="0"/>
                          <a:pt x="27" y="0"/>
                          <a:pt x="26" y="1"/>
                        </a:cubicBezTo>
                        <a:cubicBezTo>
                          <a:pt x="7" y="20"/>
                          <a:pt x="7" y="20"/>
                          <a:pt x="7" y="20"/>
                        </a:cubicBezTo>
                        <a:cubicBezTo>
                          <a:pt x="6" y="21"/>
                          <a:pt x="5" y="23"/>
                          <a:pt x="5" y="24"/>
                        </a:cubicBezTo>
                        <a:cubicBezTo>
                          <a:pt x="5" y="26"/>
                          <a:pt x="6" y="27"/>
                          <a:pt x="7" y="28"/>
                        </a:cubicBezTo>
                        <a:cubicBezTo>
                          <a:pt x="9" y="30"/>
                          <a:pt x="9" y="30"/>
                          <a:pt x="9" y="30"/>
                        </a:cubicBezTo>
                        <a:cubicBezTo>
                          <a:pt x="5" y="33"/>
                          <a:pt x="5" y="33"/>
                          <a:pt x="5" y="33"/>
                        </a:cubicBezTo>
                        <a:cubicBezTo>
                          <a:pt x="0" y="38"/>
                          <a:pt x="0" y="47"/>
                          <a:pt x="5" y="52"/>
                        </a:cubicBezTo>
                        <a:close/>
                      </a:path>
                    </a:pathLst>
                  </a:custGeom>
                  <a:solidFill>
                    <a:srgbClr val="008541"/>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45" name="Freeform 9"/>
                  <p:cNvSpPr>
                    <a:spLocks/>
                  </p:cNvSpPr>
                  <p:nvPr/>
                </p:nvSpPr>
                <p:spPr bwMode="auto">
                  <a:xfrm rot="1417041">
                    <a:off x="7273616" y="3400877"/>
                    <a:ext cx="193364" cy="193363"/>
                  </a:xfrm>
                  <a:custGeom>
                    <a:avLst/>
                    <a:gdLst>
                      <a:gd name="T0" fmla="*/ 52 w 57"/>
                      <a:gd name="T1" fmla="*/ 24 h 57"/>
                      <a:gd name="T2" fmla="*/ 50 w 57"/>
                      <a:gd name="T3" fmla="*/ 20 h 57"/>
                      <a:gd name="T4" fmla="*/ 31 w 57"/>
                      <a:gd name="T5" fmla="*/ 1 h 57"/>
                      <a:gd name="T6" fmla="*/ 27 w 57"/>
                      <a:gd name="T7" fmla="*/ 0 h 57"/>
                      <a:gd name="T8" fmla="*/ 23 w 57"/>
                      <a:gd name="T9" fmla="*/ 1 h 57"/>
                      <a:gd name="T10" fmla="*/ 1 w 57"/>
                      <a:gd name="T11" fmla="*/ 23 h 57"/>
                      <a:gd name="T12" fmla="*/ 0 w 57"/>
                      <a:gd name="T13" fmla="*/ 27 h 57"/>
                      <a:gd name="T14" fmla="*/ 1 w 57"/>
                      <a:gd name="T15" fmla="*/ 31 h 57"/>
                      <a:gd name="T16" fmla="*/ 20 w 57"/>
                      <a:gd name="T17" fmla="*/ 50 h 57"/>
                      <a:gd name="T18" fmla="*/ 24 w 57"/>
                      <a:gd name="T19" fmla="*/ 52 h 57"/>
                      <a:gd name="T20" fmla="*/ 28 w 57"/>
                      <a:gd name="T21" fmla="*/ 50 h 57"/>
                      <a:gd name="T22" fmla="*/ 30 w 57"/>
                      <a:gd name="T23" fmla="*/ 48 h 57"/>
                      <a:gd name="T24" fmla="*/ 33 w 57"/>
                      <a:gd name="T25" fmla="*/ 52 h 57"/>
                      <a:gd name="T26" fmla="*/ 52 w 57"/>
                      <a:gd name="T27" fmla="*/ 52 h 57"/>
                      <a:gd name="T28" fmla="*/ 52 w 57"/>
                      <a:gd name="T29" fmla="*/ 33 h 57"/>
                      <a:gd name="T30" fmla="*/ 48 w 57"/>
                      <a:gd name="T31" fmla="*/ 30 h 57"/>
                      <a:gd name="T32" fmla="*/ 50 w 57"/>
                      <a:gd name="T33" fmla="*/ 28 h 57"/>
                      <a:gd name="T34" fmla="*/ 52 w 57"/>
                      <a:gd name="T3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7">
                        <a:moveTo>
                          <a:pt x="52" y="24"/>
                        </a:moveTo>
                        <a:cubicBezTo>
                          <a:pt x="52" y="23"/>
                          <a:pt x="51" y="21"/>
                          <a:pt x="50" y="20"/>
                        </a:cubicBezTo>
                        <a:cubicBezTo>
                          <a:pt x="31" y="1"/>
                          <a:pt x="31" y="1"/>
                          <a:pt x="31" y="1"/>
                        </a:cubicBezTo>
                        <a:cubicBezTo>
                          <a:pt x="30" y="0"/>
                          <a:pt x="29" y="0"/>
                          <a:pt x="27" y="0"/>
                        </a:cubicBezTo>
                        <a:cubicBezTo>
                          <a:pt x="26" y="0"/>
                          <a:pt x="24" y="0"/>
                          <a:pt x="23" y="1"/>
                        </a:cubicBezTo>
                        <a:cubicBezTo>
                          <a:pt x="1" y="23"/>
                          <a:pt x="1" y="23"/>
                          <a:pt x="1" y="23"/>
                        </a:cubicBezTo>
                        <a:cubicBezTo>
                          <a:pt x="0" y="24"/>
                          <a:pt x="0" y="26"/>
                          <a:pt x="0" y="27"/>
                        </a:cubicBezTo>
                        <a:cubicBezTo>
                          <a:pt x="0" y="29"/>
                          <a:pt x="0" y="30"/>
                          <a:pt x="1" y="31"/>
                        </a:cubicBezTo>
                        <a:cubicBezTo>
                          <a:pt x="20" y="50"/>
                          <a:pt x="20" y="50"/>
                          <a:pt x="20" y="50"/>
                        </a:cubicBezTo>
                        <a:cubicBezTo>
                          <a:pt x="21" y="51"/>
                          <a:pt x="23" y="52"/>
                          <a:pt x="24" y="52"/>
                        </a:cubicBezTo>
                        <a:cubicBezTo>
                          <a:pt x="26" y="52"/>
                          <a:pt x="27" y="51"/>
                          <a:pt x="28" y="50"/>
                        </a:cubicBezTo>
                        <a:cubicBezTo>
                          <a:pt x="30" y="48"/>
                          <a:pt x="30" y="48"/>
                          <a:pt x="30" y="48"/>
                        </a:cubicBezTo>
                        <a:cubicBezTo>
                          <a:pt x="33" y="52"/>
                          <a:pt x="33" y="52"/>
                          <a:pt x="33" y="52"/>
                        </a:cubicBezTo>
                        <a:cubicBezTo>
                          <a:pt x="38" y="57"/>
                          <a:pt x="47" y="57"/>
                          <a:pt x="52" y="52"/>
                        </a:cubicBezTo>
                        <a:cubicBezTo>
                          <a:pt x="57" y="47"/>
                          <a:pt x="57" y="38"/>
                          <a:pt x="52" y="33"/>
                        </a:cubicBezTo>
                        <a:cubicBezTo>
                          <a:pt x="48" y="30"/>
                          <a:pt x="48" y="30"/>
                          <a:pt x="48" y="30"/>
                        </a:cubicBezTo>
                        <a:cubicBezTo>
                          <a:pt x="50" y="28"/>
                          <a:pt x="50" y="28"/>
                          <a:pt x="50" y="28"/>
                        </a:cubicBezTo>
                        <a:cubicBezTo>
                          <a:pt x="51" y="27"/>
                          <a:pt x="52" y="26"/>
                          <a:pt x="52" y="24"/>
                        </a:cubicBezTo>
                        <a:close/>
                      </a:path>
                    </a:pathLst>
                  </a:custGeom>
                  <a:solidFill>
                    <a:srgbClr val="77BC1F"/>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46" name="Freeform 12"/>
                  <p:cNvSpPr>
                    <a:spLocks/>
                  </p:cNvSpPr>
                  <p:nvPr/>
                </p:nvSpPr>
                <p:spPr bwMode="auto">
                  <a:xfrm rot="1417041">
                    <a:off x="7545811" y="3854466"/>
                    <a:ext cx="427158" cy="854314"/>
                  </a:xfrm>
                  <a:custGeom>
                    <a:avLst/>
                    <a:gdLst>
                      <a:gd name="T0" fmla="*/ 126 w 126"/>
                      <a:gd name="T1" fmla="*/ 126 h 252"/>
                      <a:gd name="T2" fmla="*/ 0 w 126"/>
                      <a:gd name="T3" fmla="*/ 0 h 252"/>
                      <a:gd name="T4" fmla="*/ 0 w 126"/>
                      <a:gd name="T5" fmla="*/ 34 h 252"/>
                      <a:gd name="T6" fmla="*/ 5 w 126"/>
                      <a:gd name="T7" fmla="*/ 34 h 252"/>
                      <a:gd name="T8" fmla="*/ 5 w 126"/>
                      <a:gd name="T9" fmla="*/ 7 h 252"/>
                      <a:gd name="T10" fmla="*/ 38 w 126"/>
                      <a:gd name="T11" fmla="*/ 14 h 252"/>
                      <a:gd name="T12" fmla="*/ 33 w 126"/>
                      <a:gd name="T13" fmla="*/ 29 h 252"/>
                      <a:gd name="T14" fmla="*/ 38 w 126"/>
                      <a:gd name="T15" fmla="*/ 31 h 252"/>
                      <a:gd name="T16" fmla="*/ 43 w 126"/>
                      <a:gd name="T17" fmla="*/ 15 h 252"/>
                      <a:gd name="T18" fmla="*/ 75 w 126"/>
                      <a:gd name="T19" fmla="*/ 34 h 252"/>
                      <a:gd name="T20" fmla="*/ 64 w 126"/>
                      <a:gd name="T21" fmla="*/ 46 h 252"/>
                      <a:gd name="T22" fmla="*/ 68 w 126"/>
                      <a:gd name="T23" fmla="*/ 49 h 252"/>
                      <a:gd name="T24" fmla="*/ 79 w 126"/>
                      <a:gd name="T25" fmla="*/ 37 h 252"/>
                      <a:gd name="T26" fmla="*/ 101 w 126"/>
                      <a:gd name="T27" fmla="*/ 63 h 252"/>
                      <a:gd name="T28" fmla="*/ 78 w 126"/>
                      <a:gd name="T29" fmla="*/ 76 h 252"/>
                      <a:gd name="T30" fmla="*/ 83 w 126"/>
                      <a:gd name="T31" fmla="*/ 85 h 252"/>
                      <a:gd name="T32" fmla="*/ 84 w 126"/>
                      <a:gd name="T33" fmla="*/ 85 h 252"/>
                      <a:gd name="T34" fmla="*/ 84 w 126"/>
                      <a:gd name="T35" fmla="*/ 85 h 252"/>
                      <a:gd name="T36" fmla="*/ 106 w 126"/>
                      <a:gd name="T37" fmla="*/ 72 h 252"/>
                      <a:gd name="T38" fmla="*/ 117 w 126"/>
                      <a:gd name="T39" fmla="*/ 103 h 252"/>
                      <a:gd name="T40" fmla="*/ 102 w 126"/>
                      <a:gd name="T41" fmla="*/ 106 h 252"/>
                      <a:gd name="T42" fmla="*/ 102 w 126"/>
                      <a:gd name="T43" fmla="*/ 106 h 252"/>
                      <a:gd name="T44" fmla="*/ 101 w 126"/>
                      <a:gd name="T45" fmla="*/ 106 h 252"/>
                      <a:gd name="T46" fmla="*/ 102 w 126"/>
                      <a:gd name="T47" fmla="*/ 111 h 252"/>
                      <a:gd name="T48" fmla="*/ 118 w 126"/>
                      <a:gd name="T49" fmla="*/ 109 h 252"/>
                      <a:gd name="T50" fmla="*/ 119 w 126"/>
                      <a:gd name="T51" fmla="*/ 126 h 252"/>
                      <a:gd name="T52" fmla="*/ 118 w 126"/>
                      <a:gd name="T53" fmla="*/ 144 h 252"/>
                      <a:gd name="T54" fmla="*/ 103 w 126"/>
                      <a:gd name="T55" fmla="*/ 142 h 252"/>
                      <a:gd name="T56" fmla="*/ 103 w 126"/>
                      <a:gd name="T57" fmla="*/ 142 h 252"/>
                      <a:gd name="T58" fmla="*/ 102 w 126"/>
                      <a:gd name="T59" fmla="*/ 142 h 252"/>
                      <a:gd name="T60" fmla="*/ 101 w 126"/>
                      <a:gd name="T61" fmla="*/ 147 h 252"/>
                      <a:gd name="T62" fmla="*/ 117 w 126"/>
                      <a:gd name="T63" fmla="*/ 150 h 252"/>
                      <a:gd name="T64" fmla="*/ 106 w 126"/>
                      <a:gd name="T65" fmla="*/ 181 h 252"/>
                      <a:gd name="T66" fmla="*/ 84 w 126"/>
                      <a:gd name="T67" fmla="*/ 168 h 252"/>
                      <a:gd name="T68" fmla="*/ 83 w 126"/>
                      <a:gd name="T69" fmla="*/ 169 h 252"/>
                      <a:gd name="T70" fmla="*/ 83 w 126"/>
                      <a:gd name="T71" fmla="*/ 169 h 252"/>
                      <a:gd name="T72" fmla="*/ 78 w 126"/>
                      <a:gd name="T73" fmla="*/ 178 h 252"/>
                      <a:gd name="T74" fmla="*/ 100 w 126"/>
                      <a:gd name="T75" fmla="*/ 191 h 252"/>
                      <a:gd name="T76" fmla="*/ 79 w 126"/>
                      <a:gd name="T77" fmla="*/ 215 h 252"/>
                      <a:gd name="T78" fmla="*/ 69 w 126"/>
                      <a:gd name="T79" fmla="*/ 204 h 252"/>
                      <a:gd name="T80" fmla="*/ 65 w 126"/>
                      <a:gd name="T81" fmla="*/ 207 h 252"/>
                      <a:gd name="T82" fmla="*/ 75 w 126"/>
                      <a:gd name="T83" fmla="*/ 219 h 252"/>
                      <a:gd name="T84" fmla="*/ 44 w 126"/>
                      <a:gd name="T85" fmla="*/ 237 h 252"/>
                      <a:gd name="T86" fmla="*/ 39 w 126"/>
                      <a:gd name="T87" fmla="*/ 222 h 252"/>
                      <a:gd name="T88" fmla="*/ 34 w 126"/>
                      <a:gd name="T89" fmla="*/ 224 h 252"/>
                      <a:gd name="T90" fmla="*/ 39 w 126"/>
                      <a:gd name="T91" fmla="*/ 239 h 252"/>
                      <a:gd name="T92" fmla="*/ 6 w 126"/>
                      <a:gd name="T93" fmla="*/ 245 h 252"/>
                      <a:gd name="T94" fmla="*/ 6 w 126"/>
                      <a:gd name="T95" fmla="*/ 219 h 252"/>
                      <a:gd name="T96" fmla="*/ 0 w 126"/>
                      <a:gd name="T97" fmla="*/ 219 h 252"/>
                      <a:gd name="T98" fmla="*/ 0 w 126"/>
                      <a:gd name="T99" fmla="*/ 252 h 252"/>
                      <a:gd name="T100" fmla="*/ 126 w 126"/>
                      <a:gd name="T101"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252">
                        <a:moveTo>
                          <a:pt x="126" y="126"/>
                        </a:moveTo>
                        <a:cubicBezTo>
                          <a:pt x="126" y="57"/>
                          <a:pt x="70" y="0"/>
                          <a:pt x="0" y="0"/>
                        </a:cubicBezTo>
                        <a:cubicBezTo>
                          <a:pt x="0" y="34"/>
                          <a:pt x="0" y="34"/>
                          <a:pt x="0" y="34"/>
                        </a:cubicBezTo>
                        <a:cubicBezTo>
                          <a:pt x="5" y="34"/>
                          <a:pt x="5" y="34"/>
                          <a:pt x="5" y="34"/>
                        </a:cubicBezTo>
                        <a:cubicBezTo>
                          <a:pt x="5" y="7"/>
                          <a:pt x="5" y="7"/>
                          <a:pt x="5" y="7"/>
                        </a:cubicBezTo>
                        <a:cubicBezTo>
                          <a:pt x="17" y="8"/>
                          <a:pt x="28" y="10"/>
                          <a:pt x="38" y="14"/>
                        </a:cubicBezTo>
                        <a:cubicBezTo>
                          <a:pt x="33" y="29"/>
                          <a:pt x="33" y="29"/>
                          <a:pt x="33" y="29"/>
                        </a:cubicBezTo>
                        <a:cubicBezTo>
                          <a:pt x="38" y="31"/>
                          <a:pt x="38" y="31"/>
                          <a:pt x="38" y="31"/>
                        </a:cubicBezTo>
                        <a:cubicBezTo>
                          <a:pt x="43" y="15"/>
                          <a:pt x="43" y="15"/>
                          <a:pt x="43" y="15"/>
                        </a:cubicBezTo>
                        <a:cubicBezTo>
                          <a:pt x="55" y="20"/>
                          <a:pt x="65" y="26"/>
                          <a:pt x="75" y="34"/>
                        </a:cubicBezTo>
                        <a:cubicBezTo>
                          <a:pt x="64" y="46"/>
                          <a:pt x="64" y="46"/>
                          <a:pt x="64" y="46"/>
                        </a:cubicBezTo>
                        <a:cubicBezTo>
                          <a:pt x="68" y="49"/>
                          <a:pt x="68" y="49"/>
                          <a:pt x="68" y="49"/>
                        </a:cubicBezTo>
                        <a:cubicBezTo>
                          <a:pt x="79" y="37"/>
                          <a:pt x="79" y="37"/>
                          <a:pt x="79" y="37"/>
                        </a:cubicBezTo>
                        <a:cubicBezTo>
                          <a:pt x="87" y="45"/>
                          <a:pt x="94" y="53"/>
                          <a:pt x="101" y="63"/>
                        </a:cubicBezTo>
                        <a:cubicBezTo>
                          <a:pt x="78" y="76"/>
                          <a:pt x="78" y="76"/>
                          <a:pt x="78" y="76"/>
                        </a:cubicBezTo>
                        <a:cubicBezTo>
                          <a:pt x="83" y="85"/>
                          <a:pt x="83" y="85"/>
                          <a:pt x="83" y="85"/>
                        </a:cubicBezTo>
                        <a:cubicBezTo>
                          <a:pt x="84" y="85"/>
                          <a:pt x="84" y="85"/>
                          <a:pt x="84" y="85"/>
                        </a:cubicBezTo>
                        <a:cubicBezTo>
                          <a:pt x="84" y="85"/>
                          <a:pt x="84" y="85"/>
                          <a:pt x="84" y="85"/>
                        </a:cubicBezTo>
                        <a:cubicBezTo>
                          <a:pt x="106" y="72"/>
                          <a:pt x="106" y="72"/>
                          <a:pt x="106" y="72"/>
                        </a:cubicBezTo>
                        <a:cubicBezTo>
                          <a:pt x="111" y="82"/>
                          <a:pt x="115" y="92"/>
                          <a:pt x="117" y="103"/>
                        </a:cubicBezTo>
                        <a:cubicBezTo>
                          <a:pt x="102" y="106"/>
                          <a:pt x="102" y="106"/>
                          <a:pt x="102" y="106"/>
                        </a:cubicBezTo>
                        <a:cubicBezTo>
                          <a:pt x="102" y="106"/>
                          <a:pt x="102" y="106"/>
                          <a:pt x="102" y="106"/>
                        </a:cubicBezTo>
                        <a:cubicBezTo>
                          <a:pt x="101" y="106"/>
                          <a:pt x="101" y="106"/>
                          <a:pt x="101" y="106"/>
                        </a:cubicBezTo>
                        <a:cubicBezTo>
                          <a:pt x="102" y="111"/>
                          <a:pt x="102" y="111"/>
                          <a:pt x="102" y="111"/>
                        </a:cubicBezTo>
                        <a:cubicBezTo>
                          <a:pt x="118" y="109"/>
                          <a:pt x="118" y="109"/>
                          <a:pt x="118" y="109"/>
                        </a:cubicBezTo>
                        <a:cubicBezTo>
                          <a:pt x="119" y="114"/>
                          <a:pt x="119" y="120"/>
                          <a:pt x="119" y="126"/>
                        </a:cubicBezTo>
                        <a:cubicBezTo>
                          <a:pt x="119" y="132"/>
                          <a:pt x="118" y="138"/>
                          <a:pt x="118" y="144"/>
                        </a:cubicBezTo>
                        <a:cubicBezTo>
                          <a:pt x="103" y="142"/>
                          <a:pt x="103" y="142"/>
                          <a:pt x="103" y="142"/>
                        </a:cubicBezTo>
                        <a:cubicBezTo>
                          <a:pt x="103" y="142"/>
                          <a:pt x="103" y="142"/>
                          <a:pt x="103" y="142"/>
                        </a:cubicBezTo>
                        <a:cubicBezTo>
                          <a:pt x="102" y="142"/>
                          <a:pt x="102" y="142"/>
                          <a:pt x="102" y="142"/>
                        </a:cubicBezTo>
                        <a:cubicBezTo>
                          <a:pt x="101" y="147"/>
                          <a:pt x="101" y="147"/>
                          <a:pt x="101" y="147"/>
                        </a:cubicBezTo>
                        <a:cubicBezTo>
                          <a:pt x="117" y="150"/>
                          <a:pt x="117" y="150"/>
                          <a:pt x="117" y="150"/>
                        </a:cubicBezTo>
                        <a:cubicBezTo>
                          <a:pt x="114" y="161"/>
                          <a:pt x="111" y="171"/>
                          <a:pt x="106" y="181"/>
                        </a:cubicBezTo>
                        <a:cubicBezTo>
                          <a:pt x="84" y="168"/>
                          <a:pt x="84" y="168"/>
                          <a:pt x="84" y="168"/>
                        </a:cubicBezTo>
                        <a:cubicBezTo>
                          <a:pt x="83" y="169"/>
                          <a:pt x="83" y="169"/>
                          <a:pt x="83" y="169"/>
                        </a:cubicBezTo>
                        <a:cubicBezTo>
                          <a:pt x="83" y="169"/>
                          <a:pt x="83" y="169"/>
                          <a:pt x="83" y="169"/>
                        </a:cubicBezTo>
                        <a:cubicBezTo>
                          <a:pt x="78" y="178"/>
                          <a:pt x="78" y="178"/>
                          <a:pt x="78" y="178"/>
                        </a:cubicBezTo>
                        <a:cubicBezTo>
                          <a:pt x="100" y="191"/>
                          <a:pt x="100" y="191"/>
                          <a:pt x="100" y="191"/>
                        </a:cubicBezTo>
                        <a:cubicBezTo>
                          <a:pt x="94" y="200"/>
                          <a:pt x="87" y="208"/>
                          <a:pt x="79" y="215"/>
                        </a:cubicBezTo>
                        <a:cubicBezTo>
                          <a:pt x="69" y="204"/>
                          <a:pt x="69" y="204"/>
                          <a:pt x="69" y="204"/>
                        </a:cubicBezTo>
                        <a:cubicBezTo>
                          <a:pt x="65" y="207"/>
                          <a:pt x="65" y="207"/>
                          <a:pt x="65" y="207"/>
                        </a:cubicBezTo>
                        <a:cubicBezTo>
                          <a:pt x="75" y="219"/>
                          <a:pt x="75" y="219"/>
                          <a:pt x="75" y="219"/>
                        </a:cubicBezTo>
                        <a:cubicBezTo>
                          <a:pt x="66" y="226"/>
                          <a:pt x="55" y="232"/>
                          <a:pt x="44" y="237"/>
                        </a:cubicBezTo>
                        <a:cubicBezTo>
                          <a:pt x="39" y="222"/>
                          <a:pt x="39" y="222"/>
                          <a:pt x="39" y="222"/>
                        </a:cubicBezTo>
                        <a:cubicBezTo>
                          <a:pt x="34" y="224"/>
                          <a:pt x="34" y="224"/>
                          <a:pt x="34" y="224"/>
                        </a:cubicBezTo>
                        <a:cubicBezTo>
                          <a:pt x="39" y="239"/>
                          <a:pt x="39" y="239"/>
                          <a:pt x="39" y="239"/>
                        </a:cubicBezTo>
                        <a:cubicBezTo>
                          <a:pt x="29" y="242"/>
                          <a:pt x="18" y="244"/>
                          <a:pt x="6" y="245"/>
                        </a:cubicBezTo>
                        <a:cubicBezTo>
                          <a:pt x="6" y="219"/>
                          <a:pt x="6" y="219"/>
                          <a:pt x="6" y="219"/>
                        </a:cubicBezTo>
                        <a:cubicBezTo>
                          <a:pt x="0" y="219"/>
                          <a:pt x="0" y="219"/>
                          <a:pt x="0" y="219"/>
                        </a:cubicBezTo>
                        <a:cubicBezTo>
                          <a:pt x="0" y="252"/>
                          <a:pt x="0" y="252"/>
                          <a:pt x="0" y="252"/>
                        </a:cubicBezTo>
                        <a:cubicBezTo>
                          <a:pt x="70" y="252"/>
                          <a:pt x="126" y="196"/>
                          <a:pt x="126" y="126"/>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47" name="Freeform 13"/>
                  <p:cNvSpPr>
                    <a:spLocks/>
                  </p:cNvSpPr>
                  <p:nvPr/>
                </p:nvSpPr>
                <p:spPr bwMode="auto">
                  <a:xfrm rot="1417041">
                    <a:off x="7152748" y="3682983"/>
                    <a:ext cx="428915" cy="854314"/>
                  </a:xfrm>
                  <a:custGeom>
                    <a:avLst/>
                    <a:gdLst>
                      <a:gd name="T0" fmla="*/ 122 w 126"/>
                      <a:gd name="T1" fmla="*/ 245 h 252"/>
                      <a:gd name="T2" fmla="*/ 94 w 126"/>
                      <a:gd name="T3" fmla="*/ 224 h 252"/>
                      <a:gd name="T4" fmla="*/ 84 w 126"/>
                      <a:gd name="T5" fmla="*/ 237 h 252"/>
                      <a:gd name="T6" fmla="*/ 63 w 126"/>
                      <a:gd name="T7" fmla="*/ 207 h 252"/>
                      <a:gd name="T8" fmla="*/ 48 w 126"/>
                      <a:gd name="T9" fmla="*/ 216 h 252"/>
                      <a:gd name="T10" fmla="*/ 49 w 126"/>
                      <a:gd name="T11" fmla="*/ 177 h 252"/>
                      <a:gd name="T12" fmla="*/ 43 w 126"/>
                      <a:gd name="T13" fmla="*/ 169 h 252"/>
                      <a:gd name="T14" fmla="*/ 21 w 126"/>
                      <a:gd name="T15" fmla="*/ 182 h 252"/>
                      <a:gd name="T16" fmla="*/ 16 w 126"/>
                      <a:gd name="T17" fmla="*/ 170 h 252"/>
                      <a:gd name="T18" fmla="*/ 13 w 126"/>
                      <a:gd name="T19" fmla="*/ 164 h 252"/>
                      <a:gd name="T20" fmla="*/ 11 w 126"/>
                      <a:gd name="T21" fmla="*/ 155 h 252"/>
                      <a:gd name="T22" fmla="*/ 25 w 126"/>
                      <a:gd name="T23" fmla="*/ 147 h 252"/>
                      <a:gd name="T24" fmla="*/ 26 w 126"/>
                      <a:gd name="T25" fmla="*/ 147 h 252"/>
                      <a:gd name="T26" fmla="*/ 9 w 126"/>
                      <a:gd name="T27" fmla="*/ 144 h 252"/>
                      <a:gd name="T28" fmla="*/ 8 w 126"/>
                      <a:gd name="T29" fmla="*/ 136 h 252"/>
                      <a:gd name="T30" fmla="*/ 8 w 126"/>
                      <a:gd name="T31" fmla="*/ 118 h 252"/>
                      <a:gd name="T32" fmla="*/ 9 w 126"/>
                      <a:gd name="T33" fmla="*/ 109 h 252"/>
                      <a:gd name="T34" fmla="*/ 24 w 126"/>
                      <a:gd name="T35" fmla="*/ 111 h 252"/>
                      <a:gd name="T36" fmla="*/ 25 w 126"/>
                      <a:gd name="T37" fmla="*/ 111 h 252"/>
                      <a:gd name="T38" fmla="*/ 10 w 126"/>
                      <a:gd name="T39" fmla="*/ 103 h 252"/>
                      <a:gd name="T40" fmla="*/ 12 w 126"/>
                      <a:gd name="T41" fmla="*/ 95 h 252"/>
                      <a:gd name="T42" fmla="*/ 14 w 126"/>
                      <a:gd name="T43" fmla="*/ 87 h 252"/>
                      <a:gd name="T44" fmla="*/ 17 w 126"/>
                      <a:gd name="T45" fmla="*/ 80 h 252"/>
                      <a:gd name="T46" fmla="*/ 21 w 126"/>
                      <a:gd name="T47" fmla="*/ 72 h 252"/>
                      <a:gd name="T48" fmla="*/ 44 w 126"/>
                      <a:gd name="T49" fmla="*/ 84 h 252"/>
                      <a:gd name="T50" fmla="*/ 49 w 126"/>
                      <a:gd name="T51" fmla="*/ 75 h 252"/>
                      <a:gd name="T52" fmla="*/ 47 w 126"/>
                      <a:gd name="T53" fmla="*/ 37 h 252"/>
                      <a:gd name="T54" fmla="*/ 62 w 126"/>
                      <a:gd name="T55" fmla="*/ 46 h 252"/>
                      <a:gd name="T56" fmla="*/ 83 w 126"/>
                      <a:gd name="T57" fmla="*/ 15 h 252"/>
                      <a:gd name="T58" fmla="*/ 93 w 126"/>
                      <a:gd name="T59" fmla="*/ 29 h 252"/>
                      <a:gd name="T60" fmla="*/ 121 w 126"/>
                      <a:gd name="T61" fmla="*/ 7 h 252"/>
                      <a:gd name="T62" fmla="*/ 126 w 126"/>
                      <a:gd name="T63" fmla="*/ 34 h 252"/>
                      <a:gd name="T64" fmla="*/ 126 w 126"/>
                      <a:gd name="T65" fmla="*/ 0 h 252"/>
                      <a:gd name="T66" fmla="*/ 126 w 126"/>
                      <a:gd name="T67" fmla="*/ 252 h 252"/>
                      <a:gd name="T68" fmla="*/ 126 w 126"/>
                      <a:gd name="T69" fmla="*/ 21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252">
                        <a:moveTo>
                          <a:pt x="122" y="219"/>
                        </a:moveTo>
                        <a:cubicBezTo>
                          <a:pt x="122" y="245"/>
                          <a:pt x="122" y="245"/>
                          <a:pt x="122" y="245"/>
                        </a:cubicBezTo>
                        <a:cubicBezTo>
                          <a:pt x="110" y="245"/>
                          <a:pt x="99" y="243"/>
                          <a:pt x="89" y="239"/>
                        </a:cubicBezTo>
                        <a:cubicBezTo>
                          <a:pt x="94" y="224"/>
                          <a:pt x="94" y="224"/>
                          <a:pt x="94" y="224"/>
                        </a:cubicBezTo>
                        <a:cubicBezTo>
                          <a:pt x="89" y="222"/>
                          <a:pt x="89" y="222"/>
                          <a:pt x="89" y="222"/>
                        </a:cubicBezTo>
                        <a:cubicBezTo>
                          <a:pt x="84" y="237"/>
                          <a:pt x="84" y="237"/>
                          <a:pt x="84" y="237"/>
                        </a:cubicBezTo>
                        <a:cubicBezTo>
                          <a:pt x="72" y="233"/>
                          <a:pt x="62" y="227"/>
                          <a:pt x="52" y="219"/>
                        </a:cubicBezTo>
                        <a:cubicBezTo>
                          <a:pt x="63" y="207"/>
                          <a:pt x="63" y="207"/>
                          <a:pt x="63" y="207"/>
                        </a:cubicBezTo>
                        <a:cubicBezTo>
                          <a:pt x="59" y="204"/>
                          <a:pt x="59" y="204"/>
                          <a:pt x="59" y="204"/>
                        </a:cubicBezTo>
                        <a:cubicBezTo>
                          <a:pt x="48" y="216"/>
                          <a:pt x="48" y="216"/>
                          <a:pt x="48" y="216"/>
                        </a:cubicBezTo>
                        <a:cubicBezTo>
                          <a:pt x="40" y="209"/>
                          <a:pt x="32" y="200"/>
                          <a:pt x="26" y="191"/>
                        </a:cubicBezTo>
                        <a:cubicBezTo>
                          <a:pt x="49" y="177"/>
                          <a:pt x="49" y="177"/>
                          <a:pt x="49" y="177"/>
                        </a:cubicBezTo>
                        <a:cubicBezTo>
                          <a:pt x="44" y="168"/>
                          <a:pt x="44" y="168"/>
                          <a:pt x="44" y="168"/>
                        </a:cubicBezTo>
                        <a:cubicBezTo>
                          <a:pt x="43" y="169"/>
                          <a:pt x="43" y="169"/>
                          <a:pt x="43" y="169"/>
                        </a:cubicBezTo>
                        <a:cubicBezTo>
                          <a:pt x="43" y="169"/>
                          <a:pt x="43" y="169"/>
                          <a:pt x="43" y="169"/>
                        </a:cubicBezTo>
                        <a:cubicBezTo>
                          <a:pt x="21" y="182"/>
                          <a:pt x="21" y="182"/>
                          <a:pt x="21" y="182"/>
                        </a:cubicBezTo>
                        <a:cubicBezTo>
                          <a:pt x="20" y="181"/>
                          <a:pt x="20" y="180"/>
                          <a:pt x="20" y="180"/>
                        </a:cubicBezTo>
                        <a:cubicBezTo>
                          <a:pt x="18" y="177"/>
                          <a:pt x="17" y="174"/>
                          <a:pt x="16" y="170"/>
                        </a:cubicBezTo>
                        <a:cubicBezTo>
                          <a:pt x="15" y="169"/>
                          <a:pt x="15" y="168"/>
                          <a:pt x="14" y="166"/>
                        </a:cubicBezTo>
                        <a:cubicBezTo>
                          <a:pt x="14" y="165"/>
                          <a:pt x="14" y="165"/>
                          <a:pt x="13" y="164"/>
                        </a:cubicBezTo>
                        <a:cubicBezTo>
                          <a:pt x="13" y="162"/>
                          <a:pt x="12" y="160"/>
                          <a:pt x="12" y="158"/>
                        </a:cubicBezTo>
                        <a:cubicBezTo>
                          <a:pt x="11" y="157"/>
                          <a:pt x="11" y="156"/>
                          <a:pt x="11" y="155"/>
                        </a:cubicBezTo>
                        <a:cubicBezTo>
                          <a:pt x="10" y="154"/>
                          <a:pt x="10" y="152"/>
                          <a:pt x="10" y="150"/>
                        </a:cubicBezTo>
                        <a:cubicBezTo>
                          <a:pt x="25" y="147"/>
                          <a:pt x="25" y="147"/>
                          <a:pt x="25" y="147"/>
                        </a:cubicBezTo>
                        <a:cubicBezTo>
                          <a:pt x="25" y="147"/>
                          <a:pt x="25" y="147"/>
                          <a:pt x="25" y="147"/>
                        </a:cubicBezTo>
                        <a:cubicBezTo>
                          <a:pt x="26" y="147"/>
                          <a:pt x="26" y="147"/>
                          <a:pt x="26" y="147"/>
                        </a:cubicBezTo>
                        <a:cubicBezTo>
                          <a:pt x="25" y="142"/>
                          <a:pt x="25" y="142"/>
                          <a:pt x="25" y="142"/>
                        </a:cubicBezTo>
                        <a:cubicBezTo>
                          <a:pt x="9" y="144"/>
                          <a:pt x="9" y="144"/>
                          <a:pt x="9" y="144"/>
                        </a:cubicBezTo>
                        <a:cubicBezTo>
                          <a:pt x="8" y="143"/>
                          <a:pt x="8" y="141"/>
                          <a:pt x="8" y="139"/>
                        </a:cubicBezTo>
                        <a:cubicBezTo>
                          <a:pt x="8" y="138"/>
                          <a:pt x="8" y="137"/>
                          <a:pt x="8" y="136"/>
                        </a:cubicBezTo>
                        <a:cubicBezTo>
                          <a:pt x="8" y="133"/>
                          <a:pt x="7" y="130"/>
                          <a:pt x="7" y="127"/>
                        </a:cubicBezTo>
                        <a:cubicBezTo>
                          <a:pt x="7" y="124"/>
                          <a:pt x="8" y="121"/>
                          <a:pt x="8" y="118"/>
                        </a:cubicBezTo>
                        <a:cubicBezTo>
                          <a:pt x="8" y="118"/>
                          <a:pt x="8" y="118"/>
                          <a:pt x="8" y="118"/>
                        </a:cubicBezTo>
                        <a:cubicBezTo>
                          <a:pt x="8" y="115"/>
                          <a:pt x="8" y="112"/>
                          <a:pt x="9" y="109"/>
                        </a:cubicBezTo>
                        <a:cubicBezTo>
                          <a:pt x="9" y="109"/>
                          <a:pt x="9" y="109"/>
                          <a:pt x="9" y="109"/>
                        </a:cubicBezTo>
                        <a:cubicBezTo>
                          <a:pt x="24" y="111"/>
                          <a:pt x="24" y="111"/>
                          <a:pt x="24" y="111"/>
                        </a:cubicBezTo>
                        <a:cubicBezTo>
                          <a:pt x="24" y="111"/>
                          <a:pt x="24" y="111"/>
                          <a:pt x="24" y="111"/>
                        </a:cubicBezTo>
                        <a:cubicBezTo>
                          <a:pt x="25" y="111"/>
                          <a:pt x="25" y="111"/>
                          <a:pt x="25" y="111"/>
                        </a:cubicBezTo>
                        <a:cubicBezTo>
                          <a:pt x="26" y="106"/>
                          <a:pt x="26" y="106"/>
                          <a:pt x="26" y="106"/>
                        </a:cubicBezTo>
                        <a:cubicBezTo>
                          <a:pt x="10" y="103"/>
                          <a:pt x="10" y="103"/>
                          <a:pt x="10" y="103"/>
                        </a:cubicBezTo>
                        <a:cubicBezTo>
                          <a:pt x="10" y="102"/>
                          <a:pt x="10" y="101"/>
                          <a:pt x="11" y="100"/>
                        </a:cubicBezTo>
                        <a:cubicBezTo>
                          <a:pt x="11" y="99"/>
                          <a:pt x="11" y="97"/>
                          <a:pt x="12" y="95"/>
                        </a:cubicBezTo>
                        <a:cubicBezTo>
                          <a:pt x="12" y="94"/>
                          <a:pt x="13" y="93"/>
                          <a:pt x="13" y="91"/>
                        </a:cubicBezTo>
                        <a:cubicBezTo>
                          <a:pt x="13" y="90"/>
                          <a:pt x="14" y="89"/>
                          <a:pt x="14" y="87"/>
                        </a:cubicBezTo>
                        <a:cubicBezTo>
                          <a:pt x="15" y="85"/>
                          <a:pt x="16" y="84"/>
                          <a:pt x="16" y="82"/>
                        </a:cubicBezTo>
                        <a:cubicBezTo>
                          <a:pt x="17" y="81"/>
                          <a:pt x="17" y="80"/>
                          <a:pt x="17" y="80"/>
                        </a:cubicBezTo>
                        <a:cubicBezTo>
                          <a:pt x="18" y="77"/>
                          <a:pt x="19" y="76"/>
                          <a:pt x="20" y="74"/>
                        </a:cubicBezTo>
                        <a:cubicBezTo>
                          <a:pt x="20" y="73"/>
                          <a:pt x="21" y="73"/>
                          <a:pt x="21" y="72"/>
                        </a:cubicBezTo>
                        <a:cubicBezTo>
                          <a:pt x="43" y="85"/>
                          <a:pt x="43" y="85"/>
                          <a:pt x="43" y="85"/>
                        </a:cubicBezTo>
                        <a:cubicBezTo>
                          <a:pt x="44" y="84"/>
                          <a:pt x="44" y="84"/>
                          <a:pt x="44" y="84"/>
                        </a:cubicBezTo>
                        <a:cubicBezTo>
                          <a:pt x="44" y="85"/>
                          <a:pt x="44" y="85"/>
                          <a:pt x="44" y="85"/>
                        </a:cubicBezTo>
                        <a:cubicBezTo>
                          <a:pt x="49" y="75"/>
                          <a:pt x="49" y="75"/>
                          <a:pt x="49" y="75"/>
                        </a:cubicBezTo>
                        <a:cubicBezTo>
                          <a:pt x="26" y="62"/>
                          <a:pt x="26" y="62"/>
                          <a:pt x="26" y="62"/>
                        </a:cubicBezTo>
                        <a:cubicBezTo>
                          <a:pt x="32" y="53"/>
                          <a:pt x="39" y="44"/>
                          <a:pt x="47" y="37"/>
                        </a:cubicBezTo>
                        <a:cubicBezTo>
                          <a:pt x="58" y="49"/>
                          <a:pt x="58" y="49"/>
                          <a:pt x="58" y="49"/>
                        </a:cubicBezTo>
                        <a:cubicBezTo>
                          <a:pt x="62" y="46"/>
                          <a:pt x="62" y="46"/>
                          <a:pt x="62" y="46"/>
                        </a:cubicBezTo>
                        <a:cubicBezTo>
                          <a:pt x="51" y="34"/>
                          <a:pt x="51" y="34"/>
                          <a:pt x="51" y="34"/>
                        </a:cubicBezTo>
                        <a:cubicBezTo>
                          <a:pt x="61" y="26"/>
                          <a:pt x="71" y="20"/>
                          <a:pt x="83" y="15"/>
                        </a:cubicBezTo>
                        <a:cubicBezTo>
                          <a:pt x="88" y="31"/>
                          <a:pt x="88" y="31"/>
                          <a:pt x="88" y="31"/>
                        </a:cubicBezTo>
                        <a:cubicBezTo>
                          <a:pt x="93" y="29"/>
                          <a:pt x="93" y="29"/>
                          <a:pt x="93" y="29"/>
                        </a:cubicBezTo>
                        <a:cubicBezTo>
                          <a:pt x="88" y="14"/>
                          <a:pt x="88" y="14"/>
                          <a:pt x="88" y="14"/>
                        </a:cubicBezTo>
                        <a:cubicBezTo>
                          <a:pt x="98" y="10"/>
                          <a:pt x="109" y="8"/>
                          <a:pt x="121" y="7"/>
                        </a:cubicBezTo>
                        <a:cubicBezTo>
                          <a:pt x="121" y="34"/>
                          <a:pt x="121" y="34"/>
                          <a:pt x="121" y="34"/>
                        </a:cubicBezTo>
                        <a:cubicBezTo>
                          <a:pt x="126" y="34"/>
                          <a:pt x="126" y="34"/>
                          <a:pt x="126" y="34"/>
                        </a:cubicBezTo>
                        <a:cubicBezTo>
                          <a:pt x="126" y="0"/>
                          <a:pt x="126" y="0"/>
                          <a:pt x="126" y="0"/>
                        </a:cubicBezTo>
                        <a:cubicBezTo>
                          <a:pt x="126" y="0"/>
                          <a:pt x="126" y="0"/>
                          <a:pt x="126" y="0"/>
                        </a:cubicBezTo>
                        <a:cubicBezTo>
                          <a:pt x="56" y="0"/>
                          <a:pt x="0" y="57"/>
                          <a:pt x="0" y="126"/>
                        </a:cubicBezTo>
                        <a:cubicBezTo>
                          <a:pt x="0" y="196"/>
                          <a:pt x="56" y="252"/>
                          <a:pt x="126" y="252"/>
                        </a:cubicBezTo>
                        <a:cubicBezTo>
                          <a:pt x="126" y="252"/>
                          <a:pt x="126" y="252"/>
                          <a:pt x="126" y="252"/>
                        </a:cubicBezTo>
                        <a:cubicBezTo>
                          <a:pt x="126" y="219"/>
                          <a:pt x="126" y="219"/>
                          <a:pt x="126" y="219"/>
                        </a:cubicBezTo>
                        <a:lnTo>
                          <a:pt x="122" y="21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48" name="Freeform 14"/>
                  <p:cNvSpPr>
                    <a:spLocks/>
                  </p:cNvSpPr>
                  <p:nvPr/>
                </p:nvSpPr>
                <p:spPr bwMode="auto">
                  <a:xfrm rot="1417041">
                    <a:off x="7745547" y="3223314"/>
                    <a:ext cx="149417" cy="399032"/>
                  </a:xfrm>
                  <a:custGeom>
                    <a:avLst/>
                    <a:gdLst>
                      <a:gd name="T0" fmla="*/ 12 w 44"/>
                      <a:gd name="T1" fmla="*/ 0 h 118"/>
                      <a:gd name="T2" fmla="*/ 3 w 44"/>
                      <a:gd name="T3" fmla="*/ 4 h 118"/>
                      <a:gd name="T4" fmla="*/ 0 w 44"/>
                      <a:gd name="T5" fmla="*/ 12 h 118"/>
                      <a:gd name="T6" fmla="*/ 0 w 44"/>
                      <a:gd name="T7" fmla="*/ 68 h 118"/>
                      <a:gd name="T8" fmla="*/ 3 w 44"/>
                      <a:gd name="T9" fmla="*/ 76 h 118"/>
                      <a:gd name="T10" fmla="*/ 12 w 44"/>
                      <a:gd name="T11" fmla="*/ 80 h 118"/>
                      <a:gd name="T12" fmla="*/ 17 w 44"/>
                      <a:gd name="T13" fmla="*/ 80 h 118"/>
                      <a:gd name="T14" fmla="*/ 17 w 44"/>
                      <a:gd name="T15" fmla="*/ 90 h 118"/>
                      <a:gd name="T16" fmla="*/ 44 w 44"/>
                      <a:gd name="T17" fmla="*/ 118 h 118"/>
                      <a:gd name="T18" fmla="*/ 44 w 44"/>
                      <a:gd name="T19" fmla="*/ 0 h 118"/>
                      <a:gd name="T20" fmla="*/ 12 w 44"/>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18">
                        <a:moveTo>
                          <a:pt x="12" y="0"/>
                        </a:moveTo>
                        <a:cubicBezTo>
                          <a:pt x="9" y="0"/>
                          <a:pt x="6" y="2"/>
                          <a:pt x="3" y="4"/>
                        </a:cubicBezTo>
                        <a:cubicBezTo>
                          <a:pt x="1" y="6"/>
                          <a:pt x="0" y="9"/>
                          <a:pt x="0" y="12"/>
                        </a:cubicBezTo>
                        <a:cubicBezTo>
                          <a:pt x="0" y="68"/>
                          <a:pt x="0" y="68"/>
                          <a:pt x="0" y="68"/>
                        </a:cubicBezTo>
                        <a:cubicBezTo>
                          <a:pt x="0" y="71"/>
                          <a:pt x="1" y="74"/>
                          <a:pt x="3" y="76"/>
                        </a:cubicBezTo>
                        <a:cubicBezTo>
                          <a:pt x="6" y="79"/>
                          <a:pt x="9" y="80"/>
                          <a:pt x="12" y="80"/>
                        </a:cubicBezTo>
                        <a:cubicBezTo>
                          <a:pt x="17" y="80"/>
                          <a:pt x="17" y="80"/>
                          <a:pt x="17" y="80"/>
                        </a:cubicBezTo>
                        <a:cubicBezTo>
                          <a:pt x="17" y="90"/>
                          <a:pt x="17" y="90"/>
                          <a:pt x="17" y="90"/>
                        </a:cubicBezTo>
                        <a:cubicBezTo>
                          <a:pt x="17" y="105"/>
                          <a:pt x="29" y="118"/>
                          <a:pt x="44" y="118"/>
                        </a:cubicBezTo>
                        <a:cubicBezTo>
                          <a:pt x="44" y="0"/>
                          <a:pt x="44" y="0"/>
                          <a:pt x="44" y="0"/>
                        </a:cubicBezTo>
                        <a:lnTo>
                          <a:pt x="12" y="0"/>
                        </a:lnTo>
                        <a:close/>
                      </a:path>
                    </a:pathLst>
                  </a:custGeom>
                  <a:solidFill>
                    <a:srgbClr val="77BC1F"/>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49" name="Freeform 15"/>
                  <p:cNvSpPr>
                    <a:spLocks/>
                  </p:cNvSpPr>
                  <p:nvPr/>
                </p:nvSpPr>
                <p:spPr bwMode="auto">
                  <a:xfrm rot="1417041">
                    <a:off x="7882522" y="3282822"/>
                    <a:ext cx="147659" cy="399032"/>
                  </a:xfrm>
                  <a:custGeom>
                    <a:avLst/>
                    <a:gdLst>
                      <a:gd name="T0" fmla="*/ 29 w 44"/>
                      <a:gd name="T1" fmla="*/ 90 h 118"/>
                      <a:gd name="T2" fmla="*/ 29 w 44"/>
                      <a:gd name="T3" fmla="*/ 80 h 118"/>
                      <a:gd name="T4" fmla="*/ 32 w 44"/>
                      <a:gd name="T5" fmla="*/ 80 h 118"/>
                      <a:gd name="T6" fmla="*/ 41 w 44"/>
                      <a:gd name="T7" fmla="*/ 76 h 118"/>
                      <a:gd name="T8" fmla="*/ 44 w 44"/>
                      <a:gd name="T9" fmla="*/ 68 h 118"/>
                      <a:gd name="T10" fmla="*/ 44 w 44"/>
                      <a:gd name="T11" fmla="*/ 12 h 118"/>
                      <a:gd name="T12" fmla="*/ 41 w 44"/>
                      <a:gd name="T13" fmla="*/ 4 h 118"/>
                      <a:gd name="T14" fmla="*/ 32 w 44"/>
                      <a:gd name="T15" fmla="*/ 0 h 118"/>
                      <a:gd name="T16" fmla="*/ 0 w 44"/>
                      <a:gd name="T17" fmla="*/ 0 h 118"/>
                      <a:gd name="T18" fmla="*/ 0 w 44"/>
                      <a:gd name="T19" fmla="*/ 118 h 118"/>
                      <a:gd name="T20" fmla="*/ 1 w 44"/>
                      <a:gd name="T21" fmla="*/ 118 h 118"/>
                      <a:gd name="T22" fmla="*/ 29 w 44"/>
                      <a:gd name="T23"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18">
                        <a:moveTo>
                          <a:pt x="29" y="90"/>
                        </a:moveTo>
                        <a:cubicBezTo>
                          <a:pt x="29" y="80"/>
                          <a:pt x="29" y="80"/>
                          <a:pt x="29" y="80"/>
                        </a:cubicBezTo>
                        <a:cubicBezTo>
                          <a:pt x="32" y="80"/>
                          <a:pt x="32" y="80"/>
                          <a:pt x="32" y="80"/>
                        </a:cubicBezTo>
                        <a:cubicBezTo>
                          <a:pt x="35" y="80"/>
                          <a:pt x="38" y="79"/>
                          <a:pt x="41" y="76"/>
                        </a:cubicBezTo>
                        <a:cubicBezTo>
                          <a:pt x="43" y="74"/>
                          <a:pt x="44" y="71"/>
                          <a:pt x="44" y="68"/>
                        </a:cubicBezTo>
                        <a:cubicBezTo>
                          <a:pt x="44" y="12"/>
                          <a:pt x="44" y="12"/>
                          <a:pt x="44" y="12"/>
                        </a:cubicBezTo>
                        <a:cubicBezTo>
                          <a:pt x="44" y="9"/>
                          <a:pt x="43" y="6"/>
                          <a:pt x="41" y="4"/>
                        </a:cubicBezTo>
                        <a:cubicBezTo>
                          <a:pt x="38" y="2"/>
                          <a:pt x="35" y="0"/>
                          <a:pt x="32" y="0"/>
                        </a:cubicBezTo>
                        <a:cubicBezTo>
                          <a:pt x="0" y="0"/>
                          <a:pt x="0" y="0"/>
                          <a:pt x="0" y="0"/>
                        </a:cubicBezTo>
                        <a:cubicBezTo>
                          <a:pt x="0" y="118"/>
                          <a:pt x="0" y="118"/>
                          <a:pt x="0" y="118"/>
                        </a:cubicBezTo>
                        <a:cubicBezTo>
                          <a:pt x="0" y="118"/>
                          <a:pt x="1" y="118"/>
                          <a:pt x="1" y="118"/>
                        </a:cubicBezTo>
                        <a:cubicBezTo>
                          <a:pt x="16" y="118"/>
                          <a:pt x="29" y="106"/>
                          <a:pt x="29" y="90"/>
                        </a:cubicBezTo>
                        <a:close/>
                      </a:path>
                    </a:pathLst>
                  </a:custGeom>
                  <a:solidFill>
                    <a:srgbClr val="008541"/>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50" name="Freeform 16"/>
                  <p:cNvSpPr>
                    <a:spLocks/>
                  </p:cNvSpPr>
                  <p:nvPr/>
                </p:nvSpPr>
                <p:spPr bwMode="auto">
                  <a:xfrm rot="1417041">
                    <a:off x="7993601" y="3018714"/>
                    <a:ext cx="253130" cy="441220"/>
                  </a:xfrm>
                  <a:custGeom>
                    <a:avLst/>
                    <a:gdLst>
                      <a:gd name="T0" fmla="*/ 59 w 75"/>
                      <a:gd name="T1" fmla="*/ 75 h 130"/>
                      <a:gd name="T2" fmla="*/ 50 w 75"/>
                      <a:gd name="T3" fmla="*/ 105 h 130"/>
                      <a:gd name="T4" fmla="*/ 50 w 75"/>
                      <a:gd name="T5" fmla="*/ 130 h 130"/>
                      <a:gd name="T6" fmla="*/ 75 w 75"/>
                      <a:gd name="T7" fmla="*/ 75 h 130"/>
                      <a:gd name="T8" fmla="*/ 0 w 75"/>
                      <a:gd name="T9" fmla="*/ 0 h 130"/>
                      <a:gd name="T10" fmla="*/ 0 w 75"/>
                      <a:gd name="T11" fmla="*/ 16 h 130"/>
                      <a:gd name="T12" fmla="*/ 59 w 75"/>
                      <a:gd name="T13" fmla="*/ 75 h 130"/>
                    </a:gdLst>
                    <a:ahLst/>
                    <a:cxnLst>
                      <a:cxn ang="0">
                        <a:pos x="T0" y="T1"/>
                      </a:cxn>
                      <a:cxn ang="0">
                        <a:pos x="T2" y="T3"/>
                      </a:cxn>
                      <a:cxn ang="0">
                        <a:pos x="T4" y="T5"/>
                      </a:cxn>
                      <a:cxn ang="0">
                        <a:pos x="T6" y="T7"/>
                      </a:cxn>
                      <a:cxn ang="0">
                        <a:pos x="T8" y="T9"/>
                      </a:cxn>
                      <a:cxn ang="0">
                        <a:pos x="T10" y="T11"/>
                      </a:cxn>
                      <a:cxn ang="0">
                        <a:pos x="T12" y="T13"/>
                      </a:cxn>
                    </a:cxnLst>
                    <a:rect l="0" t="0" r="r" b="b"/>
                    <a:pathLst>
                      <a:path w="75" h="130">
                        <a:moveTo>
                          <a:pt x="59" y="75"/>
                        </a:moveTo>
                        <a:cubicBezTo>
                          <a:pt x="59" y="86"/>
                          <a:pt x="56" y="96"/>
                          <a:pt x="50" y="105"/>
                        </a:cubicBezTo>
                        <a:cubicBezTo>
                          <a:pt x="50" y="130"/>
                          <a:pt x="50" y="130"/>
                          <a:pt x="50" y="130"/>
                        </a:cubicBezTo>
                        <a:cubicBezTo>
                          <a:pt x="65" y="117"/>
                          <a:pt x="75" y="97"/>
                          <a:pt x="75" y="75"/>
                        </a:cubicBezTo>
                        <a:cubicBezTo>
                          <a:pt x="75" y="34"/>
                          <a:pt x="41" y="0"/>
                          <a:pt x="0" y="0"/>
                        </a:cubicBezTo>
                        <a:cubicBezTo>
                          <a:pt x="0" y="16"/>
                          <a:pt x="0" y="16"/>
                          <a:pt x="0" y="16"/>
                        </a:cubicBezTo>
                        <a:cubicBezTo>
                          <a:pt x="32" y="16"/>
                          <a:pt x="59" y="43"/>
                          <a:pt x="59" y="75"/>
                        </a:cubicBezTo>
                        <a:close/>
                      </a:path>
                    </a:pathLst>
                  </a:custGeom>
                  <a:solidFill>
                    <a:srgbClr val="77BC1F"/>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51" name="Freeform 17"/>
                  <p:cNvSpPr>
                    <a:spLocks/>
                  </p:cNvSpPr>
                  <p:nvPr/>
                </p:nvSpPr>
                <p:spPr bwMode="auto">
                  <a:xfrm rot="1417041">
                    <a:off x="7759989" y="2916952"/>
                    <a:ext cx="254888" cy="441220"/>
                  </a:xfrm>
                  <a:custGeom>
                    <a:avLst/>
                    <a:gdLst>
                      <a:gd name="T0" fmla="*/ 0 w 75"/>
                      <a:gd name="T1" fmla="*/ 75 h 130"/>
                      <a:gd name="T2" fmla="*/ 25 w 75"/>
                      <a:gd name="T3" fmla="*/ 130 h 130"/>
                      <a:gd name="T4" fmla="*/ 25 w 75"/>
                      <a:gd name="T5" fmla="*/ 105 h 130"/>
                      <a:gd name="T6" fmla="*/ 16 w 75"/>
                      <a:gd name="T7" fmla="*/ 75 h 130"/>
                      <a:gd name="T8" fmla="*/ 75 w 75"/>
                      <a:gd name="T9" fmla="*/ 16 h 130"/>
                      <a:gd name="T10" fmla="*/ 75 w 75"/>
                      <a:gd name="T11" fmla="*/ 0 h 130"/>
                      <a:gd name="T12" fmla="*/ 0 w 75"/>
                      <a:gd name="T13" fmla="*/ 75 h 130"/>
                    </a:gdLst>
                    <a:ahLst/>
                    <a:cxnLst>
                      <a:cxn ang="0">
                        <a:pos x="T0" y="T1"/>
                      </a:cxn>
                      <a:cxn ang="0">
                        <a:pos x="T2" y="T3"/>
                      </a:cxn>
                      <a:cxn ang="0">
                        <a:pos x="T4" y="T5"/>
                      </a:cxn>
                      <a:cxn ang="0">
                        <a:pos x="T6" y="T7"/>
                      </a:cxn>
                      <a:cxn ang="0">
                        <a:pos x="T8" y="T9"/>
                      </a:cxn>
                      <a:cxn ang="0">
                        <a:pos x="T10" y="T11"/>
                      </a:cxn>
                      <a:cxn ang="0">
                        <a:pos x="T12" y="T13"/>
                      </a:cxn>
                    </a:cxnLst>
                    <a:rect l="0" t="0" r="r" b="b"/>
                    <a:pathLst>
                      <a:path w="75" h="130">
                        <a:moveTo>
                          <a:pt x="0" y="75"/>
                        </a:moveTo>
                        <a:cubicBezTo>
                          <a:pt x="0" y="97"/>
                          <a:pt x="10" y="117"/>
                          <a:pt x="25" y="130"/>
                        </a:cubicBezTo>
                        <a:cubicBezTo>
                          <a:pt x="25" y="105"/>
                          <a:pt x="25" y="105"/>
                          <a:pt x="25" y="105"/>
                        </a:cubicBezTo>
                        <a:cubicBezTo>
                          <a:pt x="19" y="96"/>
                          <a:pt x="16" y="86"/>
                          <a:pt x="16" y="75"/>
                        </a:cubicBezTo>
                        <a:cubicBezTo>
                          <a:pt x="16" y="43"/>
                          <a:pt x="43" y="16"/>
                          <a:pt x="75" y="16"/>
                        </a:cubicBezTo>
                        <a:cubicBezTo>
                          <a:pt x="75" y="0"/>
                          <a:pt x="75" y="0"/>
                          <a:pt x="75" y="0"/>
                        </a:cubicBezTo>
                        <a:cubicBezTo>
                          <a:pt x="34" y="0"/>
                          <a:pt x="0" y="34"/>
                          <a:pt x="0" y="75"/>
                        </a:cubicBezTo>
                        <a:close/>
                      </a:path>
                    </a:pathLst>
                  </a:custGeom>
                  <a:solidFill>
                    <a:srgbClr val="008541"/>
                  </a:solidFill>
                  <a:ln>
                    <a:noFill/>
                  </a:ln>
                </p:spPr>
                <p:txBody>
                  <a:bodyPr vert="horz" wrap="square" lIns="91440" tIns="45720" rIns="91440" bIns="45720" numCol="1"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grpSp>
          </p:grpSp>
        </p:grpSp>
        <p:grpSp>
          <p:nvGrpSpPr>
            <p:cNvPr id="56" name="Group 55"/>
            <p:cNvGrpSpPr/>
            <p:nvPr/>
          </p:nvGrpSpPr>
          <p:grpSpPr>
            <a:xfrm rot="1410766">
              <a:off x="7918232" y="3712836"/>
              <a:ext cx="509834" cy="510413"/>
              <a:chOff x="5327136" y="4313722"/>
              <a:chExt cx="1226387" cy="1227780"/>
            </a:xfrm>
          </p:grpSpPr>
          <p:sp>
            <p:nvSpPr>
              <p:cNvPr id="57" name="Oval 56"/>
              <p:cNvSpPr/>
              <p:nvPr/>
            </p:nvSpPr>
            <p:spPr bwMode="auto">
              <a:xfrm>
                <a:off x="5327136" y="4315115"/>
                <a:ext cx="1226387" cy="1226387"/>
              </a:xfrm>
              <a:prstGeom prst="ellipse">
                <a:avLst/>
              </a:prstGeom>
              <a:noFill/>
              <a:ln>
                <a:noFill/>
              </a:ln>
              <a:ex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sp>
            <p:nvSpPr>
              <p:cNvPr id="58" name="Up Arrow 57"/>
              <p:cNvSpPr/>
              <p:nvPr/>
            </p:nvSpPr>
            <p:spPr bwMode="auto">
              <a:xfrm>
                <a:off x="5844077" y="4313722"/>
                <a:ext cx="192504" cy="614589"/>
              </a:xfrm>
              <a:prstGeom prst="upArrow">
                <a:avLst>
                  <a:gd name="adj1" fmla="val 50000"/>
                  <a:gd name="adj2" fmla="val 50000"/>
                </a:avLst>
              </a:prstGeom>
              <a:solidFill>
                <a:srgbClr val="008541"/>
              </a:solidFill>
              <a:ln>
                <a:noFill/>
              </a:ln>
              <a:ex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grpSp>
        <p:sp>
          <p:nvSpPr>
            <p:cNvPr id="59" name="Oval 58"/>
            <p:cNvSpPr/>
            <p:nvPr/>
          </p:nvSpPr>
          <p:spPr bwMode="auto">
            <a:xfrm>
              <a:off x="8115475" y="3908893"/>
              <a:ext cx="115348" cy="115348"/>
            </a:xfrm>
            <a:prstGeom prst="ellipse">
              <a:avLst/>
            </a:prstGeom>
            <a:solidFill>
              <a:srgbClr val="008541"/>
            </a:solidFill>
            <a:ln>
              <a:noFill/>
            </a:ln>
            <a:ex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icrosoft YaHei" panose="020B0503020204020204" pitchFamily="34" charset="-122"/>
                <a:cs typeface="+mn-cs"/>
              </a:endParaRPr>
            </a:p>
          </p:txBody>
        </p:sp>
      </p:gr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5036" y="3127414"/>
            <a:ext cx="870709" cy="790044"/>
          </a:xfrm>
          <a:prstGeom prst="rect">
            <a:avLst/>
          </a:prstGeom>
        </p:spPr>
      </p:pic>
      <p:sp>
        <p:nvSpPr>
          <p:cNvPr id="36" name="Slide Number Placeholder 4"/>
          <p:cNvSpPr txBox="1">
            <a:spLocks/>
          </p:cNvSpPr>
          <p:nvPr/>
        </p:nvSpPr>
        <p:spPr>
          <a:xfrm>
            <a:off x="8709637" y="4806029"/>
            <a:ext cx="192024" cy="192024"/>
          </a:xfrm>
          <a:prstGeom prst="ellipse">
            <a:avLst/>
          </a:prstGeom>
          <a:solidFill>
            <a:srgbClr val="02D35F"/>
          </a:solidFill>
        </p:spPr>
        <p:txBody>
          <a:bodyPr vert="horz" lIns="0" tIns="0" rIns="0" bIns="0" rtlCol="0" anchor="ctr"/>
          <a:lstStyle>
            <a:defPPr>
              <a:defRPr lang="en-GB"/>
            </a:defPPr>
            <a:lvl1pPr algn="ctr" defTabSz="457200" rtl="0" fontAlgn="base">
              <a:lnSpc>
                <a:spcPct val="93000"/>
              </a:lnSpc>
              <a:spcBef>
                <a:spcPct val="0"/>
              </a:spcBef>
              <a:spcAft>
                <a:spcPct val="0"/>
              </a:spcAft>
              <a:buClr>
                <a:srgbClr val="000000"/>
              </a:buClr>
              <a:buSzPct val="100000"/>
              <a:buFont typeface="Times New Roman" pitchFamily="18" charset="0"/>
              <a:defRPr sz="675" kern="1200">
                <a:solidFill>
                  <a:schemeClr val="bg1"/>
                </a:solidFill>
                <a:latin typeface="Arial" pitchFamily="34" charset="0"/>
                <a:ea typeface="+mn-ea"/>
                <a:cs typeface="Lucida Sans Unicode" pitchFamily="34" charset="0"/>
              </a:defRPr>
            </a:lvl1pPr>
            <a:lvl2pPr marL="4572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2pPr>
            <a:lvl3pPr marL="9144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3pPr>
            <a:lvl4pPr marL="13716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4pPr>
            <a:lvl5pPr marL="1828800" algn="l" defTabSz="457200" rtl="0" fontAlgn="base">
              <a:lnSpc>
                <a:spcPct val="93000"/>
              </a:lnSpc>
              <a:spcBef>
                <a:spcPct val="0"/>
              </a:spcBef>
              <a:spcAft>
                <a:spcPct val="0"/>
              </a:spcAft>
              <a:buClr>
                <a:srgbClr val="000000"/>
              </a:buClr>
              <a:buSzPct val="100000"/>
              <a:buFont typeface="Times New Roman" pitchFamily="18" charset="0"/>
              <a:defRPr sz="2400" kern="1200">
                <a:solidFill>
                  <a:schemeClr val="bg1"/>
                </a:solidFill>
                <a:latin typeface="Arial" pitchFamily="34" charset="0"/>
                <a:ea typeface="+mn-ea"/>
                <a:cs typeface="Lucida Sans Unicode" pitchFamily="34" charset="0"/>
              </a:defRPr>
            </a:lvl5pPr>
            <a:lvl6pPr marL="2286000" algn="l" defTabSz="914400" rtl="0" eaLnBrk="1" latinLnBrk="0" hangingPunct="1">
              <a:defRPr sz="2400" kern="1200">
                <a:solidFill>
                  <a:schemeClr val="bg1"/>
                </a:solidFill>
                <a:latin typeface="Arial" pitchFamily="34" charset="0"/>
                <a:ea typeface="+mn-ea"/>
                <a:cs typeface="Lucida Sans Unicode" pitchFamily="34" charset="0"/>
              </a:defRPr>
            </a:lvl6pPr>
            <a:lvl7pPr marL="2743200" algn="l" defTabSz="914400" rtl="0" eaLnBrk="1" latinLnBrk="0" hangingPunct="1">
              <a:defRPr sz="2400" kern="1200">
                <a:solidFill>
                  <a:schemeClr val="bg1"/>
                </a:solidFill>
                <a:latin typeface="Arial" pitchFamily="34" charset="0"/>
                <a:ea typeface="+mn-ea"/>
                <a:cs typeface="Lucida Sans Unicode" pitchFamily="34" charset="0"/>
              </a:defRPr>
            </a:lvl7pPr>
            <a:lvl8pPr marL="3200400" algn="l" defTabSz="914400" rtl="0" eaLnBrk="1" latinLnBrk="0" hangingPunct="1">
              <a:defRPr sz="2400" kern="1200">
                <a:solidFill>
                  <a:schemeClr val="bg1"/>
                </a:solidFill>
                <a:latin typeface="Arial" pitchFamily="34" charset="0"/>
                <a:ea typeface="+mn-ea"/>
                <a:cs typeface="Lucida Sans Unicode" pitchFamily="34" charset="0"/>
              </a:defRPr>
            </a:lvl8pPr>
            <a:lvl9pPr marL="3657600" algn="l" defTabSz="914400" rtl="0" eaLnBrk="1" latinLnBrk="0" hangingPunct="1">
              <a:defRPr sz="2400" kern="1200">
                <a:solidFill>
                  <a:schemeClr val="bg1"/>
                </a:solidFill>
                <a:latin typeface="Arial" pitchFamily="34" charset="0"/>
                <a:ea typeface="+mn-ea"/>
                <a:cs typeface="Lucida Sans Unicode" pitchFamily="34" charset="0"/>
              </a:defRPr>
            </a:lvl9p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defRPr/>
            </a:pPr>
            <a:fld id="{B1AC83B0-B844-44F1-B4BE-92A8C14C00CC}" type="slidenum">
              <a:rPr kumimoji="0" lang="en-US" sz="675" b="0" i="0" u="none" strike="noStrike" kern="1200" cap="none" spc="0" normalizeH="0" baseline="0" noProof="0" smtClean="0">
                <a:ln>
                  <a:noFill/>
                </a:ln>
                <a:solidFill>
                  <a:prstClr val="white"/>
                </a:solidFill>
                <a:effectLst/>
                <a:uLnTx/>
                <a:uFillTx/>
                <a:latin typeface="Arial" pitchFamily="34" charset="0"/>
                <a:ea typeface="+mn-ea"/>
                <a:cs typeface="Lucida Sans Unicode" pitchFamily="34" charset="0"/>
              </a:rPr>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defRPr/>
              </a:pPr>
              <a:t>5</a:t>
            </a:fld>
            <a:endParaRPr kumimoji="0" lang="en-US" sz="675" b="0" i="0" u="none" strike="noStrike" kern="1200" cap="none" spc="0" normalizeH="0" baseline="0" noProof="0" dirty="0">
              <a:ln>
                <a:noFill/>
              </a:ln>
              <a:solidFill>
                <a:prstClr val="white"/>
              </a:solidFill>
              <a:effectLst/>
              <a:uLnTx/>
              <a:uFillTx/>
              <a:latin typeface="Arial" pitchFamily="34" charset="0"/>
              <a:ea typeface="+mn-ea"/>
              <a:cs typeface="Lucida Sans Unicode" pitchFamily="34" charset="0"/>
            </a:endParaRPr>
          </a:p>
        </p:txBody>
      </p:sp>
      <p:sp>
        <p:nvSpPr>
          <p:cNvPr id="3" name="Title 2"/>
          <p:cNvSpPr>
            <a:spLocks noGrp="1"/>
          </p:cNvSpPr>
          <p:nvPr>
            <p:ph type="title"/>
          </p:nvPr>
        </p:nvSpPr>
        <p:spPr/>
        <p:txBody>
          <a:bodyPr/>
          <a:lstStyle/>
          <a:p>
            <a:pPr lvl="0" defTabSz="914400">
              <a:lnSpc>
                <a:spcPct val="100000"/>
              </a:lnSpc>
              <a:spcBef>
                <a:spcPts val="0"/>
              </a:spcBef>
            </a:pPr>
            <a:r>
              <a:rPr lang="de-DE" sz="2100" spc="-1" dirty="0">
                <a:solidFill>
                  <a:srgbClr val="02D35F"/>
                </a:solidFill>
                <a:uFill>
                  <a:solidFill>
                    <a:srgbClr val="FFFFFF"/>
                  </a:solidFill>
                </a:uFill>
                <a:latin typeface="Arial"/>
                <a:ea typeface="+mn-ea"/>
                <a:cs typeface="+mn-cs"/>
              </a:rPr>
              <a:t>SUSE Linux Enterprise Server for SAP Applications</a:t>
            </a:r>
            <a:r>
              <a:rPr lang="de-DE" sz="2100" b="0" spc="-1" dirty="0">
                <a:solidFill>
                  <a:srgbClr val="000000"/>
                </a:solidFill>
                <a:uFill>
                  <a:solidFill>
                    <a:srgbClr val="FFFFFF"/>
                  </a:solidFill>
                </a:uFill>
                <a:latin typeface="Arial"/>
                <a:ea typeface="+mn-ea"/>
                <a:cs typeface="+mn-cs"/>
              </a:rPr>
              <a:t/>
            </a:r>
            <a:br>
              <a:rPr lang="de-DE" sz="2100" b="0" spc="-1" dirty="0">
                <a:solidFill>
                  <a:srgbClr val="000000"/>
                </a:solidFill>
                <a:uFill>
                  <a:solidFill>
                    <a:srgbClr val="FFFFFF"/>
                  </a:solidFill>
                </a:uFill>
                <a:latin typeface="Arial"/>
                <a:ea typeface="+mn-ea"/>
                <a:cs typeface="+mn-cs"/>
              </a:rPr>
            </a:br>
            <a:r>
              <a:rPr lang="de-DE" sz="1600" i="1" spc="-1" dirty="0">
                <a:solidFill>
                  <a:srgbClr val="000000"/>
                </a:solidFill>
                <a:uFill>
                  <a:solidFill>
                    <a:srgbClr val="FFFFFF"/>
                  </a:solidFill>
                </a:uFill>
                <a:latin typeface="Arial"/>
                <a:ea typeface="+mn-ea"/>
                <a:cs typeface="+mn-cs"/>
              </a:rPr>
              <a:t>The Leading Platform for SAP Applications on </a:t>
            </a:r>
            <a:r>
              <a:rPr lang="de-DE" sz="1600" i="1" spc="-1" dirty="0" smtClean="0">
                <a:solidFill>
                  <a:srgbClr val="000000"/>
                </a:solidFill>
                <a:uFill>
                  <a:solidFill>
                    <a:srgbClr val="FFFFFF"/>
                  </a:solidFill>
                </a:uFill>
                <a:latin typeface="Arial"/>
                <a:ea typeface="+mn-ea"/>
                <a:cs typeface="+mn-cs"/>
              </a:rPr>
              <a:t>Linux</a:t>
            </a:r>
            <a:endParaRPr lang="en-US" dirty="0"/>
          </a:p>
        </p:txBody>
      </p:sp>
    </p:spTree>
    <p:extLst>
      <p:ext uri="{BB962C8B-B14F-4D97-AF65-F5344CB8AC3E}">
        <p14:creationId xmlns:p14="http://schemas.microsoft.com/office/powerpoint/2010/main" val="40454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2800" y="0"/>
            <a:ext cx="3251200" cy="5143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1876" y="-8421"/>
            <a:ext cx="3638234" cy="5151921"/>
          </a:xfrm>
          <a:prstGeom prst="rect">
            <a:avLst/>
          </a:prstGeom>
        </p:spPr>
      </p:pic>
      <p:sp>
        <p:nvSpPr>
          <p:cNvPr id="8" name="Content Placeholder 2"/>
          <p:cNvSpPr txBox="1">
            <a:spLocks/>
          </p:cNvSpPr>
          <p:nvPr/>
        </p:nvSpPr>
        <p:spPr>
          <a:xfrm>
            <a:off x="874646" y="1312985"/>
            <a:ext cx="4856682" cy="3344055"/>
          </a:xfrm>
          <a:prstGeom prst="rect">
            <a:avLst/>
          </a:prstGeom>
        </p:spPr>
        <p:txBody>
          <a:bodyPr/>
          <a:lst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spcBef>
                <a:spcPts val="1200"/>
              </a:spcBef>
              <a:buFont typeface="Calibri" panose="020F0502020204030204" pitchFamily="34" charset="0"/>
              <a:buChar char="•"/>
            </a:pPr>
            <a:r>
              <a:rPr lang="en-US" sz="1400" dirty="0" smtClean="0">
                <a:solidFill>
                  <a:srgbClr val="000000"/>
                </a:solidFill>
                <a:latin typeface="+mn-lt"/>
                <a:ea typeface="Calibri" panose="020F0502020204030204" pitchFamily="34" charset="0"/>
                <a:cs typeface="Times New Roman" panose="02020603050405020304" pitchFamily="18" charset="0"/>
              </a:rPr>
              <a:t>Gain optimal performance </a:t>
            </a:r>
            <a:r>
              <a:rPr lang="en-US" sz="1400" b="0" dirty="0" smtClean="0">
                <a:solidFill>
                  <a:srgbClr val="000000"/>
                </a:solidFill>
                <a:latin typeface="+mn-lt"/>
                <a:ea typeface="Calibri" panose="020F0502020204030204" pitchFamily="34" charset="0"/>
                <a:cs typeface="Times New Roman" panose="02020603050405020304" pitchFamily="18" charset="0"/>
              </a:rPr>
              <a:t>by deploying SAP applications and SAP HANA on a reference platform used for SAP application development</a:t>
            </a:r>
          </a:p>
          <a:p>
            <a:pPr marL="342900" indent="-342900">
              <a:spcBef>
                <a:spcPts val="1200"/>
              </a:spcBef>
              <a:buFont typeface="Calibri" panose="020F0502020204030204" pitchFamily="34" charset="0"/>
              <a:buChar char="•"/>
            </a:pPr>
            <a:r>
              <a:rPr lang="en-US" sz="1400" dirty="0" smtClean="0">
                <a:solidFill>
                  <a:srgbClr val="000000"/>
                </a:solidFill>
                <a:latin typeface="+mn-lt"/>
                <a:ea typeface="Calibri" panose="020F0502020204030204" pitchFamily="34" charset="0"/>
                <a:cs typeface="Times New Roman" panose="02020603050405020304" pitchFamily="18" charset="0"/>
              </a:rPr>
              <a:t>Prioritize SAP application performance </a:t>
            </a:r>
            <a:r>
              <a:rPr lang="en-US" sz="1400" b="0" dirty="0" smtClean="0">
                <a:solidFill>
                  <a:srgbClr val="000000"/>
                </a:solidFill>
                <a:latin typeface="+mn-lt"/>
                <a:ea typeface="Calibri" panose="020F0502020204030204" pitchFamily="34" charset="0"/>
                <a:cs typeface="Times New Roman" panose="02020603050405020304" pitchFamily="18" charset="0"/>
              </a:rPr>
              <a:t>by setting limits for page caching by the Linux kernel to ensure memory availability and high performance</a:t>
            </a:r>
          </a:p>
          <a:p>
            <a:pPr marL="342900" indent="-342900">
              <a:spcBef>
                <a:spcPts val="1200"/>
              </a:spcBef>
              <a:buFont typeface="Calibri" panose="020F0502020204030204" pitchFamily="34" charset="0"/>
              <a:buChar char="•"/>
            </a:pPr>
            <a:r>
              <a:rPr lang="en-US" sz="1400" dirty="0" smtClean="0">
                <a:solidFill>
                  <a:schemeClr val="accent1"/>
                </a:solidFill>
                <a:latin typeface="+mn-lt"/>
                <a:ea typeface="Calibri" panose="020F0502020204030204" pitchFamily="34" charset="0"/>
                <a:cs typeface="Times New Roman" panose="02020603050405020304" pitchFamily="18" charset="0"/>
              </a:rPr>
              <a:t>Tune SAP HANA performance </a:t>
            </a:r>
            <a:r>
              <a:rPr lang="en-US" sz="1400" b="0" dirty="0" smtClean="0">
                <a:solidFill>
                  <a:schemeClr val="accent1"/>
                </a:solidFill>
                <a:latin typeface="+mn-lt"/>
                <a:ea typeface="Calibri" panose="020F0502020204030204" pitchFamily="34" charset="0"/>
                <a:cs typeface="Times New Roman" panose="02020603050405020304" pitchFamily="18" charset="0"/>
              </a:rPr>
              <a:t>using a benchmark tuning option at installation</a:t>
            </a:r>
          </a:p>
          <a:p>
            <a:pPr marL="342900" indent="-342900">
              <a:spcBef>
                <a:spcPts val="1200"/>
              </a:spcBef>
              <a:buFont typeface="Calibri" panose="020F0502020204030204" pitchFamily="34" charset="0"/>
              <a:buChar char="•"/>
            </a:pPr>
            <a:r>
              <a:rPr lang="en-US" sz="1400" dirty="0" smtClean="0">
                <a:solidFill>
                  <a:srgbClr val="000000"/>
                </a:solidFill>
                <a:latin typeface="+mn-lt"/>
                <a:ea typeface="Calibri" panose="020F0502020204030204" pitchFamily="34" charset="0"/>
                <a:cs typeface="Times New Roman" panose="02020603050405020304" pitchFamily="18" charset="0"/>
              </a:rPr>
              <a:t>Maintain peak performance of updated SAP applications </a:t>
            </a:r>
            <a:r>
              <a:rPr lang="en-US" sz="1400" b="0" dirty="0" smtClean="0">
                <a:solidFill>
                  <a:srgbClr val="000000"/>
                </a:solidFill>
                <a:latin typeface="+mn-lt"/>
                <a:ea typeface="Calibri" panose="020F0502020204030204" pitchFamily="34" charset="0"/>
                <a:cs typeface="Times New Roman" panose="02020603050405020304" pitchFamily="18" charset="0"/>
              </a:rPr>
              <a:t>with corresponding SUSE Linux Enterprise Server updates through a dedicated update channel</a:t>
            </a:r>
          </a:p>
          <a:p>
            <a:pPr marL="342900" indent="-342900">
              <a:spcBef>
                <a:spcPts val="1200"/>
              </a:spcBef>
              <a:buFont typeface="Calibri" panose="020F0502020204030204" pitchFamily="34" charset="0"/>
              <a:buChar char="•"/>
            </a:pPr>
            <a:endParaRPr lang="en-US" sz="1400" b="0" dirty="0">
              <a:solidFill>
                <a:srgbClr val="000000"/>
              </a:solidFill>
              <a:latin typeface="+mn-lt"/>
              <a:ea typeface="Calibri" panose="020F0502020204030204" pitchFamily="34" charset="0"/>
              <a:cs typeface="Times New Roman" panose="02020603050405020304" pitchFamily="18" charset="0"/>
            </a:endParaRPr>
          </a:p>
        </p:txBody>
      </p:sp>
      <p:sp>
        <p:nvSpPr>
          <p:cNvPr id="9" name="Rectangle 8"/>
          <p:cNvSpPr/>
          <p:nvPr/>
        </p:nvSpPr>
        <p:spPr>
          <a:xfrm>
            <a:off x="730265" y="2906207"/>
            <a:ext cx="5145443" cy="65532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fontAlgn="auto">
              <a:lnSpc>
                <a:spcPct val="100000"/>
              </a:lnSpc>
              <a:spcBef>
                <a:spcPts val="0"/>
              </a:spcBef>
              <a:spcAft>
                <a:spcPts val="0"/>
              </a:spcAft>
              <a:buClrTx/>
              <a:buSzTx/>
              <a:buFontTx/>
              <a:buNone/>
            </a:pPr>
            <a:endParaRPr lang="en-US" sz="1350">
              <a:solidFill>
                <a:prstClr val="black"/>
              </a:solidFill>
            </a:endParaRPr>
          </a:p>
        </p:txBody>
      </p:sp>
      <p:sp>
        <p:nvSpPr>
          <p:cNvPr id="2" name="Title 1"/>
          <p:cNvSpPr>
            <a:spLocks noGrp="1"/>
          </p:cNvSpPr>
          <p:nvPr>
            <p:ph type="title"/>
          </p:nvPr>
        </p:nvSpPr>
        <p:spPr>
          <a:xfrm>
            <a:off x="874646" y="342900"/>
            <a:ext cx="5330212" cy="585787"/>
          </a:xfrm>
        </p:spPr>
        <p:txBody>
          <a:bodyPr/>
          <a:lstStyle/>
          <a:p>
            <a:r>
              <a:rPr lang="en-US" sz="2100" dirty="0">
                <a:solidFill>
                  <a:srgbClr val="0D2C40"/>
                </a:solidFill>
              </a:rPr>
              <a:t>What’s </a:t>
            </a:r>
            <a:r>
              <a:rPr lang="en-US" sz="2100" dirty="0">
                <a:solidFill>
                  <a:srgbClr val="02D35F"/>
                </a:solidFill>
              </a:rPr>
              <a:t>new</a:t>
            </a:r>
            <a:r>
              <a:rPr lang="en-US" sz="2100" dirty="0">
                <a:solidFill>
                  <a:srgbClr val="0D2C40"/>
                </a:solidFill>
              </a:rPr>
              <a:t> in boosting performance?</a:t>
            </a:r>
            <a:endParaRPr lang="en-US" dirty="0"/>
          </a:p>
        </p:txBody>
      </p:sp>
      <p:grpSp>
        <p:nvGrpSpPr>
          <p:cNvPr id="10" name="Group 9"/>
          <p:cNvGrpSpPr/>
          <p:nvPr/>
        </p:nvGrpSpPr>
        <p:grpSpPr>
          <a:xfrm>
            <a:off x="6084987" y="382383"/>
            <a:ext cx="562685" cy="492302"/>
            <a:chOff x="7756711" y="2956561"/>
            <a:chExt cx="658384" cy="576030"/>
          </a:xfrm>
        </p:grpSpPr>
        <p:sp>
          <p:nvSpPr>
            <p:cNvPr id="11" name="Rectangle 10"/>
            <p:cNvSpPr/>
            <p:nvPr/>
          </p:nvSpPr>
          <p:spPr>
            <a:xfrm>
              <a:off x="7756711" y="3281131"/>
              <a:ext cx="99060" cy="251460"/>
            </a:xfrm>
            <a:prstGeom prst="rect">
              <a:avLst/>
            </a:prstGeom>
            <a:solidFill>
              <a:srgbClr val="9BBB59">
                <a:lumMod val="60000"/>
                <a:lumOff val="40000"/>
              </a:srgbClr>
            </a:solidFill>
            <a:ln w="3175" cap="flat" cmpd="sng" algn="ctr">
              <a:noFill/>
              <a:prstDash val="solid"/>
            </a:ln>
            <a:effectLst/>
          </p:spPr>
          <p:txBody>
            <a:bodyPr rtlCol="0" anchor="ctr"/>
            <a:lstStyle/>
            <a:p>
              <a:pPr algn="ctr" defTabSz="914400" fontAlgn="auto">
                <a:lnSpc>
                  <a:spcPct val="100000"/>
                </a:lnSpc>
                <a:spcBef>
                  <a:spcPts val="0"/>
                </a:spcBef>
                <a:spcAft>
                  <a:spcPts val="0"/>
                </a:spcAft>
                <a:buClrTx/>
                <a:buSzTx/>
                <a:buFontTx/>
                <a:buNone/>
                <a:defRPr/>
              </a:pPr>
              <a:endParaRPr lang="en-US" sz="1800" kern="0" smtClean="0">
                <a:solidFill>
                  <a:prstClr val="white"/>
                </a:solidFill>
                <a:latin typeface="Arial"/>
                <a:ea typeface="DejaVu Sans"/>
                <a:cs typeface="DejaVu Sans"/>
              </a:endParaRPr>
            </a:p>
          </p:txBody>
        </p:sp>
        <p:sp>
          <p:nvSpPr>
            <p:cNvPr id="12" name="Rectangle 11"/>
            <p:cNvSpPr/>
            <p:nvPr/>
          </p:nvSpPr>
          <p:spPr>
            <a:xfrm>
              <a:off x="7896542" y="3195050"/>
              <a:ext cx="99060" cy="337541"/>
            </a:xfrm>
            <a:prstGeom prst="rect">
              <a:avLst/>
            </a:prstGeom>
            <a:solidFill>
              <a:srgbClr val="9BBB59">
                <a:lumMod val="60000"/>
                <a:lumOff val="40000"/>
              </a:srgbClr>
            </a:solidFill>
            <a:ln w="3175" cap="flat" cmpd="sng" algn="ctr">
              <a:noFill/>
              <a:prstDash val="solid"/>
            </a:ln>
            <a:effectLst/>
          </p:spPr>
          <p:txBody>
            <a:bodyPr rtlCol="0" anchor="ctr"/>
            <a:lstStyle/>
            <a:p>
              <a:pPr algn="ctr" defTabSz="914400" fontAlgn="auto">
                <a:lnSpc>
                  <a:spcPct val="100000"/>
                </a:lnSpc>
                <a:spcBef>
                  <a:spcPts val="0"/>
                </a:spcBef>
                <a:spcAft>
                  <a:spcPts val="0"/>
                </a:spcAft>
                <a:buClrTx/>
                <a:buSzTx/>
                <a:buFontTx/>
                <a:buNone/>
                <a:defRPr/>
              </a:pPr>
              <a:endParaRPr lang="en-US" sz="1800" kern="0" smtClean="0">
                <a:solidFill>
                  <a:prstClr val="white"/>
                </a:solidFill>
                <a:latin typeface="Arial"/>
                <a:ea typeface="DejaVu Sans"/>
                <a:cs typeface="DejaVu Sans"/>
              </a:endParaRPr>
            </a:p>
          </p:txBody>
        </p:sp>
        <p:sp>
          <p:nvSpPr>
            <p:cNvPr id="13" name="Rectangle 12"/>
            <p:cNvSpPr/>
            <p:nvPr/>
          </p:nvSpPr>
          <p:spPr>
            <a:xfrm>
              <a:off x="8036373" y="3116581"/>
              <a:ext cx="99060" cy="416010"/>
            </a:xfrm>
            <a:prstGeom prst="rect">
              <a:avLst/>
            </a:prstGeom>
            <a:solidFill>
              <a:srgbClr val="9BBB59">
                <a:lumMod val="60000"/>
                <a:lumOff val="40000"/>
              </a:srgbClr>
            </a:solidFill>
            <a:ln w="3175" cap="flat" cmpd="sng" algn="ctr">
              <a:noFill/>
              <a:prstDash val="solid"/>
            </a:ln>
            <a:effectLst/>
          </p:spPr>
          <p:txBody>
            <a:bodyPr rtlCol="0" anchor="ctr"/>
            <a:lstStyle/>
            <a:p>
              <a:pPr algn="ctr" defTabSz="914400" fontAlgn="auto">
                <a:lnSpc>
                  <a:spcPct val="100000"/>
                </a:lnSpc>
                <a:spcBef>
                  <a:spcPts val="0"/>
                </a:spcBef>
                <a:spcAft>
                  <a:spcPts val="0"/>
                </a:spcAft>
                <a:buClrTx/>
                <a:buSzTx/>
                <a:buFontTx/>
                <a:buNone/>
                <a:defRPr/>
              </a:pPr>
              <a:endParaRPr lang="en-US" sz="1800" kern="0" smtClean="0">
                <a:solidFill>
                  <a:prstClr val="white"/>
                </a:solidFill>
                <a:latin typeface="Arial"/>
                <a:ea typeface="DejaVu Sans"/>
                <a:cs typeface="DejaVu Sans"/>
              </a:endParaRPr>
            </a:p>
          </p:txBody>
        </p:sp>
        <p:sp>
          <p:nvSpPr>
            <p:cNvPr id="14" name="Rectangle 13"/>
            <p:cNvSpPr/>
            <p:nvPr/>
          </p:nvSpPr>
          <p:spPr>
            <a:xfrm>
              <a:off x="8176204" y="3044191"/>
              <a:ext cx="99060" cy="488400"/>
            </a:xfrm>
            <a:prstGeom prst="rect">
              <a:avLst/>
            </a:prstGeom>
            <a:solidFill>
              <a:srgbClr val="9BBB59">
                <a:lumMod val="60000"/>
                <a:lumOff val="40000"/>
              </a:srgbClr>
            </a:solidFill>
            <a:ln w="3175" cap="flat" cmpd="sng" algn="ctr">
              <a:noFill/>
              <a:prstDash val="solid"/>
            </a:ln>
            <a:effectLst/>
          </p:spPr>
          <p:txBody>
            <a:bodyPr rtlCol="0" anchor="ctr"/>
            <a:lstStyle/>
            <a:p>
              <a:pPr algn="ctr" defTabSz="914400" fontAlgn="auto">
                <a:lnSpc>
                  <a:spcPct val="100000"/>
                </a:lnSpc>
                <a:spcBef>
                  <a:spcPts val="0"/>
                </a:spcBef>
                <a:spcAft>
                  <a:spcPts val="0"/>
                </a:spcAft>
                <a:buClrTx/>
                <a:buSzTx/>
                <a:buFontTx/>
                <a:buNone/>
                <a:defRPr/>
              </a:pPr>
              <a:endParaRPr lang="en-US" sz="1800" kern="0" smtClean="0">
                <a:solidFill>
                  <a:prstClr val="white"/>
                </a:solidFill>
                <a:latin typeface="Arial"/>
                <a:ea typeface="DejaVu Sans"/>
                <a:cs typeface="DejaVu Sans"/>
              </a:endParaRPr>
            </a:p>
          </p:txBody>
        </p:sp>
        <p:sp>
          <p:nvSpPr>
            <p:cNvPr id="15" name="Rectangle 14"/>
            <p:cNvSpPr/>
            <p:nvPr/>
          </p:nvSpPr>
          <p:spPr>
            <a:xfrm>
              <a:off x="8316035" y="2956561"/>
              <a:ext cx="99060" cy="576030"/>
            </a:xfrm>
            <a:prstGeom prst="rect">
              <a:avLst/>
            </a:prstGeom>
            <a:solidFill>
              <a:srgbClr val="9BBB59">
                <a:lumMod val="60000"/>
                <a:lumOff val="40000"/>
              </a:srgbClr>
            </a:solidFill>
            <a:ln w="3175" cap="flat" cmpd="sng" algn="ctr">
              <a:noFill/>
              <a:prstDash val="solid"/>
            </a:ln>
            <a:effectLst/>
          </p:spPr>
          <p:txBody>
            <a:bodyPr rtlCol="0" anchor="ctr"/>
            <a:lstStyle/>
            <a:p>
              <a:pPr algn="ctr" defTabSz="914400" fontAlgn="auto">
                <a:lnSpc>
                  <a:spcPct val="100000"/>
                </a:lnSpc>
                <a:spcBef>
                  <a:spcPts val="0"/>
                </a:spcBef>
                <a:spcAft>
                  <a:spcPts val="0"/>
                </a:spcAft>
                <a:buClrTx/>
                <a:buSzTx/>
                <a:buFontTx/>
                <a:buNone/>
                <a:defRPr/>
              </a:pPr>
              <a:endParaRPr lang="en-US" sz="1800" kern="0" smtClean="0">
                <a:solidFill>
                  <a:prstClr val="white"/>
                </a:solidFill>
                <a:latin typeface="Arial"/>
                <a:ea typeface="DejaVu Sans"/>
                <a:cs typeface="DejaVu Sans"/>
              </a:endParaRPr>
            </a:p>
          </p:txBody>
        </p:sp>
      </p:grpSp>
    </p:spTree>
    <p:extLst>
      <p:ext uri="{BB962C8B-B14F-4D97-AF65-F5344CB8AC3E}">
        <p14:creationId xmlns:p14="http://schemas.microsoft.com/office/powerpoint/2010/main" val="425161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Maintain High Performance Levels With Page Cache Limits</a:t>
            </a:r>
          </a:p>
        </p:txBody>
      </p:sp>
      <p:sp>
        <p:nvSpPr>
          <p:cNvPr id="48131" name="Content Placeholder 1"/>
          <p:cNvSpPr>
            <a:spLocks noGrp="1"/>
          </p:cNvSpPr>
          <p:nvPr>
            <p:ph idx="1"/>
          </p:nvPr>
        </p:nvSpPr>
        <p:spPr>
          <a:xfrm>
            <a:off x="1025226" y="1202234"/>
            <a:ext cx="4393080" cy="3707045"/>
          </a:xfrm>
        </p:spPr>
        <p:txBody>
          <a:bodyPr/>
          <a:lstStyle/>
          <a:p>
            <a:r>
              <a:rPr lang="en-US" altLang="en-US" dirty="0" smtClean="0"/>
              <a:t>SAP Applications Use Large Amounts Of Memory For Performance</a:t>
            </a:r>
          </a:p>
          <a:p>
            <a:endParaRPr lang="en-US" altLang="en-US" dirty="0" smtClean="0"/>
          </a:p>
          <a:p>
            <a:r>
              <a:rPr lang="en-US" altLang="en-US" dirty="0" smtClean="0"/>
              <a:t>The Linux Kernel Pages Out Memory For Filesystem </a:t>
            </a:r>
            <a:r>
              <a:rPr lang="en-US" altLang="en-US" dirty="0" smtClean="0">
                <a:solidFill>
                  <a:schemeClr val="tx1"/>
                </a:solidFill>
              </a:rPr>
              <a:t>Performance</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i="1" dirty="0" smtClean="0">
                <a:solidFill>
                  <a:schemeClr val="tx1"/>
                </a:solidFill>
              </a:rPr>
              <a:t>The Problem:</a:t>
            </a:r>
          </a:p>
          <a:p>
            <a:pPr marL="342900" lvl="1" indent="0">
              <a:buNone/>
            </a:pPr>
            <a:r>
              <a:rPr lang="en-US" altLang="en-US" i="1" dirty="0" smtClean="0">
                <a:solidFill>
                  <a:schemeClr val="tx1"/>
                </a:solidFill>
              </a:rPr>
              <a:t>SAP Application Performance Slows</a:t>
            </a:r>
          </a:p>
          <a:p>
            <a:pPr marL="342900" lvl="1" indent="0">
              <a:buNone/>
            </a:pPr>
            <a:r>
              <a:rPr lang="en-US" altLang="en-US" i="1" dirty="0" smtClean="0">
                <a:solidFill>
                  <a:schemeClr val="tx1"/>
                </a:solidFill>
              </a:rPr>
              <a:t>SAP JAVA Applications Can Be Worse!</a:t>
            </a:r>
          </a:p>
          <a:p>
            <a:pPr>
              <a:buFont typeface="Arial" panose="020B0604020202020204" pitchFamily="34" charset="0"/>
              <a:buChar char="•"/>
            </a:pPr>
            <a:endParaRPr lang="en-US" altLang="en-US" dirty="0" smtClean="0">
              <a:solidFill>
                <a:schemeClr val="bg2"/>
              </a:solidFill>
            </a:endParaRPr>
          </a:p>
          <a:p>
            <a:r>
              <a:rPr lang="en-US" altLang="en-US" dirty="0" smtClean="0">
                <a:solidFill>
                  <a:schemeClr val="accent3"/>
                </a:solidFill>
              </a:rPr>
              <a:t>The Solution: Page Cache Limit!</a:t>
            </a:r>
          </a:p>
          <a:p>
            <a:pPr marL="342900" lvl="1" indent="0">
              <a:buNone/>
            </a:pPr>
            <a:r>
              <a:rPr lang="en-US" altLang="en-US" dirty="0" smtClean="0">
                <a:solidFill>
                  <a:schemeClr val="accent3"/>
                </a:solidFill>
              </a:rPr>
              <a:t>Take Control Of Page Caching To Prioritize Applications</a:t>
            </a:r>
          </a:p>
          <a:p>
            <a:pPr marL="342900" lvl="1" indent="0">
              <a:buNone/>
            </a:pPr>
            <a:r>
              <a:rPr lang="en-US" altLang="en-US" dirty="0" smtClean="0">
                <a:solidFill>
                  <a:schemeClr val="accent3"/>
                </a:solidFill>
              </a:rPr>
              <a:t>Limit Paging While RAM Is Available</a:t>
            </a:r>
            <a:endParaRPr lang="en-US" altLang="en-US" dirty="0"/>
          </a:p>
          <a:p>
            <a:pPr>
              <a:buFont typeface="Arial" panose="020B0604020202020204" pitchFamily="34" charset="0"/>
              <a:buChar char="•"/>
            </a:pPr>
            <a:endParaRPr lang="en-US" altLang="en-US" dirty="0"/>
          </a:p>
        </p:txBody>
      </p:sp>
      <p:grpSp>
        <p:nvGrpSpPr>
          <p:cNvPr id="2" name="Group 1"/>
          <p:cNvGrpSpPr/>
          <p:nvPr/>
        </p:nvGrpSpPr>
        <p:grpSpPr>
          <a:xfrm>
            <a:off x="5928805" y="1583041"/>
            <a:ext cx="1714500" cy="3257550"/>
            <a:chOff x="5078113" y="1254621"/>
            <a:chExt cx="1714500" cy="3257550"/>
          </a:xfrm>
        </p:grpSpPr>
        <p:sp>
          <p:nvSpPr>
            <p:cNvPr id="48132" name="Rounded Rectangle 20"/>
            <p:cNvSpPr>
              <a:spLocks noChangeArrowheads="1"/>
            </p:cNvSpPr>
            <p:nvPr/>
          </p:nvSpPr>
          <p:spPr bwMode="auto">
            <a:xfrm>
              <a:off x="5078113" y="3026271"/>
              <a:ext cx="1714500" cy="1485900"/>
            </a:xfrm>
            <a:prstGeom prst="roundRect">
              <a:avLst>
                <a:gd name="adj" fmla="val 16667"/>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sz="1800"/>
            </a:p>
          </p:txBody>
        </p:sp>
        <p:sp>
          <p:nvSpPr>
            <p:cNvPr id="48133" name="Rounded Rectangle 21"/>
            <p:cNvSpPr>
              <a:spLocks noChangeArrowheads="1"/>
            </p:cNvSpPr>
            <p:nvPr/>
          </p:nvSpPr>
          <p:spPr bwMode="auto">
            <a:xfrm>
              <a:off x="5078113" y="1711822"/>
              <a:ext cx="1714500" cy="1860947"/>
            </a:xfrm>
            <a:prstGeom prst="roundRect">
              <a:avLst>
                <a:gd name="adj" fmla="val 16667"/>
              </a:avLst>
            </a:prstGeom>
            <a:solidFill>
              <a:schemeClr val="accent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sz="1800"/>
            </a:p>
          </p:txBody>
        </p:sp>
        <p:sp>
          <p:nvSpPr>
            <p:cNvPr id="48134" name="Rounded Rectangle 18"/>
            <p:cNvSpPr>
              <a:spLocks noChangeArrowheads="1"/>
            </p:cNvSpPr>
            <p:nvPr/>
          </p:nvSpPr>
          <p:spPr bwMode="auto">
            <a:xfrm>
              <a:off x="5078113" y="1254621"/>
              <a:ext cx="1714500" cy="2218135"/>
            </a:xfrm>
            <a:prstGeom prst="roundRect">
              <a:avLst>
                <a:gd name="adj" fmla="val 16667"/>
              </a:avLst>
            </a:prstGeom>
            <a:solidFill>
              <a:srgbClr val="00B8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lnSpc>
                  <a:spcPct val="93000"/>
                </a:lnSpc>
                <a:buClr>
                  <a:srgbClr val="000000"/>
                </a:buClr>
                <a:buSzPct val="100000"/>
                <a:buFont typeface="Times New Roman" panose="02020603050405020304" pitchFamily="18" charset="0"/>
                <a:buNone/>
              </a:pPr>
              <a:endParaRPr lang="en-US" altLang="en-US" sz="1800"/>
            </a:p>
          </p:txBody>
        </p:sp>
        <p:sp>
          <p:nvSpPr>
            <p:cNvPr id="48135" name="TextBox 6"/>
            <p:cNvSpPr txBox="1">
              <a:spLocks noChangeArrowheads="1"/>
            </p:cNvSpPr>
            <p:nvPr/>
          </p:nvSpPr>
          <p:spPr bwMode="auto">
            <a:xfrm>
              <a:off x="5288854" y="1602284"/>
              <a:ext cx="1294209" cy="5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t>SAP Application</a:t>
              </a:r>
            </a:p>
          </p:txBody>
        </p:sp>
        <p:sp>
          <p:nvSpPr>
            <p:cNvPr id="48136" name="TextBox 8"/>
            <p:cNvSpPr txBox="1">
              <a:spLocks noChangeArrowheads="1"/>
            </p:cNvSpPr>
            <p:nvPr/>
          </p:nvSpPr>
          <p:spPr bwMode="auto">
            <a:xfrm>
              <a:off x="5312667" y="4121118"/>
              <a:ext cx="1294209" cy="3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1" dirty="0"/>
                <a:t>Linux</a:t>
              </a:r>
            </a:p>
          </p:txBody>
        </p:sp>
        <p:sp>
          <p:nvSpPr>
            <p:cNvPr id="48137" name="TextBox 9"/>
            <p:cNvSpPr txBox="1">
              <a:spLocks noChangeArrowheads="1"/>
            </p:cNvSpPr>
            <p:nvPr/>
          </p:nvSpPr>
          <p:spPr bwMode="auto">
            <a:xfrm>
              <a:off x="5092400" y="2830812"/>
              <a:ext cx="1685925" cy="6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dirty="0"/>
                <a:t>Page Cache Limit</a:t>
              </a:r>
            </a:p>
          </p:txBody>
        </p:sp>
      </p:grpSp>
      <p:sp>
        <p:nvSpPr>
          <p:cNvPr id="48138" name="TextBox 19"/>
          <p:cNvSpPr txBox="1">
            <a:spLocks noChangeArrowheads="1"/>
          </p:cNvSpPr>
          <p:nvPr/>
        </p:nvSpPr>
        <p:spPr bwMode="auto">
          <a:xfrm>
            <a:off x="5835117" y="1115911"/>
            <a:ext cx="194310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b="1" i="1" dirty="0">
                <a:solidFill>
                  <a:schemeClr val="accent3"/>
                </a:solidFill>
              </a:rPr>
              <a:t>System Memory</a:t>
            </a:r>
          </a:p>
        </p:txBody>
      </p:sp>
    </p:spTree>
    <p:extLst>
      <p:ext uri="{BB962C8B-B14F-4D97-AF65-F5344CB8AC3E}">
        <p14:creationId xmlns:p14="http://schemas.microsoft.com/office/powerpoint/2010/main" val="2415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725423" y="191691"/>
            <a:ext cx="7601613" cy="740569"/>
          </a:xfrm>
        </p:spPr>
        <p:txBody>
          <a:bodyPr vert="horz" lIns="91440" tIns="48768" rIns="91440" bIns="45720" rtlCol="0" anchor="t">
            <a:noAutofit/>
          </a:bodyPr>
          <a:lstStyle/>
          <a:p>
            <a:pPr>
              <a:lnSpc>
                <a:spcPct val="84000"/>
              </a:lnSpc>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altLang="en-US" dirty="0" smtClean="0"/>
              <a:t>Automate Failover For Multiple High Availability Scenarios</a:t>
            </a:r>
          </a:p>
        </p:txBody>
      </p:sp>
      <p:sp>
        <p:nvSpPr>
          <p:cNvPr id="7" name="TextBox 6"/>
          <p:cNvSpPr txBox="1"/>
          <p:nvPr/>
        </p:nvSpPr>
        <p:spPr>
          <a:xfrm>
            <a:off x="1894007" y="810981"/>
            <a:ext cx="1765753" cy="242631"/>
          </a:xfrm>
          <a:prstGeom prst="rect">
            <a:avLst/>
          </a:prstGeom>
          <a:noFill/>
        </p:spPr>
        <p:txBody>
          <a:bodyPr wrap="square" rtlCol="0">
            <a:spAutoFit/>
          </a:bodyPr>
          <a:lstStyle/>
          <a:p>
            <a:pPr algn="ctr"/>
            <a:r>
              <a:rPr lang="en-US" sz="1050" b="1" dirty="0">
                <a:solidFill>
                  <a:schemeClr val="bg2">
                    <a:lumMod val="50000"/>
                  </a:schemeClr>
                </a:solidFill>
              </a:rPr>
              <a:t>Performance Optimized</a:t>
            </a:r>
          </a:p>
        </p:txBody>
      </p:sp>
      <p:sp>
        <p:nvSpPr>
          <p:cNvPr id="43" name="TextBox 42"/>
          <p:cNvSpPr txBox="1"/>
          <p:nvPr/>
        </p:nvSpPr>
        <p:spPr>
          <a:xfrm>
            <a:off x="5561135" y="810981"/>
            <a:ext cx="1450731" cy="242631"/>
          </a:xfrm>
          <a:prstGeom prst="rect">
            <a:avLst/>
          </a:prstGeom>
          <a:noFill/>
        </p:spPr>
        <p:txBody>
          <a:bodyPr wrap="square" rtlCol="0">
            <a:spAutoFit/>
          </a:bodyPr>
          <a:lstStyle/>
          <a:p>
            <a:pPr algn="ctr"/>
            <a:r>
              <a:rPr lang="en-US" sz="1050" b="1" dirty="0">
                <a:solidFill>
                  <a:schemeClr val="bg2">
                    <a:lumMod val="50000"/>
                  </a:schemeClr>
                </a:solidFill>
              </a:rPr>
              <a:t>Cost Optimized</a:t>
            </a:r>
          </a:p>
        </p:txBody>
      </p:sp>
      <p:pic>
        <p:nvPicPr>
          <p:cNvPr id="2" name="Picture 1"/>
          <p:cNvPicPr>
            <a:picLocks noChangeAspect="1"/>
          </p:cNvPicPr>
          <p:nvPr/>
        </p:nvPicPr>
        <p:blipFill>
          <a:blip r:embed="rId3"/>
          <a:stretch>
            <a:fillRect/>
          </a:stretch>
        </p:blipFill>
        <p:spPr>
          <a:xfrm>
            <a:off x="4822237" y="1053612"/>
            <a:ext cx="2928527" cy="1353908"/>
          </a:xfrm>
          <a:prstGeom prst="rect">
            <a:avLst/>
          </a:prstGeom>
        </p:spPr>
      </p:pic>
      <p:pic>
        <p:nvPicPr>
          <p:cNvPr id="9" name="Picture 8"/>
          <p:cNvPicPr>
            <a:picLocks noChangeAspect="1"/>
          </p:cNvPicPr>
          <p:nvPr/>
        </p:nvPicPr>
        <p:blipFill>
          <a:blip r:embed="rId4"/>
          <a:stretch>
            <a:fillRect/>
          </a:stretch>
        </p:blipFill>
        <p:spPr>
          <a:xfrm>
            <a:off x="1393237" y="1084098"/>
            <a:ext cx="2767293" cy="1515173"/>
          </a:xfrm>
          <a:prstGeom prst="rect">
            <a:avLst/>
          </a:prstGeom>
        </p:spPr>
      </p:pic>
      <p:pic>
        <p:nvPicPr>
          <p:cNvPr id="10" name="Picture 9"/>
          <p:cNvPicPr>
            <a:picLocks noChangeAspect="1"/>
          </p:cNvPicPr>
          <p:nvPr/>
        </p:nvPicPr>
        <p:blipFill>
          <a:blip r:embed="rId5"/>
          <a:stretch>
            <a:fillRect/>
          </a:stretch>
        </p:blipFill>
        <p:spPr>
          <a:xfrm>
            <a:off x="858744" y="3551917"/>
            <a:ext cx="2460186" cy="1373658"/>
          </a:xfrm>
          <a:prstGeom prst="rect">
            <a:avLst/>
          </a:prstGeom>
        </p:spPr>
      </p:pic>
      <p:pic>
        <p:nvPicPr>
          <p:cNvPr id="12" name="Picture 11"/>
          <p:cNvPicPr>
            <a:picLocks noChangeAspect="1"/>
          </p:cNvPicPr>
          <p:nvPr/>
        </p:nvPicPr>
        <p:blipFill>
          <a:blip r:embed="rId6"/>
          <a:stretch>
            <a:fillRect/>
          </a:stretch>
        </p:blipFill>
        <p:spPr>
          <a:xfrm>
            <a:off x="5640614" y="3789823"/>
            <a:ext cx="2980967" cy="1239377"/>
          </a:xfrm>
          <a:prstGeom prst="rect">
            <a:avLst/>
          </a:prstGeom>
        </p:spPr>
      </p:pic>
      <p:sp>
        <p:nvSpPr>
          <p:cNvPr id="21" name="TextBox 20"/>
          <p:cNvSpPr txBox="1"/>
          <p:nvPr/>
        </p:nvSpPr>
        <p:spPr>
          <a:xfrm>
            <a:off x="6448187" y="3589466"/>
            <a:ext cx="1591688" cy="242631"/>
          </a:xfrm>
          <a:prstGeom prst="rect">
            <a:avLst/>
          </a:prstGeom>
          <a:noFill/>
        </p:spPr>
        <p:txBody>
          <a:bodyPr wrap="square" rtlCol="0">
            <a:spAutoFit/>
          </a:bodyPr>
          <a:lstStyle/>
          <a:p>
            <a:pPr algn="ctr"/>
            <a:r>
              <a:rPr lang="en-US" sz="1050" b="1" dirty="0">
                <a:solidFill>
                  <a:schemeClr val="bg2">
                    <a:lumMod val="50000"/>
                  </a:schemeClr>
                </a:solidFill>
              </a:rPr>
              <a:t>Multi Tenancy (</a:t>
            </a:r>
            <a:r>
              <a:rPr lang="en-US" sz="1050" b="1" dirty="0" smtClean="0">
                <a:solidFill>
                  <a:schemeClr val="bg2">
                    <a:lumMod val="50000"/>
                  </a:schemeClr>
                </a:solidFill>
              </a:rPr>
              <a:t>MDC)</a:t>
            </a:r>
            <a:endParaRPr lang="en-US" sz="1050" b="1" dirty="0">
              <a:solidFill>
                <a:schemeClr val="bg2">
                  <a:lumMod val="50000"/>
                </a:schemeClr>
              </a:solidFill>
            </a:endParaRPr>
          </a:p>
        </p:txBody>
      </p:sp>
      <p:sp>
        <p:nvSpPr>
          <p:cNvPr id="24" name="TextBox 23"/>
          <p:cNvSpPr txBox="1"/>
          <p:nvPr/>
        </p:nvSpPr>
        <p:spPr>
          <a:xfrm>
            <a:off x="858744" y="4907884"/>
            <a:ext cx="2884286" cy="242631"/>
          </a:xfrm>
          <a:prstGeom prst="rect">
            <a:avLst/>
          </a:prstGeom>
          <a:noFill/>
        </p:spPr>
        <p:txBody>
          <a:bodyPr wrap="square" rtlCol="0">
            <a:spAutoFit/>
          </a:bodyPr>
          <a:lstStyle/>
          <a:p>
            <a:r>
              <a:rPr lang="en-US" sz="1000" dirty="0">
                <a:solidFill>
                  <a:schemeClr val="bg2">
                    <a:lumMod val="50000"/>
                  </a:schemeClr>
                </a:solidFill>
              </a:rPr>
              <a:t>* currently Tech-Preview</a:t>
            </a:r>
          </a:p>
        </p:txBody>
      </p:sp>
      <p:grpSp>
        <p:nvGrpSpPr>
          <p:cNvPr id="4" name="Group 3"/>
          <p:cNvGrpSpPr/>
          <p:nvPr/>
        </p:nvGrpSpPr>
        <p:grpSpPr>
          <a:xfrm>
            <a:off x="3001709" y="2649649"/>
            <a:ext cx="3140582" cy="1182448"/>
            <a:chOff x="2826003" y="2497885"/>
            <a:chExt cx="3140582" cy="1182448"/>
          </a:xfrm>
        </p:grpSpPr>
        <p:pic>
          <p:nvPicPr>
            <p:cNvPr id="11" name="Picture 10"/>
            <p:cNvPicPr>
              <a:picLocks noChangeAspect="1"/>
            </p:cNvPicPr>
            <p:nvPr/>
          </p:nvPicPr>
          <p:blipFill>
            <a:blip r:embed="rId7"/>
            <a:stretch>
              <a:fillRect/>
            </a:stretch>
          </p:blipFill>
          <p:spPr>
            <a:xfrm>
              <a:off x="2826003" y="2497885"/>
              <a:ext cx="3140582" cy="1182448"/>
            </a:xfrm>
            <a:prstGeom prst="rect">
              <a:avLst/>
            </a:prstGeom>
          </p:spPr>
        </p:pic>
        <p:sp>
          <p:nvSpPr>
            <p:cNvPr id="41" name="TextBox 40"/>
            <p:cNvSpPr txBox="1"/>
            <p:nvPr/>
          </p:nvSpPr>
          <p:spPr>
            <a:xfrm>
              <a:off x="3670929" y="2657995"/>
              <a:ext cx="1450731" cy="242631"/>
            </a:xfrm>
            <a:prstGeom prst="rect">
              <a:avLst/>
            </a:prstGeom>
            <a:noFill/>
          </p:spPr>
          <p:txBody>
            <a:bodyPr wrap="square" rtlCol="0">
              <a:spAutoFit/>
            </a:bodyPr>
            <a:lstStyle/>
            <a:p>
              <a:pPr algn="ctr"/>
              <a:r>
                <a:rPr lang="en-US" sz="1050" b="1" dirty="0">
                  <a:solidFill>
                    <a:schemeClr val="bg2">
                      <a:lumMod val="50000"/>
                    </a:schemeClr>
                  </a:solidFill>
                </a:rPr>
                <a:t>Chain</a:t>
              </a:r>
            </a:p>
          </p:txBody>
        </p:sp>
      </p:grpSp>
      <p:sp>
        <p:nvSpPr>
          <p:cNvPr id="42" name="TextBox 41"/>
          <p:cNvSpPr txBox="1"/>
          <p:nvPr/>
        </p:nvSpPr>
        <p:spPr>
          <a:xfrm>
            <a:off x="1314014" y="3411893"/>
            <a:ext cx="1450731" cy="242631"/>
          </a:xfrm>
          <a:prstGeom prst="rect">
            <a:avLst/>
          </a:prstGeom>
          <a:noFill/>
        </p:spPr>
        <p:txBody>
          <a:bodyPr wrap="square" rtlCol="0">
            <a:spAutoFit/>
          </a:bodyPr>
          <a:lstStyle/>
          <a:p>
            <a:pPr algn="ctr"/>
            <a:r>
              <a:rPr lang="en-US" sz="1050" b="1" dirty="0">
                <a:solidFill>
                  <a:schemeClr val="bg2">
                    <a:lumMod val="50000"/>
                  </a:schemeClr>
                </a:solidFill>
              </a:rPr>
              <a:t>Scale-Out *</a:t>
            </a:r>
          </a:p>
        </p:txBody>
      </p:sp>
    </p:spTree>
    <p:extLst>
      <p:ext uri="{BB962C8B-B14F-4D97-AF65-F5344CB8AC3E}">
        <p14:creationId xmlns:p14="http://schemas.microsoft.com/office/powerpoint/2010/main" val="2949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Get Seamless Priority Support From SUSE And SAP</a:t>
            </a:r>
          </a:p>
        </p:txBody>
      </p:sp>
      <p:sp>
        <p:nvSpPr>
          <p:cNvPr id="49155" name="Content Placeholder 2"/>
          <p:cNvSpPr>
            <a:spLocks noGrp="1"/>
          </p:cNvSpPr>
          <p:nvPr>
            <p:ph sz="half" idx="1"/>
          </p:nvPr>
        </p:nvSpPr>
        <p:spPr>
          <a:xfrm>
            <a:off x="987751" y="1165563"/>
            <a:ext cx="3336911" cy="3728725"/>
          </a:xfrm>
        </p:spPr>
        <p:txBody>
          <a:bodyPr/>
          <a:lstStyle/>
          <a:p>
            <a:r>
              <a:rPr lang="en-US" altLang="en-US" sz="1800" dirty="0" smtClean="0">
                <a:solidFill>
                  <a:schemeClr val="tx1"/>
                </a:solidFill>
              </a:rPr>
              <a:t>Single Point Of Entry</a:t>
            </a:r>
          </a:p>
          <a:p>
            <a:endParaRPr lang="en-US" altLang="en-US" sz="1400" dirty="0" smtClean="0"/>
          </a:p>
          <a:p>
            <a:r>
              <a:rPr lang="en-US" altLang="en-US" sz="1800" dirty="0" smtClean="0">
                <a:solidFill>
                  <a:schemeClr val="tx1"/>
                </a:solidFill>
              </a:rPr>
              <a:t> 24x7 Priority Support</a:t>
            </a:r>
          </a:p>
          <a:p>
            <a:pPr marL="342900" lvl="1" indent="0"/>
            <a:r>
              <a:rPr lang="en-US" altLang="en-US" sz="1600" dirty="0" smtClean="0"/>
              <a:t> 1-hour Phone Response</a:t>
            </a:r>
          </a:p>
          <a:p>
            <a:pPr marL="342900" lvl="1" indent="0"/>
            <a:r>
              <a:rPr lang="en-US" altLang="en-US" sz="1600" dirty="0" smtClean="0"/>
              <a:t> 4-hour Email Response</a:t>
            </a:r>
          </a:p>
          <a:p>
            <a:r>
              <a:rPr lang="en-US" altLang="en-US" sz="1400" dirty="0" smtClean="0"/>
              <a:t> </a:t>
            </a:r>
          </a:p>
          <a:p>
            <a:r>
              <a:rPr lang="en-US" altLang="en-US" sz="1800" dirty="0" smtClean="0">
                <a:solidFill>
                  <a:schemeClr val="tx1"/>
                </a:solidFill>
              </a:rPr>
              <a:t>Knowledgeable SUSE </a:t>
            </a:r>
            <a:r>
              <a:rPr lang="en-US" altLang="en-US" sz="1800" i="1" dirty="0" smtClean="0">
                <a:solidFill>
                  <a:schemeClr val="tx1"/>
                </a:solidFill>
              </a:rPr>
              <a:t>and</a:t>
            </a:r>
            <a:r>
              <a:rPr lang="en-US" altLang="en-US" sz="1800" dirty="0" smtClean="0">
                <a:solidFill>
                  <a:schemeClr val="tx1"/>
                </a:solidFill>
              </a:rPr>
              <a:t> SAP Staff</a:t>
            </a:r>
          </a:p>
          <a:p>
            <a:endParaRPr lang="en-US" altLang="en-US" sz="1400" dirty="0"/>
          </a:p>
          <a:p>
            <a:r>
              <a:rPr lang="en-US" altLang="en-US" sz="1800" dirty="0" smtClean="0">
                <a:solidFill>
                  <a:schemeClr val="tx1"/>
                </a:solidFill>
              </a:rPr>
              <a:t>Dedicated SUSE Channel For SAP-specific Updates</a:t>
            </a: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457"/>
          <a:stretch/>
        </p:blipFill>
        <p:spPr>
          <a:xfrm>
            <a:off x="4694998" y="1262999"/>
            <a:ext cx="2555657" cy="2114550"/>
          </a:xfrm>
          <a:effectLst>
            <a:softEdge rad="0"/>
          </a:effectLst>
        </p:spPr>
      </p:pic>
    </p:spTree>
    <p:extLst>
      <p:ext uri="{BB962C8B-B14F-4D97-AF65-F5344CB8AC3E}">
        <p14:creationId xmlns:p14="http://schemas.microsoft.com/office/powerpoint/2010/main" val="148407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SUSE BU colors 2011">
      <a:dk1>
        <a:srgbClr val="454C51"/>
      </a:dk1>
      <a:lt1>
        <a:srgbClr val="FFFFFF"/>
      </a:lt1>
      <a:dk2>
        <a:srgbClr val="6A737B"/>
      </a:dk2>
      <a:lt2>
        <a:srgbClr val="E4E5E6"/>
      </a:lt2>
      <a:accent1>
        <a:srgbClr val="ED1C24"/>
      </a:accent1>
      <a:accent2>
        <a:srgbClr val="F7AC07"/>
      </a:accent2>
      <a:accent3>
        <a:srgbClr val="7AC142"/>
      </a:accent3>
      <a:accent4>
        <a:srgbClr val="72AEB6"/>
      </a:accent4>
      <a:accent5>
        <a:srgbClr val="546291"/>
      </a:accent5>
      <a:accent6>
        <a:srgbClr val="00AEEF"/>
      </a:accent6>
      <a:hlink>
        <a:srgbClr val="7AC142"/>
      </a:hlink>
      <a:folHlink>
        <a:srgbClr val="94A0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9304</TotalTime>
  <Words>977</Words>
  <Application>Microsoft Office PowerPoint</Application>
  <PresentationFormat>On-screen Show (16:9)</PresentationFormat>
  <Paragraphs>112</Paragraphs>
  <Slides>12</Slides>
  <Notes>9</Notes>
  <HiddenSlides>3</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SUSE 2016</vt:lpstr>
      <vt:lpstr>SUSE Linux Enterprise Server  for SAP Applications </vt:lpstr>
      <vt:lpstr>SAP and SUSE Over 17 Years Of Technology and Engineering Collaboration</vt:lpstr>
      <vt:lpstr>SUSE Linux Enterprise Server for SAP Applications</vt:lpstr>
      <vt:lpstr>SUSE Linux Enterprise Server for SAP Applications</vt:lpstr>
      <vt:lpstr>SUSE Linux Enterprise Server for SAP Applications The Leading Platform for SAP Applications on Linux</vt:lpstr>
      <vt:lpstr>What’s new in boosting performance?</vt:lpstr>
      <vt:lpstr>Maintain High Performance Levels With Page Cache Limits</vt:lpstr>
      <vt:lpstr>Automate Failover For Multiple High Availability Scenarios</vt:lpstr>
      <vt:lpstr>Get Seamless Priority Support From SUSE And SAP</vt:lpstr>
      <vt:lpstr>SUSE and Huawei Partnership</vt:lpstr>
      <vt:lpstr>SUSE Linux Enterprise for Huawei KunLun</vt:lpstr>
      <vt:lpstr>PowerPoint Presentation</vt:lpstr>
    </vt:vector>
  </TitlesOfParts>
  <Company>SUSE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SUSE BU 2013 Widescreen Template 16:9 v2</dc:title>
  <dc:creator>Karlin Stokes</dc:creator>
  <dc:description>SUSE2013 16:9 v2:  7/3/13</dc:description>
  <cp:lastModifiedBy>Rosanne English</cp:lastModifiedBy>
  <cp:revision>298</cp:revision>
  <cp:lastPrinted>2016-04-27T07:33:03Z</cp:lastPrinted>
  <dcterms:created xsi:type="dcterms:W3CDTF">2011-07-21T20:23:09Z</dcterms:created>
  <dcterms:modified xsi:type="dcterms:W3CDTF">2017-04-05T01:17:58Z</dcterms:modified>
</cp:coreProperties>
</file>