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9" r:id="rId11"/>
    <p:sldId id="270" r:id="rId12"/>
    <p:sldId id="272" r:id="rId13"/>
    <p:sldId id="273" r:id="rId14"/>
    <p:sldId id="265" r:id="rId15"/>
    <p:sldId id="264" r:id="rId16"/>
    <p:sldId id="266" r:id="rId17"/>
    <p:sldId id="27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5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0B24-CA50-1C47-AC47-979E829D0EA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A4823-5AE7-CE42-A64C-705878C7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Aztec</a:t>
            </a:r>
          </a:p>
          <a:p>
            <a:r>
              <a:rPr lang="en-US" dirty="0" smtClean="0"/>
              <a:t>CRONTO</a:t>
            </a:r>
          </a:p>
          <a:p>
            <a:r>
              <a:rPr lang="en-US" dirty="0" smtClean="0"/>
              <a:t>SCANLIFE and </a:t>
            </a:r>
            <a:r>
              <a:rPr lang="en-US" dirty="0" err="1" smtClean="0"/>
              <a:t>shotcode</a:t>
            </a:r>
            <a:r>
              <a:rPr lang="en-US" dirty="0" smtClean="0"/>
              <a:t> for </a:t>
            </a:r>
            <a:r>
              <a:rPr lang="en-US" dirty="0" err="1" smtClean="0"/>
              <a:t>caera</a:t>
            </a:r>
            <a:r>
              <a:rPr lang="en-US" baseline="0" dirty="0" smtClean="0"/>
              <a:t> phones</a:t>
            </a:r>
            <a:endParaRPr lang="en-US" dirty="0" smtClean="0"/>
          </a:p>
          <a:p>
            <a:r>
              <a:rPr lang="en-US" dirty="0" smtClean="0"/>
              <a:t>HCCB by Microsoft</a:t>
            </a:r>
          </a:p>
          <a:p>
            <a:r>
              <a:rPr lang="en-US" dirty="0" smtClean="0"/>
              <a:t>Han-</a:t>
            </a:r>
            <a:r>
              <a:rPr lang="en-US" dirty="0" err="1" smtClean="0"/>
              <a:t>Xin</a:t>
            </a:r>
            <a:r>
              <a:rPr lang="en-US" dirty="0" smtClean="0"/>
              <a:t> to encode </a:t>
            </a:r>
            <a:r>
              <a:rPr lang="en-US" dirty="0" err="1" smtClean="0"/>
              <a:t>chinese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charaters</a:t>
            </a:r>
            <a:endParaRPr lang="en-US" dirty="0" smtClean="0"/>
          </a:p>
          <a:p>
            <a:r>
              <a:rPr lang="en-US" dirty="0" smtClean="0"/>
              <a:t>Maxi</a:t>
            </a:r>
            <a:r>
              <a:rPr lang="en-US" baseline="0" dirty="0" smtClean="0"/>
              <a:t> code used by 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4823-5AE7-CE42-A64C-705878C774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E706-5D35-764F-BF43-F95F478B034E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53D7-CA56-9A47-8C8C-B5CB96F3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9929"/>
            <a:ext cx="7772400" cy="1470025"/>
          </a:xfrm>
        </p:spPr>
        <p:txBody>
          <a:bodyPr/>
          <a:lstStyle/>
          <a:p>
            <a:r>
              <a:rPr lang="en-US" dirty="0" smtClean="0"/>
              <a:t>Hitting the AIT/Mobile/</a:t>
            </a:r>
            <a:r>
              <a:rPr lang="en-US" dirty="0" err="1" smtClean="0"/>
              <a:t>Ux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tri-</a:t>
            </a:r>
            <a:r>
              <a:rPr lang="en-US" dirty="0" err="1" smtClean="0"/>
              <a:t>fecta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Z:\GENERAL\SAP_Enterprise_Portal\NZDF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5821511"/>
            <a:ext cx="1620842" cy="8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09" y="6000750"/>
            <a:ext cx="209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3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4" y="547593"/>
            <a:ext cx="73755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0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Mobile on desktop – huh 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281231"/>
            <a:ext cx="79883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7" y="1600200"/>
            <a:ext cx="7564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2830" y="44894"/>
            <a:ext cx="8552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Mobile on desktop – now there’s irony!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265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8" y="1600200"/>
            <a:ext cx="76168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"/>
            <a:ext cx="8229600" cy="1143000"/>
          </a:xfrm>
        </p:spPr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134486" y="3484804"/>
            <a:ext cx="4834339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 inquiry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032072" y="2561474"/>
            <a:ext cx="703917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G/R of material transfer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834900" y="1682088"/>
            <a:ext cx="543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Physical inventory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390872" y="4550368"/>
            <a:ext cx="4321568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 loans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005785" y="5436337"/>
            <a:ext cx="5112623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Counter readings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en-US" dirty="0" smtClean="0"/>
              <a:t>Findings /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Delivery</a:t>
            </a:r>
            <a:r>
              <a:rPr lang="en-US" dirty="0" smtClean="0"/>
              <a:t> of applications is harder than building  them</a:t>
            </a:r>
          </a:p>
          <a:p>
            <a:r>
              <a:rPr lang="en-US" dirty="0" smtClean="0"/>
              <a:t>Doing the groundwork for the AIT marking</a:t>
            </a:r>
          </a:p>
          <a:p>
            <a:r>
              <a:rPr lang="en-US" dirty="0" smtClean="0"/>
              <a:t>There are a lot of moving parts to manage</a:t>
            </a:r>
          </a:p>
          <a:p>
            <a:r>
              <a:rPr lang="en-US" dirty="0" smtClean="0"/>
              <a:t>Device management</a:t>
            </a:r>
          </a:p>
          <a:p>
            <a:r>
              <a:rPr lang="en-US" dirty="0" err="1" smtClean="0"/>
              <a:t>Prioritise</a:t>
            </a:r>
            <a:r>
              <a:rPr lang="en-US" dirty="0" smtClean="0"/>
              <a:t> the </a:t>
            </a:r>
            <a:r>
              <a:rPr lang="en-US" i="1" u="sng" dirty="0" smtClean="0"/>
              <a:t>dozens</a:t>
            </a:r>
            <a:r>
              <a:rPr lang="en-US" dirty="0" smtClean="0"/>
              <a:t> of new application ideas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2541" y="2953408"/>
            <a:ext cx="361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Code-a-chip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73950" y="2953408"/>
            <a:ext cx="3789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PI-on-the-fly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319049" y="2953408"/>
            <a:ext cx="6499646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Configuration checker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638615" y="2953408"/>
            <a:ext cx="386051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Label printer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81021" y="2953408"/>
            <a:ext cx="5775702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Issue to work order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385860" y="2953408"/>
            <a:ext cx="43660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 tracker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391674" y="2953408"/>
            <a:ext cx="435439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STO-on-the-fly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1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6519"/>
            <a:ext cx="8229600" cy="1143000"/>
          </a:xfrm>
        </p:spPr>
        <p:txBody>
          <a:bodyPr/>
          <a:lstStyle/>
          <a:p>
            <a:r>
              <a:rPr lang="en-NZ" dirty="0" smtClean="0"/>
              <a:t>Thanks – questions ??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2" descr="Z:\GENERAL\SAP_Enterprise_Portal\NZDF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5821511"/>
            <a:ext cx="1620842" cy="8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09" y="6000750"/>
            <a:ext cx="2095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7" y="679948"/>
            <a:ext cx="7818185" cy="54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5754" y="5939291"/>
            <a:ext cx="3930072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 + 1 + 1 = 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111852"/>
            <a:ext cx="8229600" cy="1412055"/>
            <a:chOff x="457200" y="1111852"/>
            <a:chExt cx="8229600" cy="1412055"/>
          </a:xfrm>
        </p:grpSpPr>
        <p:pic>
          <p:nvPicPr>
            <p:cNvPr id="7" name="Picture 6" descr="images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11852"/>
              <a:ext cx="2521527" cy="14120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10000" y="1111852"/>
              <a:ext cx="487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Automated Identification Technology can help</a:t>
              </a:r>
              <a:r>
                <a:rPr lang="mr-IN" dirty="0" smtClean="0"/>
                <a:t>…</a:t>
              </a:r>
              <a:r>
                <a:rPr lang="en-US" dirty="0" smtClean="0"/>
                <a:t>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Speed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Accuracy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Simplicity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2718956"/>
            <a:ext cx="8229600" cy="1477328"/>
            <a:chOff x="457200" y="2718956"/>
            <a:chExt cx="8229600" cy="1477328"/>
          </a:xfrm>
        </p:grpSpPr>
        <p:pic>
          <p:nvPicPr>
            <p:cNvPr id="4" name="Picture 3" descr="lead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348" y="2753591"/>
              <a:ext cx="3798452" cy="13565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7200" y="2718956"/>
              <a:ext cx="42879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Mobile Applications can deliver</a:t>
              </a:r>
              <a:r>
                <a:rPr lang="mr-IN" dirty="0" smtClean="0"/>
                <a:t>…</a:t>
              </a:r>
              <a:r>
                <a:rPr lang="en-US" dirty="0" smtClean="0"/>
                <a:t>..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Speed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Distributed processing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Ease of use, familiarity</a:t>
              </a:r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Disconnected processing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4319083"/>
            <a:ext cx="8229600" cy="1581727"/>
            <a:chOff x="457200" y="4319083"/>
            <a:chExt cx="8229600" cy="1581727"/>
          </a:xfrm>
        </p:grpSpPr>
        <p:pic>
          <p:nvPicPr>
            <p:cNvPr id="8" name="Picture 7" descr="Snip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19083"/>
              <a:ext cx="3787282" cy="158172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98818" y="4562391"/>
              <a:ext cx="42879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new UX in UI5 can bring</a:t>
              </a:r>
              <a:r>
                <a:rPr lang="mr-IN" dirty="0" smtClean="0"/>
                <a:t>…</a:t>
              </a:r>
              <a:r>
                <a:rPr lang="en-US" dirty="0" smtClean="0"/>
                <a:t>..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Simplicity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Speed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User satisfaction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77636" y="6095877"/>
            <a:ext cx="33439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 smtClean="0"/>
              <a:t>…</a:t>
            </a:r>
            <a:r>
              <a:rPr lang="en-US" sz="3200" dirty="0" smtClean="0"/>
              <a:t>but </a:t>
            </a:r>
            <a:r>
              <a:rPr lang="en-US" sz="3200" i="1" dirty="0" smtClean="0"/>
              <a:t>together</a:t>
            </a:r>
            <a:r>
              <a:rPr lang="mr-IN" sz="3200" dirty="0" smtClean="0"/>
              <a:t>…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96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"/>
            <a:ext cx="8229600" cy="1143000"/>
          </a:xfrm>
        </p:spPr>
        <p:txBody>
          <a:bodyPr/>
          <a:lstStyle/>
          <a:p>
            <a:r>
              <a:rPr lang="en-US" dirty="0" smtClean="0"/>
              <a:t>Challenges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more with less</a:t>
            </a:r>
          </a:p>
          <a:p>
            <a:pPr lvl="1"/>
            <a:r>
              <a:rPr lang="en-US" dirty="0" smtClean="0"/>
              <a:t>More, and more complex, logistics material </a:t>
            </a:r>
            <a:r>
              <a:rPr lang="en-US" dirty="0" smtClean="0">
                <a:sym typeface="Wingdings" panose="05000000000000000000" pitchFamily="2" charset="2"/>
              </a:rPr>
              <a:t> more process </a:t>
            </a:r>
          </a:p>
          <a:p>
            <a:pPr lvl="1"/>
            <a:r>
              <a:rPr lang="en-US" dirty="0" smtClean="0"/>
              <a:t>Fewer, and constantly changing, personnel</a:t>
            </a:r>
          </a:p>
          <a:p>
            <a:r>
              <a:rPr lang="en-US" dirty="0"/>
              <a:t>Process accuracy</a:t>
            </a:r>
          </a:p>
          <a:p>
            <a:r>
              <a:rPr lang="en-US" dirty="0" smtClean="0"/>
              <a:t>Regulatory &amp; Safety challenges</a:t>
            </a:r>
          </a:p>
          <a:p>
            <a:r>
              <a:rPr lang="en-US" dirty="0" smtClean="0"/>
              <a:t>A younger workforce with different expectations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"/>
            <a:ext cx="8229600" cy="1143000"/>
          </a:xfrm>
        </p:spPr>
        <p:txBody>
          <a:bodyPr/>
          <a:lstStyle/>
          <a:p>
            <a:r>
              <a:rPr lang="en-US" dirty="0" smtClean="0"/>
              <a:t>AIT - barcodes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91527"/>
          </a:xfrm>
        </p:spPr>
        <p:txBody>
          <a:bodyPr/>
          <a:lstStyle/>
          <a:p>
            <a:r>
              <a:rPr lang="en-US" dirty="0" smtClean="0"/>
              <a:t>First patent in 1949, inspired by Morse code and drawn in the sand on a beach in Florida</a:t>
            </a:r>
          </a:p>
          <a:p>
            <a:r>
              <a:rPr lang="en-US" dirty="0" err="1" smtClean="0"/>
              <a:t>Programmes</a:t>
            </a:r>
            <a:r>
              <a:rPr lang="en-US" dirty="0" smtClean="0"/>
              <a:t> in the ‘60s and early ‘70s by US railways, General Motors, Jersey Turnpike, </a:t>
            </a:r>
            <a:r>
              <a:rPr lang="en-US" dirty="0" err="1" smtClean="0"/>
              <a:t>KalKan</a:t>
            </a:r>
            <a:r>
              <a:rPr lang="en-US" dirty="0" smtClean="0"/>
              <a:t> were promising</a:t>
            </a:r>
          </a:p>
          <a:p>
            <a:r>
              <a:rPr lang="en-US" dirty="0" smtClean="0"/>
              <a:t>First use of UPC scanner in June 1974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545" y="5588000"/>
            <a:ext cx="787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10 pack of </a:t>
            </a:r>
            <a:r>
              <a:rPr lang="en-US" dirty="0" err="1" smtClean="0"/>
              <a:t>Wrigleys</a:t>
            </a:r>
            <a:r>
              <a:rPr lang="en-US" dirty="0" smtClean="0"/>
              <a:t> Juicy Fruit gum sold by Sharon Buchanan to Clyde Dawson at Marsh’s supermarket in  Troy, Ohio.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en-US" dirty="0" smtClean="0"/>
              <a:t>AIT - barcodes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6452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 smtClean="0"/>
              <a:t>Australia Post</a:t>
            </a:r>
          </a:p>
          <a:p>
            <a:r>
              <a:rPr lang="en-US" sz="1200" dirty="0" err="1" smtClean="0"/>
              <a:t>Codabar</a:t>
            </a:r>
            <a:endParaRPr lang="en-US" sz="1200" dirty="0" smtClean="0"/>
          </a:p>
          <a:p>
            <a:r>
              <a:rPr lang="en-US" sz="1200" dirty="0" smtClean="0"/>
              <a:t>Code 25 interleaved/non-interleaved</a:t>
            </a:r>
          </a:p>
          <a:p>
            <a:r>
              <a:rPr lang="en-US" sz="1200" dirty="0" smtClean="0"/>
              <a:t>Code 11</a:t>
            </a:r>
          </a:p>
          <a:p>
            <a:r>
              <a:rPr lang="en-US" sz="1200" dirty="0" err="1" smtClean="0"/>
              <a:t>Farmacode</a:t>
            </a:r>
            <a:endParaRPr lang="en-US" sz="1200" dirty="0" smtClean="0"/>
          </a:p>
          <a:p>
            <a:r>
              <a:rPr lang="en-US" sz="1200" dirty="0" smtClean="0"/>
              <a:t>Code 39</a:t>
            </a:r>
          </a:p>
          <a:p>
            <a:r>
              <a:rPr lang="mr-IN" sz="1200" dirty="0" smtClean="0"/>
              <a:t>…</a:t>
            </a:r>
            <a:r>
              <a:rPr lang="en-US" sz="1200" dirty="0" smtClean="0"/>
              <a:t>.</a:t>
            </a:r>
          </a:p>
          <a:p>
            <a:r>
              <a:rPr lang="mr-IN" sz="1200" dirty="0" smtClean="0"/>
              <a:t>…</a:t>
            </a:r>
            <a:endParaRPr lang="en-US" sz="1200" dirty="0" smtClean="0"/>
          </a:p>
          <a:p>
            <a:r>
              <a:rPr lang="en-US" sz="1200" dirty="0" smtClean="0"/>
              <a:t>Code 128</a:t>
            </a:r>
          </a:p>
          <a:p>
            <a:r>
              <a:rPr lang="en-US" sz="1200" dirty="0" smtClean="0"/>
              <a:t>DX film edge</a:t>
            </a:r>
          </a:p>
          <a:p>
            <a:r>
              <a:rPr lang="en-US" sz="1200" dirty="0" smtClean="0"/>
              <a:t>EAN2</a:t>
            </a:r>
          </a:p>
          <a:p>
            <a:r>
              <a:rPr lang="en-US" sz="1200" dirty="0" smtClean="0"/>
              <a:t>EAN5</a:t>
            </a:r>
          </a:p>
          <a:p>
            <a:r>
              <a:rPr lang="en-US" sz="1200" dirty="0" smtClean="0"/>
              <a:t>EAN13</a:t>
            </a:r>
          </a:p>
          <a:p>
            <a:r>
              <a:rPr lang="en-US" sz="1200" dirty="0" smtClean="0"/>
              <a:t>GS-1 128</a:t>
            </a:r>
          </a:p>
          <a:p>
            <a:r>
              <a:rPr lang="en-US" sz="1200" dirty="0" smtClean="0"/>
              <a:t>JAN</a:t>
            </a:r>
          </a:p>
          <a:p>
            <a:r>
              <a:rPr lang="mr-IN" sz="1200" dirty="0" smtClean="0"/>
              <a:t>…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KARTrak</a:t>
            </a:r>
            <a:endParaRPr lang="en-US" sz="1200" dirty="0" smtClean="0"/>
          </a:p>
          <a:p>
            <a:r>
              <a:rPr lang="mr-IN" sz="1200" dirty="0" smtClean="0"/>
              <a:t>…</a:t>
            </a:r>
            <a:endParaRPr lang="en-US" sz="1200" dirty="0" smtClean="0"/>
          </a:p>
          <a:p>
            <a:r>
              <a:rPr lang="en-US" sz="1200" dirty="0" smtClean="0"/>
              <a:t>NATO </a:t>
            </a:r>
            <a:r>
              <a:rPr lang="en-US" sz="1200" dirty="0" err="1" smtClean="0"/>
              <a:t>Stanag</a:t>
            </a:r>
            <a:endParaRPr lang="en-US" sz="1200" dirty="0" smtClean="0"/>
          </a:p>
          <a:p>
            <a:r>
              <a:rPr lang="mr-IN" sz="1200" dirty="0" smtClean="0"/>
              <a:t>…</a:t>
            </a:r>
            <a:endParaRPr lang="en-US" sz="1200" dirty="0" smtClean="0"/>
          </a:p>
          <a:p>
            <a:r>
              <a:rPr lang="en-US" sz="1200" dirty="0" smtClean="0"/>
              <a:t>Planet</a:t>
            </a:r>
          </a:p>
          <a:p>
            <a:r>
              <a:rPr lang="en-US" sz="1200" dirty="0" smtClean="0"/>
              <a:t>Plessey</a:t>
            </a:r>
          </a:p>
          <a:p>
            <a:r>
              <a:rPr lang="mr-IN" sz="1200" dirty="0" smtClean="0"/>
              <a:t>…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UPC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11293" y="4235208"/>
            <a:ext cx="531091" cy="824299"/>
            <a:chOff x="4323773" y="1600200"/>
            <a:chExt cx="531091" cy="824299"/>
          </a:xfrm>
        </p:grpSpPr>
        <p:pic>
          <p:nvPicPr>
            <p:cNvPr id="4" name="Picture 3" descr="575px-Azteccodeexample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773" y="1600200"/>
              <a:ext cx="531091" cy="5310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23773" y="2147500"/>
              <a:ext cx="531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Aztec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44218" y="3768909"/>
            <a:ext cx="766622" cy="1013599"/>
            <a:chOff x="5987472" y="1918855"/>
            <a:chExt cx="766622" cy="1013599"/>
          </a:xfrm>
        </p:grpSpPr>
        <p:pic>
          <p:nvPicPr>
            <p:cNvPr id="5" name="Picture 4" descr="128px-PhotoTAN_mit_Orientierungsmarkierungen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472" y="1918855"/>
              <a:ext cx="736600" cy="736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34812" y="2655455"/>
              <a:ext cx="719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Cronto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07021" y="2655455"/>
            <a:ext cx="969818" cy="1108317"/>
            <a:chOff x="6373090" y="2840183"/>
            <a:chExt cx="969818" cy="1108317"/>
          </a:xfrm>
        </p:grpSpPr>
        <p:pic>
          <p:nvPicPr>
            <p:cNvPr id="11" name="Picture 10" descr="High_Capacity_Color_Barcode_Tag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090" y="2840183"/>
              <a:ext cx="969818" cy="9698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07021" y="3671501"/>
              <a:ext cx="719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HCCB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16532" y="3253891"/>
            <a:ext cx="720344" cy="981317"/>
            <a:chOff x="6893800" y="1011474"/>
            <a:chExt cx="720344" cy="981317"/>
          </a:xfrm>
        </p:grpSpPr>
        <p:pic>
          <p:nvPicPr>
            <p:cNvPr id="14" name="Picture 13" descr="Han_Xin_2D_Barcode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800" y="1011474"/>
              <a:ext cx="720344" cy="7203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94862" y="1715792"/>
              <a:ext cx="719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Han-</a:t>
              </a:r>
              <a:r>
                <a:rPr lang="en-US" sz="1200" dirty="0" err="1" smtClean="0"/>
                <a:t>Xin</a:t>
              </a:r>
              <a:endParaRPr lang="en-US"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44893" y="5499335"/>
            <a:ext cx="811645" cy="960073"/>
            <a:chOff x="5122719" y="3763771"/>
            <a:chExt cx="811645" cy="960073"/>
          </a:xfrm>
        </p:grpSpPr>
        <p:pic>
          <p:nvPicPr>
            <p:cNvPr id="19" name="Picture 18" descr="400px-MaxiCode.sv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648" y="3763771"/>
              <a:ext cx="711534" cy="6830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22719" y="4446845"/>
              <a:ext cx="811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MaxiCode</a:t>
              </a:r>
              <a:endParaRPr lang="en-US" sz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31042" y="3763772"/>
            <a:ext cx="922033" cy="2088283"/>
            <a:chOff x="4121727" y="3625273"/>
            <a:chExt cx="922033" cy="2088283"/>
          </a:xfrm>
        </p:grpSpPr>
        <p:grpSp>
          <p:nvGrpSpPr>
            <p:cNvPr id="18" name="Group 17"/>
            <p:cNvGrpSpPr/>
            <p:nvPr/>
          </p:nvGrpSpPr>
          <p:grpSpPr>
            <a:xfrm>
              <a:off x="4324478" y="3625273"/>
              <a:ext cx="719282" cy="939708"/>
              <a:chOff x="4063999" y="2324100"/>
              <a:chExt cx="719282" cy="939708"/>
            </a:xfrm>
          </p:grpSpPr>
          <p:pic>
            <p:nvPicPr>
              <p:cNvPr id="10" name="Picture 9" descr="EZcode_Example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3999" y="2324100"/>
                <a:ext cx="662709" cy="66270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063999" y="2986809"/>
                <a:ext cx="7192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ScanLife</a:t>
                </a:r>
                <a:endParaRPr lang="en-US" sz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121727" y="4698849"/>
              <a:ext cx="831348" cy="1014707"/>
              <a:chOff x="7689194" y="3486773"/>
              <a:chExt cx="831348" cy="1014707"/>
            </a:xfrm>
          </p:grpSpPr>
          <p:pic>
            <p:nvPicPr>
              <p:cNvPr id="22" name="Picture 21" descr="Shotcode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8917" y="3486773"/>
                <a:ext cx="723900" cy="72390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689194" y="4224481"/>
                <a:ext cx="831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Shotcode</a:t>
                </a:r>
                <a:endParaRPr lang="en-US" sz="1200" dirty="0"/>
              </a:p>
            </p:txBody>
          </p:sp>
        </p:grpSp>
      </p:grpSp>
      <p:pic>
        <p:nvPicPr>
          <p:cNvPr id="25" name="Picture 24" descr="GS1-128-14-101 (1)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48" y="2427064"/>
            <a:ext cx="1597192" cy="699655"/>
          </a:xfrm>
          <a:prstGeom prst="rect">
            <a:avLst/>
          </a:prstGeom>
        </p:spPr>
      </p:pic>
      <p:pic>
        <p:nvPicPr>
          <p:cNvPr id="26" name="Picture 25" descr="PDF_417.bmp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95" y="1723273"/>
            <a:ext cx="1310643" cy="801626"/>
          </a:xfrm>
          <a:prstGeom prst="rect">
            <a:avLst/>
          </a:prstGeom>
        </p:spPr>
      </p:pic>
      <p:pic>
        <p:nvPicPr>
          <p:cNvPr id="27" name="Picture 26" descr="image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44" y="1417638"/>
            <a:ext cx="1111755" cy="8055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046" y="372781"/>
            <a:ext cx="8303977" cy="6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en-US" dirty="0" smtClean="0"/>
              <a:t>AIT - RFID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602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patent in 1973, but with technical roots back to the Soviet Union in 1945 as an espionage tool.</a:t>
            </a:r>
          </a:p>
          <a:p>
            <a:r>
              <a:rPr lang="en-US" sz="2800" dirty="0" smtClean="0"/>
              <a:t>Now ubiquitous, multi-form, type, power</a:t>
            </a:r>
          </a:p>
          <a:p>
            <a:r>
              <a:rPr lang="en-US" sz="2800" dirty="0" smtClean="0"/>
              <a:t>Smallest are .05mm square, glued to the back of ants for tracking!</a:t>
            </a:r>
            <a:endParaRPr lang="en-US" sz="2800" dirty="0"/>
          </a:p>
          <a:p>
            <a:r>
              <a:rPr lang="en-US" sz="2800" dirty="0" smtClean="0"/>
              <a:t>Higher overhead than barcode</a:t>
            </a:r>
          </a:p>
          <a:p>
            <a:r>
              <a:rPr lang="en-US" sz="2800" dirty="0" smtClean="0"/>
              <a:t>Don’t require line-of-sight</a:t>
            </a:r>
          </a:p>
          <a:p>
            <a:r>
              <a:rPr lang="en-US" sz="2800" dirty="0" smtClean="0"/>
              <a:t>Better for counting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45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1143000"/>
          </a:xfrm>
        </p:spPr>
        <p:txBody>
          <a:bodyPr/>
          <a:lstStyle/>
          <a:p>
            <a:r>
              <a:rPr lang="en-US" dirty="0" smtClean="0"/>
              <a:t>AIT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- GS-1</a:t>
            </a:r>
          </a:p>
          <a:p>
            <a:pPr lvl="1"/>
            <a:r>
              <a:rPr lang="en-US" dirty="0" smtClean="0"/>
              <a:t>More-or-less the de-facto standard for non-</a:t>
            </a:r>
            <a:r>
              <a:rPr lang="en-US" dirty="0" err="1" smtClean="0"/>
              <a:t>specialised</a:t>
            </a:r>
            <a:r>
              <a:rPr lang="en-US" dirty="0" smtClean="0"/>
              <a:t> use </a:t>
            </a:r>
            <a:r>
              <a:rPr lang="en-US" dirty="0" smtClean="0">
                <a:sym typeface="Wingdings"/>
              </a:rPr>
              <a:t> interoperability</a:t>
            </a:r>
            <a:endParaRPr lang="en-US" dirty="0" smtClean="0"/>
          </a:p>
          <a:p>
            <a:pPr lvl="1"/>
            <a:r>
              <a:rPr lang="en-US" dirty="0" smtClean="0"/>
              <a:t>Used for all manner of objects, materials, serials, people, places, documents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</a:p>
          <a:p>
            <a:pPr lvl="1"/>
            <a:r>
              <a:rPr lang="en-US" dirty="0" smtClean="0"/>
              <a:t>Data carrier independence.  Barcode &amp; RFID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"/>
            <a:ext cx="8229600" cy="1143000"/>
          </a:xfrm>
        </p:spPr>
        <p:txBody>
          <a:bodyPr/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18913" y="1417638"/>
            <a:ext cx="6941382" cy="3606182"/>
            <a:chOff x="1318913" y="1417638"/>
            <a:chExt cx="6941382" cy="3606182"/>
          </a:xfrm>
        </p:grpSpPr>
        <p:cxnSp>
          <p:nvCxnSpPr>
            <p:cNvPr id="18" name="Curved Connector 17"/>
            <p:cNvCxnSpPr>
              <a:stCxn id="4" idx="0"/>
              <a:endCxn id="11" idx="0"/>
            </p:cNvCxnSpPr>
            <p:nvPr/>
          </p:nvCxnSpPr>
          <p:spPr>
            <a:xfrm rot="5400000" flipH="1" flipV="1">
              <a:off x="2461253" y="1194220"/>
              <a:ext cx="1788984" cy="4073664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383654" y="1417638"/>
              <a:ext cx="2876641" cy="1837843"/>
              <a:chOff x="5383654" y="1417638"/>
              <a:chExt cx="2876641" cy="183784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145739" y="2667644"/>
                <a:ext cx="14176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Internet Portal</a:t>
                </a:r>
                <a:endParaRPr lang="en-US" sz="1600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383654" y="1417638"/>
                <a:ext cx="2876641" cy="1837843"/>
                <a:chOff x="6140167" y="1577650"/>
                <a:chExt cx="2876641" cy="1837843"/>
              </a:xfrm>
            </p:grpSpPr>
            <p:pic>
              <p:nvPicPr>
                <p:cNvPr id="8" name="Picture 7" descr="SAP_CRM_General_WebUI_Portal_Display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9170" y="1926856"/>
                  <a:ext cx="1543035" cy="950069"/>
                </a:xfrm>
                <a:prstGeom prst="rect">
                  <a:avLst/>
                </a:prstGeom>
              </p:spPr>
            </p:pic>
            <p:sp>
              <p:nvSpPr>
                <p:cNvPr id="11" name="Cloud Callout 10"/>
                <p:cNvSpPr/>
                <p:nvPr/>
              </p:nvSpPr>
              <p:spPr>
                <a:xfrm>
                  <a:off x="6140167" y="1577650"/>
                  <a:ext cx="2876641" cy="1837843"/>
                </a:xfrm>
                <a:prstGeom prst="cloudCallout">
                  <a:avLst>
                    <a:gd name="adj1" fmla="val -44561"/>
                    <a:gd name="adj2" fmla="val 43365"/>
                  </a:avLst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" name="Picture 11" descr="firewall-34227_960_72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422" y="1417638"/>
              <a:ext cx="1252696" cy="2520183"/>
            </a:xfrm>
            <a:prstGeom prst="rect">
              <a:avLst/>
            </a:prstGeom>
          </p:spPr>
        </p:pic>
        <p:cxnSp>
          <p:nvCxnSpPr>
            <p:cNvPr id="16" name="Curved Connector 15"/>
            <p:cNvCxnSpPr>
              <a:stCxn id="11" idx="1"/>
              <a:endCxn id="15" idx="0"/>
            </p:cNvCxnSpPr>
            <p:nvPr/>
          </p:nvCxnSpPr>
          <p:spPr>
            <a:xfrm rot="5400000">
              <a:off x="5726374" y="3928219"/>
              <a:ext cx="1770296" cy="420906"/>
            </a:xfrm>
            <a:prstGeom prst="curvedConnector3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27768" y="4125544"/>
            <a:ext cx="6560708" cy="2030403"/>
            <a:chOff x="527768" y="4125544"/>
            <a:chExt cx="6560708" cy="2030403"/>
          </a:xfrm>
        </p:grpSpPr>
        <p:grpSp>
          <p:nvGrpSpPr>
            <p:cNvPr id="13" name="Group 12"/>
            <p:cNvGrpSpPr/>
            <p:nvPr/>
          </p:nvGrpSpPr>
          <p:grpSpPr>
            <a:xfrm>
              <a:off x="527768" y="4125544"/>
              <a:ext cx="1582289" cy="2030403"/>
              <a:chOff x="894938" y="3978647"/>
              <a:chExt cx="1582289" cy="2030403"/>
            </a:xfrm>
          </p:grpSpPr>
          <p:pic>
            <p:nvPicPr>
              <p:cNvPr id="4" name="Picture 3" descr="images (1)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938" y="3978647"/>
                <a:ext cx="1582289" cy="166176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350037" y="5639718"/>
                <a:ext cx="760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ECC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362877" y="5023820"/>
              <a:ext cx="5725599" cy="914876"/>
              <a:chOff x="1362877" y="5023820"/>
              <a:chExt cx="5725599" cy="914876"/>
            </a:xfrm>
          </p:grpSpPr>
          <p:pic>
            <p:nvPicPr>
              <p:cNvPr id="15" name="Picture 14" descr="download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3662" y="5023820"/>
                <a:ext cx="1374814" cy="914876"/>
              </a:xfrm>
              <a:prstGeom prst="rect">
                <a:avLst/>
              </a:prstGeom>
            </p:spPr>
          </p:pic>
          <p:cxnSp>
            <p:nvCxnSpPr>
              <p:cNvPr id="28" name="Curved Connector 27"/>
              <p:cNvCxnSpPr>
                <a:stCxn id="15" idx="2"/>
                <a:endCxn id="5" idx="0"/>
              </p:cNvCxnSpPr>
              <p:nvPr/>
            </p:nvCxnSpPr>
            <p:spPr>
              <a:xfrm rot="5400000" flipH="1">
                <a:off x="3805932" y="3343560"/>
                <a:ext cx="152081" cy="5038192"/>
              </a:xfrm>
              <a:prstGeom prst="curvedConnector5">
                <a:avLst>
                  <a:gd name="adj1" fmla="val -150315"/>
                  <a:gd name="adj2" fmla="val 53051"/>
                  <a:gd name="adj3" fmla="val 250315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110057" y="4131107"/>
            <a:ext cx="3603605" cy="1365342"/>
            <a:chOff x="2110057" y="4131107"/>
            <a:chExt cx="3603605" cy="1365342"/>
          </a:xfrm>
        </p:grpSpPr>
        <p:grpSp>
          <p:nvGrpSpPr>
            <p:cNvPr id="14" name="Group 13"/>
            <p:cNvGrpSpPr/>
            <p:nvPr/>
          </p:nvGrpSpPr>
          <p:grpSpPr>
            <a:xfrm>
              <a:off x="2797083" y="4131107"/>
              <a:ext cx="1543035" cy="1365342"/>
              <a:chOff x="2686663" y="2760202"/>
              <a:chExt cx="1543035" cy="1365342"/>
            </a:xfrm>
          </p:grpSpPr>
          <p:pic>
            <p:nvPicPr>
              <p:cNvPr id="6" name="Picture 5" descr="SAP_CRM_General_WebUI_Portal_Display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663" y="2760202"/>
                <a:ext cx="1543035" cy="95006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12054" y="3786990"/>
                <a:ext cx="14176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Intranet Portal</a:t>
                </a:r>
                <a:endParaRPr lang="en-US" sz="1600" dirty="0"/>
              </a:p>
            </p:txBody>
          </p:sp>
        </p:grpSp>
        <p:cxnSp>
          <p:nvCxnSpPr>
            <p:cNvPr id="25" name="Curved Connector 24"/>
            <p:cNvCxnSpPr>
              <a:stCxn id="15" idx="1"/>
              <a:endCxn id="6" idx="3"/>
            </p:cNvCxnSpPr>
            <p:nvPr/>
          </p:nvCxnSpPr>
          <p:spPr>
            <a:xfrm rot="10800000">
              <a:off x="4340118" y="4606142"/>
              <a:ext cx="1373544" cy="875116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6" idx="1"/>
              <a:endCxn id="4" idx="3"/>
            </p:cNvCxnSpPr>
            <p:nvPr/>
          </p:nvCxnSpPr>
          <p:spPr>
            <a:xfrm rot="10800000" flipV="1">
              <a:off x="2110057" y="4606141"/>
              <a:ext cx="687026" cy="350285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32856" y="6185254"/>
            <a:ext cx="16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 Neptune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088476" y="3006198"/>
            <a:ext cx="1432553" cy="2490251"/>
            <a:chOff x="7088476" y="3006198"/>
            <a:chExt cx="1432553" cy="2490251"/>
          </a:xfrm>
        </p:grpSpPr>
        <p:pic>
          <p:nvPicPr>
            <p:cNvPr id="38" name="Picture 37" descr="iPad-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373" y="4368654"/>
              <a:ext cx="757656" cy="1127795"/>
            </a:xfrm>
            <a:prstGeom prst="rect">
              <a:avLst/>
            </a:prstGeom>
          </p:spPr>
        </p:pic>
        <p:cxnSp>
          <p:nvCxnSpPr>
            <p:cNvPr id="40" name="Curved Connector 39"/>
            <p:cNvCxnSpPr>
              <a:stCxn id="15" idx="3"/>
              <a:endCxn id="38" idx="1"/>
            </p:cNvCxnSpPr>
            <p:nvPr/>
          </p:nvCxnSpPr>
          <p:spPr>
            <a:xfrm flipV="1">
              <a:off x="7088476" y="4932552"/>
              <a:ext cx="674897" cy="548706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endCxn id="38" idx="0"/>
            </p:cNvCxnSpPr>
            <p:nvPr/>
          </p:nvCxnSpPr>
          <p:spPr>
            <a:xfrm rot="16200000" flipH="1">
              <a:off x="7044972" y="3271425"/>
              <a:ext cx="1362456" cy="832001"/>
            </a:xfrm>
            <a:prstGeom prst="curvedConnector3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Outlook\images (2)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18" y="2827303"/>
            <a:ext cx="3013028" cy="20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24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425</Words>
  <Application>Microsoft Office PowerPoint</Application>
  <PresentationFormat>On-screen Show (4:3)</PresentationFormat>
  <Paragraphs>108</Paragraphs>
  <Slides>18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Hitting the AIT/Mobile/Ux  tri-fecta</vt:lpstr>
      <vt:lpstr>Summary</vt:lpstr>
      <vt:lpstr>Challenges &amp; Motivation</vt:lpstr>
      <vt:lpstr>AIT - barcodes</vt:lpstr>
      <vt:lpstr>AIT - barcodes</vt:lpstr>
      <vt:lpstr>AIT - RFID</vt:lpstr>
      <vt:lpstr>AIT keypoints</vt:lpstr>
      <vt:lpstr>Mobile Applications</vt:lpstr>
      <vt:lpstr>PowerPoint Presentation</vt:lpstr>
      <vt:lpstr>PowerPoint Presentation</vt:lpstr>
      <vt:lpstr>Mobile on desktop – huh ?</vt:lpstr>
      <vt:lpstr>PowerPoint Presentation</vt:lpstr>
      <vt:lpstr>PowerPoint Presentation</vt:lpstr>
      <vt:lpstr>Current state</vt:lpstr>
      <vt:lpstr>Findings / Challenges</vt:lpstr>
      <vt:lpstr>What next?</vt:lpstr>
      <vt:lpstr>Thanks – questions ??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Guy Pengelly</dc:creator>
  <cp:lastModifiedBy>Rosanne English</cp:lastModifiedBy>
  <cp:revision>40</cp:revision>
  <dcterms:created xsi:type="dcterms:W3CDTF">2017-03-23T23:44:19Z</dcterms:created>
  <dcterms:modified xsi:type="dcterms:W3CDTF">2017-04-10T19:35:25Z</dcterms:modified>
</cp:coreProperties>
</file>