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3" r:id="rId9"/>
    <p:sldId id="265" r:id="rId10"/>
    <p:sldId id="264" r:id="rId11"/>
    <p:sldId id="267"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04"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676" name="Rectangle 4"/>
          <p:cNvSpPr>
            <a:spLocks noChangeArrowheads="1"/>
          </p:cNvSpPr>
          <p:nvPr/>
        </p:nvSpPr>
        <p:spPr bwMode="auto">
          <a:xfrm>
            <a:off x="0" y="1463675"/>
            <a:ext cx="9144000" cy="5421313"/>
          </a:xfrm>
          <a:prstGeom prst="rect">
            <a:avLst/>
          </a:prstGeom>
          <a:solidFill>
            <a:srgbClr val="0D426B"/>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sp>
        <p:nvSpPr>
          <p:cNvPr id="28674" name="Rectangle 2"/>
          <p:cNvSpPr>
            <a:spLocks noGrp="1" noChangeArrowheads="1"/>
          </p:cNvSpPr>
          <p:nvPr>
            <p:ph type="ctrTitle"/>
          </p:nvPr>
        </p:nvSpPr>
        <p:spPr>
          <a:xfrm>
            <a:off x="685800" y="2130425"/>
            <a:ext cx="7772400" cy="1470025"/>
          </a:xfrm>
        </p:spPr>
        <p:txBody>
          <a:bodyPr/>
          <a:lstStyle>
            <a:lvl1pPr>
              <a:defRPr>
                <a:solidFill>
                  <a:schemeClr val="bg1"/>
                </a:solidFill>
              </a:defRPr>
            </a:lvl1pPr>
          </a:lstStyle>
          <a:p>
            <a:pPr lvl="0"/>
            <a:r>
              <a:rPr lang="en-US" noProof="0" smtClean="0"/>
              <a:t>Click to edit Master title style</a:t>
            </a:r>
            <a:endParaRPr lang="en-NZ" noProof="0" smtClean="0"/>
          </a:p>
        </p:txBody>
      </p:sp>
      <p:sp>
        <p:nvSpPr>
          <p:cNvPr id="28675" name="Rectangle 3"/>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a:solidFill>
                  <a:schemeClr val="bg1"/>
                </a:solidFill>
              </a:defRPr>
            </a:lvl1pPr>
          </a:lstStyle>
          <a:p>
            <a:pPr lvl="0"/>
            <a:r>
              <a:rPr lang="en-US" noProof="0" smtClean="0"/>
              <a:t>Click to edit Master subtitle style</a:t>
            </a:r>
            <a:endParaRPr lang="en-NZ" noProof="0" smtClean="0"/>
          </a:p>
        </p:txBody>
      </p:sp>
      <p:sp>
        <p:nvSpPr>
          <p:cNvPr id="28679" name="Line 7"/>
          <p:cNvSpPr>
            <a:spLocks noChangeShapeType="1"/>
          </p:cNvSpPr>
          <p:nvPr/>
        </p:nvSpPr>
        <p:spPr bwMode="auto">
          <a:xfrm>
            <a:off x="0" y="1422400"/>
            <a:ext cx="9144000" cy="14288"/>
          </a:xfrm>
          <a:prstGeom prst="line">
            <a:avLst/>
          </a:prstGeom>
          <a:noFill/>
          <a:ln w="165100">
            <a:solidFill>
              <a:srgbClr val="008B95"/>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NZ"/>
          </a:p>
        </p:txBody>
      </p:sp>
      <p:pic>
        <p:nvPicPr>
          <p:cNvPr id="28680" name="Picture 8" descr="IR logo teal small"/>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3700" y="385763"/>
            <a:ext cx="2306638" cy="661987"/>
          </a:xfrm>
          <a:prstGeom prst="rect">
            <a:avLst/>
          </a:prstGeom>
          <a:noFill/>
          <a:extLst>
            <a:ext uri="{909E8E84-426E-40DD-AFC4-6F175D3DCCD1}">
              <a14:hiddenFill xmlns:a14="http://schemas.microsoft.com/office/drawing/2010/main">
                <a:solidFill>
                  <a:srgbClr val="FFFFFF"/>
                </a:solidFill>
              </a14:hiddenFill>
            </a:ext>
          </a:extLst>
        </p:spPr>
      </p:pic>
      <p:sp>
        <p:nvSpPr>
          <p:cNvPr id="2" name="Footer Placeholder 1"/>
          <p:cNvSpPr>
            <a:spLocks noGrp="1"/>
          </p:cNvSpPr>
          <p:nvPr>
            <p:ph type="ftr" sz="quarter" idx="10"/>
          </p:nvPr>
        </p:nvSpPr>
        <p:spPr/>
        <p:txBody>
          <a:bodyPr/>
          <a:lstStyle/>
          <a:p>
            <a:endParaRPr lang="en-NZ"/>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Footer Placeholder 3"/>
          <p:cNvSpPr>
            <a:spLocks noGrp="1"/>
          </p:cNvSpPr>
          <p:nvPr>
            <p:ph type="ftr" sz="quarter" idx="10"/>
          </p:nvPr>
        </p:nvSpPr>
        <p:spPr/>
        <p:txBody>
          <a:bodyPr/>
          <a:lstStyle/>
          <a:p>
            <a:endParaRPr lang="en-NZ"/>
          </a:p>
        </p:txBody>
      </p:sp>
    </p:spTree>
    <p:extLst>
      <p:ext uri="{BB962C8B-B14F-4D97-AF65-F5344CB8AC3E}">
        <p14:creationId xmlns:p14="http://schemas.microsoft.com/office/powerpoint/2010/main" val="31987933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34150" y="369888"/>
            <a:ext cx="2109788" cy="5383212"/>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204788" y="369888"/>
            <a:ext cx="6176962" cy="53832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Footer Placeholder 3"/>
          <p:cNvSpPr>
            <a:spLocks noGrp="1"/>
          </p:cNvSpPr>
          <p:nvPr>
            <p:ph type="ftr" sz="quarter" idx="10"/>
          </p:nvPr>
        </p:nvSpPr>
        <p:spPr/>
        <p:txBody>
          <a:bodyPr/>
          <a:lstStyle/>
          <a:p>
            <a:endParaRPr lang="en-NZ"/>
          </a:p>
        </p:txBody>
      </p:sp>
    </p:spTree>
    <p:extLst>
      <p:ext uri="{BB962C8B-B14F-4D97-AF65-F5344CB8AC3E}">
        <p14:creationId xmlns:p14="http://schemas.microsoft.com/office/powerpoint/2010/main" val="1279441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Footer Placeholder 3"/>
          <p:cNvSpPr>
            <a:spLocks noGrp="1"/>
          </p:cNvSpPr>
          <p:nvPr>
            <p:ph type="ftr" sz="quarter" idx="10"/>
          </p:nvPr>
        </p:nvSpPr>
        <p:spPr/>
        <p:txBody>
          <a:bodyPr/>
          <a:lstStyle/>
          <a:p>
            <a:endParaRPr lang="en-NZ"/>
          </a:p>
        </p:txBody>
      </p:sp>
    </p:spTree>
    <p:extLst>
      <p:ext uri="{BB962C8B-B14F-4D97-AF65-F5344CB8AC3E}">
        <p14:creationId xmlns:p14="http://schemas.microsoft.com/office/powerpoint/2010/main" val="39868797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Footer Placeholder 3"/>
          <p:cNvSpPr>
            <a:spLocks noGrp="1"/>
          </p:cNvSpPr>
          <p:nvPr>
            <p:ph type="ftr" sz="quarter" idx="10"/>
          </p:nvPr>
        </p:nvSpPr>
        <p:spPr/>
        <p:txBody>
          <a:bodyPr/>
          <a:lstStyle/>
          <a:p>
            <a:endParaRPr lang="en-NZ"/>
          </a:p>
        </p:txBody>
      </p:sp>
    </p:spTree>
    <p:extLst>
      <p:ext uri="{BB962C8B-B14F-4D97-AF65-F5344CB8AC3E}">
        <p14:creationId xmlns:p14="http://schemas.microsoft.com/office/powerpoint/2010/main" val="9991255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1128713" y="1438275"/>
            <a:ext cx="3092450" cy="43148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4373563" y="1438275"/>
            <a:ext cx="3092450" cy="43148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Footer Placeholder 4"/>
          <p:cNvSpPr>
            <a:spLocks noGrp="1"/>
          </p:cNvSpPr>
          <p:nvPr>
            <p:ph type="ftr" sz="quarter" idx="10"/>
          </p:nvPr>
        </p:nvSpPr>
        <p:spPr/>
        <p:txBody>
          <a:bodyPr/>
          <a:lstStyle/>
          <a:p>
            <a:endParaRPr lang="en-NZ"/>
          </a:p>
        </p:txBody>
      </p:sp>
    </p:spTree>
    <p:extLst>
      <p:ext uri="{BB962C8B-B14F-4D97-AF65-F5344CB8AC3E}">
        <p14:creationId xmlns:p14="http://schemas.microsoft.com/office/powerpoint/2010/main" val="5240518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Footer Placeholder 6"/>
          <p:cNvSpPr>
            <a:spLocks noGrp="1"/>
          </p:cNvSpPr>
          <p:nvPr>
            <p:ph type="ftr" sz="quarter" idx="10"/>
          </p:nvPr>
        </p:nvSpPr>
        <p:spPr/>
        <p:txBody>
          <a:bodyPr/>
          <a:lstStyle/>
          <a:p>
            <a:endParaRPr lang="en-NZ"/>
          </a:p>
        </p:txBody>
      </p:sp>
    </p:spTree>
    <p:extLst>
      <p:ext uri="{BB962C8B-B14F-4D97-AF65-F5344CB8AC3E}">
        <p14:creationId xmlns:p14="http://schemas.microsoft.com/office/powerpoint/2010/main" val="10197042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Footer Placeholder 2"/>
          <p:cNvSpPr>
            <a:spLocks noGrp="1"/>
          </p:cNvSpPr>
          <p:nvPr>
            <p:ph type="ftr" sz="quarter" idx="10"/>
          </p:nvPr>
        </p:nvSpPr>
        <p:spPr/>
        <p:txBody>
          <a:bodyPr/>
          <a:lstStyle/>
          <a:p>
            <a:endParaRPr lang="en-NZ"/>
          </a:p>
        </p:txBody>
      </p:sp>
    </p:spTree>
    <p:extLst>
      <p:ext uri="{BB962C8B-B14F-4D97-AF65-F5344CB8AC3E}">
        <p14:creationId xmlns:p14="http://schemas.microsoft.com/office/powerpoint/2010/main" val="15860277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endParaRPr lang="en-NZ"/>
          </a:p>
        </p:txBody>
      </p:sp>
    </p:spTree>
    <p:extLst>
      <p:ext uri="{BB962C8B-B14F-4D97-AF65-F5344CB8AC3E}">
        <p14:creationId xmlns:p14="http://schemas.microsoft.com/office/powerpoint/2010/main" val="804907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N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p>
            <a:endParaRPr lang="en-NZ"/>
          </a:p>
        </p:txBody>
      </p:sp>
    </p:spTree>
    <p:extLst>
      <p:ext uri="{BB962C8B-B14F-4D97-AF65-F5344CB8AC3E}">
        <p14:creationId xmlns:p14="http://schemas.microsoft.com/office/powerpoint/2010/main" val="22372937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NZ"/>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p>
            <a:endParaRPr lang="en-NZ"/>
          </a:p>
        </p:txBody>
      </p:sp>
    </p:spTree>
    <p:extLst>
      <p:ext uri="{BB962C8B-B14F-4D97-AF65-F5344CB8AC3E}">
        <p14:creationId xmlns:p14="http://schemas.microsoft.com/office/powerpoint/2010/main" val="4228157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1" name="Rectangle 7"/>
          <p:cNvSpPr>
            <a:spLocks noChangeArrowheads="1"/>
          </p:cNvSpPr>
          <p:nvPr/>
        </p:nvSpPr>
        <p:spPr bwMode="auto">
          <a:xfrm>
            <a:off x="0" y="6037263"/>
            <a:ext cx="9144000" cy="835025"/>
          </a:xfrm>
          <a:prstGeom prst="rect">
            <a:avLst/>
          </a:prstGeom>
          <a:solidFill>
            <a:srgbClr val="0D426B"/>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sp>
        <p:nvSpPr>
          <p:cNvPr id="1027" name="Rectangle 3"/>
          <p:cNvSpPr>
            <a:spLocks noGrp="1" noChangeArrowheads="1"/>
          </p:cNvSpPr>
          <p:nvPr>
            <p:ph type="title"/>
          </p:nvPr>
        </p:nvSpPr>
        <p:spPr bwMode="auto">
          <a:xfrm>
            <a:off x="204788" y="369888"/>
            <a:ext cx="8439150" cy="83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488" tIns="44450" rIns="90488" bIns="44450" numCol="1" anchor="ctr" anchorCtr="0" compatLnSpc="1">
            <a:prstTxWarp prst="textNoShape">
              <a:avLst/>
            </a:prstTxWarp>
          </a:bodyPr>
          <a:lstStyle/>
          <a:p>
            <a:pPr lvl="0"/>
            <a:r>
              <a:rPr lang="en-US" smtClean="0"/>
              <a:t>Click to edit Master title style</a:t>
            </a:r>
            <a:endParaRPr lang="en-NZ" smtClean="0"/>
          </a:p>
        </p:txBody>
      </p:sp>
      <p:sp>
        <p:nvSpPr>
          <p:cNvPr id="1028" name="Rectangle 4"/>
          <p:cNvSpPr>
            <a:spLocks noGrp="1" noChangeArrowheads="1"/>
          </p:cNvSpPr>
          <p:nvPr>
            <p:ph type="body" idx="1"/>
          </p:nvPr>
        </p:nvSpPr>
        <p:spPr bwMode="auto">
          <a:xfrm>
            <a:off x="1128713" y="1438275"/>
            <a:ext cx="6337300" cy="4314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smtClean="0"/>
          </a:p>
        </p:txBody>
      </p:sp>
      <p:pic>
        <p:nvPicPr>
          <p:cNvPr id="1041" name="Picture 17" descr="IR logo reversed"/>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31775" y="6203950"/>
            <a:ext cx="1846263" cy="515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46" name="Line 22"/>
          <p:cNvSpPr>
            <a:spLocks noChangeShapeType="1"/>
          </p:cNvSpPr>
          <p:nvPr/>
        </p:nvSpPr>
        <p:spPr bwMode="auto">
          <a:xfrm>
            <a:off x="0" y="5946775"/>
            <a:ext cx="9144000" cy="14288"/>
          </a:xfrm>
          <a:prstGeom prst="line">
            <a:avLst/>
          </a:prstGeom>
          <a:noFill/>
          <a:ln w="165100">
            <a:solidFill>
              <a:srgbClr val="008B95"/>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NZ"/>
          </a:p>
        </p:txBody>
      </p:sp>
      <p:sp>
        <p:nvSpPr>
          <p:cNvPr id="2" name="Footer Placeholder 1"/>
          <p:cNvSpPr>
            <a:spLocks noGrp="1"/>
          </p:cNvSpPr>
          <p:nvPr>
            <p:ph type="ftr" sz="quarter" idx="3"/>
          </p:nvPr>
        </p:nvSpPr>
        <p:spPr>
          <a:xfrm>
            <a:off x="2123728" y="6309320"/>
            <a:ext cx="6984776" cy="365125"/>
          </a:xfrm>
          <a:prstGeom prst="rect">
            <a:avLst/>
          </a:prstGeom>
        </p:spPr>
        <p:txBody>
          <a:bodyPr vert="horz" lIns="91440" tIns="45720" rIns="91440" bIns="45720" rtlCol="0" anchor="ctr"/>
          <a:lstStyle>
            <a:lvl1pPr algn="r">
              <a:defRPr sz="800">
                <a:solidFill>
                  <a:schemeClr val="bg1"/>
                </a:solidFill>
              </a:defRPr>
            </a:lvl1pPr>
          </a:lstStyle>
          <a:p>
            <a:endParaRPr lang="en-NZ"/>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txStyles>
    <p:titleStyle>
      <a:lvl1pPr algn="ctr" rtl="0" eaLnBrk="1" fontAlgn="base" hangingPunct="1">
        <a:spcBef>
          <a:spcPct val="0"/>
        </a:spcBef>
        <a:spcAft>
          <a:spcPct val="0"/>
        </a:spcAft>
        <a:defRPr sz="3500">
          <a:solidFill>
            <a:schemeClr val="tx1"/>
          </a:solidFill>
          <a:latin typeface="+mj-lt"/>
          <a:ea typeface="+mj-ea"/>
          <a:cs typeface="+mj-cs"/>
        </a:defRPr>
      </a:lvl1pPr>
      <a:lvl2pPr algn="ctr" rtl="0" eaLnBrk="1" fontAlgn="base" hangingPunct="1">
        <a:spcBef>
          <a:spcPct val="0"/>
        </a:spcBef>
        <a:spcAft>
          <a:spcPct val="0"/>
        </a:spcAft>
        <a:defRPr sz="3500">
          <a:solidFill>
            <a:schemeClr val="tx1"/>
          </a:solidFill>
          <a:latin typeface="Verdana" pitchFamily="34" charset="0"/>
        </a:defRPr>
      </a:lvl2pPr>
      <a:lvl3pPr algn="ctr" rtl="0" eaLnBrk="1" fontAlgn="base" hangingPunct="1">
        <a:spcBef>
          <a:spcPct val="0"/>
        </a:spcBef>
        <a:spcAft>
          <a:spcPct val="0"/>
        </a:spcAft>
        <a:defRPr sz="3500">
          <a:solidFill>
            <a:schemeClr val="tx1"/>
          </a:solidFill>
          <a:latin typeface="Verdana" pitchFamily="34" charset="0"/>
        </a:defRPr>
      </a:lvl3pPr>
      <a:lvl4pPr algn="ctr" rtl="0" eaLnBrk="1" fontAlgn="base" hangingPunct="1">
        <a:spcBef>
          <a:spcPct val="0"/>
        </a:spcBef>
        <a:spcAft>
          <a:spcPct val="0"/>
        </a:spcAft>
        <a:defRPr sz="3500">
          <a:solidFill>
            <a:schemeClr val="tx1"/>
          </a:solidFill>
          <a:latin typeface="Verdana" pitchFamily="34" charset="0"/>
        </a:defRPr>
      </a:lvl4pPr>
      <a:lvl5pPr algn="ctr" rtl="0" eaLnBrk="1" fontAlgn="base" hangingPunct="1">
        <a:spcBef>
          <a:spcPct val="0"/>
        </a:spcBef>
        <a:spcAft>
          <a:spcPct val="0"/>
        </a:spcAft>
        <a:defRPr sz="3500">
          <a:solidFill>
            <a:schemeClr val="tx1"/>
          </a:solidFill>
          <a:latin typeface="Verdana" pitchFamily="34" charset="0"/>
        </a:defRPr>
      </a:lvl5pPr>
      <a:lvl6pPr marL="457200" algn="ctr" rtl="0" eaLnBrk="1" fontAlgn="base" hangingPunct="1">
        <a:spcBef>
          <a:spcPct val="0"/>
        </a:spcBef>
        <a:spcAft>
          <a:spcPct val="0"/>
        </a:spcAft>
        <a:defRPr sz="3500">
          <a:solidFill>
            <a:schemeClr val="tx1"/>
          </a:solidFill>
          <a:latin typeface="Verdana" pitchFamily="34" charset="0"/>
        </a:defRPr>
      </a:lvl6pPr>
      <a:lvl7pPr marL="914400" algn="ctr" rtl="0" eaLnBrk="1" fontAlgn="base" hangingPunct="1">
        <a:spcBef>
          <a:spcPct val="0"/>
        </a:spcBef>
        <a:spcAft>
          <a:spcPct val="0"/>
        </a:spcAft>
        <a:defRPr sz="3500">
          <a:solidFill>
            <a:schemeClr val="tx1"/>
          </a:solidFill>
          <a:latin typeface="Verdana" pitchFamily="34" charset="0"/>
        </a:defRPr>
      </a:lvl7pPr>
      <a:lvl8pPr marL="1371600" algn="ctr" rtl="0" eaLnBrk="1" fontAlgn="base" hangingPunct="1">
        <a:spcBef>
          <a:spcPct val="0"/>
        </a:spcBef>
        <a:spcAft>
          <a:spcPct val="0"/>
        </a:spcAft>
        <a:defRPr sz="3500">
          <a:solidFill>
            <a:schemeClr val="tx1"/>
          </a:solidFill>
          <a:latin typeface="Verdana" pitchFamily="34" charset="0"/>
        </a:defRPr>
      </a:lvl8pPr>
      <a:lvl9pPr marL="1828800" algn="ctr" rtl="0" eaLnBrk="1" fontAlgn="base" hangingPunct="1">
        <a:spcBef>
          <a:spcPct val="0"/>
        </a:spcBef>
        <a:spcAft>
          <a:spcPct val="0"/>
        </a:spcAft>
        <a:defRPr sz="3500">
          <a:solidFill>
            <a:schemeClr val="tx1"/>
          </a:solidFill>
          <a:latin typeface="Verdana" pitchFamily="34" charset="0"/>
        </a:defRPr>
      </a:lvl9pPr>
    </p:titleStyle>
    <p:bodyStyle>
      <a:lvl1pPr marL="342900" indent="-342900" algn="l" rtl="0" eaLnBrk="1" fontAlgn="base" hangingPunct="1">
        <a:spcBef>
          <a:spcPct val="20000"/>
        </a:spcBef>
        <a:spcAft>
          <a:spcPct val="0"/>
        </a:spcAft>
        <a:buSzPct val="100000"/>
        <a:buFont typeface="Wingdings" pitchFamily="2" charset="2"/>
        <a:buChar char="Ø"/>
        <a:defRPr sz="2300">
          <a:solidFill>
            <a:schemeClr val="tx1"/>
          </a:solidFill>
          <a:latin typeface="+mn-lt"/>
          <a:ea typeface="+mn-ea"/>
          <a:cs typeface="+mn-cs"/>
        </a:defRPr>
      </a:lvl1pPr>
      <a:lvl2pPr marL="742950" indent="-285750" algn="l" rtl="0" eaLnBrk="1" fontAlgn="base" hangingPunct="1">
        <a:spcBef>
          <a:spcPct val="0"/>
        </a:spcBef>
        <a:spcAft>
          <a:spcPct val="0"/>
        </a:spcAft>
        <a:buSzPct val="100000"/>
        <a:buChar char="–"/>
        <a:defRPr sz="1900">
          <a:solidFill>
            <a:schemeClr val="tx1"/>
          </a:solidFill>
          <a:latin typeface="+mn-lt"/>
        </a:defRPr>
      </a:lvl2pPr>
      <a:lvl3pPr marL="1143000" indent="-228600" algn="l" rtl="0" eaLnBrk="1" fontAlgn="base" hangingPunct="1">
        <a:spcBef>
          <a:spcPct val="20000"/>
        </a:spcBef>
        <a:spcAft>
          <a:spcPct val="0"/>
        </a:spcAft>
        <a:buSzPct val="100000"/>
        <a:buChar char="•"/>
        <a:defRPr sz="1900">
          <a:solidFill>
            <a:schemeClr val="tx1"/>
          </a:solidFill>
          <a:latin typeface="+mn-lt"/>
        </a:defRPr>
      </a:lvl3pPr>
      <a:lvl4pPr marL="1600200" indent="-228600" algn="l" rtl="0" eaLnBrk="1" fontAlgn="base" hangingPunct="1">
        <a:spcBef>
          <a:spcPct val="20000"/>
        </a:spcBef>
        <a:spcAft>
          <a:spcPct val="0"/>
        </a:spcAft>
        <a:buSzPct val="100000"/>
        <a:buChar char="–"/>
        <a:defRPr sz="1900">
          <a:solidFill>
            <a:schemeClr val="tx1"/>
          </a:solidFill>
          <a:latin typeface="+mn-lt"/>
        </a:defRPr>
      </a:lvl4pPr>
      <a:lvl5pPr marL="2057400" indent="-228600" algn="l" rtl="0" eaLnBrk="1" fontAlgn="base" hangingPunct="1">
        <a:spcBef>
          <a:spcPct val="20000"/>
        </a:spcBef>
        <a:spcAft>
          <a:spcPct val="0"/>
        </a:spcAft>
        <a:buSzPct val="100000"/>
        <a:buChar char="»"/>
        <a:defRPr sz="1900">
          <a:solidFill>
            <a:schemeClr val="tx1"/>
          </a:solidFill>
          <a:latin typeface="+mn-lt"/>
        </a:defRPr>
      </a:lvl5pPr>
      <a:lvl6pPr marL="2514600" indent="-228600" algn="l" rtl="0" eaLnBrk="1" fontAlgn="base" hangingPunct="1">
        <a:spcBef>
          <a:spcPct val="20000"/>
        </a:spcBef>
        <a:spcAft>
          <a:spcPct val="0"/>
        </a:spcAft>
        <a:buSzPct val="100000"/>
        <a:buChar char="»"/>
        <a:defRPr sz="1900">
          <a:solidFill>
            <a:schemeClr val="tx1"/>
          </a:solidFill>
          <a:latin typeface="+mn-lt"/>
        </a:defRPr>
      </a:lvl6pPr>
      <a:lvl7pPr marL="2971800" indent="-228600" algn="l" rtl="0" eaLnBrk="1" fontAlgn="base" hangingPunct="1">
        <a:spcBef>
          <a:spcPct val="20000"/>
        </a:spcBef>
        <a:spcAft>
          <a:spcPct val="0"/>
        </a:spcAft>
        <a:buSzPct val="100000"/>
        <a:buChar char="»"/>
        <a:defRPr sz="1900">
          <a:solidFill>
            <a:schemeClr val="tx1"/>
          </a:solidFill>
          <a:latin typeface="+mn-lt"/>
        </a:defRPr>
      </a:lvl7pPr>
      <a:lvl8pPr marL="3429000" indent="-228600" algn="l" rtl="0" eaLnBrk="1" fontAlgn="base" hangingPunct="1">
        <a:spcBef>
          <a:spcPct val="20000"/>
        </a:spcBef>
        <a:spcAft>
          <a:spcPct val="0"/>
        </a:spcAft>
        <a:buSzPct val="100000"/>
        <a:buChar char="»"/>
        <a:defRPr sz="1900">
          <a:solidFill>
            <a:schemeClr val="tx1"/>
          </a:solidFill>
          <a:latin typeface="+mn-lt"/>
        </a:defRPr>
      </a:lvl8pPr>
      <a:lvl9pPr marL="3886200" indent="-228600" algn="l" rtl="0" eaLnBrk="1" fontAlgn="base" hangingPunct="1">
        <a:spcBef>
          <a:spcPct val="20000"/>
        </a:spcBef>
        <a:spcAft>
          <a:spcPct val="0"/>
        </a:spcAft>
        <a:buSzPct val="100000"/>
        <a:buChar char="»"/>
        <a:defRPr sz="19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s://www.youtube.com/watch?v=z1HWet9j070&amp;feature=youtu.be" TargetMode="Externa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NZ" dirty="0" smtClean="0"/>
              <a:t>SAP “agile” Development.</a:t>
            </a:r>
            <a:br>
              <a:rPr lang="en-NZ" dirty="0" smtClean="0"/>
            </a:br>
            <a:r>
              <a:rPr lang="en-NZ" sz="2000" dirty="0" smtClean="0"/>
              <a:t>Solution for accommodation pressures</a:t>
            </a:r>
            <a:r>
              <a:rPr lang="en-NZ" dirty="0" smtClean="0"/>
              <a:t>	</a:t>
            </a:r>
            <a:endParaRPr lang="en-NZ" dirty="0"/>
          </a:p>
        </p:txBody>
      </p:sp>
      <p:sp>
        <p:nvSpPr>
          <p:cNvPr id="3" name="Subtitle 2"/>
          <p:cNvSpPr>
            <a:spLocks noGrp="1"/>
          </p:cNvSpPr>
          <p:nvPr>
            <p:ph type="subTitle" idx="1"/>
          </p:nvPr>
        </p:nvSpPr>
        <p:spPr>
          <a:xfrm>
            <a:off x="467544" y="4293096"/>
            <a:ext cx="7304856" cy="1345704"/>
          </a:xfrm>
        </p:spPr>
        <p:txBody>
          <a:bodyPr/>
          <a:lstStyle/>
          <a:p>
            <a:r>
              <a:rPr lang="en-NZ" sz="2800" dirty="0" smtClean="0"/>
              <a:t>By Steve Hart and Rosanne English</a:t>
            </a:r>
          </a:p>
          <a:p>
            <a:r>
              <a:rPr lang="en-NZ" sz="2800" dirty="0" smtClean="0"/>
              <a:t>Thursday June 8</a:t>
            </a:r>
            <a:r>
              <a:rPr lang="en-NZ" sz="2800" baseline="30000" dirty="0" smtClean="0"/>
              <a:t>th</a:t>
            </a:r>
            <a:r>
              <a:rPr lang="en-NZ" sz="2800" dirty="0" smtClean="0"/>
              <a:t> 2017</a:t>
            </a:r>
          </a:p>
          <a:p>
            <a:endParaRPr lang="en-NZ" dirty="0"/>
          </a:p>
        </p:txBody>
      </p:sp>
    </p:spTree>
    <p:extLst>
      <p:ext uri="{BB962C8B-B14F-4D97-AF65-F5344CB8AC3E}">
        <p14:creationId xmlns:p14="http://schemas.microsoft.com/office/powerpoint/2010/main" val="347333740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76672"/>
            <a:ext cx="8229600" cy="5649491"/>
          </a:xfrm>
        </p:spPr>
        <p:txBody>
          <a:bodyPr>
            <a:normAutofit/>
          </a:bodyPr>
          <a:lstStyle/>
          <a:p>
            <a:pPr marL="0" indent="0" algn="ctr">
              <a:buNone/>
            </a:pPr>
            <a:endParaRPr lang="en-NZ" sz="3600" dirty="0" smtClean="0"/>
          </a:p>
          <a:p>
            <a:pPr marL="0" indent="0" algn="ctr">
              <a:buNone/>
            </a:pPr>
            <a:endParaRPr lang="en-NZ" sz="3600" dirty="0" smtClean="0"/>
          </a:p>
          <a:p>
            <a:pPr marL="0" indent="0" algn="ctr">
              <a:buNone/>
            </a:pPr>
            <a:r>
              <a:rPr lang="en-NZ" sz="3600" dirty="0" err="1" smtClean="0"/>
              <a:t>Dev</a:t>
            </a:r>
            <a:r>
              <a:rPr lang="en-NZ" sz="3600" dirty="0" smtClean="0"/>
              <a:t> Ops and SAP . . . </a:t>
            </a:r>
          </a:p>
          <a:p>
            <a:pPr marL="0" indent="0" algn="ctr">
              <a:buNone/>
            </a:pPr>
            <a:endParaRPr lang="en-NZ" sz="3600" dirty="0"/>
          </a:p>
          <a:p>
            <a:pPr marL="0" indent="0" algn="ctr">
              <a:buNone/>
            </a:pPr>
            <a:r>
              <a:rPr lang="en-NZ" sz="3600" dirty="0" smtClean="0"/>
              <a:t>Really?</a:t>
            </a:r>
            <a:endParaRPr lang="en-NZ" sz="3600" dirty="0"/>
          </a:p>
        </p:txBody>
      </p:sp>
    </p:spTree>
    <p:extLst>
      <p:ext uri="{BB962C8B-B14F-4D97-AF65-F5344CB8AC3E}">
        <p14:creationId xmlns:p14="http://schemas.microsoft.com/office/powerpoint/2010/main" val="273246506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76672"/>
            <a:ext cx="8229600" cy="5649491"/>
          </a:xfrm>
        </p:spPr>
        <p:txBody>
          <a:bodyPr>
            <a:normAutofit/>
          </a:bodyPr>
          <a:lstStyle/>
          <a:p>
            <a:pPr marL="0" indent="0" algn="ctr">
              <a:buNone/>
            </a:pPr>
            <a:endParaRPr lang="en-NZ" sz="3600" dirty="0" smtClean="0"/>
          </a:p>
          <a:p>
            <a:pPr marL="0" indent="0" algn="ctr">
              <a:buNone/>
            </a:pPr>
            <a:endParaRPr lang="en-NZ" sz="3600" dirty="0"/>
          </a:p>
          <a:p>
            <a:pPr marL="0" indent="0" algn="ctr">
              <a:buNone/>
            </a:pPr>
            <a:endParaRPr lang="en-NZ" sz="3600" dirty="0" smtClean="0"/>
          </a:p>
          <a:p>
            <a:pPr marL="0" indent="0" algn="ctr">
              <a:buNone/>
            </a:pPr>
            <a:r>
              <a:rPr lang="en-NZ" sz="3600" dirty="0" smtClean="0"/>
              <a:t>Questions</a:t>
            </a:r>
            <a:endParaRPr lang="en-NZ" sz="3600" dirty="0"/>
          </a:p>
        </p:txBody>
      </p:sp>
    </p:spTree>
    <p:extLst>
      <p:ext uri="{BB962C8B-B14F-4D97-AF65-F5344CB8AC3E}">
        <p14:creationId xmlns:p14="http://schemas.microsoft.com/office/powerpoint/2010/main" val="352235590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9392" y="4005064"/>
            <a:ext cx="7344816" cy="646331"/>
          </a:xfrm>
          <a:prstGeom prst="rect">
            <a:avLst/>
          </a:prstGeom>
          <a:noFill/>
        </p:spPr>
        <p:txBody>
          <a:bodyPr wrap="square" rtlCol="0">
            <a:spAutoFit/>
          </a:bodyPr>
          <a:lstStyle/>
          <a:p>
            <a:r>
              <a:rPr lang="en-NZ" dirty="0" smtClean="0">
                <a:hlinkClick r:id="rId2"/>
              </a:rPr>
              <a:t>https</a:t>
            </a:r>
            <a:r>
              <a:rPr lang="en-NZ" dirty="0">
                <a:hlinkClick r:id="rId2"/>
              </a:rPr>
              <a:t>://</a:t>
            </a:r>
            <a:r>
              <a:rPr lang="en-NZ" dirty="0" smtClean="0">
                <a:hlinkClick r:id="rId2"/>
              </a:rPr>
              <a:t>www.youtube.com/watch?v=z1HWet9j070&amp;feature=youtu.be</a:t>
            </a:r>
            <a:endParaRPr lang="en-NZ" dirty="0" smtClean="0"/>
          </a:p>
          <a:p>
            <a:endParaRPr lang="en-NZ" dirty="0"/>
          </a:p>
        </p:txBody>
      </p:sp>
      <p:sp>
        <p:nvSpPr>
          <p:cNvPr id="3" name="TextBox 2"/>
          <p:cNvSpPr txBox="1"/>
          <p:nvPr/>
        </p:nvSpPr>
        <p:spPr>
          <a:xfrm>
            <a:off x="755576" y="332656"/>
            <a:ext cx="7344816" cy="523220"/>
          </a:xfrm>
          <a:prstGeom prst="rect">
            <a:avLst/>
          </a:prstGeom>
          <a:noFill/>
        </p:spPr>
        <p:txBody>
          <a:bodyPr wrap="square" rtlCol="0">
            <a:spAutoFit/>
          </a:bodyPr>
          <a:lstStyle/>
          <a:p>
            <a:r>
              <a:rPr lang="en-NZ" sz="2800" dirty="0" smtClean="0"/>
              <a:t>The Background… </a:t>
            </a:r>
            <a:endParaRPr lang="en-NZ" sz="2800" dirty="0"/>
          </a:p>
        </p:txBody>
      </p:sp>
      <p:sp>
        <p:nvSpPr>
          <p:cNvPr id="5" name="TextBox 4"/>
          <p:cNvSpPr txBox="1"/>
          <p:nvPr/>
        </p:nvSpPr>
        <p:spPr>
          <a:xfrm>
            <a:off x="863588" y="1156437"/>
            <a:ext cx="7128792" cy="2862322"/>
          </a:xfrm>
          <a:prstGeom prst="rect">
            <a:avLst/>
          </a:prstGeom>
          <a:noFill/>
        </p:spPr>
        <p:txBody>
          <a:bodyPr wrap="square" rtlCol="0">
            <a:spAutoFit/>
          </a:bodyPr>
          <a:lstStyle/>
          <a:p>
            <a:pPr marL="285750" indent="-285750">
              <a:buFont typeface="Arial" panose="020B0604020202020204" pitchFamily="34" charset="0"/>
              <a:buChar char="•"/>
            </a:pPr>
            <a:r>
              <a:rPr lang="en-NZ" dirty="0" smtClean="0"/>
              <a:t>During 2016 IR’s Wellington Accommodation was being stretched due to the momentum gathering in our “Business Transformation Programme’.</a:t>
            </a:r>
          </a:p>
          <a:p>
            <a:endParaRPr lang="en-NZ" dirty="0" smtClean="0"/>
          </a:p>
          <a:p>
            <a:pPr marL="285750" indent="-285750">
              <a:buFont typeface="Arial" panose="020B0604020202020204" pitchFamily="34" charset="0"/>
              <a:buChar char="•"/>
            </a:pPr>
            <a:r>
              <a:rPr lang="en-NZ" dirty="0" err="1" smtClean="0"/>
              <a:t>Asteron</a:t>
            </a:r>
            <a:r>
              <a:rPr lang="en-NZ" dirty="0" smtClean="0"/>
              <a:t> and </a:t>
            </a:r>
            <a:r>
              <a:rPr lang="en-NZ" dirty="0" err="1" smtClean="0"/>
              <a:t>Hawkestone</a:t>
            </a:r>
            <a:r>
              <a:rPr lang="en-NZ" dirty="0" smtClean="0"/>
              <a:t> were at Capacity.</a:t>
            </a:r>
          </a:p>
          <a:p>
            <a:endParaRPr lang="en-NZ" dirty="0" smtClean="0"/>
          </a:p>
          <a:p>
            <a:pPr marL="285750" indent="-285750">
              <a:buFont typeface="Arial" panose="020B0604020202020204" pitchFamily="34" charset="0"/>
              <a:buChar char="•"/>
            </a:pPr>
            <a:r>
              <a:rPr lang="en-NZ" dirty="0" smtClean="0"/>
              <a:t>Floors were leased at 10 Brandon to house parts of the Business Transformation Programme.</a:t>
            </a:r>
          </a:p>
          <a:p>
            <a:r>
              <a:rPr lang="en-NZ" dirty="0" smtClean="0"/>
              <a:t> </a:t>
            </a:r>
            <a:endParaRPr lang="en-NZ" dirty="0"/>
          </a:p>
          <a:p>
            <a:pPr marL="285750" indent="-285750">
              <a:buFont typeface="Arial" panose="020B0604020202020204" pitchFamily="34" charset="0"/>
              <a:buChar char="•"/>
            </a:pPr>
            <a:r>
              <a:rPr lang="en-NZ" dirty="0" smtClean="0"/>
              <a:t>Then on November 14th 2016  …</a:t>
            </a:r>
          </a:p>
        </p:txBody>
      </p:sp>
    </p:spTree>
    <p:extLst>
      <p:ext uri="{BB962C8B-B14F-4D97-AF65-F5344CB8AC3E}">
        <p14:creationId xmlns:p14="http://schemas.microsoft.com/office/powerpoint/2010/main" val="358842774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42749" y="982238"/>
            <a:ext cx="1514475" cy="21050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158506" y="1672375"/>
            <a:ext cx="2304257" cy="1200329"/>
          </a:xfrm>
          <a:prstGeom prst="rect">
            <a:avLst/>
          </a:prstGeom>
          <a:noFill/>
        </p:spPr>
        <p:txBody>
          <a:bodyPr wrap="square" rtlCol="0">
            <a:spAutoFit/>
          </a:bodyPr>
          <a:lstStyle/>
          <a:p>
            <a:r>
              <a:rPr lang="en-NZ" dirty="0" smtClean="0"/>
              <a:t>10 Brandon Street  </a:t>
            </a:r>
          </a:p>
          <a:p>
            <a:r>
              <a:rPr lang="en-NZ" dirty="0" smtClean="0"/>
              <a:t>- Loss of IR’s leased 4 Floors  since the </a:t>
            </a:r>
            <a:r>
              <a:rPr lang="en-NZ" dirty="0" err="1" smtClean="0"/>
              <a:t>Kaikoura</a:t>
            </a:r>
            <a:r>
              <a:rPr lang="en-NZ" dirty="0" smtClean="0"/>
              <a:t> Quake.</a:t>
            </a:r>
            <a:endParaRPr lang="en-NZ" dirty="0"/>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93347" y="3447317"/>
            <a:ext cx="2466975" cy="1828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nvSpPr>
        <p:spPr>
          <a:xfrm>
            <a:off x="34596" y="3919353"/>
            <a:ext cx="2450071" cy="923330"/>
          </a:xfrm>
          <a:prstGeom prst="rect">
            <a:avLst/>
          </a:prstGeom>
          <a:noFill/>
        </p:spPr>
        <p:txBody>
          <a:bodyPr wrap="square" rtlCol="0">
            <a:spAutoFit/>
          </a:bodyPr>
          <a:lstStyle/>
          <a:p>
            <a:r>
              <a:rPr lang="en-NZ" dirty="0" err="1" smtClean="0"/>
              <a:t>Asteron</a:t>
            </a:r>
            <a:r>
              <a:rPr lang="en-NZ" dirty="0" smtClean="0"/>
              <a:t> Centre Closed for most of  December 2016. </a:t>
            </a:r>
            <a:endParaRPr lang="en-NZ" dirty="0"/>
          </a:p>
        </p:txBody>
      </p:sp>
      <p:sp>
        <p:nvSpPr>
          <p:cNvPr id="3" name="TextBox 2"/>
          <p:cNvSpPr txBox="1"/>
          <p:nvPr/>
        </p:nvSpPr>
        <p:spPr>
          <a:xfrm>
            <a:off x="755576" y="332656"/>
            <a:ext cx="7344816" cy="523220"/>
          </a:xfrm>
          <a:prstGeom prst="rect">
            <a:avLst/>
          </a:prstGeom>
          <a:noFill/>
        </p:spPr>
        <p:txBody>
          <a:bodyPr wrap="square" rtlCol="0">
            <a:spAutoFit/>
          </a:bodyPr>
          <a:lstStyle/>
          <a:p>
            <a:r>
              <a:rPr lang="en-NZ" sz="2800" dirty="0" smtClean="0"/>
              <a:t>Impact on Inland Revenues Wellington Buildings</a:t>
            </a:r>
            <a:endParaRPr lang="en-NZ" sz="2800" dirty="0"/>
          </a:p>
        </p:txBody>
      </p:sp>
      <p:pic>
        <p:nvPicPr>
          <p:cNvPr id="102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04177" y="1215600"/>
            <a:ext cx="2333625" cy="1638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TextBox 9"/>
          <p:cNvSpPr txBox="1"/>
          <p:nvPr/>
        </p:nvSpPr>
        <p:spPr>
          <a:xfrm>
            <a:off x="4680012" y="1820750"/>
            <a:ext cx="2304257" cy="1200329"/>
          </a:xfrm>
          <a:prstGeom prst="rect">
            <a:avLst/>
          </a:prstGeom>
          <a:noFill/>
        </p:spPr>
        <p:txBody>
          <a:bodyPr wrap="square" rtlCol="0">
            <a:spAutoFit/>
          </a:bodyPr>
          <a:lstStyle/>
          <a:p>
            <a:r>
              <a:rPr lang="en-NZ" dirty="0" err="1" smtClean="0"/>
              <a:t>Hawkestone</a:t>
            </a:r>
            <a:r>
              <a:rPr lang="en-NZ" dirty="0" smtClean="0"/>
              <a:t> Street  </a:t>
            </a:r>
          </a:p>
          <a:p>
            <a:r>
              <a:rPr lang="en-NZ" dirty="0" smtClean="0"/>
              <a:t>Closed from February 2017 until further notice. </a:t>
            </a:r>
            <a:endParaRPr lang="en-NZ" dirty="0"/>
          </a:p>
        </p:txBody>
      </p:sp>
      <p:pic>
        <p:nvPicPr>
          <p:cNvPr id="1031"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84268" y="3869542"/>
            <a:ext cx="2052227" cy="124289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TextBox 11"/>
          <p:cNvSpPr txBox="1"/>
          <p:nvPr/>
        </p:nvSpPr>
        <p:spPr>
          <a:xfrm>
            <a:off x="5256076" y="3965519"/>
            <a:ext cx="1728193" cy="1200329"/>
          </a:xfrm>
          <a:prstGeom prst="rect">
            <a:avLst/>
          </a:prstGeom>
          <a:noFill/>
        </p:spPr>
        <p:txBody>
          <a:bodyPr wrap="square" rtlCol="0">
            <a:spAutoFit/>
          </a:bodyPr>
          <a:lstStyle/>
          <a:p>
            <a:r>
              <a:rPr lang="en-NZ" dirty="0" smtClean="0"/>
              <a:t>Low rise Upper Hutt Call Centre largely unaffected </a:t>
            </a:r>
            <a:endParaRPr lang="en-NZ" dirty="0"/>
          </a:p>
        </p:txBody>
      </p:sp>
    </p:spTree>
    <p:extLst>
      <p:ext uri="{BB962C8B-B14F-4D97-AF65-F5344CB8AC3E}">
        <p14:creationId xmlns:p14="http://schemas.microsoft.com/office/powerpoint/2010/main" val="139804529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71600" y="1196752"/>
            <a:ext cx="7704856" cy="4370427"/>
          </a:xfrm>
          <a:prstGeom prst="rect">
            <a:avLst/>
          </a:prstGeom>
          <a:noFill/>
        </p:spPr>
        <p:txBody>
          <a:bodyPr wrap="square" rtlCol="0">
            <a:spAutoFit/>
          </a:bodyPr>
          <a:lstStyle/>
          <a:p>
            <a:r>
              <a:rPr lang="en-NZ" sz="1400" dirty="0" smtClean="0"/>
              <a:t>No formal user requirements, just a 30 minute meeting. In essence they needed to identify any available desks and then receive confirmation from the desk occupier or manager that it was indeed suitable for Hot-Desking. The SAP solution phase 1 appeared for testing a couple of days later. </a:t>
            </a:r>
          </a:p>
          <a:p>
            <a:endParaRPr lang="en-NZ" sz="1400" dirty="0"/>
          </a:p>
          <a:p>
            <a:r>
              <a:rPr lang="en-NZ" sz="1400" dirty="0" smtClean="0"/>
              <a:t>No scrum master required.  The SPRINT was the next cycle of deployment which coincided with our weekly Thursday release at Inland Revenue</a:t>
            </a:r>
          </a:p>
          <a:p>
            <a:endParaRPr lang="en-NZ" sz="1400" dirty="0"/>
          </a:p>
          <a:p>
            <a:r>
              <a:rPr lang="en-NZ" sz="1400" dirty="0" smtClean="0"/>
              <a:t>The SAP system was where the master data for Employees was housed. We had work schedule rules,  email address, floor, zone and desk information etc. Additionally all Leave was recorded in SAP and it obviously had Org chart information to find the appropriate managers email address. </a:t>
            </a:r>
          </a:p>
          <a:p>
            <a:r>
              <a:rPr lang="en-NZ" sz="1400" dirty="0" smtClean="0"/>
              <a:t>After some feedback and robust testing phase 2 made the cut. </a:t>
            </a:r>
          </a:p>
          <a:p>
            <a:endParaRPr lang="en-NZ" sz="1400" dirty="0"/>
          </a:p>
          <a:p>
            <a:r>
              <a:rPr lang="en-NZ" sz="1400" dirty="0" smtClean="0"/>
              <a:t>The result was a simple ALV list report. Strong collaboration within the SAP community at Inland Revenue ensured it was deployed immediately after approval sign off was obtained</a:t>
            </a:r>
            <a:r>
              <a:rPr lang="en-NZ" dirty="0" smtClean="0"/>
              <a:t>.  </a:t>
            </a:r>
          </a:p>
          <a:p>
            <a:endParaRPr lang="en-NZ" dirty="0"/>
          </a:p>
          <a:p>
            <a:endParaRPr lang="en-NZ" dirty="0"/>
          </a:p>
        </p:txBody>
      </p:sp>
      <p:sp>
        <p:nvSpPr>
          <p:cNvPr id="3" name="TextBox 2"/>
          <p:cNvSpPr txBox="1"/>
          <p:nvPr/>
        </p:nvSpPr>
        <p:spPr>
          <a:xfrm>
            <a:off x="2195736" y="572076"/>
            <a:ext cx="3744416" cy="523220"/>
          </a:xfrm>
          <a:prstGeom prst="rect">
            <a:avLst/>
          </a:prstGeom>
          <a:noFill/>
        </p:spPr>
        <p:txBody>
          <a:bodyPr wrap="square" rtlCol="0">
            <a:spAutoFit/>
          </a:bodyPr>
          <a:lstStyle/>
          <a:p>
            <a:r>
              <a:rPr lang="en-NZ" sz="2800" dirty="0" smtClean="0"/>
              <a:t>What Happened ?</a:t>
            </a:r>
            <a:endParaRPr lang="en-NZ" sz="2800" dirty="0"/>
          </a:p>
        </p:txBody>
      </p:sp>
    </p:spTree>
    <p:extLst>
      <p:ext uri="{BB962C8B-B14F-4D97-AF65-F5344CB8AC3E}">
        <p14:creationId xmlns:p14="http://schemas.microsoft.com/office/powerpoint/2010/main" val="44742030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Demonstration</a:t>
            </a:r>
            <a:endParaRPr lang="en-NZ" dirty="0"/>
          </a:p>
        </p:txBody>
      </p:sp>
      <p:sp>
        <p:nvSpPr>
          <p:cNvPr id="3" name="Content Placeholder 2"/>
          <p:cNvSpPr>
            <a:spLocks noGrp="1"/>
          </p:cNvSpPr>
          <p:nvPr>
            <p:ph idx="1"/>
          </p:nvPr>
        </p:nvSpPr>
        <p:spPr/>
        <p:txBody>
          <a:bodyPr/>
          <a:lstStyle/>
          <a:p>
            <a:pPr marL="0" indent="0">
              <a:buNone/>
            </a:pPr>
            <a:r>
              <a:rPr lang="en-NZ" sz="2000" dirty="0" smtClean="0"/>
              <a:t>Transaction: </a:t>
            </a:r>
            <a:r>
              <a:rPr lang="en-NZ" sz="2000" b="1" dirty="0" smtClean="0">
                <a:solidFill>
                  <a:srgbClr val="FF0000"/>
                </a:solidFill>
              </a:rPr>
              <a:t>ZHOTDESK_INFO</a:t>
            </a:r>
            <a:r>
              <a:rPr lang="en-NZ" sz="2000" dirty="0" smtClean="0"/>
              <a:t> (simple SM30 table update transaction)</a:t>
            </a:r>
          </a:p>
          <a:p>
            <a:endParaRPr lang="en-NZ" dirty="0" smtClean="0"/>
          </a:p>
          <a:p>
            <a:endParaRPr lang="en-NZ" dirty="0" smtClean="0"/>
          </a:p>
          <a:p>
            <a:endParaRPr lang="en-NZ" dirty="0"/>
          </a:p>
          <a:p>
            <a:endParaRPr lang="en-NZ" dirty="0" smtClean="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2492896"/>
            <a:ext cx="8700967" cy="30243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323528" y="6165304"/>
            <a:ext cx="8568952" cy="523220"/>
          </a:xfrm>
          <a:prstGeom prst="rect">
            <a:avLst/>
          </a:prstGeom>
          <a:noFill/>
        </p:spPr>
        <p:txBody>
          <a:bodyPr wrap="square" rtlCol="0">
            <a:spAutoFit/>
          </a:bodyPr>
          <a:lstStyle/>
          <a:p>
            <a:r>
              <a:rPr lang="en-NZ" sz="1400" i="1" dirty="0" smtClean="0">
                <a:solidFill>
                  <a:srgbClr val="00B050"/>
                </a:solidFill>
              </a:rPr>
              <a:t>I recommend that Rosanne or someone is logged on to T01 and has already checked the results earlier that day a live demo. That’s gives us 99.99% confidence.</a:t>
            </a:r>
            <a:endParaRPr lang="en-NZ" sz="1400" i="1" dirty="0">
              <a:solidFill>
                <a:srgbClr val="00B050"/>
              </a:solidFill>
            </a:endParaRPr>
          </a:p>
        </p:txBody>
      </p:sp>
    </p:spTree>
    <p:extLst>
      <p:ext uri="{BB962C8B-B14F-4D97-AF65-F5344CB8AC3E}">
        <p14:creationId xmlns:p14="http://schemas.microsoft.com/office/powerpoint/2010/main" val="179246687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Demonstration continued</a:t>
            </a:r>
            <a:endParaRPr lang="en-NZ" dirty="0"/>
          </a:p>
        </p:txBody>
      </p:sp>
      <p:sp>
        <p:nvSpPr>
          <p:cNvPr id="3" name="Content Placeholder 2"/>
          <p:cNvSpPr>
            <a:spLocks noGrp="1"/>
          </p:cNvSpPr>
          <p:nvPr>
            <p:ph idx="1"/>
          </p:nvPr>
        </p:nvSpPr>
        <p:spPr/>
        <p:txBody>
          <a:bodyPr/>
          <a:lstStyle/>
          <a:p>
            <a:pPr marL="0" indent="0">
              <a:buNone/>
            </a:pPr>
            <a:r>
              <a:rPr lang="en-NZ" sz="2000" dirty="0"/>
              <a:t>Transaction: </a:t>
            </a:r>
            <a:r>
              <a:rPr lang="en-NZ" sz="2000" b="1" dirty="0" smtClean="0">
                <a:solidFill>
                  <a:srgbClr val="FF0000"/>
                </a:solidFill>
              </a:rPr>
              <a:t>ZHOTDESK</a:t>
            </a:r>
            <a:r>
              <a:rPr lang="en-NZ" sz="2000" dirty="0" smtClean="0"/>
              <a:t> </a:t>
            </a:r>
            <a:r>
              <a:rPr lang="en-NZ" sz="2000" dirty="0"/>
              <a:t>(simple SM30 table update transaction)</a:t>
            </a:r>
          </a:p>
          <a:p>
            <a:endParaRPr lang="en-NZ"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71332" y="2204864"/>
            <a:ext cx="3596812" cy="34462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2649082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ALV Example	</a:t>
            </a:r>
            <a:endParaRPr lang="en-NZ" dirty="0"/>
          </a:p>
        </p:txBody>
      </p:sp>
      <p:sp>
        <p:nvSpPr>
          <p:cNvPr id="3" name="Content Placeholder 2"/>
          <p:cNvSpPr>
            <a:spLocks noGrp="1"/>
          </p:cNvSpPr>
          <p:nvPr>
            <p:ph idx="1"/>
          </p:nvPr>
        </p:nvSpPr>
        <p:spPr/>
        <p:txBody>
          <a:bodyPr/>
          <a:lstStyle/>
          <a:p>
            <a:endParaRPr lang="en-NZ"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1533577"/>
            <a:ext cx="9143999" cy="44004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4459359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Email Example</a:t>
            </a:r>
            <a:endParaRPr lang="en-NZ" dirty="0"/>
          </a:p>
        </p:txBody>
      </p:sp>
      <p:sp>
        <p:nvSpPr>
          <p:cNvPr id="3" name="Content Placeholder 2"/>
          <p:cNvSpPr>
            <a:spLocks noGrp="1"/>
          </p:cNvSpPr>
          <p:nvPr>
            <p:ph idx="1"/>
          </p:nvPr>
        </p:nvSpPr>
        <p:spPr/>
        <p:txBody>
          <a:bodyPr/>
          <a:lstStyle/>
          <a:p>
            <a:endParaRPr lang="en-NZ" dirty="0"/>
          </a:p>
        </p:txBody>
      </p:sp>
      <p:pic>
        <p:nvPicPr>
          <p:cNvPr id="512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0975" y="1556792"/>
            <a:ext cx="8963025" cy="5029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5147646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NZ" dirty="0" smtClean="0"/>
              <a:t>Post Implementation Observations</a:t>
            </a:r>
            <a:endParaRPr lang="en-NZ" dirty="0"/>
          </a:p>
        </p:txBody>
      </p:sp>
      <p:sp>
        <p:nvSpPr>
          <p:cNvPr id="3" name="Content Placeholder 2"/>
          <p:cNvSpPr>
            <a:spLocks noGrp="1"/>
          </p:cNvSpPr>
          <p:nvPr>
            <p:ph idx="1"/>
          </p:nvPr>
        </p:nvSpPr>
        <p:spPr/>
        <p:txBody>
          <a:bodyPr/>
          <a:lstStyle/>
          <a:p>
            <a:r>
              <a:rPr lang="en-NZ" sz="2400" dirty="0" smtClean="0"/>
              <a:t>Saves Facilities management more than 20 hours per week in pulling data together. </a:t>
            </a:r>
          </a:p>
          <a:p>
            <a:r>
              <a:rPr lang="en-NZ" sz="2400" dirty="0" smtClean="0"/>
              <a:t>More staff finding suitable desks on a regular basis.</a:t>
            </a:r>
          </a:p>
          <a:p>
            <a:r>
              <a:rPr lang="en-NZ" sz="2400" dirty="0" smtClean="0"/>
              <a:t>Both Employee and Manager are now notified on when a desk is being considered for Hot-Desking.</a:t>
            </a:r>
          </a:p>
          <a:p>
            <a:r>
              <a:rPr lang="en-NZ" sz="2400" dirty="0" smtClean="0"/>
              <a:t>Continuing fine tuning and small iterative improvements </a:t>
            </a:r>
          </a:p>
        </p:txBody>
      </p:sp>
    </p:spTree>
    <p:extLst>
      <p:ext uri="{BB962C8B-B14F-4D97-AF65-F5344CB8AC3E}">
        <p14:creationId xmlns:p14="http://schemas.microsoft.com/office/powerpoint/2010/main" val="3109527802"/>
      </p:ext>
    </p:extLst>
  </p:cSld>
  <p:clrMapOvr>
    <a:masterClrMapping/>
  </p:clrMapOvr>
</p:sld>
</file>

<file path=ppt/theme/theme1.xml><?xml version="1.0" encoding="utf-8"?>
<a:theme xmlns:a="http://schemas.openxmlformats.org/drawingml/2006/main" name="INT-Theme-Darkblue - Copy">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IR Internal Powerpoin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NZ"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NZ"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IR Internal Powerpoin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IR Internal Powerpoin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IR Internal Powerpoin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IR Internal Powerpoin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IR Internal Powerpoin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IR Internal Powerpoin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IR Internal Powerpoin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IR Internal Powerpoin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IR Internal Powerpoin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IR Internal Powerpoin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IR Internal Powerpoin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IR Internal Powerpoin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INT-Theme-Darkblue</Template>
  <TotalTime>1694</TotalTime>
  <Words>410</Words>
  <Application>Microsoft Office PowerPoint</Application>
  <PresentationFormat>On-screen Show (4:3)</PresentationFormat>
  <Paragraphs>51</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INT-Theme-Darkblue - Copy</vt:lpstr>
      <vt:lpstr>SAP “agile” Development. Solution for accommodation pressures </vt:lpstr>
      <vt:lpstr>PowerPoint Presentation</vt:lpstr>
      <vt:lpstr>PowerPoint Presentation</vt:lpstr>
      <vt:lpstr>PowerPoint Presentation</vt:lpstr>
      <vt:lpstr>Demonstration</vt:lpstr>
      <vt:lpstr>Demonstration continued</vt:lpstr>
      <vt:lpstr>ALV Example </vt:lpstr>
      <vt:lpstr>Email Example</vt:lpstr>
      <vt:lpstr>Post Implementation Observations</vt:lpstr>
      <vt:lpstr>PowerPoint Presentation</vt:lpstr>
      <vt:lpstr>PowerPoint Presentation</vt:lpstr>
    </vt:vector>
  </TitlesOfParts>
  <Company>Inland Revenue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Mark Brockie</dc:creator>
  <cp:lastModifiedBy>Rosanne English</cp:lastModifiedBy>
  <cp:revision>22</cp:revision>
  <dcterms:created xsi:type="dcterms:W3CDTF">2017-05-22T22:15:15Z</dcterms:created>
  <dcterms:modified xsi:type="dcterms:W3CDTF">2017-06-06T01:35:20Z</dcterms:modified>
</cp:coreProperties>
</file>