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43"/>
  </p:notesMasterIdLst>
  <p:handoutMasterIdLst>
    <p:handoutMasterId r:id="rId44"/>
  </p:handoutMasterIdLst>
  <p:sldIdLst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821"/>
    <a:srgbClr val="3F2721"/>
    <a:srgbClr val="BF412A"/>
    <a:srgbClr val="F1D737"/>
    <a:srgbClr val="D3592A"/>
    <a:srgbClr val="54091F"/>
    <a:srgbClr val="AB2B27"/>
    <a:srgbClr val="CC2B29"/>
    <a:srgbClr val="E5A437"/>
    <a:srgbClr val="DB7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F1D55-6D6E-47E5-B9EA-470172629CCA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</dgm:pt>
    <dgm:pt modelId="{E623CB17-4CC4-4C61-B3A0-4CA36364D9B6}">
      <dgm:prSet phldrT="[Text]" custT="1"/>
      <dgm:spPr/>
      <dgm:t>
        <a:bodyPr/>
        <a:lstStyle/>
        <a:p>
          <a:r>
            <a:rPr lang="en-NZ" sz="2000" dirty="0" smtClean="0"/>
            <a:t>Fiori</a:t>
          </a:r>
          <a:endParaRPr lang="en-NZ" sz="2000" dirty="0"/>
        </a:p>
      </dgm:t>
    </dgm:pt>
    <dgm:pt modelId="{C2B30AD1-13A4-4B0D-8A6F-408BD22E4D70}" type="parTrans" cxnId="{7A9628A3-B4E2-4A7A-90B7-C5C1543E59A0}">
      <dgm:prSet/>
      <dgm:spPr/>
      <dgm:t>
        <a:bodyPr/>
        <a:lstStyle/>
        <a:p>
          <a:endParaRPr lang="en-NZ" sz="2000"/>
        </a:p>
      </dgm:t>
    </dgm:pt>
    <dgm:pt modelId="{153B3B86-130E-4AA1-8436-B8D5CCC3D676}" type="sibTrans" cxnId="{7A9628A3-B4E2-4A7A-90B7-C5C1543E59A0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92" t="2865" r="7557" b="-5274"/>
          </a:stretch>
        </a:blipFill>
      </dgm:spPr>
      <dgm:t>
        <a:bodyPr/>
        <a:lstStyle/>
        <a:p>
          <a:endParaRPr lang="en-NZ" sz="2000"/>
        </a:p>
      </dgm:t>
    </dgm:pt>
    <dgm:pt modelId="{A4567976-1FB4-4DB3-AF8A-23CB443299AD}">
      <dgm:prSet phldrT="[Text]" custT="1"/>
      <dgm:spPr/>
      <dgm:t>
        <a:bodyPr/>
        <a:lstStyle/>
        <a:p>
          <a:r>
            <a:rPr lang="en-NZ" sz="2000" dirty="0" smtClean="0"/>
            <a:t>HTML5/CSS3</a:t>
          </a:r>
          <a:endParaRPr lang="en-NZ" sz="2000" dirty="0"/>
        </a:p>
      </dgm:t>
    </dgm:pt>
    <dgm:pt modelId="{870C7BE7-9958-4394-8AC0-ABE32D9AE119}" type="parTrans" cxnId="{B47063A8-C12D-4D06-BBD5-03C770112990}">
      <dgm:prSet/>
      <dgm:spPr/>
      <dgm:t>
        <a:bodyPr/>
        <a:lstStyle/>
        <a:p>
          <a:endParaRPr lang="en-NZ" sz="2000"/>
        </a:p>
      </dgm:t>
    </dgm:pt>
    <dgm:pt modelId="{4ED47096-2C9C-4558-9461-31AAEF4F73E7}" type="sibTrans" cxnId="{B47063A8-C12D-4D06-BBD5-03C770112990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119" t="6163" r="9783" b="1"/>
          </a:stretch>
        </a:blipFill>
      </dgm:spPr>
      <dgm:t>
        <a:bodyPr/>
        <a:lstStyle/>
        <a:p>
          <a:endParaRPr lang="en-NZ" sz="2000"/>
        </a:p>
      </dgm:t>
    </dgm:pt>
    <dgm:pt modelId="{D4A9A1C4-2D2C-454F-888C-C65623634FE9}">
      <dgm:prSet phldrT="[Text]" custT="1"/>
      <dgm:spPr/>
      <dgm:t>
        <a:bodyPr/>
        <a:lstStyle/>
        <a:p>
          <a:r>
            <a:rPr lang="en-NZ" sz="2000" dirty="0" err="1" smtClean="0"/>
            <a:t>Sitecore</a:t>
          </a:r>
          <a:endParaRPr lang="en-NZ" sz="2000" dirty="0"/>
        </a:p>
      </dgm:t>
    </dgm:pt>
    <dgm:pt modelId="{2CD9EBD6-91AA-4802-8624-317CAC0075F1}" type="parTrans" cxnId="{F540EEE5-A255-4703-8F63-D6CEE3AB296F}">
      <dgm:prSet/>
      <dgm:spPr/>
      <dgm:t>
        <a:bodyPr/>
        <a:lstStyle/>
        <a:p>
          <a:endParaRPr lang="en-NZ" sz="2000"/>
        </a:p>
      </dgm:t>
    </dgm:pt>
    <dgm:pt modelId="{A8C6BE27-314C-480D-ACC8-E85248F23A00}" type="sibTrans" cxnId="{F540EEE5-A255-4703-8F63-D6CEE3AB296F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290" t="5709" r="14928" b="18320"/>
          </a:stretch>
        </a:blipFill>
      </dgm:spPr>
      <dgm:t>
        <a:bodyPr/>
        <a:lstStyle/>
        <a:p>
          <a:endParaRPr lang="en-NZ" sz="2000"/>
        </a:p>
      </dgm:t>
    </dgm:pt>
    <dgm:pt modelId="{29122F8A-BFF9-4B4C-BC0F-F303A718A75A}">
      <dgm:prSet phldrT="[Text]" custT="1"/>
      <dgm:spPr/>
      <dgm:t>
        <a:bodyPr/>
        <a:lstStyle/>
        <a:p>
          <a:r>
            <a:rPr lang="en-NZ" sz="2000" dirty="0" smtClean="0"/>
            <a:t>Personas</a:t>
          </a:r>
          <a:endParaRPr lang="en-NZ" sz="2000" dirty="0"/>
        </a:p>
      </dgm:t>
    </dgm:pt>
    <dgm:pt modelId="{FB2D02F0-903E-4A01-B7DC-114484E2090F}" type="parTrans" cxnId="{14961B82-3104-4B4B-B99C-B26834E5F554}">
      <dgm:prSet/>
      <dgm:spPr/>
      <dgm:t>
        <a:bodyPr/>
        <a:lstStyle/>
        <a:p>
          <a:endParaRPr lang="en-NZ" sz="2000"/>
        </a:p>
      </dgm:t>
    </dgm:pt>
    <dgm:pt modelId="{60257E7C-2CE6-40D2-8714-A5F9B65F9B73}" type="sibTrans" cxnId="{14961B82-3104-4B4B-B99C-B26834E5F554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04" t="-3702" r="3924" b="-2456"/>
          </a:stretch>
        </a:blipFill>
      </dgm:spPr>
      <dgm:t>
        <a:bodyPr/>
        <a:lstStyle/>
        <a:p>
          <a:endParaRPr lang="en-NZ" sz="2000"/>
        </a:p>
      </dgm:t>
    </dgm:pt>
    <dgm:pt modelId="{445C77E3-89E5-451D-B68A-4B537B428EBA}">
      <dgm:prSet phldrT="[Text]" custT="1"/>
      <dgm:spPr/>
      <dgm:t>
        <a:bodyPr/>
        <a:lstStyle/>
        <a:p>
          <a:r>
            <a:rPr lang="en-NZ" sz="2000" dirty="0" err="1" smtClean="0"/>
            <a:t>Javascript</a:t>
          </a:r>
          <a:endParaRPr lang="en-NZ" sz="2000" dirty="0"/>
        </a:p>
      </dgm:t>
    </dgm:pt>
    <dgm:pt modelId="{24B35536-047E-4C48-9B12-96552203C505}" type="parTrans" cxnId="{336EE48F-D2FA-44A8-B87D-FF1B977D25E2}">
      <dgm:prSet/>
      <dgm:spPr/>
      <dgm:t>
        <a:bodyPr/>
        <a:lstStyle/>
        <a:p>
          <a:endParaRPr lang="en-NZ" sz="2000"/>
        </a:p>
      </dgm:t>
    </dgm:pt>
    <dgm:pt modelId="{BAC99DFF-12D0-4CCC-A601-AB6D8D293307}" type="sibTrans" cxnId="{336EE48F-D2FA-44A8-B87D-FF1B977D25E2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97" t="18399" r="14927" b="21112"/>
          </a:stretch>
        </a:blipFill>
      </dgm:spPr>
      <dgm:t>
        <a:bodyPr/>
        <a:lstStyle/>
        <a:p>
          <a:endParaRPr lang="en-NZ" sz="2000"/>
        </a:p>
      </dgm:t>
    </dgm:pt>
    <dgm:pt modelId="{CCAB3527-FAA0-418F-8709-5E4C0710FBC8}" type="pres">
      <dgm:prSet presAssocID="{FFFF1D55-6D6E-47E5-B9EA-470172629CCA}" presName="Name0" presStyleCnt="0">
        <dgm:presLayoutVars>
          <dgm:chMax val="21"/>
          <dgm:chPref val="21"/>
        </dgm:presLayoutVars>
      </dgm:prSet>
      <dgm:spPr/>
    </dgm:pt>
    <dgm:pt modelId="{0ADE637F-7C8D-492E-827B-64B6A4CE72C2}" type="pres">
      <dgm:prSet presAssocID="{E623CB17-4CC4-4C61-B3A0-4CA36364D9B6}" presName="text1" presStyleCnt="0"/>
      <dgm:spPr/>
    </dgm:pt>
    <dgm:pt modelId="{11487769-3E58-44CD-AB06-1F55AC4E1A83}" type="pres">
      <dgm:prSet presAssocID="{E623CB17-4CC4-4C61-B3A0-4CA36364D9B6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E0592EC-5782-4FA5-92A9-20A5C9475F8A}" type="pres">
      <dgm:prSet presAssocID="{E623CB17-4CC4-4C61-B3A0-4CA36364D9B6}" presName="textaccent1" presStyleCnt="0"/>
      <dgm:spPr/>
    </dgm:pt>
    <dgm:pt modelId="{8836F40F-3D3A-41B3-9C15-EDB9C87BFCB4}" type="pres">
      <dgm:prSet presAssocID="{E623CB17-4CC4-4C61-B3A0-4CA36364D9B6}" presName="accentRepeatNode" presStyleLbl="solidAlignAcc1" presStyleIdx="0" presStyleCnt="10"/>
      <dgm:spPr/>
    </dgm:pt>
    <dgm:pt modelId="{EB8F180D-999F-4C86-95C2-42DAE2A62EC4}" type="pres">
      <dgm:prSet presAssocID="{153B3B86-130E-4AA1-8436-B8D5CCC3D676}" presName="image1" presStyleCnt="0"/>
      <dgm:spPr/>
    </dgm:pt>
    <dgm:pt modelId="{69FC4B6D-6BB2-4034-AF5E-5E6ADEEBB687}" type="pres">
      <dgm:prSet presAssocID="{153B3B86-130E-4AA1-8436-B8D5CCC3D676}" presName="imageRepeatNode" presStyleLbl="alignAcc1" presStyleIdx="0" presStyleCnt="5"/>
      <dgm:spPr/>
      <dgm:t>
        <a:bodyPr/>
        <a:lstStyle/>
        <a:p>
          <a:endParaRPr lang="en-NZ"/>
        </a:p>
      </dgm:t>
    </dgm:pt>
    <dgm:pt modelId="{92A90746-81FA-410F-A3E1-806400ADD872}" type="pres">
      <dgm:prSet presAssocID="{153B3B86-130E-4AA1-8436-B8D5CCC3D676}" presName="imageaccent1" presStyleCnt="0"/>
      <dgm:spPr/>
    </dgm:pt>
    <dgm:pt modelId="{A716CEFA-24B8-4889-A5D8-371FD1F63E83}" type="pres">
      <dgm:prSet presAssocID="{153B3B86-130E-4AA1-8436-B8D5CCC3D676}" presName="accentRepeatNode" presStyleLbl="solidAlignAcc1" presStyleIdx="1" presStyleCnt="10"/>
      <dgm:spPr/>
    </dgm:pt>
    <dgm:pt modelId="{09EA835B-B2F1-47AE-82FB-AD527D88A5C2}" type="pres">
      <dgm:prSet presAssocID="{A4567976-1FB4-4DB3-AF8A-23CB443299AD}" presName="text2" presStyleCnt="0"/>
      <dgm:spPr/>
    </dgm:pt>
    <dgm:pt modelId="{252A14A9-AE35-4E23-8499-986A79755CDC}" type="pres">
      <dgm:prSet presAssocID="{A4567976-1FB4-4DB3-AF8A-23CB443299A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97F36CC-6A00-470E-8CB7-A8090CA93E35}" type="pres">
      <dgm:prSet presAssocID="{A4567976-1FB4-4DB3-AF8A-23CB443299AD}" presName="textaccent2" presStyleCnt="0"/>
      <dgm:spPr/>
    </dgm:pt>
    <dgm:pt modelId="{8700BC11-97E2-46D1-B78D-06DE53A68761}" type="pres">
      <dgm:prSet presAssocID="{A4567976-1FB4-4DB3-AF8A-23CB443299AD}" presName="accentRepeatNode" presStyleLbl="solidAlignAcc1" presStyleIdx="2" presStyleCnt="10"/>
      <dgm:spPr/>
    </dgm:pt>
    <dgm:pt modelId="{DB7BCB02-98FD-4CF9-8C5F-D302766641CE}" type="pres">
      <dgm:prSet presAssocID="{4ED47096-2C9C-4558-9461-31AAEF4F73E7}" presName="image2" presStyleCnt="0"/>
      <dgm:spPr/>
    </dgm:pt>
    <dgm:pt modelId="{B2F6A691-E12D-4B2D-AD96-87FE56937F18}" type="pres">
      <dgm:prSet presAssocID="{4ED47096-2C9C-4558-9461-31AAEF4F73E7}" presName="imageRepeatNode" presStyleLbl="alignAcc1" presStyleIdx="1" presStyleCnt="5"/>
      <dgm:spPr/>
      <dgm:t>
        <a:bodyPr/>
        <a:lstStyle/>
        <a:p>
          <a:endParaRPr lang="en-NZ"/>
        </a:p>
      </dgm:t>
    </dgm:pt>
    <dgm:pt modelId="{2C98DBE0-A30D-4DE6-9D77-440446B83800}" type="pres">
      <dgm:prSet presAssocID="{4ED47096-2C9C-4558-9461-31AAEF4F73E7}" presName="imageaccent2" presStyleCnt="0"/>
      <dgm:spPr/>
    </dgm:pt>
    <dgm:pt modelId="{BF428D91-8A19-4FC5-ABAA-E63527B1ED3E}" type="pres">
      <dgm:prSet presAssocID="{4ED47096-2C9C-4558-9461-31AAEF4F73E7}" presName="accentRepeatNode" presStyleLbl="solidAlignAcc1" presStyleIdx="3" presStyleCnt="10"/>
      <dgm:spPr/>
    </dgm:pt>
    <dgm:pt modelId="{C89BD83F-A812-46A1-9C03-1B22CE09449E}" type="pres">
      <dgm:prSet presAssocID="{D4A9A1C4-2D2C-454F-888C-C65623634FE9}" presName="text3" presStyleCnt="0"/>
      <dgm:spPr/>
    </dgm:pt>
    <dgm:pt modelId="{E47D3EC9-FFEE-461A-ADD2-74699DC0C674}" type="pres">
      <dgm:prSet presAssocID="{D4A9A1C4-2D2C-454F-888C-C65623634FE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9FBBF17-2AEB-4597-903D-CDEB035EDAB0}" type="pres">
      <dgm:prSet presAssocID="{D4A9A1C4-2D2C-454F-888C-C65623634FE9}" presName="textaccent3" presStyleCnt="0"/>
      <dgm:spPr/>
    </dgm:pt>
    <dgm:pt modelId="{B45B3158-AF6B-4BF9-950D-E5ADF1B15A8A}" type="pres">
      <dgm:prSet presAssocID="{D4A9A1C4-2D2C-454F-888C-C65623634FE9}" presName="accentRepeatNode" presStyleLbl="solidAlignAcc1" presStyleIdx="4" presStyleCnt="10"/>
      <dgm:spPr/>
    </dgm:pt>
    <dgm:pt modelId="{C7012B00-B9E8-4B65-8C7D-CFF20A54E133}" type="pres">
      <dgm:prSet presAssocID="{A8C6BE27-314C-480D-ACC8-E85248F23A00}" presName="image3" presStyleCnt="0"/>
      <dgm:spPr/>
    </dgm:pt>
    <dgm:pt modelId="{F0B872DD-3B4E-4624-919F-6C1A51278E8D}" type="pres">
      <dgm:prSet presAssocID="{A8C6BE27-314C-480D-ACC8-E85248F23A00}" presName="imageRepeatNode" presStyleLbl="alignAcc1" presStyleIdx="2" presStyleCnt="5"/>
      <dgm:spPr/>
      <dgm:t>
        <a:bodyPr/>
        <a:lstStyle/>
        <a:p>
          <a:endParaRPr lang="en-NZ"/>
        </a:p>
      </dgm:t>
    </dgm:pt>
    <dgm:pt modelId="{E5EAA898-6493-4FA2-A694-D0FBCCB229B9}" type="pres">
      <dgm:prSet presAssocID="{A8C6BE27-314C-480D-ACC8-E85248F23A00}" presName="imageaccent3" presStyleCnt="0"/>
      <dgm:spPr/>
    </dgm:pt>
    <dgm:pt modelId="{2628BDE9-D108-4BE7-A94B-D495CBEB16A1}" type="pres">
      <dgm:prSet presAssocID="{A8C6BE27-314C-480D-ACC8-E85248F23A00}" presName="accentRepeatNode" presStyleLbl="solidAlignAcc1" presStyleIdx="5" presStyleCnt="10"/>
      <dgm:spPr/>
    </dgm:pt>
    <dgm:pt modelId="{9C1359A7-74FF-49ED-B67F-090CBC752DCB}" type="pres">
      <dgm:prSet presAssocID="{29122F8A-BFF9-4B4C-BC0F-F303A718A75A}" presName="text4" presStyleCnt="0"/>
      <dgm:spPr/>
    </dgm:pt>
    <dgm:pt modelId="{9AAC6DF1-D780-4428-9EFA-25AC7C240956}" type="pres">
      <dgm:prSet presAssocID="{29122F8A-BFF9-4B4C-BC0F-F303A718A75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65C1E24-CD7E-494A-B863-00191C746D9C}" type="pres">
      <dgm:prSet presAssocID="{29122F8A-BFF9-4B4C-BC0F-F303A718A75A}" presName="textaccent4" presStyleCnt="0"/>
      <dgm:spPr/>
    </dgm:pt>
    <dgm:pt modelId="{903FB06A-B4EC-4104-B7C1-C9F0A23AF2F8}" type="pres">
      <dgm:prSet presAssocID="{29122F8A-BFF9-4B4C-BC0F-F303A718A75A}" presName="accentRepeatNode" presStyleLbl="solidAlignAcc1" presStyleIdx="6" presStyleCnt="10"/>
      <dgm:spPr/>
    </dgm:pt>
    <dgm:pt modelId="{C35E2BB2-07E9-465C-8D62-E4D260322554}" type="pres">
      <dgm:prSet presAssocID="{60257E7C-2CE6-40D2-8714-A5F9B65F9B73}" presName="image4" presStyleCnt="0"/>
      <dgm:spPr/>
    </dgm:pt>
    <dgm:pt modelId="{070AB67A-3EF5-47E2-962A-456CC96A77CA}" type="pres">
      <dgm:prSet presAssocID="{60257E7C-2CE6-40D2-8714-A5F9B65F9B73}" presName="imageRepeatNode" presStyleLbl="alignAcc1" presStyleIdx="3" presStyleCnt="5"/>
      <dgm:spPr/>
      <dgm:t>
        <a:bodyPr/>
        <a:lstStyle/>
        <a:p>
          <a:endParaRPr lang="en-NZ"/>
        </a:p>
      </dgm:t>
    </dgm:pt>
    <dgm:pt modelId="{46C2E7D0-E5D6-4BAA-94FF-055A2505EA74}" type="pres">
      <dgm:prSet presAssocID="{60257E7C-2CE6-40D2-8714-A5F9B65F9B73}" presName="imageaccent4" presStyleCnt="0"/>
      <dgm:spPr/>
    </dgm:pt>
    <dgm:pt modelId="{3CAE5B35-3F8E-4C34-B248-7DEBAA992AF6}" type="pres">
      <dgm:prSet presAssocID="{60257E7C-2CE6-40D2-8714-A5F9B65F9B73}" presName="accentRepeatNode" presStyleLbl="solidAlignAcc1" presStyleIdx="7" presStyleCnt="10"/>
      <dgm:spPr/>
    </dgm:pt>
    <dgm:pt modelId="{2BF9C1D8-9DB9-4307-833C-402E6E30AD59}" type="pres">
      <dgm:prSet presAssocID="{445C77E3-89E5-451D-B68A-4B537B428EBA}" presName="text5" presStyleCnt="0"/>
      <dgm:spPr/>
    </dgm:pt>
    <dgm:pt modelId="{664D5713-3FAE-4276-92C0-6AE3DE4E58BB}" type="pres">
      <dgm:prSet presAssocID="{445C77E3-89E5-451D-B68A-4B537B428EBA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B3BB7C9-B419-49B3-AE5D-78179124C3F6}" type="pres">
      <dgm:prSet presAssocID="{445C77E3-89E5-451D-B68A-4B537B428EBA}" presName="textaccent5" presStyleCnt="0"/>
      <dgm:spPr/>
    </dgm:pt>
    <dgm:pt modelId="{5BFE03B9-4F19-43FB-9F3F-134743A94C80}" type="pres">
      <dgm:prSet presAssocID="{445C77E3-89E5-451D-B68A-4B537B428EBA}" presName="accentRepeatNode" presStyleLbl="solidAlignAcc1" presStyleIdx="8" presStyleCnt="10"/>
      <dgm:spPr/>
    </dgm:pt>
    <dgm:pt modelId="{7F0326A0-F410-4E3E-8B9B-5346A6BFA12F}" type="pres">
      <dgm:prSet presAssocID="{BAC99DFF-12D0-4CCC-A601-AB6D8D293307}" presName="image5" presStyleCnt="0"/>
      <dgm:spPr/>
    </dgm:pt>
    <dgm:pt modelId="{E30C3AC6-7560-4C3D-B090-7E48DF3F1C2C}" type="pres">
      <dgm:prSet presAssocID="{BAC99DFF-12D0-4CCC-A601-AB6D8D293307}" presName="imageRepeatNode" presStyleLbl="alignAcc1" presStyleIdx="4" presStyleCnt="5" custLinFactNeighborX="-3199"/>
      <dgm:spPr/>
      <dgm:t>
        <a:bodyPr/>
        <a:lstStyle/>
        <a:p>
          <a:endParaRPr lang="en-NZ"/>
        </a:p>
      </dgm:t>
    </dgm:pt>
    <dgm:pt modelId="{A9697B07-AE24-48AE-BCEB-C632119F482D}" type="pres">
      <dgm:prSet presAssocID="{BAC99DFF-12D0-4CCC-A601-AB6D8D293307}" presName="imageaccent5" presStyleCnt="0"/>
      <dgm:spPr/>
    </dgm:pt>
    <dgm:pt modelId="{44998C61-8FDC-4841-B286-E4B360C632D2}" type="pres">
      <dgm:prSet presAssocID="{BAC99DFF-12D0-4CCC-A601-AB6D8D293307}" presName="accentRepeatNode" presStyleLbl="solidAlignAcc1" presStyleIdx="9" presStyleCnt="10"/>
      <dgm:spPr/>
    </dgm:pt>
  </dgm:ptLst>
  <dgm:cxnLst>
    <dgm:cxn modelId="{FD750A5F-87D7-40BD-B8F1-CADDF1788616}" type="presOf" srcId="{A4567976-1FB4-4DB3-AF8A-23CB443299AD}" destId="{252A14A9-AE35-4E23-8499-986A79755CDC}" srcOrd="0" destOrd="0" presId="urn:microsoft.com/office/officeart/2008/layout/HexagonCluster"/>
    <dgm:cxn modelId="{401B2A57-71B2-4502-B90E-8B0E8D02E74C}" type="presOf" srcId="{FFFF1D55-6D6E-47E5-B9EA-470172629CCA}" destId="{CCAB3527-FAA0-418F-8709-5E4C0710FBC8}" srcOrd="0" destOrd="0" presId="urn:microsoft.com/office/officeart/2008/layout/HexagonCluster"/>
    <dgm:cxn modelId="{B47063A8-C12D-4D06-BBD5-03C770112990}" srcId="{FFFF1D55-6D6E-47E5-B9EA-470172629CCA}" destId="{A4567976-1FB4-4DB3-AF8A-23CB443299AD}" srcOrd="1" destOrd="0" parTransId="{870C7BE7-9958-4394-8AC0-ABE32D9AE119}" sibTransId="{4ED47096-2C9C-4558-9461-31AAEF4F73E7}"/>
    <dgm:cxn modelId="{FC22AA84-869A-4270-A14D-ADF192B4804E}" type="presOf" srcId="{BAC99DFF-12D0-4CCC-A601-AB6D8D293307}" destId="{E30C3AC6-7560-4C3D-B090-7E48DF3F1C2C}" srcOrd="0" destOrd="0" presId="urn:microsoft.com/office/officeart/2008/layout/HexagonCluster"/>
    <dgm:cxn modelId="{767F7E04-0874-44EC-9945-66CBDD806070}" type="presOf" srcId="{153B3B86-130E-4AA1-8436-B8D5CCC3D676}" destId="{69FC4B6D-6BB2-4034-AF5E-5E6ADEEBB687}" srcOrd="0" destOrd="0" presId="urn:microsoft.com/office/officeart/2008/layout/HexagonCluster"/>
    <dgm:cxn modelId="{9DB75842-69F4-425C-A929-F7A50A4A65D1}" type="presOf" srcId="{E623CB17-4CC4-4C61-B3A0-4CA36364D9B6}" destId="{11487769-3E58-44CD-AB06-1F55AC4E1A83}" srcOrd="0" destOrd="0" presId="urn:microsoft.com/office/officeart/2008/layout/HexagonCluster"/>
    <dgm:cxn modelId="{F540EEE5-A255-4703-8F63-D6CEE3AB296F}" srcId="{FFFF1D55-6D6E-47E5-B9EA-470172629CCA}" destId="{D4A9A1C4-2D2C-454F-888C-C65623634FE9}" srcOrd="2" destOrd="0" parTransId="{2CD9EBD6-91AA-4802-8624-317CAC0075F1}" sibTransId="{A8C6BE27-314C-480D-ACC8-E85248F23A00}"/>
    <dgm:cxn modelId="{053D0E54-69EF-48FA-9A72-6C0CA39AA15F}" type="presOf" srcId="{D4A9A1C4-2D2C-454F-888C-C65623634FE9}" destId="{E47D3EC9-FFEE-461A-ADD2-74699DC0C674}" srcOrd="0" destOrd="0" presId="urn:microsoft.com/office/officeart/2008/layout/HexagonCluster"/>
    <dgm:cxn modelId="{20B04BEC-5544-42B3-8A36-C34F3A4ADF75}" type="presOf" srcId="{445C77E3-89E5-451D-B68A-4B537B428EBA}" destId="{664D5713-3FAE-4276-92C0-6AE3DE4E58BB}" srcOrd="0" destOrd="0" presId="urn:microsoft.com/office/officeart/2008/layout/HexagonCluster"/>
    <dgm:cxn modelId="{67486A8C-431E-4060-9C33-9D105B7FA12F}" type="presOf" srcId="{A8C6BE27-314C-480D-ACC8-E85248F23A00}" destId="{F0B872DD-3B4E-4624-919F-6C1A51278E8D}" srcOrd="0" destOrd="0" presId="urn:microsoft.com/office/officeart/2008/layout/HexagonCluster"/>
    <dgm:cxn modelId="{AC801536-E061-49A6-A332-97E93BBA92EB}" type="presOf" srcId="{29122F8A-BFF9-4B4C-BC0F-F303A718A75A}" destId="{9AAC6DF1-D780-4428-9EFA-25AC7C240956}" srcOrd="0" destOrd="0" presId="urn:microsoft.com/office/officeart/2008/layout/HexagonCluster"/>
    <dgm:cxn modelId="{336EE48F-D2FA-44A8-B87D-FF1B977D25E2}" srcId="{FFFF1D55-6D6E-47E5-B9EA-470172629CCA}" destId="{445C77E3-89E5-451D-B68A-4B537B428EBA}" srcOrd="4" destOrd="0" parTransId="{24B35536-047E-4C48-9B12-96552203C505}" sibTransId="{BAC99DFF-12D0-4CCC-A601-AB6D8D293307}"/>
    <dgm:cxn modelId="{7A9628A3-B4E2-4A7A-90B7-C5C1543E59A0}" srcId="{FFFF1D55-6D6E-47E5-B9EA-470172629CCA}" destId="{E623CB17-4CC4-4C61-B3A0-4CA36364D9B6}" srcOrd="0" destOrd="0" parTransId="{C2B30AD1-13A4-4B0D-8A6F-408BD22E4D70}" sibTransId="{153B3B86-130E-4AA1-8436-B8D5CCC3D676}"/>
    <dgm:cxn modelId="{86AF4EFB-08EB-4CFE-B3AC-14D375F028FF}" type="presOf" srcId="{60257E7C-2CE6-40D2-8714-A5F9B65F9B73}" destId="{070AB67A-3EF5-47E2-962A-456CC96A77CA}" srcOrd="0" destOrd="0" presId="urn:microsoft.com/office/officeart/2008/layout/HexagonCluster"/>
    <dgm:cxn modelId="{E1C9114B-6E1C-4EAA-ACA8-A6C4669497E2}" type="presOf" srcId="{4ED47096-2C9C-4558-9461-31AAEF4F73E7}" destId="{B2F6A691-E12D-4B2D-AD96-87FE56937F18}" srcOrd="0" destOrd="0" presId="urn:microsoft.com/office/officeart/2008/layout/HexagonCluster"/>
    <dgm:cxn modelId="{14961B82-3104-4B4B-B99C-B26834E5F554}" srcId="{FFFF1D55-6D6E-47E5-B9EA-470172629CCA}" destId="{29122F8A-BFF9-4B4C-BC0F-F303A718A75A}" srcOrd="3" destOrd="0" parTransId="{FB2D02F0-903E-4A01-B7DC-114484E2090F}" sibTransId="{60257E7C-2CE6-40D2-8714-A5F9B65F9B73}"/>
    <dgm:cxn modelId="{CCE94762-789E-420B-8F13-26D9F8F4DC66}" type="presParOf" srcId="{CCAB3527-FAA0-418F-8709-5E4C0710FBC8}" destId="{0ADE637F-7C8D-492E-827B-64B6A4CE72C2}" srcOrd="0" destOrd="0" presId="urn:microsoft.com/office/officeart/2008/layout/HexagonCluster"/>
    <dgm:cxn modelId="{04EC5E7C-4739-41E7-91EF-6F4C4EB35354}" type="presParOf" srcId="{0ADE637F-7C8D-492E-827B-64B6A4CE72C2}" destId="{11487769-3E58-44CD-AB06-1F55AC4E1A83}" srcOrd="0" destOrd="0" presId="urn:microsoft.com/office/officeart/2008/layout/HexagonCluster"/>
    <dgm:cxn modelId="{08384E57-6AF2-461B-A854-FD20AF9B4725}" type="presParOf" srcId="{CCAB3527-FAA0-418F-8709-5E4C0710FBC8}" destId="{DE0592EC-5782-4FA5-92A9-20A5C9475F8A}" srcOrd="1" destOrd="0" presId="urn:microsoft.com/office/officeart/2008/layout/HexagonCluster"/>
    <dgm:cxn modelId="{90D85C1B-87E8-48C9-9021-7D12FD61307C}" type="presParOf" srcId="{DE0592EC-5782-4FA5-92A9-20A5C9475F8A}" destId="{8836F40F-3D3A-41B3-9C15-EDB9C87BFCB4}" srcOrd="0" destOrd="0" presId="urn:microsoft.com/office/officeart/2008/layout/HexagonCluster"/>
    <dgm:cxn modelId="{739ECEB9-2A3C-4A9A-ABDF-4D92A8ADB8DB}" type="presParOf" srcId="{CCAB3527-FAA0-418F-8709-5E4C0710FBC8}" destId="{EB8F180D-999F-4C86-95C2-42DAE2A62EC4}" srcOrd="2" destOrd="0" presId="urn:microsoft.com/office/officeart/2008/layout/HexagonCluster"/>
    <dgm:cxn modelId="{7018BE03-DEB1-4B6D-B85A-C7A0E03B23A0}" type="presParOf" srcId="{EB8F180D-999F-4C86-95C2-42DAE2A62EC4}" destId="{69FC4B6D-6BB2-4034-AF5E-5E6ADEEBB687}" srcOrd="0" destOrd="0" presId="urn:microsoft.com/office/officeart/2008/layout/HexagonCluster"/>
    <dgm:cxn modelId="{96464788-0B8C-4697-AEC9-3585103B994D}" type="presParOf" srcId="{CCAB3527-FAA0-418F-8709-5E4C0710FBC8}" destId="{92A90746-81FA-410F-A3E1-806400ADD872}" srcOrd="3" destOrd="0" presId="urn:microsoft.com/office/officeart/2008/layout/HexagonCluster"/>
    <dgm:cxn modelId="{6C9A79FD-E4D0-47D0-8B7E-3C15EE8353B8}" type="presParOf" srcId="{92A90746-81FA-410F-A3E1-806400ADD872}" destId="{A716CEFA-24B8-4889-A5D8-371FD1F63E83}" srcOrd="0" destOrd="0" presId="urn:microsoft.com/office/officeart/2008/layout/HexagonCluster"/>
    <dgm:cxn modelId="{E6C72C1E-AF4D-46B8-AD0D-55C89428B185}" type="presParOf" srcId="{CCAB3527-FAA0-418F-8709-5E4C0710FBC8}" destId="{09EA835B-B2F1-47AE-82FB-AD527D88A5C2}" srcOrd="4" destOrd="0" presId="urn:microsoft.com/office/officeart/2008/layout/HexagonCluster"/>
    <dgm:cxn modelId="{1C7EAE45-B8EF-44B2-8948-5406CA761E37}" type="presParOf" srcId="{09EA835B-B2F1-47AE-82FB-AD527D88A5C2}" destId="{252A14A9-AE35-4E23-8499-986A79755CDC}" srcOrd="0" destOrd="0" presId="urn:microsoft.com/office/officeart/2008/layout/HexagonCluster"/>
    <dgm:cxn modelId="{FCB99551-5D96-402B-82F3-701C65E8B366}" type="presParOf" srcId="{CCAB3527-FAA0-418F-8709-5E4C0710FBC8}" destId="{F97F36CC-6A00-470E-8CB7-A8090CA93E35}" srcOrd="5" destOrd="0" presId="urn:microsoft.com/office/officeart/2008/layout/HexagonCluster"/>
    <dgm:cxn modelId="{75DDCD78-F56A-4699-AC0A-B64A6877E5C6}" type="presParOf" srcId="{F97F36CC-6A00-470E-8CB7-A8090CA93E35}" destId="{8700BC11-97E2-46D1-B78D-06DE53A68761}" srcOrd="0" destOrd="0" presId="urn:microsoft.com/office/officeart/2008/layout/HexagonCluster"/>
    <dgm:cxn modelId="{149294BD-9380-4908-9629-C82823F16A75}" type="presParOf" srcId="{CCAB3527-FAA0-418F-8709-5E4C0710FBC8}" destId="{DB7BCB02-98FD-4CF9-8C5F-D302766641CE}" srcOrd="6" destOrd="0" presId="urn:microsoft.com/office/officeart/2008/layout/HexagonCluster"/>
    <dgm:cxn modelId="{16F8500B-1669-4E56-98FD-81131655BD25}" type="presParOf" srcId="{DB7BCB02-98FD-4CF9-8C5F-D302766641CE}" destId="{B2F6A691-E12D-4B2D-AD96-87FE56937F18}" srcOrd="0" destOrd="0" presId="urn:microsoft.com/office/officeart/2008/layout/HexagonCluster"/>
    <dgm:cxn modelId="{B9A62C0F-BAF7-4351-9B07-0D19D78DC38B}" type="presParOf" srcId="{CCAB3527-FAA0-418F-8709-5E4C0710FBC8}" destId="{2C98DBE0-A30D-4DE6-9D77-440446B83800}" srcOrd="7" destOrd="0" presId="urn:microsoft.com/office/officeart/2008/layout/HexagonCluster"/>
    <dgm:cxn modelId="{9B10F8BD-C72E-499D-B1E7-5417A22988BB}" type="presParOf" srcId="{2C98DBE0-A30D-4DE6-9D77-440446B83800}" destId="{BF428D91-8A19-4FC5-ABAA-E63527B1ED3E}" srcOrd="0" destOrd="0" presId="urn:microsoft.com/office/officeart/2008/layout/HexagonCluster"/>
    <dgm:cxn modelId="{7C3951D8-BED6-4872-AE6F-C41AB6EBED0A}" type="presParOf" srcId="{CCAB3527-FAA0-418F-8709-5E4C0710FBC8}" destId="{C89BD83F-A812-46A1-9C03-1B22CE09449E}" srcOrd="8" destOrd="0" presId="urn:microsoft.com/office/officeart/2008/layout/HexagonCluster"/>
    <dgm:cxn modelId="{10E324D8-08BD-4AAB-AEE6-0ECF341044C4}" type="presParOf" srcId="{C89BD83F-A812-46A1-9C03-1B22CE09449E}" destId="{E47D3EC9-FFEE-461A-ADD2-74699DC0C674}" srcOrd="0" destOrd="0" presId="urn:microsoft.com/office/officeart/2008/layout/HexagonCluster"/>
    <dgm:cxn modelId="{18A3FD46-6E6E-4CD0-A768-8C018BAD00C6}" type="presParOf" srcId="{CCAB3527-FAA0-418F-8709-5E4C0710FBC8}" destId="{29FBBF17-2AEB-4597-903D-CDEB035EDAB0}" srcOrd="9" destOrd="0" presId="urn:microsoft.com/office/officeart/2008/layout/HexagonCluster"/>
    <dgm:cxn modelId="{ADED255E-EC48-4456-964D-E9698987A842}" type="presParOf" srcId="{29FBBF17-2AEB-4597-903D-CDEB035EDAB0}" destId="{B45B3158-AF6B-4BF9-950D-E5ADF1B15A8A}" srcOrd="0" destOrd="0" presId="urn:microsoft.com/office/officeart/2008/layout/HexagonCluster"/>
    <dgm:cxn modelId="{BD6D0435-5FF6-43D6-B62C-FA295C45E93E}" type="presParOf" srcId="{CCAB3527-FAA0-418F-8709-5E4C0710FBC8}" destId="{C7012B00-B9E8-4B65-8C7D-CFF20A54E133}" srcOrd="10" destOrd="0" presId="urn:microsoft.com/office/officeart/2008/layout/HexagonCluster"/>
    <dgm:cxn modelId="{F532AFB7-65BE-4045-832E-7E2FB9DDC4B4}" type="presParOf" srcId="{C7012B00-B9E8-4B65-8C7D-CFF20A54E133}" destId="{F0B872DD-3B4E-4624-919F-6C1A51278E8D}" srcOrd="0" destOrd="0" presId="urn:microsoft.com/office/officeart/2008/layout/HexagonCluster"/>
    <dgm:cxn modelId="{6CCC22CC-55E2-49FE-893A-AA412FC7B946}" type="presParOf" srcId="{CCAB3527-FAA0-418F-8709-5E4C0710FBC8}" destId="{E5EAA898-6493-4FA2-A694-D0FBCCB229B9}" srcOrd="11" destOrd="0" presId="urn:microsoft.com/office/officeart/2008/layout/HexagonCluster"/>
    <dgm:cxn modelId="{FD89C87D-EBCF-4480-99E7-6C1A1D3827CB}" type="presParOf" srcId="{E5EAA898-6493-4FA2-A694-D0FBCCB229B9}" destId="{2628BDE9-D108-4BE7-A94B-D495CBEB16A1}" srcOrd="0" destOrd="0" presId="urn:microsoft.com/office/officeart/2008/layout/HexagonCluster"/>
    <dgm:cxn modelId="{BE32E9F5-0362-4907-B625-4A1B17052B79}" type="presParOf" srcId="{CCAB3527-FAA0-418F-8709-5E4C0710FBC8}" destId="{9C1359A7-74FF-49ED-B67F-090CBC752DCB}" srcOrd="12" destOrd="0" presId="urn:microsoft.com/office/officeart/2008/layout/HexagonCluster"/>
    <dgm:cxn modelId="{381EFA4F-BA3D-4F8A-8F8C-4B5525A3A3A0}" type="presParOf" srcId="{9C1359A7-74FF-49ED-B67F-090CBC752DCB}" destId="{9AAC6DF1-D780-4428-9EFA-25AC7C240956}" srcOrd="0" destOrd="0" presId="urn:microsoft.com/office/officeart/2008/layout/HexagonCluster"/>
    <dgm:cxn modelId="{3BC360D6-C4E2-459C-96C4-0DC2DA35805A}" type="presParOf" srcId="{CCAB3527-FAA0-418F-8709-5E4C0710FBC8}" destId="{B65C1E24-CD7E-494A-B863-00191C746D9C}" srcOrd="13" destOrd="0" presId="urn:microsoft.com/office/officeart/2008/layout/HexagonCluster"/>
    <dgm:cxn modelId="{FCE51D4C-3494-49E5-BA90-F505B8225EE5}" type="presParOf" srcId="{B65C1E24-CD7E-494A-B863-00191C746D9C}" destId="{903FB06A-B4EC-4104-B7C1-C9F0A23AF2F8}" srcOrd="0" destOrd="0" presId="urn:microsoft.com/office/officeart/2008/layout/HexagonCluster"/>
    <dgm:cxn modelId="{D125A9CF-0A86-450E-8B75-CD53D0527C5F}" type="presParOf" srcId="{CCAB3527-FAA0-418F-8709-5E4C0710FBC8}" destId="{C35E2BB2-07E9-465C-8D62-E4D260322554}" srcOrd="14" destOrd="0" presId="urn:microsoft.com/office/officeart/2008/layout/HexagonCluster"/>
    <dgm:cxn modelId="{6820963A-3C1B-48E5-A4A8-757BCAFEC810}" type="presParOf" srcId="{C35E2BB2-07E9-465C-8D62-E4D260322554}" destId="{070AB67A-3EF5-47E2-962A-456CC96A77CA}" srcOrd="0" destOrd="0" presId="urn:microsoft.com/office/officeart/2008/layout/HexagonCluster"/>
    <dgm:cxn modelId="{B1A45B8B-E234-49ED-AEA2-26F9D70A5E4B}" type="presParOf" srcId="{CCAB3527-FAA0-418F-8709-5E4C0710FBC8}" destId="{46C2E7D0-E5D6-4BAA-94FF-055A2505EA74}" srcOrd="15" destOrd="0" presId="urn:microsoft.com/office/officeart/2008/layout/HexagonCluster"/>
    <dgm:cxn modelId="{E4E2C1B8-197C-4C2D-8E41-4AA3415A54D1}" type="presParOf" srcId="{46C2E7D0-E5D6-4BAA-94FF-055A2505EA74}" destId="{3CAE5B35-3F8E-4C34-B248-7DEBAA992AF6}" srcOrd="0" destOrd="0" presId="urn:microsoft.com/office/officeart/2008/layout/HexagonCluster"/>
    <dgm:cxn modelId="{0F3E56E0-FE8C-452B-AED2-7ADE2352D85C}" type="presParOf" srcId="{CCAB3527-FAA0-418F-8709-5E4C0710FBC8}" destId="{2BF9C1D8-9DB9-4307-833C-402E6E30AD59}" srcOrd="16" destOrd="0" presId="urn:microsoft.com/office/officeart/2008/layout/HexagonCluster"/>
    <dgm:cxn modelId="{7E0D4E27-524B-40E9-BBC3-8466532F4C46}" type="presParOf" srcId="{2BF9C1D8-9DB9-4307-833C-402E6E30AD59}" destId="{664D5713-3FAE-4276-92C0-6AE3DE4E58BB}" srcOrd="0" destOrd="0" presId="urn:microsoft.com/office/officeart/2008/layout/HexagonCluster"/>
    <dgm:cxn modelId="{274B6AE7-F260-49FB-AC8D-F8BC9D794984}" type="presParOf" srcId="{CCAB3527-FAA0-418F-8709-5E4C0710FBC8}" destId="{FB3BB7C9-B419-49B3-AE5D-78179124C3F6}" srcOrd="17" destOrd="0" presId="urn:microsoft.com/office/officeart/2008/layout/HexagonCluster"/>
    <dgm:cxn modelId="{85274E46-8FBE-4212-BDE8-309AA457AAA7}" type="presParOf" srcId="{FB3BB7C9-B419-49B3-AE5D-78179124C3F6}" destId="{5BFE03B9-4F19-43FB-9F3F-134743A94C80}" srcOrd="0" destOrd="0" presId="urn:microsoft.com/office/officeart/2008/layout/HexagonCluster"/>
    <dgm:cxn modelId="{C8673F05-1723-4066-A263-6573AEA77DF1}" type="presParOf" srcId="{CCAB3527-FAA0-418F-8709-5E4C0710FBC8}" destId="{7F0326A0-F410-4E3E-8B9B-5346A6BFA12F}" srcOrd="18" destOrd="0" presId="urn:microsoft.com/office/officeart/2008/layout/HexagonCluster"/>
    <dgm:cxn modelId="{7B4248C3-6B29-4946-83F9-7C72EB0D900A}" type="presParOf" srcId="{7F0326A0-F410-4E3E-8B9B-5346A6BFA12F}" destId="{E30C3AC6-7560-4C3D-B090-7E48DF3F1C2C}" srcOrd="0" destOrd="0" presId="urn:microsoft.com/office/officeart/2008/layout/HexagonCluster"/>
    <dgm:cxn modelId="{3C438C25-B925-4DFE-85C8-A2866237CB3A}" type="presParOf" srcId="{CCAB3527-FAA0-418F-8709-5E4C0710FBC8}" destId="{A9697B07-AE24-48AE-BCEB-C632119F482D}" srcOrd="19" destOrd="0" presId="urn:microsoft.com/office/officeart/2008/layout/HexagonCluster"/>
    <dgm:cxn modelId="{E19D058B-CF6D-45B0-A3F4-609F5C4C819C}" type="presParOf" srcId="{A9697B07-AE24-48AE-BCEB-C632119F482D}" destId="{44998C61-8FDC-4841-B286-E4B360C632D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87769-3E58-44CD-AB06-1F55AC4E1A83}">
      <dsp:nvSpPr>
        <dsp:cNvPr id="0" name=""/>
        <dsp:cNvSpPr/>
      </dsp:nvSpPr>
      <dsp:spPr>
        <a:xfrm>
          <a:off x="1440324" y="2711937"/>
          <a:ext cx="1673722" cy="143694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Fiori</a:t>
          </a:r>
          <a:endParaRPr lang="en-NZ" sz="2000" kern="1200" dirty="0"/>
        </a:p>
      </dsp:txBody>
      <dsp:txXfrm>
        <a:off x="1699546" y="2934487"/>
        <a:ext cx="1155278" cy="991840"/>
      </dsp:txXfrm>
    </dsp:sp>
    <dsp:sp modelId="{8836F40F-3D3A-41B3-9C15-EDB9C87BFCB4}">
      <dsp:nvSpPr>
        <dsp:cNvPr id="0" name=""/>
        <dsp:cNvSpPr/>
      </dsp:nvSpPr>
      <dsp:spPr>
        <a:xfrm>
          <a:off x="1480259" y="3354487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C4B6D-6BB2-4034-AF5E-5E6ADEEBB687}">
      <dsp:nvSpPr>
        <dsp:cNvPr id="0" name=""/>
        <dsp:cNvSpPr/>
      </dsp:nvSpPr>
      <dsp:spPr>
        <a:xfrm>
          <a:off x="0" y="1917546"/>
          <a:ext cx="1673722" cy="143694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92" t="2865" r="7557" b="-5274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6CEFA-24B8-4889-A5D8-371FD1F63E83}">
      <dsp:nvSpPr>
        <dsp:cNvPr id="0" name=""/>
        <dsp:cNvSpPr/>
      </dsp:nvSpPr>
      <dsp:spPr>
        <a:xfrm>
          <a:off x="1146579" y="3163634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A14A9-AE35-4E23-8499-986A79755CDC}">
      <dsp:nvSpPr>
        <dsp:cNvPr id="0" name=""/>
        <dsp:cNvSpPr/>
      </dsp:nvSpPr>
      <dsp:spPr>
        <a:xfrm>
          <a:off x="2880648" y="1912956"/>
          <a:ext cx="1673722" cy="143694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HTML5/CSS3</a:t>
          </a:r>
          <a:endParaRPr lang="en-NZ" sz="2000" kern="1200" dirty="0"/>
        </a:p>
      </dsp:txBody>
      <dsp:txXfrm>
        <a:off x="3139870" y="2135506"/>
        <a:ext cx="1155278" cy="991840"/>
      </dsp:txXfrm>
    </dsp:sp>
    <dsp:sp modelId="{8700BC11-97E2-46D1-B78D-06DE53A68761}">
      <dsp:nvSpPr>
        <dsp:cNvPr id="0" name=""/>
        <dsp:cNvSpPr/>
      </dsp:nvSpPr>
      <dsp:spPr>
        <a:xfrm>
          <a:off x="4032553" y="3155984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6A691-E12D-4B2D-AD96-87FE56937F18}">
      <dsp:nvSpPr>
        <dsp:cNvPr id="0" name=""/>
        <dsp:cNvSpPr/>
      </dsp:nvSpPr>
      <dsp:spPr>
        <a:xfrm>
          <a:off x="4320085" y="2708877"/>
          <a:ext cx="1673722" cy="143694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119" t="6163" r="9783" b="1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28D91-8A19-4FC5-ABAA-E63527B1ED3E}">
      <dsp:nvSpPr>
        <dsp:cNvPr id="0" name=""/>
        <dsp:cNvSpPr/>
      </dsp:nvSpPr>
      <dsp:spPr>
        <a:xfrm>
          <a:off x="4360908" y="3348367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D3EC9-FFEE-461A-ADD2-74699DC0C674}">
      <dsp:nvSpPr>
        <dsp:cNvPr id="0" name=""/>
        <dsp:cNvSpPr/>
      </dsp:nvSpPr>
      <dsp:spPr>
        <a:xfrm>
          <a:off x="1440324" y="1123155"/>
          <a:ext cx="1673722" cy="143694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err="1" smtClean="0"/>
            <a:t>Sitecore</a:t>
          </a:r>
          <a:endParaRPr lang="en-NZ" sz="2000" kern="1200" dirty="0"/>
        </a:p>
      </dsp:txBody>
      <dsp:txXfrm>
        <a:off x="1699546" y="1345705"/>
        <a:ext cx="1155278" cy="991840"/>
      </dsp:txXfrm>
    </dsp:sp>
    <dsp:sp modelId="{B45B3158-AF6B-4BF9-950D-E5ADF1B15A8A}">
      <dsp:nvSpPr>
        <dsp:cNvPr id="0" name=""/>
        <dsp:cNvSpPr/>
      </dsp:nvSpPr>
      <dsp:spPr>
        <a:xfrm>
          <a:off x="2586904" y="1150311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72DD-3B4E-4624-919F-6C1A51278E8D}">
      <dsp:nvSpPr>
        <dsp:cNvPr id="0" name=""/>
        <dsp:cNvSpPr/>
      </dsp:nvSpPr>
      <dsp:spPr>
        <a:xfrm>
          <a:off x="2880648" y="324175"/>
          <a:ext cx="1673722" cy="143694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290" t="5709" r="14928" b="1832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8BDE9-D108-4BE7-A94B-D495CBEB16A1}">
      <dsp:nvSpPr>
        <dsp:cNvPr id="0" name=""/>
        <dsp:cNvSpPr/>
      </dsp:nvSpPr>
      <dsp:spPr>
        <a:xfrm>
          <a:off x="2927683" y="960988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C6DF1-D780-4428-9EFA-25AC7C240956}">
      <dsp:nvSpPr>
        <dsp:cNvPr id="0" name=""/>
        <dsp:cNvSpPr/>
      </dsp:nvSpPr>
      <dsp:spPr>
        <a:xfrm>
          <a:off x="4320085" y="1120095"/>
          <a:ext cx="1673722" cy="143694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Personas</a:t>
          </a:r>
          <a:endParaRPr lang="en-NZ" sz="2000" kern="1200" dirty="0"/>
        </a:p>
      </dsp:txBody>
      <dsp:txXfrm>
        <a:off x="4579307" y="1342645"/>
        <a:ext cx="1155278" cy="991840"/>
      </dsp:txXfrm>
    </dsp:sp>
    <dsp:sp modelId="{903FB06A-B4EC-4104-B7C1-C9F0A23AF2F8}">
      <dsp:nvSpPr>
        <dsp:cNvPr id="0" name=""/>
        <dsp:cNvSpPr/>
      </dsp:nvSpPr>
      <dsp:spPr>
        <a:xfrm>
          <a:off x="5768397" y="1756908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AB67A-3EF5-47E2-962A-456CC96A77CA}">
      <dsp:nvSpPr>
        <dsp:cNvPr id="0" name=""/>
        <dsp:cNvSpPr/>
      </dsp:nvSpPr>
      <dsp:spPr>
        <a:xfrm>
          <a:off x="5760410" y="1927873"/>
          <a:ext cx="1673722" cy="143694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04" t="-3702" r="3924" b="-2456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E5B35-3F8E-4C34-B248-7DEBAA992AF6}">
      <dsp:nvSpPr>
        <dsp:cNvPr id="0" name=""/>
        <dsp:cNvSpPr/>
      </dsp:nvSpPr>
      <dsp:spPr>
        <a:xfrm>
          <a:off x="6086990" y="1953880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D5713-3FAE-4276-92C0-6AE3DE4E58BB}">
      <dsp:nvSpPr>
        <dsp:cNvPr id="0" name=""/>
        <dsp:cNvSpPr/>
      </dsp:nvSpPr>
      <dsp:spPr>
        <a:xfrm>
          <a:off x="5760410" y="339474"/>
          <a:ext cx="1673722" cy="14369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err="1" smtClean="0"/>
            <a:t>Javascript</a:t>
          </a:r>
          <a:endParaRPr lang="en-NZ" sz="2000" kern="1200" dirty="0"/>
        </a:p>
      </dsp:txBody>
      <dsp:txXfrm>
        <a:off x="6019632" y="562024"/>
        <a:ext cx="1155278" cy="991840"/>
      </dsp:txXfrm>
    </dsp:sp>
    <dsp:sp modelId="{5BFE03B9-4F19-43FB-9F3F-134743A94C80}">
      <dsp:nvSpPr>
        <dsp:cNvPr id="0" name=""/>
        <dsp:cNvSpPr/>
      </dsp:nvSpPr>
      <dsp:spPr>
        <a:xfrm>
          <a:off x="7208721" y="983553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C3AC6-7560-4C3D-B090-7E48DF3F1C2C}">
      <dsp:nvSpPr>
        <dsp:cNvPr id="0" name=""/>
        <dsp:cNvSpPr/>
      </dsp:nvSpPr>
      <dsp:spPr>
        <a:xfrm>
          <a:off x="7147192" y="1141131"/>
          <a:ext cx="1673722" cy="143694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97" t="18399" r="14927" b="21112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98C61-8FDC-4841-B286-E4B360C632D2}">
      <dsp:nvSpPr>
        <dsp:cNvPr id="0" name=""/>
        <dsp:cNvSpPr/>
      </dsp:nvSpPr>
      <dsp:spPr>
        <a:xfrm>
          <a:off x="7534413" y="1173259"/>
          <a:ext cx="195238" cy="1682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F50A2-423F-4090-8BC8-23E7F22DEF8B}" type="datetimeFigureOut">
              <a:rPr lang="en-NZ" smtClean="0"/>
              <a:pPr/>
              <a:t>2/06/2017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A5660-D851-4954-AF36-F55DEDFCF49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36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88D5-BA7D-42B8-9589-388954576151}" type="datetimeFigureOut">
              <a:rPr lang="en-NZ" smtClean="0"/>
              <a:pPr/>
              <a:t>2/06/2017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744B-FFA6-4BEA-A63B-C547C7A4D99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4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 starts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493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 starts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 using Gateway as Central Hub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445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 starts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36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J starts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922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Change title to reflect example customer future offering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55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8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J starts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1082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862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9153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809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Testing for</a:t>
            </a:r>
            <a:r>
              <a:rPr lang="en-NZ" baseline="0" dirty="0" smtClean="0"/>
              <a:t> multiple devices  – AWS Device Farm, </a:t>
            </a:r>
            <a:r>
              <a:rPr lang="en-NZ" baseline="0" smtClean="0"/>
              <a:t>Browserstack</a:t>
            </a:r>
            <a:endParaRPr lang="en-NZ" baseline="0" dirty="0" smtClean="0"/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724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 starts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577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F198-729A-4762-BED6-FFBD561193A6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M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ttom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ontact_Logo_Std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8320" y="1893024"/>
            <a:ext cx="2898652" cy="1140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4" y="3230880"/>
            <a:ext cx="7772400" cy="618309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75" y="3912327"/>
            <a:ext cx="777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Georgia" pitchFamily="18" charset="0"/>
              </a:defRPr>
            </a:lvl1pPr>
            <a:lvl2pPr marL="0" indent="0" algn="l">
              <a:spcBef>
                <a:spcPts val="1800"/>
              </a:spcBef>
              <a:buNone/>
              <a:defRPr sz="1600" b="1">
                <a:solidFill>
                  <a:schemeClr val="bg1"/>
                </a:solidFill>
                <a:latin typeface="Georgia" pitchFamily="18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401" y="309474"/>
            <a:ext cx="8392074" cy="1170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7578" y="6389280"/>
            <a:ext cx="431072" cy="253456"/>
          </a:xfrm>
        </p:spPr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327" y="1341842"/>
            <a:ext cx="8404496" cy="4353563"/>
          </a:xfrm>
        </p:spPr>
        <p:txBody>
          <a:bodyPr/>
          <a:lstStyle>
            <a:lvl1pPr>
              <a:spcBef>
                <a:spcPts val="0"/>
              </a:spcBef>
              <a:tabLst>
                <a:tab pos="3857625" algn="l"/>
              </a:tabLst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876" y="299949"/>
            <a:ext cx="8277774" cy="14621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7578" y="6370230"/>
            <a:ext cx="431072" cy="253456"/>
          </a:xfrm>
        </p:spPr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2" y="300765"/>
            <a:ext cx="8446777" cy="657178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4" y="1248229"/>
            <a:ext cx="4207698" cy="5152571"/>
          </a:xfrm>
        </p:spPr>
        <p:txBody>
          <a:bodyPr>
            <a:noAutofit/>
          </a:bodyPr>
          <a:lstStyle>
            <a:lvl1pPr marL="363538" indent="-36353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900113" indent="-363538">
              <a:lnSpc>
                <a:spcPct val="90000"/>
              </a:lnSpc>
              <a:buFontTx/>
              <a:buChar char="»"/>
              <a:defRPr sz="2400"/>
            </a:lvl2pPr>
            <a:lvl3pPr marL="1262063" indent="-363538">
              <a:lnSpc>
                <a:spcPct val="90000"/>
              </a:lnSpc>
              <a:buFont typeface="Arial" pitchFamily="34" charset="0"/>
              <a:buChar char="•"/>
              <a:defRPr sz="2400"/>
            </a:lvl3pPr>
            <a:lvl4pPr marL="1611313" indent="-363538">
              <a:lnSpc>
                <a:spcPct val="90000"/>
              </a:lnSpc>
              <a:buFont typeface="Arial" pitchFamily="34" charset="0"/>
              <a:buChar char="•"/>
              <a:defRPr sz="2400"/>
            </a:lvl4pPr>
            <a:lvl5pPr marL="1973263" indent="-363538">
              <a:lnSpc>
                <a:spcPct val="90000"/>
              </a:lnSpc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03775" y="3047773"/>
            <a:ext cx="3890963" cy="2598737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4" y="300765"/>
            <a:ext cx="8389626" cy="60492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382486"/>
            <a:ext cx="8425549" cy="452596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0" indent="0">
              <a:lnSpc>
                <a:spcPct val="90000"/>
              </a:lnSpc>
              <a:spcAft>
                <a:spcPts val="600"/>
              </a:spcAft>
              <a:defRPr sz="1800"/>
            </a:lvl2pPr>
            <a:lvl3pPr marL="0" indent="0">
              <a:lnSpc>
                <a:spcPct val="90000"/>
              </a:lnSpc>
              <a:spcAft>
                <a:spcPts val="600"/>
              </a:spcAft>
              <a:defRPr sz="1800"/>
            </a:lvl3pPr>
            <a:lvl4pPr marL="0" indent="0">
              <a:lnSpc>
                <a:spcPct val="90000"/>
              </a:lnSpc>
              <a:spcAft>
                <a:spcPts val="600"/>
              </a:spcAft>
              <a:defRPr sz="1800"/>
            </a:lvl4pPr>
            <a:lvl5pPr marL="0" indent="0">
              <a:lnSpc>
                <a:spcPct val="9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200" y="896255"/>
            <a:ext cx="8394700" cy="357779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fo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18201" cy="60492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382486"/>
            <a:ext cx="8425549" cy="452596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400"/>
            </a:lvl1pPr>
            <a:lvl2pPr marL="0" indent="0">
              <a:lnSpc>
                <a:spcPct val="90000"/>
              </a:lnSpc>
              <a:defRPr sz="3400"/>
            </a:lvl2pPr>
            <a:lvl3pPr marL="0" indent="0">
              <a:lnSpc>
                <a:spcPct val="90000"/>
              </a:lnSpc>
              <a:defRPr sz="3400"/>
            </a:lvl3pPr>
            <a:lvl4pPr marL="0" indent="0">
              <a:lnSpc>
                <a:spcPct val="90000"/>
              </a:lnSpc>
              <a:defRPr sz="3400"/>
            </a:lvl4pPr>
            <a:lvl5pPr marL="0" indent="0">
              <a:lnSpc>
                <a:spcPct val="90000"/>
              </a:lnSpc>
              <a:defRPr sz="3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199" y="896255"/>
            <a:ext cx="8423275" cy="357779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56302" cy="117098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18" y="1382486"/>
            <a:ext cx="8425549" cy="4525963"/>
          </a:xfrm>
        </p:spPr>
        <p:txBody>
          <a:bodyPr>
            <a:noAutofit/>
          </a:bodyPr>
          <a:lstStyle>
            <a:lvl1pPr marL="357188" indent="-35718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lvl1pPr>
            <a:lvl2pPr marL="809625" indent="-269875">
              <a:lnSpc>
                <a:spcPct val="90000"/>
              </a:lnSpc>
              <a:buFont typeface="Helvetica CE 45 Light" pitchFamily="82" charset="0"/>
              <a:buChar char="»"/>
              <a:defRPr/>
            </a:lvl2pPr>
            <a:lvl3pPr marL="0" indent="0">
              <a:lnSpc>
                <a:spcPct val="90000"/>
              </a:lnSpc>
              <a:defRPr/>
            </a:lvl3pPr>
            <a:lvl4pPr marL="0" indent="0">
              <a:lnSpc>
                <a:spcPct val="90000"/>
              </a:lnSpc>
              <a:defRPr/>
            </a:lvl4pPr>
            <a:lvl5pPr marL="0" indent="0"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361052" cy="117098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17513" y="1445441"/>
            <a:ext cx="8281987" cy="4224338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513452" cy="11709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2263" y="1393825"/>
            <a:ext cx="4327525" cy="42754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defRPr sz="1800"/>
            </a:lvl1pPr>
            <a:lvl2pPr marL="0" indent="0">
              <a:spcBef>
                <a:spcPts val="0"/>
              </a:spcBef>
              <a:defRPr sz="1800"/>
            </a:lvl2pPr>
            <a:lvl3pPr marL="0" indent="0">
              <a:spcBef>
                <a:spcPts val="0"/>
              </a:spcBef>
              <a:defRPr sz="1800"/>
            </a:lvl3pPr>
            <a:lvl4pPr marL="0" indent="0">
              <a:spcBef>
                <a:spcPts val="0"/>
              </a:spcBef>
              <a:defRPr sz="1800"/>
            </a:lvl4pPr>
            <a:lvl5pPr marL="0" indent="0"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649788" y="1384300"/>
            <a:ext cx="4189412" cy="4284663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342002" cy="11709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92113" y="1123950"/>
            <a:ext cx="8289925" cy="4710113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ful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72" y="1415190"/>
            <a:ext cx="7932427" cy="26424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100" b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825" y="4038600"/>
            <a:ext cx="7924800" cy="1571625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ct val="85000"/>
              </a:lnSpc>
              <a:defRPr sz="2000">
                <a:solidFill>
                  <a:schemeClr val="tx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chemeClr val="tx2"/>
                </a:solidFill>
              </a:defRPr>
            </a:lvl3pPr>
            <a:lvl4pPr>
              <a:lnSpc>
                <a:spcPct val="850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ct val="85000"/>
              </a:lnSpc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GM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4" y="3230880"/>
            <a:ext cx="7772400" cy="618309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75" y="3912327"/>
            <a:ext cx="777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 algn="l">
              <a:spcBef>
                <a:spcPts val="1800"/>
              </a:spcBef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pic>
        <p:nvPicPr>
          <p:cNvPr id="8" name="Picture 7" descr="Contact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0268" y="1903232"/>
            <a:ext cx="2916936" cy="1147525"/>
          </a:xfrm>
          <a:prstGeom prst="rect">
            <a:avLst/>
          </a:prstGeom>
        </p:spPr>
      </p:pic>
      <p:pic>
        <p:nvPicPr>
          <p:cNvPr id="9" name="Picture 8" descr="Bottom Strip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09600"/>
            <a:ext cx="9144000" cy="24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400" y="309474"/>
            <a:ext cx="8401599" cy="1170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327" y="1341842"/>
            <a:ext cx="8404496" cy="5008158"/>
          </a:xfrm>
        </p:spPr>
        <p:txBody>
          <a:bodyPr/>
          <a:lstStyle>
            <a:lvl1pPr>
              <a:spcBef>
                <a:spcPts val="0"/>
              </a:spcBef>
              <a:tabLst>
                <a:tab pos="3857625" algn="l"/>
              </a:tabLst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876" y="299949"/>
            <a:ext cx="8411124" cy="14621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N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2" y="300765"/>
            <a:ext cx="8370577" cy="657178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4" y="1248229"/>
            <a:ext cx="4207698" cy="5152571"/>
          </a:xfrm>
        </p:spPr>
        <p:txBody>
          <a:bodyPr>
            <a:noAutofit/>
          </a:bodyPr>
          <a:lstStyle>
            <a:lvl1pPr marL="363538" indent="-36353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900113" indent="-363538">
              <a:lnSpc>
                <a:spcPct val="90000"/>
              </a:lnSpc>
              <a:buFontTx/>
              <a:buChar char="»"/>
              <a:defRPr sz="2400"/>
            </a:lvl2pPr>
            <a:lvl3pPr marL="1262063" indent="-363538">
              <a:lnSpc>
                <a:spcPct val="90000"/>
              </a:lnSpc>
              <a:buFont typeface="Arial" pitchFamily="34" charset="0"/>
              <a:buChar char="•"/>
              <a:defRPr sz="2400"/>
            </a:lvl3pPr>
            <a:lvl4pPr marL="1611313" indent="-363538">
              <a:lnSpc>
                <a:spcPct val="90000"/>
              </a:lnSpc>
              <a:buFont typeface="Arial" pitchFamily="34" charset="0"/>
              <a:buChar char="•"/>
              <a:defRPr sz="2400"/>
            </a:lvl4pPr>
            <a:lvl5pPr marL="1973263" indent="-363538">
              <a:lnSpc>
                <a:spcPct val="90000"/>
              </a:lnSpc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03775" y="3671888"/>
            <a:ext cx="3890963" cy="2598737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4" y="300765"/>
            <a:ext cx="8427726" cy="60492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382486"/>
            <a:ext cx="8425549" cy="505641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0" indent="0">
              <a:lnSpc>
                <a:spcPct val="90000"/>
              </a:lnSpc>
              <a:spcAft>
                <a:spcPts val="600"/>
              </a:spcAft>
              <a:defRPr sz="1800"/>
            </a:lvl2pPr>
            <a:lvl3pPr marL="0" indent="0">
              <a:lnSpc>
                <a:spcPct val="90000"/>
              </a:lnSpc>
              <a:spcAft>
                <a:spcPts val="600"/>
              </a:spcAft>
              <a:defRPr sz="1800"/>
            </a:lvl3pPr>
            <a:lvl4pPr marL="0" indent="0">
              <a:lnSpc>
                <a:spcPct val="90000"/>
              </a:lnSpc>
              <a:spcAft>
                <a:spcPts val="600"/>
              </a:spcAft>
              <a:defRPr sz="1800"/>
            </a:lvl4pPr>
            <a:lvl5pPr marL="0" indent="0">
              <a:lnSpc>
                <a:spcPct val="9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199" y="896255"/>
            <a:ext cx="8423275" cy="357779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fo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4" y="300765"/>
            <a:ext cx="8408676" cy="60492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382486"/>
            <a:ext cx="8351247" cy="498021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400"/>
            </a:lvl1pPr>
            <a:lvl2pPr marL="0" indent="0">
              <a:lnSpc>
                <a:spcPct val="90000"/>
              </a:lnSpc>
              <a:defRPr sz="3400"/>
            </a:lvl2pPr>
            <a:lvl3pPr marL="0" indent="0">
              <a:lnSpc>
                <a:spcPct val="90000"/>
              </a:lnSpc>
              <a:defRPr sz="3400"/>
            </a:lvl3pPr>
            <a:lvl4pPr marL="0" indent="0">
              <a:lnSpc>
                <a:spcPct val="90000"/>
              </a:lnSpc>
              <a:defRPr sz="3400"/>
            </a:lvl4pPr>
            <a:lvl5pPr marL="0" indent="0">
              <a:lnSpc>
                <a:spcPct val="90000"/>
              </a:lnSpc>
              <a:defRPr sz="3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200" y="896255"/>
            <a:ext cx="8413750" cy="357779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56302" cy="117098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82486"/>
            <a:ext cx="8356692" cy="4951639"/>
          </a:xfrm>
        </p:spPr>
        <p:txBody>
          <a:bodyPr>
            <a:noAutofit/>
          </a:bodyPr>
          <a:lstStyle>
            <a:lvl1pPr marL="357188" indent="-35718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lvl1pPr>
            <a:lvl2pPr marL="809625" indent="-269875">
              <a:lnSpc>
                <a:spcPct val="90000"/>
              </a:lnSpc>
              <a:buFont typeface="Helvetica CE 45 Light" pitchFamily="82" charset="0"/>
              <a:buChar char="»"/>
              <a:defRPr/>
            </a:lvl2pPr>
            <a:lvl3pPr marL="0" indent="0">
              <a:lnSpc>
                <a:spcPct val="90000"/>
              </a:lnSpc>
              <a:defRPr/>
            </a:lvl3pPr>
            <a:lvl4pPr marL="0" indent="0">
              <a:lnSpc>
                <a:spcPct val="90000"/>
              </a:lnSpc>
              <a:defRPr/>
            </a:lvl4pPr>
            <a:lvl5pPr marL="0" indent="0"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ful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rip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152525"/>
          </a:xfrm>
          <a:prstGeom prst="rect">
            <a:avLst/>
          </a:prstGeom>
        </p:spPr>
      </p:pic>
      <p:pic>
        <p:nvPicPr>
          <p:cNvPr id="9" name="Picture 8" descr="Strip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15001"/>
            <a:ext cx="9144000" cy="89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72" y="1415190"/>
            <a:ext cx="7932427" cy="26424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100" b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825" y="4038600"/>
            <a:ext cx="7924800" cy="1571625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ct val="85000"/>
              </a:lnSpc>
              <a:defRPr sz="2000">
                <a:solidFill>
                  <a:schemeClr val="tx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chemeClr val="tx2"/>
                </a:solidFill>
              </a:defRPr>
            </a:lvl3pPr>
            <a:lvl4pPr>
              <a:lnSpc>
                <a:spcPct val="850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ct val="85000"/>
              </a:lnSpc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nnis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4" y="3230880"/>
            <a:ext cx="7772400" cy="618309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75" y="3912327"/>
            <a:ext cx="777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 algn="l">
              <a:spcBef>
                <a:spcPts val="1800"/>
              </a:spcBef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pic>
        <p:nvPicPr>
          <p:cNvPr id="8" name="Picture 7" descr="Contact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0268" y="1903232"/>
            <a:ext cx="2916936" cy="1147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4498296"/>
            <a:ext cx="6779629" cy="596218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pic>
        <p:nvPicPr>
          <p:cNvPr id="4" name="Picture 3" descr="Contact 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7263" y="5898778"/>
            <a:ext cx="1301496" cy="51200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0200" y="5156200"/>
            <a:ext cx="6784703" cy="974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defRPr sz="24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24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24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24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24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Section Divider Strip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675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895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 dirty="0"/>
          </a:p>
        </p:txBody>
      </p:sp>
      <p:pic>
        <p:nvPicPr>
          <p:cNvPr id="12" name="Picture 11" descr="Contact_Logo_Std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97750" y="6134100"/>
            <a:ext cx="1280670" cy="50381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4825" y="2377393"/>
            <a:ext cx="3684588" cy="288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4500" b="1">
                <a:solidFill>
                  <a:schemeClr val="bg1"/>
                </a:solidFill>
                <a:latin typeface="Georgia" pitchFamily="18" charset="0"/>
              </a:defRPr>
            </a:lvl1pPr>
            <a:lvl2pPr marL="0" indent="0">
              <a:defRPr sz="4500" b="1">
                <a:solidFill>
                  <a:schemeClr val="bg1"/>
                </a:solidFill>
                <a:latin typeface="Georgia" pitchFamily="18" charset="0"/>
              </a:defRPr>
            </a:lvl2pPr>
            <a:lvl3pPr marL="0" indent="0">
              <a:defRPr sz="4500" b="1">
                <a:solidFill>
                  <a:schemeClr val="bg1"/>
                </a:solidFill>
                <a:latin typeface="Georgia" pitchFamily="18" charset="0"/>
              </a:defRPr>
            </a:lvl3pPr>
            <a:lvl4pPr marL="0" indent="0">
              <a:defRPr sz="4500" b="1">
                <a:solidFill>
                  <a:schemeClr val="bg1"/>
                </a:solidFill>
                <a:latin typeface="Georgia" pitchFamily="18" charset="0"/>
              </a:defRPr>
            </a:lvl4pPr>
            <a:lvl5pPr marL="0" indent="0">
              <a:defRPr sz="4500" b="1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794" y="6389280"/>
            <a:ext cx="387806" cy="24964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 b="1">
                <a:solidFill>
                  <a:srgbClr val="7B2821"/>
                </a:solidFill>
                <a:latin typeface="Georgia" pitchFamily="18" charset="0"/>
              </a:defRPr>
            </a:lvl1pPr>
          </a:lstStyle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2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25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" y="0"/>
            <a:ext cx="914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74" y="300765"/>
            <a:ext cx="8237226" cy="1170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4" y="13824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0" r:id="rId3"/>
    <p:sldLayoutId id="2147483675" r:id="rId4"/>
    <p:sldLayoutId id="2147483681" r:id="rId5"/>
    <p:sldLayoutId id="2147483703" r:id="rId6"/>
    <p:sldLayoutId id="2147483704" r:id="rId7"/>
    <p:sldLayoutId id="2147483705" r:id="rId8"/>
    <p:sldLayoutId id="2147483706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218177" cy="1170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4" y="13824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794" y="6389280"/>
            <a:ext cx="387806" cy="24964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 b="1">
                <a:solidFill>
                  <a:srgbClr val="7B2821"/>
                </a:solidFill>
                <a:latin typeface="Georgia" pitchFamily="18" charset="0"/>
              </a:defRPr>
            </a:lvl1pPr>
          </a:lstStyle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9" name="Picture 8" descr="Contact Logo Smal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7263" y="6127378"/>
            <a:ext cx="1301496" cy="5120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2" r:id="rId2"/>
    <p:sldLayoutId id="2147483698" r:id="rId3"/>
    <p:sldLayoutId id="2147483678" r:id="rId4"/>
    <p:sldLayoutId id="2147483695" r:id="rId5"/>
    <p:sldLayoutId id="2147483679" r:id="rId6"/>
    <p:sldLayoutId id="2147483680" r:id="rId7"/>
    <p:sldLayoutId id="2147483682" r:id="rId8"/>
    <p:sldLayoutId id="2147483683" r:id="rId9"/>
    <p:sldLayoutId id="2147483699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237227" cy="1170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4" y="1382486"/>
            <a:ext cx="8229600" cy="494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pic>
        <p:nvPicPr>
          <p:cNvPr id="10" name="Picture 9" descr="Bottom Strip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609600"/>
            <a:ext cx="9144000" cy="2484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193219" y="6341655"/>
            <a:ext cx="387806" cy="2496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16310-973F-4842-A6BB-CD7C8966EBD1}" type="slidenum">
              <a:rPr kumimoji="0" lang="en-NZ" sz="800" b="1" i="0" u="none" strike="noStrike" kern="1200" cap="none" spc="0" normalizeH="0" baseline="0" noProof="0" smtClean="0">
                <a:ln>
                  <a:noFill/>
                </a:ln>
                <a:solidFill>
                  <a:srgbClr val="7B282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NZ" sz="800" b="1" i="0" u="none" strike="noStrike" kern="1200" cap="none" spc="0" normalizeH="0" baseline="0" noProof="0" dirty="0">
              <a:ln>
                <a:noFill/>
              </a:ln>
              <a:solidFill>
                <a:srgbClr val="7B282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1" r:id="rId2"/>
    <p:sldLayoutId id="2147483697" r:id="rId3"/>
    <p:sldLayoutId id="2147483690" r:id="rId4"/>
    <p:sldLayoutId id="2147483696" r:id="rId5"/>
    <p:sldLayoutId id="2147483691" r:id="rId6"/>
    <p:sldLayoutId id="2147483700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Foray into the Digital Universe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196" y="4398359"/>
            <a:ext cx="8534284" cy="1752600"/>
          </a:xfrm>
        </p:spPr>
        <p:txBody>
          <a:bodyPr/>
          <a:lstStyle/>
          <a:p>
            <a:r>
              <a:rPr lang="en-US" i="1" dirty="0"/>
              <a:t>Jayshree Ravi</a:t>
            </a:r>
            <a:r>
              <a:rPr lang="en-US" dirty="0"/>
              <a:t> </a:t>
            </a:r>
            <a:r>
              <a:rPr lang="en-US" sz="2000" dirty="0"/>
              <a:t>– Enterprise Architect</a:t>
            </a:r>
          </a:p>
          <a:p>
            <a:r>
              <a:rPr lang="en-US" i="1" dirty="0"/>
              <a:t>Craig Brown</a:t>
            </a:r>
            <a:r>
              <a:rPr lang="en-US" dirty="0"/>
              <a:t> </a:t>
            </a:r>
            <a:r>
              <a:rPr lang="en-US" sz="2000" dirty="0"/>
              <a:t>– SAP Application &amp; Enhancement Manager</a:t>
            </a:r>
          </a:p>
          <a:p>
            <a:pPr lvl="1"/>
            <a:fld id="{D2BF62CD-85E7-4992-BAEC-776BA3878ECA}" type="datetime3">
              <a:rPr lang="en-NZ" smtClean="0"/>
              <a:pPr lvl="1"/>
              <a:t>2 June 2017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308" y="201095"/>
            <a:ext cx="8411124" cy="6309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3200" dirty="0">
                <a:ea typeface="Tahoma" panose="020B0604030504040204" pitchFamily="34" charset="0"/>
                <a:cs typeface="Tahoma" panose="020B0604030504040204" pitchFamily="34" charset="0"/>
              </a:rPr>
              <a:t>Issues with the Customer Portal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228308" y="1202724"/>
            <a:ext cx="8177505" cy="51472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limitations: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25" lvl="1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SAP 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UCES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25" lvl="1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vulnerabilities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needed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upgrading</a:t>
            </a:r>
          </a:p>
          <a:p>
            <a:pPr marL="542925" lvl="1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Designed for desktop use and not mobile friendly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25" lvl="1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onsumption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 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Adobe 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Flash</a:t>
            </a:r>
          </a:p>
          <a:p>
            <a:pPr marL="542925" lvl="1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reminder, alert or notification 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functionality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25" lvl="1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Customised solution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 to poor customer experience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216"/>
              </a:spcBef>
              <a:buSzPct val="100000"/>
            </a:pPr>
            <a:endParaRPr lang="en-NZ" sz="112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70" y="3884863"/>
            <a:ext cx="1333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5650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400" dirty="0">
                <a:ea typeface="Tahoma" panose="020B0604030504040204" pitchFamily="34" charset="0"/>
                <a:cs typeface="Tahoma" panose="020B0604030504040204" pitchFamily="34" charset="0"/>
              </a:rPr>
              <a:t>Why Multichannel Foundation for Utilities?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370709" y="1046205"/>
            <a:ext cx="8405813" cy="53037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16"/>
              </a:spcBef>
              <a:buSzPct val="100000"/>
            </a:pPr>
            <a:endParaRPr lang="en-NZ" sz="112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customer friendly and responsive solution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25" lvl="1" indent="-342900">
              <a:lnSpc>
                <a:spcPct val="11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to deploy and change</a:t>
            </a:r>
          </a:p>
          <a:p>
            <a:pPr marL="542925" lvl="1" indent="-342900">
              <a:lnSpc>
                <a:spcPct val="11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Meets digital requirements</a:t>
            </a:r>
          </a:p>
          <a:p>
            <a:pPr marL="542925" lvl="1" indent="-342900">
              <a:lnSpc>
                <a:spcPct val="11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Reuse of existing code and hardware</a:t>
            </a:r>
          </a:p>
          <a:p>
            <a:pPr marL="542925" lvl="1" indent="-342900">
              <a:lnSpc>
                <a:spcPct val="11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Future-proof</a:t>
            </a:r>
          </a:p>
          <a:p>
            <a:pPr>
              <a:lnSpc>
                <a:spcPct val="110000"/>
              </a:lnSpc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N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does not knock twice!!</a:t>
            </a:r>
          </a:p>
          <a:p>
            <a:pPr marL="542925" lvl="1" indent="-342900">
              <a:lnSpc>
                <a:spcPct val="11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 to migrate all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25" lvl="1" indent="-342900">
              <a:lnSpc>
                <a:spcPct val="11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MCFU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same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en-N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81" y="1509299"/>
            <a:ext cx="6206303" cy="402652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71966" y="1560502"/>
            <a:ext cx="2727754" cy="43889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1800" dirty="0" smtClean="0">
                <a:latin typeface="Tahoma"/>
                <a:cs typeface="Tahoma"/>
              </a:rPr>
              <a:t>Examples</a:t>
            </a:r>
          </a:p>
          <a:p>
            <a:r>
              <a:rPr lang="en-NZ" sz="1800" dirty="0" smtClean="0">
                <a:latin typeface="Tahoma"/>
                <a:cs typeface="Tahoma"/>
              </a:rPr>
              <a:t>Login/Authentication</a:t>
            </a:r>
            <a:endParaRPr lang="en-NZ" sz="1800" dirty="0">
              <a:latin typeface="Tahoma"/>
              <a:cs typeface="Tahoma"/>
            </a:endParaRPr>
          </a:p>
          <a:p>
            <a:r>
              <a:rPr lang="en-NZ" sz="1800" dirty="0">
                <a:latin typeface="Tahoma"/>
                <a:cs typeface="Tahoma"/>
              </a:rPr>
              <a:t>Load Balancer?</a:t>
            </a:r>
          </a:p>
          <a:p>
            <a:r>
              <a:rPr lang="en-NZ" sz="1800" dirty="0">
                <a:latin typeface="Tahoma"/>
                <a:cs typeface="Tahoma"/>
              </a:rPr>
              <a:t>Internet connectivity</a:t>
            </a:r>
          </a:p>
          <a:p>
            <a:r>
              <a:rPr lang="en-NZ" sz="1800" dirty="0">
                <a:latin typeface="Tahoma"/>
                <a:cs typeface="Tahoma"/>
              </a:rPr>
              <a:t>Impact of lag</a:t>
            </a:r>
          </a:p>
          <a:p>
            <a:r>
              <a:rPr lang="en-NZ" sz="1800" dirty="0">
                <a:latin typeface="Tahoma"/>
                <a:cs typeface="Tahoma"/>
              </a:rPr>
              <a:t>Which WAF?</a:t>
            </a:r>
          </a:p>
          <a:p>
            <a:r>
              <a:rPr lang="en-NZ" sz="1800" dirty="0">
                <a:latin typeface="Tahoma"/>
                <a:cs typeface="Tahoma"/>
              </a:rPr>
              <a:t>Retrieving pdf</a:t>
            </a:r>
          </a:p>
          <a:p>
            <a:r>
              <a:rPr lang="en-NZ" sz="1800" dirty="0">
                <a:latin typeface="Tahoma"/>
                <a:cs typeface="Tahoma"/>
              </a:rPr>
              <a:t>Consumption Graph</a:t>
            </a:r>
          </a:p>
          <a:p>
            <a:r>
              <a:rPr lang="en-NZ" sz="1800" dirty="0">
                <a:latin typeface="Tahoma"/>
                <a:cs typeface="Tahoma"/>
              </a:rPr>
              <a:t>Performance</a:t>
            </a:r>
          </a:p>
          <a:p>
            <a:r>
              <a:rPr lang="en-NZ" sz="1800" dirty="0">
                <a:latin typeface="Tahoma"/>
                <a:cs typeface="Tahoma"/>
              </a:rPr>
              <a:t>What type of App?</a:t>
            </a:r>
          </a:p>
          <a:p>
            <a:r>
              <a:rPr lang="en-NZ" sz="1800" dirty="0">
                <a:latin typeface="Tahoma"/>
                <a:cs typeface="Tahoma"/>
              </a:rPr>
              <a:t>Tooling?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3638" y="143431"/>
            <a:ext cx="8411124" cy="795683"/>
          </a:xfrm>
        </p:spPr>
        <p:txBody>
          <a:bodyPr/>
          <a:lstStyle/>
          <a:p>
            <a:r>
              <a:rPr lang="en-NZ" dirty="0" smtClean="0"/>
              <a:t>Key Considerations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45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581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800" dirty="0">
                <a:ea typeface="Tahoma" panose="020B0604030504040204" pitchFamily="34" charset="0"/>
                <a:cs typeface="Tahoma" panose="020B0604030504040204" pitchFamily="34" charset="0"/>
              </a:rPr>
              <a:t>We Started with a POC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197708" y="1077827"/>
            <a:ext cx="8405813" cy="50085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ease of installation, customization, changing the front-end and brand template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found:</a:t>
            </a:r>
          </a:p>
          <a:p>
            <a:pPr marL="942975" lvl="2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screens worked 'out of the box'</a:t>
            </a:r>
          </a:p>
          <a:p>
            <a:pPr marL="942975" lvl="2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functionality for a number of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look at: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42975" lvl="2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Login / Authentication using </a:t>
            </a:r>
            <a:r>
              <a:rPr lang="en-A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Netweaver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Gateway UME</a:t>
            </a:r>
          </a:p>
          <a:p>
            <a:pPr marL="942975" lvl="2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Displaying the consumption graph</a:t>
            </a:r>
          </a:p>
          <a:p>
            <a:pPr marL="942975" lvl="2" indent="-342900">
              <a:lnSpc>
                <a:spcPct val="120000"/>
              </a:lnSpc>
              <a:spcBef>
                <a:spcPts val="216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Displaying the pdf of a customer’s invoice from Opentext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71" y="5222434"/>
            <a:ext cx="1390925" cy="1276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8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51" y="1664544"/>
            <a:ext cx="1605303" cy="1060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30" y="1757923"/>
            <a:ext cx="1685925" cy="96746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731" y="2983509"/>
            <a:ext cx="289322" cy="546497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4320249" y="2774717"/>
            <a:ext cx="129269" cy="144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965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193" y="2203099"/>
            <a:ext cx="734579" cy="424066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>
            <a:off x="7586875" y="2767063"/>
            <a:ext cx="129269" cy="144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965"/>
          </a:p>
        </p:txBody>
      </p:sp>
      <p:sp>
        <p:nvSpPr>
          <p:cNvPr id="34" name="TextBox 33"/>
          <p:cNvSpPr txBox="1"/>
          <p:nvPr/>
        </p:nvSpPr>
        <p:spPr>
          <a:xfrm>
            <a:off x="5570776" y="1628863"/>
            <a:ext cx="865739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857" dirty="0"/>
              <a:t>Replace current OLS solution with MCF-U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7176" y="2774717"/>
            <a:ext cx="762025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857" dirty="0"/>
              <a:t>mobile application to connect to new OLS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36889" y="2541930"/>
            <a:ext cx="3340542" cy="19773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508953" indent="-508953" algn="l" defTabSz="128016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260158" indent="-508953" algn="l" defTabSz="128016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Char char="»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766888" indent="-508953" algn="l" defTabSz="128016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255838" indent="-508953" algn="l" defTabSz="128016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62568" indent="-508953" algn="l" defTabSz="128016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61" indent="-192861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"/>
            </a:pPr>
            <a:r>
              <a:rPr lang="en-US" sz="1500" dirty="0">
                <a:solidFill>
                  <a:schemeClr val="tx1"/>
                </a:solidFill>
                <a:latin typeface="Tahoma"/>
                <a:cs typeface="Tahoma"/>
              </a:rPr>
              <a:t>Most functions implemented as-is</a:t>
            </a:r>
          </a:p>
          <a:p>
            <a:pPr marL="192861" indent="-192861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"/>
            </a:pPr>
            <a:r>
              <a:rPr lang="en-US" sz="1500" dirty="0">
                <a:solidFill>
                  <a:schemeClr val="tx1"/>
                </a:solidFill>
                <a:latin typeface="Tahoma"/>
                <a:cs typeface="Tahoma"/>
              </a:rPr>
              <a:t>Some </a:t>
            </a:r>
            <a:r>
              <a:rPr lang="en-US" sz="1500" dirty="0" err="1">
                <a:solidFill>
                  <a:schemeClr val="tx1"/>
                </a:solidFill>
                <a:latin typeface="Tahoma"/>
                <a:cs typeface="Tahoma"/>
              </a:rPr>
              <a:t>customised</a:t>
            </a:r>
            <a:r>
              <a:rPr lang="en-US" sz="1500" dirty="0">
                <a:solidFill>
                  <a:schemeClr val="tx1"/>
                </a:solidFill>
                <a:latin typeface="Tahoma"/>
                <a:cs typeface="Tahoma"/>
              </a:rPr>
              <a:t> using MCFU extension framework</a:t>
            </a:r>
          </a:p>
          <a:p>
            <a:pPr marL="192861" indent="-192861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"/>
            </a:pPr>
            <a:r>
              <a:rPr lang="en-NZ" sz="1500" dirty="0">
                <a:solidFill>
                  <a:schemeClr val="tx1"/>
                </a:solidFill>
                <a:latin typeface="Tahoma"/>
                <a:cs typeface="Tahoma"/>
              </a:rPr>
              <a:t>Use of OData calls</a:t>
            </a:r>
          </a:p>
          <a:p>
            <a:pPr marL="192861" indent="-192861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"/>
            </a:pPr>
            <a:r>
              <a:rPr lang="en-NZ" sz="1500" dirty="0">
                <a:solidFill>
                  <a:schemeClr val="tx1"/>
                </a:solidFill>
                <a:latin typeface="Tahoma"/>
                <a:cs typeface="Tahoma"/>
              </a:rPr>
              <a:t>Stuck to standard UI - SAPUI5</a:t>
            </a:r>
          </a:p>
          <a:p>
            <a:pPr marL="192861" indent="-192861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"/>
            </a:pPr>
            <a:r>
              <a:rPr lang="en-NZ" sz="1500" dirty="0">
                <a:solidFill>
                  <a:schemeClr val="tx1"/>
                </a:solidFill>
                <a:latin typeface="Tahoma"/>
                <a:cs typeface="Tahoma"/>
              </a:rPr>
              <a:t>Big Bang Go-Live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0551" y="3075003"/>
            <a:ext cx="762025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857" dirty="0"/>
              <a:t>Screen Scrape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3357041" y="1182274"/>
            <a:ext cx="2055685" cy="4848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100" b="1" dirty="0"/>
              <a:t>From this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6652958" y="1174659"/>
            <a:ext cx="2055685" cy="48481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100" b="1" dirty="0"/>
              <a:t>To this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10" y="2925564"/>
            <a:ext cx="294341" cy="523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31" y="4802545"/>
            <a:ext cx="7759104" cy="17124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76" y="135189"/>
            <a:ext cx="8411124" cy="674537"/>
          </a:xfrm>
        </p:spPr>
        <p:txBody>
          <a:bodyPr/>
          <a:lstStyle/>
          <a:p>
            <a:r>
              <a:rPr lang="en-NZ" dirty="0" smtClean="0"/>
              <a:t>What did we do?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601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98" y="1428869"/>
            <a:ext cx="6847306" cy="50213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876" y="258759"/>
            <a:ext cx="8411124" cy="812159"/>
          </a:xfrm>
        </p:spPr>
        <p:txBody>
          <a:bodyPr/>
          <a:lstStyle/>
          <a:p>
            <a:r>
              <a:rPr lang="en-NZ" dirty="0" smtClean="0"/>
              <a:t>Where we are now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38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362" y="1987721"/>
            <a:ext cx="4466968" cy="3593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0" y="2117470"/>
            <a:ext cx="772877" cy="1374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94" y="2900845"/>
            <a:ext cx="884039" cy="1572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71" y="3346952"/>
            <a:ext cx="901399" cy="1603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70" y="3823935"/>
            <a:ext cx="884039" cy="1572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740" y="1668255"/>
            <a:ext cx="39175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App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2867" y="1624293"/>
            <a:ext cx="39175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9077" y="3062065"/>
            <a:ext cx="121778" cy="5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1" name="Rectangle 10"/>
          <p:cNvSpPr/>
          <p:nvPr/>
        </p:nvSpPr>
        <p:spPr>
          <a:xfrm>
            <a:off x="6691357" y="3145387"/>
            <a:ext cx="314058" cy="4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2" name="Rectangle 11"/>
          <p:cNvSpPr/>
          <p:nvPr/>
        </p:nvSpPr>
        <p:spPr>
          <a:xfrm>
            <a:off x="275602" y="2607002"/>
            <a:ext cx="269193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706675"/>
          </a:xfrm>
        </p:spPr>
        <p:txBody>
          <a:bodyPr/>
          <a:lstStyle/>
          <a:p>
            <a:r>
              <a:rPr lang="en-NZ" dirty="0" smtClean="0"/>
              <a:t>What does it look like?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32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6226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800" dirty="0">
                <a:ea typeface="Tahoma" panose="020B0604030504040204" pitchFamily="34" charset="0"/>
                <a:cs typeface="Tahoma" panose="020B0604030504040204" pitchFamily="34" charset="0"/>
              </a:rPr>
              <a:t>What Did We Achieve?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691978" y="1341438"/>
            <a:ext cx="7949514" cy="50085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more ‘screen-scrape’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experience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Separation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presentation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change effort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Lightweight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OData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Reuse of OData services in other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features 'out of the box'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Robust foundation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digital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two sets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App 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663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800" dirty="0">
                <a:ea typeface="Tahoma" panose="020B0604030504040204" pitchFamily="34" charset="0"/>
                <a:cs typeface="Tahoma" panose="020B0604030504040204" pitchFamily="34" charset="0"/>
              </a:rPr>
              <a:t>Lessons Learned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120346"/>
            <a:ext cx="8405813" cy="522965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Proof of concept was invaluable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and connectivity is complex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 UI5 has its own challenges: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SAP’s proprietary version of HTML5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Resourcing was difficult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UX design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standard tiles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to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 and side bars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Testing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Batching of static HTML to one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CX in loading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tiles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asynchronously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Google Analytics tags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 right tools!!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017" y="2105574"/>
            <a:ext cx="2008310" cy="117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6144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800" dirty="0">
                <a:ea typeface="Tahoma" panose="020B0604030504040204" pitchFamily="34" charset="0"/>
                <a:cs typeface="Tahoma" panose="020B0604030504040204" pitchFamily="34" charset="0"/>
              </a:rPr>
              <a:t>Lessons Learned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341438"/>
            <a:ext cx="8405813" cy="50085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'like-for-like' functionality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be afraid of '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mantronics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decisions to enable on time delivery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 go-live with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‘production test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easily changeable front-end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standard software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development and debugging tools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tools are easily installed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on multiple devices, browsers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716" y="3692769"/>
            <a:ext cx="2177666" cy="14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35" y="96283"/>
            <a:ext cx="9077938" cy="5740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800" dirty="0">
                <a:ea typeface="Tahoma" panose="020B0604030504040204" pitchFamily="34" charset="0"/>
                <a:cs typeface="Tahoma" panose="020B0604030504040204" pitchFamily="34" charset="0"/>
              </a:rPr>
              <a:t>What We’ll Cover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1805" y="999340"/>
            <a:ext cx="4712044" cy="53506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set out 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achieved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next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7945" y="4664936"/>
            <a:ext cx="3137019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44242E"/>
                </a:solidFill>
                <a:latin typeface="Georgia" panose="02040502050405020303" pitchFamily="18" charset="0"/>
              </a:rPr>
              <a:t>Our digital presence is a critical part of our</a:t>
            </a:r>
          </a:p>
          <a:p>
            <a:r>
              <a:rPr lang="en-US" sz="1050" dirty="0">
                <a:solidFill>
                  <a:srgbClr val="44242E"/>
                </a:solidFill>
                <a:latin typeface="Georgia" panose="02040502050405020303" pitchFamily="18" charset="0"/>
              </a:rPr>
              <a:t>strategy that helps us get ahead of the other kids</a:t>
            </a:r>
          </a:p>
          <a:p>
            <a:r>
              <a:rPr lang="en-US" sz="1050" dirty="0">
                <a:solidFill>
                  <a:srgbClr val="44242E"/>
                </a:solidFill>
                <a:latin typeface="Georgia" panose="02040502050405020303" pitchFamily="18" charset="0"/>
              </a:rPr>
              <a:t>in the playground. </a:t>
            </a:r>
          </a:p>
          <a:p>
            <a:r>
              <a:rPr lang="en-US" sz="1050" dirty="0">
                <a:solidFill>
                  <a:srgbClr val="44242E"/>
                </a:solidFill>
                <a:latin typeface="Georgia" panose="02040502050405020303" pitchFamily="18" charset="0"/>
              </a:rPr>
              <a:t>We’ve developed a set of digital principles to help us move from delivering a functional experience to a pleasurable one – </a:t>
            </a:r>
            <a:r>
              <a:rPr lang="en-NZ" sz="1050" dirty="0">
                <a:solidFill>
                  <a:srgbClr val="44242E"/>
                </a:solidFill>
                <a:latin typeface="Georgia" panose="02040502050405020303" pitchFamily="18" charset="0"/>
              </a:rPr>
              <a:t>that’s worth sharing.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74621" y="4658526"/>
            <a:ext cx="2970000" cy="0"/>
          </a:xfrm>
          <a:prstGeom prst="line">
            <a:avLst/>
          </a:prstGeom>
          <a:ln>
            <a:solidFill>
              <a:srgbClr val="442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00259" y="5707560"/>
            <a:ext cx="2970000" cy="0"/>
          </a:xfrm>
          <a:prstGeom prst="line">
            <a:avLst/>
          </a:prstGeom>
          <a:ln>
            <a:solidFill>
              <a:srgbClr val="442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836DEA0-FCAA-4B35-A77E-ED5B8233AB32" descr="2B7EDC2C-4627-4CA4-A407-05F916E686EA@contact-ener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22471" r="17826" b="21675"/>
          <a:stretch/>
        </p:blipFill>
        <p:spPr bwMode="auto">
          <a:xfrm>
            <a:off x="4178679" y="1425146"/>
            <a:ext cx="4965321" cy="289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4498296"/>
            <a:ext cx="8438024" cy="596218"/>
          </a:xfrm>
        </p:spPr>
        <p:txBody>
          <a:bodyPr anchor="ctr"/>
          <a:lstStyle/>
          <a:p>
            <a:pPr algn="ctr"/>
            <a:r>
              <a:rPr lang="en-NZ" b="1" dirty="0" smtClean="0"/>
              <a:t>The Digital Employee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3510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83524" y="1628373"/>
            <a:ext cx="8818808" cy="39897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 staff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Asset Management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Screens</a:t>
            </a:r>
          </a:p>
          <a:p>
            <a:pPr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sales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Sales for Account Managers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Door-to-Door Sales</a:t>
            </a:r>
          </a:p>
          <a:p>
            <a:pPr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Productivity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ESS/MSS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Approvals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Simplifying SAP Screens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22" y="2018270"/>
            <a:ext cx="3358978" cy="3171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853348"/>
          </a:xfrm>
        </p:spPr>
        <p:txBody>
          <a:bodyPr>
            <a:normAutofit/>
          </a:bodyPr>
          <a:lstStyle/>
          <a:p>
            <a:r>
              <a:rPr lang="en-NZ" sz="3200" dirty="0" smtClean="0"/>
              <a:t>Opportunities for the Digital Employee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5057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143302" y="1174561"/>
          <a:ext cx="8874457" cy="447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639165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What we dabbled with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80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201"/>
            <a:ext cx="9144000" cy="30800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902775"/>
          </a:xfrm>
        </p:spPr>
        <p:txBody>
          <a:bodyPr/>
          <a:lstStyle/>
          <a:p>
            <a:r>
              <a:rPr lang="en-NZ" dirty="0"/>
              <a:t>SAP’s UX Strategy</a:t>
            </a:r>
          </a:p>
        </p:txBody>
      </p:sp>
    </p:spTree>
    <p:extLst>
      <p:ext uri="{BB962C8B-B14F-4D97-AF65-F5344CB8AC3E}">
        <p14:creationId xmlns:p14="http://schemas.microsoft.com/office/powerpoint/2010/main" val="27350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83524" y="1276865"/>
            <a:ext cx="8818808" cy="4341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Application </a:t>
            </a:r>
            <a:r>
              <a:rPr lang="en-NZ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Flavours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Transactional, Analytical and Fact Sheets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don’t have HANA, only transactional!!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Re-think your screen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re-design of process flow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deployment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or Hub? 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Fiori Launchpad or Individual Applications?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 Use only or External Connectivity required?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are using Fiori 2.0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Developer 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40" y="4505838"/>
            <a:ext cx="1927660" cy="19392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779208"/>
          </a:xfrm>
        </p:spPr>
        <p:txBody>
          <a:bodyPr/>
          <a:lstStyle/>
          <a:p>
            <a:r>
              <a:rPr lang="en-NZ" dirty="0"/>
              <a:t>Fiori – Things to Consider</a:t>
            </a:r>
          </a:p>
        </p:txBody>
      </p:sp>
    </p:spTree>
    <p:extLst>
      <p:ext uri="{BB962C8B-B14F-4D97-AF65-F5344CB8AC3E}">
        <p14:creationId xmlns:p14="http://schemas.microsoft.com/office/powerpoint/2010/main" val="20130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5" y="1465891"/>
            <a:ext cx="8327446" cy="47619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Fiori </a:t>
            </a:r>
            <a:r>
              <a:rPr lang="en-NZ" dirty="0" smtClean="0"/>
              <a:t>Trial for </a:t>
            </a:r>
            <a:r>
              <a:rPr lang="en-NZ" dirty="0"/>
              <a:t>Account Managers</a:t>
            </a:r>
          </a:p>
        </p:txBody>
      </p:sp>
    </p:spTree>
    <p:extLst>
      <p:ext uri="{BB962C8B-B14F-4D97-AF65-F5344CB8AC3E}">
        <p14:creationId xmlns:p14="http://schemas.microsoft.com/office/powerpoint/2010/main" val="3506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48034" y="1249432"/>
            <a:ext cx="8818808" cy="39897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it do?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Modern-looking screens without programming</a:t>
            </a:r>
          </a:p>
          <a:p>
            <a:pPr lvl="1"/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Personalise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SAP GUI /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Webdynpro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screens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with a TCODE that has many fields but only a few are used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Scripting allows additional simple functionality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Theming can make the look and feel of SAP GUI like Fiori</a:t>
            </a:r>
          </a:p>
          <a:p>
            <a:r>
              <a:rPr lang="en-NZ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did we do it?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Screens were difficult for shop floor users to navigate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transactional data was poor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entry was not streamlined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 to find data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satisfaction was 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293" y="4508206"/>
            <a:ext cx="2770602" cy="183552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762732"/>
          </a:xfrm>
        </p:spPr>
        <p:txBody>
          <a:bodyPr/>
          <a:lstStyle/>
          <a:p>
            <a:r>
              <a:rPr lang="en-NZ" dirty="0"/>
              <a:t>Personas – Things to Consider</a:t>
            </a:r>
          </a:p>
        </p:txBody>
      </p:sp>
    </p:spTree>
    <p:extLst>
      <p:ext uri="{BB962C8B-B14F-4D97-AF65-F5344CB8AC3E}">
        <p14:creationId xmlns:p14="http://schemas.microsoft.com/office/powerpoint/2010/main" val="30263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4" y="2609622"/>
            <a:ext cx="4059857" cy="2451702"/>
          </a:xfrm>
          <a:prstGeom prst="rect">
            <a:avLst/>
          </a:prstGeom>
        </p:spPr>
      </p:pic>
      <p:pic>
        <p:nvPicPr>
          <p:cNvPr id="6" name="Content Placeholder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602351"/>
            <a:ext cx="4292180" cy="244950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6708" y="1610215"/>
            <a:ext cx="3351727" cy="65682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From this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127402" y="1610215"/>
            <a:ext cx="3351727" cy="656823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To This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967682"/>
          </a:xfrm>
        </p:spPr>
        <p:txBody>
          <a:bodyPr>
            <a:normAutofit/>
          </a:bodyPr>
          <a:lstStyle/>
          <a:p>
            <a:r>
              <a:rPr lang="en-NZ" sz="3200" dirty="0"/>
              <a:t>Improved Overview Screen - SMEN</a:t>
            </a:r>
          </a:p>
        </p:txBody>
      </p:sp>
    </p:spTree>
    <p:extLst>
      <p:ext uri="{BB962C8B-B14F-4D97-AF65-F5344CB8AC3E}">
        <p14:creationId xmlns:p14="http://schemas.microsoft.com/office/powerpoint/2010/main" val="3933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15197" y="2522012"/>
            <a:ext cx="3935907" cy="2552563"/>
          </a:xfrm>
          <a:prstGeom prst="rect">
            <a:avLst/>
          </a:prstGeom>
        </p:spPr>
      </p:pic>
      <p:pic>
        <p:nvPicPr>
          <p:cNvPr id="8" name="Content Placeholder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9" y="2541631"/>
            <a:ext cx="4052585" cy="25329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6708" y="1610215"/>
            <a:ext cx="3351727" cy="65682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From this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127402" y="1610215"/>
            <a:ext cx="3351727" cy="656823"/>
          </a:xfrm>
          <a:prstGeom prst="right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To This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Simplified Data Entry - IW32</a:t>
            </a:r>
          </a:p>
        </p:txBody>
      </p:sp>
    </p:spTree>
    <p:extLst>
      <p:ext uri="{BB962C8B-B14F-4D97-AF65-F5344CB8AC3E}">
        <p14:creationId xmlns:p14="http://schemas.microsoft.com/office/powerpoint/2010/main" val="7677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83524" y="1628373"/>
            <a:ext cx="8818808" cy="39897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 end users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value with initial designs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UI settings identical across environments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in a transactional data environment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consider roles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only do simple screen changes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mobile 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initially developing a Personas framework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721543"/>
          </a:xfrm>
        </p:spPr>
        <p:txBody>
          <a:bodyPr/>
          <a:lstStyle/>
          <a:p>
            <a:r>
              <a:rPr lang="en-NZ" dirty="0"/>
              <a:t>Personas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5261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6" y="1717900"/>
            <a:ext cx="8680228" cy="3832622"/>
          </a:xfrm>
          <a:prstGeom prst="rect">
            <a:avLst/>
          </a:prstGeom>
        </p:spPr>
      </p:pic>
      <p:pic>
        <p:nvPicPr>
          <p:cNvPr id="4" name="Picture 3" descr="Contact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5992" y="448026"/>
            <a:ext cx="976122" cy="3840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1886" y="155583"/>
            <a:ext cx="8411124" cy="746256"/>
          </a:xfrm>
        </p:spPr>
        <p:txBody>
          <a:bodyPr/>
          <a:lstStyle/>
          <a:p>
            <a:r>
              <a:rPr lang="en-NZ" dirty="0"/>
              <a:t>About Contact </a:t>
            </a:r>
            <a:r>
              <a:rPr lang="en-NZ" dirty="0" smtClean="0"/>
              <a:t>Energy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39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2066" y="1867415"/>
            <a:ext cx="3597310" cy="3664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100" dirty="0">
                <a:latin typeface="Tahoma"/>
                <a:cs typeface="Tahoma"/>
              </a:rPr>
              <a:t>How?</a:t>
            </a:r>
          </a:p>
          <a:p>
            <a:r>
              <a:rPr lang="en-NZ" sz="1800" dirty="0">
                <a:latin typeface="Tahoma"/>
                <a:cs typeface="Tahoma"/>
              </a:rPr>
              <a:t>Built using </a:t>
            </a:r>
            <a:r>
              <a:rPr lang="en-NZ" sz="1800" dirty="0" err="1">
                <a:latin typeface="Tahoma"/>
                <a:cs typeface="Tahoma"/>
              </a:rPr>
              <a:t>Sitecore</a:t>
            </a:r>
            <a:endParaRPr lang="en-NZ" sz="1800" dirty="0">
              <a:latin typeface="Tahoma"/>
              <a:cs typeface="Tahoma"/>
            </a:endParaRPr>
          </a:p>
          <a:p>
            <a:pPr marL="0" indent="0">
              <a:buNone/>
            </a:pPr>
            <a:endParaRPr lang="en-NZ" sz="1350" dirty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NZ" sz="2100" dirty="0">
                <a:latin typeface="Tahoma"/>
                <a:cs typeface="Tahoma"/>
              </a:rPr>
              <a:t>Key outcomes:</a:t>
            </a:r>
          </a:p>
          <a:p>
            <a:r>
              <a:rPr lang="en-NZ" sz="1800" dirty="0">
                <a:latin typeface="Tahoma"/>
                <a:cs typeface="Tahoma"/>
              </a:rPr>
              <a:t>Paperless, timely &amp; error free</a:t>
            </a:r>
          </a:p>
          <a:p>
            <a:r>
              <a:rPr lang="en-NZ" sz="1800" dirty="0">
                <a:latin typeface="Tahoma"/>
                <a:cs typeface="Tahoma"/>
              </a:rPr>
              <a:t>Immediate customer feedback</a:t>
            </a:r>
          </a:p>
          <a:p>
            <a:r>
              <a:rPr lang="en-NZ" sz="1800" dirty="0">
                <a:latin typeface="Tahoma"/>
                <a:cs typeface="Tahoma"/>
              </a:rPr>
              <a:t>Email to customer &amp; back-office</a:t>
            </a:r>
          </a:p>
          <a:p>
            <a:r>
              <a:rPr lang="en-NZ" sz="1800" dirty="0">
                <a:latin typeface="Tahoma"/>
                <a:cs typeface="Tahoma"/>
              </a:rPr>
              <a:t>Easy input into SAP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218194"/>
            <a:ext cx="9144000" cy="4083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Door-to-Door Sales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0005"/>
          <a:stretch/>
        </p:blipFill>
        <p:spPr bwMode="auto">
          <a:xfrm>
            <a:off x="4155142" y="1986815"/>
            <a:ext cx="4719918" cy="3425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4498296"/>
            <a:ext cx="8199127" cy="596218"/>
          </a:xfrm>
        </p:spPr>
        <p:txBody>
          <a:bodyPr anchor="ctr"/>
          <a:lstStyle/>
          <a:p>
            <a:pPr algn="ctr"/>
            <a:r>
              <a:rPr lang="en-NZ" b="1" dirty="0" smtClean="0"/>
              <a:t>What’s Next?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206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48034" y="1595422"/>
            <a:ext cx="8818808" cy="39897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 the Digital reach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Integration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Customer Sign-Up 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Sign-On using Social Media credentials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Expense Claim, Timesheet, PO approvals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Workflow Approvals</a:t>
            </a:r>
          </a:p>
          <a:p>
            <a:pPr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word of advice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be afraid to experiment!!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delivering good API’s from SAP backend</a:t>
            </a:r>
          </a:p>
          <a:p>
            <a:pPr lvl="1">
              <a:lnSpc>
                <a:spcPct val="110000"/>
              </a:lnSpc>
              <a:buFont typeface="Lucida Grande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be restricted by SAP front-end tools!!</a:t>
            </a:r>
          </a:p>
          <a:p>
            <a:pPr lvl="1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770970"/>
          </a:xfrm>
        </p:spPr>
        <p:txBody>
          <a:bodyPr/>
          <a:lstStyle/>
          <a:p>
            <a:r>
              <a:rPr lang="en-NZ" dirty="0" smtClean="0"/>
              <a:t>What’s Next?</a:t>
            </a:r>
            <a:endParaRPr lang="en-NZ" dirty="0"/>
          </a:p>
        </p:txBody>
      </p:sp>
      <p:pic>
        <p:nvPicPr>
          <p:cNvPr id="1026" name="Picture 2" descr="Image result for what's nex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14" y="2199386"/>
            <a:ext cx="3632886" cy="189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81" y="1520605"/>
            <a:ext cx="6879785" cy="47648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663878"/>
          </a:xfrm>
        </p:spPr>
        <p:txBody>
          <a:bodyPr/>
          <a:lstStyle/>
          <a:p>
            <a:r>
              <a:rPr lang="en-NZ" dirty="0"/>
              <a:t>The Future Landscape?</a:t>
            </a:r>
          </a:p>
        </p:txBody>
      </p:sp>
    </p:spTree>
    <p:extLst>
      <p:ext uri="{BB962C8B-B14F-4D97-AF65-F5344CB8AC3E}">
        <p14:creationId xmlns:p14="http://schemas.microsoft.com/office/powerpoint/2010/main" val="6416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" y="1609810"/>
            <a:ext cx="4155965" cy="2560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711" y="3990527"/>
            <a:ext cx="3815198" cy="2368850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flipV="1">
            <a:off x="3282367" y="4282987"/>
            <a:ext cx="1472807" cy="69199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34257" y="1251954"/>
            <a:ext cx="4275281" cy="1810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2100" dirty="0">
              <a:latin typeface="Tahoma"/>
              <a:cs typeface="Tahoma"/>
            </a:endParaRPr>
          </a:p>
          <a:p>
            <a:r>
              <a:rPr lang="en-US" sz="1800" dirty="0">
                <a:latin typeface="Tahoma"/>
                <a:cs typeface="Tahoma"/>
              </a:rPr>
              <a:t>Customer signs up via mobile app or website</a:t>
            </a:r>
          </a:p>
          <a:p>
            <a:r>
              <a:rPr lang="en-US" sz="1800" dirty="0">
                <a:latin typeface="Tahoma"/>
                <a:cs typeface="Tahoma"/>
              </a:rPr>
              <a:t>Customer receives a tracking number </a:t>
            </a:r>
          </a:p>
          <a:p>
            <a:r>
              <a:rPr lang="en-US" sz="1800" dirty="0">
                <a:latin typeface="Tahoma"/>
                <a:cs typeface="Tahoma"/>
              </a:rPr>
              <a:t>Move Data automatically stored in SAP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1307" y="4190050"/>
            <a:ext cx="4275281" cy="1810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2100" dirty="0">
              <a:latin typeface="Tahoma"/>
              <a:cs typeface="Tahoma"/>
            </a:endParaRPr>
          </a:p>
          <a:p>
            <a:r>
              <a:rPr lang="en-US" sz="1800" dirty="0">
                <a:latin typeface="Tahoma"/>
                <a:cs typeface="Tahoma"/>
              </a:rPr>
              <a:t>Agent checks key data</a:t>
            </a:r>
          </a:p>
          <a:p>
            <a:r>
              <a:rPr lang="en-US" sz="1800" dirty="0">
                <a:latin typeface="Tahoma"/>
                <a:cs typeface="Tahoma"/>
              </a:rPr>
              <a:t>Agent confirms work item</a:t>
            </a:r>
          </a:p>
          <a:p>
            <a:r>
              <a:rPr lang="en-US" sz="1800" dirty="0">
                <a:latin typeface="Tahoma"/>
                <a:cs typeface="Tahoma"/>
              </a:rPr>
              <a:t>Sign-Up complete!!!</a:t>
            </a:r>
          </a:p>
          <a:p>
            <a:endParaRPr lang="en-US" sz="1800" dirty="0">
              <a:latin typeface="HelveticaNeueLT Std 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790255"/>
          </a:xfrm>
        </p:spPr>
        <p:txBody>
          <a:bodyPr>
            <a:normAutofit/>
          </a:bodyPr>
          <a:lstStyle/>
          <a:p>
            <a:r>
              <a:rPr lang="en-NZ" sz="3200" dirty="0"/>
              <a:t>Improved Customer Sign-Up Journey</a:t>
            </a:r>
          </a:p>
        </p:txBody>
      </p:sp>
    </p:spTree>
    <p:extLst>
      <p:ext uri="{BB962C8B-B14F-4D97-AF65-F5344CB8AC3E}">
        <p14:creationId xmlns:p14="http://schemas.microsoft.com/office/powerpoint/2010/main" val="18389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0115" y="1610215"/>
            <a:ext cx="2430000" cy="1913799"/>
            <a:chOff x="373487" y="1003953"/>
            <a:chExt cx="3240000" cy="2551732"/>
          </a:xfrm>
        </p:grpSpPr>
        <p:pic>
          <p:nvPicPr>
            <p:cNvPr id="5" name="Content Placeholder 3" descr="https://blogs.sap.com/wp-content/uploads/2013/11/clipboard2_319986.png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t="1477" r="15270" b="-1477"/>
            <a:stretch/>
          </p:blipFill>
          <p:spPr bwMode="auto">
            <a:xfrm>
              <a:off x="373487" y="1003953"/>
              <a:ext cx="3240000" cy="2254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73487" y="3155576"/>
              <a:ext cx="32400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350" b="1" dirty="0"/>
                <a:t>Step 1 - Customer tweets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2991" y="3602854"/>
            <a:ext cx="2376000" cy="2067480"/>
            <a:chOff x="710655" y="3660803"/>
            <a:chExt cx="3168000" cy="2756639"/>
          </a:xfrm>
        </p:grpSpPr>
        <p:pic>
          <p:nvPicPr>
            <p:cNvPr id="6" name="Picture 2" descr="https://blogs.sap.com/wp-content/uploads/2013/11/clipboard4_31999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90" b="11836"/>
            <a:stretch/>
          </p:blipFill>
          <p:spPr bwMode="auto">
            <a:xfrm>
              <a:off x="710655" y="3660803"/>
              <a:ext cx="3168000" cy="2354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10655" y="6017333"/>
              <a:ext cx="31680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350" b="1" dirty="0"/>
                <a:t>Step 3 – CSR replies from CRM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51178" y="4257710"/>
            <a:ext cx="1836000" cy="1104122"/>
            <a:chOff x="4823761" y="4533946"/>
            <a:chExt cx="2448000" cy="1472163"/>
          </a:xfrm>
        </p:grpSpPr>
        <p:pic>
          <p:nvPicPr>
            <p:cNvPr id="7" name="Picture 4" descr="https://blogs.sap.com/wp-content/uploads/2013/11/clipboard5_31999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5" t="48514" r="9889" b="1594"/>
            <a:stretch/>
          </p:blipFill>
          <p:spPr bwMode="auto">
            <a:xfrm>
              <a:off x="4823761" y="4533946"/>
              <a:ext cx="2448000" cy="1104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23761" y="5606000"/>
              <a:ext cx="24480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350" b="1" dirty="0"/>
                <a:t>Step 4 – The reply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91425" y="3998476"/>
            <a:ext cx="3213000" cy="1659762"/>
            <a:chOff x="7862033" y="4188299"/>
            <a:chExt cx="4284000" cy="2213015"/>
          </a:xfrm>
        </p:grpSpPr>
        <p:pic>
          <p:nvPicPr>
            <p:cNvPr id="8" name="Picture 6" descr="/wp-content/uploads/2013/11/clipboard6_31999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033" y="4188299"/>
              <a:ext cx="4284000" cy="1845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862033" y="6001205"/>
              <a:ext cx="42840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350" b="1" dirty="0"/>
                <a:t>Step 5 – Reply appears in Twitter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41473" y="1534987"/>
            <a:ext cx="5537700" cy="2524937"/>
            <a:chOff x="4455297" y="903648"/>
            <a:chExt cx="7383600" cy="3366583"/>
          </a:xfrm>
        </p:grpSpPr>
        <p:pic>
          <p:nvPicPr>
            <p:cNvPr id="9" name="Picture 8" descr="https://blogs.sap.com/wp-content/uploads/2013/11/clipboard3_319987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297" y="903648"/>
              <a:ext cx="7382424" cy="2907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455297" y="3870122"/>
              <a:ext cx="73836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350" b="1" dirty="0"/>
                <a:t>Step 2 – Twitter feed arrives in CRM Inbox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626386"/>
          </a:xfrm>
        </p:spPr>
        <p:txBody>
          <a:bodyPr>
            <a:normAutofit/>
          </a:bodyPr>
          <a:lstStyle/>
          <a:p>
            <a:r>
              <a:rPr lang="en-US" sz="3200" dirty="0"/>
              <a:t>Integrating Social Media with CRM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9215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0" y="1346605"/>
            <a:ext cx="8132562" cy="48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Capitalise on Side Panels</a:t>
            </a:r>
          </a:p>
        </p:txBody>
      </p:sp>
    </p:spTree>
    <p:extLst>
      <p:ext uri="{BB962C8B-B14F-4D97-AF65-F5344CB8AC3E}">
        <p14:creationId xmlns:p14="http://schemas.microsoft.com/office/powerpoint/2010/main" val="34756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24198" y="1795298"/>
            <a:ext cx="6342227" cy="37213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6890" y="1795299"/>
            <a:ext cx="2403469" cy="34761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508953" indent="-508953" algn="l" defTabSz="128016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260158" indent="-508953" algn="l" defTabSz="128016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Char char="»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766888" indent="-508953" algn="l" defTabSz="128016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255838" indent="-508953" algn="l" defTabSz="128016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62568" indent="-508953" algn="l" defTabSz="128016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NZ" sz="1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About…</a:t>
            </a:r>
          </a:p>
          <a:p>
            <a:pPr>
              <a:buFont typeface="Arial" pitchFamily="34" charset="0"/>
              <a:buNone/>
            </a:pPr>
            <a:endParaRPr lang="en-NZ" sz="1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92861" indent="-192861">
              <a:buFont typeface="Wingdings" panose="05000000000000000000" pitchFamily="2" charset="2"/>
              <a:buChar char=""/>
            </a:pPr>
            <a:r>
              <a:rPr lang="en-US" sz="1500" dirty="0">
                <a:solidFill>
                  <a:schemeClr val="tx1"/>
                </a:solidFill>
                <a:latin typeface="Tahoma"/>
                <a:cs typeface="Tahoma"/>
              </a:rPr>
              <a:t>One Entry point for SAP apps on many devices</a:t>
            </a:r>
          </a:p>
          <a:p>
            <a:pPr marL="192861" indent="-192861">
              <a:buFont typeface="Wingdings" panose="05000000000000000000" pitchFamily="2" charset="2"/>
              <a:buChar char=""/>
            </a:pPr>
            <a:endParaRPr lang="en-US" sz="15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92861" indent="-192861">
              <a:buFont typeface="Wingdings" panose="05000000000000000000" pitchFamily="2" charset="2"/>
              <a:buChar char=""/>
            </a:pPr>
            <a:r>
              <a:rPr lang="en-US" sz="1500" dirty="0">
                <a:solidFill>
                  <a:schemeClr val="tx1"/>
                </a:solidFill>
                <a:latin typeface="Tahoma"/>
                <a:cs typeface="Tahoma"/>
              </a:rPr>
              <a:t>Replacement of Portal</a:t>
            </a:r>
          </a:p>
          <a:p>
            <a:pPr marL="192861" indent="-192861">
              <a:buFont typeface="Wingdings" panose="05000000000000000000" pitchFamily="2" charset="2"/>
              <a:buChar char=""/>
            </a:pPr>
            <a:endParaRPr lang="en-US" sz="15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92861" indent="-192861">
              <a:buFont typeface="Wingdings" panose="05000000000000000000" pitchFamily="2" charset="2"/>
              <a:buChar char=""/>
            </a:pPr>
            <a:r>
              <a:rPr lang="en-US" sz="1500" dirty="0">
                <a:solidFill>
                  <a:schemeClr val="tx1"/>
                </a:solidFill>
                <a:latin typeface="Tahoma"/>
                <a:cs typeface="Tahoma"/>
              </a:rPr>
              <a:t>Home page with tiles for applications to launch</a:t>
            </a:r>
          </a:p>
          <a:p>
            <a:pPr marL="192861" indent="-192861">
              <a:buFont typeface="Wingdings" panose="05000000000000000000" pitchFamily="2" charset="2"/>
              <a:buChar char=""/>
            </a:pPr>
            <a:endParaRPr lang="en-US" sz="15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92861" indent="-192861">
              <a:buFont typeface="Wingdings" panose="05000000000000000000" pitchFamily="2" charset="2"/>
              <a:buChar char=""/>
            </a:pPr>
            <a:r>
              <a:rPr lang="en-US" sz="1500" dirty="0">
                <a:solidFill>
                  <a:schemeClr val="tx1"/>
                </a:solidFill>
                <a:latin typeface="Tahoma"/>
                <a:cs typeface="Tahoma"/>
              </a:rPr>
              <a:t>Common UI for mobile apps, CRM and ISU access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Fiori Launchpad to Replace </a:t>
            </a:r>
            <a:r>
              <a:rPr lang="en-US" dirty="0" smtClean="0"/>
              <a:t>Portal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66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88" y="1121018"/>
            <a:ext cx="7385899" cy="539435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729781"/>
          </a:xfrm>
        </p:spPr>
        <p:txBody>
          <a:bodyPr/>
          <a:lstStyle/>
          <a:p>
            <a:r>
              <a:rPr lang="en-NZ" dirty="0"/>
              <a:t>Towards a Digital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14025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" b="7559"/>
          <a:stretch/>
        </p:blipFill>
        <p:spPr>
          <a:xfrm>
            <a:off x="815607" y="2073431"/>
            <a:ext cx="7697338" cy="4244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861586"/>
          </a:xfrm>
        </p:spPr>
        <p:txBody>
          <a:bodyPr/>
          <a:lstStyle/>
          <a:p>
            <a:pPr algn="ctr"/>
            <a:r>
              <a:rPr lang="en-NZ" dirty="0" smtClean="0"/>
              <a:t>Questions?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53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4025" r="6900" b="3158"/>
          <a:stretch/>
        </p:blipFill>
        <p:spPr>
          <a:xfrm>
            <a:off x="87857" y="1318054"/>
            <a:ext cx="7686595" cy="3855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11311" r="67015" b="10955"/>
          <a:stretch/>
        </p:blipFill>
        <p:spPr>
          <a:xfrm>
            <a:off x="7871927" y="3118605"/>
            <a:ext cx="1098318" cy="80367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098719" y="2385568"/>
            <a:ext cx="508850" cy="482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ctr"/>
          <a:lstStyle/>
          <a:p>
            <a:pPr algn="ctr"/>
            <a:endParaRPr lang="en-NZ" sz="165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5" t="10426" r="23835" b="7764"/>
          <a:stretch/>
        </p:blipFill>
        <p:spPr>
          <a:xfrm>
            <a:off x="7864600" y="3977443"/>
            <a:ext cx="1178683" cy="8626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70852" y="2439866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600" dirty="0">
                <a:solidFill>
                  <a:prstClr val="black"/>
                </a:solidFill>
                <a:latin typeface="Tahoma"/>
                <a:cs typeface="Tahoma"/>
              </a:rPr>
              <a:t>Name</a:t>
            </a:r>
          </a:p>
          <a:p>
            <a:pPr algn="ctr"/>
            <a:r>
              <a:rPr lang="en-NZ" sz="600" dirty="0">
                <a:solidFill>
                  <a:prstClr val="black"/>
                </a:solidFill>
                <a:latin typeface="Tahoma"/>
                <a:cs typeface="Tahoma"/>
              </a:rPr>
              <a:t>Capacity</a:t>
            </a:r>
          </a:p>
          <a:p>
            <a:pPr algn="ctr"/>
            <a:r>
              <a:rPr lang="en-NZ" sz="600" dirty="0">
                <a:solidFill>
                  <a:prstClr val="black"/>
                </a:solidFill>
                <a:latin typeface="Tahoma"/>
                <a:cs typeface="Tahoma"/>
              </a:rPr>
              <a:t>FY16 Gen</a:t>
            </a:r>
          </a:p>
        </p:txBody>
      </p:sp>
      <p:pic>
        <p:nvPicPr>
          <p:cNvPr id="8" name="Picture 7" descr="Contact Logo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630" y="469640"/>
            <a:ext cx="976122" cy="3840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886300"/>
          </a:xfrm>
        </p:spPr>
        <p:txBody>
          <a:bodyPr/>
          <a:lstStyle/>
          <a:p>
            <a:r>
              <a:rPr lang="en-NZ" dirty="0"/>
              <a:t>Where we </a:t>
            </a:r>
            <a:r>
              <a:rPr lang="en-NZ" dirty="0" smtClean="0"/>
              <a:t>Operate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46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705"/>
          <a:stretch/>
        </p:blipFill>
        <p:spPr>
          <a:xfrm>
            <a:off x="231899" y="801067"/>
            <a:ext cx="8722633" cy="57385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10475"/>
            <a:ext cx="9078096" cy="624685"/>
          </a:xfrm>
        </p:spPr>
        <p:txBody>
          <a:bodyPr>
            <a:normAutofit/>
          </a:bodyPr>
          <a:lstStyle/>
          <a:p>
            <a:r>
              <a:rPr lang="en-US" sz="3100" dirty="0"/>
              <a:t>Digital @ Contact – </a:t>
            </a:r>
            <a:r>
              <a:rPr lang="en-US" sz="3100" dirty="0" smtClean="0"/>
              <a:t>Where did it start?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70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" y="1752930"/>
            <a:ext cx="8818808" cy="39897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 for residential customers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functionality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channels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applications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technology components</a:t>
            </a:r>
          </a:p>
          <a:p>
            <a:pPr lvl="1">
              <a:lnSpc>
                <a:spcPct val="11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single customer view</a:t>
            </a:r>
          </a:p>
          <a:p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952202"/>
          </a:xfrm>
        </p:spPr>
        <p:txBody>
          <a:bodyPr/>
          <a:lstStyle/>
          <a:p>
            <a:r>
              <a:rPr lang="en-NZ" dirty="0" smtClean="0"/>
              <a:t>Initial State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066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" y="1480127"/>
            <a:ext cx="8818808" cy="39897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functionality for residential customers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Marketing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NPS Surveys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Enabling self-service for business customers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with external portals and API’s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Sales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Door-to-Door sales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Asset Management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productivity apps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52" y="4125891"/>
            <a:ext cx="3325557" cy="23984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1876" y="299949"/>
            <a:ext cx="8411124" cy="762732"/>
          </a:xfrm>
        </p:spPr>
        <p:txBody>
          <a:bodyPr/>
          <a:lstStyle/>
          <a:p>
            <a:r>
              <a:rPr lang="en-NZ" dirty="0" smtClean="0"/>
              <a:t>Opportunities Galore!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12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NZ" b="1" dirty="0" smtClean="0"/>
              <a:t>The Digital Customer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4424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875" y="160397"/>
            <a:ext cx="8411124" cy="674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dirty="0">
                <a:ea typeface="Tahoma" panose="020B0604030504040204" pitchFamily="34" charset="0"/>
                <a:cs typeface="Tahoma" panose="020B0604030504040204" pitchFamily="34" charset="0"/>
              </a:rPr>
              <a:t>In the Beginning ……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3166" y="1962719"/>
            <a:ext cx="5096846" cy="10133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 for residential customers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App with screen-scrape</a:t>
            </a:r>
          </a:p>
          <a:p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639" y="1497104"/>
            <a:ext cx="3750560" cy="215225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4168345" y="1466335"/>
            <a:ext cx="1145059" cy="2240692"/>
            <a:chOff x="4294211" y="3794078"/>
            <a:chExt cx="837347" cy="17056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4211" y="3794078"/>
              <a:ext cx="837347" cy="17056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9977" y="3934417"/>
              <a:ext cx="785813" cy="142494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75" y="4312773"/>
            <a:ext cx="7515259" cy="20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act Pick n Mix PowerPoint template">
  <a:themeElements>
    <a:clrScheme name="Contact">
      <a:dk1>
        <a:sysClr val="windowText" lastClr="000000"/>
      </a:dk1>
      <a:lt1>
        <a:sysClr val="window" lastClr="FFFFFF"/>
      </a:lt1>
      <a:dk2>
        <a:srgbClr val="5F2218"/>
      </a:dk2>
      <a:lt2>
        <a:srgbClr val="FFFFFF"/>
      </a:lt2>
      <a:accent1>
        <a:srgbClr val="CC2B29"/>
      </a:accent1>
      <a:accent2>
        <a:srgbClr val="7B2821"/>
      </a:accent2>
      <a:accent3>
        <a:srgbClr val="3F2721"/>
      </a:accent3>
      <a:accent4>
        <a:srgbClr val="A2535F"/>
      </a:accent4>
      <a:accent5>
        <a:srgbClr val="E0AFB7"/>
      </a:accent5>
      <a:accent6>
        <a:srgbClr val="BF412A"/>
      </a:accent6>
      <a:hlink>
        <a:srgbClr val="E5A437"/>
      </a:hlink>
      <a:folHlink>
        <a:srgbClr val="F1D7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Backgrounds">
  <a:themeElements>
    <a:clrScheme name="Contact">
      <a:dk1>
        <a:sysClr val="windowText" lastClr="000000"/>
      </a:dk1>
      <a:lt1>
        <a:sysClr val="window" lastClr="FFFFFF"/>
      </a:lt1>
      <a:dk2>
        <a:srgbClr val="5F2218"/>
      </a:dk2>
      <a:lt2>
        <a:srgbClr val="FFFFFF"/>
      </a:lt2>
      <a:accent1>
        <a:srgbClr val="CC2B29"/>
      </a:accent1>
      <a:accent2>
        <a:srgbClr val="7B2821"/>
      </a:accent2>
      <a:accent3>
        <a:srgbClr val="3F2721"/>
      </a:accent3>
      <a:accent4>
        <a:srgbClr val="A2535F"/>
      </a:accent4>
      <a:accent5>
        <a:srgbClr val="E0AFB7"/>
      </a:accent5>
      <a:accent6>
        <a:srgbClr val="BF412A"/>
      </a:accent6>
      <a:hlink>
        <a:srgbClr val="E5A437"/>
      </a:hlink>
      <a:folHlink>
        <a:srgbClr val="F1D7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iped Bottom">
  <a:themeElements>
    <a:clrScheme name="Contact">
      <a:dk1>
        <a:sysClr val="windowText" lastClr="000000"/>
      </a:dk1>
      <a:lt1>
        <a:sysClr val="window" lastClr="FFFFFF"/>
      </a:lt1>
      <a:dk2>
        <a:srgbClr val="5F2218"/>
      </a:dk2>
      <a:lt2>
        <a:srgbClr val="FFFFFF"/>
      </a:lt2>
      <a:accent1>
        <a:srgbClr val="CC2B29"/>
      </a:accent1>
      <a:accent2>
        <a:srgbClr val="7B2821"/>
      </a:accent2>
      <a:accent3>
        <a:srgbClr val="3F2721"/>
      </a:accent3>
      <a:accent4>
        <a:srgbClr val="A2535F"/>
      </a:accent4>
      <a:accent5>
        <a:srgbClr val="E0AFB7"/>
      </a:accent5>
      <a:accent6>
        <a:srgbClr val="BF412A"/>
      </a:accent6>
      <a:hlink>
        <a:srgbClr val="E5A437"/>
      </a:hlink>
      <a:folHlink>
        <a:srgbClr val="F1D7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</TotalTime>
  <Words>1099</Words>
  <Application>Microsoft Office PowerPoint</Application>
  <PresentationFormat>On-screen Show (4:3)</PresentationFormat>
  <Paragraphs>267</Paragraphs>
  <Slides>39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Contact Pick n Mix PowerPoint template</vt:lpstr>
      <vt:lpstr>Standard Backgrounds</vt:lpstr>
      <vt:lpstr>Striped Bottom</vt:lpstr>
      <vt:lpstr>Foray into the Digital Universe</vt:lpstr>
      <vt:lpstr>What We’ll Cover</vt:lpstr>
      <vt:lpstr>About Contact Energy</vt:lpstr>
      <vt:lpstr>Where we Operate</vt:lpstr>
      <vt:lpstr>Digital @ Contact – Where did it start?</vt:lpstr>
      <vt:lpstr>Initial State</vt:lpstr>
      <vt:lpstr>Opportunities Galore!</vt:lpstr>
      <vt:lpstr>The Digital Customer</vt:lpstr>
      <vt:lpstr>In the Beginning ……</vt:lpstr>
      <vt:lpstr>Issues with the Customer Portal</vt:lpstr>
      <vt:lpstr>Why Multichannel Foundation for Utilities?</vt:lpstr>
      <vt:lpstr>Key Considerations</vt:lpstr>
      <vt:lpstr>We Started with a POC</vt:lpstr>
      <vt:lpstr>What did we do?</vt:lpstr>
      <vt:lpstr>Where we are now</vt:lpstr>
      <vt:lpstr>What does it look like?</vt:lpstr>
      <vt:lpstr>What Did We Achieve?</vt:lpstr>
      <vt:lpstr>Lessons Learned</vt:lpstr>
      <vt:lpstr>Lessons Learned</vt:lpstr>
      <vt:lpstr>The Digital Employee</vt:lpstr>
      <vt:lpstr>Opportunities for the Digital Employee</vt:lpstr>
      <vt:lpstr>What we dabbled with</vt:lpstr>
      <vt:lpstr>SAP’s UX Strategy</vt:lpstr>
      <vt:lpstr>Fiori – Things to Consider</vt:lpstr>
      <vt:lpstr>Fiori Trial for Account Managers</vt:lpstr>
      <vt:lpstr>Personas – Things to Consider</vt:lpstr>
      <vt:lpstr>Improved Overview Screen - SMEN</vt:lpstr>
      <vt:lpstr>Simplified Data Entry - IW32</vt:lpstr>
      <vt:lpstr>Personas Lessons Learned</vt:lpstr>
      <vt:lpstr>PowerPoint Presentation</vt:lpstr>
      <vt:lpstr>What’s Next?</vt:lpstr>
      <vt:lpstr>What’s Next?</vt:lpstr>
      <vt:lpstr>The Future Landscape?</vt:lpstr>
      <vt:lpstr>Improved Customer Sign-Up Journey</vt:lpstr>
      <vt:lpstr>Integrating Social Media with CRM</vt:lpstr>
      <vt:lpstr>Capitalise on Side Panels</vt:lpstr>
      <vt:lpstr>Fiori Launchpad to Replace Portal</vt:lpstr>
      <vt:lpstr>Towards a Digital Architecture</vt:lpstr>
      <vt:lpstr>Questions?</vt:lpstr>
    </vt:vector>
  </TitlesOfParts>
  <Company>Contact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#1</dc:title>
  <dc:creator>Jayshree Ravi</dc:creator>
  <cp:keywords>Contact PPT Template</cp:keywords>
  <cp:lastModifiedBy>Rosanne English</cp:lastModifiedBy>
  <cp:revision>7</cp:revision>
  <dcterms:created xsi:type="dcterms:W3CDTF">2017-05-28T21:41:57Z</dcterms:created>
  <dcterms:modified xsi:type="dcterms:W3CDTF">2017-06-01T20:57:46Z</dcterms:modified>
</cp:coreProperties>
</file>