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Default Extension="vsdx" ContentType="application/vnd.ms-visio.drawing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5" r:id="rId3"/>
  </p:sldMasterIdLst>
  <p:notesMasterIdLst>
    <p:notesMasterId r:id="rId44"/>
  </p:notesMasterIdLst>
  <p:handoutMasterIdLst>
    <p:handoutMasterId r:id="rId45"/>
  </p:handoutMasterIdLst>
  <p:sldIdLst>
    <p:sldId id="268" r:id="rId4"/>
    <p:sldId id="388" r:id="rId5"/>
    <p:sldId id="324" r:id="rId6"/>
    <p:sldId id="304" r:id="rId7"/>
    <p:sldId id="306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381" r:id="rId18"/>
    <p:sldId id="382" r:id="rId19"/>
    <p:sldId id="384" r:id="rId20"/>
    <p:sldId id="385" r:id="rId21"/>
    <p:sldId id="386" r:id="rId22"/>
    <p:sldId id="383" r:id="rId23"/>
    <p:sldId id="387" r:id="rId24"/>
    <p:sldId id="337" r:id="rId25"/>
    <p:sldId id="357" r:id="rId26"/>
    <p:sldId id="339" r:id="rId27"/>
    <p:sldId id="359" r:id="rId28"/>
    <p:sldId id="360" r:id="rId29"/>
    <p:sldId id="361" r:id="rId30"/>
    <p:sldId id="362" r:id="rId31"/>
    <p:sldId id="363" r:id="rId32"/>
    <p:sldId id="364" r:id="rId33"/>
    <p:sldId id="365" r:id="rId34"/>
    <p:sldId id="366" r:id="rId35"/>
    <p:sldId id="367" r:id="rId36"/>
    <p:sldId id="368" r:id="rId37"/>
    <p:sldId id="391" r:id="rId38"/>
    <p:sldId id="354" r:id="rId39"/>
    <p:sldId id="389" r:id="rId40"/>
    <p:sldId id="370" r:id="rId41"/>
    <p:sldId id="371" r:id="rId42"/>
    <p:sldId id="390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A437"/>
    <a:srgbClr val="CC2B29"/>
    <a:srgbClr val="F1D737"/>
    <a:srgbClr val="7B2821"/>
    <a:srgbClr val="3F2721"/>
    <a:srgbClr val="BF412A"/>
    <a:srgbClr val="D3592A"/>
    <a:srgbClr val="54091F"/>
    <a:srgbClr val="AB2B27"/>
    <a:srgbClr val="DB7E2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3348" y="-90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F50A2-423F-4090-8BC8-23E7F22DEF8B}" type="datetimeFigureOut">
              <a:rPr lang="en-NZ" smtClean="0"/>
              <a:pPr/>
              <a:t>10/04/2017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A5660-D851-4954-AF36-F55DEDFCF490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2832366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988D5-BA7D-42B8-9589-388954576151}" type="datetimeFigureOut">
              <a:rPr lang="en-NZ" smtClean="0"/>
              <a:pPr/>
              <a:t>10/04/2017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9744B-FFA6-4BEA-A63B-C547C7A4D99B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xmlns="" val="141746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GM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ottom Stri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Contact_Logo_Std_Rev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28320" y="1893024"/>
            <a:ext cx="2898652" cy="11403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044" y="3230880"/>
            <a:ext cx="7772400" cy="618309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575" y="3912327"/>
            <a:ext cx="7772401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Georgia" pitchFamily="18" charset="0"/>
              </a:defRPr>
            </a:lvl1pPr>
            <a:lvl2pPr marL="0" indent="0" algn="l">
              <a:spcBef>
                <a:spcPts val="1800"/>
              </a:spcBef>
              <a:buNone/>
              <a:defRPr sz="1600" b="1">
                <a:solidFill>
                  <a:schemeClr val="bg1"/>
                </a:solidFill>
                <a:latin typeface="Georgia" pitchFamily="18" charset="0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1401" y="309474"/>
            <a:ext cx="8392074" cy="117098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Contents</a:t>
            </a: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97578" y="6389280"/>
            <a:ext cx="431072" cy="253456"/>
          </a:xfrm>
        </p:spPr>
        <p:txBody>
          <a:bodyPr/>
          <a:lstStyle/>
          <a:p>
            <a:fld id="{DF816310-973F-4842-A6BB-CD7C8966EBD1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6327" y="1341842"/>
            <a:ext cx="8404496" cy="4353563"/>
          </a:xfrm>
        </p:spPr>
        <p:txBody>
          <a:bodyPr/>
          <a:lstStyle>
            <a:lvl1pPr>
              <a:spcBef>
                <a:spcPts val="0"/>
              </a:spcBef>
              <a:tabLst>
                <a:tab pos="3857625" algn="l"/>
              </a:tabLst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y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1876" y="299949"/>
            <a:ext cx="8277774" cy="146217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Contents</a:t>
            </a: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97578" y="6370230"/>
            <a:ext cx="431072" cy="253456"/>
          </a:xfrm>
        </p:spPr>
        <p:txBody>
          <a:bodyPr/>
          <a:lstStyle/>
          <a:p>
            <a:fld id="{DF816310-973F-4842-A6BB-CD7C8966EBD1}" type="slidenum">
              <a:rPr lang="en-NZ" smtClean="0"/>
              <a:pPr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72" y="300765"/>
            <a:ext cx="8446777" cy="657178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74" y="1248229"/>
            <a:ext cx="4207698" cy="5152571"/>
          </a:xfrm>
        </p:spPr>
        <p:txBody>
          <a:bodyPr>
            <a:noAutofit/>
          </a:bodyPr>
          <a:lstStyle>
            <a:lvl1pPr marL="363538" indent="-363538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1pPr>
            <a:lvl2pPr marL="900113" indent="-363538">
              <a:lnSpc>
                <a:spcPct val="90000"/>
              </a:lnSpc>
              <a:buFontTx/>
              <a:buChar char="»"/>
              <a:defRPr sz="2400"/>
            </a:lvl2pPr>
            <a:lvl3pPr marL="1262063" indent="-363538">
              <a:lnSpc>
                <a:spcPct val="90000"/>
              </a:lnSpc>
              <a:buFont typeface="Arial" pitchFamily="34" charset="0"/>
              <a:buChar char="•"/>
              <a:defRPr sz="2400"/>
            </a:lvl3pPr>
            <a:lvl4pPr marL="1611313" indent="-363538">
              <a:lnSpc>
                <a:spcPct val="90000"/>
              </a:lnSpc>
              <a:buFont typeface="Arial" pitchFamily="34" charset="0"/>
              <a:buChar char="•"/>
              <a:defRPr sz="2400"/>
            </a:lvl4pPr>
            <a:lvl5pPr marL="1973263" indent="-363538">
              <a:lnSpc>
                <a:spcPct val="90000"/>
              </a:lnSpc>
              <a:buFont typeface="Arial" pitchFamily="34" charset="0"/>
              <a:buChar char="•"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6310-973F-4842-A6BB-CD7C8966EBD1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803775" y="3047773"/>
            <a:ext cx="3890963" cy="2598737"/>
          </a:xfrm>
        </p:spPr>
        <p:txBody>
          <a:bodyPr/>
          <a:lstStyle/>
          <a:p>
            <a:endParaRPr lang="en-N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for 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74" y="300765"/>
            <a:ext cx="8389626" cy="604926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73" y="1382486"/>
            <a:ext cx="8425549" cy="4525963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 sz="1800"/>
            </a:lvl1pPr>
            <a:lvl2pPr marL="0" indent="0">
              <a:lnSpc>
                <a:spcPct val="90000"/>
              </a:lnSpc>
              <a:spcAft>
                <a:spcPts val="600"/>
              </a:spcAft>
              <a:defRPr sz="1800"/>
            </a:lvl2pPr>
            <a:lvl3pPr marL="0" indent="0">
              <a:lnSpc>
                <a:spcPct val="90000"/>
              </a:lnSpc>
              <a:spcAft>
                <a:spcPts val="600"/>
              </a:spcAft>
              <a:defRPr sz="1800"/>
            </a:lvl3pPr>
            <a:lvl4pPr marL="0" indent="0">
              <a:lnSpc>
                <a:spcPct val="90000"/>
              </a:lnSpc>
              <a:spcAft>
                <a:spcPts val="600"/>
              </a:spcAft>
              <a:defRPr sz="1800"/>
            </a:lvl4pPr>
            <a:lvl5pPr marL="0" indent="0">
              <a:lnSpc>
                <a:spcPct val="90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6310-973F-4842-A6BB-CD7C8966EBD1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30200" y="896255"/>
            <a:ext cx="8394700" cy="357779"/>
          </a:xfrm>
        </p:spPr>
        <p:txBody>
          <a:bodyPr>
            <a:noAutofit/>
          </a:bodyPr>
          <a:lstStyle>
            <a:lvl1pPr marL="0" indent="0">
              <a:defRPr sz="1800" b="1">
                <a:solidFill>
                  <a:schemeClr val="accent1"/>
                </a:solidFill>
                <a:latin typeface="Georgia" pitchFamily="18" charset="0"/>
              </a:defRPr>
            </a:lvl1pPr>
            <a:lvl2pPr marL="0" indent="0">
              <a:defRPr sz="1800" b="1">
                <a:solidFill>
                  <a:schemeClr val="accent1"/>
                </a:solidFill>
                <a:latin typeface="Georgia" pitchFamily="18" charset="0"/>
              </a:defRPr>
            </a:lvl2pPr>
            <a:lvl3pPr marL="0" indent="0">
              <a:defRPr sz="1800" b="1">
                <a:solidFill>
                  <a:schemeClr val="accent1"/>
                </a:solidFill>
                <a:latin typeface="Georgia" pitchFamily="18" charset="0"/>
              </a:defRPr>
            </a:lvl3pPr>
            <a:lvl4pPr marL="0" indent="0">
              <a:defRPr sz="1800" b="1">
                <a:solidFill>
                  <a:schemeClr val="accent1"/>
                </a:solidFill>
                <a:latin typeface="Georgia" pitchFamily="18" charset="0"/>
              </a:defRPr>
            </a:lvl4pPr>
            <a:lvl5pPr marL="0" indent="0">
              <a:defRPr sz="1800" b="1">
                <a:solidFill>
                  <a:schemeClr val="accent1"/>
                </a:solidFill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NZ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for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73" y="300765"/>
            <a:ext cx="8418201" cy="604926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73" y="1382486"/>
            <a:ext cx="8425549" cy="4525963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defRPr sz="3400"/>
            </a:lvl1pPr>
            <a:lvl2pPr marL="0" indent="0">
              <a:lnSpc>
                <a:spcPct val="90000"/>
              </a:lnSpc>
              <a:defRPr sz="3400"/>
            </a:lvl2pPr>
            <a:lvl3pPr marL="0" indent="0">
              <a:lnSpc>
                <a:spcPct val="90000"/>
              </a:lnSpc>
              <a:defRPr sz="3400"/>
            </a:lvl3pPr>
            <a:lvl4pPr marL="0" indent="0">
              <a:lnSpc>
                <a:spcPct val="90000"/>
              </a:lnSpc>
              <a:defRPr sz="3400"/>
            </a:lvl4pPr>
            <a:lvl5pPr marL="0" indent="0">
              <a:lnSpc>
                <a:spcPct val="90000"/>
              </a:lnSpc>
              <a:defRPr sz="3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6310-973F-4842-A6BB-CD7C8966EBD1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30199" y="896255"/>
            <a:ext cx="8423275" cy="357779"/>
          </a:xfrm>
        </p:spPr>
        <p:txBody>
          <a:bodyPr>
            <a:noAutofit/>
          </a:bodyPr>
          <a:lstStyle>
            <a:lvl1pPr marL="0" indent="0">
              <a:defRPr sz="1800" b="1">
                <a:solidFill>
                  <a:schemeClr val="accent1"/>
                </a:solidFill>
                <a:latin typeface="Georgia" pitchFamily="18" charset="0"/>
              </a:defRPr>
            </a:lvl1pPr>
            <a:lvl2pPr marL="0" indent="0">
              <a:defRPr sz="1800" b="1">
                <a:solidFill>
                  <a:schemeClr val="accent1"/>
                </a:solidFill>
                <a:latin typeface="Georgia" pitchFamily="18" charset="0"/>
              </a:defRPr>
            </a:lvl2pPr>
            <a:lvl3pPr marL="0" indent="0">
              <a:defRPr sz="1800" b="1">
                <a:solidFill>
                  <a:schemeClr val="accent1"/>
                </a:solidFill>
                <a:latin typeface="Georgia" pitchFamily="18" charset="0"/>
              </a:defRPr>
            </a:lvl3pPr>
            <a:lvl4pPr marL="0" indent="0">
              <a:defRPr sz="1800" b="1">
                <a:solidFill>
                  <a:schemeClr val="accent1"/>
                </a:solidFill>
                <a:latin typeface="Georgia" pitchFamily="18" charset="0"/>
              </a:defRPr>
            </a:lvl4pPr>
            <a:lvl5pPr marL="0" indent="0">
              <a:defRPr sz="1800" b="1">
                <a:solidFill>
                  <a:schemeClr val="accent1"/>
                </a:solidFill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NZ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73" y="300765"/>
            <a:ext cx="8456302" cy="1170984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18" y="1382486"/>
            <a:ext cx="8425549" cy="4525963"/>
          </a:xfrm>
        </p:spPr>
        <p:txBody>
          <a:bodyPr>
            <a:noAutofit/>
          </a:bodyPr>
          <a:lstStyle>
            <a:lvl1pPr marL="357188" indent="-357188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lvl1pPr>
            <a:lvl2pPr marL="809625" indent="-269875">
              <a:lnSpc>
                <a:spcPct val="90000"/>
              </a:lnSpc>
              <a:buFont typeface="Helvetica CE 45 Light" pitchFamily="82" charset="0"/>
              <a:buChar char="»"/>
              <a:defRPr/>
            </a:lvl2pPr>
            <a:lvl3pPr marL="0" indent="0">
              <a:lnSpc>
                <a:spcPct val="90000"/>
              </a:lnSpc>
              <a:defRPr/>
            </a:lvl3pPr>
            <a:lvl4pPr marL="0" indent="0">
              <a:lnSpc>
                <a:spcPct val="90000"/>
              </a:lnSpc>
              <a:defRPr/>
            </a:lvl4pPr>
            <a:lvl5pPr marL="0" indent="0"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6310-973F-4842-A6BB-CD7C8966EBD1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73" y="300765"/>
            <a:ext cx="8361052" cy="1170984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6310-973F-4842-A6BB-CD7C8966EBD1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417513" y="1445441"/>
            <a:ext cx="8281987" cy="4224338"/>
          </a:xfrm>
        </p:spPr>
        <p:txBody>
          <a:bodyPr/>
          <a:lstStyle/>
          <a:p>
            <a:endParaRPr lang="en-N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73" y="300765"/>
            <a:ext cx="8513452" cy="11709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6310-973F-4842-A6BB-CD7C8966EBD1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2263" y="1393825"/>
            <a:ext cx="4327525" cy="427545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defRPr sz="1800"/>
            </a:lvl1pPr>
            <a:lvl2pPr marL="0" indent="0">
              <a:spcBef>
                <a:spcPts val="0"/>
              </a:spcBef>
              <a:defRPr sz="1800"/>
            </a:lvl2pPr>
            <a:lvl3pPr marL="0" indent="0">
              <a:spcBef>
                <a:spcPts val="0"/>
              </a:spcBef>
              <a:defRPr sz="1800"/>
            </a:lvl3pPr>
            <a:lvl4pPr marL="0" indent="0">
              <a:spcBef>
                <a:spcPts val="0"/>
              </a:spcBef>
              <a:defRPr sz="1800"/>
            </a:lvl4pPr>
            <a:lvl5pPr marL="0" indent="0">
              <a:spcBef>
                <a:spcPts val="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4649788" y="1384300"/>
            <a:ext cx="4189412" cy="4284663"/>
          </a:xfrm>
        </p:spPr>
        <p:txBody>
          <a:bodyPr/>
          <a:lstStyle/>
          <a:p>
            <a:endParaRPr lang="en-N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73" y="300765"/>
            <a:ext cx="8342002" cy="117098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16310-973F-4842-A6BB-CD7C8966EBD1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392113" y="1123950"/>
            <a:ext cx="8289925" cy="4710113"/>
          </a:xfrm>
        </p:spPr>
        <p:txBody>
          <a:bodyPr/>
          <a:lstStyle/>
          <a:p>
            <a:endParaRPr lang="en-N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ful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72" y="1415190"/>
            <a:ext cx="7932427" cy="264246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3100" b="1">
                <a:solidFill>
                  <a:schemeClr val="accent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fld id="{DF816310-973F-4842-A6BB-CD7C8966EBD1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4825" y="4038600"/>
            <a:ext cx="7924800" cy="1571625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sz="2000">
                <a:solidFill>
                  <a:schemeClr val="tx2"/>
                </a:solidFill>
              </a:defRPr>
            </a:lvl1pPr>
            <a:lvl2pPr>
              <a:lnSpc>
                <a:spcPct val="85000"/>
              </a:lnSpc>
              <a:defRPr sz="2000">
                <a:solidFill>
                  <a:schemeClr val="tx2"/>
                </a:solidFill>
              </a:defRPr>
            </a:lvl2pPr>
            <a:lvl3pPr>
              <a:lnSpc>
                <a:spcPct val="85000"/>
              </a:lnSpc>
              <a:defRPr sz="2000">
                <a:solidFill>
                  <a:schemeClr val="tx2"/>
                </a:solidFill>
              </a:defRPr>
            </a:lvl3pPr>
            <a:lvl4pPr>
              <a:lnSpc>
                <a:spcPct val="85000"/>
              </a:lnSpc>
              <a:defRPr sz="2000">
                <a:solidFill>
                  <a:schemeClr val="tx2"/>
                </a:solidFill>
              </a:defRPr>
            </a:lvl4pPr>
            <a:lvl5pPr>
              <a:lnSpc>
                <a:spcPct val="85000"/>
              </a:lnSpc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AGM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044" y="3230880"/>
            <a:ext cx="7772400" cy="618309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chemeClr val="accent1"/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575" y="3912327"/>
            <a:ext cx="7772401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Georgia" pitchFamily="18" charset="0"/>
              </a:defRPr>
            </a:lvl1pPr>
            <a:lvl2pPr marL="0" indent="0" algn="l">
              <a:spcBef>
                <a:spcPts val="1800"/>
              </a:spcBef>
              <a:buNone/>
              <a:defRPr sz="1600" b="1">
                <a:solidFill>
                  <a:schemeClr val="accent1"/>
                </a:solidFill>
                <a:latin typeface="Georgia" pitchFamily="18" charset="0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 dirty="0"/>
          </a:p>
        </p:txBody>
      </p:sp>
      <p:pic>
        <p:nvPicPr>
          <p:cNvPr id="8" name="Picture 7" descr="Contact Logo Bi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0268" y="1903232"/>
            <a:ext cx="2916936" cy="1147525"/>
          </a:xfrm>
          <a:prstGeom prst="rect">
            <a:avLst/>
          </a:prstGeom>
        </p:spPr>
      </p:pic>
      <p:pic>
        <p:nvPicPr>
          <p:cNvPr id="9" name="Picture 8" descr="Bottom Strip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609600"/>
            <a:ext cx="9144000" cy="248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618687" y="6288672"/>
            <a:ext cx="20574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782997E-CC95-414A-8B7F-439BE48D13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0752" y="1346160"/>
            <a:ext cx="7886700" cy="388441"/>
          </a:xfrm>
        </p:spPr>
        <p:txBody>
          <a:bodyPr>
            <a:normAutofit/>
          </a:bodyPr>
          <a:lstStyle>
            <a:lvl1pPr marL="0" indent="0">
              <a:buNone/>
              <a:defRPr sz="1400" spc="-63" baseline="0">
                <a:solidFill>
                  <a:srgbClr val="C51F14"/>
                </a:solidFill>
                <a:latin typeface="Bodoni MT" panose="02070603080606020203" pitchFamily="18" charset="0"/>
              </a:defRPr>
            </a:lvl1pPr>
          </a:lstStyle>
          <a:p>
            <a:pPr lvl="0"/>
            <a:r>
              <a:rPr lang="en-US" dirty="0" smtClean="0"/>
              <a:t>Click to edit Master sub-title </a:t>
            </a:r>
          </a:p>
        </p:txBody>
      </p:sp>
      <p:sp>
        <p:nvSpPr>
          <p:cNvPr id="2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0752" y="1727132"/>
            <a:ext cx="7886700" cy="4466753"/>
          </a:xfrm>
        </p:spPr>
        <p:txBody>
          <a:bodyPr numCol="2" spcCol="270000">
            <a:normAutofit/>
          </a:bodyPr>
          <a:lstStyle>
            <a:lvl1pPr marL="0" indent="0">
              <a:lnSpc>
                <a:spcPts val="1076"/>
              </a:lnSpc>
              <a:buNone/>
              <a:defRPr sz="900">
                <a:solidFill>
                  <a:srgbClr val="5409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551813" y="568165"/>
            <a:ext cx="7882512" cy="738795"/>
          </a:xfrm>
        </p:spPr>
        <p:txBody>
          <a:bodyPr anchor="t" anchorCtr="0">
            <a:normAutofit/>
          </a:bodyPr>
          <a:lstStyle>
            <a:lvl1pPr>
              <a:lnSpc>
                <a:spcPts val="2109"/>
              </a:lnSpc>
              <a:defRPr sz="2300" spc="-53" baseline="0">
                <a:solidFill>
                  <a:srgbClr val="54091F"/>
                </a:solidFill>
                <a:latin typeface="Bodoni MT" panose="02070603080606020203" pitchFamily="18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</a:t>
            </a:r>
            <a:endParaRPr lang="en-US" dirty="0"/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634475" y="1306959"/>
            <a:ext cx="516042" cy="0"/>
          </a:xfrm>
          <a:prstGeom prst="line">
            <a:avLst/>
          </a:prstGeom>
          <a:ln w="12700">
            <a:solidFill>
              <a:srgbClr val="7B28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7178" y="6343046"/>
            <a:ext cx="3086100" cy="365125"/>
          </a:xfrm>
          <a:prstGeom prst="rect">
            <a:avLst/>
          </a:prstGeom>
        </p:spPr>
        <p:txBody>
          <a:bodyPr vert="horz" lIns="68580" tIns="34290" rIns="68580" bIns="34290" rtlCol="0" anchor="t" anchorCtr="0"/>
          <a:lstStyle>
            <a:lvl1pPr algn="l">
              <a:defRPr sz="500">
                <a:solidFill>
                  <a:srgbClr val="5409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tabLst>
                <a:tab pos="565062" algn="l"/>
              </a:tabLst>
            </a:pPr>
            <a:r>
              <a:rPr lang="en-US" smtClean="0"/>
              <a:t>Macquarie Conference            5 May 2016</a:t>
            </a:r>
          </a:p>
          <a:p>
            <a:pPr>
              <a:tabLst>
                <a:tab pos="565062" algn="l"/>
              </a:tabLst>
            </a:pPr>
            <a:r>
              <a:rPr lang="en-US" smtClean="0">
                <a:solidFill>
                  <a:srgbClr val="7B2821"/>
                </a:solidFill>
              </a:rPr>
              <a:t>Presentation	               Contact Energy Limited</a:t>
            </a:r>
            <a:endParaRPr lang="en-US" dirty="0">
              <a:solidFill>
                <a:srgbClr val="7B28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2845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1400" y="309474"/>
            <a:ext cx="8401599" cy="117098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Contents</a:t>
            </a:r>
            <a:endParaRPr lang="en-NZ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6327" y="1341842"/>
            <a:ext cx="8404496" cy="5008158"/>
          </a:xfrm>
        </p:spPr>
        <p:txBody>
          <a:bodyPr/>
          <a:lstStyle>
            <a:lvl1pPr>
              <a:spcBef>
                <a:spcPts val="0"/>
              </a:spcBef>
              <a:tabLst>
                <a:tab pos="3857625" algn="l"/>
              </a:tabLst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y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1876" y="299949"/>
            <a:ext cx="8411124" cy="146217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Contents</a:t>
            </a:r>
            <a:endParaRPr lang="en-NZ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72" y="300765"/>
            <a:ext cx="8370577" cy="657178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74" y="1248229"/>
            <a:ext cx="4207698" cy="5152571"/>
          </a:xfrm>
        </p:spPr>
        <p:txBody>
          <a:bodyPr>
            <a:noAutofit/>
          </a:bodyPr>
          <a:lstStyle>
            <a:lvl1pPr marL="363538" indent="-363538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1pPr>
            <a:lvl2pPr marL="900113" indent="-363538">
              <a:lnSpc>
                <a:spcPct val="90000"/>
              </a:lnSpc>
              <a:buFontTx/>
              <a:buChar char="»"/>
              <a:defRPr sz="2400"/>
            </a:lvl2pPr>
            <a:lvl3pPr marL="1262063" indent="-363538">
              <a:lnSpc>
                <a:spcPct val="90000"/>
              </a:lnSpc>
              <a:buFont typeface="Arial" pitchFamily="34" charset="0"/>
              <a:buChar char="•"/>
              <a:defRPr sz="2400"/>
            </a:lvl3pPr>
            <a:lvl4pPr marL="1611313" indent="-363538">
              <a:lnSpc>
                <a:spcPct val="90000"/>
              </a:lnSpc>
              <a:buFont typeface="Arial" pitchFamily="34" charset="0"/>
              <a:buChar char="•"/>
              <a:defRPr sz="2400"/>
            </a:lvl4pPr>
            <a:lvl5pPr marL="1973263" indent="-363538">
              <a:lnSpc>
                <a:spcPct val="90000"/>
              </a:lnSpc>
              <a:buFont typeface="Arial" pitchFamily="34" charset="0"/>
              <a:buChar char="•"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803775" y="3671888"/>
            <a:ext cx="3890963" cy="2598737"/>
          </a:xfrm>
        </p:spPr>
        <p:txBody>
          <a:bodyPr/>
          <a:lstStyle/>
          <a:p>
            <a:endParaRPr lang="en-N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for 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74" y="300765"/>
            <a:ext cx="8427726" cy="604926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73" y="1382486"/>
            <a:ext cx="8425549" cy="5056414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 sz="1800"/>
            </a:lvl1pPr>
            <a:lvl2pPr marL="0" indent="0">
              <a:lnSpc>
                <a:spcPct val="90000"/>
              </a:lnSpc>
              <a:spcAft>
                <a:spcPts val="600"/>
              </a:spcAft>
              <a:defRPr sz="1800"/>
            </a:lvl2pPr>
            <a:lvl3pPr marL="0" indent="0">
              <a:lnSpc>
                <a:spcPct val="90000"/>
              </a:lnSpc>
              <a:spcAft>
                <a:spcPts val="600"/>
              </a:spcAft>
              <a:defRPr sz="1800"/>
            </a:lvl3pPr>
            <a:lvl4pPr marL="0" indent="0">
              <a:lnSpc>
                <a:spcPct val="90000"/>
              </a:lnSpc>
              <a:spcAft>
                <a:spcPts val="600"/>
              </a:spcAft>
              <a:defRPr sz="1800"/>
            </a:lvl4pPr>
            <a:lvl5pPr marL="0" indent="0">
              <a:lnSpc>
                <a:spcPct val="90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30199" y="896255"/>
            <a:ext cx="8423275" cy="357779"/>
          </a:xfrm>
        </p:spPr>
        <p:txBody>
          <a:bodyPr>
            <a:noAutofit/>
          </a:bodyPr>
          <a:lstStyle>
            <a:lvl1pPr marL="0" indent="0">
              <a:defRPr sz="1800" b="1">
                <a:solidFill>
                  <a:schemeClr val="accent1"/>
                </a:solidFill>
                <a:latin typeface="Georgia" pitchFamily="18" charset="0"/>
              </a:defRPr>
            </a:lvl1pPr>
            <a:lvl2pPr marL="0" indent="0">
              <a:defRPr sz="1800" b="1">
                <a:solidFill>
                  <a:schemeClr val="accent1"/>
                </a:solidFill>
                <a:latin typeface="Georgia" pitchFamily="18" charset="0"/>
              </a:defRPr>
            </a:lvl2pPr>
            <a:lvl3pPr marL="0" indent="0">
              <a:defRPr sz="1800" b="1">
                <a:solidFill>
                  <a:schemeClr val="accent1"/>
                </a:solidFill>
                <a:latin typeface="Georgia" pitchFamily="18" charset="0"/>
              </a:defRPr>
            </a:lvl3pPr>
            <a:lvl4pPr marL="0" indent="0">
              <a:defRPr sz="1800" b="1">
                <a:solidFill>
                  <a:schemeClr val="accent1"/>
                </a:solidFill>
                <a:latin typeface="Georgia" pitchFamily="18" charset="0"/>
              </a:defRPr>
            </a:lvl4pPr>
            <a:lvl5pPr marL="0" indent="0">
              <a:defRPr sz="1800" b="1">
                <a:solidFill>
                  <a:schemeClr val="accent1"/>
                </a:solidFill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NZ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for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74" y="300765"/>
            <a:ext cx="8408676" cy="604926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1382486"/>
            <a:ext cx="8351247" cy="4980214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defRPr sz="3400"/>
            </a:lvl1pPr>
            <a:lvl2pPr marL="0" indent="0">
              <a:lnSpc>
                <a:spcPct val="90000"/>
              </a:lnSpc>
              <a:defRPr sz="3400"/>
            </a:lvl2pPr>
            <a:lvl3pPr marL="0" indent="0">
              <a:lnSpc>
                <a:spcPct val="90000"/>
              </a:lnSpc>
              <a:defRPr sz="3400"/>
            </a:lvl3pPr>
            <a:lvl4pPr marL="0" indent="0">
              <a:lnSpc>
                <a:spcPct val="90000"/>
              </a:lnSpc>
              <a:defRPr sz="3400"/>
            </a:lvl4pPr>
            <a:lvl5pPr marL="0" indent="0">
              <a:lnSpc>
                <a:spcPct val="90000"/>
              </a:lnSpc>
              <a:defRPr sz="3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30200" y="896255"/>
            <a:ext cx="8413750" cy="357779"/>
          </a:xfrm>
        </p:spPr>
        <p:txBody>
          <a:bodyPr>
            <a:noAutofit/>
          </a:bodyPr>
          <a:lstStyle>
            <a:lvl1pPr marL="0" indent="0">
              <a:defRPr sz="1800" b="1">
                <a:solidFill>
                  <a:schemeClr val="accent1"/>
                </a:solidFill>
                <a:latin typeface="Georgia" pitchFamily="18" charset="0"/>
              </a:defRPr>
            </a:lvl1pPr>
            <a:lvl2pPr marL="0" indent="0">
              <a:defRPr sz="1800" b="1">
                <a:solidFill>
                  <a:schemeClr val="accent1"/>
                </a:solidFill>
                <a:latin typeface="Georgia" pitchFamily="18" charset="0"/>
              </a:defRPr>
            </a:lvl2pPr>
            <a:lvl3pPr marL="0" indent="0">
              <a:defRPr sz="1800" b="1">
                <a:solidFill>
                  <a:schemeClr val="accent1"/>
                </a:solidFill>
                <a:latin typeface="Georgia" pitchFamily="18" charset="0"/>
              </a:defRPr>
            </a:lvl3pPr>
            <a:lvl4pPr marL="0" indent="0">
              <a:defRPr sz="1800" b="1">
                <a:solidFill>
                  <a:schemeClr val="accent1"/>
                </a:solidFill>
                <a:latin typeface="Georgia" pitchFamily="18" charset="0"/>
              </a:defRPr>
            </a:lvl4pPr>
            <a:lvl5pPr marL="0" indent="0">
              <a:defRPr sz="1800" b="1">
                <a:solidFill>
                  <a:schemeClr val="accent1"/>
                </a:solidFill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NZ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73" y="300765"/>
            <a:ext cx="8456302" cy="1170984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382486"/>
            <a:ext cx="8356692" cy="4951639"/>
          </a:xfrm>
        </p:spPr>
        <p:txBody>
          <a:bodyPr>
            <a:noAutofit/>
          </a:bodyPr>
          <a:lstStyle>
            <a:lvl1pPr marL="357188" indent="-357188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lvl1pPr>
            <a:lvl2pPr marL="809625" indent="-269875">
              <a:lnSpc>
                <a:spcPct val="90000"/>
              </a:lnSpc>
              <a:buFont typeface="Helvetica CE 45 Light" pitchFamily="82" charset="0"/>
              <a:buChar char="»"/>
              <a:defRPr/>
            </a:lvl2pPr>
            <a:lvl3pPr marL="0" indent="0">
              <a:lnSpc>
                <a:spcPct val="90000"/>
              </a:lnSpc>
              <a:defRPr/>
            </a:lvl3pPr>
            <a:lvl4pPr marL="0" indent="0">
              <a:lnSpc>
                <a:spcPct val="90000"/>
              </a:lnSpc>
              <a:defRPr/>
            </a:lvl4pPr>
            <a:lvl5pPr marL="0" indent="0"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urful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rip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1152525"/>
          </a:xfrm>
          <a:prstGeom prst="rect">
            <a:avLst/>
          </a:prstGeom>
        </p:spPr>
      </p:pic>
      <p:pic>
        <p:nvPicPr>
          <p:cNvPr id="9" name="Picture 8" descr="Stripe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715001"/>
            <a:ext cx="9144000" cy="892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72" y="1415190"/>
            <a:ext cx="7932427" cy="264246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3100" b="1">
                <a:solidFill>
                  <a:schemeClr val="accent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4825" y="4038600"/>
            <a:ext cx="7924800" cy="1571625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sz="2000">
                <a:solidFill>
                  <a:schemeClr val="tx2"/>
                </a:solidFill>
              </a:defRPr>
            </a:lvl1pPr>
            <a:lvl2pPr>
              <a:lnSpc>
                <a:spcPct val="85000"/>
              </a:lnSpc>
              <a:defRPr sz="2000">
                <a:solidFill>
                  <a:schemeClr val="tx2"/>
                </a:solidFill>
              </a:defRPr>
            </a:lvl2pPr>
            <a:lvl3pPr>
              <a:lnSpc>
                <a:spcPct val="85000"/>
              </a:lnSpc>
              <a:defRPr sz="2000">
                <a:solidFill>
                  <a:schemeClr val="tx2"/>
                </a:solidFill>
              </a:defRPr>
            </a:lvl3pPr>
            <a:lvl4pPr>
              <a:lnSpc>
                <a:spcPct val="85000"/>
              </a:lnSpc>
              <a:defRPr sz="2000">
                <a:solidFill>
                  <a:schemeClr val="tx2"/>
                </a:solidFill>
              </a:defRPr>
            </a:lvl4pPr>
            <a:lvl5pPr>
              <a:lnSpc>
                <a:spcPct val="85000"/>
              </a:lnSpc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&amp;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" y="3049"/>
            <a:ext cx="9134248" cy="685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9269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ennis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044" y="3230880"/>
            <a:ext cx="7772400" cy="618309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chemeClr val="accent1"/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575" y="3912327"/>
            <a:ext cx="7772401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Georgia" pitchFamily="18" charset="0"/>
              </a:defRPr>
            </a:lvl1pPr>
            <a:lvl2pPr marL="0" indent="0" algn="l">
              <a:spcBef>
                <a:spcPts val="1800"/>
              </a:spcBef>
              <a:buNone/>
              <a:defRPr sz="1600" b="1">
                <a:solidFill>
                  <a:schemeClr val="accent1"/>
                </a:solidFill>
                <a:latin typeface="Georgia" pitchFamily="18" charset="0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 dirty="0"/>
          </a:p>
        </p:txBody>
      </p:sp>
      <p:pic>
        <p:nvPicPr>
          <p:cNvPr id="8" name="Picture 7" descr="Contact Logo Bi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0268" y="1903232"/>
            <a:ext cx="2916936" cy="11475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73" y="4498296"/>
            <a:ext cx="6779629" cy="596218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pic>
        <p:nvPicPr>
          <p:cNvPr id="4" name="Picture 3" descr="Contact Logo Smal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87263" y="5898778"/>
            <a:ext cx="1301496" cy="512009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30200" y="5156200"/>
            <a:ext cx="6784703" cy="97472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defRPr sz="2400" b="1">
                <a:solidFill>
                  <a:schemeClr val="accent1"/>
                </a:solidFill>
                <a:latin typeface="Georgia" pitchFamily="18" charset="0"/>
              </a:defRPr>
            </a:lvl1pPr>
            <a:lvl2pPr marL="0" indent="0">
              <a:defRPr sz="2400" b="1">
                <a:solidFill>
                  <a:schemeClr val="accent1"/>
                </a:solidFill>
                <a:latin typeface="Georgia" pitchFamily="18" charset="0"/>
              </a:defRPr>
            </a:lvl2pPr>
            <a:lvl3pPr marL="0" indent="0">
              <a:defRPr sz="2400" b="1">
                <a:solidFill>
                  <a:schemeClr val="accent1"/>
                </a:solidFill>
                <a:latin typeface="Georgia" pitchFamily="18" charset="0"/>
              </a:defRPr>
            </a:lvl3pPr>
            <a:lvl4pPr marL="0" indent="0">
              <a:defRPr sz="2400" b="1">
                <a:solidFill>
                  <a:schemeClr val="accent1"/>
                </a:solidFill>
                <a:latin typeface="Georgia" pitchFamily="18" charset="0"/>
              </a:defRPr>
            </a:lvl4pPr>
            <a:lvl5pPr marL="0" indent="0">
              <a:defRPr sz="2400" b="1">
                <a:solidFill>
                  <a:schemeClr val="accent1"/>
                </a:solidFill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 descr="Section Divider Stripe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6758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89597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NZ" dirty="0"/>
          </a:p>
        </p:txBody>
      </p:sp>
      <p:pic>
        <p:nvPicPr>
          <p:cNvPr id="12" name="Picture 11" descr="Contact_Logo_Std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97750" y="6134100"/>
            <a:ext cx="1280670" cy="50381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4825" y="2377393"/>
            <a:ext cx="3684588" cy="28829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defRPr sz="4500" b="1">
                <a:solidFill>
                  <a:schemeClr val="bg1"/>
                </a:solidFill>
                <a:latin typeface="Georgia" pitchFamily="18" charset="0"/>
              </a:defRPr>
            </a:lvl1pPr>
            <a:lvl2pPr marL="0" indent="0">
              <a:defRPr sz="4500" b="1">
                <a:solidFill>
                  <a:schemeClr val="bg1"/>
                </a:solidFill>
                <a:latin typeface="Georgia" pitchFamily="18" charset="0"/>
              </a:defRPr>
            </a:lvl2pPr>
            <a:lvl3pPr marL="0" indent="0">
              <a:defRPr sz="4500" b="1">
                <a:solidFill>
                  <a:schemeClr val="bg1"/>
                </a:solidFill>
                <a:latin typeface="Georgia" pitchFamily="18" charset="0"/>
              </a:defRPr>
            </a:lvl3pPr>
            <a:lvl4pPr marL="0" indent="0">
              <a:defRPr sz="4500" b="1">
                <a:solidFill>
                  <a:schemeClr val="bg1"/>
                </a:solidFill>
                <a:latin typeface="Georgia" pitchFamily="18" charset="0"/>
              </a:defRPr>
            </a:lvl4pPr>
            <a:lvl5pPr marL="0" indent="0">
              <a:defRPr sz="4500" b="1">
                <a:solidFill>
                  <a:schemeClr val="bg1"/>
                </a:solidFill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794" y="6389280"/>
            <a:ext cx="387806" cy="24964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>
              <a:defRPr sz="800" b="1">
                <a:solidFill>
                  <a:srgbClr val="7B2821"/>
                </a:solidFill>
                <a:latin typeface="Georgia" pitchFamily="18" charset="0"/>
              </a:defRPr>
            </a:lvl1pPr>
          </a:lstStyle>
          <a:p>
            <a:fld id="{DF816310-973F-4842-A6BB-CD7C8966EBD1}" type="slidenum">
              <a:rPr lang="en-NZ" smtClean="0"/>
              <a:pPr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73" y="300765"/>
            <a:ext cx="8456302" cy="1170984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382486"/>
            <a:ext cx="8356692" cy="4951639"/>
          </a:xfrm>
        </p:spPr>
        <p:txBody>
          <a:bodyPr>
            <a:noAutofit/>
          </a:bodyPr>
          <a:lstStyle>
            <a:lvl1pPr marL="357188" indent="-357188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lvl1pPr>
            <a:lvl2pPr marL="809625" indent="-269875">
              <a:lnSpc>
                <a:spcPct val="90000"/>
              </a:lnSpc>
              <a:buFont typeface="Helvetica CE 45 Light" pitchFamily="82" charset="0"/>
              <a:buChar char="»"/>
              <a:defRPr/>
            </a:lvl2pPr>
            <a:lvl3pPr marL="0" indent="0">
              <a:lnSpc>
                <a:spcPct val="90000"/>
              </a:lnSpc>
              <a:defRPr/>
            </a:lvl3pPr>
            <a:lvl4pPr marL="0" indent="0">
              <a:lnSpc>
                <a:spcPct val="90000"/>
              </a:lnSpc>
              <a:defRPr/>
            </a:lvl4pPr>
            <a:lvl5pPr marL="0" indent="0"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&amp;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" y="3049"/>
            <a:ext cx="9134248" cy="685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9269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72597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>
                <a:solidFill>
                  <a:srgbClr val="EE2D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708878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72597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>
                <a:solidFill>
                  <a:srgbClr val="EE2D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1235585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274" y="300765"/>
            <a:ext cx="8237226" cy="11709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74" y="138248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60" r:id="rId3"/>
    <p:sldLayoutId id="2147483675" r:id="rId4"/>
    <p:sldLayoutId id="2147483681" r:id="rId5"/>
    <p:sldLayoutId id="2147483708" r:id="rId6"/>
    <p:sldLayoutId id="2147483709" r:id="rId7"/>
    <p:sldLayoutId id="2147483710" r:id="rId8"/>
    <p:sldLayoutId id="2147483711" r:id="rId9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1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3"/>
          </a:solidFill>
          <a:latin typeface="HelveticaNeueLT Std Lt" pitchFamily="34" charset="0"/>
          <a:ea typeface="+mn-ea"/>
          <a:cs typeface="+mn-cs"/>
        </a:defRPr>
      </a:lvl1pPr>
      <a:lvl2pPr marL="800100" indent="-342900" algn="l" defTabSz="914400" rtl="0" eaLnBrk="1" latinLnBrk="0" hangingPunct="1">
        <a:spcBef>
          <a:spcPct val="20000"/>
        </a:spcBef>
        <a:buFont typeface="Lucida Grande"/>
        <a:buChar char="-"/>
        <a:defRPr sz="2400" kern="1200">
          <a:solidFill>
            <a:schemeClr val="accent3"/>
          </a:solidFill>
          <a:latin typeface="HelveticaNeueLT Std Lt" pitchFamily="34" charset="0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3"/>
          </a:solidFill>
          <a:latin typeface="HelveticaNeueLT Std Lt" pitchFamily="34" charset="0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3"/>
          </a:solidFill>
          <a:latin typeface="HelveticaNeueLT Std Lt" pitchFamily="34" charset="0"/>
          <a:ea typeface="+mn-ea"/>
          <a:cs typeface="+mn-cs"/>
        </a:defRPr>
      </a:lvl4pPr>
      <a:lvl5pPr marL="2171700" indent="-342900" algn="l" defTabSz="9144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3"/>
          </a:solidFill>
          <a:latin typeface="HelveticaNeueLT Std L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273" y="300765"/>
            <a:ext cx="8218177" cy="11709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74" y="138248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794" y="6389280"/>
            <a:ext cx="387806" cy="24964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>
              <a:defRPr sz="800" b="1">
                <a:solidFill>
                  <a:srgbClr val="7B2821"/>
                </a:solidFill>
                <a:latin typeface="Georgia" pitchFamily="18" charset="0"/>
              </a:defRPr>
            </a:lvl1pPr>
          </a:lstStyle>
          <a:p>
            <a:fld id="{DF816310-973F-4842-A6BB-CD7C8966EBD1}" type="slidenum">
              <a:rPr lang="en-NZ" smtClean="0"/>
              <a:pPr/>
              <a:t>‹#›</a:t>
            </a:fld>
            <a:endParaRPr lang="en-NZ" dirty="0"/>
          </a:p>
        </p:txBody>
      </p:sp>
      <p:pic>
        <p:nvPicPr>
          <p:cNvPr id="9" name="Picture 8" descr="Contact Logo Small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387263" y="6127378"/>
            <a:ext cx="1301496" cy="5120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02" r:id="rId2"/>
    <p:sldLayoutId id="2147483698" r:id="rId3"/>
    <p:sldLayoutId id="2147483678" r:id="rId4"/>
    <p:sldLayoutId id="2147483695" r:id="rId5"/>
    <p:sldLayoutId id="2147483679" r:id="rId6"/>
    <p:sldLayoutId id="2147483680" r:id="rId7"/>
    <p:sldLayoutId id="2147483682" r:id="rId8"/>
    <p:sldLayoutId id="2147483683" r:id="rId9"/>
    <p:sldLayoutId id="2147483699" r:id="rId10"/>
    <p:sldLayoutId id="2147483707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1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accent3"/>
          </a:solidFill>
          <a:latin typeface="HelveticaNeueLT Std L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accent3"/>
          </a:solidFill>
          <a:latin typeface="HelveticaNeueLT Std L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accent3"/>
          </a:solidFill>
          <a:latin typeface="HelveticaNeueLT Std L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accent3"/>
          </a:solidFill>
          <a:latin typeface="HelveticaNeueLT Std L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accent3"/>
          </a:solidFill>
          <a:latin typeface="HelveticaNeueLT Std L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273" y="300765"/>
            <a:ext cx="8237227" cy="11709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74" y="1382486"/>
            <a:ext cx="8229600" cy="4942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pic>
        <p:nvPicPr>
          <p:cNvPr id="10" name="Picture 9" descr="Bottom Strip.jpg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6609600"/>
            <a:ext cx="9144000" cy="24840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/>
        </p:nvSpPr>
        <p:spPr>
          <a:xfrm>
            <a:off x="193219" y="6341655"/>
            <a:ext cx="387806" cy="24964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16310-973F-4842-A6BB-CD7C8966EBD1}" type="slidenum">
              <a:rPr kumimoji="0" lang="en-NZ" sz="800" b="1" i="0" u="none" strike="noStrike" kern="1200" cap="none" spc="0" normalizeH="0" baseline="0" noProof="0" smtClean="0">
                <a:ln>
                  <a:noFill/>
                </a:ln>
                <a:solidFill>
                  <a:srgbClr val="7B282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NZ" sz="800" b="1" i="0" u="none" strike="noStrike" kern="1200" cap="none" spc="0" normalizeH="0" baseline="0" noProof="0" dirty="0">
              <a:ln>
                <a:noFill/>
              </a:ln>
              <a:solidFill>
                <a:srgbClr val="7B282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01" r:id="rId2"/>
    <p:sldLayoutId id="2147483697" r:id="rId3"/>
    <p:sldLayoutId id="2147483690" r:id="rId4"/>
    <p:sldLayoutId id="2147483696" r:id="rId5"/>
    <p:sldLayoutId id="2147483691" r:id="rId6"/>
    <p:sldLayoutId id="2147483700" r:id="rId7"/>
    <p:sldLayoutId id="2147483706" r:id="rId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1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accent3"/>
          </a:solidFill>
          <a:latin typeface="HelveticaNeueLT Std L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accent3"/>
          </a:solidFill>
          <a:latin typeface="HelveticaNeueLT Std L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accent3"/>
          </a:solidFill>
          <a:latin typeface="HelveticaNeueLT Std L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accent3"/>
          </a:solidFill>
          <a:latin typeface="HelveticaNeueLT Std L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accent3"/>
          </a:solidFill>
          <a:latin typeface="HelveticaNeueLT Std L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2111111111.vsd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sap.com/solutionmanager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mailto:craig.brown@contactenergy.co.nz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044" y="3230880"/>
            <a:ext cx="7772400" cy="1122200"/>
          </a:xfrm>
        </p:spPr>
        <p:txBody>
          <a:bodyPr>
            <a:normAutofit/>
          </a:bodyPr>
          <a:lstStyle/>
          <a:p>
            <a:r>
              <a:rPr lang="en-NZ" dirty="0" smtClean="0"/>
              <a:t>Sprinting to Unlock the Full Potential of SAP Solution Manager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/>
              <a:t>	</a:t>
            </a:r>
            <a:r>
              <a:rPr lang="en-NZ" dirty="0" smtClean="0"/>
              <a:t>      </a:t>
            </a:r>
            <a:r>
              <a:rPr lang="en-NZ" dirty="0" smtClean="0">
                <a:solidFill>
                  <a:srgbClr val="F1D737"/>
                </a:solidFill>
              </a:rPr>
              <a:t>   </a:t>
            </a:r>
          </a:p>
          <a:p>
            <a:endParaRPr lang="en-NZ" dirty="0" smtClean="0"/>
          </a:p>
          <a:p>
            <a:r>
              <a:rPr lang="en-NZ" dirty="0" smtClean="0">
                <a:solidFill>
                  <a:srgbClr val="CC2B29"/>
                </a:solidFill>
              </a:rPr>
              <a:t>Craig Brown</a:t>
            </a:r>
            <a:endParaRPr lang="en-NZ" dirty="0">
              <a:solidFill>
                <a:srgbClr val="CC2B29"/>
              </a:solidFill>
            </a:endParaRPr>
          </a:p>
          <a:p>
            <a:pPr lvl="1"/>
            <a:r>
              <a:rPr lang="en-NZ" dirty="0">
                <a:solidFill>
                  <a:srgbClr val="CC2B29"/>
                </a:solidFill>
              </a:rPr>
              <a:t>SAP </a:t>
            </a:r>
            <a:r>
              <a:rPr lang="en-NZ" dirty="0" smtClean="0">
                <a:solidFill>
                  <a:srgbClr val="CC2B29"/>
                </a:solidFill>
              </a:rPr>
              <a:t>Application &amp; Enhancement Manager, </a:t>
            </a:r>
            <a:r>
              <a:rPr lang="en-NZ" dirty="0">
                <a:solidFill>
                  <a:srgbClr val="CC2B29"/>
                </a:solidFill>
              </a:rPr>
              <a:t>Contact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65475"/>
            <a:ext cx="9144000" cy="725971"/>
          </a:xfrm>
        </p:spPr>
        <p:txBody>
          <a:bodyPr/>
          <a:lstStyle/>
          <a:p>
            <a:r>
              <a:rPr lang="en-AU" dirty="0" smtClean="0">
                <a:latin typeface="Tahoma"/>
                <a:cs typeface="Tahoma"/>
              </a:rPr>
              <a:t>Our Starting Point</a:t>
            </a:r>
            <a:endParaRPr lang="en-AU" dirty="0">
              <a:latin typeface="Tahoma"/>
              <a:cs typeface="Tahoma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01864063"/>
              </p:ext>
            </p:extLst>
          </p:nvPr>
        </p:nvGraphicFramePr>
        <p:xfrm>
          <a:off x="282284" y="1152337"/>
          <a:ext cx="8185318" cy="54041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7819"/>
                <a:gridCol w="2429332"/>
                <a:gridCol w="2659134"/>
                <a:gridCol w="569033"/>
              </a:tblGrid>
              <a:tr h="27357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NZ" sz="1600" u="sng" strike="noStrike" dirty="0">
                          <a:effectLst/>
                        </a:rPr>
                        <a:t>Solution Manager 7.1 - Contact Usage &amp; Roadmap</a:t>
                      </a:r>
                      <a:endParaRPr lang="en-NZ" sz="1600" b="1" i="0" u="sng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</a:tr>
              <a:tr h="218859">
                <a:tc>
                  <a:txBody>
                    <a:bodyPr/>
                    <a:lstStyle/>
                    <a:p>
                      <a:pPr algn="l" fontAlgn="b"/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</a:tr>
              <a:tr h="218859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 dirty="0">
                          <a:effectLst/>
                        </a:rPr>
                        <a:t>Area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 dirty="0">
                          <a:effectLst/>
                        </a:rPr>
                        <a:t>Function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 dirty="0">
                          <a:effectLst/>
                        </a:rPr>
                        <a:t>Tool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 dirty="0">
                          <a:effectLst/>
                        </a:rPr>
                        <a:t>Priority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</a:tr>
              <a:tr h="218859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 dirty="0">
                          <a:effectLst/>
                        </a:rPr>
                        <a:t>Implementation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 dirty="0">
                          <a:effectLst/>
                        </a:rPr>
                        <a:t>Setup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 dirty="0">
                          <a:effectLst/>
                        </a:rPr>
                        <a:t>Document Management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u="none" strike="noStrike" dirty="0">
                          <a:effectLst/>
                        </a:rPr>
                        <a:t>0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</a:tr>
              <a:tr h="218859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 dirty="0">
                          <a:effectLst/>
                        </a:rPr>
                        <a:t> 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 dirty="0">
                          <a:effectLst/>
                        </a:rPr>
                        <a:t> 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 dirty="0">
                          <a:effectLst/>
                        </a:rPr>
                        <a:t>Project Administration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u="none" strike="noStrike" dirty="0">
                          <a:effectLst/>
                        </a:rPr>
                        <a:t>0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</a:tr>
              <a:tr h="218859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 dirty="0">
                          <a:effectLst/>
                        </a:rPr>
                        <a:t> 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 dirty="0">
                          <a:effectLst/>
                        </a:rPr>
                        <a:t> 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 dirty="0">
                          <a:effectLst/>
                        </a:rPr>
                        <a:t>Solution Landscape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u="none" strike="noStrike" dirty="0">
                          <a:effectLst/>
                        </a:rPr>
                        <a:t>0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</a:tr>
              <a:tr h="218859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 dirty="0">
                          <a:effectLst/>
                        </a:rPr>
                        <a:t> 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 dirty="0">
                          <a:effectLst/>
                        </a:rPr>
                        <a:t> 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 dirty="0">
                          <a:effectLst/>
                        </a:rPr>
                        <a:t>System Landscape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u="none" strike="noStrike" dirty="0">
                          <a:effectLst/>
                        </a:rPr>
                        <a:t>0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</a:tr>
              <a:tr h="2188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Run SAP like a Factory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 dirty="0">
                          <a:effectLst/>
                        </a:rPr>
                        <a:t>Business Process Operations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 dirty="0">
                          <a:effectLst/>
                        </a:rPr>
                        <a:t>Business Process Configuration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u="none" strike="noStrike" dirty="0">
                          <a:effectLst/>
                        </a:rPr>
                        <a:t>1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</a:tr>
              <a:tr h="218859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 dirty="0">
                          <a:effectLst/>
                        </a:rPr>
                        <a:t> 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 dirty="0">
                          <a:effectLst/>
                        </a:rPr>
                        <a:t> 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 dirty="0">
                          <a:effectLst/>
                        </a:rPr>
                        <a:t>Business Process Monitoring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u="none" strike="noStrike" dirty="0">
                          <a:effectLst/>
                        </a:rPr>
                        <a:t>2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</a:tr>
              <a:tr h="218859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 dirty="0">
                          <a:effectLst/>
                        </a:rPr>
                        <a:t> 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 dirty="0">
                          <a:effectLst/>
                        </a:rPr>
                        <a:t> 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 dirty="0">
                          <a:effectLst/>
                        </a:rPr>
                        <a:t>Business Process Performance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u="none" strike="noStrike" dirty="0">
                          <a:effectLst/>
                        </a:rPr>
                        <a:t>1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</a:tr>
              <a:tr h="218859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 dirty="0">
                          <a:effectLst/>
                        </a:rPr>
                        <a:t> 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 dirty="0">
                          <a:effectLst/>
                        </a:rPr>
                        <a:t> 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 dirty="0">
                          <a:effectLst/>
                        </a:rPr>
                        <a:t>Data Consistency Management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u="none" strike="noStrike" dirty="0">
                          <a:effectLst/>
                        </a:rPr>
                        <a:t>4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</a:tr>
              <a:tr h="218859">
                <a:tc>
                  <a:txBody>
                    <a:bodyPr/>
                    <a:lstStyle/>
                    <a:p>
                      <a:pPr algn="l" fontAlgn="b"/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 dirty="0">
                          <a:effectLst/>
                        </a:rPr>
                        <a:t> 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 dirty="0">
                          <a:effectLst/>
                        </a:rPr>
                        <a:t>Implementation Content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u="none" strike="noStrike" dirty="0">
                          <a:effectLst/>
                        </a:rPr>
                        <a:t>4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</a:tr>
              <a:tr h="2188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0 - Base set-up. Pre-requisite for future work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 dirty="0">
                          <a:effectLst/>
                        </a:rPr>
                        <a:t> 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 dirty="0">
                          <a:effectLst/>
                        </a:rPr>
                        <a:t>Interface Monitoring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u="none" strike="noStrike" dirty="0">
                          <a:effectLst/>
                        </a:rPr>
                        <a:t>1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</a:tr>
              <a:tr h="2188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1 - Core functions to be implemented prior to </a:t>
                      </a:r>
                      <a:r>
                        <a:rPr lang="en-US" sz="1200" u="none" strike="noStrike" dirty="0" smtClean="0">
                          <a:effectLst/>
                        </a:rPr>
                        <a:t>Retail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 dirty="0">
                          <a:effectLst/>
                        </a:rPr>
                        <a:t> 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 dirty="0">
                          <a:effectLst/>
                        </a:rPr>
                        <a:t>Job Scheduling Management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u="none" strike="noStrike" dirty="0">
                          <a:effectLst/>
                        </a:rPr>
                        <a:t>2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</a:tr>
              <a:tr h="2188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2 - To be implemented post </a:t>
                      </a:r>
                      <a:r>
                        <a:rPr lang="en-US" sz="1200" u="none" strike="noStrike" dirty="0" smtClean="0">
                          <a:effectLst/>
                        </a:rPr>
                        <a:t>Retail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 dirty="0">
                          <a:effectLst/>
                        </a:rPr>
                        <a:t>Technical Operations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 dirty="0">
                          <a:effectLst/>
                        </a:rPr>
                        <a:t>BI Monitoring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u="none" strike="noStrike" dirty="0">
                          <a:effectLst/>
                        </a:rPr>
                        <a:t>1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</a:tr>
              <a:tr h="2188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3 - Future road-map item, high priority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 dirty="0">
                          <a:effectLst/>
                        </a:rPr>
                        <a:t> 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 dirty="0">
                          <a:effectLst/>
                        </a:rPr>
                        <a:t>Business Process &amp; Interface Monitoring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u="none" strike="noStrike" dirty="0">
                          <a:effectLst/>
                        </a:rPr>
                        <a:t>1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</a:tr>
              <a:tr h="2188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4 - Future road-map item, low priority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 dirty="0">
                          <a:effectLst/>
                        </a:rPr>
                        <a:t> 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 dirty="0">
                          <a:effectLst/>
                        </a:rPr>
                        <a:t>Data Volume Management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u="none" strike="noStrike" dirty="0">
                          <a:effectLst/>
                        </a:rPr>
                        <a:t>1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</a:tr>
              <a:tr h="2188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5 - Unlikely to be looked at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 dirty="0">
                          <a:effectLst/>
                        </a:rPr>
                        <a:t> 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 dirty="0">
                          <a:effectLst/>
                        </a:rPr>
                        <a:t>End User Experience Monitoring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u="none" strike="noStrike" dirty="0">
                          <a:effectLst/>
                        </a:rPr>
                        <a:t>1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</a:tr>
              <a:tr h="218859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 dirty="0">
                          <a:effectLst/>
                        </a:rPr>
                        <a:t> 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 dirty="0">
                          <a:effectLst/>
                        </a:rPr>
                        <a:t> 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 dirty="0">
                          <a:effectLst/>
                        </a:rPr>
                        <a:t>PI Monitoring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u="none" strike="noStrike" dirty="0">
                          <a:effectLst/>
                        </a:rPr>
                        <a:t>1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</a:tr>
              <a:tr h="218859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 dirty="0">
                          <a:effectLst/>
                        </a:rPr>
                        <a:t> 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 dirty="0">
                          <a:effectLst/>
                        </a:rPr>
                        <a:t> 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 dirty="0">
                          <a:effectLst/>
                        </a:rPr>
                        <a:t>Root Cause Analysis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u="none" strike="noStrike" dirty="0">
                          <a:effectLst/>
                        </a:rPr>
                        <a:t>1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</a:tr>
              <a:tr h="218859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 dirty="0">
                          <a:effectLst/>
                        </a:rPr>
                        <a:t> 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 dirty="0">
                          <a:effectLst/>
                        </a:rPr>
                        <a:t> 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 dirty="0">
                          <a:effectLst/>
                        </a:rPr>
                        <a:t>System Monitoring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u="none" strike="noStrike" dirty="0">
                          <a:effectLst/>
                        </a:rPr>
                        <a:t>1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</a:tr>
              <a:tr h="218859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 dirty="0">
                          <a:effectLst/>
                        </a:rPr>
                        <a:t> 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 dirty="0">
                          <a:effectLst/>
                        </a:rPr>
                        <a:t> 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 dirty="0">
                          <a:effectLst/>
                        </a:rPr>
                        <a:t>Technical Administration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u="none" strike="noStrike" dirty="0">
                          <a:effectLst/>
                        </a:rPr>
                        <a:t>1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</a:tr>
              <a:tr h="218859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 dirty="0">
                          <a:effectLst/>
                        </a:rPr>
                        <a:t> 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 dirty="0">
                          <a:effectLst/>
                        </a:rPr>
                        <a:t> 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u="none" strike="noStrike" dirty="0">
                          <a:effectLst/>
                        </a:rPr>
                        <a:t>Technical Analytics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NZ" sz="1200" u="none" strike="noStrike" dirty="0">
                          <a:effectLst/>
                        </a:rPr>
                        <a:t>4</a:t>
                      </a:r>
                      <a:endParaRPr lang="en-N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7" marR="8207" marT="1094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1259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64014"/>
            <a:ext cx="9144000" cy="725971"/>
          </a:xfrm>
        </p:spPr>
        <p:txBody>
          <a:bodyPr/>
          <a:lstStyle/>
          <a:p>
            <a:r>
              <a:rPr lang="en-AU" dirty="0" smtClean="0">
                <a:latin typeface="Tahoma"/>
                <a:cs typeface="Tahoma"/>
              </a:rPr>
              <a:t>Road Map</a:t>
            </a:r>
            <a:endParaRPr lang="en-AU" dirty="0">
              <a:latin typeface="Tahoma"/>
              <a:cs typeface="Tahom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538" y="1581270"/>
            <a:ext cx="8800817" cy="387225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7888876" y="1243821"/>
            <a:ext cx="20397" cy="521080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2"/>
          <p:cNvSpPr txBox="1">
            <a:spLocks/>
          </p:cNvSpPr>
          <p:nvPr/>
        </p:nvSpPr>
        <p:spPr>
          <a:xfrm>
            <a:off x="7419693" y="6456774"/>
            <a:ext cx="741828" cy="3183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EE2D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AU" sz="1400" dirty="0" smtClean="0">
                <a:solidFill>
                  <a:srgbClr val="00B050"/>
                </a:solidFill>
              </a:rPr>
              <a:t>Today</a:t>
            </a:r>
            <a:endParaRPr lang="en-AU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16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98321"/>
            <a:ext cx="9144000" cy="725971"/>
          </a:xfrm>
        </p:spPr>
        <p:txBody>
          <a:bodyPr/>
          <a:lstStyle/>
          <a:p>
            <a:r>
              <a:rPr lang="en-AU" dirty="0" smtClean="0">
                <a:latin typeface="Tahoma"/>
                <a:cs typeface="Tahoma"/>
              </a:rPr>
              <a:t>The Environment</a:t>
            </a:r>
            <a:endParaRPr lang="en-AU" dirty="0">
              <a:latin typeface="Tahoma"/>
              <a:cs typeface="Tahoma"/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235" y="935240"/>
            <a:ext cx="6707209" cy="568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4949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Tahoma"/>
                <a:cs typeface="Tahoma"/>
              </a:rPr>
              <a:t>Technical Monitoring – What to Monitor?</a:t>
            </a:r>
            <a:endParaRPr lang="en-AU" dirty="0">
              <a:latin typeface="Tahoma"/>
              <a:cs typeface="Tahoma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0675" y="1274651"/>
            <a:ext cx="6003433" cy="508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786" y="2521225"/>
            <a:ext cx="1452165" cy="1893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6541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S</a:t>
            </a:r>
            <a:r>
              <a:rPr lang="en-AU" sz="2800" dirty="0" smtClean="0"/>
              <a:t>tandard list of SAP alerts</a:t>
            </a:r>
          </a:p>
          <a:p>
            <a:r>
              <a:rPr lang="en-AU" sz="2800" dirty="0" smtClean="0"/>
              <a:t>Gathered multiple inputs</a:t>
            </a:r>
          </a:p>
          <a:p>
            <a:r>
              <a:rPr lang="en-AU" sz="2800" dirty="0" smtClean="0"/>
              <a:t>First cut determined</a:t>
            </a:r>
          </a:p>
          <a:p>
            <a:r>
              <a:rPr lang="en-AU" sz="2800" dirty="0" smtClean="0"/>
              <a:t>Tweaking and tuning</a:t>
            </a:r>
          </a:p>
          <a:p>
            <a:r>
              <a:rPr lang="en-AU" sz="2800" dirty="0"/>
              <a:t>C</a:t>
            </a:r>
            <a:r>
              <a:rPr lang="en-AU" sz="2800" dirty="0" smtClean="0"/>
              <a:t>ommunicating the alerts</a:t>
            </a:r>
          </a:p>
          <a:p>
            <a:r>
              <a:rPr lang="en-AU" sz="2800" dirty="0" smtClean="0"/>
              <a:t>We knew before the users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42116"/>
            <a:ext cx="9144000" cy="725971"/>
          </a:xfrm>
        </p:spPr>
        <p:txBody>
          <a:bodyPr/>
          <a:lstStyle/>
          <a:p>
            <a:r>
              <a:rPr lang="en-AU" dirty="0" smtClean="0">
                <a:latin typeface="Tahoma"/>
                <a:cs typeface="Tahoma"/>
              </a:rPr>
              <a:t>Technical Monitoring</a:t>
            </a:r>
            <a:endParaRPr lang="en-AU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68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sz="2800" dirty="0" smtClean="0"/>
              <a:t>Used extensively to check:</a:t>
            </a:r>
          </a:p>
          <a:p>
            <a:pPr lvl="1"/>
            <a:r>
              <a:rPr lang="en-NZ" dirty="0" smtClean="0"/>
              <a:t>Are </a:t>
            </a:r>
            <a:r>
              <a:rPr lang="en-NZ" dirty="0"/>
              <a:t>all systems available?</a:t>
            </a:r>
          </a:p>
          <a:p>
            <a:pPr lvl="1"/>
            <a:r>
              <a:rPr lang="en-NZ" dirty="0"/>
              <a:t>Are all interfaces working?</a:t>
            </a:r>
          </a:p>
          <a:p>
            <a:pPr lvl="1"/>
            <a:r>
              <a:rPr lang="en-NZ" dirty="0"/>
              <a:t>Is there sufficient space in </a:t>
            </a:r>
            <a:r>
              <a:rPr lang="en-NZ" dirty="0" smtClean="0"/>
              <a:t>the database</a:t>
            </a:r>
            <a:r>
              <a:rPr lang="en-NZ" dirty="0"/>
              <a:t>?</a:t>
            </a:r>
          </a:p>
          <a:p>
            <a:pPr lvl="1"/>
            <a:r>
              <a:rPr lang="en-NZ" dirty="0"/>
              <a:t>Is there sufficient space in </a:t>
            </a:r>
            <a:r>
              <a:rPr lang="en-NZ" dirty="0" smtClean="0"/>
              <a:t>the file </a:t>
            </a:r>
            <a:r>
              <a:rPr lang="en-NZ" dirty="0"/>
              <a:t>systems?</a:t>
            </a:r>
          </a:p>
          <a:p>
            <a:pPr lvl="1"/>
            <a:r>
              <a:rPr lang="en-NZ" dirty="0"/>
              <a:t>How many ABAP dumps are there?</a:t>
            </a:r>
          </a:p>
          <a:p>
            <a:pPr lvl="1"/>
            <a:r>
              <a:rPr lang="en-NZ" dirty="0"/>
              <a:t>Are there any critical errors in SAP work process logs?</a:t>
            </a:r>
          </a:p>
          <a:p>
            <a:pPr lvl="1"/>
            <a:r>
              <a:rPr lang="en-NZ" dirty="0"/>
              <a:t>Is the database backup OK?</a:t>
            </a:r>
          </a:p>
          <a:p>
            <a:pPr lvl="1"/>
            <a:r>
              <a:rPr lang="en-NZ" dirty="0"/>
              <a:t>Are there any Java exceptions?</a:t>
            </a:r>
          </a:p>
          <a:p>
            <a:pPr lvl="1"/>
            <a:r>
              <a:rPr lang="en-NZ" dirty="0"/>
              <a:t>Are there many entries in the RFC queues?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0219"/>
            <a:ext cx="9144000" cy="725971"/>
          </a:xfrm>
        </p:spPr>
        <p:txBody>
          <a:bodyPr/>
          <a:lstStyle/>
          <a:p>
            <a:r>
              <a:rPr lang="en-AU" dirty="0" smtClean="0">
                <a:latin typeface="Tahoma"/>
                <a:cs typeface="Tahoma"/>
              </a:rPr>
              <a:t>Technical Monitoring</a:t>
            </a:r>
            <a:endParaRPr lang="en-AU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011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Tahoma"/>
                <a:cs typeface="Tahoma"/>
              </a:rPr>
              <a:t>Technical Monitoring – Planning Your Alerts</a:t>
            </a:r>
            <a:endParaRPr lang="en-AU" dirty="0">
              <a:latin typeface="Tahoma"/>
              <a:cs typeface="Tahoma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057" b="5057"/>
          <a:stretch>
            <a:fillRect/>
          </a:stretch>
        </p:blipFill>
        <p:spPr bwMode="auto">
          <a:xfrm>
            <a:off x="88607" y="1405368"/>
            <a:ext cx="9144000" cy="508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8849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Tahoma"/>
                <a:cs typeface="Tahoma"/>
              </a:rPr>
              <a:t>Technical Monitoring – Graphical Interface</a:t>
            </a:r>
            <a:endParaRPr lang="en-GB" dirty="0">
              <a:latin typeface="Tahoma"/>
              <a:cs typeface="Tahoma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372200" y="6590543"/>
            <a:ext cx="2232248" cy="239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en-AU" b="1" dirty="0" smtClean="0"/>
              <a:t>Mastering SAP Technologies 2014 |  </a:t>
            </a:r>
            <a:fld id="{7AE11A80-0AC3-4E17-B6C5-C369F5F1775E}" type="slidenum">
              <a:rPr lang="en-AU" b="1" smtClean="0"/>
              <a:pPr/>
              <a:t>17</a:t>
            </a:fld>
            <a:endParaRPr lang="en-AU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17" y="1250185"/>
            <a:ext cx="8729821" cy="528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2126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0218"/>
            <a:ext cx="9144000" cy="725971"/>
          </a:xfrm>
        </p:spPr>
        <p:txBody>
          <a:bodyPr/>
          <a:lstStyle/>
          <a:p>
            <a:r>
              <a:rPr lang="en-NZ" dirty="0" smtClean="0">
                <a:latin typeface="Tahoma"/>
                <a:cs typeface="Tahoma"/>
              </a:rPr>
              <a:t>Technical Monitoring – Alert Inbox</a:t>
            </a:r>
            <a:endParaRPr lang="en-NZ" dirty="0">
              <a:latin typeface="Tahoma"/>
              <a:cs typeface="Tahom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372200" y="6590543"/>
            <a:ext cx="2232248" cy="239783"/>
          </a:xfrm>
          <a:prstGeom prst="rect">
            <a:avLst/>
          </a:prstGeom>
        </p:spPr>
        <p:txBody>
          <a:bodyPr/>
          <a:lstStyle/>
          <a:p>
            <a:r>
              <a:rPr lang="en-AU" b="1" dirty="0" smtClean="0"/>
              <a:t>Mastering SAP Technologies 2014 |  </a:t>
            </a:r>
            <a:fld id="{7AE11A80-0AC3-4E17-B6C5-C369F5F1775E}" type="slidenum">
              <a:rPr lang="en-AU" b="1" smtClean="0"/>
              <a:pPr/>
              <a:t>18</a:t>
            </a:fld>
            <a:endParaRPr lang="en-AU" b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128" y="1326507"/>
            <a:ext cx="8784976" cy="4320480"/>
          </a:xfrm>
        </p:spPr>
      </p:pic>
    </p:spTree>
    <p:extLst>
      <p:ext uri="{BB962C8B-B14F-4D97-AF65-F5344CB8AC3E}">
        <p14:creationId xmlns:p14="http://schemas.microsoft.com/office/powerpoint/2010/main" xmlns="" val="3159357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738" y="1368400"/>
            <a:ext cx="7947760" cy="481616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latin typeface="Tahoma"/>
                <a:cs typeface="Tahoma"/>
              </a:rPr>
              <a:t>Technical Monitoring – Email Notifications</a:t>
            </a:r>
            <a:endParaRPr lang="en-NZ" dirty="0">
              <a:latin typeface="Tahoma"/>
              <a:cs typeface="Tahom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372200" y="6590543"/>
            <a:ext cx="2232248" cy="239783"/>
          </a:xfrm>
          <a:prstGeom prst="rect">
            <a:avLst/>
          </a:prstGeom>
        </p:spPr>
        <p:txBody>
          <a:bodyPr/>
          <a:lstStyle/>
          <a:p>
            <a:r>
              <a:rPr lang="en-AU" b="1" dirty="0" smtClean="0"/>
              <a:t>Mastering SAP Technologies 2014 |  </a:t>
            </a:r>
            <a:fld id="{7AE11A80-0AC3-4E17-B6C5-C369F5F1775E}" type="slidenum">
              <a:rPr lang="en-AU" b="1" smtClean="0"/>
              <a:pPr/>
              <a:t>19</a:t>
            </a:fld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xmlns="" val="3813823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AU" sz="2800" dirty="0" smtClean="0"/>
              <a:t>Contact Energy</a:t>
            </a:r>
            <a:endParaRPr lang="en-AU" sz="2800" dirty="0"/>
          </a:p>
          <a:p>
            <a:pPr>
              <a:buFont typeface="Arial" charset="0"/>
              <a:buChar char="•"/>
            </a:pPr>
            <a:r>
              <a:rPr lang="en-AU" sz="2800" dirty="0" smtClean="0"/>
              <a:t>The SAP Solution Manager implementation challenge</a:t>
            </a:r>
            <a:endParaRPr lang="en-AU" sz="2800" dirty="0"/>
          </a:p>
          <a:p>
            <a:pPr>
              <a:buFont typeface="Arial" charset="0"/>
              <a:buChar char="•"/>
            </a:pPr>
            <a:r>
              <a:rPr lang="en-AU" sz="2800" dirty="0" smtClean="0"/>
              <a:t>Vision, journey and roadmap</a:t>
            </a:r>
          </a:p>
          <a:p>
            <a:pPr>
              <a:buFont typeface="Arial" charset="0"/>
              <a:buChar char="•"/>
            </a:pPr>
            <a:r>
              <a:rPr lang="en-AU" sz="2800" dirty="0" smtClean="0"/>
              <a:t>The journey to date</a:t>
            </a:r>
          </a:p>
          <a:p>
            <a:pPr>
              <a:buFont typeface="Arial" charset="0"/>
              <a:buChar char="•"/>
            </a:pPr>
            <a:r>
              <a:rPr lang="en-AU" sz="2800" dirty="0" smtClean="0"/>
              <a:t>The future</a:t>
            </a:r>
            <a:endParaRPr lang="en-AU" sz="2800" dirty="0"/>
          </a:p>
          <a:p>
            <a:pPr>
              <a:buFont typeface="Arial" charset="0"/>
              <a:buChar char="•"/>
            </a:pPr>
            <a:r>
              <a:rPr lang="en-AU" sz="2800" dirty="0"/>
              <a:t>Questions</a:t>
            </a:r>
          </a:p>
          <a:p>
            <a:pPr>
              <a:buFont typeface="Arial" charset="0"/>
              <a:buChar char="•"/>
            </a:pPr>
            <a:r>
              <a:rPr lang="en-AU" sz="2800" dirty="0"/>
              <a:t>Key Points to Take Home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96860"/>
            <a:ext cx="9144000" cy="725971"/>
          </a:xfrm>
        </p:spPr>
        <p:txBody>
          <a:bodyPr/>
          <a:lstStyle/>
          <a:p>
            <a:r>
              <a:rPr lang="en-AU" dirty="0" smtClean="0">
                <a:latin typeface="Tahoma"/>
                <a:cs typeface="Tahoma"/>
              </a:rPr>
              <a:t>What I’ll Cover</a:t>
            </a:r>
            <a:endParaRPr lang="en-AU" dirty="0">
              <a:latin typeface="Tahoma"/>
              <a:cs typeface="Tahoma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169"/>
          <a:stretch/>
        </p:blipFill>
        <p:spPr bwMode="auto">
          <a:xfrm>
            <a:off x="4762999" y="4842933"/>
            <a:ext cx="1552575" cy="20150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9570" y="4953704"/>
            <a:ext cx="1760220" cy="15578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6420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7809" y="2237392"/>
            <a:ext cx="5474074" cy="46206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dirty="0" smtClean="0"/>
              <a:t>Ongoing refinement is critical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Tahoma"/>
                <a:cs typeface="Tahoma"/>
              </a:rPr>
              <a:t>Technical Monitoring – Lessons Learnt</a:t>
            </a:r>
            <a:endParaRPr lang="en-AU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476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1316766"/>
            <a:ext cx="8698199" cy="5088565"/>
          </a:xfrm>
        </p:spPr>
        <p:txBody>
          <a:bodyPr/>
          <a:lstStyle/>
          <a:p>
            <a:r>
              <a:rPr lang="en-AU" sz="2800" dirty="0" smtClean="0"/>
              <a:t>Earn and maintain confidence </a:t>
            </a:r>
          </a:p>
          <a:p>
            <a:r>
              <a:rPr lang="en-AU" sz="2800" dirty="0" smtClean="0"/>
              <a:t>Robust process to manage alerts</a:t>
            </a:r>
          </a:p>
          <a:p>
            <a:r>
              <a:rPr lang="en-AU" sz="2800" dirty="0" smtClean="0"/>
              <a:t>Get an independent review</a:t>
            </a:r>
          </a:p>
          <a:p>
            <a:r>
              <a:rPr lang="en-AU" sz="2800" dirty="0" smtClean="0"/>
              <a:t>Update the spread sheet</a:t>
            </a:r>
          </a:p>
          <a:p>
            <a:r>
              <a:rPr lang="en-AU" sz="2800" dirty="0" smtClean="0"/>
              <a:t>Measure your progress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Tahoma"/>
                <a:cs typeface="Tahoma"/>
              </a:rPr>
              <a:t>Technical Monitoring – Lessons Learnt</a:t>
            </a:r>
            <a:endParaRPr lang="en-AU" dirty="0">
              <a:latin typeface="Tahoma"/>
              <a:cs typeface="Tahom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7647" y="3448740"/>
            <a:ext cx="2690732" cy="263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052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6973" y="241697"/>
            <a:ext cx="8456302" cy="680870"/>
          </a:xfrm>
        </p:spPr>
        <p:txBody>
          <a:bodyPr>
            <a:noAutofit/>
          </a:bodyPr>
          <a:lstStyle/>
          <a:p>
            <a:r>
              <a:rPr lang="en-NZ" sz="4000" dirty="0">
                <a:latin typeface="Tahoma"/>
                <a:cs typeface="Tahoma"/>
              </a:rPr>
              <a:t>Root Cause Analysis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4883" y="981636"/>
            <a:ext cx="8356692" cy="5096996"/>
          </a:xfrm>
        </p:spPr>
        <p:txBody>
          <a:bodyPr/>
          <a:lstStyle/>
          <a:p>
            <a:endParaRPr lang="en-NZ" sz="2800" dirty="0" smtClean="0"/>
          </a:p>
          <a:p>
            <a:r>
              <a:rPr lang="en-AU" sz="2800" dirty="0"/>
              <a:t>Extensive performance testing </a:t>
            </a:r>
            <a:r>
              <a:rPr lang="en-AU" sz="2800" dirty="0" smtClean="0"/>
              <a:t>phase</a:t>
            </a:r>
          </a:p>
          <a:p>
            <a:endParaRPr lang="en-AU" sz="2800" dirty="0"/>
          </a:p>
          <a:p>
            <a:r>
              <a:rPr lang="en-AU" sz="2800" dirty="0"/>
              <a:t>Tools to support the testing:</a:t>
            </a:r>
          </a:p>
          <a:p>
            <a:pPr lvl="1">
              <a:buFont typeface="Lucida Grande"/>
              <a:buChar char="-"/>
            </a:pPr>
            <a:r>
              <a:rPr lang="en-AU" dirty="0"/>
              <a:t>End-to-End Trace Analysis</a:t>
            </a:r>
          </a:p>
          <a:p>
            <a:pPr lvl="1">
              <a:buFont typeface="Lucida Grande"/>
              <a:buChar char="-"/>
            </a:pPr>
            <a:r>
              <a:rPr lang="en-AU" dirty="0"/>
              <a:t>Wily </a:t>
            </a:r>
            <a:r>
              <a:rPr lang="en-AU" dirty="0" err="1"/>
              <a:t>Introscope</a:t>
            </a:r>
            <a:r>
              <a:rPr lang="en-AU" dirty="0"/>
              <a:t> </a:t>
            </a:r>
            <a:endParaRPr lang="en-AU" dirty="0" smtClean="0"/>
          </a:p>
          <a:p>
            <a:pPr lvl="1">
              <a:buFont typeface="Lucida Grande"/>
              <a:buChar char="-"/>
            </a:pPr>
            <a:endParaRPr lang="en-AU" dirty="0"/>
          </a:p>
          <a:p>
            <a:r>
              <a:rPr lang="en-AU" sz="2800" dirty="0"/>
              <a:t>The tools for the data centre move</a:t>
            </a:r>
          </a:p>
          <a:p>
            <a:pPr lvl="1"/>
            <a:endParaRPr lang="en-NZ" dirty="0" smtClean="0"/>
          </a:p>
          <a:p>
            <a:endParaRPr lang="en-N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15867" r="15546"/>
          <a:stretch/>
        </p:blipFill>
        <p:spPr>
          <a:xfrm>
            <a:off x="6350342" y="4041264"/>
            <a:ext cx="2638591" cy="264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09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5274" y="1382486"/>
            <a:ext cx="8229600" cy="5088203"/>
          </a:xfrm>
        </p:spPr>
        <p:txBody>
          <a:bodyPr>
            <a:normAutofit fontScale="85000" lnSpcReduction="20000"/>
          </a:bodyPr>
          <a:lstStyle/>
          <a:p>
            <a:r>
              <a:rPr lang="en-NZ" sz="3300" dirty="0"/>
              <a:t>Scenario</a:t>
            </a:r>
          </a:p>
          <a:p>
            <a:pPr lvl="1"/>
            <a:r>
              <a:rPr lang="en-NZ" sz="2800" dirty="0"/>
              <a:t>Testers complained of high response times when saving a Business Partner and Contract</a:t>
            </a:r>
          </a:p>
          <a:p>
            <a:pPr lvl="1"/>
            <a:r>
              <a:rPr lang="en-NZ" sz="2800" dirty="0"/>
              <a:t>These transactions are updated in CRM and then replicate to ECC</a:t>
            </a:r>
          </a:p>
          <a:p>
            <a:r>
              <a:rPr lang="en-NZ" sz="3300" dirty="0"/>
              <a:t>E2E Trace Analysis Steps</a:t>
            </a:r>
          </a:p>
          <a:p>
            <a:pPr lvl="1"/>
            <a:r>
              <a:rPr lang="en-NZ" sz="2800" dirty="0"/>
              <a:t>Enable Trace</a:t>
            </a:r>
          </a:p>
          <a:p>
            <a:pPr lvl="1"/>
            <a:r>
              <a:rPr lang="en-NZ" sz="2800" dirty="0"/>
              <a:t>Record Activity using </a:t>
            </a:r>
            <a:r>
              <a:rPr lang="en-NZ" sz="2800" dirty="0" smtClean="0"/>
              <a:t>Client</a:t>
            </a:r>
          </a:p>
          <a:p>
            <a:pPr marL="457200" lvl="1" indent="0">
              <a:buNone/>
            </a:pPr>
            <a:r>
              <a:rPr lang="en-NZ" sz="2800" dirty="0"/>
              <a:t>	</a:t>
            </a:r>
            <a:r>
              <a:rPr lang="en-NZ" sz="2800" dirty="0" smtClean="0"/>
              <a:t> </a:t>
            </a:r>
            <a:r>
              <a:rPr lang="en-NZ" sz="2800" dirty="0"/>
              <a:t>Plug-In</a:t>
            </a:r>
          </a:p>
          <a:p>
            <a:pPr lvl="1"/>
            <a:r>
              <a:rPr lang="en-NZ" sz="2800" dirty="0"/>
              <a:t>Collect Trace Data</a:t>
            </a:r>
          </a:p>
          <a:p>
            <a:pPr lvl="1"/>
            <a:r>
              <a:rPr lang="en-NZ" sz="2800" dirty="0"/>
              <a:t>Review process flow</a:t>
            </a:r>
          </a:p>
          <a:p>
            <a:pPr lvl="1"/>
            <a:r>
              <a:rPr lang="en-NZ" sz="2800" dirty="0"/>
              <a:t>Analyse in detail to identify </a:t>
            </a:r>
            <a:endParaRPr lang="en-NZ" sz="2800" dirty="0" smtClean="0"/>
          </a:p>
          <a:p>
            <a:pPr marL="914400" lvl="2" indent="0">
              <a:buNone/>
            </a:pPr>
            <a:r>
              <a:rPr lang="en-NZ" sz="2800" dirty="0" smtClean="0"/>
              <a:t>problem</a:t>
            </a:r>
            <a:endParaRPr lang="en-NZ" sz="2800" dirty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Tahoma"/>
                <a:cs typeface="Tahoma"/>
              </a:rPr>
              <a:t>How </a:t>
            </a:r>
            <a:r>
              <a:rPr lang="en-AU" dirty="0">
                <a:latin typeface="Tahoma"/>
                <a:cs typeface="Tahoma"/>
              </a:rPr>
              <a:t>W</a:t>
            </a:r>
            <a:r>
              <a:rPr lang="en-AU" dirty="0" smtClean="0">
                <a:latin typeface="Tahoma"/>
                <a:cs typeface="Tahoma"/>
              </a:rPr>
              <a:t>e Used End-to-End Trace Analysis</a:t>
            </a:r>
            <a:endParaRPr lang="en-AU" dirty="0">
              <a:latin typeface="Tahoma"/>
              <a:cs typeface="Tahoma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1720" y="3167081"/>
            <a:ext cx="3384376" cy="318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2680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35273" y="300765"/>
            <a:ext cx="8456302" cy="680870"/>
          </a:xfrm>
        </p:spPr>
        <p:txBody>
          <a:bodyPr>
            <a:noAutofit/>
          </a:bodyPr>
          <a:lstStyle/>
          <a:p>
            <a:r>
              <a:rPr lang="en-NZ" sz="4000" dirty="0" smtClean="0">
                <a:solidFill>
                  <a:schemeClr val="accent1"/>
                </a:solidFill>
                <a:latin typeface="Tahoma"/>
                <a:cs typeface="Tahoma"/>
              </a:rPr>
              <a:t>End to End Trace Analysis</a:t>
            </a:r>
            <a:endParaRPr lang="en-NZ" sz="400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440" y="1382486"/>
            <a:ext cx="3982898" cy="222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388" y="3881607"/>
            <a:ext cx="4003036" cy="243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4646895" y="1382486"/>
            <a:ext cx="4252237" cy="4951639"/>
            <a:chOff x="4355976" y="699542"/>
            <a:chExt cx="3848100" cy="3638550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55976" y="699542"/>
              <a:ext cx="3848100" cy="3638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6588224" y="1563638"/>
              <a:ext cx="36004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59248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Tahoma"/>
                <a:cs typeface="Tahoma"/>
              </a:rPr>
              <a:t>How </a:t>
            </a:r>
            <a:r>
              <a:rPr lang="en-AU" dirty="0">
                <a:latin typeface="Tahoma"/>
                <a:cs typeface="Tahoma"/>
              </a:rPr>
              <a:t>W</a:t>
            </a:r>
            <a:r>
              <a:rPr lang="en-AU" dirty="0" smtClean="0">
                <a:latin typeface="Tahoma"/>
                <a:cs typeface="Tahoma"/>
              </a:rPr>
              <a:t>e Used End-to-End Trace Analysis</a:t>
            </a:r>
            <a:endParaRPr lang="en-AU" dirty="0">
              <a:latin typeface="Tahoma"/>
              <a:cs typeface="Tahoma"/>
            </a:endParaRP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184" r="7184"/>
          <a:stretch>
            <a:fillRect/>
          </a:stretch>
        </p:blipFill>
        <p:spPr bwMode="auto">
          <a:xfrm>
            <a:off x="310122" y="1312145"/>
            <a:ext cx="7984732" cy="444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1"/>
          <p:cNvSpPr txBox="1">
            <a:spLocks/>
          </p:cNvSpPr>
          <p:nvPr/>
        </p:nvSpPr>
        <p:spPr>
          <a:xfrm>
            <a:off x="404751" y="5802066"/>
            <a:ext cx="8064896" cy="768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2555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Server Analysis showed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significant time in a RFC call to TREX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71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5583" y="1096992"/>
            <a:ext cx="8229600" cy="5475514"/>
          </a:xfrm>
        </p:spPr>
        <p:txBody>
          <a:bodyPr>
            <a:normAutofit fontScale="92500" lnSpcReduction="20000"/>
          </a:bodyPr>
          <a:lstStyle/>
          <a:p>
            <a:r>
              <a:rPr lang="en-NZ" sz="3600" dirty="0" smtClean="0"/>
              <a:t>Monitor </a:t>
            </a:r>
            <a:r>
              <a:rPr lang="en-NZ" sz="3600" dirty="0"/>
              <a:t>and report on performance</a:t>
            </a:r>
          </a:p>
          <a:p>
            <a:r>
              <a:rPr lang="en-GB" sz="3600" dirty="0"/>
              <a:t>Various job mixes were run during day and night </a:t>
            </a:r>
            <a:endParaRPr lang="en-GB" sz="3600" dirty="0" smtClean="0"/>
          </a:p>
          <a:p>
            <a:r>
              <a:rPr lang="en-GB" sz="3600" dirty="0" smtClean="0"/>
              <a:t>Wily used to used </a:t>
            </a:r>
            <a:r>
              <a:rPr lang="en-GB" sz="3600" dirty="0"/>
              <a:t>to check what </a:t>
            </a:r>
            <a:r>
              <a:rPr lang="en-GB" sz="3600" dirty="0" smtClean="0"/>
              <a:t>happened:</a:t>
            </a:r>
            <a:endParaRPr lang="en-NZ" sz="3600" dirty="0"/>
          </a:p>
          <a:p>
            <a:pPr lvl="1"/>
            <a:r>
              <a:rPr lang="en-NZ" sz="3100" dirty="0"/>
              <a:t>Host Triage (CPU Util%, Disk Util%, Paging, LAN Packets)</a:t>
            </a:r>
          </a:p>
          <a:p>
            <a:pPr lvl="1"/>
            <a:r>
              <a:rPr lang="en-NZ" sz="3100" dirty="0"/>
              <a:t>ABAP Triage (Free Processes, %Users, ICM/Gateway connections)</a:t>
            </a:r>
          </a:p>
          <a:p>
            <a:pPr lvl="1"/>
            <a:r>
              <a:rPr lang="en-GB" sz="3100" dirty="0"/>
              <a:t>Java/Portal Triage (Threads, Memory, Http Sessions, Garbage Collection)</a:t>
            </a:r>
          </a:p>
          <a:p>
            <a:pPr lvl="1"/>
            <a:r>
              <a:rPr lang="en-GB" sz="3100" dirty="0"/>
              <a:t>Only very basic use of PI and BI Monitoring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64014"/>
            <a:ext cx="9144000" cy="725971"/>
          </a:xfrm>
        </p:spPr>
        <p:txBody>
          <a:bodyPr/>
          <a:lstStyle/>
          <a:p>
            <a:r>
              <a:rPr lang="en-AU" dirty="0" smtClean="0">
                <a:latin typeface="Tahoma"/>
                <a:cs typeface="Tahoma"/>
              </a:rPr>
              <a:t>Wily Introscope – How We Used It</a:t>
            </a:r>
            <a:endParaRPr lang="en-AU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87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Tahoma"/>
                <a:cs typeface="Tahoma"/>
              </a:rPr>
              <a:t>Wily Introscope – How We Used It – Check Monitors</a:t>
            </a:r>
            <a:endParaRPr lang="en-AU" dirty="0">
              <a:latin typeface="Tahoma"/>
              <a:cs typeface="Tahoma"/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0" r="28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3443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 smtClean="0"/>
              <a:t>Location specific performance</a:t>
            </a:r>
          </a:p>
          <a:p>
            <a:r>
              <a:rPr lang="en-AU" sz="2800" dirty="0" smtClean="0"/>
              <a:t>Why is it important for us?</a:t>
            </a:r>
          </a:p>
          <a:p>
            <a:pPr lvl="1"/>
            <a:r>
              <a:rPr lang="en-AU" sz="2400" dirty="0" smtClean="0"/>
              <a:t>Data Centre in Australia</a:t>
            </a:r>
          </a:p>
          <a:p>
            <a:pPr lvl="1"/>
            <a:r>
              <a:rPr lang="en-AU" sz="2400" dirty="0" smtClean="0"/>
              <a:t>multiple locations </a:t>
            </a:r>
          </a:p>
          <a:p>
            <a:r>
              <a:rPr lang="en-AU" sz="2800" dirty="0" smtClean="0"/>
              <a:t>Robots installed at different locations</a:t>
            </a:r>
          </a:p>
          <a:p>
            <a:r>
              <a:rPr lang="en-AU" sz="2800" dirty="0" smtClean="0"/>
              <a:t>Experience latency issues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7373"/>
            <a:ext cx="9144000" cy="725971"/>
          </a:xfrm>
        </p:spPr>
        <p:txBody>
          <a:bodyPr/>
          <a:lstStyle/>
          <a:p>
            <a:r>
              <a:rPr lang="en-AU" dirty="0" smtClean="0">
                <a:latin typeface="Tahoma"/>
                <a:cs typeface="Tahoma"/>
              </a:rPr>
              <a:t>End-User Experience Monitoring</a:t>
            </a:r>
            <a:endParaRPr lang="en-AU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444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Tahoma"/>
                <a:cs typeface="Tahoma"/>
              </a:rPr>
              <a:t>How We Use EEM – Example Result</a:t>
            </a:r>
            <a:endParaRPr lang="en-AU" dirty="0">
              <a:latin typeface="Tahoma"/>
              <a:cs typeface="Tahoma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569" y="1316567"/>
            <a:ext cx="8456863" cy="508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2109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105" t="-565"/>
          <a:stretch/>
        </p:blipFill>
        <p:spPr>
          <a:xfrm>
            <a:off x="-9644" y="828398"/>
            <a:ext cx="9144000" cy="5149772"/>
          </a:xfrm>
          <a:prstGeom prst="rect">
            <a:avLst/>
          </a:prstGeom>
        </p:spPr>
      </p:pic>
      <p:graphicFrame>
        <p:nvGraphicFramePr>
          <p:cNvPr id="8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07889241"/>
              </p:ext>
            </p:extLst>
          </p:nvPr>
        </p:nvGraphicFramePr>
        <p:xfrm>
          <a:off x="81581" y="1741280"/>
          <a:ext cx="8899176" cy="418817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24794"/>
                <a:gridCol w="2224794"/>
                <a:gridCol w="2224794"/>
                <a:gridCol w="2224794"/>
              </a:tblGrid>
              <a:tr h="1277866">
                <a:tc>
                  <a:txBody>
                    <a:bodyPr/>
                    <a:lstStyle/>
                    <a:p>
                      <a:pPr algn="ctr"/>
                      <a:r>
                        <a:rPr lang="en-NZ" sz="4300" b="1" spc="-150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</a:rPr>
                        <a:t>$2.9b</a:t>
                      </a:r>
                      <a:br>
                        <a:rPr lang="en-NZ" sz="4300" b="1" spc="-150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</a:rPr>
                      </a:br>
                      <a:r>
                        <a:rPr lang="en-NZ" sz="1100" b="0" kern="1200" spc="0" baseline="0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Our net assets are </a:t>
                      </a:r>
                      <a:br>
                        <a:rPr lang="en-NZ" sz="1100" b="0" kern="1200" spc="0" baseline="0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  <a:ea typeface="+mn-ea"/>
                          <a:cs typeface="+mn-cs"/>
                        </a:rPr>
                      </a:br>
                      <a:r>
                        <a:rPr lang="en-NZ" sz="1100" b="0" kern="1200" spc="0" baseline="0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$2.9 billion (at </a:t>
                      </a:r>
                      <a:br>
                        <a:rPr lang="en-NZ" sz="1100" b="0" kern="1200" spc="0" baseline="0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  <a:ea typeface="+mn-ea"/>
                          <a:cs typeface="+mn-cs"/>
                        </a:rPr>
                      </a:br>
                      <a:r>
                        <a:rPr lang="en-NZ" sz="1100" b="0" kern="1200" spc="0" baseline="0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31 December 2016)</a:t>
                      </a:r>
                      <a:endParaRPr lang="en-NZ" sz="1100" b="0" kern="1200" spc="0" baseline="0" dirty="0">
                        <a:solidFill>
                          <a:schemeClr val="bg1"/>
                        </a:solidFill>
                        <a:latin typeface="Bodoni MT" panose="02070603080606020203" pitchFamily="18" charset="0"/>
                        <a:ea typeface="+mn-ea"/>
                        <a:cs typeface="+mn-cs"/>
                      </a:endParaRPr>
                    </a:p>
                  </a:txBody>
                  <a:tcPr marL="88992" marR="88992" marT="44496" marB="4449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4300" b="1" spc="-150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</a:rPr>
                        <a:t>166</a:t>
                      </a:r>
                      <a:r>
                        <a:rPr lang="en-NZ" sz="1600" b="1" spc="-150" baseline="0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</a:rPr>
                        <a:t> </a:t>
                      </a:r>
                      <a:r>
                        <a:rPr lang="en-NZ" sz="1000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</a:rPr>
                        <a:t>(gross)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100" b="0" kern="1200" spc="0" baseline="0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of geothermal generation commissioned May 2014</a:t>
                      </a:r>
                    </a:p>
                  </a:txBody>
                  <a:tcPr marL="88992" marR="88992" marT="44496" marB="4449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4300" b="1" spc="-150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</a:rPr>
                        <a:t>1,066</a:t>
                      </a:r>
                      <a:br>
                        <a:rPr lang="en-NZ" sz="4300" b="1" spc="-150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</a:rPr>
                      </a:br>
                      <a:r>
                        <a:rPr lang="en-NZ" sz="1100" b="0" kern="1200" spc="0" baseline="0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We employ 1,066 </a:t>
                      </a:r>
                      <a:br>
                        <a:rPr lang="en-NZ" sz="1100" b="0" kern="1200" spc="0" baseline="0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  <a:ea typeface="+mn-ea"/>
                          <a:cs typeface="+mn-cs"/>
                        </a:rPr>
                      </a:br>
                      <a:r>
                        <a:rPr lang="en-NZ" sz="1100" b="0" kern="1200" spc="0" baseline="0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people from </a:t>
                      </a:r>
                      <a:br>
                        <a:rPr lang="en-NZ" sz="1100" b="0" kern="1200" spc="0" baseline="0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  <a:ea typeface="+mn-ea"/>
                          <a:cs typeface="+mn-cs"/>
                        </a:rPr>
                      </a:br>
                      <a:r>
                        <a:rPr lang="en-NZ" sz="1100" b="0" kern="1200" spc="0" baseline="0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Auckland to Invercargill</a:t>
                      </a:r>
                      <a:endParaRPr lang="en-NZ" sz="1100" b="0" kern="1200" spc="0" baseline="0" dirty="0">
                        <a:solidFill>
                          <a:schemeClr val="bg1"/>
                        </a:solidFill>
                        <a:latin typeface="Bodoni MT" panose="02070603080606020203" pitchFamily="18" charset="0"/>
                        <a:ea typeface="+mn-ea"/>
                        <a:cs typeface="+mn-cs"/>
                      </a:endParaRPr>
                    </a:p>
                  </a:txBody>
                  <a:tcPr marL="88992" marR="88992" marT="44496" marB="4449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4300" b="1" spc="-150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</a:rPr>
                        <a:t>1</a:t>
                      </a:r>
                      <a:br>
                        <a:rPr lang="en-NZ" sz="4300" b="1" spc="-150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</a:rPr>
                      </a:br>
                      <a:r>
                        <a:rPr lang="en-NZ" sz="1100" b="0" kern="1200" spc="0" baseline="0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New Zealand’s only</a:t>
                      </a:r>
                    </a:p>
                    <a:p>
                      <a:pPr algn="ctr"/>
                      <a:r>
                        <a:rPr lang="en-NZ" sz="1100" b="0" kern="1200" spc="0" baseline="0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 underground gas </a:t>
                      </a:r>
                      <a:br>
                        <a:rPr lang="en-NZ" sz="1100" b="0" kern="1200" spc="0" baseline="0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  <a:ea typeface="+mn-ea"/>
                          <a:cs typeface="+mn-cs"/>
                        </a:rPr>
                      </a:br>
                      <a:r>
                        <a:rPr lang="en-NZ" sz="1100" b="0" kern="1200" spc="0" baseline="0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storage facility</a:t>
                      </a:r>
                      <a:endParaRPr lang="en-NZ" sz="1100" b="0" kern="1200" spc="0" baseline="0" dirty="0">
                        <a:solidFill>
                          <a:schemeClr val="bg1"/>
                        </a:solidFill>
                        <a:latin typeface="Bodoni MT" panose="02070603080606020203" pitchFamily="18" charset="0"/>
                        <a:ea typeface="+mn-ea"/>
                        <a:cs typeface="+mn-cs"/>
                      </a:endParaRPr>
                    </a:p>
                  </a:txBody>
                  <a:tcPr marL="88992" marR="88992" marT="44496" marB="4449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5515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NZ" sz="4300" b="1" spc="-150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</a:rPr>
                        <a:t>11</a:t>
                      </a:r>
                      <a:br>
                        <a:rPr lang="en-NZ" sz="4300" b="1" spc="-150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</a:rPr>
                      </a:br>
                      <a:r>
                        <a:rPr lang="en-NZ" sz="1100" b="0" kern="1200" spc="0" baseline="0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Contact owns and operates </a:t>
                      </a:r>
                      <a:br>
                        <a:rPr lang="en-NZ" sz="1100" b="0" kern="1200" spc="0" baseline="0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  <a:ea typeface="+mn-ea"/>
                          <a:cs typeface="+mn-cs"/>
                        </a:rPr>
                      </a:br>
                      <a:r>
                        <a:rPr lang="en-NZ" sz="1100" b="0" kern="1200" spc="0" baseline="0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11 power stations throughout New Zealand</a:t>
                      </a:r>
                      <a:endParaRPr lang="en-NZ" sz="1100" b="0" kern="1200" spc="0" baseline="0" dirty="0">
                        <a:solidFill>
                          <a:schemeClr val="bg1"/>
                        </a:solidFill>
                        <a:latin typeface="Bodoni MT" panose="02070603080606020203" pitchFamily="18" charset="0"/>
                        <a:ea typeface="+mn-ea"/>
                        <a:cs typeface="+mn-cs"/>
                      </a:endParaRPr>
                    </a:p>
                  </a:txBody>
                  <a:tcPr marL="88992" marR="88992" marT="44496" marB="4449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NZ" sz="4300" b="1" spc="-150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</a:rPr>
                        <a:t>556k</a:t>
                      </a:r>
                      <a:br>
                        <a:rPr lang="en-NZ" sz="4300" b="1" spc="-150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</a:rPr>
                      </a:br>
                      <a:r>
                        <a:rPr lang="en-NZ" sz="1100" b="0" kern="1200" spc="0" baseline="0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Contact has 556,000 customers across electricity, gas and LPG</a:t>
                      </a:r>
                      <a:endParaRPr lang="en-NZ" sz="1100" b="0" kern="1200" spc="0" baseline="0" dirty="0">
                        <a:solidFill>
                          <a:schemeClr val="bg1"/>
                        </a:solidFill>
                        <a:latin typeface="Bodoni MT" panose="02070603080606020203" pitchFamily="18" charset="0"/>
                        <a:ea typeface="+mn-ea"/>
                        <a:cs typeface="+mn-cs"/>
                      </a:endParaRPr>
                    </a:p>
                  </a:txBody>
                  <a:tcPr marL="88992" marR="88992" marT="44496" marB="4449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NZ" sz="4300" b="1" spc="-150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</a:rPr>
                        <a:t>5</a:t>
                      </a:r>
                      <a:br>
                        <a:rPr lang="en-NZ" sz="4300" b="1" spc="-150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</a:rPr>
                      </a:br>
                      <a:r>
                        <a:rPr lang="en-NZ" sz="1100" b="0" kern="1200" spc="0" baseline="0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Geothermal stations in the central North Island</a:t>
                      </a:r>
                      <a:endParaRPr lang="en-NZ" sz="1100" b="0" kern="1200" spc="0" baseline="0" dirty="0">
                        <a:solidFill>
                          <a:schemeClr val="bg1"/>
                        </a:solidFill>
                        <a:latin typeface="Bodoni MT" panose="02070603080606020203" pitchFamily="18" charset="0"/>
                        <a:ea typeface="+mn-ea"/>
                        <a:cs typeface="+mn-cs"/>
                      </a:endParaRPr>
                    </a:p>
                  </a:txBody>
                  <a:tcPr marL="88992" marR="88992" marT="44496" marB="4449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NZ" sz="4300" b="1" spc="-150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</a:rPr>
                        <a:t>22%</a:t>
                      </a:r>
                      <a:br>
                        <a:rPr lang="en-NZ" sz="4300" b="1" spc="-150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</a:rPr>
                      </a:br>
                      <a:r>
                        <a:rPr lang="en-NZ" sz="1100" b="0" kern="1200" spc="0" baseline="0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We supply 22 per cent of the New Zealand electricity and </a:t>
                      </a:r>
                      <a:br>
                        <a:rPr lang="en-NZ" sz="1100" b="0" kern="1200" spc="0" baseline="0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  <a:ea typeface="+mn-ea"/>
                          <a:cs typeface="+mn-cs"/>
                        </a:rPr>
                      </a:br>
                      <a:r>
                        <a:rPr lang="en-NZ" sz="1100" b="0" kern="1200" spc="0" baseline="0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gas retail markets</a:t>
                      </a:r>
                      <a:br>
                        <a:rPr lang="en-NZ" sz="1100" b="0" kern="1200" spc="0" baseline="0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  <a:ea typeface="+mn-ea"/>
                          <a:cs typeface="+mn-cs"/>
                        </a:rPr>
                      </a:br>
                      <a:r>
                        <a:rPr lang="en-NZ" sz="1100" b="0" kern="1200" spc="0" baseline="0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(at 31 December 2016)</a:t>
                      </a:r>
                      <a:endParaRPr lang="en-NZ" sz="1100" b="0" kern="1200" spc="0" baseline="0" dirty="0">
                        <a:solidFill>
                          <a:schemeClr val="bg1"/>
                        </a:solidFill>
                        <a:latin typeface="Bodoni MT" panose="02070603080606020203" pitchFamily="18" charset="0"/>
                        <a:ea typeface="+mn-ea"/>
                        <a:cs typeface="+mn-cs"/>
                      </a:endParaRPr>
                    </a:p>
                  </a:txBody>
                  <a:tcPr marL="88992" marR="88992" marT="44496" marB="4449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5515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NZ" sz="4300" b="1" spc="-150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</a:rPr>
                        <a:t>23%</a:t>
                      </a:r>
                      <a:br>
                        <a:rPr lang="en-NZ" sz="4300" b="1" spc="-150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</a:rPr>
                      </a:br>
                      <a:r>
                        <a:rPr lang="en-NZ" sz="1100" b="0" kern="1200" spc="0" baseline="0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Contact generates </a:t>
                      </a:r>
                      <a:br>
                        <a:rPr lang="en-NZ" sz="1100" b="0" kern="1200" spc="0" baseline="0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  <a:ea typeface="+mn-ea"/>
                          <a:cs typeface="+mn-cs"/>
                        </a:rPr>
                      </a:br>
                      <a:r>
                        <a:rPr lang="en-NZ" sz="1100" b="0" kern="1200" spc="0" baseline="0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around a quarter of New Zealand’s electricity</a:t>
                      </a:r>
                      <a:endParaRPr lang="en-NZ" sz="1100" b="0" kern="1200" spc="0" baseline="0" dirty="0">
                        <a:solidFill>
                          <a:schemeClr val="bg1"/>
                        </a:solidFill>
                        <a:latin typeface="Bodoni MT" panose="02070603080606020203" pitchFamily="18" charset="0"/>
                        <a:ea typeface="+mn-ea"/>
                        <a:cs typeface="+mn-cs"/>
                      </a:endParaRPr>
                    </a:p>
                  </a:txBody>
                  <a:tcPr marL="88992" marR="88992" marT="44496" marB="4449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NZ" sz="4300" b="1" spc="-150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</a:rPr>
                        <a:t>2</a:t>
                      </a:r>
                      <a:br>
                        <a:rPr lang="en-NZ" sz="4300" b="1" spc="-150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</a:rPr>
                      </a:br>
                      <a:r>
                        <a:rPr lang="en-NZ" sz="1100" b="0" kern="1200" spc="0" baseline="0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Hydro power stations at Roxburgh and Clyde</a:t>
                      </a:r>
                      <a:endParaRPr lang="en-NZ" sz="1100" b="0" kern="1200" spc="0" baseline="0" dirty="0">
                        <a:solidFill>
                          <a:schemeClr val="bg1"/>
                        </a:solidFill>
                        <a:latin typeface="Bodoni MT" panose="02070603080606020203" pitchFamily="18" charset="0"/>
                        <a:ea typeface="+mn-ea"/>
                        <a:cs typeface="+mn-cs"/>
                      </a:endParaRPr>
                    </a:p>
                  </a:txBody>
                  <a:tcPr marL="88992" marR="88992" marT="44496" marB="4449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4300" b="1" spc="-15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</a:rPr>
                        <a:t>71,000</a:t>
                      </a:r>
                      <a:r>
                        <a:rPr lang="en-NZ" sz="4300" b="1" spc="-150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</a:rPr>
                        <a:t/>
                      </a:r>
                      <a:br>
                        <a:rPr lang="en-NZ" sz="4300" b="1" spc="-150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</a:rPr>
                      </a:br>
                      <a:r>
                        <a:rPr lang="en-NZ" sz="1100" b="0" kern="1200" spc="0" baseline="0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Contact is one of New Zealand’s largest listed companies with </a:t>
                      </a:r>
                      <a:r>
                        <a:rPr lang="en-NZ" sz="1100" b="0" kern="1200" spc="0" baseline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around 71,000 </a:t>
                      </a:r>
                      <a:r>
                        <a:rPr lang="en-NZ" sz="1100" b="0" kern="1200" spc="0" baseline="0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shareholders across our NZX and ASX listings</a:t>
                      </a:r>
                      <a:endParaRPr lang="en-NZ" sz="1100" b="0" kern="1200" spc="0" baseline="0" dirty="0">
                        <a:solidFill>
                          <a:schemeClr val="bg1"/>
                        </a:solidFill>
                        <a:latin typeface="Bodoni MT" panose="02070603080606020203" pitchFamily="18" charset="0"/>
                        <a:ea typeface="+mn-ea"/>
                        <a:cs typeface="+mn-cs"/>
                      </a:endParaRPr>
                    </a:p>
                  </a:txBody>
                  <a:tcPr marL="73905" marR="73905" marT="44496" marB="4449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4300" b="1" spc="-150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</a:rPr>
                        <a:t>84%</a:t>
                      </a:r>
                    </a:p>
                    <a:p>
                      <a:pPr algn="ctr"/>
                      <a:r>
                        <a:rPr lang="en-NZ" sz="1100" b="0" kern="1200" spc="0" baseline="0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  <a:ea typeface="+mn-ea"/>
                          <a:cs typeface="+mn-cs"/>
                        </a:rPr>
                        <a:t>Proportion of electricity Contact generated from renewable resources in 2016</a:t>
                      </a:r>
                      <a:endParaRPr lang="en-NZ" sz="1100" b="0" kern="1200" spc="0" baseline="0" dirty="0">
                        <a:solidFill>
                          <a:schemeClr val="bg1"/>
                        </a:solidFill>
                        <a:latin typeface="Bodoni MT" panose="02070603080606020203" pitchFamily="18" charset="0"/>
                        <a:ea typeface="+mn-ea"/>
                        <a:cs typeface="+mn-cs"/>
                      </a:endParaRPr>
                    </a:p>
                  </a:txBody>
                  <a:tcPr marL="88992" marR="88992" marT="44496" marB="4449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20670" y="1904319"/>
            <a:ext cx="944060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82162"/>
            <a:r>
              <a:rPr lang="en-NZ" sz="1500" b="1" dirty="0">
                <a:solidFill>
                  <a:prstClr val="white"/>
                </a:solidFill>
                <a:latin typeface="Bodoni MT" panose="02070603080606020203" pitchFamily="18" charset="0"/>
              </a:rPr>
              <a:t>MW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78764" y="264610"/>
            <a:ext cx="9144000" cy="54447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ts val="2109"/>
              </a:lnSpc>
              <a:spcBef>
                <a:spcPct val="0"/>
              </a:spcBef>
              <a:buNone/>
              <a:defRPr sz="2300" b="0" kern="1200" spc="-53" baseline="0">
                <a:solidFill>
                  <a:srgbClr val="54091F"/>
                </a:solidFill>
                <a:latin typeface="Bodoni MT" panose="020706030806060202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4000" b="1" dirty="0">
                <a:solidFill>
                  <a:srgbClr val="EE2D24"/>
                </a:solidFill>
                <a:latin typeface="Tahoma"/>
                <a:ea typeface="+mj-ea"/>
                <a:cs typeface="Tahoma"/>
              </a:rPr>
              <a:t>About Contact Energy</a:t>
            </a:r>
            <a:endParaRPr lang="en-GB" sz="4000" b="1" dirty="0">
              <a:solidFill>
                <a:srgbClr val="EE2D24"/>
              </a:solidFill>
              <a:latin typeface="Tahoma"/>
              <a:ea typeface="+mj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34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 smtClean="0"/>
              <a:t>Business blueprint developed</a:t>
            </a:r>
          </a:p>
          <a:p>
            <a:r>
              <a:rPr lang="en-AU" sz="2800" dirty="0" smtClean="0"/>
              <a:t>Different options evaluated</a:t>
            </a:r>
          </a:p>
          <a:p>
            <a:r>
              <a:rPr lang="en-AU" sz="2800" dirty="0" smtClean="0"/>
              <a:t>SharePoint solution with link</a:t>
            </a:r>
          </a:p>
          <a:p>
            <a:r>
              <a:rPr lang="en-AU" sz="2800" dirty="0" smtClean="0"/>
              <a:t>All stakeholders can access</a:t>
            </a:r>
          </a:p>
          <a:p>
            <a:r>
              <a:rPr lang="en-AU" sz="2800" dirty="0" smtClean="0"/>
              <a:t>No ARIS integration</a:t>
            </a:r>
            <a:endParaRPr lang="en-AU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5517"/>
            <a:ext cx="9144000" cy="725971"/>
          </a:xfrm>
        </p:spPr>
        <p:txBody>
          <a:bodyPr/>
          <a:lstStyle/>
          <a:p>
            <a:r>
              <a:rPr lang="en-AU" dirty="0" smtClean="0">
                <a:latin typeface="Tahoma"/>
                <a:cs typeface="Tahoma"/>
              </a:rPr>
              <a:t>Solution Documentation</a:t>
            </a:r>
            <a:endParaRPr lang="en-AU" dirty="0">
              <a:latin typeface="Tahoma"/>
              <a:cs typeface="Tahom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63629" y="4518675"/>
            <a:ext cx="4895161" cy="161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306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26884445"/>
              </p:ext>
            </p:extLst>
          </p:nvPr>
        </p:nvGraphicFramePr>
        <p:xfrm>
          <a:off x="3771900" y="3319231"/>
          <a:ext cx="5372100" cy="3086100"/>
        </p:xfrm>
        <a:graphic>
          <a:graphicData uri="http://schemas.openxmlformats.org/presentationml/2006/ole">
            <p:oleObj spid="_x0000_s2076" r:id="rId3" imgW="4219599" imgH="1314353" progId="">
              <p:embed/>
            </p:oleObj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 smtClean="0"/>
              <a:t>Pre-configured “Add-on” </a:t>
            </a:r>
          </a:p>
          <a:p>
            <a:r>
              <a:rPr lang="en-AU" sz="2800" dirty="0" smtClean="0"/>
              <a:t>Four-tier business-as-usual environment</a:t>
            </a:r>
          </a:p>
          <a:p>
            <a:r>
              <a:rPr lang="en-AU" sz="2800" dirty="0" smtClean="0"/>
              <a:t>ChaRM for both SAP and non-SAP changes</a:t>
            </a:r>
          </a:p>
          <a:p>
            <a:r>
              <a:rPr lang="en-AU" sz="2800" dirty="0" smtClean="0"/>
              <a:t>Retrofit and Repack functions used</a:t>
            </a:r>
          </a:p>
          <a:p>
            <a:endParaRPr lang="en-AU" sz="2800" dirty="0" smtClean="0"/>
          </a:p>
          <a:p>
            <a:endParaRPr lang="en-AU" sz="2800" dirty="0"/>
          </a:p>
          <a:p>
            <a:r>
              <a:rPr lang="en-AU" sz="2800" dirty="0" smtClean="0"/>
              <a:t>Change diagnostics                                                            for reconciliations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Tahoma"/>
                <a:cs typeface="Tahoma"/>
              </a:rPr>
              <a:t>ChaRM</a:t>
            </a:r>
            <a:endParaRPr lang="en-AU" dirty="0">
              <a:latin typeface="Tahoma"/>
              <a:cs typeface="Tahoma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xmlns="" val="293374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 smtClean="0"/>
              <a:t>Has </a:t>
            </a:r>
            <a:r>
              <a:rPr lang="en-AU" sz="2800" dirty="0"/>
              <a:t>introduced good </a:t>
            </a:r>
            <a:r>
              <a:rPr lang="en-AU" sz="2800" dirty="0" smtClean="0"/>
              <a:t>disciplines </a:t>
            </a:r>
          </a:p>
          <a:p>
            <a:r>
              <a:rPr lang="en-AU" sz="2800" dirty="0" smtClean="0"/>
              <a:t>Standardised process for managing change</a:t>
            </a:r>
          </a:p>
          <a:p>
            <a:r>
              <a:rPr lang="en-AU" sz="2800" dirty="0" smtClean="0"/>
              <a:t>Facilitated the documentation of changes</a:t>
            </a:r>
          </a:p>
          <a:p>
            <a:r>
              <a:rPr lang="en-AU" sz="2800" dirty="0" smtClean="0"/>
              <a:t>A robust approval process of changes</a:t>
            </a:r>
          </a:p>
          <a:p>
            <a:r>
              <a:rPr lang="en-AU" sz="2800" dirty="0" smtClean="0"/>
              <a:t>No non-approved changes</a:t>
            </a:r>
          </a:p>
          <a:p>
            <a:r>
              <a:rPr lang="en-AU" sz="2800" dirty="0" smtClean="0"/>
              <a:t>Manages code conflicts</a:t>
            </a:r>
          </a:p>
          <a:p>
            <a:r>
              <a:rPr lang="en-AU" sz="2800" dirty="0" smtClean="0"/>
              <a:t>A one stop shop for change history</a:t>
            </a:r>
            <a:endParaRPr lang="en-AU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07809"/>
            <a:ext cx="9144000" cy="725971"/>
          </a:xfrm>
        </p:spPr>
        <p:txBody>
          <a:bodyPr/>
          <a:lstStyle/>
          <a:p>
            <a:r>
              <a:rPr lang="en-AU" dirty="0" smtClean="0">
                <a:latin typeface="Tahoma"/>
                <a:cs typeface="Tahoma"/>
              </a:rPr>
              <a:t>ChaRM – The Benefits</a:t>
            </a:r>
            <a:endParaRPr lang="en-AU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401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P</a:t>
            </a:r>
            <a:r>
              <a:rPr lang="en-AU" sz="2800" dirty="0" smtClean="0"/>
              <a:t>re-configured solution was buggy</a:t>
            </a:r>
          </a:p>
          <a:p>
            <a:r>
              <a:rPr lang="en-AU" sz="2800" dirty="0" smtClean="0"/>
              <a:t>Four-tier landscape created challenges</a:t>
            </a:r>
          </a:p>
          <a:p>
            <a:r>
              <a:rPr lang="en-AU" sz="2800" dirty="0" smtClean="0"/>
              <a:t>End-user adoption has been slow</a:t>
            </a:r>
          </a:p>
          <a:p>
            <a:r>
              <a:rPr lang="en-AU" sz="2800" dirty="0" smtClean="0"/>
              <a:t>Multiple process iterations</a:t>
            </a:r>
          </a:p>
          <a:p>
            <a:r>
              <a:rPr lang="en-AU" sz="2800" dirty="0" smtClean="0"/>
              <a:t>Status management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Tahoma"/>
                <a:cs typeface="Tahoma"/>
              </a:rPr>
              <a:t>ChaRM – The Challenges</a:t>
            </a:r>
            <a:endParaRPr lang="en-AU" dirty="0">
              <a:latin typeface="Tahoma"/>
              <a:cs typeface="Tahom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8729" y="3343504"/>
            <a:ext cx="3320294" cy="323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444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 smtClean="0"/>
              <a:t>Multiple concurrent projects</a:t>
            </a:r>
          </a:p>
          <a:p>
            <a:r>
              <a:rPr lang="en-AU" sz="2800" dirty="0" smtClean="0"/>
              <a:t>Reusable test library</a:t>
            </a:r>
          </a:p>
          <a:p>
            <a:r>
              <a:rPr lang="en-AU" sz="2800" dirty="0" smtClean="0"/>
              <a:t>Test Workbench</a:t>
            </a:r>
          </a:p>
          <a:p>
            <a:r>
              <a:rPr lang="en-AU" sz="2800" dirty="0" smtClean="0"/>
              <a:t>CBTA</a:t>
            </a:r>
          </a:p>
          <a:p>
            <a:r>
              <a:rPr lang="en-AU" sz="2800" dirty="0" smtClean="0"/>
              <a:t>BPCA to optimise testing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0219"/>
            <a:ext cx="9144000" cy="725971"/>
          </a:xfrm>
        </p:spPr>
        <p:txBody>
          <a:bodyPr/>
          <a:lstStyle/>
          <a:p>
            <a:r>
              <a:rPr lang="en-AU" dirty="0" smtClean="0">
                <a:latin typeface="Tahoma"/>
                <a:cs typeface="Tahoma"/>
              </a:rPr>
              <a:t>Test Management</a:t>
            </a:r>
            <a:endParaRPr lang="en-AU" dirty="0">
              <a:latin typeface="Tahoma"/>
              <a:cs typeface="Tahom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1228" y="2117165"/>
            <a:ext cx="2458250" cy="260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109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5274" y="1382486"/>
            <a:ext cx="8229600" cy="4918063"/>
          </a:xfrm>
        </p:spPr>
        <p:txBody>
          <a:bodyPr>
            <a:normAutofit/>
          </a:bodyPr>
          <a:lstStyle/>
          <a:p>
            <a:r>
              <a:rPr lang="en-AU" sz="3000" dirty="0" smtClean="0"/>
              <a:t>Benefits:</a:t>
            </a:r>
          </a:p>
          <a:p>
            <a:pPr lvl="1"/>
            <a:r>
              <a:rPr lang="en-AU" sz="2600" dirty="0" smtClean="0"/>
              <a:t>Reduced effort and cost in testing and maintaining custom code</a:t>
            </a:r>
          </a:p>
          <a:p>
            <a:pPr lvl="1"/>
            <a:r>
              <a:rPr lang="en-AU" sz="2600" dirty="0" smtClean="0"/>
              <a:t>Early estimation of project effort &amp; cost</a:t>
            </a:r>
            <a:endParaRPr lang="en-AU" sz="2600" dirty="0"/>
          </a:p>
          <a:p>
            <a:r>
              <a:rPr lang="en-AU" sz="2800" dirty="0" smtClean="0"/>
              <a:t>How:</a:t>
            </a:r>
          </a:p>
          <a:p>
            <a:pPr lvl="1"/>
            <a:r>
              <a:rPr lang="en-AU" sz="2600" dirty="0" smtClean="0"/>
              <a:t>Clearing Analysis</a:t>
            </a:r>
          </a:p>
          <a:p>
            <a:pPr lvl="1"/>
            <a:r>
              <a:rPr lang="en-AU" sz="2600" dirty="0" smtClean="0"/>
              <a:t>Change </a:t>
            </a:r>
            <a:r>
              <a:rPr lang="en-AU" sz="2600" dirty="0"/>
              <a:t>Impact </a:t>
            </a:r>
            <a:r>
              <a:rPr lang="en-AU" sz="2600" dirty="0" smtClean="0"/>
              <a:t>Analysis</a:t>
            </a:r>
          </a:p>
          <a:p>
            <a:pPr lvl="1"/>
            <a:r>
              <a:rPr lang="en-AU" sz="2600" dirty="0" smtClean="0"/>
              <a:t>Test </a:t>
            </a:r>
            <a:r>
              <a:rPr lang="en-AU" sz="2600" dirty="0"/>
              <a:t>scope optimisation 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Tahoma"/>
                <a:cs typeface="Tahoma"/>
              </a:rPr>
              <a:t>CDMC and SEA</a:t>
            </a:r>
            <a:endParaRPr lang="en-AU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556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1024" y="300765"/>
            <a:ext cx="9022975" cy="680870"/>
          </a:xfrm>
        </p:spPr>
        <p:txBody>
          <a:bodyPr>
            <a:noAutofit/>
          </a:bodyPr>
          <a:lstStyle/>
          <a:p>
            <a:r>
              <a:rPr lang="en-NZ" sz="4000" dirty="0" smtClean="0">
                <a:solidFill>
                  <a:schemeClr val="accent1"/>
                </a:solidFill>
                <a:latin typeface="Tahoma"/>
                <a:cs typeface="Tahoma"/>
              </a:rPr>
              <a:t>CDMC and SEA</a:t>
            </a:r>
            <a:endParaRPr lang="en-NZ" sz="400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600" y="1028451"/>
            <a:ext cx="8702675" cy="33283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024" y="4525288"/>
            <a:ext cx="8683251" cy="201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730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 smtClean="0"/>
              <a:t>Upgrade to Solution Manager 7.2</a:t>
            </a:r>
          </a:p>
          <a:p>
            <a:r>
              <a:rPr lang="en-AU" sz="2800" dirty="0" smtClean="0"/>
              <a:t>Potential implementation of process modeller as a replacement to ARIS</a:t>
            </a:r>
          </a:p>
          <a:p>
            <a:r>
              <a:rPr lang="en-AU" sz="2800" dirty="0" smtClean="0"/>
              <a:t>Dashboards</a:t>
            </a:r>
          </a:p>
          <a:p>
            <a:r>
              <a:rPr lang="en-AU" sz="2800" dirty="0" smtClean="0"/>
              <a:t>Solution Manager on mobility apps</a:t>
            </a:r>
          </a:p>
          <a:p>
            <a:r>
              <a:rPr lang="en-AU" sz="2800" dirty="0" smtClean="0"/>
              <a:t>BI and PI monitoring</a:t>
            </a:r>
          </a:p>
          <a:p>
            <a:r>
              <a:rPr lang="en-AU" sz="2800" dirty="0" smtClean="0"/>
              <a:t>Business Process monitoring</a:t>
            </a:r>
          </a:p>
          <a:p>
            <a:r>
              <a:rPr lang="en-AU" sz="2800" dirty="0" smtClean="0"/>
              <a:t>Job Monitoring – currently use Control-M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What’s Next</a:t>
            </a:r>
            <a:endParaRPr lang="en-AU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1193" y="2185505"/>
            <a:ext cx="2024732" cy="2418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0529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usmdesigns.com/wp-content/uploads/2015/03/wordpress-web-design-0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59" r="11640"/>
          <a:stretch/>
        </p:blipFill>
        <p:spPr bwMode="auto">
          <a:xfrm>
            <a:off x="7518345" y="4387784"/>
            <a:ext cx="1506071" cy="22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16766"/>
            <a:ext cx="8868028" cy="5088565"/>
          </a:xfrm>
        </p:spPr>
        <p:txBody>
          <a:bodyPr>
            <a:normAutofit/>
          </a:bodyPr>
          <a:lstStyle/>
          <a:p>
            <a:r>
              <a:rPr lang="en-GB" sz="2800" dirty="0" smtClean="0"/>
              <a:t>Solution Manager roadmap is key</a:t>
            </a:r>
          </a:p>
          <a:p>
            <a:r>
              <a:rPr lang="en-GB" sz="2800" dirty="0" smtClean="0"/>
              <a:t>Don’t be daunted or overwhelmed</a:t>
            </a:r>
          </a:p>
          <a:p>
            <a:r>
              <a:rPr lang="en-GB" sz="2800" dirty="0"/>
              <a:t>Plan </a:t>
            </a:r>
            <a:r>
              <a:rPr lang="en-GB" sz="2800" dirty="0" smtClean="0"/>
              <a:t>and review your technical monitoring</a:t>
            </a:r>
          </a:p>
          <a:p>
            <a:r>
              <a:rPr lang="en-GB" sz="2800" dirty="0" smtClean="0"/>
              <a:t>Size your technical requirements</a:t>
            </a:r>
          </a:p>
          <a:p>
            <a:r>
              <a:rPr lang="en-GB" sz="2800" dirty="0" smtClean="0"/>
              <a:t>Monitor the performance of Solution Manager</a:t>
            </a:r>
            <a:endParaRPr lang="en-GB" sz="2800" dirty="0"/>
          </a:p>
          <a:p>
            <a:r>
              <a:rPr lang="en-GB" sz="2800" dirty="0" smtClean="0"/>
              <a:t>Quality resources out there help </a:t>
            </a:r>
            <a:r>
              <a:rPr lang="en-NZ" sz="2800" dirty="0" smtClean="0">
                <a:hlinkClick r:id="rId3"/>
              </a:rPr>
              <a:t>http</a:t>
            </a:r>
            <a:r>
              <a:rPr lang="en-NZ" sz="2800" dirty="0">
                <a:hlinkClick r:id="rId3"/>
              </a:rPr>
              <a:t>://support.sap.com/</a:t>
            </a:r>
            <a:r>
              <a:rPr lang="en-NZ" sz="2800" dirty="0" smtClean="0">
                <a:hlinkClick r:id="rId3"/>
              </a:rPr>
              <a:t>solutionmanager</a:t>
            </a:r>
            <a:endParaRPr lang="en-GB" sz="2800" dirty="0" smtClean="0"/>
          </a:p>
          <a:p>
            <a:r>
              <a:rPr lang="en-GB" sz="2800" dirty="0" smtClean="0"/>
              <a:t>Before you start take a deep breath!</a:t>
            </a:r>
          </a:p>
          <a:p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42116"/>
            <a:ext cx="9144000" cy="725971"/>
          </a:xfrm>
        </p:spPr>
        <p:txBody>
          <a:bodyPr/>
          <a:lstStyle/>
          <a:p>
            <a:r>
              <a:rPr lang="en-AU" dirty="0" smtClean="0">
                <a:latin typeface="Tahoma"/>
                <a:cs typeface="Tahoma"/>
              </a:rPr>
              <a:t>Key Points to Take Home</a:t>
            </a:r>
            <a:endParaRPr lang="en-AU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10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1259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07282" y="172786"/>
            <a:ext cx="8456302" cy="742763"/>
          </a:xfrm>
        </p:spPr>
        <p:txBody>
          <a:bodyPr>
            <a:normAutofit/>
          </a:bodyPr>
          <a:lstStyle/>
          <a:p>
            <a:r>
              <a:rPr lang="en-NZ" sz="4000" dirty="0" smtClean="0">
                <a:solidFill>
                  <a:schemeClr val="accent1"/>
                </a:solidFill>
                <a:latin typeface="Tahoma"/>
                <a:cs typeface="Tahoma"/>
              </a:rPr>
              <a:t>Where we Operate</a:t>
            </a:r>
            <a:endParaRPr lang="en-NZ" sz="400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  <p:pic>
        <p:nvPicPr>
          <p:cNvPr id="7" name="Content Placeholder 4" descr="CONT1054 Pick 'n' Mix ppt VISUAL-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6250" b="11111"/>
          <a:stretch>
            <a:fillRect/>
          </a:stretch>
        </p:blipFill>
        <p:spPr>
          <a:xfrm>
            <a:off x="127000" y="1143001"/>
            <a:ext cx="9009529" cy="489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929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16766"/>
            <a:ext cx="8868028" cy="5088565"/>
          </a:xfrm>
        </p:spPr>
        <p:txBody>
          <a:bodyPr>
            <a:normAutofit/>
          </a:bodyPr>
          <a:lstStyle/>
          <a:p>
            <a:r>
              <a:rPr lang="en-GB" dirty="0" smtClean="0"/>
              <a:t>E: </a:t>
            </a:r>
            <a:r>
              <a:rPr lang="en-GB" dirty="0" smtClean="0">
                <a:solidFill>
                  <a:srgbClr val="3366FF"/>
                </a:solidFill>
                <a:hlinkClick r:id="rId2"/>
              </a:rPr>
              <a:t>craig.brown@contactenergy.co.nz</a:t>
            </a:r>
            <a:endParaRPr lang="en-GB" dirty="0" smtClean="0">
              <a:solidFill>
                <a:srgbClr val="3366FF"/>
              </a:solidFill>
            </a:endParaRPr>
          </a:p>
          <a:p>
            <a:r>
              <a:rPr lang="en-GB" dirty="0" smtClean="0"/>
              <a:t>M: +64 274 653316</a:t>
            </a:r>
          </a:p>
          <a:p>
            <a:r>
              <a:rPr lang="en-GB" dirty="0" smtClean="0"/>
              <a:t>P: +64 4 462 1124</a:t>
            </a:r>
          </a:p>
          <a:p>
            <a:r>
              <a:rPr lang="en-GB" dirty="0" smtClean="0"/>
              <a:t>Li: </a:t>
            </a:r>
            <a:r>
              <a:rPr lang="en-AU" dirty="0" err="1">
                <a:solidFill>
                  <a:srgbClr val="000000"/>
                </a:solidFill>
              </a:rPr>
              <a:t>linkedin.com</a:t>
            </a:r>
            <a:r>
              <a:rPr lang="en-AU" dirty="0">
                <a:solidFill>
                  <a:srgbClr val="000000"/>
                </a:solidFill>
              </a:rPr>
              <a:t>/in/craig-brown-0a3a64/</a:t>
            </a:r>
            <a:endParaRPr lang="en-GB" dirty="0">
              <a:solidFill>
                <a:srgbClr val="000000"/>
              </a:solidFill>
            </a:endParaRPr>
          </a:p>
          <a:p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07808"/>
            <a:ext cx="9144000" cy="725971"/>
          </a:xfrm>
        </p:spPr>
        <p:txBody>
          <a:bodyPr/>
          <a:lstStyle/>
          <a:p>
            <a:r>
              <a:rPr lang="en-AU" dirty="0" smtClean="0">
                <a:latin typeface="Tahoma"/>
                <a:cs typeface="Tahoma"/>
              </a:rPr>
              <a:t>How</a:t>
            </a:r>
            <a:r>
              <a:rPr lang="en-AU" dirty="0" smtClean="0"/>
              <a:t> To Contact Me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216860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35273" y="300765"/>
            <a:ext cx="8456302" cy="680870"/>
          </a:xfrm>
        </p:spPr>
        <p:txBody>
          <a:bodyPr>
            <a:noAutofit/>
          </a:bodyPr>
          <a:lstStyle/>
          <a:p>
            <a:r>
              <a:rPr lang="en-NZ" sz="4000" dirty="0" smtClean="0">
                <a:solidFill>
                  <a:schemeClr val="accent1"/>
                </a:solidFill>
                <a:latin typeface="Tahoma"/>
                <a:cs typeface="Tahoma"/>
              </a:rPr>
              <a:t>The Challenge</a:t>
            </a:r>
            <a:endParaRPr lang="en-NZ" sz="400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365" y="1012590"/>
            <a:ext cx="8848164" cy="5370479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331912" y="2015866"/>
            <a:ext cx="5315853" cy="35024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Lucida Sans Unicode" pitchFamily="34" charset="0"/>
                <a:ea typeface="+mn-ea"/>
                <a:cs typeface="Lucida Sans Unicod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4400" dirty="0" smtClean="0">
                <a:solidFill>
                  <a:srgbClr val="CC2B29"/>
                </a:solidFill>
                <a:latin typeface="Tahoma"/>
                <a:ea typeface="Tahoma" panose="020B0604030504040204" pitchFamily="34" charset="0"/>
                <a:cs typeface="Tahoma"/>
              </a:rPr>
              <a:t>Demystifying SAP Solution Manager can seem overwhelming, daunting even – but we found a way through</a:t>
            </a:r>
          </a:p>
          <a:p>
            <a:endParaRPr lang="en-AU" sz="4400" i="1" dirty="0">
              <a:solidFill>
                <a:srgbClr val="CC2B29"/>
              </a:solidFill>
              <a:latin typeface="HelveticaNeueLT Std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36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 smtClean="0"/>
              <a:t>Solution manager vision:</a:t>
            </a:r>
          </a:p>
          <a:p>
            <a:pPr lvl="1"/>
            <a:r>
              <a:rPr lang="en-AU" dirty="0" smtClean="0"/>
              <a:t>Run SAP like a factory</a:t>
            </a:r>
          </a:p>
          <a:p>
            <a:pPr lvl="1"/>
            <a:r>
              <a:rPr lang="en-AU" dirty="0" smtClean="0"/>
              <a:t>Application Lifecycle control</a:t>
            </a:r>
          </a:p>
          <a:p>
            <a:pPr lvl="1"/>
            <a:r>
              <a:rPr lang="en-AU" dirty="0" smtClean="0"/>
              <a:t>Pro-active</a:t>
            </a:r>
            <a:endParaRPr lang="en-AU" dirty="0"/>
          </a:p>
          <a:p>
            <a:r>
              <a:rPr lang="en-AU" sz="2800" dirty="0" smtClean="0"/>
              <a:t>In doing so we would then:</a:t>
            </a:r>
          </a:p>
          <a:p>
            <a:pPr lvl="1"/>
            <a:r>
              <a:rPr lang="en-AU" dirty="0" smtClean="0"/>
              <a:t>Reduce the total cost of ownership </a:t>
            </a:r>
          </a:p>
          <a:p>
            <a:pPr lvl="1"/>
            <a:r>
              <a:rPr lang="en-AU" dirty="0" smtClean="0"/>
              <a:t>Increase efficiency</a:t>
            </a:r>
          </a:p>
          <a:p>
            <a:pPr lvl="1"/>
            <a:r>
              <a:rPr lang="en-AU" dirty="0" smtClean="0"/>
              <a:t>Mitigate change risk </a:t>
            </a:r>
          </a:p>
          <a:p>
            <a:r>
              <a:rPr lang="en-AU" sz="2800" dirty="0" smtClean="0"/>
              <a:t>Add to the bottom line</a:t>
            </a:r>
          </a:p>
          <a:p>
            <a:pPr lvl="1"/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42116"/>
            <a:ext cx="9144000" cy="725971"/>
          </a:xfrm>
        </p:spPr>
        <p:txBody>
          <a:bodyPr/>
          <a:lstStyle/>
          <a:p>
            <a:r>
              <a:rPr lang="en-AU" dirty="0" smtClean="0">
                <a:latin typeface="Tahoma"/>
                <a:cs typeface="Tahoma"/>
              </a:rPr>
              <a:t>Our Vision</a:t>
            </a:r>
            <a:endParaRPr lang="en-AU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060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944" y="3178242"/>
            <a:ext cx="522238" cy="69631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0650" y="1395764"/>
            <a:ext cx="9144000" cy="5088565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 </a:t>
            </a:r>
            <a:r>
              <a:rPr lang="en-AU" sz="2800" dirty="0" smtClean="0"/>
              <a:t>	</a:t>
            </a:r>
            <a:r>
              <a:rPr lang="en-AU" sz="2800" dirty="0"/>
              <a:t>	</a:t>
            </a:r>
            <a:r>
              <a:rPr lang="en-AU" sz="2800" dirty="0" smtClean="0"/>
              <a:t> - “SAP Solution Manager”:</a:t>
            </a:r>
          </a:p>
          <a:p>
            <a:pPr lvl="1"/>
            <a:r>
              <a:rPr lang="en-AU" sz="2600" dirty="0" smtClean="0"/>
              <a:t>5,370,000 results</a:t>
            </a:r>
          </a:p>
          <a:p>
            <a:pPr lvl="1"/>
            <a:r>
              <a:rPr lang="en-AU" sz="2600" dirty="0" smtClean="0"/>
              <a:t>NZ – 6,210 results</a:t>
            </a:r>
          </a:p>
          <a:p>
            <a:pPr lvl="1"/>
            <a:r>
              <a:rPr lang="en-AU" sz="2600" dirty="0" smtClean="0"/>
              <a:t>AU – 51,600 results</a:t>
            </a:r>
          </a:p>
          <a:p>
            <a:r>
              <a:rPr lang="en-AU" sz="2800" dirty="0"/>
              <a:t>	</a:t>
            </a:r>
            <a:r>
              <a:rPr lang="en-AU" sz="2800" dirty="0" smtClean="0"/>
              <a:t>   </a:t>
            </a:r>
            <a:r>
              <a:rPr lang="en-AU" sz="2800" dirty="0"/>
              <a:t>- “SAP Solution </a:t>
            </a:r>
            <a:r>
              <a:rPr lang="en-AU" sz="2800" dirty="0" smtClean="0"/>
              <a:t>Manager”</a:t>
            </a:r>
          </a:p>
          <a:p>
            <a:pPr lvl="1"/>
            <a:r>
              <a:rPr lang="en-AU" dirty="0" smtClean="0"/>
              <a:t>40,725 SCN Forums</a:t>
            </a:r>
          </a:p>
          <a:p>
            <a:pPr lvl="1"/>
            <a:r>
              <a:rPr lang="en-AU" dirty="0" smtClean="0"/>
              <a:t>2,895 SCN Wiki</a:t>
            </a:r>
          </a:p>
          <a:p>
            <a:pPr lvl="1"/>
            <a:r>
              <a:rPr lang="en-AU" dirty="0" smtClean="0"/>
              <a:t>10,099 SAP Notes</a:t>
            </a:r>
            <a:endParaRPr lang="en-AU" dirty="0"/>
          </a:p>
          <a:p>
            <a:r>
              <a:rPr lang="en-AU" sz="2800" dirty="0" smtClean="0"/>
              <a:t>SAP Related Seminars:</a:t>
            </a:r>
          </a:p>
          <a:p>
            <a:pPr lvl="1"/>
            <a:r>
              <a:rPr lang="en-AU" dirty="0" smtClean="0"/>
              <a:t>SAP HANA</a:t>
            </a:r>
          </a:p>
          <a:p>
            <a:pPr lvl="1"/>
            <a:r>
              <a:rPr lang="en-AU" dirty="0" smtClean="0"/>
              <a:t>SAP Solution Manager</a:t>
            </a:r>
          </a:p>
          <a:p>
            <a:pPr lvl="1"/>
            <a:endParaRPr lang="en-AU" dirty="0"/>
          </a:p>
          <a:p>
            <a:pPr lvl="1"/>
            <a:endParaRPr lang="en-AU" dirty="0" smtClean="0"/>
          </a:p>
          <a:p>
            <a:pPr lvl="1"/>
            <a:endParaRPr lang="en-AU" dirty="0"/>
          </a:p>
          <a:p>
            <a:pPr lvl="1"/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64013"/>
            <a:ext cx="9144000" cy="725971"/>
          </a:xfrm>
        </p:spPr>
        <p:txBody>
          <a:bodyPr/>
          <a:lstStyle/>
          <a:p>
            <a:r>
              <a:rPr lang="en-AU" dirty="0" smtClean="0">
                <a:latin typeface="Tahoma"/>
                <a:cs typeface="Tahoma"/>
              </a:rPr>
              <a:t>Where to Start?</a:t>
            </a:r>
            <a:endParaRPr lang="en-AU" dirty="0">
              <a:latin typeface="Tahoma"/>
              <a:cs typeface="Tahoma"/>
            </a:endParaRPr>
          </a:p>
        </p:txBody>
      </p:sp>
      <p:sp>
        <p:nvSpPr>
          <p:cNvPr id="5" name="AutoShape 2" descr="Image result for Google logo"/>
          <p:cNvSpPr>
            <a:spLocks noChangeAspect="1" noChangeArrowheads="1"/>
          </p:cNvSpPr>
          <p:nvPr/>
        </p:nvSpPr>
        <p:spPr bwMode="auto">
          <a:xfrm>
            <a:off x="-31750" y="-182033"/>
            <a:ext cx="304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 dirty="0"/>
          </a:p>
        </p:txBody>
      </p:sp>
      <p:sp>
        <p:nvSpPr>
          <p:cNvPr id="6" name="AutoShape 4" descr="Image result for Google logo"/>
          <p:cNvSpPr>
            <a:spLocks noChangeAspect="1" noChangeArrowheads="1"/>
          </p:cNvSpPr>
          <p:nvPr/>
        </p:nvSpPr>
        <p:spPr bwMode="auto">
          <a:xfrm>
            <a:off x="120650" y="21167"/>
            <a:ext cx="304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 dirty="0"/>
          </a:p>
        </p:txBody>
      </p:sp>
      <p:sp>
        <p:nvSpPr>
          <p:cNvPr id="9" name="AutoShape 6" descr="Image result for SAP One Support"/>
          <p:cNvSpPr>
            <a:spLocks noChangeAspect="1" noChangeArrowheads="1"/>
          </p:cNvSpPr>
          <p:nvPr/>
        </p:nvSpPr>
        <p:spPr bwMode="auto">
          <a:xfrm>
            <a:off x="273050" y="224367"/>
            <a:ext cx="3048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 dirty="0"/>
          </a:p>
        </p:txBody>
      </p:sp>
      <p:pic>
        <p:nvPicPr>
          <p:cNvPr id="8" name="Picture 7" descr="http://i.kinja-img.com/gawker-media/image/upload/t_original/141182693947753409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745" b="18571"/>
          <a:stretch/>
        </p:blipFill>
        <p:spPr bwMode="auto">
          <a:xfrm>
            <a:off x="645944" y="1395764"/>
            <a:ext cx="1249512" cy="437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0013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dirty="0" smtClean="0"/>
              <a:t>Initial implementation:</a:t>
            </a:r>
          </a:p>
          <a:p>
            <a:pPr lvl="1"/>
            <a:r>
              <a:rPr lang="en-AU" dirty="0" smtClean="0"/>
              <a:t>Business blueprint defined</a:t>
            </a:r>
          </a:p>
          <a:p>
            <a:pPr lvl="1"/>
            <a:r>
              <a:rPr lang="en-AU" dirty="0" smtClean="0"/>
              <a:t>Configuration management</a:t>
            </a:r>
          </a:p>
          <a:p>
            <a:r>
              <a:rPr lang="en-AU" sz="2800" dirty="0" smtClean="0"/>
              <a:t>No champion</a:t>
            </a:r>
          </a:p>
          <a:p>
            <a:r>
              <a:rPr lang="en-AU" sz="2800" dirty="0" smtClean="0"/>
              <a:t>Next major project did not use Solution Manager</a:t>
            </a:r>
          </a:p>
          <a:p>
            <a:r>
              <a:rPr lang="en-AU" sz="2800" dirty="0" smtClean="0"/>
              <a:t>Lots of talk</a:t>
            </a:r>
            <a:endParaRPr lang="en-AU" sz="2800" dirty="0"/>
          </a:p>
          <a:p>
            <a:pPr lvl="1"/>
            <a:endParaRPr lang="en-AU" dirty="0" smtClean="0"/>
          </a:p>
          <a:p>
            <a:pPr lvl="1"/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Tahoma"/>
                <a:cs typeface="Tahoma"/>
              </a:rPr>
              <a:t>Initial Investment in Solution Manager</a:t>
            </a:r>
            <a:endParaRPr lang="en-AU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111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09270"/>
            <a:ext cx="9144000" cy="725971"/>
          </a:xfrm>
        </p:spPr>
        <p:txBody>
          <a:bodyPr/>
          <a:lstStyle/>
          <a:p>
            <a:r>
              <a:rPr lang="en-AU" dirty="0" smtClean="0">
                <a:latin typeface="Tahoma"/>
                <a:cs typeface="Tahoma"/>
              </a:rPr>
              <a:t>Our Reference Point</a:t>
            </a:r>
            <a:endParaRPr lang="en-AU" dirty="0">
              <a:latin typeface="Tahoma"/>
              <a:cs typeface="Tahoma"/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735" b="11735"/>
          <a:stretch>
            <a:fillRect/>
          </a:stretch>
        </p:blipFill>
        <p:spPr bwMode="auto">
          <a:xfrm>
            <a:off x="287972" y="1356143"/>
            <a:ext cx="8262551" cy="4806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6704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act Pick n Mix PowerPoint template">
  <a:themeElements>
    <a:clrScheme name="Contact">
      <a:dk1>
        <a:sysClr val="windowText" lastClr="000000"/>
      </a:dk1>
      <a:lt1>
        <a:sysClr val="window" lastClr="FFFFFF"/>
      </a:lt1>
      <a:dk2>
        <a:srgbClr val="5F2218"/>
      </a:dk2>
      <a:lt2>
        <a:srgbClr val="FFFFFF"/>
      </a:lt2>
      <a:accent1>
        <a:srgbClr val="CC2B29"/>
      </a:accent1>
      <a:accent2>
        <a:srgbClr val="7B2821"/>
      </a:accent2>
      <a:accent3>
        <a:srgbClr val="3F2721"/>
      </a:accent3>
      <a:accent4>
        <a:srgbClr val="A2535F"/>
      </a:accent4>
      <a:accent5>
        <a:srgbClr val="E0AFB7"/>
      </a:accent5>
      <a:accent6>
        <a:srgbClr val="BF412A"/>
      </a:accent6>
      <a:hlink>
        <a:srgbClr val="E5A437"/>
      </a:hlink>
      <a:folHlink>
        <a:srgbClr val="F1D73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owerpoint Title.pptx" id="{55044E21-19FC-4DA7-A24A-B30A9E2B40ED}" vid="{14F4AFFA-672E-408F-9DCE-FC55BD4D830E}"/>
    </a:ext>
  </a:extLst>
</a:theme>
</file>

<file path=ppt/theme/theme2.xml><?xml version="1.0" encoding="utf-8"?>
<a:theme xmlns:a="http://schemas.openxmlformats.org/drawingml/2006/main" name="Standard Backgrounds">
  <a:themeElements>
    <a:clrScheme name="Contact">
      <a:dk1>
        <a:sysClr val="windowText" lastClr="000000"/>
      </a:dk1>
      <a:lt1>
        <a:sysClr val="window" lastClr="FFFFFF"/>
      </a:lt1>
      <a:dk2>
        <a:srgbClr val="5F2218"/>
      </a:dk2>
      <a:lt2>
        <a:srgbClr val="FFFFFF"/>
      </a:lt2>
      <a:accent1>
        <a:srgbClr val="CC2B29"/>
      </a:accent1>
      <a:accent2>
        <a:srgbClr val="7B2821"/>
      </a:accent2>
      <a:accent3>
        <a:srgbClr val="3F2721"/>
      </a:accent3>
      <a:accent4>
        <a:srgbClr val="A2535F"/>
      </a:accent4>
      <a:accent5>
        <a:srgbClr val="E0AFB7"/>
      </a:accent5>
      <a:accent6>
        <a:srgbClr val="BF412A"/>
      </a:accent6>
      <a:hlink>
        <a:srgbClr val="E5A437"/>
      </a:hlink>
      <a:folHlink>
        <a:srgbClr val="F1D73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owerpoint Title.pptx" id="{55044E21-19FC-4DA7-A24A-B30A9E2B40ED}" vid="{1A05D4AF-1817-4B3D-BFC7-03102C20671F}"/>
    </a:ext>
  </a:extLst>
</a:theme>
</file>

<file path=ppt/theme/theme3.xml><?xml version="1.0" encoding="utf-8"?>
<a:theme xmlns:a="http://schemas.openxmlformats.org/drawingml/2006/main" name="Striped Bottom">
  <a:themeElements>
    <a:clrScheme name="Contact">
      <a:dk1>
        <a:sysClr val="windowText" lastClr="000000"/>
      </a:dk1>
      <a:lt1>
        <a:sysClr val="window" lastClr="FFFFFF"/>
      </a:lt1>
      <a:dk2>
        <a:srgbClr val="5F2218"/>
      </a:dk2>
      <a:lt2>
        <a:srgbClr val="FFFFFF"/>
      </a:lt2>
      <a:accent1>
        <a:srgbClr val="CC2B29"/>
      </a:accent1>
      <a:accent2>
        <a:srgbClr val="7B2821"/>
      </a:accent2>
      <a:accent3>
        <a:srgbClr val="3F2721"/>
      </a:accent3>
      <a:accent4>
        <a:srgbClr val="A2535F"/>
      </a:accent4>
      <a:accent5>
        <a:srgbClr val="E0AFB7"/>
      </a:accent5>
      <a:accent6>
        <a:srgbClr val="BF412A"/>
      </a:accent6>
      <a:hlink>
        <a:srgbClr val="E5A437"/>
      </a:hlink>
      <a:folHlink>
        <a:srgbClr val="F1D73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owerpoint Title.pptx" id="{55044E21-19FC-4DA7-A24A-B30A9E2B40ED}" vid="{FA5EC610-ADAC-4040-AB00-D3D470B6895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Contact Pick n Mix PowerPoint template</Template>
  <TotalTime>10743</TotalTime>
  <Words>970</Words>
  <Application>Microsoft Office PowerPoint</Application>
  <PresentationFormat>On-screen Show (4:3)</PresentationFormat>
  <Paragraphs>300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Contact Pick n Mix PowerPoint template</vt:lpstr>
      <vt:lpstr>Standard Backgrounds</vt:lpstr>
      <vt:lpstr>Striped Bottom</vt:lpstr>
      <vt:lpstr>Sprinting to Unlock the Full Potential of SAP Solution Manager</vt:lpstr>
      <vt:lpstr>What I’ll Cover</vt:lpstr>
      <vt:lpstr>Slide 3</vt:lpstr>
      <vt:lpstr>Where we Operate</vt:lpstr>
      <vt:lpstr>The Challenge</vt:lpstr>
      <vt:lpstr>Our Vision</vt:lpstr>
      <vt:lpstr>Where to Start?</vt:lpstr>
      <vt:lpstr>Initial Investment in Solution Manager</vt:lpstr>
      <vt:lpstr>Our Reference Point</vt:lpstr>
      <vt:lpstr>Our Starting Point</vt:lpstr>
      <vt:lpstr>Road Map</vt:lpstr>
      <vt:lpstr>The Environment</vt:lpstr>
      <vt:lpstr>Technical Monitoring – What to Monitor?</vt:lpstr>
      <vt:lpstr>Technical Monitoring</vt:lpstr>
      <vt:lpstr>Technical Monitoring</vt:lpstr>
      <vt:lpstr>Technical Monitoring – Planning Your Alerts</vt:lpstr>
      <vt:lpstr>Technical Monitoring – Graphical Interface</vt:lpstr>
      <vt:lpstr>Technical Monitoring – Alert Inbox</vt:lpstr>
      <vt:lpstr>Technical Monitoring – Email Notifications</vt:lpstr>
      <vt:lpstr>Technical Monitoring – Lessons Learnt</vt:lpstr>
      <vt:lpstr>Technical Monitoring – Lessons Learnt</vt:lpstr>
      <vt:lpstr>Root Cause Analysis</vt:lpstr>
      <vt:lpstr>How We Used End-to-End Trace Analysis</vt:lpstr>
      <vt:lpstr>End to End Trace Analysis</vt:lpstr>
      <vt:lpstr>How We Used End-to-End Trace Analysis</vt:lpstr>
      <vt:lpstr>Wily Introscope – How We Used It</vt:lpstr>
      <vt:lpstr>Wily Introscope – How We Used It – Check Monitors</vt:lpstr>
      <vt:lpstr>End-User Experience Monitoring</vt:lpstr>
      <vt:lpstr>How We Use EEM – Example Result</vt:lpstr>
      <vt:lpstr>Solution Documentation</vt:lpstr>
      <vt:lpstr>ChaRM</vt:lpstr>
      <vt:lpstr>ChaRM – The Benefits</vt:lpstr>
      <vt:lpstr>ChaRM – The Challenges</vt:lpstr>
      <vt:lpstr>Test Management</vt:lpstr>
      <vt:lpstr>CDMC and SEA</vt:lpstr>
      <vt:lpstr>CDMC and SEA</vt:lpstr>
      <vt:lpstr>What’s Next</vt:lpstr>
      <vt:lpstr>Key Points to Take Home</vt:lpstr>
      <vt:lpstr>Slide 39</vt:lpstr>
      <vt:lpstr>How To Contact Me</vt:lpstr>
    </vt:vector>
  </TitlesOfParts>
  <Company>Contact Energy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SAP Solution Manager</dc:title>
  <dc:creator>Alagammai Arunachalam</dc:creator>
  <cp:keywords>Contact PPT Template</cp:keywords>
  <cp:lastModifiedBy>Rose</cp:lastModifiedBy>
  <cp:revision>160</cp:revision>
  <cp:lastPrinted>2016-07-20T03:18:05Z</cp:lastPrinted>
  <dcterms:created xsi:type="dcterms:W3CDTF">2016-07-15T09:19:25Z</dcterms:created>
  <dcterms:modified xsi:type="dcterms:W3CDTF">2017-04-09T22:52:13Z</dcterms:modified>
</cp:coreProperties>
</file>