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4"/>
    <p:sldMasterId id="2147483660" r:id="rId5"/>
    <p:sldMasterId id="2147483680" r:id="rId6"/>
    <p:sldMasterId id="2147483688" r:id="rId7"/>
    <p:sldMasterId id="2147483690" r:id="rId8"/>
    <p:sldMasterId id="2147483695" r:id="rId9"/>
    <p:sldMasterId id="2147483735" r:id="rId10"/>
  </p:sldMasterIdLst>
  <p:notesMasterIdLst>
    <p:notesMasterId r:id="rId26"/>
  </p:notesMasterIdLst>
  <p:handoutMasterIdLst>
    <p:handoutMasterId r:id="rId27"/>
  </p:handoutMasterIdLst>
  <p:sldIdLst>
    <p:sldId id="413" r:id="rId11"/>
    <p:sldId id="338" r:id="rId12"/>
    <p:sldId id="412" r:id="rId13"/>
    <p:sldId id="342" r:id="rId14"/>
    <p:sldId id="406" r:id="rId15"/>
    <p:sldId id="405" r:id="rId16"/>
    <p:sldId id="404" r:id="rId17"/>
    <p:sldId id="407" r:id="rId18"/>
    <p:sldId id="415" r:id="rId19"/>
    <p:sldId id="416" r:id="rId20"/>
    <p:sldId id="418" r:id="rId21"/>
    <p:sldId id="419" r:id="rId22"/>
    <p:sldId id="409" r:id="rId23"/>
    <p:sldId id="414" r:id="rId24"/>
    <p:sldId id="353" r:id="rId25"/>
  </p:sldIdLst>
  <p:sldSz cx="12192000" cy="6858000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49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ane Bailey" initials="DB" lastIdx="84" clrIdx="0"/>
  <p:cmAuthor id="1" name="Jean-Baptiste Van Hoorde" initials="JVH" lastIdx="48" clrIdx="1"/>
  <p:cmAuthor id="2" name="Darren Cheevers" initials="DC" lastIdx="22" clrIdx="2"/>
  <p:cmAuthor id="3" name="Tanja Zust" initials="TZ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B95"/>
    <a:srgbClr val="009DDF"/>
    <a:srgbClr val="17BFC7"/>
    <a:srgbClr val="66CCFF"/>
    <a:srgbClr val="CA500F"/>
    <a:srgbClr val="F7D644"/>
    <a:srgbClr val="C0C0C0"/>
    <a:srgbClr val="E8E8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8132" autoAdjust="0"/>
    <p:restoredTop sz="93066" autoAdjust="0"/>
  </p:normalViewPr>
  <p:slideViewPr>
    <p:cSldViewPr snapToGrid="0" snapToObjects="1">
      <p:cViewPr varScale="1">
        <p:scale>
          <a:sx n="66" d="100"/>
          <a:sy n="66" d="100"/>
        </p:scale>
        <p:origin x="-1092" y="-114"/>
      </p:cViewPr>
      <p:guideLst>
        <p:guide orient="horz" pos="549"/>
        <p:guide/>
      </p:guideLst>
    </p:cSldViewPr>
  </p:slideViewPr>
  <p:outlineViewPr>
    <p:cViewPr>
      <p:scale>
        <a:sx n="33" d="100"/>
        <a:sy n="33" d="100"/>
      </p:scale>
      <p:origin x="0" y="31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3186" y="-96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D5B7-21B6-4740-A28F-1D499F67F0DA}" type="datetimeFigureOut">
              <a:rPr lang="en-NZ" smtClean="0"/>
              <a:pPr/>
              <a:t>10/04/2017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C3597-6B33-4AF5-9BDD-345914F0441D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31645023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B60AB-7C82-4F75-868F-B07C3C39EFE7}" type="datetimeFigureOut">
              <a:rPr lang="en-NZ" smtClean="0"/>
              <a:pPr/>
              <a:t>10/04/2017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A52EA-4E2E-483D-88E8-14D79EA61593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1402309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363" y="752475"/>
            <a:ext cx="6599237" cy="3713163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xfrm>
            <a:off x="594494" y="4681637"/>
            <a:ext cx="5444490" cy="4472702"/>
          </a:xfrm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Inland Revenue’s transformation is a major government investment to make tax simpler for New Zealanders.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This is the sequence of how we’re rolling out the improvements - m</a:t>
            </a:r>
            <a:r>
              <a:rPr lang="en-NZ" sz="1200" b="0" dirty="0" smtClean="0"/>
              <a:t>anaged in stages t</a:t>
            </a:r>
            <a:r>
              <a:rPr lang="en-NZ" sz="1200" b="0" baseline="0" dirty="0" smtClean="0"/>
              <a:t>o minimise risk for you - our customers.  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</a:rPr>
              <a:t>The stages have been designed in a logical sequence.  As new policies and online improvements are introduced, we’re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</a:rPr>
              <a:t> accumulating more and more benefits to make </a:t>
            </a:r>
            <a:r>
              <a:rPr lang="en-NZ" sz="1200" kern="1200" dirty="0" smtClean="0">
                <a:solidFill>
                  <a:schemeClr val="tx1"/>
                </a:solidFill>
                <a:effectLst/>
              </a:rPr>
              <a:t>tax simpler, more open and certain for customers.  For example, the new PAYE proposal around payday reporting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</a:rPr>
              <a:t> in Stage 2 </a:t>
            </a:r>
            <a:r>
              <a:rPr lang="en-NZ" sz="1200" kern="1200" dirty="0" smtClean="0">
                <a:solidFill>
                  <a:schemeClr val="tx1"/>
                </a:solidFill>
                <a:effectLst/>
              </a:rPr>
              <a:t>lays the foundation for future social policy changes.</a:t>
            </a:r>
          </a:p>
          <a:p>
            <a:endParaRPr lang="en-US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smtClean="0"/>
              <a:t>Stage 1 complete</a:t>
            </a:r>
            <a:r>
              <a:rPr lang="en-US" sz="1200" baseline="0" dirty="0" smtClean="0"/>
              <a:t>:  As you’ve seen, we successfully delivered Stage 1 on 7 </a:t>
            </a:r>
            <a:r>
              <a:rPr lang="en-US" sz="1200" dirty="0" smtClean="0"/>
              <a:t>February </a:t>
            </a:r>
            <a:r>
              <a:rPr lang="en-US" sz="1200" baseline="0" dirty="0" smtClean="0"/>
              <a:t>when we switched on GST in the new revenue system.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kern="1200" baseline="0" dirty="0" smtClean="0">
                <a:solidFill>
                  <a:schemeClr val="tx1"/>
                </a:solidFill>
                <a:effectLst/>
              </a:rPr>
              <a:t>Stage 2:  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</a:rPr>
              <a:t>We have also been working on planning for Stage 2 which involves streamlining business income taxes. This stage will include the introduction of the new Accounting Income Method option  – this lets small businesses choose to pay provisional tax ‘as they go’.  More about that shortly.</a:t>
            </a:r>
          </a:p>
          <a:p>
            <a:endParaRPr lang="en-NZ" sz="1200" kern="1200" baseline="0" dirty="0" smtClean="0">
              <a:solidFill>
                <a:schemeClr val="tx1"/>
              </a:solidFill>
              <a:effectLst/>
            </a:endParaRPr>
          </a:p>
          <a:p>
            <a:pPr defTabSz="457117">
              <a:defRPr/>
            </a:pPr>
            <a:r>
              <a:rPr lang="en-US" sz="1200" b="1" i="0" baseline="0" dirty="0" smtClean="0"/>
              <a:t>Stage 3</a:t>
            </a:r>
            <a:r>
              <a:rPr lang="en-US" sz="1200" b="1" dirty="0" smtClean="0"/>
              <a:t> </a:t>
            </a:r>
            <a:r>
              <a:rPr lang="en-US" sz="1200" dirty="0" smtClean="0"/>
              <a:t>is</a:t>
            </a:r>
            <a:r>
              <a:rPr lang="en-US" sz="1200" b="1" dirty="0" smtClean="0"/>
              <a:t> </a:t>
            </a:r>
            <a:r>
              <a:rPr lang="en-US" sz="1200" dirty="0" smtClean="0"/>
              <a:t>focused </a:t>
            </a:r>
            <a:r>
              <a:rPr lang="en-US" sz="1200" dirty="0"/>
              <a:t>on social policy. </a:t>
            </a:r>
            <a:r>
              <a:rPr lang="en-US" sz="1200" dirty="0" smtClean="0"/>
              <a:t> It’s </a:t>
            </a:r>
            <a:r>
              <a:rPr lang="en-US" sz="1200" dirty="0"/>
              <a:t>going to build on the better information available </a:t>
            </a:r>
            <a:r>
              <a:rPr lang="en-US" sz="1200" dirty="0" smtClean="0"/>
              <a:t> in earlier stages to </a:t>
            </a:r>
            <a:r>
              <a:rPr lang="en-US" sz="1200" dirty="0"/>
              <a:t>improve the delivery of social entitlements like Working for Families and Child Support. </a:t>
            </a:r>
            <a:endParaRPr lang="en-US" sz="1200" dirty="0" smtClean="0"/>
          </a:p>
          <a:p>
            <a:pPr marL="0" indent="0" defTabSz="457117">
              <a:buFont typeface="+mj-lt"/>
              <a:buNone/>
              <a:defRPr/>
            </a:pPr>
            <a:endParaRPr lang="en-US" sz="1200" b="0" i="0" baseline="0" dirty="0" smtClean="0"/>
          </a:p>
          <a:p>
            <a:pPr marL="0" indent="0" defTabSz="457117">
              <a:buFont typeface="+mj-lt"/>
              <a:buNone/>
              <a:defRPr/>
            </a:pPr>
            <a:r>
              <a:rPr lang="en-US" sz="1200" i="0" baseline="0" dirty="0" smtClean="0"/>
              <a:t>A final stage will pick up what’s left to complete the new tax administration system.</a:t>
            </a:r>
            <a:endParaRPr lang="en-NZ" sz="1200" i="0" baseline="0" dirty="0" smtClean="0"/>
          </a:p>
          <a:p>
            <a:endParaRPr lang="en-NZ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000" baseline="0" dirty="0" smtClean="0">
              <a:latin typeface="+mn-lt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54451" y="9440864"/>
            <a:ext cx="2949575" cy="4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984" tIns="31492" rIns="62984" bIns="31492"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3A4D679-39EC-45E0-8326-7E503E085EB8}" type="slidenum">
              <a:rPr lang="en-NZ">
                <a:solidFill>
                  <a:prstClr val="black"/>
                </a:solidFill>
              </a:rPr>
              <a:pPr eaLnBrk="1" hangingPunct="1"/>
              <a:t>3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11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Launchpad: The Launchpad is a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webDynpro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ABAP application, based on the SAP standard employee self-service application, which allows the end user to trigger the forms.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Logic Classes: The business logic used in the forms to process the content is created in separate classes. There are two different categories – Forms related processing and backend related processing to submit the data.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 Workflow Inbox: It was decided, to use the simplified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WebDynpro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ABAP based workflow inbox to process the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workitems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containing finance forms. The UWL is not displaying any forms related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workitems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Forms Design Time: The Forms Design Time, allows to create and amend forms as a configuration activity. The forms are rendered as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WebDynpro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ABAP FPM (floor plan manager) forms.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Configuration Tables: Next to the design time a set of configuration tables are used/created to control the forms (e.g. global table, table with questions for the business process form, etc.)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 Workflow: SAP Workflow is used and linked to the forms, in order to establish the process flow logic. Also the agent determination is realised with the means of the SAP workflow.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Portal Role: The Finance Forms Launchpad as well as the Workflow inbox are embedded in the MIRI Portal as a new role. The Launchpad application is also directly accessible from the MIRI menu in the SAP Portal.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86A98-12E2-4C90-90F9-79BA60178A9E}" type="slidenum">
              <a:rPr lang="en-NZ" smtClean="0"/>
              <a:pPr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178169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86A98-12E2-4C90-90F9-79BA60178A9E}" type="slidenum">
              <a:rPr lang="en-NZ" smtClean="0"/>
              <a:pPr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325628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Business</a:t>
            </a:r>
            <a:r>
              <a:rPr lang="en-NZ" baseline="0" dirty="0" smtClean="0"/>
              <a:t> Process for creating or changing a cost centre.</a:t>
            </a:r>
          </a:p>
          <a:p>
            <a:r>
              <a:rPr lang="en-NZ" baseline="0" dirty="0" smtClean="0"/>
              <a:t>Steps: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Print the manual form from the intranet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Complete the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Obtain Business Manager’s approval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Send the form to the management accountant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Review the form, obtain additional details if form not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Obtain MA Line managers approval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Send the form to Corporate Finance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Review the form, obtain additional details if form not completed, add the allocation rules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Obtain Corporate Finance Line manager approval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Send the form to SAP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Review the form, obtain additional details if form not completed, create </a:t>
            </a:r>
            <a:r>
              <a:rPr lang="en-NZ" baseline="0" dirty="0" err="1" smtClean="0"/>
              <a:t>masterdata</a:t>
            </a:r>
            <a:r>
              <a:rPr lang="en-NZ" baseline="0" dirty="0" smtClean="0"/>
              <a:t> in SAP, Inform all parties master data created.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86A98-12E2-4C90-90F9-79BA60178A9E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343533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We created 3 new SAP Web </a:t>
            </a:r>
            <a:r>
              <a:rPr lang="en-NZ" dirty="0" err="1" smtClean="0"/>
              <a:t>Dynpro</a:t>
            </a:r>
            <a:r>
              <a:rPr lang="en-NZ" dirty="0" smtClean="0"/>
              <a:t> online forms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Cost Centres (Create</a:t>
            </a:r>
            <a:r>
              <a:rPr lang="en-NZ" baseline="0" dirty="0" smtClean="0"/>
              <a:t> or Change, Delete still a manual process)</a:t>
            </a:r>
            <a:endParaRPr lang="en-N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Internal Orders (Create, Change and Delete a project order)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Business Processes (Create only, Change and Delete still a manual</a:t>
            </a:r>
            <a:r>
              <a:rPr lang="en-NZ" baseline="0" dirty="0" smtClean="0"/>
              <a:t> process)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86A98-12E2-4C90-90F9-79BA60178A9E}" type="slidenum">
              <a:rPr lang="en-NZ" smtClean="0"/>
              <a:pPr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233192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A much simpler Business Process: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Business completes</a:t>
            </a:r>
            <a:r>
              <a:rPr lang="en-NZ" baseline="0" dirty="0" smtClean="0"/>
              <a:t> the form online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Workflows to Management Accountant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Management Accountant review form and complete additional details which business do not know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Workflows to Corporate Finance who approve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Cost centre master data auto created in SAP and a notification sent to SAP Support with details so they can complete additional processes.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86A98-12E2-4C90-90F9-79BA60178A9E}" type="slidenum">
              <a:rPr lang="en-NZ" smtClean="0"/>
              <a:pPr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1793214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5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9B68C-5915-4D23-A2C6-5B96549FD7A0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131877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5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9B68C-5915-4D23-A2C6-5B96549FD7A0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88553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5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9B68C-5915-4D23-A2C6-5B96549FD7A0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158196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5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9B68C-5915-4D23-A2C6-5B96549FD7A0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51668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7"/>
          <p:cNvSpPr>
            <a:spLocks noGrp="1"/>
          </p:cNvSpPr>
          <p:nvPr>
            <p:ph idx="1"/>
          </p:nvPr>
        </p:nvSpPr>
        <p:spPr>
          <a:xfrm>
            <a:off x="1256234" y="2931208"/>
            <a:ext cx="4683094" cy="52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02422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7"/>
          <p:cNvSpPr>
            <a:spLocks noGrp="1"/>
          </p:cNvSpPr>
          <p:nvPr>
            <p:ph idx="1"/>
          </p:nvPr>
        </p:nvSpPr>
        <p:spPr>
          <a:xfrm>
            <a:off x="1256234" y="2931208"/>
            <a:ext cx="4683094" cy="52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8512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40847"/>
            <a:ext cx="7956135" cy="247525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77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12716"/>
            <a:ext cx="7872413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22218"/>
            <a:ext cx="7951224" cy="1500187"/>
          </a:xfrm>
          <a:custGeom>
            <a:avLst/>
            <a:gdLst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469675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876852"/>
              <a:gd name="connsiteX1" fmla="*/ 10972800 w 10972800"/>
              <a:gd name="connsiteY1" fmla="*/ 0 h 4876852"/>
              <a:gd name="connsiteX2" fmla="*/ 10972800 w 10972800"/>
              <a:gd name="connsiteY2" fmla="*/ 4696758 h 4876852"/>
              <a:gd name="connsiteX3" fmla="*/ 3518019 w 10972800"/>
              <a:gd name="connsiteY3" fmla="*/ 3397797 h 4876852"/>
              <a:gd name="connsiteX4" fmla="*/ 0 w 10972800"/>
              <a:gd name="connsiteY4" fmla="*/ 1380989 h 4876852"/>
              <a:gd name="connsiteX5" fmla="*/ 0 w 10972800"/>
              <a:gd name="connsiteY5" fmla="*/ 0 h 4876852"/>
              <a:gd name="connsiteX0" fmla="*/ 0 w 10972800"/>
              <a:gd name="connsiteY0" fmla="*/ 0 h 5089807"/>
              <a:gd name="connsiteX1" fmla="*/ 10972800 w 10972800"/>
              <a:gd name="connsiteY1" fmla="*/ 0 h 5089807"/>
              <a:gd name="connsiteX2" fmla="*/ 10972800 w 10972800"/>
              <a:gd name="connsiteY2" fmla="*/ 4696758 h 5089807"/>
              <a:gd name="connsiteX3" fmla="*/ 4133316 w 10972800"/>
              <a:gd name="connsiteY3" fmla="*/ 4525842 h 5089807"/>
              <a:gd name="connsiteX4" fmla="*/ 0 w 10972800"/>
              <a:gd name="connsiteY4" fmla="*/ 1380989 h 5089807"/>
              <a:gd name="connsiteX5" fmla="*/ 0 w 10972800"/>
              <a:gd name="connsiteY5" fmla="*/ 0 h 5089807"/>
              <a:gd name="connsiteX0" fmla="*/ 0 w 10972800"/>
              <a:gd name="connsiteY0" fmla="*/ 0 h 4834650"/>
              <a:gd name="connsiteX1" fmla="*/ 10972800 w 10972800"/>
              <a:gd name="connsiteY1" fmla="*/ 0 h 4834650"/>
              <a:gd name="connsiteX2" fmla="*/ 10964255 w 10972800"/>
              <a:gd name="connsiteY2" fmla="*/ 4166919 h 4834650"/>
              <a:gd name="connsiteX3" fmla="*/ 4133316 w 10972800"/>
              <a:gd name="connsiteY3" fmla="*/ 4525842 h 4834650"/>
              <a:gd name="connsiteX4" fmla="*/ 0 w 10972800"/>
              <a:gd name="connsiteY4" fmla="*/ 1380989 h 4834650"/>
              <a:gd name="connsiteX5" fmla="*/ 0 w 10972800"/>
              <a:gd name="connsiteY5" fmla="*/ 0 h 483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4834650">
                <a:moveTo>
                  <a:pt x="0" y="0"/>
                </a:moveTo>
                <a:lnTo>
                  <a:pt x="10972800" y="0"/>
                </a:lnTo>
                <a:cubicBezTo>
                  <a:pt x="10969952" y="1388973"/>
                  <a:pt x="10967103" y="2777946"/>
                  <a:pt x="10964255" y="4166919"/>
                </a:cubicBezTo>
                <a:cubicBezTo>
                  <a:pt x="10026591" y="4847163"/>
                  <a:pt x="5962116" y="5078470"/>
                  <a:pt x="4133316" y="4525842"/>
                </a:cubicBezTo>
                <a:cubicBezTo>
                  <a:pt x="2304516" y="3973214"/>
                  <a:pt x="891136" y="2061232"/>
                  <a:pt x="0" y="138098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595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0171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9600" y="1411624"/>
            <a:ext cx="8181174" cy="33662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284553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84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34AE273-C846-4374-BB11-6490BC12DC35}" type="datetimeFigureOut">
              <a:rPr lang="en-NZ" smtClean="0"/>
              <a:pPr/>
              <a:t>10/04/2017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CBAEB-9A52-4AF9-911F-E99D8E2CE246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4127829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955" y="1720730"/>
            <a:ext cx="7956135" cy="247525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886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399" y="4406900"/>
            <a:ext cx="7872413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5589" y="2906713"/>
            <a:ext cx="7951224" cy="1500187"/>
          </a:xfrm>
          <a:custGeom>
            <a:avLst/>
            <a:gdLst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469675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876852"/>
              <a:gd name="connsiteX1" fmla="*/ 10972800 w 10972800"/>
              <a:gd name="connsiteY1" fmla="*/ 0 h 4876852"/>
              <a:gd name="connsiteX2" fmla="*/ 10972800 w 10972800"/>
              <a:gd name="connsiteY2" fmla="*/ 4696758 h 4876852"/>
              <a:gd name="connsiteX3" fmla="*/ 3518019 w 10972800"/>
              <a:gd name="connsiteY3" fmla="*/ 3397797 h 4876852"/>
              <a:gd name="connsiteX4" fmla="*/ 0 w 10972800"/>
              <a:gd name="connsiteY4" fmla="*/ 1380989 h 4876852"/>
              <a:gd name="connsiteX5" fmla="*/ 0 w 10972800"/>
              <a:gd name="connsiteY5" fmla="*/ 0 h 4876852"/>
              <a:gd name="connsiteX0" fmla="*/ 0 w 10972800"/>
              <a:gd name="connsiteY0" fmla="*/ 0 h 5089807"/>
              <a:gd name="connsiteX1" fmla="*/ 10972800 w 10972800"/>
              <a:gd name="connsiteY1" fmla="*/ 0 h 5089807"/>
              <a:gd name="connsiteX2" fmla="*/ 10972800 w 10972800"/>
              <a:gd name="connsiteY2" fmla="*/ 4696758 h 5089807"/>
              <a:gd name="connsiteX3" fmla="*/ 4133316 w 10972800"/>
              <a:gd name="connsiteY3" fmla="*/ 4525842 h 5089807"/>
              <a:gd name="connsiteX4" fmla="*/ 0 w 10972800"/>
              <a:gd name="connsiteY4" fmla="*/ 1380989 h 5089807"/>
              <a:gd name="connsiteX5" fmla="*/ 0 w 10972800"/>
              <a:gd name="connsiteY5" fmla="*/ 0 h 5089807"/>
              <a:gd name="connsiteX0" fmla="*/ 0 w 10972800"/>
              <a:gd name="connsiteY0" fmla="*/ 0 h 4834650"/>
              <a:gd name="connsiteX1" fmla="*/ 10972800 w 10972800"/>
              <a:gd name="connsiteY1" fmla="*/ 0 h 4834650"/>
              <a:gd name="connsiteX2" fmla="*/ 10964255 w 10972800"/>
              <a:gd name="connsiteY2" fmla="*/ 4166919 h 4834650"/>
              <a:gd name="connsiteX3" fmla="*/ 4133316 w 10972800"/>
              <a:gd name="connsiteY3" fmla="*/ 4525842 h 4834650"/>
              <a:gd name="connsiteX4" fmla="*/ 0 w 10972800"/>
              <a:gd name="connsiteY4" fmla="*/ 1380989 h 4834650"/>
              <a:gd name="connsiteX5" fmla="*/ 0 w 10972800"/>
              <a:gd name="connsiteY5" fmla="*/ 0 h 483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4834650">
                <a:moveTo>
                  <a:pt x="0" y="0"/>
                </a:moveTo>
                <a:lnTo>
                  <a:pt x="10972800" y="0"/>
                </a:lnTo>
                <a:cubicBezTo>
                  <a:pt x="10969952" y="1388973"/>
                  <a:pt x="10967103" y="2777946"/>
                  <a:pt x="10964255" y="4166919"/>
                </a:cubicBezTo>
                <a:cubicBezTo>
                  <a:pt x="10026591" y="4847163"/>
                  <a:pt x="5962116" y="5078470"/>
                  <a:pt x="4133316" y="4525842"/>
                </a:cubicBezTo>
                <a:cubicBezTo>
                  <a:pt x="2304516" y="3973214"/>
                  <a:pt x="891136" y="2061232"/>
                  <a:pt x="0" y="138098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72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01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1226" y="1410840"/>
            <a:ext cx="8181174" cy="33662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xmlns="" val="133452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341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955" y="1720730"/>
            <a:ext cx="7956135" cy="247525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167202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2191999" cy="523875"/>
          </a:xfrm>
          <a:prstGeom prst="rect">
            <a:avLst/>
          </a:prstGeom>
          <a:solidFill>
            <a:srgbClr val="00809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114" tIns="37880" rIns="61358" bIns="37880" numCol="1" anchor="ctr" anchorCtr="0" compatLnSpc="1">
            <a:prstTxWarp prst="textNoShape">
              <a:avLst/>
            </a:prstTxWarp>
            <a:normAutofit fontScale="90000"/>
          </a:bodyPr>
          <a:lstStyle>
            <a:lvl1pPr algn="ctr">
              <a:defRPr lang="en-NZ" sz="3200" b="1" kern="1200">
                <a:solidFill>
                  <a:schemeClr val="bg1"/>
                </a:solidFill>
              </a:defRPr>
            </a:lvl1pPr>
          </a:lstStyle>
          <a:p>
            <a:pPr lvl="0" algn="l" eaLnBrk="1" hangingPunct="1"/>
            <a:r>
              <a:rPr lang="en-US" dirty="0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xmlns="" val="94616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35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014"/>
          </a:xfrm>
        </p:spPr>
        <p:txBody>
          <a:bodyPr/>
          <a:lstStyle>
            <a:lvl1pPr>
              <a:defRPr sz="4000">
                <a:solidFill>
                  <a:srgbClr val="17BF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511"/>
            <a:ext cx="10515600" cy="45976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65F8B1D-FD5D-4947-B6ED-7913845363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307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37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8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95413"/>
            <a:ext cx="5181600" cy="46806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95413"/>
            <a:ext cx="5181600" cy="46806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47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85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0769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07365"/>
            <a:ext cx="5157787" cy="376869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0769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07365"/>
            <a:ext cx="5183188" cy="37686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339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75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0997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726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2201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399" y="4406900"/>
            <a:ext cx="7872413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5589" y="2906713"/>
            <a:ext cx="7951224" cy="1500187"/>
          </a:xfrm>
          <a:custGeom>
            <a:avLst/>
            <a:gdLst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469675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876852"/>
              <a:gd name="connsiteX1" fmla="*/ 10972800 w 10972800"/>
              <a:gd name="connsiteY1" fmla="*/ 0 h 4876852"/>
              <a:gd name="connsiteX2" fmla="*/ 10972800 w 10972800"/>
              <a:gd name="connsiteY2" fmla="*/ 4696758 h 4876852"/>
              <a:gd name="connsiteX3" fmla="*/ 3518019 w 10972800"/>
              <a:gd name="connsiteY3" fmla="*/ 3397797 h 4876852"/>
              <a:gd name="connsiteX4" fmla="*/ 0 w 10972800"/>
              <a:gd name="connsiteY4" fmla="*/ 1380989 h 4876852"/>
              <a:gd name="connsiteX5" fmla="*/ 0 w 10972800"/>
              <a:gd name="connsiteY5" fmla="*/ 0 h 4876852"/>
              <a:gd name="connsiteX0" fmla="*/ 0 w 10972800"/>
              <a:gd name="connsiteY0" fmla="*/ 0 h 5089807"/>
              <a:gd name="connsiteX1" fmla="*/ 10972800 w 10972800"/>
              <a:gd name="connsiteY1" fmla="*/ 0 h 5089807"/>
              <a:gd name="connsiteX2" fmla="*/ 10972800 w 10972800"/>
              <a:gd name="connsiteY2" fmla="*/ 4696758 h 5089807"/>
              <a:gd name="connsiteX3" fmla="*/ 4133316 w 10972800"/>
              <a:gd name="connsiteY3" fmla="*/ 4525842 h 5089807"/>
              <a:gd name="connsiteX4" fmla="*/ 0 w 10972800"/>
              <a:gd name="connsiteY4" fmla="*/ 1380989 h 5089807"/>
              <a:gd name="connsiteX5" fmla="*/ 0 w 10972800"/>
              <a:gd name="connsiteY5" fmla="*/ 0 h 5089807"/>
              <a:gd name="connsiteX0" fmla="*/ 0 w 10972800"/>
              <a:gd name="connsiteY0" fmla="*/ 0 h 4834650"/>
              <a:gd name="connsiteX1" fmla="*/ 10972800 w 10972800"/>
              <a:gd name="connsiteY1" fmla="*/ 0 h 4834650"/>
              <a:gd name="connsiteX2" fmla="*/ 10964255 w 10972800"/>
              <a:gd name="connsiteY2" fmla="*/ 4166919 h 4834650"/>
              <a:gd name="connsiteX3" fmla="*/ 4133316 w 10972800"/>
              <a:gd name="connsiteY3" fmla="*/ 4525842 h 4834650"/>
              <a:gd name="connsiteX4" fmla="*/ 0 w 10972800"/>
              <a:gd name="connsiteY4" fmla="*/ 1380989 h 4834650"/>
              <a:gd name="connsiteX5" fmla="*/ 0 w 10972800"/>
              <a:gd name="connsiteY5" fmla="*/ 0 h 483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4834650">
                <a:moveTo>
                  <a:pt x="0" y="0"/>
                </a:moveTo>
                <a:lnTo>
                  <a:pt x="10972800" y="0"/>
                </a:lnTo>
                <a:cubicBezTo>
                  <a:pt x="10969952" y="1388973"/>
                  <a:pt x="10967103" y="2777946"/>
                  <a:pt x="10964255" y="4166919"/>
                </a:cubicBezTo>
                <a:cubicBezTo>
                  <a:pt x="10026591" y="4847163"/>
                  <a:pt x="5962116" y="5078470"/>
                  <a:pt x="4133316" y="4525842"/>
                </a:cubicBezTo>
                <a:cubicBezTo>
                  <a:pt x="2304516" y="3973214"/>
                  <a:pt x="891136" y="2061232"/>
                  <a:pt x="0" y="138098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326483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93484" y="765175"/>
            <a:ext cx="11184000" cy="969282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93484" y="295683"/>
            <a:ext cx="11184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494400" y="1803543"/>
            <a:ext cx="11184000" cy="4536000"/>
          </a:xfrm>
        </p:spPr>
        <p:txBody>
          <a:bodyPr/>
          <a:lstStyle>
            <a:lvl1pPr marL="0" indent="0">
              <a:buNone/>
              <a:defRPr/>
            </a:lvl1pPr>
            <a:lvl2pPr marL="266700" indent="-26670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3485" y="6407835"/>
            <a:ext cx="10079297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>
                <a:solidFill>
                  <a:srgbClr val="8C8C8C"/>
                </a:solidFill>
              </a:defRPr>
            </a:lvl1pPr>
          </a:lstStyle>
          <a:p>
            <a:r>
              <a:rPr lang="en-GB" smtClean="0"/>
              <a:t>© 2015. For information, contact Deloitte Touche Tohmatsu Limited. </a:t>
            </a:r>
            <a:endParaRPr lang="en-GB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629328" y="6407835"/>
            <a:ext cx="1056117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17973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01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1226" y="1410840"/>
            <a:ext cx="8181174" cy="33662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xmlns="" val="62102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375186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40847"/>
            <a:ext cx="7956135" cy="247525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1005923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12716"/>
            <a:ext cx="7872413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22218"/>
            <a:ext cx="7951224" cy="1500187"/>
          </a:xfrm>
          <a:custGeom>
            <a:avLst/>
            <a:gdLst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469675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526268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696758"/>
              <a:gd name="connsiteX1" fmla="*/ 10972800 w 10972800"/>
              <a:gd name="connsiteY1" fmla="*/ 0 h 4696758"/>
              <a:gd name="connsiteX2" fmla="*/ 10972800 w 10972800"/>
              <a:gd name="connsiteY2" fmla="*/ 4696758 h 4696758"/>
              <a:gd name="connsiteX3" fmla="*/ 0 w 10972800"/>
              <a:gd name="connsiteY3" fmla="*/ 1380989 h 4696758"/>
              <a:gd name="connsiteX4" fmla="*/ 0 w 10972800"/>
              <a:gd name="connsiteY4" fmla="*/ 0 h 4696758"/>
              <a:gd name="connsiteX0" fmla="*/ 0 w 10972800"/>
              <a:gd name="connsiteY0" fmla="*/ 0 h 4876852"/>
              <a:gd name="connsiteX1" fmla="*/ 10972800 w 10972800"/>
              <a:gd name="connsiteY1" fmla="*/ 0 h 4876852"/>
              <a:gd name="connsiteX2" fmla="*/ 10972800 w 10972800"/>
              <a:gd name="connsiteY2" fmla="*/ 4696758 h 4876852"/>
              <a:gd name="connsiteX3" fmla="*/ 3518019 w 10972800"/>
              <a:gd name="connsiteY3" fmla="*/ 3397797 h 4876852"/>
              <a:gd name="connsiteX4" fmla="*/ 0 w 10972800"/>
              <a:gd name="connsiteY4" fmla="*/ 1380989 h 4876852"/>
              <a:gd name="connsiteX5" fmla="*/ 0 w 10972800"/>
              <a:gd name="connsiteY5" fmla="*/ 0 h 4876852"/>
              <a:gd name="connsiteX0" fmla="*/ 0 w 10972800"/>
              <a:gd name="connsiteY0" fmla="*/ 0 h 5089807"/>
              <a:gd name="connsiteX1" fmla="*/ 10972800 w 10972800"/>
              <a:gd name="connsiteY1" fmla="*/ 0 h 5089807"/>
              <a:gd name="connsiteX2" fmla="*/ 10972800 w 10972800"/>
              <a:gd name="connsiteY2" fmla="*/ 4696758 h 5089807"/>
              <a:gd name="connsiteX3" fmla="*/ 4133316 w 10972800"/>
              <a:gd name="connsiteY3" fmla="*/ 4525842 h 5089807"/>
              <a:gd name="connsiteX4" fmla="*/ 0 w 10972800"/>
              <a:gd name="connsiteY4" fmla="*/ 1380989 h 5089807"/>
              <a:gd name="connsiteX5" fmla="*/ 0 w 10972800"/>
              <a:gd name="connsiteY5" fmla="*/ 0 h 5089807"/>
              <a:gd name="connsiteX0" fmla="*/ 0 w 10972800"/>
              <a:gd name="connsiteY0" fmla="*/ 0 h 4834650"/>
              <a:gd name="connsiteX1" fmla="*/ 10972800 w 10972800"/>
              <a:gd name="connsiteY1" fmla="*/ 0 h 4834650"/>
              <a:gd name="connsiteX2" fmla="*/ 10964255 w 10972800"/>
              <a:gd name="connsiteY2" fmla="*/ 4166919 h 4834650"/>
              <a:gd name="connsiteX3" fmla="*/ 4133316 w 10972800"/>
              <a:gd name="connsiteY3" fmla="*/ 4525842 h 4834650"/>
              <a:gd name="connsiteX4" fmla="*/ 0 w 10972800"/>
              <a:gd name="connsiteY4" fmla="*/ 1380989 h 4834650"/>
              <a:gd name="connsiteX5" fmla="*/ 0 w 10972800"/>
              <a:gd name="connsiteY5" fmla="*/ 0 h 483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2800" h="4834650">
                <a:moveTo>
                  <a:pt x="0" y="0"/>
                </a:moveTo>
                <a:lnTo>
                  <a:pt x="10972800" y="0"/>
                </a:lnTo>
                <a:cubicBezTo>
                  <a:pt x="10969952" y="1388973"/>
                  <a:pt x="10967103" y="2777946"/>
                  <a:pt x="10964255" y="4166919"/>
                </a:cubicBezTo>
                <a:cubicBezTo>
                  <a:pt x="10026591" y="4847163"/>
                  <a:pt x="5962116" y="5078470"/>
                  <a:pt x="4133316" y="4525842"/>
                </a:cubicBezTo>
                <a:cubicBezTo>
                  <a:pt x="2304516" y="3973214"/>
                  <a:pt x="891136" y="2061232"/>
                  <a:pt x="0" y="138098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180292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01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9600" y="1411624"/>
            <a:ext cx="8181174" cy="33662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12882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xmlns="" val="319739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56234" y="2931208"/>
            <a:ext cx="4683094" cy="52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endParaRPr lang="en-NZ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239142" y="1412520"/>
            <a:ext cx="5477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xmlns="" val="123769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cap="all" baseline="0">
          <a:solidFill>
            <a:schemeClr val="bg1"/>
          </a:solidFill>
          <a:latin typeface="Arial Rounded MT Bold" panose="020F07040305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4173" y="6194315"/>
            <a:ext cx="1648626" cy="484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19337"/>
            <a:ext cx="3831613" cy="45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675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17BFC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7132" y="2295292"/>
            <a:ext cx="3790895" cy="45878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B48625A-8FBC-4567-9256-2ED49F3300FA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654" y="6157431"/>
            <a:ext cx="1648626" cy="4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438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17BFC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56234" y="2931208"/>
            <a:ext cx="4683094" cy="52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endParaRPr lang="en-NZ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239142" y="1412520"/>
            <a:ext cx="5477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xmlns="" val="372421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cap="all" baseline="0">
          <a:solidFill>
            <a:schemeClr val="bg1"/>
          </a:solidFill>
          <a:latin typeface="Arial Rounded MT Bold" panose="020F07040305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3556" y="2300105"/>
            <a:ext cx="3790895" cy="45878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B48625A-8FBC-4567-9256-2ED49F3300FA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654" y="6157431"/>
            <a:ext cx="1648626" cy="4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106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70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17BFC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8625A-8FBC-4567-9256-2ED49F3300FA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4173" y="6194315"/>
            <a:ext cx="1648626" cy="484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19681"/>
            <a:ext cx="3912742" cy="46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68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4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17BFC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5414"/>
            <a:ext cx="10515600" cy="4637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8B1D-FD5D-4947-B6ED-7913845363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654" y="6157431"/>
            <a:ext cx="1648626" cy="484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738" y="6104083"/>
            <a:ext cx="9537106" cy="4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99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7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7BFC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5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30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bing.com/images/search?q=effel+tower+stages&amp;view=detailv2&amp;&amp;id=7E796DD419A4773E8DA62A268315439531B04ADC&amp;selectedIndex=11&amp;ccid=iSiBh3oZ&amp;simid=608049155663726762&amp;thid=OIP.M892881877a1924f78c8b6879ab32370fo0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Budgeting &amp; Forecasting for Cost Centres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NZ" dirty="0" smtClean="0"/>
              <a:t>SAP Business Warehouse Integrated Planning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210" y="861459"/>
            <a:ext cx="4551734" cy="26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1974" y="874711"/>
            <a:ext cx="4551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prstClr val="white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Portal Online </a:t>
            </a:r>
            <a:r>
              <a:rPr lang="en-NZ" sz="4000" dirty="0" err="1">
                <a:solidFill>
                  <a:prstClr val="white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Masterdata</a:t>
            </a:r>
            <a:r>
              <a:rPr lang="en-NZ" sz="4000" dirty="0">
                <a:solidFill>
                  <a:prstClr val="white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Change </a:t>
            </a:r>
            <a:r>
              <a:rPr lang="en-NZ" sz="4000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Forms</a:t>
            </a:r>
          </a:p>
          <a:p>
            <a:r>
              <a:rPr lang="en-NZ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Enterprise Support Services</a:t>
            </a:r>
            <a:r>
              <a:rPr lang="en-NZ" sz="4000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endParaRPr lang="en-NZ" sz="4000" dirty="0">
              <a:solidFill>
                <a:prstClr val="white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2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3484" y="295683"/>
            <a:ext cx="11406968" cy="469492"/>
          </a:xfrm>
        </p:spPr>
        <p:txBody>
          <a:bodyPr/>
          <a:lstStyle/>
          <a:p>
            <a:r>
              <a:rPr lang="en-US" altLang="ja-JP" sz="3200" b="1" dirty="0" smtClean="0"/>
              <a:t>Solution Design - Forms Framework Components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sz="2800" dirty="0" smtClean="0">
              <a:solidFill>
                <a:srgbClr val="57575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905001" y="6407835"/>
            <a:ext cx="7559473" cy="252000"/>
          </a:xfrm>
        </p:spPr>
        <p:txBody>
          <a:bodyPr/>
          <a:lstStyle/>
          <a:p>
            <a:r>
              <a:rPr lang="en-GB" dirty="0" smtClean="0"/>
              <a:t>© 2016. For information, contact Deloitte </a:t>
            </a:r>
            <a:r>
              <a:rPr lang="en-GB" dirty="0" err="1" smtClean="0"/>
              <a:t>Touche</a:t>
            </a:r>
            <a:r>
              <a:rPr lang="en-GB" dirty="0" smtClean="0"/>
              <a:t> Tohmatsu Limited. 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95996" y="6407835"/>
            <a:ext cx="792088" cy="252000"/>
          </a:xfrm>
        </p:spPr>
        <p:txBody>
          <a:bodyPr/>
          <a:lstStyle/>
          <a:p>
            <a:fld id="{95CC1D26-A9BD-4BDE-BDD9-08EDBAE96860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371718" name="Rectangle 6" hidden="1"/>
          <p:cNvGraphicFramePr>
            <a:graphicFrameLocks/>
          </p:cNvGraphicFramePr>
          <p:nvPr/>
        </p:nvGraphicFramePr>
        <p:xfrm>
          <a:off x="1524000" y="0"/>
          <a:ext cx="146050" cy="158750"/>
        </p:xfrm>
        <a:graphic>
          <a:graphicData uri="http://schemas.openxmlformats.org/presentationml/2006/ole">
            <p:oleObj spid="_x0000_s2056" name="think-cell Slide" r:id="rId5" imgW="0" imgH="0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3484" y="992620"/>
            <a:ext cx="1155274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NZ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Launchpad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a dashboard type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launchpad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start the services. The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launchpad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a re-used SAP standard component, which also provides services to dynamically display services based on the users authorisations</a:t>
            </a:r>
          </a:p>
          <a:p>
            <a:pPr algn="just"/>
            <a:endParaRPr lang="en-N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Z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Configuration of form fields, instead of customisations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Customisation for additional screen logic, special field validations and the core business logic – generic forms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Framework based forms data model to save requests during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approval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Z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Workflow: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workflows are based on standard approval template, customisation only for notification processing (HTML e-mail notifications)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Standardised workflow inbox based on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WebDynpro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ABAP (Universal Worklist)</a:t>
            </a:r>
            <a:endParaRPr lang="en-N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r>
              <a:rPr lang="en-NZ" dirty="0"/>
              <a:t> </a:t>
            </a:r>
          </a:p>
          <a:p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31" b="34813"/>
          <a:stretch/>
        </p:blipFill>
        <p:spPr>
          <a:xfrm>
            <a:off x="9495996" y="6328426"/>
            <a:ext cx="2316997" cy="4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3021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ja-JP" sz="3200" b="1" dirty="0" smtClean="0"/>
              <a:t>Solution Design – System Requirements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sz="2800" dirty="0" smtClean="0">
              <a:solidFill>
                <a:srgbClr val="57575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905001" y="6407835"/>
            <a:ext cx="7559473" cy="252000"/>
          </a:xfrm>
        </p:spPr>
        <p:txBody>
          <a:bodyPr/>
          <a:lstStyle/>
          <a:p>
            <a:r>
              <a:rPr lang="en-GB" dirty="0" smtClean="0"/>
              <a:t>© 2016. For information, contact Deloitte </a:t>
            </a:r>
            <a:r>
              <a:rPr lang="en-GB" dirty="0" err="1" smtClean="0"/>
              <a:t>Touche</a:t>
            </a:r>
            <a:r>
              <a:rPr lang="en-GB" dirty="0" smtClean="0"/>
              <a:t> Tohmatsu Limited. 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95996" y="6407835"/>
            <a:ext cx="792088" cy="252000"/>
          </a:xfrm>
        </p:spPr>
        <p:txBody>
          <a:bodyPr/>
          <a:lstStyle/>
          <a:p>
            <a:fld id="{95CC1D26-A9BD-4BDE-BDD9-08EDBAE96860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371718" name="Rectangle 6" hidden="1"/>
          <p:cNvGraphicFramePr>
            <a:graphicFrameLocks/>
          </p:cNvGraphicFramePr>
          <p:nvPr/>
        </p:nvGraphicFramePr>
        <p:xfrm>
          <a:off x="1524000" y="0"/>
          <a:ext cx="146050" cy="158750"/>
        </p:xfrm>
        <a:graphic>
          <a:graphicData uri="http://schemas.openxmlformats.org/presentationml/2006/ole">
            <p:oleObj spid="_x0000_s3080" name="think-cell Slide" r:id="rId5" imgW="0" imgH="0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3484" y="1694986"/>
            <a:ext cx="1118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NZ" b="1" u="sng" dirty="0"/>
              <a:t>ERP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ERP 6.0 - Enhancement Pack 7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Existing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/MSS licence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Activate Business Functions for HR Administrative Service /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MSS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Webdynpro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ABAP – Generic Forms Services</a:t>
            </a:r>
          </a:p>
          <a:p>
            <a:endParaRPr lang="en-NZ" b="1" u="sng" dirty="0"/>
          </a:p>
          <a:p>
            <a:endParaRPr lang="en-NZ" dirty="0"/>
          </a:p>
          <a:p>
            <a:r>
              <a:rPr lang="en-NZ" dirty="0"/>
              <a:t> </a:t>
            </a:r>
          </a:p>
          <a:p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31" b="34813"/>
          <a:stretch/>
        </p:blipFill>
        <p:spPr>
          <a:xfrm>
            <a:off x="9495996" y="6328426"/>
            <a:ext cx="2316997" cy="4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635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60963" y="295683"/>
            <a:ext cx="11592500" cy="469492"/>
          </a:xfrm>
        </p:spPr>
        <p:txBody>
          <a:bodyPr/>
          <a:lstStyle/>
          <a:p>
            <a:r>
              <a:rPr lang="en-US" altLang="ja-JP" sz="3200" b="1" dirty="0" smtClean="0"/>
              <a:t>Solution Design Forms Framework – Pro’s &amp; Con’s</a:t>
            </a:r>
            <a:endParaRPr lang="en-US" sz="2800" dirty="0" smtClean="0">
              <a:solidFill>
                <a:srgbClr val="57575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905001" y="6407835"/>
            <a:ext cx="7559473" cy="252000"/>
          </a:xfrm>
        </p:spPr>
        <p:txBody>
          <a:bodyPr/>
          <a:lstStyle/>
          <a:p>
            <a:r>
              <a:rPr lang="en-GB" dirty="0" smtClean="0"/>
              <a:t>© 2016. For information, contact Deloitte </a:t>
            </a:r>
            <a:r>
              <a:rPr lang="en-GB" dirty="0" err="1" smtClean="0"/>
              <a:t>Touche</a:t>
            </a:r>
            <a:r>
              <a:rPr lang="en-GB" dirty="0" smtClean="0"/>
              <a:t> Tohmatsu Limited. 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95996" y="6407835"/>
            <a:ext cx="792088" cy="252000"/>
          </a:xfrm>
        </p:spPr>
        <p:txBody>
          <a:bodyPr/>
          <a:lstStyle/>
          <a:p>
            <a:fld id="{95CC1D26-A9BD-4BDE-BDD9-08EDBAE96860}" type="slidenum">
              <a:rPr lang="en-GB" smtClean="0"/>
              <a:pPr/>
              <a:t>12</a:t>
            </a:fld>
            <a:endParaRPr lang="en-GB" dirty="0"/>
          </a:p>
        </p:txBody>
      </p:sp>
      <p:graphicFrame>
        <p:nvGraphicFramePr>
          <p:cNvPr id="371718" name="Rectangle 6" hidden="1"/>
          <p:cNvGraphicFramePr>
            <a:graphicFrameLocks/>
          </p:cNvGraphicFramePr>
          <p:nvPr/>
        </p:nvGraphicFramePr>
        <p:xfrm>
          <a:off x="1524000" y="0"/>
          <a:ext cx="146050" cy="158750"/>
        </p:xfrm>
        <a:graphic>
          <a:graphicData uri="http://schemas.openxmlformats.org/presentationml/2006/ole">
            <p:oleObj spid="_x0000_s4104" name="think-cell Slide" r:id="rId8" imgW="0" imgH="0" progId="">
              <p:embed/>
            </p:oleObj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60963" y="1092247"/>
            <a:ext cx="11411098" cy="1434652"/>
            <a:chOff x="393692" y="1254950"/>
            <a:chExt cx="3997331" cy="2160481"/>
          </a:xfrm>
        </p:grpSpPr>
        <p:sp>
          <p:nvSpPr>
            <p:cNvPr id="8" name="Text Box 1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93692" y="1254950"/>
              <a:ext cx="3997325" cy="371090"/>
            </a:xfrm>
            <a:prstGeom prst="rect">
              <a:avLst/>
            </a:prstGeom>
            <a:solidFill>
              <a:srgbClr val="00A1DE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1400" b="1" dirty="0">
                  <a:solidFill>
                    <a:schemeClr val="bg1"/>
                  </a:solidFill>
                </a:rPr>
                <a:t>Pro’s</a:t>
              </a:r>
            </a:p>
          </p:txBody>
        </p:sp>
        <p:sp>
          <p:nvSpPr>
            <p:cNvPr id="9" name="Text Placeholder 5"/>
            <p:cNvSpPr txBox="1">
              <a:spLocks/>
            </p:cNvSpPr>
            <p:nvPr/>
          </p:nvSpPr>
          <p:spPr>
            <a:xfrm>
              <a:off x="393698" y="1626039"/>
              <a:ext cx="3997325" cy="1789392"/>
            </a:xfrm>
            <a:prstGeom prst="rect">
              <a:avLst/>
            </a:prstGeom>
            <a:solidFill>
              <a:srgbClr val="DCDCDC"/>
            </a:solidFill>
            <a:ln w="12700">
              <a:noFill/>
            </a:ln>
          </p:spPr>
          <p:txBody>
            <a:bodyPr wrap="square" lIns="91440" tIns="91440" rIns="91440" bIns="9144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Reusable components -&gt; reduced implementation effort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BADI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development vs. from scratch custom development of all components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UX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similar to existing </a:t>
              </a: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ESS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MSS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Portal Services </a:t>
              </a:r>
            </a:p>
            <a:p>
              <a:pPr marL="0" lvl="1" indent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100" dirty="0">
                <a:solidFill>
                  <a:srgbClr val="313131"/>
                </a:solidFill>
              </a:endParaRPr>
            </a:p>
            <a:p>
              <a:pPr marL="0" lvl="1" indent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100" dirty="0">
                <a:solidFill>
                  <a:srgbClr val="31313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0962" y="2849216"/>
            <a:ext cx="11411081" cy="1364975"/>
            <a:chOff x="393698" y="1099009"/>
            <a:chExt cx="3997326" cy="2864071"/>
          </a:xfrm>
        </p:grpSpPr>
        <p:sp>
          <p:nvSpPr>
            <p:cNvPr id="11" name="Text Box 10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93699" y="1099009"/>
              <a:ext cx="3997325" cy="527032"/>
            </a:xfrm>
            <a:prstGeom prst="rect">
              <a:avLst/>
            </a:prstGeom>
            <a:solidFill>
              <a:srgbClr val="00A1DE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1400" b="1" dirty="0">
                  <a:solidFill>
                    <a:schemeClr val="bg1"/>
                  </a:solidFill>
                </a:rPr>
                <a:t>Con’s</a:t>
              </a:r>
            </a:p>
          </p:txBody>
        </p:sp>
        <p:sp>
          <p:nvSpPr>
            <p:cNvPr id="12" name="Text Placeholder 5"/>
            <p:cNvSpPr txBox="1">
              <a:spLocks/>
            </p:cNvSpPr>
            <p:nvPr/>
          </p:nvSpPr>
          <p:spPr>
            <a:xfrm>
              <a:off x="393698" y="1626041"/>
              <a:ext cx="3997325" cy="2337039"/>
            </a:xfrm>
            <a:prstGeom prst="rect">
              <a:avLst/>
            </a:prstGeom>
            <a:solidFill>
              <a:srgbClr val="DCDCDC"/>
            </a:solidFill>
            <a:ln w="12700">
              <a:noFill/>
            </a:ln>
          </p:spPr>
          <p:txBody>
            <a:bodyPr wrap="square" lIns="91440" tIns="91440" rIns="91440" bIns="9144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Restrictions on some framework provided functionalities (e.g. no data change in approval step)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ESS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/ </a:t>
              </a: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MSS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license necessary</a:t>
              </a:r>
            </a:p>
            <a:p>
              <a:pPr marL="0" lvl="1" indent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100" dirty="0">
                <a:solidFill>
                  <a:srgbClr val="313131"/>
                </a:solidFill>
              </a:endParaRPr>
            </a:p>
            <a:p>
              <a:pPr marL="0" lvl="1" indent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100" dirty="0">
                <a:solidFill>
                  <a:srgbClr val="31313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0980" y="4367313"/>
            <a:ext cx="11411084" cy="1101662"/>
            <a:chOff x="393698" y="1319773"/>
            <a:chExt cx="3997326" cy="1191580"/>
          </a:xfrm>
        </p:grpSpPr>
        <p:sp>
          <p:nvSpPr>
            <p:cNvPr id="14" name="Text Box 10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93699" y="1319773"/>
              <a:ext cx="3997325" cy="306266"/>
            </a:xfrm>
            <a:prstGeom prst="rect">
              <a:avLst/>
            </a:prstGeom>
            <a:solidFill>
              <a:srgbClr val="00A1DE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1400" b="1" dirty="0" smtClean="0">
                  <a:solidFill>
                    <a:schemeClr val="bg1"/>
                  </a:solidFill>
                </a:rPr>
                <a:t>Future Architecture &amp; Reusability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 Placeholder 5"/>
            <p:cNvSpPr txBox="1">
              <a:spLocks/>
            </p:cNvSpPr>
            <p:nvPr/>
          </p:nvSpPr>
          <p:spPr>
            <a:xfrm>
              <a:off x="393698" y="1626041"/>
              <a:ext cx="3997325" cy="885312"/>
            </a:xfrm>
            <a:prstGeom prst="rect">
              <a:avLst/>
            </a:prstGeom>
            <a:solidFill>
              <a:srgbClr val="DCDCDC"/>
            </a:solidFill>
            <a:ln w="12700">
              <a:noFill/>
            </a:ln>
          </p:spPr>
          <p:txBody>
            <a:bodyPr wrap="square" lIns="91440" tIns="91440" rIns="91440" bIns="9144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WebDynpro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ABAP FPM is still on the SAP </a:t>
              </a: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UX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strategy roadmap next to Fiori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 err="1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UX</a:t>
              </a:r>
              <a:r>
                <a:rPr lang="en-US" sz="1800" dirty="0">
                  <a:solidFill>
                    <a:srgbClr val="3131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improvements via Screen Personas to make the Forms look like Fiori</a:t>
              </a:r>
            </a:p>
            <a:p>
              <a:pPr marL="0" lvl="1" indent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100" dirty="0">
                <a:solidFill>
                  <a:srgbClr val="313131"/>
                </a:solidFill>
              </a:endParaRPr>
            </a:p>
            <a:p>
              <a:pPr marL="0" lvl="1" indent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100" dirty="0">
                <a:solidFill>
                  <a:srgbClr val="31313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31" b="34813"/>
          <a:stretch/>
        </p:blipFill>
        <p:spPr>
          <a:xfrm>
            <a:off x="9495996" y="6328426"/>
            <a:ext cx="2316997" cy="4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5414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Demo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7259" y="39255"/>
            <a:ext cx="2316997" cy="13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73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556" y="376722"/>
            <a:ext cx="9144000" cy="626924"/>
          </a:xfrm>
        </p:spPr>
        <p:txBody>
          <a:bodyPr>
            <a:normAutofit/>
          </a:bodyPr>
          <a:lstStyle/>
          <a:p>
            <a:pPr algn="l"/>
            <a:r>
              <a:rPr lang="en-NZ" sz="3200" b="1" dirty="0" smtClean="0"/>
              <a:t>Business Benefits Delivered</a:t>
            </a:r>
            <a:endParaRPr lang="en-NZ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556" y="1341113"/>
            <a:ext cx="11529392" cy="3916687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NZ" dirty="0" smtClean="0"/>
              <a:t>All key/volume </a:t>
            </a:r>
            <a:r>
              <a:rPr lang="en-NZ" dirty="0" err="1" smtClean="0"/>
              <a:t>masterdata</a:t>
            </a:r>
            <a:r>
              <a:rPr lang="en-NZ" dirty="0" smtClean="0"/>
              <a:t> changes now managed online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NZ" dirty="0" smtClean="0"/>
              <a:t>Fully Auditable approval process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NZ" dirty="0" smtClean="0"/>
              <a:t>No double keying of data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NZ" dirty="0" smtClean="0"/>
              <a:t>Data entered by the business is validated at point of entry reducing errors and re-work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NZ" dirty="0" smtClean="0"/>
              <a:t>Numbering conventions are followed through automation within the process using algorithms to ensure there is no logic driven into the number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7254" y="39255"/>
            <a:ext cx="2316997" cy="13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9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84dec1\AppData\Local\Microsoft\Windows\Temporary Internet Files\Content.IE5\CXTHJIG8\questi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8900" y="1761650"/>
            <a:ext cx="43942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466725"/>
            <a:ext cx="10515600" cy="8858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17BF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NZ" sz="3200" b="1" dirty="0" smtClean="0"/>
              <a:t>Questions</a:t>
            </a:r>
            <a:endParaRPr lang="en-NZ" sz="3200" b="1" dirty="0"/>
          </a:p>
        </p:txBody>
      </p:sp>
    </p:spTree>
    <p:extLst>
      <p:ext uri="{BB962C8B-B14F-4D97-AF65-F5344CB8AC3E}">
        <p14:creationId xmlns:p14="http://schemas.microsoft.com/office/powerpoint/2010/main" xmlns="" val="9559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8B1D-FD5D-4947-B6ED-791384536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3560" y="5241956"/>
            <a:ext cx="1231272" cy="37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7809" y="303723"/>
            <a:ext cx="10995991" cy="874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17BF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NZ" sz="3200" dirty="0" smtClean="0"/>
              <a:t>Todays Presentation Agenda</a:t>
            </a:r>
            <a:endParaRPr lang="en-NZ" sz="3200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729948" y="1186433"/>
            <a:ext cx="7315200" cy="3703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Overview of Inland Revenue Business Transformation (BT)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Overview of Enterprise Support Services (ESS)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Overview of the Online Forms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Business Pain Points – Manual Forms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NZ" sz="1800" dirty="0" err="1" smtClean="0">
                <a:ea typeface="Verdana" pitchFamily="34" charset="0"/>
                <a:cs typeface="Verdana" pitchFamily="34" charset="0"/>
              </a:rPr>
              <a:t>Masterdata</a:t>
            </a:r>
            <a:r>
              <a:rPr lang="en-NZ" sz="1800" dirty="0" smtClean="0">
                <a:ea typeface="Verdana" pitchFamily="34" charset="0"/>
                <a:cs typeface="Verdana" pitchFamily="34" charset="0"/>
              </a:rPr>
              <a:t> Scope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Solution – New Process Online Forms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Solution Design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Demo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Business Benefits Delivered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sz="1800" dirty="0" smtClean="0">
                <a:ea typeface="Verdana" pitchFamily="34" charset="0"/>
                <a:cs typeface="Verdana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xmlns="" val="36475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32723"/>
            <a:ext cx="12192000" cy="485132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8843" y="282853"/>
            <a:ext cx="10515600" cy="874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17BF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NZ" sz="3200" dirty="0" smtClean="0"/>
              <a:t>Overview of IR Business Transformation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xmlns="" val="265637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tse1.mm.bing.net/th?&amp;id=OIP.M892881877a1924f78c8b6879ab32370fo0&amp;w=300&amp;h=149&amp;c=0&amp;pid=1.9&amp;rs=0&amp;p=0&amp;r=0">
            <a:hlinkClick r:id="rId2" tooltip="View image detail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2451" y="233651"/>
            <a:ext cx="2748393" cy="13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5589" y="236470"/>
            <a:ext cx="7921490" cy="874014"/>
          </a:xfrm>
        </p:spPr>
        <p:txBody>
          <a:bodyPr>
            <a:noAutofit/>
          </a:bodyPr>
          <a:lstStyle/>
          <a:p>
            <a:r>
              <a:rPr lang="en-NZ" sz="3200" b="1" dirty="0"/>
              <a:t>Overview of Enterprise Support Services (ESS)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71061" y="1183113"/>
            <a:ext cx="11718410" cy="4223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NZ" b="1" dirty="0" smtClean="0">
                <a:ea typeface="Verdana" pitchFamily="34" charset="0"/>
                <a:cs typeface="Verdana" pitchFamily="34" charset="0"/>
              </a:rPr>
              <a:t>ESS Stage 1 (Releases 1 &amp; 2):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dirty="0" smtClean="0">
                <a:ea typeface="Verdana" pitchFamily="34" charset="0"/>
                <a:cs typeface="Verdana" pitchFamily="34" charset="0"/>
              </a:rPr>
              <a:t>is about getting some house-keeping done, so we can: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NZ" dirty="0" smtClean="0">
                <a:ea typeface="Verdana" pitchFamily="34" charset="0"/>
                <a:cs typeface="Verdana" pitchFamily="34" charset="0"/>
              </a:rPr>
              <a:t>Address </a:t>
            </a:r>
            <a:r>
              <a:rPr lang="en-NZ" dirty="0">
                <a:ea typeface="Verdana" pitchFamily="34" charset="0"/>
                <a:cs typeface="Verdana" pitchFamily="34" charset="0"/>
              </a:rPr>
              <a:t>specific pain points through remediation to support the organisational </a:t>
            </a:r>
            <a:r>
              <a:rPr lang="en-NZ" dirty="0" smtClean="0">
                <a:ea typeface="Verdana" pitchFamily="34" charset="0"/>
                <a:cs typeface="Verdana" pitchFamily="34" charset="0"/>
              </a:rPr>
              <a:t>transformation</a:t>
            </a:r>
            <a:endParaRPr lang="en-NZ" dirty="0">
              <a:ea typeface="Verdana" pitchFamily="34" charset="0"/>
              <a:cs typeface="Verdana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NZ" dirty="0" smtClean="0">
                <a:ea typeface="Verdana" pitchFamily="34" charset="0"/>
                <a:cs typeface="Verdana" pitchFamily="34" charset="0"/>
              </a:rPr>
              <a:t>track, report and plan effectively for Business Transformation (B&amp;F for projects)</a:t>
            </a:r>
            <a:endParaRPr lang="en-NZ" dirty="0">
              <a:ea typeface="Verdana" pitchFamily="34" charset="0"/>
              <a:cs typeface="Verdana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NZ" dirty="0" smtClean="0"/>
              <a:t>model</a:t>
            </a:r>
            <a:r>
              <a:rPr lang="en-NZ" dirty="0"/>
              <a:t>, plan and budget </a:t>
            </a:r>
            <a:r>
              <a:rPr lang="en-NZ" dirty="0" smtClean="0"/>
              <a:t>for our </a:t>
            </a:r>
            <a:r>
              <a:rPr lang="en-NZ" dirty="0"/>
              <a:t>transforming </a:t>
            </a:r>
            <a:r>
              <a:rPr lang="en-NZ" dirty="0" smtClean="0"/>
              <a:t>organisation </a:t>
            </a:r>
            <a:r>
              <a:rPr lang="en-NZ" dirty="0" smtClean="0">
                <a:ea typeface="Verdana" pitchFamily="34" charset="0"/>
                <a:cs typeface="Verdana" pitchFamily="34" charset="0"/>
              </a:rPr>
              <a:t>(B&amp;F for cost centres)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dirty="0" smtClean="0">
                <a:ea typeface="Verdana" pitchFamily="34" charset="0"/>
                <a:cs typeface="Verdana" pitchFamily="34" charset="0"/>
              </a:rPr>
              <a:t>we have started small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NZ" dirty="0" smtClean="0">
                <a:ea typeface="Verdana" pitchFamily="34" charset="0"/>
                <a:cs typeface="Verdana" pitchFamily="34" charset="0"/>
              </a:rPr>
              <a:t>we have taken a low impact high benefit approach to what is delivered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endParaRPr lang="en-NZ" dirty="0" smtClean="0"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NZ" b="1" dirty="0" smtClean="0">
                <a:ea typeface="Verdana" pitchFamily="34" charset="0"/>
                <a:cs typeface="Verdana" pitchFamily="34" charset="0"/>
              </a:rPr>
              <a:t>ESS Stage 2 </a:t>
            </a:r>
            <a:r>
              <a:rPr lang="en-NZ" dirty="0" smtClean="0">
                <a:ea typeface="Verdana" pitchFamily="34" charset="0"/>
                <a:cs typeface="Verdana" pitchFamily="34" charset="0"/>
              </a:rPr>
              <a:t>will focus on process optimisation (Feb 2017 to Apr 2018).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endParaRPr lang="en-NZ" dirty="0" smtClean="0"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NZ" b="1" dirty="0" smtClean="0">
                <a:ea typeface="Verdana" pitchFamily="34" charset="0"/>
                <a:cs typeface="Verdana" pitchFamily="34" charset="0"/>
              </a:rPr>
              <a:t>Stages 3 and 4</a:t>
            </a:r>
            <a:r>
              <a:rPr lang="en-NZ" dirty="0" smtClean="0">
                <a:ea typeface="Verdana" pitchFamily="34" charset="0"/>
                <a:cs typeface="Verdana" pitchFamily="34" charset="0"/>
              </a:rPr>
              <a:t> will deliver ESS business transformation</a:t>
            </a:r>
            <a:r>
              <a:rPr lang="en-NZ" dirty="0">
                <a:ea typeface="Verdana" pitchFamily="34" charset="0"/>
                <a:cs typeface="Verdana" pitchFamily="34" charset="0"/>
              </a:rPr>
              <a:t> </a:t>
            </a:r>
            <a:r>
              <a:rPr lang="en-NZ" dirty="0" smtClean="0">
                <a:ea typeface="Verdana" pitchFamily="34" charset="0"/>
                <a:cs typeface="Verdana" pitchFamily="34" charset="0"/>
              </a:rPr>
              <a:t>enabling support services of the future (from Apr 2018).</a:t>
            </a:r>
            <a:endParaRPr lang="en-NZ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31" b="34813"/>
          <a:stretch/>
        </p:blipFill>
        <p:spPr>
          <a:xfrm>
            <a:off x="9495996" y="6328426"/>
            <a:ext cx="2316997" cy="4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3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070" y="378014"/>
            <a:ext cx="9675168" cy="624340"/>
          </a:xfrm>
        </p:spPr>
        <p:txBody>
          <a:bodyPr>
            <a:normAutofit/>
          </a:bodyPr>
          <a:lstStyle/>
          <a:p>
            <a:pPr algn="l"/>
            <a:r>
              <a:rPr lang="en-NZ" sz="3200" b="1" dirty="0" smtClean="0"/>
              <a:t>Business Pain Points – Manual Forms</a:t>
            </a:r>
            <a:endParaRPr lang="en-NZ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54142"/>
            <a:ext cx="10721010" cy="4788846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NZ" sz="2000" dirty="0" smtClean="0"/>
              <a:t>The Business Transformation programme will drive a significant increase in the volume of projects and changes to the organisational structure as the business goes through transformation</a:t>
            </a:r>
          </a:p>
          <a:p>
            <a:pPr algn="l"/>
            <a:endParaRPr lang="en-NZ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NZ" sz="2000" dirty="0" smtClean="0"/>
              <a:t>Current manual processes mean that:</a:t>
            </a:r>
          </a:p>
          <a:p>
            <a:pPr algn="l"/>
            <a:endParaRPr lang="en-NZ" sz="2000" dirty="0" smtClean="0"/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NZ" sz="1800" dirty="0" smtClean="0"/>
              <a:t>Hand written forms are used which can be illegible and have to be returned to users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NZ" sz="1800" dirty="0" smtClean="0"/>
              <a:t>Multiple approvals take place using an off-line process that is not easily auditable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NZ" sz="1800" dirty="0" smtClean="0"/>
              <a:t>This results in time consuming manual offline communications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NZ" sz="1800" dirty="0" smtClean="0"/>
              <a:t>There is significant duplication of effort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NZ" sz="1800" dirty="0" smtClean="0"/>
              <a:t>Manual master data maintenance has to be completed by the SAP </a:t>
            </a:r>
            <a:r>
              <a:rPr lang="en-NZ" sz="1800" dirty="0" err="1" smtClean="0"/>
              <a:t>masterdata</a:t>
            </a:r>
            <a:r>
              <a:rPr lang="en-NZ" sz="1800" dirty="0" smtClean="0"/>
              <a:t> teams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NZ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NZ" sz="2000" dirty="0" smtClean="0"/>
              <a:t>We still have ‘paper’ in a ‘paperless’ society and this does not align with Inland Revenue new ways of working</a:t>
            </a:r>
          </a:p>
          <a:p>
            <a:pPr algn="l"/>
            <a:endParaRPr lang="en-NZ" sz="2000" dirty="0"/>
          </a:p>
          <a:p>
            <a:pPr algn="l"/>
            <a:endParaRPr lang="en-NZ" sz="2000" dirty="0" smtClean="0"/>
          </a:p>
          <a:p>
            <a:pPr marL="342900" indent="-342900" algn="l">
              <a:buFont typeface="Arial" pitchFamily="34" charset="0"/>
              <a:buChar char="•"/>
            </a:pP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7257" y="39255"/>
            <a:ext cx="2316997" cy="13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63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532" y="259714"/>
            <a:ext cx="9918171" cy="802602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b="1" dirty="0" smtClean="0"/>
              <a:t>Business Pain Point – Manual Forms</a:t>
            </a:r>
            <a:r>
              <a:rPr lang="en-NZ" sz="3200" b="1" dirty="0" smtClean="0"/>
              <a:t/>
            </a:r>
            <a:br>
              <a:rPr lang="en-NZ" sz="3200" b="1" dirty="0" smtClean="0"/>
            </a:br>
            <a:r>
              <a:rPr lang="en-NZ" sz="2000" dirty="0"/>
              <a:t>Create and Change a Cost Centre Business </a:t>
            </a:r>
            <a:r>
              <a:rPr lang="en-NZ" sz="2000" dirty="0" smtClean="0"/>
              <a:t>Process</a:t>
            </a:r>
            <a:endParaRPr lang="en-NZ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490"/>
          <a:stretch/>
        </p:blipFill>
        <p:spPr>
          <a:xfrm>
            <a:off x="9854009" y="39255"/>
            <a:ext cx="2316997" cy="1087180"/>
          </a:xfrm>
          <a:prstGeom prst="rect">
            <a:avLst/>
          </a:prstGeom>
        </p:spPr>
      </p:pic>
      <p:pic>
        <p:nvPicPr>
          <p:cNvPr id="7" name="Picture 6" descr="C:\Users\jperridge\Desktop\cc2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996" y="1043581"/>
            <a:ext cx="11839734" cy="5622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219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74" y="337127"/>
            <a:ext cx="9144000" cy="706113"/>
          </a:xfrm>
        </p:spPr>
        <p:txBody>
          <a:bodyPr>
            <a:normAutofit/>
          </a:bodyPr>
          <a:lstStyle/>
          <a:p>
            <a:pPr algn="l"/>
            <a:r>
              <a:rPr lang="en-NZ" sz="3200" b="1" dirty="0" err="1" smtClean="0"/>
              <a:t>Masterdata</a:t>
            </a:r>
            <a:r>
              <a:rPr lang="en-NZ" sz="3200" b="1" dirty="0" smtClean="0"/>
              <a:t> Scope – Online Forms</a:t>
            </a:r>
            <a:endParaRPr lang="en-NZ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574" y="1805609"/>
            <a:ext cx="11290852" cy="1752600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NZ" sz="2000" dirty="0" smtClean="0"/>
              <a:t>Cost Centres (Create or Change)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NZ" sz="2000" dirty="0" smtClean="0"/>
              <a:t>Project Internal Orders (Create, Change or Delete)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NZ" sz="2000" dirty="0" smtClean="0"/>
              <a:t>Business Processes (Create only)</a:t>
            </a:r>
            <a:endParaRPr lang="en-NZ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5003" y="39255"/>
            <a:ext cx="2316997" cy="13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406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078" y="245255"/>
            <a:ext cx="9505122" cy="889857"/>
          </a:xfrm>
        </p:spPr>
        <p:txBody>
          <a:bodyPr>
            <a:normAutofit/>
          </a:bodyPr>
          <a:lstStyle/>
          <a:p>
            <a:pPr algn="l"/>
            <a:r>
              <a:rPr lang="en-NZ" sz="3200" b="1" dirty="0" smtClean="0"/>
              <a:t>Solution – New Process Online Forms </a:t>
            </a:r>
            <a:r>
              <a:rPr lang="en-NZ" b="1" dirty="0" smtClean="0"/>
              <a:t/>
            </a:r>
            <a:br>
              <a:rPr lang="en-NZ" b="1" dirty="0" smtClean="0"/>
            </a:br>
            <a:r>
              <a:rPr lang="en-NZ" sz="1800" dirty="0"/>
              <a:t>Create and Change a Cost Centre Business </a:t>
            </a:r>
            <a:r>
              <a:rPr lang="en-NZ" sz="1800" dirty="0" smtClean="0"/>
              <a:t>Process</a:t>
            </a:r>
            <a:endParaRPr lang="en-NZ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7259" y="39255"/>
            <a:ext cx="2316997" cy="1301858"/>
          </a:xfrm>
          <a:prstGeom prst="rect">
            <a:avLst/>
          </a:prstGeom>
        </p:spPr>
      </p:pic>
      <p:pic>
        <p:nvPicPr>
          <p:cNvPr id="7" name="Picture 6" descr="C:\Users\jperridge\Desktop\CC online creation form process v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791" y="1086677"/>
            <a:ext cx="11741426" cy="5698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4820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ja-JP" sz="3200" b="1" dirty="0" smtClean="0"/>
              <a:t>Solution Design - Forms Framework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sz="2800" dirty="0" smtClean="0">
              <a:solidFill>
                <a:srgbClr val="57575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95996" y="6407835"/>
            <a:ext cx="792088" cy="252000"/>
          </a:xfrm>
        </p:spPr>
        <p:txBody>
          <a:bodyPr/>
          <a:lstStyle/>
          <a:p>
            <a:fld id="{95CC1D26-A9BD-4BDE-BDD9-08EDBAE96860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371718" name="Rectangle 6" hidden="1"/>
          <p:cNvGraphicFramePr>
            <a:graphicFrameLocks/>
          </p:cNvGraphicFramePr>
          <p:nvPr/>
        </p:nvGraphicFramePr>
        <p:xfrm>
          <a:off x="1524000" y="0"/>
          <a:ext cx="146050" cy="158750"/>
        </p:xfrm>
        <a:graphic>
          <a:graphicData uri="http://schemas.openxmlformats.org/presentationml/2006/ole">
            <p:oleObj spid="_x0000_s1032" name="think-cell Slide" r:id="rId5" imgW="0" imgH="0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3484" y="1814253"/>
            <a:ext cx="11183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IRD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was looking to implement Finance forms based on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WebDynpro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ABAP to be delivered via the SAP Portal in a new role.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N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framework approach was seen as advantage against a 100% custom development, due to reduced implementation time and reusable components for future usages.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N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Decision: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Usage of HR administrative services framework – generic forms, based on </a:t>
            </a:r>
            <a:r>
              <a:rPr lang="en-N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Webdynpro</a:t>
            </a:r>
            <a:r>
              <a:rPr lang="en-N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ABAP FPM (Floor Plan Manager) technology</a:t>
            </a:r>
          </a:p>
          <a:p>
            <a:r>
              <a:rPr lang="en-NZ" dirty="0"/>
              <a:t> </a:t>
            </a:r>
          </a:p>
          <a:p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31" b="34813"/>
          <a:stretch/>
        </p:blipFill>
        <p:spPr>
          <a:xfrm>
            <a:off x="9495996" y="6328426"/>
            <a:ext cx="2316997" cy="4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229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dcHmchbU.LXdhMNfD8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dcHmchbU.LXdhMNfD8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dcHmchbU.LXdhMNfD8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dcHmchbU.LXdhMNfD8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heme/theme1.xml><?xml version="1.0" encoding="utf-8"?>
<a:theme xmlns:a="http://schemas.openxmlformats.org/drawingml/2006/main" name="PPT Module template_V0.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R_Powerpoint_template_V1.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s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17BFC7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ase xmlns="2d41ce18-63db-49c4-96fd-9399770077a8">Solution Delivery - Stage 1</Phase>
    <Subactivity xmlns="2d41ce18-63db-49c4-96fd-9399770077a8">Training Products</Subactivity>
    <DocumentType xmlns="2d41ce18-63db-49c4-96fd-9399770077a8">DELIVERABLE</DocumentType>
    <Activity xmlns="2d41ce18-63db-49c4-96fd-9399770077a8">Change Management</Activity>
    <IconOverlay xmlns="http://schemas.microsoft.com/sharepoint/v4" xsi:nil="true"/>
    <FunctionGroup xmlns="2d41ce18-63db-49c4-96fd-9399770077a8">Business Transformation</FunctionGroup>
    <Key_x0020_Words xmlns="2d41ce18-63db-49c4-96fd-9399770077a8">Cost Centre</Key_x0020_Words>
    <Workstream xmlns="2d41ce18-63db-49c4-96fd-9399770077a8">Enterprise Support Services</Workstream>
    <Substream xmlns="2d41ce18-63db-49c4-96fd-9399770077a8">Budget and Forecasting</Substream>
    <Narrative xmlns="2d41ce18-63db-49c4-96fd-9399770077a8" xsi:nil="true"/>
    <Function xmlns="2d41ce18-63db-49c4-96fd-9399770077a8">Enterprise Support Services</Function>
    <_Status xmlns="http://schemas.microsoft.com/sharepoint/v3/fields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4DFA741608A4CA4796E08B4A3970367B00DF8712DFFCE5F841AFA878C0A1324D8A" ma:contentTypeVersion="3" ma:contentTypeDescription="" ma:contentTypeScope="" ma:versionID="f284e209b3a1238353dd9b893f9b7c6f">
  <xsd:schema xmlns:xsd="http://www.w3.org/2001/XMLSchema" xmlns:xs="http://www.w3.org/2001/XMLSchema" xmlns:p="http://schemas.microsoft.com/office/2006/metadata/properties" xmlns:ns2="2d41ce18-63db-49c4-96fd-9399770077a8" xmlns:ns3="http://schemas.microsoft.com/sharepoint/v3/fields" xmlns:ns4="http://schemas.microsoft.com/sharepoint/v4" targetNamespace="http://schemas.microsoft.com/office/2006/metadata/properties" ma:root="true" ma:fieldsID="e6c19cdcde6eebb234387acdfc25bf2f" ns2:_="" ns3:_="" ns4:_="">
    <xsd:import namespace="2d41ce18-63db-49c4-96fd-9399770077a8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Type"/>
                <xsd:element ref="ns2:Subactivity"/>
                <xsd:element ref="ns2:Key_x0020_Words" minOccurs="0"/>
                <xsd:element ref="ns3:_Status" minOccurs="0"/>
                <xsd:element ref="ns2:Phase"/>
                <xsd:element ref="ns2:Workstream"/>
                <xsd:element ref="ns2:Substream" minOccurs="0"/>
                <xsd:element ref="ns2:Narrative" minOccurs="0"/>
                <xsd:element ref="ns2:FunctionGroup" minOccurs="0"/>
                <xsd:element ref="ns2:Function" minOccurs="0"/>
                <xsd:element ref="ns2:Activity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41ce18-63db-49c4-96fd-9399770077a8" elementFormDefault="qualified">
    <xsd:import namespace="http://schemas.microsoft.com/office/2006/documentManagement/types"/>
    <xsd:import namespace="http://schemas.microsoft.com/office/infopath/2007/PartnerControls"/>
    <xsd:element name="DocumentType" ma:index="1" ma:displayName="Document Type" ma:format="Dropdown" ma:internalName="DocumentType" ma:readOnly="false">
      <xsd:simpleType>
        <xsd:restriction base="dms:Choice">
          <xsd:enumeration value="ADHOC"/>
          <xsd:enumeration value="CONTRACT, Variation, Agreement"/>
          <xsd:enumeration value="DELIVERABLE"/>
          <xsd:enumeration value="EMPLOYMENT related"/>
          <xsd:enumeration value="FILENOTE"/>
          <xsd:enumeration value="FINANCIAL related"/>
          <xsd:enumeration value="IMAGE or Multi-media"/>
          <xsd:enumeration value="KNOWLEDGE article"/>
          <xsd:enumeration value="MEETING Agenda"/>
          <xsd:enumeration value="MEETING Minutes"/>
          <xsd:enumeration value="MEETING Papers"/>
          <xsd:enumeration value="MEMO"/>
          <xsd:enumeration value="EMAIL"/>
          <xsd:enumeration value="LETTER"/>
          <xsd:enumeration value="PRESENTATION"/>
          <xsd:enumeration value="PRODUCT DESCRIPTION"/>
          <xsd:enumeration value="PUBLICATION material"/>
          <xsd:enumeration value="REPORT, or planning related"/>
          <xsd:enumeration value="RULES, Policy, Bylaw, procedure"/>
          <xsd:enumeration value="TEMPLATE, Checklist or Form"/>
        </xsd:restriction>
      </xsd:simpleType>
    </xsd:element>
    <xsd:element name="Subactivity" ma:index="2" ma:displayName="Subactivity" ma:format="Dropdown" ma:internalName="Subactivity">
      <xsd:simpleType>
        <xsd:restriction base="dms:Choice">
          <xsd:enumeration value="Comms"/>
          <xsd:enumeration value="Engagement"/>
          <xsd:enumeration value="Readiness"/>
          <xsd:enumeration value="Admin"/>
          <xsd:enumeration value="Training"/>
          <xsd:enumeration value="Training Products"/>
        </xsd:restriction>
      </xsd:simpleType>
    </xsd:element>
    <xsd:element name="Key_x0020_Words" ma:index="3" nillable="true" ma:displayName="Key Words" ma:format="Dropdown" ma:internalName="Key_x0020_Words">
      <xsd:simpleType>
        <xsd:union memberTypes="dms:Text">
          <xsd:simpleType>
            <xsd:restriction base="dms:Choice">
              <xsd:enumeration value="Not yet defined"/>
            </xsd:restriction>
          </xsd:simpleType>
        </xsd:union>
      </xsd:simpleType>
    </xsd:element>
    <xsd:element name="Phase" ma:index="5" ma:displayName="Phase" ma:default="Solution Delivery - Stage 1" ma:format="Dropdown" ma:internalName="Phase">
      <xsd:simpleType>
        <xsd:restriction base="dms:Choice">
          <xsd:enumeration value="Transformation Mobilisation"/>
          <xsd:enumeration value="Pre Design"/>
          <xsd:enumeration value="High Level Design"/>
          <xsd:enumeration value="Detailed Design"/>
          <xsd:enumeration value="Solution Delivery - Stage 1"/>
          <xsd:enumeration value="Solution Delivery - Stage 2"/>
          <xsd:enumeration value="Solution Delivery - Stage 3"/>
          <xsd:enumeration value="Solution Delivery - Stage 4"/>
        </xsd:restriction>
      </xsd:simpleType>
    </xsd:element>
    <xsd:element name="Workstream" ma:index="6" ma:displayName="Workstream" ma:format="Dropdown" ma:internalName="Workstream">
      <xsd:simpleType>
        <xsd:restriction base="dms:Choice">
          <xsd:enumeration value="Benefits and Business Case"/>
          <xsd:enumeration value="Business Intelligence and Reporting"/>
          <xsd:enumeration value="Business Transformation"/>
          <xsd:enumeration value="Commercial Management"/>
          <xsd:enumeration value="Communications"/>
          <xsd:enumeration value="Core – BT Testing"/>
          <xsd:enumeration value="Core – Business Deployment"/>
          <xsd:enumeration value="Core – Change Management"/>
          <xsd:enumeration value="Core – Co-Design"/>
          <xsd:enumeration value="Core – Customer Interaction Solutions"/>
          <xsd:enumeration value="Core - Data Extraction"/>
          <xsd:enumeration value="Core - End 2 End Processes"/>
          <xsd:enumeration value="Core – Environments"/>
          <xsd:enumeration value="Core – Heritage"/>
          <xsd:enumeration value="Core – START Application"/>
          <xsd:enumeration value="Enterprise Support Services"/>
          <xsd:enumeration value="Foundation"/>
          <xsd:enumeration value="Information Knowledge Management"/>
          <xsd:enumeration value="New Services Platform"/>
          <xsd:enumeration value="Organisational Change Management and Training"/>
          <xsd:enumeration value="PMO"/>
          <xsd:enumeration value="Policy"/>
          <xsd:enumeration value="Technical and Architecture"/>
        </xsd:restriction>
      </xsd:simpleType>
    </xsd:element>
    <xsd:element name="Substream" ma:index="7" nillable="true" ma:displayName="Substream" ma:format="Dropdown" ma:internalName="Substream">
      <xsd:simpleType>
        <xsd:restriction base="dms:Choice">
          <xsd:enumeration value="Budget and Forecasting"/>
          <xsd:enumeration value="Finance"/>
          <xsd:enumeration value="HR"/>
          <xsd:enumeration value="Netweaver"/>
          <xsd:enumeration value="Change"/>
        </xsd:restriction>
      </xsd:simpleType>
    </xsd:element>
    <xsd:element name="Narrative" ma:index="10" nillable="true" ma:displayName="Narrative" ma:internalName="Narrative">
      <xsd:simpleType>
        <xsd:restriction base="dms:Note">
          <xsd:maxLength value="255"/>
        </xsd:restriction>
      </xsd:simpleType>
    </xsd:element>
    <xsd:element name="FunctionGroup" ma:index="12" nillable="true" ma:displayName="Function Group" ma:default="Business Transformation" ma:hidden="true" ma:internalName="FunctionGroup" ma:readOnly="false">
      <xsd:simpleType>
        <xsd:restriction base="dms:Text">
          <xsd:maxLength value="255"/>
        </xsd:restriction>
      </xsd:simpleType>
    </xsd:element>
    <xsd:element name="Function" ma:index="13" nillable="true" ma:displayName="Function" ma:hidden="true" ma:internalName="Function" ma:readOnly="false">
      <xsd:simpleType>
        <xsd:restriction base="dms:Text">
          <xsd:maxLength value="255"/>
        </xsd:restriction>
      </xsd:simpleType>
    </xsd:element>
    <xsd:element name="Activity" ma:index="14" nillable="true" ma:displayName="Activity" ma:hidden="true" ma:internalName="Activity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4" nillable="true" ma:displayName="Status" ma:format="Dropdown" ma:internalName="_Status">
      <xsd:simpleType>
        <xsd:restriction base="dms:Choice">
          <xsd:enumeration value="Work in Progress"/>
          <xsd:enumeration value="Submitted to PMO for QA"/>
          <xsd:enumeration value="In draft"/>
          <xsd:enumeration value="Endorsed"/>
          <xsd:enumeration value="Final/Approved"/>
          <xsd:enumeration value="Archiv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426A7-9CF1-4908-947D-38375544D9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9C0242-3B2F-4861-8771-34127B7824C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d41ce18-63db-49c4-96fd-9399770077a8"/>
    <ds:schemaRef ds:uri="http://schemas.microsoft.com/sharepoint/v4"/>
    <ds:schemaRef ds:uri="http://purl.org/dc/terms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3C777C-D4F9-46C3-B3DC-AD331E4BC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41ce18-63db-49c4-96fd-9399770077a8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Module template_V0.1</Template>
  <TotalTime>16366</TotalTime>
  <Words>1460</Words>
  <Application>Microsoft Office PowerPoint</Application>
  <PresentationFormat>Custom</PresentationFormat>
  <Paragraphs>158</Paragraphs>
  <Slides>15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PPT Module template_V0.1</vt:lpstr>
      <vt:lpstr>3_Custom Design</vt:lpstr>
      <vt:lpstr>4_Custom Design</vt:lpstr>
      <vt:lpstr>IR_Powerpoint_template_V1.0</vt:lpstr>
      <vt:lpstr>5_Custom Design</vt:lpstr>
      <vt:lpstr>6_Custom Design</vt:lpstr>
      <vt:lpstr>3_Custom</vt:lpstr>
      <vt:lpstr>think-cell Slide</vt:lpstr>
      <vt:lpstr>Budgeting &amp; Forecasting for Cost Centres</vt:lpstr>
      <vt:lpstr>Slide 2</vt:lpstr>
      <vt:lpstr>Slide 3</vt:lpstr>
      <vt:lpstr>Overview of Enterprise Support Services (ESS)</vt:lpstr>
      <vt:lpstr>Business Pain Points – Manual Forms</vt:lpstr>
      <vt:lpstr>Business Pain Point – Manual Forms Create and Change a Cost Centre Business Process</vt:lpstr>
      <vt:lpstr>Masterdata Scope – Online Forms</vt:lpstr>
      <vt:lpstr>Solution – New Process Online Forms  Create and Change a Cost Centre Business Process</vt:lpstr>
      <vt:lpstr>Solution Design - Forms Framework </vt:lpstr>
      <vt:lpstr>Solution Design - Forms Framework Components </vt:lpstr>
      <vt:lpstr>Solution Design – System Requirements  </vt:lpstr>
      <vt:lpstr>Solution Design Forms Framework – Pro’s &amp; Con’s</vt:lpstr>
      <vt:lpstr>Demo</vt:lpstr>
      <vt:lpstr>Business Benefits Delivered</vt:lpstr>
      <vt:lpstr>Slide 15</vt:lpstr>
    </vt:vector>
  </TitlesOfParts>
  <Company>Inland Revenue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Greig-Ng</dc:creator>
  <cp:lastModifiedBy>Rose</cp:lastModifiedBy>
  <cp:revision>556</cp:revision>
  <cp:lastPrinted>2017-03-15T22:10:13Z</cp:lastPrinted>
  <dcterms:created xsi:type="dcterms:W3CDTF">2016-09-13T19:49:51Z</dcterms:created>
  <dcterms:modified xsi:type="dcterms:W3CDTF">2017-04-09T22:44:41Z</dcterms:modified>
  <cp:contentStatus>In 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0x0101004DFA741608A4CA4796E08B4A3970367B00DF8712DFFCE5F841AFA878C0A1324D8A</vt:lpwstr>
  </property>
</Properties>
</file>