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Lst>
  <p:notesMasterIdLst>
    <p:notesMasterId r:id="rId17"/>
  </p:notesMasterIdLst>
  <p:sldIdLst>
    <p:sldId id="266" r:id="rId2"/>
    <p:sldId id="267" r:id="rId3"/>
    <p:sldId id="268" r:id="rId4"/>
    <p:sldId id="282" r:id="rId5"/>
    <p:sldId id="269" r:id="rId6"/>
    <p:sldId id="275" r:id="rId7"/>
    <p:sldId id="273" r:id="rId8"/>
    <p:sldId id="277" r:id="rId9"/>
    <p:sldId id="271" r:id="rId10"/>
    <p:sldId id="285" r:id="rId11"/>
    <p:sldId id="286" r:id="rId12"/>
    <p:sldId id="281" r:id="rId13"/>
    <p:sldId id="284" r:id="rId14"/>
    <p:sldId id="283" r:id="rId15"/>
    <p:sldId id="274"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69886" autoAdjust="0"/>
  </p:normalViewPr>
  <p:slideViewPr>
    <p:cSldViewPr snapToGrid="0">
      <p:cViewPr>
        <p:scale>
          <a:sx n="86" d="100"/>
          <a:sy n="86" d="100"/>
        </p:scale>
        <p:origin x="-1512"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solidFill>
              <a:schemeClr val="accent3"/>
            </a:solidFill>
            <a:ln>
              <a:solidFill>
                <a:schemeClr val="tx1"/>
              </a:solidFill>
            </a:ln>
          </c:spPr>
          <c:dPt>
            <c:idx val="0"/>
            <c:bubble3D val="0"/>
            <c:spPr>
              <a:solidFill>
                <a:schemeClr val="tx1"/>
              </a:solidFill>
              <a:ln w="19050">
                <a:solidFill>
                  <a:schemeClr val="tx1"/>
                </a:solidFill>
              </a:ln>
              <a:effectLst/>
            </c:spPr>
            <c:extLst xmlns:c16r2="http://schemas.microsoft.com/office/drawing/2015/06/chart">
              <c:ext xmlns:c16="http://schemas.microsoft.com/office/drawing/2014/chart" uri="{C3380CC4-5D6E-409C-BE32-E72D297353CC}">
                <c16:uniqueId val="{00000001-9F23-4448-B8AC-D58332311CFE}"/>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9F23-4448-B8AC-D58332311CFE}"/>
              </c:ext>
            </c:extLst>
          </c:dPt>
          <c:dPt>
            <c:idx val="2"/>
            <c:bubble3D val="0"/>
            <c:spPr>
              <a:solidFill>
                <a:schemeClr val="accent3"/>
              </a:solidFill>
              <a:ln w="19050">
                <a:solidFill>
                  <a:schemeClr val="tx1"/>
                </a:solidFill>
              </a:ln>
              <a:effectLst/>
            </c:spPr>
            <c:extLst xmlns:c16r2="http://schemas.microsoft.com/office/drawing/2015/06/chart">
              <c:ext xmlns:c16="http://schemas.microsoft.com/office/drawing/2014/chart" uri="{C3380CC4-5D6E-409C-BE32-E72D297353CC}">
                <c16:uniqueId val="{00000005-9F23-4448-B8AC-D58332311CFE}"/>
              </c:ext>
            </c:extLst>
          </c:dPt>
          <c:dPt>
            <c:idx val="3"/>
            <c:bubble3D val="0"/>
            <c:spPr>
              <a:solidFill>
                <a:schemeClr val="accent3"/>
              </a:solidFill>
              <a:ln w="19050">
                <a:solidFill>
                  <a:schemeClr val="tx1"/>
                </a:solidFill>
              </a:ln>
              <a:effectLst/>
            </c:spPr>
            <c:extLst xmlns:c16r2="http://schemas.microsoft.com/office/drawing/2015/06/chart">
              <c:ext xmlns:c16="http://schemas.microsoft.com/office/drawing/2014/chart" uri="{C3380CC4-5D6E-409C-BE32-E72D297353CC}">
                <c16:uniqueId val="{00000007-9F23-4448-B8AC-D58332311CFE}"/>
              </c:ext>
            </c:extLst>
          </c:dPt>
          <c:cat>
            <c:numRef>
              <c:f>Sheet1!$A$2:$A$5</c:f>
              <c:numCache>
                <c:formatCode>General</c:formatCode>
                <c:ptCount val="4"/>
              </c:numCache>
            </c:numRef>
          </c:cat>
          <c:val>
            <c:numRef>
              <c:f>Sheet1!$B$2:$B$5</c:f>
              <c:numCache>
                <c:formatCode>General</c:formatCode>
                <c:ptCount val="4"/>
                <c:pt idx="0">
                  <c:v>50</c:v>
                </c:pt>
                <c:pt idx="1">
                  <c:v>50</c:v>
                </c:pt>
              </c:numCache>
            </c:numRef>
          </c:val>
          <c:extLst xmlns:c16r2="http://schemas.microsoft.com/office/drawing/2015/06/chart">
            <c:ext xmlns:c16="http://schemas.microsoft.com/office/drawing/2014/chart" uri="{C3380CC4-5D6E-409C-BE32-E72D297353CC}">
              <c16:uniqueId val="{00000008-9F23-4448-B8AC-D58332311CF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374CA4-398C-414D-A16B-CBD5F0D141F5}" type="datetimeFigureOut">
              <a:rPr lang="en-AU" smtClean="0"/>
              <a:t>12/09/2017</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319A8B-C456-479F-8F75-C53C680211EA}" type="slidenum">
              <a:rPr lang="en-AU" smtClean="0"/>
              <a:t>‹#›</a:t>
            </a:fld>
            <a:endParaRPr lang="en-AU"/>
          </a:p>
        </p:txBody>
      </p:sp>
    </p:spTree>
    <p:extLst>
      <p:ext uri="{BB962C8B-B14F-4D97-AF65-F5344CB8AC3E}">
        <p14:creationId xmlns:p14="http://schemas.microsoft.com/office/powerpoint/2010/main" val="1133738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0946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11</a:t>
            </a:fld>
            <a:endParaRPr lang="de-DE" dirty="0"/>
          </a:p>
        </p:txBody>
      </p:sp>
    </p:spTree>
    <p:extLst>
      <p:ext uri="{BB962C8B-B14F-4D97-AF65-F5344CB8AC3E}">
        <p14:creationId xmlns:p14="http://schemas.microsoft.com/office/powerpoint/2010/main" val="31858789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Talk about Fieldglass background. Share customer stories in Australia</a:t>
            </a:r>
            <a:r>
              <a:rPr lang="en-AU" baseline="0" dirty="0"/>
              <a:t> – Rio, </a:t>
            </a:r>
            <a:r>
              <a:rPr lang="en-AU" baseline="0" dirty="0" err="1"/>
              <a:t>Gov</a:t>
            </a:r>
            <a:r>
              <a:rPr lang="en-AU" baseline="0" dirty="0"/>
              <a:t>, Telstra, ATO, Savings, Cycle Times, reduction in back office headcount </a:t>
            </a:r>
            <a:endParaRPr lang="en-AU" dirty="0"/>
          </a:p>
        </p:txBody>
      </p:sp>
      <p:sp>
        <p:nvSpPr>
          <p:cNvPr id="4" name="Slide Number Placeholder 3"/>
          <p:cNvSpPr>
            <a:spLocks noGrp="1"/>
          </p:cNvSpPr>
          <p:nvPr>
            <p:ph type="sldNum" sz="quarter" idx="10"/>
          </p:nvPr>
        </p:nvSpPr>
        <p:spPr/>
        <p:txBody>
          <a:bodyPr/>
          <a:lstStyle/>
          <a:p>
            <a:fld id="{1C73A792-B5D8-1342-80A7-BADAA2FAFF5F}" type="slidenum">
              <a:rPr lang="en-US" smtClean="0"/>
              <a:t>13</a:t>
            </a:fld>
            <a:endParaRPr lang="en-US" dirty="0"/>
          </a:p>
        </p:txBody>
      </p:sp>
    </p:spTree>
    <p:extLst>
      <p:ext uri="{BB962C8B-B14F-4D97-AF65-F5344CB8AC3E}">
        <p14:creationId xmlns:p14="http://schemas.microsoft.com/office/powerpoint/2010/main" val="10858691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a:t>
            </a:r>
            <a:r>
              <a:rPr lang="en-US" baseline="0" dirty="0"/>
              <a:t> customers continue to blow us away with what they’re able to achieve and re-imagine. However, it wouldn’t be possible without the right solution and partner along for the journey. And they’ve partnered with the leader. We’re consistently named as the leading solution without our market. </a:t>
            </a:r>
          </a:p>
          <a:p>
            <a:endParaRPr lang="en-US" dirty="0"/>
          </a:p>
          <a:p>
            <a:r>
              <a:rPr lang="en-US" dirty="0"/>
              <a:t>Please learn more at: http://www.fieldglass.com/resources/reports/sap-fieldglass-leader-among-services-procurement-providers</a:t>
            </a:r>
          </a:p>
          <a:p>
            <a:r>
              <a:rPr lang="en-US" dirty="0"/>
              <a:t>Direct link to Forrester report:</a:t>
            </a:r>
            <a:r>
              <a:rPr lang="en-US" baseline="0" dirty="0"/>
              <a:t> http://www.fieldglass.com/sites/default/files/The_Forrester_Wave_Service.pdf</a:t>
            </a:r>
            <a:endParaRPr lang="en-US" dirty="0"/>
          </a:p>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14</a:t>
            </a:fld>
            <a:endParaRPr lang="de-DE" dirty="0"/>
          </a:p>
        </p:txBody>
      </p:sp>
    </p:spTree>
    <p:extLst>
      <p:ext uri="{BB962C8B-B14F-4D97-AF65-F5344CB8AC3E}">
        <p14:creationId xmlns:p14="http://schemas.microsoft.com/office/powerpoint/2010/main" val="10452467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0800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0722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sym typeface="Wingdings" panose="05000000000000000000" pitchFamily="2" charset="2"/>
            </a:endParaRPr>
          </a:p>
        </p:txBody>
      </p:sp>
      <p:sp>
        <p:nvSpPr>
          <p:cNvPr id="4" name="Slide Number Placeholder 3"/>
          <p:cNvSpPr>
            <a:spLocks noGrp="1"/>
          </p:cNvSpPr>
          <p:nvPr>
            <p:ph type="sldNum" sz="quarter" idx="10"/>
          </p:nvPr>
        </p:nvSpPr>
        <p:spPr/>
        <p:txBody>
          <a:bodyPr/>
          <a:lstStyle/>
          <a:p>
            <a:fld id="{7D8C2C35-2B8A-446E-BEC0-FD36716C29AC}" type="slidenum">
              <a:rPr lang="de-DE" smtClean="0"/>
              <a:pPr/>
              <a:t>4</a:t>
            </a:fld>
            <a:endParaRPr lang="de-DE" dirty="0"/>
          </a:p>
        </p:txBody>
      </p:sp>
    </p:spTree>
    <p:extLst>
      <p:ext uri="{BB962C8B-B14F-4D97-AF65-F5344CB8AC3E}">
        <p14:creationId xmlns:p14="http://schemas.microsoft.com/office/powerpoint/2010/main" val="26233298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87059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288" y="392113"/>
            <a:ext cx="7148513" cy="4021137"/>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D8C2C35-2B8A-446E-BEC0-FD36716C29AC}" type="slidenum">
              <a:rPr lang="en-US" smtClean="0"/>
              <a:pPr/>
              <a:t>6</a:t>
            </a:fld>
            <a:endParaRPr lang="en-US" dirty="0"/>
          </a:p>
        </p:txBody>
      </p:sp>
    </p:spTree>
    <p:extLst>
      <p:ext uri="{BB962C8B-B14F-4D97-AF65-F5344CB8AC3E}">
        <p14:creationId xmlns:p14="http://schemas.microsoft.com/office/powerpoint/2010/main" val="3630756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8C2C35-2B8A-446E-BEC0-FD36716C29A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de-DE"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21300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8C2C35-2B8A-446E-BEC0-FD36716C29AC}" type="slidenum">
              <a:rPr kumimoji="0" 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8260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 in light of this – how does SAP Fieldglass</a:t>
            </a:r>
            <a:r>
              <a:rPr lang="en-US" baseline="0" dirty="0"/>
              <a:t> help our customers overcome these challenges and futureproof their workforce? Particularly as the way work gets done continues to change, with rapid iterations. Agility, flexibility and the ability to lean into this change is what sets our clients apart as leaders within their industry. </a:t>
            </a: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F247902-CD80-4178-9F12-28FB49506FC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2557598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Slide1">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5" name="Title 1"/>
          <p:cNvSpPr>
            <a:spLocks noGrp="1"/>
          </p:cNvSpPr>
          <p:nvPr>
            <p:ph type="ctrTitle" hasCustomPrompt="1"/>
          </p:nvPr>
        </p:nvSpPr>
        <p:spPr>
          <a:xfrm>
            <a:off x="-1" y="2697993"/>
            <a:ext cx="8380072" cy="1018409"/>
          </a:xfrm>
        </p:spPr>
        <p:txBody>
          <a:bodyPr anchor="b"/>
          <a:lstStyle>
            <a:lvl1pPr algn="r">
              <a:defRPr sz="6000" b="1" i="0" baseline="0">
                <a:solidFill>
                  <a:schemeClr val="bg1"/>
                </a:solidFill>
                <a:latin typeface="Arial" charset="0"/>
                <a:ea typeface="Arial" charset="0"/>
                <a:cs typeface="Arial" charset="0"/>
              </a:defRPr>
            </a:lvl1pPr>
          </a:lstStyle>
          <a:p>
            <a:r>
              <a:rPr lang="en-US" dirty="0"/>
              <a:t>Title part 1 part 2</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2770" y="468351"/>
            <a:ext cx="2779048" cy="508362"/>
          </a:xfrm>
          <a:prstGeom prst="rect">
            <a:avLst/>
          </a:prstGeom>
        </p:spPr>
      </p:pic>
      <p:grpSp>
        <p:nvGrpSpPr>
          <p:cNvPr id="11" name="Group 10"/>
          <p:cNvGrpSpPr/>
          <p:nvPr userDrawn="1"/>
        </p:nvGrpSpPr>
        <p:grpSpPr>
          <a:xfrm>
            <a:off x="10660566" y="0"/>
            <a:ext cx="1531434" cy="6858000"/>
            <a:chOff x="9169941" y="265176"/>
            <a:chExt cx="1293430" cy="6858000"/>
          </a:xfrm>
        </p:grpSpPr>
        <p:sp>
          <p:nvSpPr>
            <p:cNvPr id="12" name="Rectangle 11"/>
            <p:cNvSpPr/>
            <p:nvPr userDrawn="1"/>
          </p:nvSpPr>
          <p:spPr>
            <a:xfrm>
              <a:off x="10031571" y="265176"/>
              <a:ext cx="431800" cy="6858000"/>
            </a:xfrm>
            <a:prstGeom prst="rect">
              <a:avLst/>
            </a:prstGeom>
            <a:solidFill>
              <a:srgbClr val="FBB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9600756" y="265176"/>
              <a:ext cx="431800" cy="6858000"/>
            </a:xfrm>
            <a:prstGeom prst="rect">
              <a:avLst/>
            </a:prstGeom>
            <a:solidFill>
              <a:srgbClr val="FBBA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9169941" y="265176"/>
              <a:ext cx="431800" cy="6858000"/>
            </a:xfrm>
            <a:prstGeom prst="rect">
              <a:avLst/>
            </a:prstGeom>
            <a:solidFill>
              <a:srgbClr val="FBBA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Content Placeholder 3"/>
          <p:cNvSpPr>
            <a:spLocks noGrp="1"/>
          </p:cNvSpPr>
          <p:nvPr>
            <p:ph sz="quarter" idx="13" hasCustomPrompt="1"/>
          </p:nvPr>
        </p:nvSpPr>
        <p:spPr>
          <a:xfrm>
            <a:off x="504370" y="5871267"/>
            <a:ext cx="10667342" cy="496887"/>
          </a:xfrm>
        </p:spPr>
        <p:txBody>
          <a:bodyPr anchor="t"/>
          <a:lstStyle>
            <a:lvl1pPr>
              <a:lnSpc>
                <a:spcPct val="100000"/>
              </a:lnSpc>
              <a:spcBef>
                <a:spcPts val="0"/>
              </a:spcBef>
              <a:defRPr sz="1400">
                <a:solidFill>
                  <a:schemeClr val="bg1"/>
                </a:solidFill>
              </a:defRPr>
            </a:lvl1pPr>
          </a:lstStyle>
          <a:p>
            <a:pPr lvl="0"/>
            <a:r>
              <a:rPr lang="en-US" dirty="0"/>
              <a:t>Speaker’s Name</a:t>
            </a:r>
          </a:p>
          <a:p>
            <a:pPr lvl="0"/>
            <a:r>
              <a:rPr lang="en-US" dirty="0"/>
              <a:t>Month 00, 2017</a:t>
            </a:r>
          </a:p>
        </p:txBody>
      </p:sp>
    </p:spTree>
    <p:extLst>
      <p:ext uri="{BB962C8B-B14F-4D97-AF65-F5344CB8AC3E}">
        <p14:creationId xmlns:p14="http://schemas.microsoft.com/office/powerpoint/2010/main" val="168474624"/>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91225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868" y="1620000"/>
            <a:ext cx="11183565"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3870" y="504000"/>
            <a:ext cx="11183564"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301515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ull bleed image ">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1" y="0"/>
            <a:ext cx="12192000" cy="6858000"/>
          </a:xfrm>
          <a:solidFill>
            <a:schemeClr val="bg1">
              <a:lumMod val="95000"/>
              <a:alpha val="70000"/>
            </a:schemeClr>
          </a:solidFill>
        </p:spPr>
        <p:txBody>
          <a:bodyPr vert="horz" lIns="0" tIns="2448000" rIns="0" bIns="0" rtlCol="0" anchor="t" anchorCtr="0">
            <a:noAutofit/>
          </a:bodyPr>
          <a:lstStyle>
            <a:lvl1pPr marL="0" indent="0" algn="ctr" defTabSz="1088231" rtl="0" eaLnBrk="1" latinLnBrk="0" hangingPunct="1">
              <a:spcBef>
                <a:spcPts val="1928"/>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4024588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losing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27867"/>
          <a:stretch/>
        </p:blipFill>
        <p:spPr>
          <a:xfrm>
            <a:off x="0" y="0"/>
            <a:ext cx="12176905" cy="6858000"/>
          </a:xfrm>
          <a:prstGeom prst="rect">
            <a:avLst/>
          </a:prstGeom>
        </p:spPr>
      </p:pic>
      <p:sp>
        <p:nvSpPr>
          <p:cNvPr id="3" name="Rectangle 2"/>
          <p:cNvSpPr/>
          <p:nvPr userDrawn="1"/>
        </p:nvSpPr>
        <p:spPr bwMode="gray">
          <a:xfrm>
            <a:off x="-1" y="0"/>
            <a:ext cx="12192001" cy="6858000"/>
          </a:xfrm>
          <a:prstGeom prst="rect">
            <a:avLst/>
          </a:prstGeom>
          <a:solidFill>
            <a:schemeClr val="tx1">
              <a:lumMod val="75000"/>
              <a:lumOff val="25000"/>
              <a:alpha val="30000"/>
            </a:schemeClr>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5" name="Subtitle 2"/>
          <p:cNvSpPr>
            <a:spLocks noGrp="1"/>
          </p:cNvSpPr>
          <p:nvPr>
            <p:ph type="subTitle" idx="1" hasCustomPrompt="1"/>
          </p:nvPr>
        </p:nvSpPr>
        <p:spPr>
          <a:xfrm>
            <a:off x="402771" y="4715146"/>
            <a:ext cx="4745019" cy="367534"/>
          </a:xfrm>
        </p:spPr>
        <p:txBody>
          <a:bodyPr>
            <a:normAutofit/>
          </a:bodyPr>
          <a:lstStyle>
            <a:lvl1pPr marL="0" indent="0" algn="l">
              <a:buNone/>
              <a:defRPr sz="1400" b="1" i="0" baseline="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SAP </a:t>
            </a:r>
            <a:r>
              <a:rPr lang="en-US" dirty="0" err="1"/>
              <a:t>Fieldglass</a:t>
            </a:r>
            <a:r>
              <a:rPr lang="en-US" dirty="0"/>
              <a:t> contact info here </a:t>
            </a:r>
          </a:p>
        </p:txBody>
      </p:sp>
      <p:sp>
        <p:nvSpPr>
          <p:cNvPr id="16" name="Text Placeholder 18"/>
          <p:cNvSpPr>
            <a:spLocks noGrp="1"/>
          </p:cNvSpPr>
          <p:nvPr>
            <p:ph type="body" sz="quarter" idx="11" hasCustomPrompt="1"/>
          </p:nvPr>
        </p:nvSpPr>
        <p:spPr>
          <a:xfrm>
            <a:off x="402770" y="5251486"/>
            <a:ext cx="3364557" cy="271490"/>
          </a:xfrm>
        </p:spPr>
        <p:txBody>
          <a:bodyPr/>
          <a:lstStyle>
            <a:lvl1pPr marL="0" marR="0" indent="0" algn="l" defTabSz="914400" rtl="0" eaLnBrk="1" fontAlgn="auto" latinLnBrk="0" hangingPunct="1">
              <a:lnSpc>
                <a:spcPct val="90000"/>
              </a:lnSpc>
              <a:spcBef>
                <a:spcPts val="1000"/>
              </a:spcBef>
              <a:spcAft>
                <a:spcPts val="0"/>
              </a:spcAft>
              <a:buClrTx/>
              <a:buSzTx/>
              <a:buFont typeface="Arial"/>
              <a:buNone/>
              <a:tabLst/>
              <a:defRPr sz="1400">
                <a:solidFill>
                  <a:schemeClr val="bg1"/>
                </a:solidFill>
                <a:latin typeface="Arial" charset="0"/>
                <a:ea typeface="Arial" charset="0"/>
                <a:cs typeface="Arial" charset="0"/>
              </a:defRPr>
            </a:lvl1pPr>
          </a:lstStyle>
          <a:p>
            <a:r>
              <a:rPr lang="en-US" sz="1400" b="0" i="0" dirty="0">
                <a:solidFill>
                  <a:schemeClr val="bg1"/>
                </a:solidFill>
                <a:latin typeface="BentonSans Medium" charset="0"/>
                <a:ea typeface="BentonSans Medium" charset="0"/>
                <a:cs typeface="BentonSans Medium" charset="0"/>
              </a:rPr>
              <a:t>Address and relevant info here</a:t>
            </a:r>
          </a:p>
        </p:txBody>
      </p:sp>
      <p:grpSp>
        <p:nvGrpSpPr>
          <p:cNvPr id="13" name="Group 12"/>
          <p:cNvGrpSpPr/>
          <p:nvPr userDrawn="1"/>
        </p:nvGrpSpPr>
        <p:grpSpPr>
          <a:xfrm>
            <a:off x="10962884" y="0"/>
            <a:ext cx="1229116" cy="6858000"/>
            <a:chOff x="9169941" y="265176"/>
            <a:chExt cx="1293430" cy="6858000"/>
          </a:xfrm>
        </p:grpSpPr>
        <p:sp>
          <p:nvSpPr>
            <p:cNvPr id="20" name="Rectangle 19"/>
            <p:cNvSpPr/>
            <p:nvPr userDrawn="1"/>
          </p:nvSpPr>
          <p:spPr>
            <a:xfrm>
              <a:off x="10031571" y="265176"/>
              <a:ext cx="431800" cy="6858000"/>
            </a:xfrm>
            <a:prstGeom prst="rect">
              <a:avLst/>
            </a:prstGeom>
            <a:solidFill>
              <a:srgbClr val="FBB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9600756" y="265176"/>
              <a:ext cx="431800" cy="6858000"/>
            </a:xfrm>
            <a:prstGeom prst="rect">
              <a:avLst/>
            </a:prstGeom>
            <a:solidFill>
              <a:srgbClr val="FBBA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9169941" y="265176"/>
              <a:ext cx="431800" cy="6858000"/>
            </a:xfrm>
            <a:prstGeom prst="rect">
              <a:avLst/>
            </a:prstGeom>
            <a:solidFill>
              <a:srgbClr val="FBBA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5" name="Picture 2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02770" y="468351"/>
            <a:ext cx="2779048" cy="508362"/>
          </a:xfrm>
          <a:prstGeom prst="rect">
            <a:avLst/>
          </a:prstGeom>
        </p:spPr>
      </p:pic>
      <p:sp>
        <p:nvSpPr>
          <p:cNvPr id="18" name="Title 1"/>
          <p:cNvSpPr>
            <a:spLocks noGrp="1"/>
          </p:cNvSpPr>
          <p:nvPr>
            <p:ph type="ctrTitle" hasCustomPrompt="1"/>
          </p:nvPr>
        </p:nvSpPr>
        <p:spPr>
          <a:xfrm>
            <a:off x="-1" y="2793072"/>
            <a:ext cx="7766614" cy="923330"/>
          </a:xfrm>
        </p:spPr>
        <p:txBody>
          <a:bodyPr anchor="b"/>
          <a:lstStyle>
            <a:lvl1pPr algn="r">
              <a:defRPr sz="6000" b="1" i="0" baseline="0">
                <a:solidFill>
                  <a:schemeClr val="bg1"/>
                </a:solidFill>
                <a:latin typeface="Arial" charset="0"/>
                <a:ea typeface="Arial" charset="0"/>
                <a:cs typeface="Arial" charset="0"/>
              </a:defRPr>
            </a:lvl1pPr>
          </a:lstStyle>
          <a:p>
            <a:r>
              <a:rPr lang="en-US"/>
              <a:t>Thank you.</a:t>
            </a:r>
            <a:endParaRPr lang="en-US" dirty="0"/>
          </a:p>
        </p:txBody>
      </p:sp>
    </p:spTree>
    <p:extLst>
      <p:ext uri="{BB962C8B-B14F-4D97-AF65-F5344CB8AC3E}">
        <p14:creationId xmlns:p14="http://schemas.microsoft.com/office/powerpoint/2010/main" val="1183926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3" name="Text Placeholder 2"/>
          <p:cNvSpPr>
            <a:spLocks noGrp="1"/>
          </p:cNvSpPr>
          <p:nvPr>
            <p:ph type="body" sz="quarter" idx="10" hasCustomPrompt="1"/>
          </p:nvPr>
        </p:nvSpPr>
        <p:spPr>
          <a:xfrm>
            <a:off x="203200" y="177800"/>
            <a:ext cx="9550400" cy="609600"/>
          </a:xfrm>
          <a:prstGeom prst="rect">
            <a:avLst/>
          </a:prstGeom>
        </p:spPr>
        <p:txBody>
          <a:bodyPr vert="horz" lIns="91440" tIns="45720" rIns="91440" bIns="45720" rtlCol="0" anchor="ctr">
            <a:normAutofit/>
          </a:bodyPr>
          <a:lstStyle>
            <a:lvl1pPr>
              <a:defRPr lang="en-US" sz="1600" b="0" dirty="0">
                <a:solidFill>
                  <a:srgbClr val="000000"/>
                </a:solidFill>
                <a:effectLst/>
                <a:latin typeface="BentonSans Bold" panose="02000803000000020004" pitchFamily="2" charset="0"/>
                <a:ea typeface="+mj-ea"/>
                <a:cs typeface="+mj-cs"/>
              </a:defRPr>
            </a:lvl1pPr>
          </a:lstStyle>
          <a:p>
            <a:pPr lvl="0">
              <a:spcBef>
                <a:spcPct val="0"/>
              </a:spcBef>
            </a:pPr>
            <a:r>
              <a:rPr lang="en-US" dirty="0"/>
              <a:t>CLICK TO EDIT SLIDE TITLE </a:t>
            </a:r>
          </a:p>
        </p:txBody>
      </p:sp>
    </p:spTree>
    <p:extLst>
      <p:ext uri="{BB962C8B-B14F-4D97-AF65-F5344CB8AC3E}">
        <p14:creationId xmlns:p14="http://schemas.microsoft.com/office/powerpoint/2010/main" val="3387779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Body">
    <p:spTree>
      <p:nvGrpSpPr>
        <p:cNvPr id="1" name=""/>
        <p:cNvGrpSpPr/>
        <p:nvPr/>
      </p:nvGrpSpPr>
      <p:grpSpPr>
        <a:xfrm>
          <a:off x="0" y="0"/>
          <a:ext cx="0" cy="0"/>
          <a:chOff x="0" y="0"/>
          <a:chExt cx="0" cy="0"/>
        </a:xfrm>
      </p:grpSpPr>
      <p:sp>
        <p:nvSpPr>
          <p:cNvPr id="6" name="Content Placeholder 5"/>
          <p:cNvSpPr>
            <a:spLocks noGrp="1"/>
          </p:cNvSpPr>
          <p:nvPr>
            <p:ph sz="quarter" idx="12"/>
          </p:nvPr>
        </p:nvSpPr>
        <p:spPr>
          <a:xfrm>
            <a:off x="554567" y="1820864"/>
            <a:ext cx="11421533" cy="1200329"/>
          </a:xfrm>
        </p:spPr>
        <p:txBody>
          <a:bodyPr/>
          <a:lstStyle>
            <a:lvl1pPr>
              <a:buClr>
                <a:schemeClr val="accent1"/>
              </a:buClr>
              <a:defRPr>
                <a:solidFill>
                  <a:srgbClr val="5F6061"/>
                </a:solidFill>
              </a:defRPr>
            </a:lvl1pPr>
            <a:lvl2pPr>
              <a:buClr>
                <a:schemeClr val="accent1"/>
              </a:buClr>
              <a:defRPr>
                <a:solidFill>
                  <a:srgbClr val="5F6061"/>
                </a:solidFill>
              </a:defRPr>
            </a:lvl2pPr>
            <a:lvl4pPr>
              <a:buClr>
                <a:schemeClr val="accent1"/>
              </a:buClr>
              <a:defRPr>
                <a:solidFill>
                  <a:srgbClr val="5F6061"/>
                </a:solidFill>
              </a:defRPr>
            </a:lvl4pPr>
          </a:lstStyle>
          <a:p>
            <a:pPr lvl="0"/>
            <a:r>
              <a:rPr lang="en-US" dirty="0"/>
              <a:t>Click to edit Master text styles</a:t>
            </a:r>
          </a:p>
          <a:p>
            <a:pPr lvl="1"/>
            <a:r>
              <a:rPr lang="en-US" dirty="0"/>
              <a:t>Second level</a:t>
            </a:r>
          </a:p>
          <a:p>
            <a:pPr lvl="3"/>
            <a:r>
              <a:rPr lang="en-US" dirty="0"/>
              <a:t>Third level</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35641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3" name="Text Placeholder 2"/>
          <p:cNvSpPr>
            <a:spLocks noGrp="1"/>
          </p:cNvSpPr>
          <p:nvPr userDrawn="1">
            <p:ph type="body" idx="1"/>
          </p:nvPr>
        </p:nvSpPr>
        <p:spPr bwMode="gray">
          <a:xfrm>
            <a:off x="503870" y="1620000"/>
            <a:ext cx="11183564"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userDrawn="1">
            <p:ph type="title"/>
          </p:nvPr>
        </p:nvSpPr>
        <p:spPr bwMode="gray">
          <a:xfrm>
            <a:off x="503870" y="504000"/>
            <a:ext cx="11183564" cy="430887"/>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13" name="Group 12"/>
          <p:cNvGrpSpPr/>
          <p:nvPr userDrawn="1"/>
        </p:nvGrpSpPr>
        <p:grpSpPr>
          <a:xfrm>
            <a:off x="10660566" y="0"/>
            <a:ext cx="1531434" cy="251942"/>
            <a:chOff x="9169941" y="265176"/>
            <a:chExt cx="1293430" cy="6858000"/>
          </a:xfrm>
        </p:grpSpPr>
        <p:sp>
          <p:nvSpPr>
            <p:cNvPr id="14" name="Rectangle 13"/>
            <p:cNvSpPr/>
            <p:nvPr userDrawn="1"/>
          </p:nvSpPr>
          <p:spPr>
            <a:xfrm>
              <a:off x="10031571" y="265176"/>
              <a:ext cx="431800" cy="6858000"/>
            </a:xfrm>
            <a:prstGeom prst="rect">
              <a:avLst/>
            </a:prstGeom>
            <a:solidFill>
              <a:srgbClr val="FBB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9600756" y="265176"/>
              <a:ext cx="431800" cy="6858000"/>
            </a:xfrm>
            <a:prstGeom prst="rect">
              <a:avLst/>
            </a:prstGeom>
            <a:solidFill>
              <a:srgbClr val="FBBA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9169941" y="265176"/>
              <a:ext cx="431800" cy="6858000"/>
            </a:xfrm>
            <a:prstGeom prst="rect">
              <a:avLst/>
            </a:prstGeom>
            <a:solidFill>
              <a:srgbClr val="FBBA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extBox 11"/>
          <p:cNvSpPr txBox="1"/>
          <p:nvPr userDrawn="1"/>
        </p:nvSpPr>
        <p:spPr bwMode="black">
          <a:xfrm>
            <a:off x="78673" y="6539279"/>
            <a:ext cx="3387713" cy="138499"/>
          </a:xfrm>
          <a:prstGeom prst="rect">
            <a:avLst/>
          </a:prstGeom>
          <a:noFill/>
        </p:spPr>
        <p:txBody>
          <a:bodyPr wrap="none" lIns="72000" tIns="0" rIns="0" bIns="0" rtlCol="0">
            <a:spAutoFit/>
          </a:bodyPr>
          <a:lstStyle/>
          <a:p>
            <a:pPr marL="133350" indent="-133350" algn="l">
              <a:buClr>
                <a:schemeClr val="bg1"/>
              </a:buClr>
              <a:buFont typeface="Arial" pitchFamily="34" charset="0"/>
              <a:buChar char="©"/>
              <a:tabLst/>
            </a:pPr>
            <a:r>
              <a:rPr lang="en-US" sz="900" noProof="0" dirty="0">
                <a:solidFill>
                  <a:schemeClr val="tx1"/>
                </a:solidFill>
              </a:rPr>
              <a:t>2017 SAP SE or an SAP affiliate company. All rights reserved.</a:t>
            </a:r>
          </a:p>
        </p:txBody>
      </p:sp>
      <p:sp>
        <p:nvSpPr>
          <p:cNvPr id="16" name="TextBox 15"/>
          <p:cNvSpPr txBox="1"/>
          <p:nvPr userDrawn="1"/>
        </p:nvSpPr>
        <p:spPr bwMode="black">
          <a:xfrm>
            <a:off x="11832259" y="6539279"/>
            <a:ext cx="213768" cy="138499"/>
          </a:xfrm>
          <a:prstGeom prst="rect">
            <a:avLst/>
          </a:prstGeom>
          <a:noFill/>
        </p:spPr>
        <p:txBody>
          <a:bodyPr wrap="none" lIns="0" tIns="0" rIns="72000" bIns="0" rtlCol="0">
            <a:spAutoFit/>
          </a:bodyPr>
          <a:lstStyle/>
          <a:p>
            <a:pPr marL="93663" indent="-93663" algn="r">
              <a:buClr>
                <a:schemeClr val="accent2"/>
              </a:buClr>
              <a:buFont typeface="Arial" pitchFamily="34" charset="0"/>
              <a:buNone/>
            </a:pPr>
            <a:fld id="{0BDC132A-5C91-4078-9777-31DA19A62E0A}" type="slidenum">
              <a:rPr lang="en-US" sz="900" baseline="0" noProof="0" smtClean="0">
                <a:solidFill>
                  <a:schemeClr val="tx1"/>
                </a:solidFill>
              </a:rPr>
              <a:pPr marL="93663" indent="-93663" algn="r">
                <a:buClr>
                  <a:schemeClr val="accent2"/>
                </a:buClr>
                <a:buFont typeface="Arial" pitchFamily="34" charset="0"/>
                <a:buNone/>
              </a:pPr>
              <a:t>‹#›</a:t>
            </a:fld>
            <a:endParaRPr lang="en-US" sz="900" noProof="0" dirty="0">
              <a:solidFill>
                <a:schemeClr val="tx1"/>
              </a:solidFill>
            </a:endParaRPr>
          </a:p>
        </p:txBody>
      </p:sp>
    </p:spTree>
    <p:extLst>
      <p:ext uri="{BB962C8B-B14F-4D97-AF65-F5344CB8AC3E}">
        <p14:creationId xmlns:p14="http://schemas.microsoft.com/office/powerpoint/2010/main" val="2462749978"/>
      </p:ext>
    </p:extLst>
  </p:cSld>
  <p:clrMap bg1="lt1" tx1="dk1" bg2="lt2" tx2="dk2" accent1="accent1" accent2="accent2" accent3="accent3" accent4="accent4" accent5="accent5" accent6="accent6" hlink="hlink" folHlink="folHlink"/>
  <p:sldLayoutIdLst>
    <p:sldLayoutId id="2147483664" r:id="rId1"/>
    <p:sldLayoutId id="2147483666" r:id="rId2"/>
    <p:sldLayoutId id="2147483667" r:id="rId3"/>
    <p:sldLayoutId id="2147483688" r:id="rId4"/>
    <p:sldLayoutId id="2147483697" r:id="rId5"/>
    <p:sldLayoutId id="2147483705" r:id="rId6"/>
    <p:sldLayoutId id="2147483706" r:id="rId7"/>
  </p:sldLayoutIdLst>
  <p:hf hdr="0" ftr="0" dt="0"/>
  <p:txStyles>
    <p:titleStyle>
      <a:lvl1pPr algn="l" defTabSz="1088231" rtl="0" eaLnBrk="1" latinLnBrk="0" hangingPunct="1">
        <a:spcBef>
          <a:spcPct val="0"/>
        </a:spcBef>
        <a:buNone/>
        <a:defRPr sz="2800" b="1" kern="1200" baseline="0">
          <a:solidFill>
            <a:schemeClr val="tx1"/>
          </a:solidFill>
          <a:latin typeface="+mj-lt"/>
          <a:ea typeface="+mj-ea"/>
          <a:cs typeface="+mj-cs"/>
        </a:defRPr>
      </a:lvl1pPr>
    </p:titleStyle>
    <p:body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de-DE"/>
      </a:defPPr>
      <a:lvl1pPr marL="0" algn="l" defTabSz="1088231" rtl="0" eaLnBrk="1" latinLnBrk="0" hangingPunct="1">
        <a:defRPr sz="2099" kern="1200">
          <a:solidFill>
            <a:schemeClr val="tx1"/>
          </a:solidFill>
          <a:latin typeface="+mn-lt"/>
          <a:ea typeface="+mn-ea"/>
          <a:cs typeface="+mn-cs"/>
        </a:defRPr>
      </a:lvl1pPr>
      <a:lvl2pPr marL="544116" algn="l" defTabSz="1088231" rtl="0" eaLnBrk="1" latinLnBrk="0" hangingPunct="1">
        <a:defRPr sz="2099" kern="1200">
          <a:solidFill>
            <a:schemeClr val="tx1"/>
          </a:solidFill>
          <a:latin typeface="+mn-lt"/>
          <a:ea typeface="+mn-ea"/>
          <a:cs typeface="+mn-cs"/>
        </a:defRPr>
      </a:lvl2pPr>
      <a:lvl3pPr marL="1088231" algn="l" defTabSz="1088231" rtl="0" eaLnBrk="1" latinLnBrk="0" hangingPunct="1">
        <a:defRPr sz="2099" kern="1200">
          <a:solidFill>
            <a:schemeClr val="tx1"/>
          </a:solidFill>
          <a:latin typeface="+mn-lt"/>
          <a:ea typeface="+mn-ea"/>
          <a:cs typeface="+mn-cs"/>
        </a:defRPr>
      </a:lvl3pPr>
      <a:lvl4pPr marL="1632347" algn="l" defTabSz="1088231" rtl="0" eaLnBrk="1" latinLnBrk="0" hangingPunct="1">
        <a:defRPr sz="2099" kern="1200">
          <a:solidFill>
            <a:schemeClr val="tx1"/>
          </a:solidFill>
          <a:latin typeface="+mn-lt"/>
          <a:ea typeface="+mn-ea"/>
          <a:cs typeface="+mn-cs"/>
        </a:defRPr>
      </a:lvl4pPr>
      <a:lvl5pPr marL="2176463" algn="l" defTabSz="1088231" rtl="0" eaLnBrk="1" latinLnBrk="0" hangingPunct="1">
        <a:defRPr sz="2099" kern="1200">
          <a:solidFill>
            <a:schemeClr val="tx1"/>
          </a:solidFill>
          <a:latin typeface="+mn-lt"/>
          <a:ea typeface="+mn-ea"/>
          <a:cs typeface="+mn-cs"/>
        </a:defRPr>
      </a:lvl5pPr>
      <a:lvl6pPr marL="2720580" algn="l" defTabSz="1088231" rtl="0" eaLnBrk="1" latinLnBrk="0" hangingPunct="1">
        <a:defRPr sz="2099" kern="1200">
          <a:solidFill>
            <a:schemeClr val="tx1"/>
          </a:solidFill>
          <a:latin typeface="+mn-lt"/>
          <a:ea typeface="+mn-ea"/>
          <a:cs typeface="+mn-cs"/>
        </a:defRPr>
      </a:lvl6pPr>
      <a:lvl7pPr marL="3264695" algn="l" defTabSz="1088231" rtl="0" eaLnBrk="1" latinLnBrk="0" hangingPunct="1">
        <a:defRPr sz="2099" kern="1200">
          <a:solidFill>
            <a:schemeClr val="tx1"/>
          </a:solidFill>
          <a:latin typeface="+mn-lt"/>
          <a:ea typeface="+mn-ea"/>
          <a:cs typeface="+mn-cs"/>
        </a:defRPr>
      </a:lvl7pPr>
      <a:lvl8pPr marL="3808811" algn="l" defTabSz="1088231" rtl="0" eaLnBrk="1" latinLnBrk="0" hangingPunct="1">
        <a:defRPr sz="2099" kern="1200">
          <a:solidFill>
            <a:schemeClr val="tx1"/>
          </a:solidFill>
          <a:latin typeface="+mn-lt"/>
          <a:ea typeface="+mn-ea"/>
          <a:cs typeface="+mn-cs"/>
        </a:defRPr>
      </a:lvl8pPr>
      <a:lvl9pPr marL="4352927" algn="l" defTabSz="1088231" rtl="0" eaLnBrk="1" latinLnBrk="0" hangingPunct="1">
        <a:defRPr sz="2099"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emf"/><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emf"/><Relationship Id="rId9"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13" Type="http://schemas.openxmlformats.org/officeDocument/2006/relationships/image" Target="../media/image37.jpeg"/><Relationship Id="rId18" Type="http://schemas.openxmlformats.org/officeDocument/2006/relationships/image" Target="../media/image42.jpeg"/><Relationship Id="rId26" Type="http://schemas.openxmlformats.org/officeDocument/2006/relationships/image" Target="../media/image50.png"/><Relationship Id="rId39" Type="http://schemas.openxmlformats.org/officeDocument/2006/relationships/image" Target="../media/image63.jpeg"/><Relationship Id="rId21" Type="http://schemas.openxmlformats.org/officeDocument/2006/relationships/image" Target="../media/image45.jpeg"/><Relationship Id="rId34" Type="http://schemas.openxmlformats.org/officeDocument/2006/relationships/image" Target="../media/image58.jpeg"/><Relationship Id="rId42" Type="http://schemas.openxmlformats.org/officeDocument/2006/relationships/image" Target="../media/image66.png"/><Relationship Id="rId47" Type="http://schemas.openxmlformats.org/officeDocument/2006/relationships/image" Target="../media/image71.jpeg"/><Relationship Id="rId50" Type="http://schemas.openxmlformats.org/officeDocument/2006/relationships/image" Target="../media/image74.jpeg"/><Relationship Id="rId55" Type="http://schemas.openxmlformats.org/officeDocument/2006/relationships/image" Target="../media/image79.png"/><Relationship Id="rId63" Type="http://schemas.openxmlformats.org/officeDocument/2006/relationships/image" Target="../media/image87.png"/><Relationship Id="rId68" Type="http://schemas.openxmlformats.org/officeDocument/2006/relationships/image" Target="../media/image92.jpg"/><Relationship Id="rId7" Type="http://schemas.openxmlformats.org/officeDocument/2006/relationships/image" Target="../media/image32.jpeg"/><Relationship Id="rId2" Type="http://schemas.openxmlformats.org/officeDocument/2006/relationships/notesSlide" Target="../notesSlides/notesSlide11.xml"/><Relationship Id="rId16" Type="http://schemas.openxmlformats.org/officeDocument/2006/relationships/image" Target="../media/image40.gif"/><Relationship Id="rId29"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hyperlink" Target="http://www.google.com/imgres?imgurl=http://www.pnoconsultants.com/Clients-Cases/Large-and-international-companies/PublishingImages/procter-and-gamble-logo.gif&amp;imgrefurl=http://www.pnoconsultants.com/Clients-Cases/Large-and-international-companies/Pages/Procter-Gamble.aspx&amp;usg=__--OJLAnlptnnepON-ZWyl8cdTW0=&amp;h=357&amp;w=760&amp;sz=30&amp;hl=en&amp;start=2&amp;zoom=1&amp;itbs=1&amp;tbnid=j67XOEKFge-a_M:&amp;tbnh=67&amp;tbnw=142&amp;prev=/images?q=proctor+and+gamble+logo&amp;hl=en&amp;gbv=2&amp;tbs=isch:1" TargetMode="External"/><Relationship Id="rId11" Type="http://schemas.openxmlformats.org/officeDocument/2006/relationships/hyperlink" Target="http://www.devonenergy.com/" TargetMode="External"/><Relationship Id="rId24" Type="http://schemas.openxmlformats.org/officeDocument/2006/relationships/image" Target="../media/image48.jpeg"/><Relationship Id="rId32" Type="http://schemas.openxmlformats.org/officeDocument/2006/relationships/image" Target="../media/image56.png"/><Relationship Id="rId37" Type="http://schemas.openxmlformats.org/officeDocument/2006/relationships/image" Target="../media/image61.png"/><Relationship Id="rId40" Type="http://schemas.openxmlformats.org/officeDocument/2006/relationships/image" Target="../media/image64.png"/><Relationship Id="rId45" Type="http://schemas.openxmlformats.org/officeDocument/2006/relationships/image" Target="../media/image69.png"/><Relationship Id="rId53" Type="http://schemas.openxmlformats.org/officeDocument/2006/relationships/image" Target="../media/image77.jpeg"/><Relationship Id="rId58" Type="http://schemas.openxmlformats.org/officeDocument/2006/relationships/image" Target="../media/image82.gif"/><Relationship Id="rId66" Type="http://schemas.openxmlformats.org/officeDocument/2006/relationships/image" Target="../media/image90.png"/><Relationship Id="rId5" Type="http://schemas.openxmlformats.org/officeDocument/2006/relationships/image" Target="../media/image31.png"/><Relationship Id="rId15" Type="http://schemas.openxmlformats.org/officeDocument/2006/relationships/image" Target="../media/image39.emf"/><Relationship Id="rId23" Type="http://schemas.openxmlformats.org/officeDocument/2006/relationships/image" Target="../media/image47.jpeg"/><Relationship Id="rId28" Type="http://schemas.openxmlformats.org/officeDocument/2006/relationships/image" Target="../media/image52.png"/><Relationship Id="rId36" Type="http://schemas.openxmlformats.org/officeDocument/2006/relationships/image" Target="../media/image60.jpeg"/><Relationship Id="rId49" Type="http://schemas.openxmlformats.org/officeDocument/2006/relationships/image" Target="../media/image73.jpeg"/><Relationship Id="rId57" Type="http://schemas.openxmlformats.org/officeDocument/2006/relationships/image" Target="../media/image81.jpeg"/><Relationship Id="rId61" Type="http://schemas.openxmlformats.org/officeDocument/2006/relationships/image" Target="../media/image85.png"/><Relationship Id="rId10" Type="http://schemas.openxmlformats.org/officeDocument/2006/relationships/image" Target="../media/image35.png"/><Relationship Id="rId19" Type="http://schemas.openxmlformats.org/officeDocument/2006/relationships/image" Target="../media/image43.png"/><Relationship Id="rId31" Type="http://schemas.openxmlformats.org/officeDocument/2006/relationships/image" Target="../media/image55.jpeg"/><Relationship Id="rId44" Type="http://schemas.openxmlformats.org/officeDocument/2006/relationships/image" Target="../media/image68.jpeg"/><Relationship Id="rId52" Type="http://schemas.openxmlformats.org/officeDocument/2006/relationships/image" Target="../media/image76.jpeg"/><Relationship Id="rId60" Type="http://schemas.openxmlformats.org/officeDocument/2006/relationships/image" Target="../media/image84.jpeg"/><Relationship Id="rId65" Type="http://schemas.openxmlformats.org/officeDocument/2006/relationships/image" Target="../media/image89.png"/><Relationship Id="rId4" Type="http://schemas.openxmlformats.org/officeDocument/2006/relationships/image" Target="../media/image30.png"/><Relationship Id="rId9" Type="http://schemas.openxmlformats.org/officeDocument/2006/relationships/image" Target="../media/image34.png"/><Relationship Id="rId14" Type="http://schemas.openxmlformats.org/officeDocument/2006/relationships/image" Target="../media/image38.png"/><Relationship Id="rId22" Type="http://schemas.openxmlformats.org/officeDocument/2006/relationships/image" Target="../media/image46.jpeg"/><Relationship Id="rId27" Type="http://schemas.openxmlformats.org/officeDocument/2006/relationships/image" Target="../media/image51.png"/><Relationship Id="rId30" Type="http://schemas.openxmlformats.org/officeDocument/2006/relationships/image" Target="../media/image54.jpeg"/><Relationship Id="rId35" Type="http://schemas.openxmlformats.org/officeDocument/2006/relationships/image" Target="../media/image59.jpeg"/><Relationship Id="rId43" Type="http://schemas.openxmlformats.org/officeDocument/2006/relationships/image" Target="../media/image67.png"/><Relationship Id="rId48" Type="http://schemas.openxmlformats.org/officeDocument/2006/relationships/image" Target="../media/image72.jpeg"/><Relationship Id="rId56" Type="http://schemas.openxmlformats.org/officeDocument/2006/relationships/image" Target="../media/image80.jpeg"/><Relationship Id="rId64" Type="http://schemas.openxmlformats.org/officeDocument/2006/relationships/image" Target="../media/image88.emf"/><Relationship Id="rId8" Type="http://schemas.openxmlformats.org/officeDocument/2006/relationships/image" Target="../media/image33.jpeg"/><Relationship Id="rId51" Type="http://schemas.openxmlformats.org/officeDocument/2006/relationships/image" Target="../media/image75.jpeg"/><Relationship Id="rId3" Type="http://schemas.openxmlformats.org/officeDocument/2006/relationships/image" Target="../media/image29.png"/><Relationship Id="rId12" Type="http://schemas.openxmlformats.org/officeDocument/2006/relationships/image" Target="../media/image36.png"/><Relationship Id="rId17" Type="http://schemas.openxmlformats.org/officeDocument/2006/relationships/image" Target="../media/image41.jpeg"/><Relationship Id="rId25" Type="http://schemas.openxmlformats.org/officeDocument/2006/relationships/image" Target="../media/image49.jpeg"/><Relationship Id="rId33" Type="http://schemas.openxmlformats.org/officeDocument/2006/relationships/image" Target="../media/image57.jpeg"/><Relationship Id="rId38" Type="http://schemas.openxmlformats.org/officeDocument/2006/relationships/image" Target="../media/image62.jpeg"/><Relationship Id="rId46" Type="http://schemas.openxmlformats.org/officeDocument/2006/relationships/image" Target="../media/image70.jpeg"/><Relationship Id="rId59" Type="http://schemas.openxmlformats.org/officeDocument/2006/relationships/image" Target="../media/image83.jpeg"/><Relationship Id="rId67" Type="http://schemas.openxmlformats.org/officeDocument/2006/relationships/image" Target="../media/image91.png"/><Relationship Id="rId20" Type="http://schemas.openxmlformats.org/officeDocument/2006/relationships/image" Target="../media/image44.jpeg"/><Relationship Id="rId41" Type="http://schemas.openxmlformats.org/officeDocument/2006/relationships/image" Target="../media/image65.png"/><Relationship Id="rId54" Type="http://schemas.openxmlformats.org/officeDocument/2006/relationships/image" Target="../media/image78.jpeg"/><Relationship Id="rId62" Type="http://schemas.openxmlformats.org/officeDocument/2006/relationships/image" Target="../media/image86.jpeg"/></Relationships>
</file>

<file path=ppt/slides/_rels/slide14.xml.rels><?xml version="1.0" encoding="UTF-8" standalone="yes"?>
<Relationships xmlns="http://schemas.openxmlformats.org/package/2006/relationships"><Relationship Id="rId3" Type="http://schemas.openxmlformats.org/officeDocument/2006/relationships/hyperlink" Target="http://www.fieldglass.com/sites/default/files/The_Forrester_Wave_Service.pdf"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94.gif"/><Relationship Id="rId4" Type="http://schemas.openxmlformats.org/officeDocument/2006/relationships/image" Target="../media/image93.gif"/></Relationships>
</file>

<file path=ppt/slides/_rels/slide15.xml.rels><?xml version="1.0" encoding="UTF-8" standalone="yes"?>
<Relationships xmlns="http://schemas.openxmlformats.org/package/2006/relationships"><Relationship Id="rId2" Type="http://schemas.openxmlformats.org/officeDocument/2006/relationships/hyperlink" Target="mailto:thomas.barlow@sap.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 y="2362186"/>
            <a:ext cx="10657793" cy="1354217"/>
          </a:xfrm>
        </p:spPr>
        <p:txBody>
          <a:bodyPr/>
          <a:lstStyle/>
          <a:p>
            <a:r>
              <a:rPr lang="en-US" sz="4400" dirty="0"/>
              <a:t>Transforming the Way </a:t>
            </a:r>
            <a:r>
              <a:rPr lang="en-US" sz="4400" dirty="0">
                <a:solidFill>
                  <a:schemeClr val="accent1"/>
                </a:solidFill>
              </a:rPr>
              <a:t>Work Gets Done.</a:t>
            </a:r>
            <a:endParaRPr lang="en-US" sz="4400" dirty="0"/>
          </a:p>
        </p:txBody>
      </p:sp>
      <p:sp>
        <p:nvSpPr>
          <p:cNvPr id="4" name="Content Placeholder 3"/>
          <p:cNvSpPr>
            <a:spLocks noGrp="1"/>
          </p:cNvSpPr>
          <p:nvPr>
            <p:ph sz="quarter" idx="13"/>
          </p:nvPr>
        </p:nvSpPr>
        <p:spPr/>
        <p:txBody>
          <a:bodyPr/>
          <a:lstStyle/>
          <a:p>
            <a:r>
              <a:rPr lang="en-US" dirty="0"/>
              <a:t>Tom Barlow, Account Executive, SAP Fieldglass</a:t>
            </a:r>
          </a:p>
        </p:txBody>
      </p:sp>
    </p:spTree>
    <p:extLst>
      <p:ext uri="{BB962C8B-B14F-4D97-AF65-F5344CB8AC3E}">
        <p14:creationId xmlns:p14="http://schemas.microsoft.com/office/powerpoint/2010/main" val="556490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3870" y="504000"/>
            <a:ext cx="11183564" cy="492443"/>
          </a:xfrm>
        </p:spPr>
        <p:txBody>
          <a:bodyPr/>
          <a:lstStyle/>
          <a:p>
            <a:r>
              <a:rPr lang="en-US" sz="3200" dirty="0"/>
              <a:t>Why deploy </a:t>
            </a:r>
            <a:r>
              <a:rPr lang="en-US" sz="3200" dirty="0">
                <a:solidFill>
                  <a:schemeClr val="accent1"/>
                </a:solidFill>
              </a:rPr>
              <a:t>SAP</a:t>
            </a:r>
            <a:r>
              <a:rPr lang="en-US" sz="3200" dirty="0"/>
              <a:t> </a:t>
            </a:r>
            <a:r>
              <a:rPr lang="en-US" sz="3200" dirty="0">
                <a:solidFill>
                  <a:schemeClr val="accent1"/>
                </a:solidFill>
              </a:rPr>
              <a:t>Fieldglass?</a:t>
            </a:r>
          </a:p>
        </p:txBody>
      </p:sp>
      <p:sp>
        <p:nvSpPr>
          <p:cNvPr id="11" name="TextBox 10"/>
          <p:cNvSpPr txBox="1"/>
          <p:nvPr/>
        </p:nvSpPr>
        <p:spPr>
          <a:xfrm>
            <a:off x="362334" y="1684241"/>
            <a:ext cx="1682219" cy="400110"/>
          </a:xfrm>
          <a:prstGeom prst="rect">
            <a:avLst/>
          </a:prstGeom>
          <a:solidFill>
            <a:srgbClr val="FFFFFF"/>
          </a:solidFill>
        </p:spPr>
        <p:txBody>
          <a:bodyPr wrap="square" rtlCol="0">
            <a:spAutoFit/>
          </a:bodyPr>
          <a:lstStyle/>
          <a:p>
            <a:pPr algn="ctr">
              <a:spcAft>
                <a:spcPts val="600"/>
              </a:spcAft>
              <a:defRPr/>
            </a:pPr>
            <a:r>
              <a:rPr lang="en-US" sz="2000" kern="0" dirty="0">
                <a:latin typeface="BentonSans Medium" panose="02000603000000020004" pitchFamily="2" charset="0"/>
                <a:cs typeface="Arial Narrow"/>
              </a:rPr>
              <a:t>Cost</a:t>
            </a:r>
          </a:p>
        </p:txBody>
      </p:sp>
      <p:sp>
        <p:nvSpPr>
          <p:cNvPr id="19" name="Rectangle 18"/>
          <p:cNvSpPr/>
          <p:nvPr/>
        </p:nvSpPr>
        <p:spPr>
          <a:xfrm>
            <a:off x="362334" y="2286365"/>
            <a:ext cx="1944977" cy="2492990"/>
          </a:xfrm>
          <a:prstGeom prst="rect">
            <a:avLst/>
          </a:prstGeom>
        </p:spPr>
        <p:txBody>
          <a:bodyPr wrap="square">
            <a:spAutoFit/>
          </a:bodyPr>
          <a:lstStyle/>
          <a:p>
            <a:pPr marL="171450" indent="-171450">
              <a:buClr>
                <a:schemeClr val="accent1"/>
              </a:buClr>
              <a:buFont typeface="Wingdings" panose="05000000000000000000" pitchFamily="2" charset="2"/>
              <a:buChar char="§"/>
              <a:defRPr/>
            </a:pPr>
            <a:r>
              <a:rPr lang="en-US" sz="1300" kern="0" dirty="0"/>
              <a:t>Visibility</a:t>
            </a:r>
          </a:p>
          <a:p>
            <a:pPr marL="171450" indent="-171450">
              <a:buClr>
                <a:schemeClr val="accent1"/>
              </a:buClr>
              <a:buFont typeface="Wingdings" panose="05000000000000000000" pitchFamily="2" charset="2"/>
              <a:buChar char="§"/>
              <a:defRPr/>
            </a:pPr>
            <a:endParaRPr lang="en-US" sz="1300" kern="0" dirty="0"/>
          </a:p>
          <a:p>
            <a:pPr marL="171450" indent="-171450">
              <a:buClr>
                <a:schemeClr val="accent1"/>
              </a:buClr>
              <a:buFont typeface="Wingdings" panose="05000000000000000000" pitchFamily="2" charset="2"/>
              <a:buChar char="§"/>
              <a:defRPr/>
            </a:pPr>
            <a:r>
              <a:rPr lang="en-US" sz="1300" kern="0" dirty="0"/>
              <a:t>Rate Rationalisation</a:t>
            </a:r>
          </a:p>
          <a:p>
            <a:pPr>
              <a:buClr>
                <a:schemeClr val="accent1"/>
              </a:buClr>
              <a:defRPr/>
            </a:pPr>
            <a:endParaRPr lang="en-US" sz="1300" kern="0" dirty="0"/>
          </a:p>
          <a:p>
            <a:pPr marL="171450" indent="-171450">
              <a:buClr>
                <a:schemeClr val="accent1"/>
              </a:buClr>
              <a:buFont typeface="Wingdings" panose="05000000000000000000" pitchFamily="2" charset="2"/>
              <a:buChar char="§"/>
              <a:defRPr/>
            </a:pPr>
            <a:r>
              <a:rPr lang="en-US" sz="1300" kern="0" dirty="0"/>
              <a:t>Strategic Sourcing</a:t>
            </a:r>
          </a:p>
          <a:p>
            <a:pPr>
              <a:buClr>
                <a:schemeClr val="accent1"/>
              </a:buClr>
              <a:defRPr/>
            </a:pPr>
            <a:endParaRPr lang="en-US" sz="1300" kern="0" dirty="0"/>
          </a:p>
          <a:p>
            <a:pPr marL="171450" indent="-171450">
              <a:buClr>
                <a:schemeClr val="accent1"/>
              </a:buClr>
              <a:buFont typeface="Wingdings" panose="05000000000000000000" pitchFamily="2" charset="2"/>
              <a:buChar char="§"/>
            </a:pPr>
            <a:r>
              <a:rPr lang="en-US" sz="1300" kern="0" dirty="0"/>
              <a:t>Decision Support/Options</a:t>
            </a:r>
          </a:p>
          <a:p>
            <a:pPr>
              <a:buClr>
                <a:schemeClr val="accent1"/>
              </a:buClr>
            </a:pPr>
            <a:endParaRPr lang="en-US" sz="1300" kern="0" dirty="0"/>
          </a:p>
          <a:p>
            <a:pPr marL="171450" indent="-171450">
              <a:buClr>
                <a:schemeClr val="accent1"/>
              </a:buClr>
              <a:buFont typeface="Wingdings" panose="05000000000000000000" pitchFamily="2" charset="2"/>
              <a:buChar char="§"/>
            </a:pPr>
            <a:r>
              <a:rPr lang="en-US" sz="1300" dirty="0">
                <a:cs typeface="Arial"/>
              </a:rPr>
              <a:t>Spend Insight</a:t>
            </a:r>
            <a:endParaRPr lang="en-US" sz="1300" kern="0" dirty="0"/>
          </a:p>
          <a:p>
            <a:pPr marL="171450" indent="-171450">
              <a:buClr>
                <a:schemeClr val="accent1"/>
              </a:buClr>
              <a:buFont typeface="Wingdings" panose="05000000000000000000" pitchFamily="2" charset="2"/>
              <a:buChar char="§"/>
              <a:defRPr/>
            </a:pPr>
            <a:endParaRPr lang="en-US" sz="1300" kern="0" dirty="0"/>
          </a:p>
          <a:p>
            <a:pPr marL="171450" indent="-171450">
              <a:buClr>
                <a:schemeClr val="accent1"/>
              </a:buClr>
              <a:buFont typeface="Wingdings" panose="05000000000000000000" pitchFamily="2" charset="2"/>
              <a:buChar char="§"/>
              <a:defRPr/>
            </a:pPr>
            <a:endParaRPr lang="en-US" sz="1300" kern="0" dirty="0"/>
          </a:p>
        </p:txBody>
      </p:sp>
      <p:sp>
        <p:nvSpPr>
          <p:cNvPr id="20" name="Rectangle 19"/>
          <p:cNvSpPr/>
          <p:nvPr/>
        </p:nvSpPr>
        <p:spPr>
          <a:xfrm>
            <a:off x="2669645" y="2286364"/>
            <a:ext cx="1852362" cy="2092881"/>
          </a:xfrm>
          <a:prstGeom prst="rect">
            <a:avLst/>
          </a:prstGeom>
        </p:spPr>
        <p:txBody>
          <a:bodyPr wrap="square">
            <a:spAutoFit/>
          </a:bodyPr>
          <a:lstStyle/>
          <a:p>
            <a:pPr marL="171450" indent="-171450">
              <a:buClr>
                <a:schemeClr val="accent1"/>
              </a:buClr>
              <a:buFont typeface="Wingdings" panose="05000000000000000000" pitchFamily="2" charset="2"/>
              <a:buChar char="§"/>
            </a:pPr>
            <a:r>
              <a:rPr lang="en-AU" sz="1300" kern="0" dirty="0"/>
              <a:t>Supplier performance</a:t>
            </a:r>
          </a:p>
          <a:p>
            <a:pPr marL="171450" indent="-171450">
              <a:buClr>
                <a:schemeClr val="accent1"/>
              </a:buClr>
              <a:buFont typeface="Wingdings" panose="05000000000000000000" pitchFamily="2" charset="2"/>
              <a:buChar char="§"/>
            </a:pPr>
            <a:endParaRPr lang="en-AU" sz="1300" kern="0" dirty="0"/>
          </a:p>
          <a:p>
            <a:pPr marL="171450" indent="-171450">
              <a:buClr>
                <a:schemeClr val="accent1"/>
              </a:buClr>
              <a:buFont typeface="Wingdings" panose="05000000000000000000" pitchFamily="2" charset="2"/>
              <a:buChar char="§"/>
            </a:pPr>
            <a:r>
              <a:rPr lang="en-AU" sz="1300" kern="0" dirty="0"/>
              <a:t>Worker performance</a:t>
            </a:r>
          </a:p>
          <a:p>
            <a:pPr marL="171450" indent="-171450">
              <a:buClr>
                <a:schemeClr val="accent1"/>
              </a:buClr>
              <a:buFont typeface="Wingdings" panose="05000000000000000000" pitchFamily="2" charset="2"/>
              <a:buChar char="§"/>
            </a:pPr>
            <a:endParaRPr lang="en-AU" sz="1300" kern="0" dirty="0"/>
          </a:p>
          <a:p>
            <a:pPr marL="171450" indent="-171450">
              <a:buClr>
                <a:schemeClr val="accent1"/>
              </a:buClr>
              <a:buFont typeface="Wingdings" panose="05000000000000000000" pitchFamily="2" charset="2"/>
              <a:buChar char="§"/>
            </a:pPr>
            <a:r>
              <a:rPr lang="en-AU" sz="1300" kern="0" dirty="0"/>
              <a:t>Quality of services provided</a:t>
            </a:r>
          </a:p>
          <a:p>
            <a:pPr marL="171450" indent="-171450">
              <a:buClr>
                <a:schemeClr val="accent1"/>
              </a:buClr>
              <a:buFont typeface="Wingdings" panose="05000000000000000000" pitchFamily="2" charset="2"/>
              <a:buChar char="§"/>
            </a:pPr>
            <a:endParaRPr lang="en-AU" sz="1300" kern="0" dirty="0"/>
          </a:p>
          <a:p>
            <a:pPr marL="171450" indent="-171450">
              <a:buClr>
                <a:schemeClr val="accent1"/>
              </a:buClr>
              <a:buFont typeface="Wingdings" panose="05000000000000000000" pitchFamily="2" charset="2"/>
              <a:buChar char="§"/>
            </a:pPr>
            <a:endParaRPr lang="en-AU" sz="1300" kern="0" dirty="0"/>
          </a:p>
        </p:txBody>
      </p:sp>
      <p:sp>
        <p:nvSpPr>
          <p:cNvPr id="21" name="Rectangle 20"/>
          <p:cNvSpPr/>
          <p:nvPr/>
        </p:nvSpPr>
        <p:spPr>
          <a:xfrm>
            <a:off x="4884341" y="2286364"/>
            <a:ext cx="1852362" cy="1692771"/>
          </a:xfrm>
          <a:prstGeom prst="rect">
            <a:avLst/>
          </a:prstGeom>
        </p:spPr>
        <p:txBody>
          <a:bodyPr wrap="square">
            <a:spAutoFit/>
          </a:bodyPr>
          <a:lstStyle/>
          <a:p>
            <a:pPr marL="171450" indent="-171450">
              <a:buClr>
                <a:schemeClr val="accent1"/>
              </a:buClr>
              <a:buFont typeface="Wingdings" panose="05000000000000000000" pitchFamily="2" charset="2"/>
              <a:buChar char="§"/>
            </a:pPr>
            <a:r>
              <a:rPr lang="en-AU" sz="1300" kern="0" dirty="0"/>
              <a:t>Spend Classification</a:t>
            </a:r>
          </a:p>
          <a:p>
            <a:pPr marL="171450" indent="-171450">
              <a:buClr>
                <a:schemeClr val="accent1"/>
              </a:buClr>
              <a:buFont typeface="Wingdings" panose="05000000000000000000" pitchFamily="2" charset="2"/>
              <a:buChar char="§"/>
            </a:pPr>
            <a:endParaRPr lang="en-AU" sz="1300" kern="0" dirty="0"/>
          </a:p>
          <a:p>
            <a:pPr marL="171450" indent="-171450">
              <a:buClr>
                <a:schemeClr val="accent1"/>
              </a:buClr>
              <a:buFont typeface="Wingdings" panose="05000000000000000000" pitchFamily="2" charset="2"/>
              <a:buChar char="§"/>
            </a:pPr>
            <a:r>
              <a:rPr lang="en-AU" sz="1300" kern="0" dirty="0"/>
              <a:t>Who, What, Where and When</a:t>
            </a:r>
          </a:p>
          <a:p>
            <a:pPr marL="171450" indent="-171450">
              <a:buClr>
                <a:schemeClr val="accent1"/>
              </a:buClr>
              <a:buFont typeface="Wingdings" panose="05000000000000000000" pitchFamily="2" charset="2"/>
              <a:buChar char="§"/>
            </a:pPr>
            <a:endParaRPr lang="en-AU" sz="1300" kern="0" dirty="0"/>
          </a:p>
          <a:p>
            <a:pPr marL="171450" indent="-171450">
              <a:buClr>
                <a:schemeClr val="accent1"/>
              </a:buClr>
              <a:buFont typeface="Wingdings" panose="05000000000000000000" pitchFamily="2" charset="2"/>
              <a:buChar char="§"/>
            </a:pPr>
            <a:r>
              <a:rPr lang="en-AU" sz="1300" kern="0" dirty="0"/>
              <a:t>External Workforce Management</a:t>
            </a:r>
          </a:p>
          <a:p>
            <a:pPr>
              <a:buClr>
                <a:schemeClr val="accent1"/>
              </a:buClr>
            </a:pPr>
            <a:endParaRPr lang="en-AU" sz="1300" kern="0" dirty="0"/>
          </a:p>
        </p:txBody>
      </p:sp>
      <p:sp>
        <p:nvSpPr>
          <p:cNvPr id="22" name="Rectangle 21"/>
          <p:cNvSpPr/>
          <p:nvPr/>
        </p:nvSpPr>
        <p:spPr>
          <a:xfrm>
            <a:off x="7099037" y="2286364"/>
            <a:ext cx="2123618" cy="1892826"/>
          </a:xfrm>
          <a:prstGeom prst="rect">
            <a:avLst/>
          </a:prstGeom>
        </p:spPr>
        <p:txBody>
          <a:bodyPr wrap="square">
            <a:spAutoFit/>
          </a:bodyPr>
          <a:lstStyle/>
          <a:p>
            <a:pPr marL="171450" indent="-171450">
              <a:buClr>
                <a:schemeClr val="accent1"/>
              </a:buClr>
              <a:buFont typeface="Wingdings" panose="05000000000000000000" pitchFamily="2" charset="2"/>
              <a:buChar char="§"/>
            </a:pPr>
            <a:r>
              <a:rPr lang="en-AU" sz="1300" kern="0" dirty="0"/>
              <a:t>Consistent processes</a:t>
            </a:r>
          </a:p>
          <a:p>
            <a:pPr marL="171450" indent="-171450">
              <a:buClr>
                <a:schemeClr val="accent1"/>
              </a:buClr>
              <a:buFont typeface="Wingdings" panose="05000000000000000000" pitchFamily="2" charset="2"/>
              <a:buChar char="§"/>
            </a:pPr>
            <a:endParaRPr lang="en-AU" sz="1300" kern="0" dirty="0"/>
          </a:p>
          <a:p>
            <a:pPr marL="171450" indent="-171450">
              <a:buClr>
                <a:schemeClr val="accent1"/>
              </a:buClr>
              <a:buFont typeface="Wingdings" panose="05000000000000000000" pitchFamily="2" charset="2"/>
              <a:buChar char="§"/>
            </a:pPr>
            <a:r>
              <a:rPr lang="en-AU" sz="1300" kern="0" dirty="0"/>
              <a:t>Resource allocation</a:t>
            </a:r>
          </a:p>
          <a:p>
            <a:pPr marL="171450" indent="-171450">
              <a:buClr>
                <a:schemeClr val="accent1"/>
              </a:buClr>
              <a:buFont typeface="Wingdings" panose="05000000000000000000" pitchFamily="2" charset="2"/>
              <a:buChar char="§"/>
            </a:pPr>
            <a:endParaRPr lang="en-AU" sz="1300" kern="0" dirty="0"/>
          </a:p>
          <a:p>
            <a:pPr marL="171450" indent="-171450">
              <a:buClr>
                <a:schemeClr val="accent1"/>
              </a:buClr>
              <a:buFont typeface="Wingdings" panose="05000000000000000000" pitchFamily="2" charset="2"/>
              <a:buChar char="§"/>
            </a:pPr>
            <a:r>
              <a:rPr lang="en-AU" sz="1300" kern="0" dirty="0"/>
              <a:t>Worker</a:t>
            </a:r>
          </a:p>
          <a:p>
            <a:pPr>
              <a:buClr>
                <a:schemeClr val="accent1"/>
              </a:buClr>
            </a:pPr>
            <a:r>
              <a:rPr lang="en-AU" sz="1300" kern="0" dirty="0"/>
              <a:t>    on/off-boarding</a:t>
            </a:r>
          </a:p>
          <a:p>
            <a:pPr marL="171450" indent="-171450">
              <a:buClr>
                <a:schemeClr val="accent1"/>
              </a:buClr>
              <a:buFont typeface="Wingdings" panose="05000000000000000000" pitchFamily="2" charset="2"/>
              <a:buChar char="§"/>
            </a:pPr>
            <a:endParaRPr lang="en-AU" sz="1300" kern="0" dirty="0"/>
          </a:p>
          <a:p>
            <a:pPr marL="171450" indent="-171450">
              <a:buClr>
                <a:schemeClr val="accent1"/>
              </a:buClr>
              <a:buFont typeface="Wingdings" panose="05000000000000000000" pitchFamily="2" charset="2"/>
              <a:buChar char="§"/>
            </a:pPr>
            <a:r>
              <a:rPr lang="en-AU" sz="1300" kern="0" dirty="0"/>
              <a:t>Source of truth – External workforce</a:t>
            </a:r>
          </a:p>
        </p:txBody>
      </p:sp>
      <p:sp>
        <p:nvSpPr>
          <p:cNvPr id="23" name="Rectangle 22"/>
          <p:cNvSpPr/>
          <p:nvPr/>
        </p:nvSpPr>
        <p:spPr>
          <a:xfrm>
            <a:off x="9584989" y="2286364"/>
            <a:ext cx="2244675" cy="2092881"/>
          </a:xfrm>
          <a:prstGeom prst="rect">
            <a:avLst/>
          </a:prstGeom>
        </p:spPr>
        <p:txBody>
          <a:bodyPr wrap="square">
            <a:spAutoFit/>
          </a:bodyPr>
          <a:lstStyle/>
          <a:p>
            <a:pPr marL="171450" indent="-171450">
              <a:buClr>
                <a:schemeClr val="accent1"/>
              </a:buClr>
              <a:buFont typeface="Wingdings" panose="05000000000000000000" pitchFamily="2" charset="2"/>
              <a:buChar char="§"/>
            </a:pPr>
            <a:r>
              <a:rPr lang="en-AU" sz="1300" kern="0" dirty="0"/>
              <a:t>Worker tracking</a:t>
            </a:r>
          </a:p>
          <a:p>
            <a:pPr marL="171450" indent="-171450">
              <a:buClr>
                <a:schemeClr val="accent1"/>
              </a:buClr>
              <a:buFont typeface="Wingdings" panose="05000000000000000000" pitchFamily="2" charset="2"/>
              <a:buChar char="§"/>
            </a:pPr>
            <a:endParaRPr lang="en-AU" sz="1300" kern="0" dirty="0"/>
          </a:p>
          <a:p>
            <a:pPr marL="171450" indent="-171450">
              <a:buClr>
                <a:schemeClr val="accent1"/>
              </a:buClr>
              <a:buFont typeface="Wingdings" panose="05000000000000000000" pitchFamily="2" charset="2"/>
              <a:buChar char="§"/>
            </a:pPr>
            <a:r>
              <a:rPr lang="en-AU" sz="1300" kern="0" dirty="0"/>
              <a:t>Privacy and Security Compliance</a:t>
            </a:r>
          </a:p>
          <a:p>
            <a:pPr marL="171450" indent="-171450">
              <a:buClr>
                <a:schemeClr val="accent1"/>
              </a:buClr>
              <a:buFont typeface="Wingdings" panose="05000000000000000000" pitchFamily="2" charset="2"/>
              <a:buChar char="§"/>
            </a:pPr>
            <a:endParaRPr lang="en-AU" sz="1300" kern="0" dirty="0"/>
          </a:p>
          <a:p>
            <a:pPr marL="171450" indent="-171450">
              <a:buClr>
                <a:schemeClr val="accent1"/>
              </a:buClr>
              <a:buFont typeface="Wingdings" panose="05000000000000000000" pitchFamily="2" charset="2"/>
              <a:buChar char="§"/>
            </a:pPr>
            <a:r>
              <a:rPr lang="en-AU" sz="1300" kern="0" dirty="0"/>
              <a:t>Contract governance &amp; pricing    </a:t>
            </a:r>
          </a:p>
          <a:p>
            <a:pPr>
              <a:buClr>
                <a:schemeClr val="accent1"/>
              </a:buClr>
            </a:pPr>
            <a:r>
              <a:rPr lang="en-AU" sz="1300" kern="0" dirty="0"/>
              <a:t>    compliance</a:t>
            </a:r>
          </a:p>
          <a:p>
            <a:pPr marL="171450" indent="-171450">
              <a:buClr>
                <a:schemeClr val="accent1"/>
              </a:buClr>
              <a:buFont typeface="Wingdings" panose="05000000000000000000" pitchFamily="2" charset="2"/>
              <a:buChar char="§"/>
            </a:pPr>
            <a:endParaRPr lang="en-AU" sz="1300" kern="0" dirty="0"/>
          </a:p>
          <a:p>
            <a:pPr marL="171450" indent="-171450">
              <a:buClr>
                <a:schemeClr val="accent1"/>
              </a:buClr>
              <a:buFont typeface="Wingdings" panose="05000000000000000000" pitchFamily="2" charset="2"/>
              <a:buChar char="§"/>
            </a:pPr>
            <a:r>
              <a:rPr lang="en-AU" sz="1300" kern="0" dirty="0"/>
              <a:t>Risk Management </a:t>
            </a:r>
          </a:p>
        </p:txBody>
      </p:sp>
      <p:sp>
        <p:nvSpPr>
          <p:cNvPr id="24" name="TextBox 23"/>
          <p:cNvSpPr txBox="1"/>
          <p:nvPr/>
        </p:nvSpPr>
        <p:spPr>
          <a:xfrm>
            <a:off x="2702634" y="1684241"/>
            <a:ext cx="1786384" cy="400110"/>
          </a:xfrm>
          <a:prstGeom prst="rect">
            <a:avLst/>
          </a:prstGeom>
          <a:solidFill>
            <a:srgbClr val="FFFFFF"/>
          </a:solidFill>
        </p:spPr>
        <p:txBody>
          <a:bodyPr wrap="square" rtlCol="0">
            <a:spAutoFit/>
          </a:bodyPr>
          <a:lstStyle/>
          <a:p>
            <a:pPr algn="ctr">
              <a:spcAft>
                <a:spcPts val="600"/>
              </a:spcAft>
              <a:defRPr/>
            </a:pPr>
            <a:r>
              <a:rPr lang="en-US" sz="2000" kern="0" dirty="0">
                <a:latin typeface="BentonSans Medium" panose="02000603000000020004" pitchFamily="2" charset="0"/>
                <a:cs typeface="Arial Narrow"/>
              </a:rPr>
              <a:t>Quality</a:t>
            </a:r>
          </a:p>
        </p:txBody>
      </p:sp>
      <p:sp>
        <p:nvSpPr>
          <p:cNvPr id="25" name="TextBox 24"/>
          <p:cNvSpPr txBox="1"/>
          <p:nvPr/>
        </p:nvSpPr>
        <p:spPr>
          <a:xfrm>
            <a:off x="4724494" y="1686580"/>
            <a:ext cx="2172055" cy="400110"/>
          </a:xfrm>
          <a:prstGeom prst="rect">
            <a:avLst/>
          </a:prstGeom>
          <a:solidFill>
            <a:srgbClr val="FFFFFF"/>
          </a:solidFill>
        </p:spPr>
        <p:txBody>
          <a:bodyPr wrap="square" rtlCol="0">
            <a:spAutoFit/>
          </a:bodyPr>
          <a:lstStyle/>
          <a:p>
            <a:pPr algn="ctr">
              <a:spcAft>
                <a:spcPts val="600"/>
              </a:spcAft>
              <a:defRPr/>
            </a:pPr>
            <a:r>
              <a:rPr lang="en-US" sz="2000" kern="0" dirty="0">
                <a:latin typeface="BentonSans Medium" panose="02000603000000020004" pitchFamily="2" charset="0"/>
                <a:cs typeface="Arial Narrow"/>
              </a:rPr>
              <a:t>Visibility</a:t>
            </a:r>
          </a:p>
        </p:txBody>
      </p:sp>
      <p:sp>
        <p:nvSpPr>
          <p:cNvPr id="26" name="TextBox 25"/>
          <p:cNvSpPr txBox="1"/>
          <p:nvPr/>
        </p:nvSpPr>
        <p:spPr>
          <a:xfrm>
            <a:off x="6780229" y="1684241"/>
            <a:ext cx="2340447" cy="400110"/>
          </a:xfrm>
          <a:prstGeom prst="rect">
            <a:avLst/>
          </a:prstGeom>
          <a:solidFill>
            <a:srgbClr val="FFFFFF"/>
          </a:solidFill>
        </p:spPr>
        <p:txBody>
          <a:bodyPr wrap="square" rtlCol="0">
            <a:spAutoFit/>
          </a:bodyPr>
          <a:lstStyle/>
          <a:p>
            <a:pPr algn="ctr">
              <a:spcAft>
                <a:spcPts val="600"/>
              </a:spcAft>
              <a:defRPr/>
            </a:pPr>
            <a:r>
              <a:rPr lang="en-US" sz="2000" kern="0" dirty="0">
                <a:latin typeface="BentonSans Medium" panose="02000603000000020004" pitchFamily="2" charset="0"/>
                <a:cs typeface="Arial Narrow"/>
              </a:rPr>
              <a:t>Efficiency</a:t>
            </a:r>
          </a:p>
        </p:txBody>
      </p:sp>
      <p:sp>
        <p:nvSpPr>
          <p:cNvPr id="27" name="TextBox 26"/>
          <p:cNvSpPr txBox="1"/>
          <p:nvPr/>
        </p:nvSpPr>
        <p:spPr>
          <a:xfrm>
            <a:off x="9427441" y="1684241"/>
            <a:ext cx="2559770" cy="400110"/>
          </a:xfrm>
          <a:prstGeom prst="rect">
            <a:avLst/>
          </a:prstGeom>
          <a:solidFill>
            <a:srgbClr val="FFFFFF"/>
          </a:solidFill>
        </p:spPr>
        <p:txBody>
          <a:bodyPr wrap="square" rtlCol="0">
            <a:spAutoFit/>
          </a:bodyPr>
          <a:lstStyle/>
          <a:p>
            <a:pPr algn="ctr">
              <a:spcAft>
                <a:spcPts val="600"/>
              </a:spcAft>
              <a:defRPr/>
            </a:pPr>
            <a:r>
              <a:rPr lang="en-US" sz="2000" kern="0" dirty="0">
                <a:latin typeface="BentonSans Medium" panose="02000603000000020004" pitchFamily="2" charset="0"/>
                <a:cs typeface="Arial Narrow"/>
              </a:rPr>
              <a:t>Compliance</a:t>
            </a:r>
          </a:p>
        </p:txBody>
      </p:sp>
      <p:pic>
        <p:nvPicPr>
          <p:cNvPr id="36" name="Picture 35"/>
          <p:cNvPicPr>
            <a:picLocks noChangeAspect="1"/>
          </p:cNvPicPr>
          <p:nvPr/>
        </p:nvPicPr>
        <p:blipFill>
          <a:blip r:embed="rId3"/>
          <a:stretch>
            <a:fillRect/>
          </a:stretch>
        </p:blipFill>
        <p:spPr>
          <a:xfrm>
            <a:off x="7720614" y="4815983"/>
            <a:ext cx="459678" cy="320072"/>
          </a:xfrm>
          <a:prstGeom prst="rect">
            <a:avLst/>
          </a:prstGeom>
        </p:spPr>
      </p:pic>
      <p:pic>
        <p:nvPicPr>
          <p:cNvPr id="37" name="Picture 36"/>
          <p:cNvPicPr>
            <a:picLocks noChangeAspect="1"/>
          </p:cNvPicPr>
          <p:nvPr/>
        </p:nvPicPr>
        <p:blipFill>
          <a:blip r:embed="rId4"/>
          <a:stretch>
            <a:fillRect/>
          </a:stretch>
        </p:blipFill>
        <p:spPr>
          <a:xfrm>
            <a:off x="2656313" y="4798932"/>
            <a:ext cx="181533" cy="334149"/>
          </a:xfrm>
          <a:prstGeom prst="rect">
            <a:avLst/>
          </a:prstGeom>
        </p:spPr>
      </p:pic>
      <p:pic>
        <p:nvPicPr>
          <p:cNvPr id="2" name="Picture 1"/>
          <p:cNvPicPr>
            <a:picLocks noChangeAspect="1"/>
          </p:cNvPicPr>
          <p:nvPr/>
        </p:nvPicPr>
        <p:blipFill>
          <a:blip r:embed="rId5"/>
          <a:stretch>
            <a:fillRect/>
          </a:stretch>
        </p:blipFill>
        <p:spPr>
          <a:xfrm>
            <a:off x="9608992" y="4660090"/>
            <a:ext cx="1671148" cy="1671148"/>
          </a:xfrm>
          <a:prstGeom prst="rect">
            <a:avLst/>
          </a:prstGeom>
        </p:spPr>
      </p:pic>
      <p:pic>
        <p:nvPicPr>
          <p:cNvPr id="3" name="Picture 2"/>
          <p:cNvPicPr>
            <a:picLocks noChangeAspect="1"/>
          </p:cNvPicPr>
          <p:nvPr/>
        </p:nvPicPr>
        <p:blipFill>
          <a:blip r:embed="rId6"/>
          <a:stretch>
            <a:fillRect/>
          </a:stretch>
        </p:blipFill>
        <p:spPr>
          <a:xfrm>
            <a:off x="7335371" y="4660090"/>
            <a:ext cx="1616197" cy="1617814"/>
          </a:xfrm>
          <a:prstGeom prst="rect">
            <a:avLst/>
          </a:prstGeom>
        </p:spPr>
      </p:pic>
      <p:pic>
        <p:nvPicPr>
          <p:cNvPr id="5" name="Picture 4"/>
          <p:cNvPicPr>
            <a:picLocks noChangeAspect="1"/>
          </p:cNvPicPr>
          <p:nvPr/>
        </p:nvPicPr>
        <p:blipFill>
          <a:blip r:embed="rId7"/>
          <a:stretch>
            <a:fillRect/>
          </a:stretch>
        </p:blipFill>
        <p:spPr>
          <a:xfrm>
            <a:off x="5006799" y="4660090"/>
            <a:ext cx="1671148" cy="1672765"/>
          </a:xfrm>
          <a:prstGeom prst="rect">
            <a:avLst/>
          </a:prstGeom>
        </p:spPr>
      </p:pic>
      <p:pic>
        <p:nvPicPr>
          <p:cNvPr id="6" name="Picture 5"/>
          <p:cNvPicPr>
            <a:picLocks noChangeAspect="1"/>
          </p:cNvPicPr>
          <p:nvPr/>
        </p:nvPicPr>
        <p:blipFill>
          <a:blip r:embed="rId8"/>
          <a:stretch>
            <a:fillRect/>
          </a:stretch>
        </p:blipFill>
        <p:spPr>
          <a:xfrm>
            <a:off x="2678227" y="4660090"/>
            <a:ext cx="1671148" cy="1671148"/>
          </a:xfrm>
          <a:prstGeom prst="rect">
            <a:avLst/>
          </a:prstGeom>
        </p:spPr>
      </p:pic>
      <p:pic>
        <p:nvPicPr>
          <p:cNvPr id="8" name="Picture 7"/>
          <p:cNvPicPr>
            <a:picLocks noChangeAspect="1"/>
          </p:cNvPicPr>
          <p:nvPr/>
        </p:nvPicPr>
        <p:blipFill>
          <a:blip r:embed="rId9"/>
          <a:stretch>
            <a:fillRect/>
          </a:stretch>
        </p:blipFill>
        <p:spPr>
          <a:xfrm>
            <a:off x="402989" y="4660090"/>
            <a:ext cx="1617814" cy="1617814"/>
          </a:xfrm>
          <a:prstGeom prst="rect">
            <a:avLst/>
          </a:prstGeom>
        </p:spPr>
      </p:pic>
    </p:spTree>
    <p:extLst>
      <p:ext uri="{BB962C8B-B14F-4D97-AF65-F5344CB8AC3E}">
        <p14:creationId xmlns:p14="http://schemas.microsoft.com/office/powerpoint/2010/main" val="35084348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26110" r="14376" b="297"/>
          <a:stretch/>
        </p:blipFill>
        <p:spPr>
          <a:xfrm>
            <a:off x="6029325" y="-35183"/>
            <a:ext cx="6161740" cy="6893183"/>
          </a:xfrm>
        </p:spPr>
      </p:pic>
      <p:sp>
        <p:nvSpPr>
          <p:cNvPr id="12" name="Rectangle 11"/>
          <p:cNvSpPr/>
          <p:nvPr/>
        </p:nvSpPr>
        <p:spPr bwMode="gray">
          <a:xfrm>
            <a:off x="6082843" y="-893"/>
            <a:ext cx="6108221" cy="6856215"/>
          </a:xfrm>
          <a:prstGeom prst="rect">
            <a:avLst/>
          </a:prstGeom>
          <a:solidFill>
            <a:schemeClr val="tx1">
              <a:lumMod val="65000"/>
              <a:lumOff val="35000"/>
              <a:alpha val="20000"/>
            </a:schemeClr>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dirty="0" err="1">
              <a:ln>
                <a:noFill/>
              </a:ln>
              <a:effectLst/>
              <a:uLnTx/>
              <a:uFillTx/>
              <a:ea typeface="Arial Unicode MS" pitchFamily="34" charset="-128"/>
              <a:cs typeface="Arial Unicode MS" pitchFamily="34" charset="-128"/>
            </a:endParaRPr>
          </a:p>
        </p:txBody>
      </p:sp>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r="49727"/>
          <a:stretch/>
        </p:blipFill>
        <p:spPr>
          <a:xfrm>
            <a:off x="1" y="-893"/>
            <a:ext cx="6129337" cy="6858000"/>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54279" y="2372414"/>
            <a:ext cx="6282508" cy="1202049"/>
          </a:xfrm>
          <a:prstGeom prst="rect">
            <a:avLst/>
          </a:prstGeom>
        </p:spPr>
      </p:pic>
      <p:sp>
        <p:nvSpPr>
          <p:cNvPr id="2" name="Rectangle 1"/>
          <p:cNvSpPr/>
          <p:nvPr/>
        </p:nvSpPr>
        <p:spPr>
          <a:xfrm>
            <a:off x="2607110" y="3784998"/>
            <a:ext cx="6976847" cy="953851"/>
          </a:xfrm>
          <a:prstGeom prst="rect">
            <a:avLst/>
          </a:prstGeom>
        </p:spPr>
        <p:txBody>
          <a:bodyPr wrap="square">
            <a:spAutoFit/>
          </a:bodyPr>
          <a:lstStyle/>
          <a:p>
            <a:pPr algn="ctr"/>
            <a:r>
              <a:rPr lang="en-US" sz="2799" dirty="0">
                <a:solidFill>
                  <a:schemeClr val="bg1"/>
                </a:solidFill>
              </a:rPr>
              <a:t>Where does SAP Fieldglass fit into your SAP Landscape?</a:t>
            </a:r>
          </a:p>
        </p:txBody>
      </p:sp>
      <p:grpSp>
        <p:nvGrpSpPr>
          <p:cNvPr id="5" name="Group 4"/>
          <p:cNvGrpSpPr/>
          <p:nvPr/>
        </p:nvGrpSpPr>
        <p:grpSpPr>
          <a:xfrm>
            <a:off x="10962270" y="893"/>
            <a:ext cx="1228796" cy="6856215"/>
            <a:chOff x="9169941" y="265176"/>
            <a:chExt cx="1293430" cy="6858000"/>
          </a:xfrm>
        </p:grpSpPr>
        <p:sp>
          <p:nvSpPr>
            <p:cNvPr id="6" name="Rectangle 5"/>
            <p:cNvSpPr/>
            <p:nvPr userDrawn="1"/>
          </p:nvSpPr>
          <p:spPr>
            <a:xfrm>
              <a:off x="10031571" y="265176"/>
              <a:ext cx="431800" cy="6858000"/>
            </a:xfrm>
            <a:prstGeom prst="rect">
              <a:avLst/>
            </a:prstGeom>
            <a:solidFill>
              <a:srgbClr val="FBB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7" name="Rectangle 6"/>
            <p:cNvSpPr/>
            <p:nvPr userDrawn="1"/>
          </p:nvSpPr>
          <p:spPr>
            <a:xfrm>
              <a:off x="9600756" y="265176"/>
              <a:ext cx="431800" cy="6858000"/>
            </a:xfrm>
            <a:prstGeom prst="rect">
              <a:avLst/>
            </a:prstGeom>
            <a:solidFill>
              <a:srgbClr val="FBBA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8" name="Rectangle 7"/>
            <p:cNvSpPr/>
            <p:nvPr userDrawn="1"/>
          </p:nvSpPr>
          <p:spPr>
            <a:xfrm>
              <a:off x="9169941" y="265176"/>
              <a:ext cx="431800" cy="6858000"/>
            </a:xfrm>
            <a:prstGeom prst="rect">
              <a:avLst/>
            </a:prstGeom>
            <a:solidFill>
              <a:srgbClr val="FBBA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grpSp>
    </p:spTree>
    <p:extLst>
      <p:ext uri="{BB962C8B-B14F-4D97-AF65-F5344CB8AC3E}">
        <p14:creationId xmlns:p14="http://schemas.microsoft.com/office/powerpoint/2010/main" val="404766607"/>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SAP Fieldglass Enables </a:t>
            </a:r>
            <a:r>
              <a:rPr lang="en-US" dirty="0">
                <a:solidFill>
                  <a:schemeClr val="accent1"/>
                </a:solidFill>
              </a:rPr>
              <a:t>Total Talent and Spend Management</a:t>
            </a:r>
          </a:p>
        </p:txBody>
      </p:sp>
      <p:sp>
        <p:nvSpPr>
          <p:cNvPr id="3" name="Text Placeholder 25"/>
          <p:cNvSpPr txBox="1">
            <a:spLocks/>
          </p:cNvSpPr>
          <p:nvPr/>
        </p:nvSpPr>
        <p:spPr>
          <a:xfrm>
            <a:off x="8645409" y="3288832"/>
            <a:ext cx="3156285" cy="2069866"/>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214191" lvl="2" indent="-214191">
              <a:spcAft>
                <a:spcPts val="337"/>
              </a:spcAft>
              <a:buFont typeface="Arial" charset="0"/>
              <a:buChar char="•"/>
            </a:pPr>
            <a:r>
              <a:rPr lang="en-US" sz="1799" dirty="0"/>
              <a:t>Contracts management and procurement</a:t>
            </a:r>
          </a:p>
          <a:p>
            <a:pPr marL="214191" lvl="2" indent="-214191">
              <a:spcAft>
                <a:spcPts val="337"/>
              </a:spcAft>
              <a:buFont typeface="Arial" charset="0"/>
              <a:buChar char="•"/>
            </a:pPr>
            <a:r>
              <a:rPr lang="en-US" sz="1799" dirty="0"/>
              <a:t>Spend and supplier management </a:t>
            </a:r>
          </a:p>
          <a:p>
            <a:pPr marL="214191" lvl="2" indent="-214191">
              <a:spcAft>
                <a:spcPts val="337"/>
              </a:spcAft>
              <a:buFont typeface="Arial" charset="0"/>
              <a:buChar char="•"/>
            </a:pPr>
            <a:r>
              <a:rPr lang="en-US" sz="1799" dirty="0"/>
              <a:t>Financial supply chain management</a:t>
            </a:r>
          </a:p>
        </p:txBody>
      </p:sp>
      <p:sp>
        <p:nvSpPr>
          <p:cNvPr id="4" name="Text Placeholder 23"/>
          <p:cNvSpPr txBox="1">
            <a:spLocks/>
          </p:cNvSpPr>
          <p:nvPr/>
        </p:nvSpPr>
        <p:spPr>
          <a:xfrm>
            <a:off x="365341" y="3288832"/>
            <a:ext cx="3329307" cy="1971545"/>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214191" lvl="2" indent="-214191">
              <a:spcAft>
                <a:spcPts val="337"/>
              </a:spcAft>
              <a:buFont typeface="Arial" charset="0"/>
              <a:buChar char="•"/>
            </a:pPr>
            <a:r>
              <a:rPr lang="en-US" sz="1799" dirty="0"/>
              <a:t>Visualize all workers</a:t>
            </a:r>
          </a:p>
          <a:p>
            <a:pPr marL="214191" lvl="2" indent="-214191">
              <a:spcAft>
                <a:spcPts val="337"/>
              </a:spcAft>
              <a:buFont typeface="Arial" charset="0"/>
              <a:buChar char="•"/>
            </a:pPr>
            <a:r>
              <a:rPr lang="en-US" sz="1799" dirty="0"/>
              <a:t>Apply select talent processes: learning, socialization, collaboration</a:t>
            </a:r>
          </a:p>
          <a:p>
            <a:pPr marL="214191" lvl="2" indent="-214191">
              <a:spcAft>
                <a:spcPts val="337"/>
              </a:spcAft>
              <a:buFont typeface="Arial" charset="0"/>
              <a:buChar char="•"/>
            </a:pPr>
            <a:r>
              <a:rPr lang="en-US" sz="1799" dirty="0"/>
              <a:t>Plan and analyze for total workforce</a:t>
            </a:r>
          </a:p>
        </p:txBody>
      </p:sp>
      <p:sp>
        <p:nvSpPr>
          <p:cNvPr id="15" name="Title 1"/>
          <p:cNvSpPr txBox="1">
            <a:spLocks/>
          </p:cNvSpPr>
          <p:nvPr/>
        </p:nvSpPr>
        <p:spPr>
          <a:xfrm>
            <a:off x="8651425" y="2572775"/>
            <a:ext cx="3144252" cy="550476"/>
          </a:xfrm>
          <a:prstGeom prst="rect">
            <a:avLst/>
          </a:prstGeom>
        </p:spPr>
        <p:txBody>
          <a:bodyPr>
            <a:noAutofit/>
          </a:bodyPr>
          <a:lstStyle>
            <a:lvl1pPr algn="l" defTabSz="1088558" rtl="0" eaLnBrk="1" latinLnBrk="0" hangingPunct="1">
              <a:spcBef>
                <a:spcPct val="0"/>
              </a:spcBef>
              <a:buNone/>
              <a:defRPr sz="3200" b="0" i="0" kern="1200" baseline="0">
                <a:solidFill>
                  <a:schemeClr val="tx1"/>
                </a:solidFill>
                <a:latin typeface="BentonSans" charset="0"/>
                <a:ea typeface="BentonSans" charset="0"/>
                <a:cs typeface="BentonSans" charset="0"/>
              </a:defRPr>
            </a:lvl1pPr>
          </a:lstStyle>
          <a:p>
            <a:pPr>
              <a:spcAft>
                <a:spcPts val="800"/>
              </a:spcAft>
              <a:buClr>
                <a:schemeClr val="accent1"/>
              </a:buClr>
            </a:pPr>
            <a:r>
              <a:rPr lang="en-US" sz="1600" b="1" dirty="0">
                <a:latin typeface="Arial" charset="0"/>
                <a:ea typeface="Arial" charset="0"/>
                <a:cs typeface="Arial" charset="0"/>
              </a:rPr>
              <a:t>PROCUREMENT</a:t>
            </a:r>
          </a:p>
        </p:txBody>
      </p:sp>
      <p:sp>
        <p:nvSpPr>
          <p:cNvPr id="16" name="Title 1"/>
          <p:cNvSpPr txBox="1">
            <a:spLocks/>
          </p:cNvSpPr>
          <p:nvPr/>
        </p:nvSpPr>
        <p:spPr>
          <a:xfrm>
            <a:off x="359611" y="2572775"/>
            <a:ext cx="3340767" cy="668371"/>
          </a:xfrm>
          <a:prstGeom prst="rect">
            <a:avLst/>
          </a:prstGeom>
        </p:spPr>
        <p:txBody>
          <a:bodyPr>
            <a:noAutofit/>
          </a:bodyPr>
          <a:lstStyle>
            <a:lvl1pPr algn="l" defTabSz="1088558" rtl="0" eaLnBrk="1" latinLnBrk="0" hangingPunct="1">
              <a:spcBef>
                <a:spcPct val="0"/>
              </a:spcBef>
              <a:buNone/>
              <a:defRPr sz="3200" b="0" i="0" kern="1200" baseline="0">
                <a:solidFill>
                  <a:schemeClr val="tx1"/>
                </a:solidFill>
                <a:latin typeface="BentonSans" charset="0"/>
                <a:ea typeface="BentonSans" charset="0"/>
                <a:cs typeface="BentonSans" charset="0"/>
              </a:defRPr>
            </a:lvl1pPr>
          </a:lstStyle>
          <a:p>
            <a:pPr>
              <a:buClr>
                <a:schemeClr val="accent1"/>
              </a:buClr>
            </a:pPr>
            <a:r>
              <a:rPr lang="en-US" sz="1600" b="1" dirty="0">
                <a:latin typeface="Arial" charset="0"/>
                <a:ea typeface="Arial" charset="0"/>
                <a:cs typeface="Arial" charset="0"/>
              </a:rPr>
              <a:t>HUMAN CAPITAL </a:t>
            </a:r>
          </a:p>
          <a:p>
            <a:pPr>
              <a:buClr>
                <a:schemeClr val="accent1"/>
              </a:buClr>
            </a:pPr>
            <a:r>
              <a:rPr lang="en-US" sz="1600" b="1" dirty="0">
                <a:latin typeface="Arial" charset="0"/>
                <a:ea typeface="Arial" charset="0"/>
                <a:cs typeface="Arial" charset="0"/>
              </a:rPr>
              <a:t>AND TALENT MANAGEMENT</a:t>
            </a:r>
          </a:p>
        </p:txBody>
      </p:sp>
      <p:pic>
        <p:nvPicPr>
          <p:cNvPr id="21" name="Picture 20"/>
          <p:cNvPicPr>
            <a:picLocks noChangeAspect="1"/>
          </p:cNvPicPr>
          <p:nvPr/>
        </p:nvPicPr>
        <p:blipFill>
          <a:blip r:embed="rId2"/>
          <a:stretch>
            <a:fillRect/>
          </a:stretch>
        </p:blipFill>
        <p:spPr>
          <a:xfrm>
            <a:off x="709827" y="1685955"/>
            <a:ext cx="2640335" cy="320303"/>
          </a:xfrm>
          <a:prstGeom prst="rect">
            <a:avLst/>
          </a:prstGeom>
        </p:spPr>
      </p:pic>
      <p:pic>
        <p:nvPicPr>
          <p:cNvPr id="22" name="Picture 21"/>
          <p:cNvPicPr>
            <a:picLocks noChangeAspect="1"/>
          </p:cNvPicPr>
          <p:nvPr/>
        </p:nvPicPr>
        <p:blipFill>
          <a:blip r:embed="rId3"/>
          <a:stretch>
            <a:fillRect/>
          </a:stretch>
        </p:blipFill>
        <p:spPr>
          <a:xfrm>
            <a:off x="9430497" y="1690010"/>
            <a:ext cx="1603393" cy="312193"/>
          </a:xfrm>
          <a:prstGeom prst="rect">
            <a:avLst/>
          </a:prstGeom>
        </p:spPr>
      </p:pic>
      <p:sp>
        <p:nvSpPr>
          <p:cNvPr id="19" name="Text Placeholder 23"/>
          <p:cNvSpPr txBox="1">
            <a:spLocks/>
          </p:cNvSpPr>
          <p:nvPr/>
        </p:nvSpPr>
        <p:spPr>
          <a:xfrm>
            <a:off x="4053953" y="3288832"/>
            <a:ext cx="3547502" cy="2148959"/>
          </a:xfrm>
          <a:prstGeom prst="rect">
            <a:avLst/>
          </a:prstGeom>
        </p:spPr>
        <p:txBody>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214191" lvl="2" indent="-214191">
              <a:spcAft>
                <a:spcPts val="337"/>
              </a:spcAft>
              <a:buFont typeface="Arial" charset="0"/>
              <a:buChar char="•"/>
            </a:pPr>
            <a:r>
              <a:rPr lang="en-US" sz="1799" dirty="0"/>
              <a:t>Procure, manage and optimize the external workforce </a:t>
            </a:r>
          </a:p>
          <a:p>
            <a:pPr marL="214191" lvl="2" indent="-214191">
              <a:spcAft>
                <a:spcPts val="337"/>
              </a:spcAft>
              <a:buFont typeface="Arial" charset="0"/>
              <a:buChar char="•"/>
            </a:pPr>
            <a:r>
              <a:rPr lang="en-US" sz="1799" dirty="0"/>
              <a:t>Deliver high-quality resources</a:t>
            </a:r>
          </a:p>
          <a:p>
            <a:pPr marL="214191" lvl="2" indent="-214191">
              <a:spcAft>
                <a:spcPts val="337"/>
              </a:spcAft>
              <a:buFont typeface="Arial" charset="0"/>
              <a:buChar char="•"/>
            </a:pPr>
            <a:r>
              <a:rPr lang="en-US" sz="1799" dirty="0"/>
              <a:t>Risk mitigation and policy compliance</a:t>
            </a:r>
          </a:p>
        </p:txBody>
      </p:sp>
      <p:sp>
        <p:nvSpPr>
          <p:cNvPr id="20" name="Title 1"/>
          <p:cNvSpPr txBox="1">
            <a:spLocks/>
          </p:cNvSpPr>
          <p:nvPr/>
        </p:nvSpPr>
        <p:spPr>
          <a:xfrm>
            <a:off x="4053953" y="2578590"/>
            <a:ext cx="4254095" cy="668371"/>
          </a:xfrm>
          <a:prstGeom prst="rect">
            <a:avLst/>
          </a:prstGeom>
        </p:spPr>
        <p:txBody>
          <a:bodyPr>
            <a:noAutofit/>
          </a:bodyPr>
          <a:lstStyle>
            <a:lvl1pPr algn="l" defTabSz="1088558" rtl="0" eaLnBrk="1" latinLnBrk="0" hangingPunct="1">
              <a:spcBef>
                <a:spcPct val="0"/>
              </a:spcBef>
              <a:buNone/>
              <a:defRPr sz="3200" b="0" i="0" kern="1200" baseline="0">
                <a:solidFill>
                  <a:schemeClr val="tx1"/>
                </a:solidFill>
                <a:latin typeface="BentonSans" charset="0"/>
                <a:ea typeface="BentonSans" charset="0"/>
                <a:cs typeface="BentonSans" charset="0"/>
              </a:defRPr>
            </a:lvl1pPr>
          </a:lstStyle>
          <a:p>
            <a:pPr>
              <a:buClr>
                <a:schemeClr val="accent1"/>
              </a:buClr>
            </a:pPr>
            <a:r>
              <a:rPr lang="en-US" sz="1600" b="1" dirty="0">
                <a:latin typeface="Arial" charset="0"/>
                <a:ea typeface="Arial" charset="0"/>
                <a:cs typeface="Arial" charset="0"/>
              </a:rPr>
              <a:t>EXTERNAL WORKFORCE MANAGEMENT </a:t>
            </a:r>
          </a:p>
          <a:p>
            <a:pPr>
              <a:buClr>
                <a:schemeClr val="accent1"/>
              </a:buClr>
            </a:pPr>
            <a:r>
              <a:rPr lang="en-US" sz="1600" b="1" dirty="0">
                <a:latin typeface="Arial" charset="0"/>
                <a:ea typeface="Arial" charset="0"/>
                <a:cs typeface="Arial" charset="0"/>
              </a:rPr>
              <a:t>AND SERVICES PROCUREMENT</a:t>
            </a:r>
          </a:p>
        </p:txBody>
      </p:sp>
      <p:pic>
        <p:nvPicPr>
          <p:cNvPr id="25"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6134" y="1509647"/>
            <a:ext cx="3517017" cy="672918"/>
          </a:xfrm>
          <a:prstGeom prst="rect">
            <a:avLst/>
          </a:prstGeom>
        </p:spPr>
      </p:pic>
      <p:cxnSp>
        <p:nvCxnSpPr>
          <p:cNvPr id="26" name="Straight Connector 25"/>
          <p:cNvCxnSpPr/>
          <p:nvPr/>
        </p:nvCxnSpPr>
        <p:spPr>
          <a:xfrm>
            <a:off x="3777463" y="2643003"/>
            <a:ext cx="0" cy="2246772"/>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8531149" y="2643003"/>
            <a:ext cx="0" cy="2246772"/>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bwMode="gray">
          <a:xfrm>
            <a:off x="407912" y="5684688"/>
            <a:ext cx="7955280" cy="296815"/>
          </a:xfrm>
          <a:prstGeom prst="rect">
            <a:avLst/>
          </a:prstGeom>
          <a:solidFill>
            <a:schemeClr val="tx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400" b="1" i="0" u="none" strike="noStrike" kern="0" cap="none" spc="0" normalizeH="0" baseline="0" noProof="0" dirty="0">
                <a:ln>
                  <a:noFill/>
                </a:ln>
                <a:solidFill>
                  <a:schemeClr val="bg1"/>
                </a:solidFill>
                <a:effectLst/>
                <a:uLnTx/>
                <a:uFillTx/>
                <a:ea typeface="Arial Unicode MS" pitchFamily="34" charset="-128"/>
                <a:cs typeface="Arial Unicode MS" pitchFamily="34" charset="-128"/>
              </a:rPr>
              <a:t>TOTAL WORKFORCE MANAGEMENT</a:t>
            </a:r>
          </a:p>
        </p:txBody>
      </p:sp>
      <p:sp>
        <p:nvSpPr>
          <p:cNvPr id="29" name="Rectangle 28"/>
          <p:cNvSpPr/>
          <p:nvPr/>
        </p:nvSpPr>
        <p:spPr bwMode="gray">
          <a:xfrm>
            <a:off x="3694648" y="6024337"/>
            <a:ext cx="7955280" cy="296815"/>
          </a:xfrm>
          <a:prstGeom prst="rect">
            <a:avLst/>
          </a:prstGeom>
          <a:solidFill>
            <a:schemeClr val="tx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400" b="1" i="0" u="none" strike="noStrike" kern="0" cap="none" spc="0" normalizeH="0" baseline="0" noProof="0" dirty="0">
                <a:ln>
                  <a:noFill/>
                </a:ln>
                <a:solidFill>
                  <a:schemeClr val="bg1"/>
                </a:solidFill>
                <a:effectLst/>
                <a:uLnTx/>
                <a:uFillTx/>
                <a:ea typeface="Arial Unicode MS" pitchFamily="34" charset="-128"/>
                <a:cs typeface="Arial Unicode MS" pitchFamily="34" charset="-128"/>
              </a:rPr>
              <a:t>TOTAL SPEND MANAGEMENT</a:t>
            </a:r>
          </a:p>
        </p:txBody>
      </p:sp>
    </p:spTree>
    <p:extLst>
      <p:ext uri="{BB962C8B-B14F-4D97-AF65-F5344CB8AC3E}">
        <p14:creationId xmlns:p14="http://schemas.microsoft.com/office/powerpoint/2010/main" val="2406639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870" y="504000"/>
            <a:ext cx="11183564" cy="430887"/>
          </a:xfrm>
        </p:spPr>
        <p:txBody>
          <a:bodyPr/>
          <a:lstStyle/>
          <a:p>
            <a:r>
              <a:rPr lang="en-US" dirty="0">
                <a:solidFill>
                  <a:schemeClr val="accent1"/>
                </a:solidFill>
              </a:rPr>
              <a:t>Partnering</a:t>
            </a:r>
            <a:r>
              <a:rPr lang="en-US" dirty="0"/>
              <a:t> with Industry Leaders</a:t>
            </a:r>
          </a:p>
        </p:txBody>
      </p:sp>
      <p:sp>
        <p:nvSpPr>
          <p:cNvPr id="3" name="TextBox 2"/>
          <p:cNvSpPr txBox="1"/>
          <p:nvPr/>
        </p:nvSpPr>
        <p:spPr>
          <a:xfrm>
            <a:off x="780800" y="1259135"/>
            <a:ext cx="1787669" cy="307777"/>
          </a:xfrm>
          <a:prstGeom prst="rect">
            <a:avLst/>
          </a:prstGeom>
          <a:noFill/>
        </p:spPr>
        <p:txBody>
          <a:bodyPr wrap="none" rtlCol="0">
            <a:spAutoFit/>
          </a:bodyPr>
          <a:lstStyle/>
          <a:p>
            <a:pPr algn="ctr"/>
            <a:r>
              <a:rPr lang="en-US" sz="1400" b="1" dirty="0">
                <a:cs typeface="Arial"/>
              </a:rPr>
              <a:t>Consumer &amp; Retail</a:t>
            </a:r>
          </a:p>
        </p:txBody>
      </p:sp>
      <p:sp>
        <p:nvSpPr>
          <p:cNvPr id="4" name="TextBox 3"/>
          <p:cNvSpPr txBox="1"/>
          <p:nvPr/>
        </p:nvSpPr>
        <p:spPr>
          <a:xfrm>
            <a:off x="3350841" y="1259135"/>
            <a:ext cx="2561406" cy="307777"/>
          </a:xfrm>
          <a:prstGeom prst="rect">
            <a:avLst/>
          </a:prstGeom>
          <a:noFill/>
        </p:spPr>
        <p:txBody>
          <a:bodyPr wrap="none" rtlCol="0">
            <a:spAutoFit/>
          </a:bodyPr>
          <a:lstStyle/>
          <a:p>
            <a:pPr algn="ctr"/>
            <a:r>
              <a:rPr lang="en-US" sz="1400" b="1" dirty="0">
                <a:cs typeface="Arial"/>
              </a:rPr>
              <a:t>Energy, Power &amp; Resources</a:t>
            </a:r>
          </a:p>
        </p:txBody>
      </p:sp>
      <p:sp>
        <p:nvSpPr>
          <p:cNvPr id="5" name="TextBox 4"/>
          <p:cNvSpPr txBox="1"/>
          <p:nvPr/>
        </p:nvSpPr>
        <p:spPr>
          <a:xfrm>
            <a:off x="6748764" y="1259135"/>
            <a:ext cx="1745991" cy="307777"/>
          </a:xfrm>
          <a:prstGeom prst="rect">
            <a:avLst/>
          </a:prstGeom>
          <a:noFill/>
        </p:spPr>
        <p:txBody>
          <a:bodyPr wrap="none" rtlCol="0">
            <a:spAutoFit/>
          </a:bodyPr>
          <a:lstStyle/>
          <a:p>
            <a:pPr algn="ctr"/>
            <a:r>
              <a:rPr lang="en-US" sz="1400" b="1" dirty="0">
                <a:cs typeface="Arial"/>
              </a:rPr>
              <a:t>Financial Services</a:t>
            </a: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68077" y="2178536"/>
            <a:ext cx="424394" cy="424394"/>
          </a:xfrm>
          <a:prstGeom prst="rect">
            <a:avLst/>
          </a:prstGeom>
          <a:noFill/>
          <a:ln>
            <a:noFill/>
          </a:ln>
        </p:spPr>
      </p:pic>
      <p:pic>
        <p:nvPicPr>
          <p:cNvPr id="7" name="Picture 34" descr="citi.bmp"/>
          <p:cNvPicPr>
            <a:picLocks noChangeAspect="1"/>
          </p:cNvPicPr>
          <p:nvPr/>
        </p:nvPicPr>
        <p:blipFill>
          <a:blip r:embed="rId4" cstate="screen">
            <a:extLst>
              <a:ext uri="{28A0092B-C50C-407E-A947-70E740481C1C}">
                <a14:useLocalDpi xmlns:a14="http://schemas.microsoft.com/office/drawing/2010/main"/>
              </a:ext>
            </a:extLst>
          </a:blip>
          <a:srcRect t="12648" b="16367"/>
          <a:stretch>
            <a:fillRect/>
          </a:stretch>
        </p:blipFill>
        <p:spPr bwMode="auto">
          <a:xfrm>
            <a:off x="7826124" y="3330838"/>
            <a:ext cx="476126" cy="337617"/>
          </a:xfrm>
          <a:prstGeom prst="rect">
            <a:avLst/>
          </a:prstGeom>
          <a:noFill/>
          <a:ln w="9525">
            <a:noFill/>
            <a:miter lim="800000"/>
            <a:headEnd/>
            <a:tailEnd/>
          </a:ln>
        </p:spPr>
      </p:pic>
      <p:pic>
        <p:nvPicPr>
          <p:cNvPr id="8" name="Picture 8"/>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801159" y="3366845"/>
            <a:ext cx="718834" cy="303323"/>
          </a:xfrm>
          <a:prstGeom prst="rect">
            <a:avLst/>
          </a:prstGeom>
          <a:noFill/>
          <a:ln>
            <a:noFill/>
          </a:ln>
          <a:extLst/>
        </p:spPr>
      </p:pic>
      <p:pic>
        <p:nvPicPr>
          <p:cNvPr id="9" name="Picture 14" descr="http://t3.gstatic.com/images?q=tbn:j67XOEKFge-a_M:">
            <a:hlinkClick r:id="rId6"/>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816478" y="1695461"/>
            <a:ext cx="628395" cy="296909"/>
          </a:xfrm>
          <a:prstGeom prst="rect">
            <a:avLst/>
          </a:prstGeom>
          <a:noFill/>
          <a:ln>
            <a:noFill/>
          </a:ln>
          <a:extLst/>
        </p:spPr>
      </p:pic>
      <p:pic>
        <p:nvPicPr>
          <p:cNvPr id="10" name="Picture 56"/>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741573" y="3387196"/>
            <a:ext cx="812533" cy="223121"/>
          </a:xfrm>
          <a:prstGeom prst="rect">
            <a:avLst/>
          </a:prstGeom>
          <a:noFill/>
          <a:ln>
            <a:noFill/>
          </a:ln>
          <a:extLst/>
        </p:spPr>
      </p:pic>
      <p:pic>
        <p:nvPicPr>
          <p:cNvPr id="11" name="Picture 52"/>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912943" y="2189096"/>
            <a:ext cx="427538" cy="428238"/>
          </a:xfrm>
          <a:prstGeom prst="rect">
            <a:avLst/>
          </a:prstGeom>
          <a:noFill/>
          <a:ln>
            <a:noFill/>
          </a:ln>
          <a:extLst/>
        </p:spPr>
      </p:pic>
      <p:pic>
        <p:nvPicPr>
          <p:cNvPr id="12" name="Picture 33" descr="BPlogo.gif"/>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3917305" y="1603621"/>
            <a:ext cx="455638" cy="469096"/>
          </a:xfrm>
          <a:prstGeom prst="rect">
            <a:avLst/>
          </a:prstGeom>
          <a:noFill/>
          <a:ln>
            <a:noFill/>
          </a:ln>
          <a:extLst/>
        </p:spPr>
      </p:pic>
      <p:pic>
        <p:nvPicPr>
          <p:cNvPr id="13" name="Picture 2" descr="Devon">
            <a:hlinkClick r:id="rId11"/>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3846481" y="3368898"/>
            <a:ext cx="685721" cy="291840"/>
          </a:xfrm>
          <a:prstGeom prst="rect">
            <a:avLst/>
          </a:prstGeom>
          <a:noFill/>
          <a:ln>
            <a:noFill/>
          </a:ln>
          <a:extLst/>
        </p:spPr>
      </p:pic>
      <p:pic>
        <p:nvPicPr>
          <p:cNvPr id="14" name="Picture 31" descr="halliburton_logo.jpg"/>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4690467" y="3479479"/>
            <a:ext cx="791490" cy="93300"/>
          </a:xfrm>
          <a:prstGeom prst="rect">
            <a:avLst/>
          </a:prstGeom>
          <a:noFill/>
          <a:ln>
            <a:noFill/>
          </a:ln>
          <a:extLst/>
        </p:spPr>
      </p:pic>
      <p:pic>
        <p:nvPicPr>
          <p:cNvPr id="15" name="Picture 8"/>
          <p:cNvPicPr>
            <a:picLocks noChangeAspect="1"/>
          </p:cNvPicPr>
          <p:nvPr/>
        </p:nvPicPr>
        <p:blipFill>
          <a:blip r:embed="rId14" cstate="screen">
            <a:extLst>
              <a:ext uri="{28A0092B-C50C-407E-A947-70E740481C1C}">
                <a14:useLocalDpi xmlns:a14="http://schemas.microsoft.com/office/drawing/2010/main"/>
              </a:ext>
            </a:extLst>
          </a:blip>
          <a:srcRect l="-832" r="2702"/>
          <a:stretch>
            <a:fillRect/>
          </a:stretch>
        </p:blipFill>
        <p:spPr bwMode="auto">
          <a:xfrm>
            <a:off x="4737246" y="1647596"/>
            <a:ext cx="648231" cy="401221"/>
          </a:xfrm>
          <a:prstGeom prst="rect">
            <a:avLst/>
          </a:prstGeom>
          <a:noFill/>
          <a:ln>
            <a:noFill/>
          </a:ln>
          <a:extLst/>
        </p:spPr>
      </p:pic>
      <p:pic>
        <p:nvPicPr>
          <p:cNvPr id="16" name="Picture 15" descr="Rio Tinto.eps"/>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705647" y="2908983"/>
            <a:ext cx="784741" cy="163027"/>
          </a:xfrm>
          <a:prstGeom prst="rect">
            <a:avLst/>
          </a:prstGeom>
          <a:noFill/>
          <a:ln>
            <a:noFill/>
          </a:ln>
        </p:spPr>
      </p:pic>
      <p:pic>
        <p:nvPicPr>
          <p:cNvPr id="17" name="Picture 16" descr="AIG_new.gif"/>
          <p:cNvPicPr>
            <a:picLocks noChangeAspect="1"/>
          </p:cNvPicPr>
          <p:nvPr/>
        </p:nvPicPr>
        <p:blipFill rotWithShape="1">
          <a:blip r:embed="rId16" cstate="screen">
            <a:extLst>
              <a:ext uri="{28A0092B-C50C-407E-A947-70E740481C1C}">
                <a14:useLocalDpi xmlns:a14="http://schemas.microsoft.com/office/drawing/2010/main"/>
              </a:ext>
            </a:extLst>
          </a:blip>
          <a:srcRect r="15497" b="18170"/>
          <a:stretch/>
        </p:blipFill>
        <p:spPr>
          <a:xfrm>
            <a:off x="7767289" y="1662924"/>
            <a:ext cx="614265" cy="321656"/>
          </a:xfrm>
          <a:prstGeom prst="rect">
            <a:avLst/>
          </a:prstGeom>
          <a:noFill/>
          <a:ln>
            <a:noFill/>
          </a:ln>
        </p:spPr>
      </p:pic>
      <p:pic>
        <p:nvPicPr>
          <p:cNvPr id="18" name="Picture 2" descr="http://images.forbes.com/media/lists/companies/general-electric_200x200.jpg"/>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6965968" y="1640276"/>
            <a:ext cx="418032" cy="420051"/>
          </a:xfrm>
          <a:prstGeom prst="rect">
            <a:avLst/>
          </a:prstGeom>
          <a:noFill/>
          <a:ln>
            <a:noFill/>
          </a:ln>
          <a:extLst/>
        </p:spPr>
      </p:pic>
      <p:pic>
        <p:nvPicPr>
          <p:cNvPr id="19" name="Picture 16" descr="http://images.forbes.com/media/lists/companies/travelers-cos_200x200.jpg"/>
          <p:cNvPicPr>
            <a:picLocks noChangeAspect="1" noChangeArrowheads="1"/>
          </p:cNvPicPr>
          <p:nvPr/>
        </p:nvPicPr>
        <p:blipFill rotWithShape="1">
          <a:blip r:embed="rId18" cstate="screen">
            <a:extLst>
              <a:ext uri="{28A0092B-C50C-407E-A947-70E740481C1C}">
                <a14:useLocalDpi xmlns:a14="http://schemas.microsoft.com/office/drawing/2010/main"/>
              </a:ext>
            </a:extLst>
          </a:blip>
          <a:srcRect/>
          <a:stretch/>
        </p:blipFill>
        <p:spPr bwMode="auto">
          <a:xfrm>
            <a:off x="7660759" y="2838400"/>
            <a:ext cx="824484" cy="209891"/>
          </a:xfrm>
          <a:prstGeom prst="rect">
            <a:avLst/>
          </a:prstGeom>
          <a:noFill/>
          <a:ln>
            <a:noFill/>
          </a:ln>
          <a:extLst/>
        </p:spPr>
      </p:pic>
      <p:pic>
        <p:nvPicPr>
          <p:cNvPr id="20" name="Picture 2"/>
          <p:cNvPicPr>
            <a:picLocks noChangeAspect="1" noChangeArrowheads="1"/>
          </p:cNvPicPr>
          <p:nvPr/>
        </p:nvPicPr>
        <p:blipFill rotWithShape="1">
          <a:blip r:embed="rId19" cstate="screen">
            <a:extLst>
              <a:ext uri="{28A0092B-C50C-407E-A947-70E740481C1C}">
                <a14:useLocalDpi xmlns:a14="http://schemas.microsoft.com/office/drawing/2010/main"/>
              </a:ext>
            </a:extLst>
          </a:blip>
          <a:srcRect/>
          <a:stretch/>
        </p:blipFill>
        <p:spPr bwMode="auto">
          <a:xfrm>
            <a:off x="6963938" y="2170111"/>
            <a:ext cx="407352" cy="446175"/>
          </a:xfrm>
          <a:prstGeom prst="rect">
            <a:avLst/>
          </a:prstGeom>
          <a:noFill/>
          <a:ln>
            <a:noFill/>
          </a:ln>
          <a:effectLst/>
          <a:extLst/>
        </p:spPr>
      </p:pic>
      <p:pic>
        <p:nvPicPr>
          <p:cNvPr id="21" name="Picture 26" descr="http://images.forbes.com/media/lists/companies/chevron_200x200.jpg"/>
          <p:cNvPicPr>
            <a:picLocks noChangeAspect="1" noChangeArrowheads="1"/>
          </p:cNvPicPr>
          <p:nvPr/>
        </p:nvPicPr>
        <p:blipFill rotWithShape="1">
          <a:blip r:embed="rId20" cstate="screen">
            <a:extLst>
              <a:ext uri="{28A0092B-C50C-407E-A947-70E740481C1C}">
                <a14:useLocalDpi xmlns:a14="http://schemas.microsoft.com/office/drawing/2010/main"/>
              </a:ext>
            </a:extLst>
          </a:blip>
          <a:srcRect/>
          <a:stretch/>
        </p:blipFill>
        <p:spPr bwMode="auto">
          <a:xfrm>
            <a:off x="4900319" y="2199918"/>
            <a:ext cx="387649" cy="421435"/>
          </a:xfrm>
          <a:prstGeom prst="rect">
            <a:avLst/>
          </a:prstGeom>
          <a:noFill/>
          <a:ln>
            <a:noFill/>
          </a:ln>
          <a:extLst/>
        </p:spPr>
      </p:pic>
      <p:pic>
        <p:nvPicPr>
          <p:cNvPr id="22" name="Picture 22" descr="http://images.forbes.com/media/lists/companies/american-electric_200x200.jpg"/>
          <p:cNvPicPr>
            <a:picLocks noChangeAspect="1" noChangeArrowheads="1"/>
          </p:cNvPicPr>
          <p:nvPr/>
        </p:nvPicPr>
        <p:blipFill rotWithShape="1">
          <a:blip r:embed="rId21" cstate="screen">
            <a:extLst>
              <a:ext uri="{28A0092B-C50C-407E-A947-70E740481C1C}">
                <a14:useLocalDpi xmlns:a14="http://schemas.microsoft.com/office/drawing/2010/main"/>
              </a:ext>
            </a:extLst>
          </a:blip>
          <a:srcRect/>
          <a:stretch/>
        </p:blipFill>
        <p:spPr bwMode="auto">
          <a:xfrm>
            <a:off x="3958826" y="2172663"/>
            <a:ext cx="503089" cy="445220"/>
          </a:xfrm>
          <a:prstGeom prst="rect">
            <a:avLst/>
          </a:prstGeom>
          <a:noFill/>
          <a:ln>
            <a:noFill/>
          </a:ln>
          <a:extLst/>
        </p:spPr>
      </p:pic>
      <p:pic>
        <p:nvPicPr>
          <p:cNvPr id="23" name="Picture 2"/>
          <p:cNvPicPr>
            <a:picLocks noChangeAspect="1"/>
          </p:cNvPicPr>
          <p:nvPr/>
        </p:nvPicPr>
        <p:blipFill>
          <a:blip r:embed="rId2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83360" y="2725866"/>
            <a:ext cx="574202" cy="456570"/>
          </a:xfrm>
          <a:prstGeom prst="rect">
            <a:avLst/>
          </a:prstGeom>
          <a:noFill/>
          <a:ln>
            <a:noFill/>
          </a:ln>
          <a:extLst/>
        </p:spPr>
      </p:pic>
      <p:pic>
        <p:nvPicPr>
          <p:cNvPr id="24" name="Picture 58" descr="http://images.forbes.com/media/lists/companies/coca-cola_200x200.jpg"/>
          <p:cNvPicPr>
            <a:picLocks noChangeAspect="1" noChangeArrowheads="1"/>
          </p:cNvPicPr>
          <p:nvPr/>
        </p:nvPicPr>
        <p:blipFill rotWithShape="1">
          <a:blip r:embed="rId23" cstate="screen">
            <a:extLst>
              <a:ext uri="{28A0092B-C50C-407E-A947-70E740481C1C}">
                <a14:useLocalDpi xmlns:a14="http://schemas.microsoft.com/office/drawing/2010/main"/>
              </a:ext>
            </a:extLst>
          </a:blip>
          <a:srcRect/>
          <a:stretch/>
        </p:blipFill>
        <p:spPr bwMode="auto">
          <a:xfrm>
            <a:off x="853931" y="3389228"/>
            <a:ext cx="745576" cy="255099"/>
          </a:xfrm>
          <a:prstGeom prst="rect">
            <a:avLst/>
          </a:prstGeom>
          <a:noFill/>
          <a:ln>
            <a:noFill/>
          </a:ln>
          <a:extLst/>
        </p:spPr>
      </p:pic>
      <p:pic>
        <p:nvPicPr>
          <p:cNvPr id="25" name="Picture 62" descr="http://images.forbes.com/media/lists/companies/reckitt-benckiser-group_200x200.jpg"/>
          <p:cNvPicPr>
            <a:picLocks noChangeAspect="1" noChangeArrowheads="1"/>
          </p:cNvPicPr>
          <p:nvPr/>
        </p:nvPicPr>
        <p:blipFill rotWithShape="1">
          <a:blip r:embed="rId24" cstate="screen">
            <a:extLst>
              <a:ext uri="{28A0092B-C50C-407E-A947-70E740481C1C}">
                <a14:useLocalDpi xmlns:a14="http://schemas.microsoft.com/office/drawing/2010/main"/>
              </a:ext>
            </a:extLst>
          </a:blip>
          <a:srcRect/>
          <a:stretch/>
        </p:blipFill>
        <p:spPr bwMode="auto">
          <a:xfrm>
            <a:off x="1796512" y="2791466"/>
            <a:ext cx="692952" cy="335387"/>
          </a:xfrm>
          <a:prstGeom prst="rect">
            <a:avLst/>
          </a:prstGeom>
          <a:noFill/>
          <a:ln>
            <a:noFill/>
          </a:ln>
          <a:extLst/>
        </p:spPr>
      </p:pic>
      <p:pic>
        <p:nvPicPr>
          <p:cNvPr id="26" name="Picture 8" descr="C:\Users\bboyd\Desktop\Mars.jpg"/>
          <p:cNvPicPr>
            <a:picLocks noChangeAspect="1" noChangeArrowheads="1"/>
          </p:cNvPicPr>
          <p:nvPr/>
        </p:nvPicPr>
        <p:blipFill rotWithShape="1">
          <a:blip r:embed="rId25" cstate="screen">
            <a:extLst>
              <a:ext uri="{28A0092B-C50C-407E-A947-70E740481C1C}">
                <a14:useLocalDpi xmlns:a14="http://schemas.microsoft.com/office/drawing/2010/main"/>
              </a:ext>
            </a:extLst>
          </a:blip>
          <a:srcRect/>
          <a:stretch/>
        </p:blipFill>
        <p:spPr bwMode="auto">
          <a:xfrm>
            <a:off x="861291" y="2768529"/>
            <a:ext cx="741345" cy="393534"/>
          </a:xfrm>
          <a:prstGeom prst="rect">
            <a:avLst/>
          </a:prstGeom>
          <a:noFill/>
          <a:ln>
            <a:noFill/>
          </a:ln>
          <a:extLst/>
        </p:spPr>
      </p:pic>
      <p:sp>
        <p:nvSpPr>
          <p:cNvPr id="27" name="TextBox 26"/>
          <p:cNvSpPr txBox="1"/>
          <p:nvPr/>
        </p:nvSpPr>
        <p:spPr>
          <a:xfrm>
            <a:off x="9132639" y="1259135"/>
            <a:ext cx="2653290" cy="307777"/>
          </a:xfrm>
          <a:prstGeom prst="rect">
            <a:avLst/>
          </a:prstGeom>
          <a:noFill/>
        </p:spPr>
        <p:txBody>
          <a:bodyPr wrap="none" rtlCol="0">
            <a:spAutoFit/>
          </a:bodyPr>
          <a:lstStyle/>
          <a:p>
            <a:pPr algn="ctr"/>
            <a:r>
              <a:rPr lang="en-US" sz="1400" b="1" dirty="0">
                <a:cs typeface="Arial"/>
              </a:rPr>
              <a:t>Healthcare &amp; Pharmaceutical</a:t>
            </a:r>
          </a:p>
        </p:txBody>
      </p:sp>
      <p:pic>
        <p:nvPicPr>
          <p:cNvPr id="28" name="Picture 23" descr="Johnson&amp;Johnson_logo"/>
          <p:cNvPicPr>
            <a:picLocks noChangeAspect="1" noChangeArrowheads="1"/>
          </p:cNvPicPr>
          <p:nvPr/>
        </p:nvPicPr>
        <p:blipFill>
          <a:blip r:embed="rId26" cstate="screen">
            <a:extLst>
              <a:ext uri="{28A0092B-C50C-407E-A947-70E740481C1C}">
                <a14:useLocalDpi xmlns:a14="http://schemas.microsoft.com/office/drawing/2010/main"/>
              </a:ext>
            </a:extLst>
          </a:blip>
          <a:srcRect/>
          <a:stretch>
            <a:fillRect/>
          </a:stretch>
        </p:blipFill>
        <p:spPr bwMode="auto">
          <a:xfrm>
            <a:off x="10503014" y="1760167"/>
            <a:ext cx="834681" cy="201034"/>
          </a:xfrm>
          <a:prstGeom prst="rect">
            <a:avLst/>
          </a:prstGeom>
          <a:noFill/>
          <a:ln>
            <a:noFill/>
          </a:ln>
          <a:extLst/>
        </p:spPr>
      </p:pic>
      <p:pic>
        <p:nvPicPr>
          <p:cNvPr id="29" name="Picture 26" descr="GlaxoSmithKline"/>
          <p:cNvPicPr>
            <a:picLocks noChangeAspect="1" noChangeArrowheads="1"/>
          </p:cNvPicPr>
          <p:nvPr/>
        </p:nvPicPr>
        <p:blipFill rotWithShape="1">
          <a:blip r:embed="rId27" cstate="screen">
            <a:extLst>
              <a:ext uri="{28A0092B-C50C-407E-A947-70E740481C1C}">
                <a14:useLocalDpi xmlns:a14="http://schemas.microsoft.com/office/drawing/2010/main"/>
              </a:ext>
            </a:extLst>
          </a:blip>
          <a:srcRect l="13507" r="12644"/>
          <a:stretch/>
        </p:blipFill>
        <p:spPr bwMode="auto">
          <a:xfrm>
            <a:off x="10543676" y="2207591"/>
            <a:ext cx="735050" cy="392971"/>
          </a:xfrm>
          <a:prstGeom prst="rect">
            <a:avLst/>
          </a:prstGeom>
          <a:noFill/>
          <a:ln>
            <a:noFill/>
          </a:ln>
          <a:extLst/>
        </p:spPr>
      </p:pic>
      <p:pic>
        <p:nvPicPr>
          <p:cNvPr id="30" name="Picture 57"/>
          <p:cNvPicPr>
            <a:picLocks noChangeAspect="1" noChangeArrowheads="1"/>
          </p:cNvPicPr>
          <p:nvPr/>
        </p:nvPicPr>
        <p:blipFill>
          <a:blip r:embed="rId28" cstate="screen">
            <a:extLst>
              <a:ext uri="{28A0092B-C50C-407E-A947-70E740481C1C}">
                <a14:useLocalDpi xmlns:a14="http://schemas.microsoft.com/office/drawing/2010/main"/>
              </a:ext>
            </a:extLst>
          </a:blip>
          <a:srcRect/>
          <a:stretch>
            <a:fillRect/>
          </a:stretch>
        </p:blipFill>
        <p:spPr bwMode="auto">
          <a:xfrm>
            <a:off x="10532080" y="3383730"/>
            <a:ext cx="720367" cy="288739"/>
          </a:xfrm>
          <a:prstGeom prst="rect">
            <a:avLst/>
          </a:prstGeom>
          <a:noFill/>
          <a:ln>
            <a:noFill/>
          </a:ln>
          <a:extLst/>
        </p:spPr>
      </p:pic>
      <p:pic>
        <p:nvPicPr>
          <p:cNvPr id="31" name="Picture 30"/>
          <p:cNvPicPr>
            <a:picLocks noChangeAspect="1"/>
          </p:cNvPicPr>
          <p:nvPr/>
        </p:nvPicPr>
        <p:blipFill>
          <a:blip r:embed="rId29" cstate="screen">
            <a:extLst>
              <a:ext uri="{28A0092B-C50C-407E-A947-70E740481C1C}">
                <a14:useLocalDpi xmlns:a14="http://schemas.microsoft.com/office/drawing/2010/main"/>
              </a:ext>
            </a:extLst>
          </a:blip>
          <a:stretch>
            <a:fillRect/>
          </a:stretch>
        </p:blipFill>
        <p:spPr>
          <a:xfrm>
            <a:off x="9658533" y="3325811"/>
            <a:ext cx="663269" cy="368971"/>
          </a:xfrm>
          <a:prstGeom prst="rect">
            <a:avLst/>
          </a:prstGeom>
          <a:noFill/>
          <a:ln>
            <a:noFill/>
          </a:ln>
        </p:spPr>
      </p:pic>
      <p:pic>
        <p:nvPicPr>
          <p:cNvPr id="32" name="Picture 44" descr="http://images.forbes.com/media/lists/companies/merck-co_200x200.jpg"/>
          <p:cNvPicPr>
            <a:picLocks noChangeAspect="1" noChangeArrowheads="1"/>
          </p:cNvPicPr>
          <p:nvPr/>
        </p:nvPicPr>
        <p:blipFill rotWithShape="1">
          <a:blip r:embed="rId30" cstate="screen">
            <a:extLst>
              <a:ext uri="{28A0092B-C50C-407E-A947-70E740481C1C}">
                <a14:useLocalDpi xmlns:a14="http://schemas.microsoft.com/office/drawing/2010/main"/>
              </a:ext>
            </a:extLst>
          </a:blip>
          <a:srcRect/>
          <a:stretch/>
        </p:blipFill>
        <p:spPr bwMode="auto">
          <a:xfrm>
            <a:off x="9668134" y="2807953"/>
            <a:ext cx="691270" cy="315110"/>
          </a:xfrm>
          <a:prstGeom prst="rect">
            <a:avLst/>
          </a:prstGeom>
          <a:noFill/>
          <a:ln>
            <a:noFill/>
          </a:ln>
          <a:extLst/>
        </p:spPr>
      </p:pic>
      <p:pic>
        <p:nvPicPr>
          <p:cNvPr id="33" name="Picture 42" descr="http://images.forbes.com/media/lists/companies/sanofi_200x200.jpg"/>
          <p:cNvPicPr>
            <a:picLocks noChangeAspect="1" noChangeArrowheads="1"/>
          </p:cNvPicPr>
          <p:nvPr/>
        </p:nvPicPr>
        <p:blipFill>
          <a:blip r:embed="rId31" cstate="screen">
            <a:extLst>
              <a:ext uri="{28A0092B-C50C-407E-A947-70E740481C1C}">
                <a14:useLocalDpi xmlns:a14="http://schemas.microsoft.com/office/drawing/2010/main"/>
              </a:ext>
            </a:extLst>
          </a:blip>
          <a:srcRect/>
          <a:stretch>
            <a:fillRect/>
          </a:stretch>
        </p:blipFill>
        <p:spPr bwMode="auto">
          <a:xfrm>
            <a:off x="9788178" y="2143471"/>
            <a:ext cx="470618" cy="472891"/>
          </a:xfrm>
          <a:prstGeom prst="rect">
            <a:avLst/>
          </a:prstGeom>
          <a:noFill/>
          <a:ln>
            <a:noFill/>
          </a:ln>
          <a:extLst/>
        </p:spPr>
      </p:pic>
      <p:pic>
        <p:nvPicPr>
          <p:cNvPr id="34" name="Picture 33" descr="CVS_Health.png"/>
          <p:cNvPicPr>
            <a:picLocks noChangeAspect="1"/>
          </p:cNvPicPr>
          <p:nvPr/>
        </p:nvPicPr>
        <p:blipFill>
          <a:blip r:embed="rId32" cstate="screen">
            <a:extLst>
              <a:ext uri="{28A0092B-C50C-407E-A947-70E740481C1C}">
                <a14:useLocalDpi xmlns:a14="http://schemas.microsoft.com/office/drawing/2010/main"/>
              </a:ext>
            </a:extLst>
          </a:blip>
          <a:stretch>
            <a:fillRect/>
          </a:stretch>
        </p:blipFill>
        <p:spPr>
          <a:xfrm>
            <a:off x="10494133" y="2924876"/>
            <a:ext cx="811531" cy="104659"/>
          </a:xfrm>
          <a:prstGeom prst="rect">
            <a:avLst/>
          </a:prstGeom>
          <a:noFill/>
          <a:ln>
            <a:noFill/>
          </a:ln>
        </p:spPr>
      </p:pic>
      <p:pic>
        <p:nvPicPr>
          <p:cNvPr id="35" name="Picture 18" descr="http://images.forbes.com/media/lists/companies/balfour-beatty_200x200.jpg"/>
          <p:cNvPicPr>
            <a:picLocks noChangeAspect="1" noChangeArrowheads="1"/>
          </p:cNvPicPr>
          <p:nvPr/>
        </p:nvPicPr>
        <p:blipFill rotWithShape="1">
          <a:blip r:embed="rId33" cstate="screen">
            <a:extLst>
              <a:ext uri="{28A0092B-C50C-407E-A947-70E740481C1C}">
                <a14:useLocalDpi xmlns:a14="http://schemas.microsoft.com/office/drawing/2010/main"/>
              </a:ext>
            </a:extLst>
          </a:blip>
          <a:srcRect/>
          <a:stretch/>
        </p:blipFill>
        <p:spPr bwMode="auto">
          <a:xfrm>
            <a:off x="837962" y="5549806"/>
            <a:ext cx="766870" cy="252213"/>
          </a:xfrm>
          <a:prstGeom prst="rect">
            <a:avLst/>
          </a:prstGeom>
          <a:noFill/>
          <a:ln>
            <a:noFill/>
          </a:ln>
          <a:extLst/>
        </p:spPr>
      </p:pic>
      <p:pic>
        <p:nvPicPr>
          <p:cNvPr id="36" name="Picture 10" descr="http://images.forbes.com/media/lists/companies/nielsen-holdings_200x200.jpg"/>
          <p:cNvPicPr>
            <a:picLocks noChangeAspect="1" noChangeArrowheads="1"/>
          </p:cNvPicPr>
          <p:nvPr/>
        </p:nvPicPr>
        <p:blipFill rotWithShape="1">
          <a:blip r:embed="rId34" cstate="screen">
            <a:extLst>
              <a:ext uri="{28A0092B-C50C-407E-A947-70E740481C1C}">
                <a14:useLocalDpi xmlns:a14="http://schemas.microsoft.com/office/drawing/2010/main"/>
              </a:ext>
            </a:extLst>
          </a:blip>
          <a:srcRect/>
          <a:stretch/>
        </p:blipFill>
        <p:spPr bwMode="auto">
          <a:xfrm>
            <a:off x="1796513" y="4393070"/>
            <a:ext cx="685001" cy="267978"/>
          </a:xfrm>
          <a:prstGeom prst="rect">
            <a:avLst/>
          </a:prstGeom>
          <a:noFill/>
          <a:ln>
            <a:noFill/>
          </a:ln>
          <a:extLst/>
        </p:spPr>
      </p:pic>
      <p:pic>
        <p:nvPicPr>
          <p:cNvPr id="37" name="Picture 6" descr="http://images.forbes.com/media/lists/companies/xerox_200x200.jpg"/>
          <p:cNvPicPr>
            <a:picLocks noChangeAspect="1" noChangeArrowheads="1"/>
          </p:cNvPicPr>
          <p:nvPr/>
        </p:nvPicPr>
        <p:blipFill rotWithShape="1">
          <a:blip r:embed="rId35" cstate="screen">
            <a:extLst>
              <a:ext uri="{28A0092B-C50C-407E-A947-70E740481C1C}">
                <a14:useLocalDpi xmlns:a14="http://schemas.microsoft.com/office/drawing/2010/main"/>
              </a:ext>
            </a:extLst>
          </a:blip>
          <a:srcRect/>
          <a:stretch/>
        </p:blipFill>
        <p:spPr bwMode="auto">
          <a:xfrm>
            <a:off x="841600" y="4966181"/>
            <a:ext cx="747451" cy="293832"/>
          </a:xfrm>
          <a:prstGeom prst="rect">
            <a:avLst/>
          </a:prstGeom>
          <a:noFill/>
          <a:ln>
            <a:noFill/>
          </a:ln>
          <a:extLst/>
        </p:spPr>
      </p:pic>
      <p:pic>
        <p:nvPicPr>
          <p:cNvPr id="38" name="Picture 2" descr="http://images.forbes.com/media/lists/companies/saint-gobain_200x200.jpg"/>
          <p:cNvPicPr>
            <a:picLocks noChangeAspect="1" noChangeArrowheads="1"/>
          </p:cNvPicPr>
          <p:nvPr/>
        </p:nvPicPr>
        <p:blipFill rotWithShape="1">
          <a:blip r:embed="rId36" cstate="screen">
            <a:extLst>
              <a:ext uri="{28A0092B-C50C-407E-A947-70E740481C1C}">
                <a14:useLocalDpi xmlns:a14="http://schemas.microsoft.com/office/drawing/2010/main"/>
              </a:ext>
            </a:extLst>
          </a:blip>
          <a:srcRect/>
          <a:stretch/>
        </p:blipFill>
        <p:spPr bwMode="auto">
          <a:xfrm>
            <a:off x="1755534" y="4978399"/>
            <a:ext cx="755344" cy="281613"/>
          </a:xfrm>
          <a:prstGeom prst="rect">
            <a:avLst/>
          </a:prstGeom>
          <a:noFill/>
          <a:ln>
            <a:noFill/>
          </a:ln>
          <a:extLst/>
        </p:spPr>
      </p:pic>
      <p:pic>
        <p:nvPicPr>
          <p:cNvPr id="39" name="Picture 12" descr="https://si0.twimg.com/profile_images/570072400/tr_logo_twitter_wht.png"/>
          <p:cNvPicPr>
            <a:picLocks noChangeAspect="1" noChangeArrowheads="1"/>
          </p:cNvPicPr>
          <p:nvPr/>
        </p:nvPicPr>
        <p:blipFill>
          <a:blip r:embed="rId37" cstate="screen">
            <a:extLst>
              <a:ext uri="{28A0092B-C50C-407E-A947-70E740481C1C}">
                <a14:useLocalDpi xmlns:a14="http://schemas.microsoft.com/office/drawing/2010/main"/>
              </a:ext>
            </a:extLst>
          </a:blip>
          <a:srcRect/>
          <a:stretch>
            <a:fillRect/>
          </a:stretch>
        </p:blipFill>
        <p:spPr bwMode="auto">
          <a:xfrm>
            <a:off x="1912943" y="5451980"/>
            <a:ext cx="410873" cy="444417"/>
          </a:xfrm>
          <a:prstGeom prst="rect">
            <a:avLst/>
          </a:prstGeom>
          <a:noFill/>
          <a:ln>
            <a:noFill/>
          </a:ln>
          <a:extLst/>
        </p:spPr>
      </p:pic>
      <p:pic>
        <p:nvPicPr>
          <p:cNvPr id="40" name="Picture 14" descr="http://uk.finaperf.com/images/logos/240x180/reed-elsevier.jpeg"/>
          <p:cNvPicPr>
            <a:picLocks noChangeAspect="1" noChangeArrowheads="1"/>
          </p:cNvPicPr>
          <p:nvPr/>
        </p:nvPicPr>
        <p:blipFill>
          <a:blip r:embed="rId38" cstate="screen">
            <a:extLst>
              <a:ext uri="{28A0092B-C50C-407E-A947-70E740481C1C}">
                <a14:useLocalDpi xmlns:a14="http://schemas.microsoft.com/office/drawing/2010/main"/>
              </a:ext>
            </a:extLst>
          </a:blip>
          <a:srcRect/>
          <a:stretch>
            <a:fillRect/>
          </a:stretch>
        </p:blipFill>
        <p:spPr bwMode="auto">
          <a:xfrm>
            <a:off x="948512" y="5997895"/>
            <a:ext cx="574733" cy="433132"/>
          </a:xfrm>
          <a:prstGeom prst="rect">
            <a:avLst/>
          </a:prstGeom>
          <a:noFill/>
          <a:ln>
            <a:noFill/>
          </a:ln>
          <a:extLst/>
        </p:spPr>
      </p:pic>
      <p:pic>
        <p:nvPicPr>
          <p:cNvPr id="41" name="Picture 16" descr="http://images.forbes.com/media/lists/companies/atos_200x200.jpg"/>
          <p:cNvPicPr>
            <a:picLocks noChangeAspect="1" noChangeArrowheads="1"/>
          </p:cNvPicPr>
          <p:nvPr/>
        </p:nvPicPr>
        <p:blipFill rotWithShape="1">
          <a:blip r:embed="rId39" cstate="screen">
            <a:extLst>
              <a:ext uri="{28A0092B-C50C-407E-A947-70E740481C1C}">
                <a14:useLocalDpi xmlns:a14="http://schemas.microsoft.com/office/drawing/2010/main"/>
              </a:ext>
            </a:extLst>
          </a:blip>
          <a:srcRect/>
          <a:stretch/>
        </p:blipFill>
        <p:spPr bwMode="auto">
          <a:xfrm>
            <a:off x="873376" y="4432644"/>
            <a:ext cx="688708" cy="262416"/>
          </a:xfrm>
          <a:prstGeom prst="rect">
            <a:avLst/>
          </a:prstGeom>
          <a:noFill/>
          <a:ln>
            <a:noFill/>
          </a:ln>
          <a:extLst/>
        </p:spPr>
      </p:pic>
      <p:sp>
        <p:nvSpPr>
          <p:cNvPr id="42" name="TextBox 41"/>
          <p:cNvSpPr txBox="1"/>
          <p:nvPr/>
        </p:nvSpPr>
        <p:spPr>
          <a:xfrm>
            <a:off x="780819" y="3967376"/>
            <a:ext cx="1766830" cy="307777"/>
          </a:xfrm>
          <a:prstGeom prst="rect">
            <a:avLst/>
          </a:prstGeom>
          <a:noFill/>
        </p:spPr>
        <p:txBody>
          <a:bodyPr wrap="none" rtlCol="0">
            <a:spAutoFit/>
          </a:bodyPr>
          <a:lstStyle/>
          <a:p>
            <a:pPr algn="ctr"/>
            <a:r>
              <a:rPr lang="en-US" sz="1400" b="1" dirty="0">
                <a:cs typeface="Arial"/>
              </a:rPr>
              <a:t>Business Services</a:t>
            </a:r>
          </a:p>
        </p:txBody>
      </p:sp>
      <p:sp>
        <p:nvSpPr>
          <p:cNvPr id="43" name="TextBox 42"/>
          <p:cNvSpPr txBox="1"/>
          <p:nvPr/>
        </p:nvSpPr>
        <p:spPr>
          <a:xfrm>
            <a:off x="3563517" y="3967376"/>
            <a:ext cx="2115259" cy="307777"/>
          </a:xfrm>
          <a:prstGeom prst="rect">
            <a:avLst/>
          </a:prstGeom>
          <a:noFill/>
        </p:spPr>
        <p:txBody>
          <a:bodyPr wrap="none" rtlCol="0">
            <a:spAutoFit/>
          </a:bodyPr>
          <a:lstStyle/>
          <a:p>
            <a:pPr algn="ctr"/>
            <a:r>
              <a:rPr lang="en-US" sz="1400" b="1" dirty="0">
                <a:cs typeface="Arial"/>
              </a:rPr>
              <a:t>Technology &amp; Telecom</a:t>
            </a:r>
          </a:p>
        </p:txBody>
      </p:sp>
      <p:sp>
        <p:nvSpPr>
          <p:cNvPr id="44" name="TextBox 43"/>
          <p:cNvSpPr txBox="1"/>
          <p:nvPr/>
        </p:nvSpPr>
        <p:spPr>
          <a:xfrm>
            <a:off x="6903471" y="3967376"/>
            <a:ext cx="1415772" cy="307777"/>
          </a:xfrm>
          <a:prstGeom prst="rect">
            <a:avLst/>
          </a:prstGeom>
          <a:noFill/>
        </p:spPr>
        <p:txBody>
          <a:bodyPr wrap="none" rtlCol="0">
            <a:spAutoFit/>
          </a:bodyPr>
          <a:lstStyle/>
          <a:p>
            <a:pPr algn="ctr"/>
            <a:r>
              <a:rPr lang="en-US" sz="1400" b="1" dirty="0">
                <a:cs typeface="Arial"/>
              </a:rPr>
              <a:t>Manufacturing</a:t>
            </a:r>
          </a:p>
        </p:txBody>
      </p:sp>
      <p:sp>
        <p:nvSpPr>
          <p:cNvPr id="45" name="TextBox 44"/>
          <p:cNvSpPr txBox="1"/>
          <p:nvPr/>
        </p:nvSpPr>
        <p:spPr>
          <a:xfrm>
            <a:off x="9665652" y="3967376"/>
            <a:ext cx="1566455" cy="307777"/>
          </a:xfrm>
          <a:prstGeom prst="rect">
            <a:avLst/>
          </a:prstGeom>
          <a:noFill/>
        </p:spPr>
        <p:txBody>
          <a:bodyPr wrap="none" rtlCol="0">
            <a:spAutoFit/>
          </a:bodyPr>
          <a:lstStyle/>
          <a:p>
            <a:pPr algn="ctr"/>
            <a:r>
              <a:rPr lang="en-US" sz="1400" b="1" dirty="0">
                <a:cs typeface="Arial"/>
              </a:rPr>
              <a:t>Other Industries</a:t>
            </a:r>
          </a:p>
        </p:txBody>
      </p:sp>
      <p:pic>
        <p:nvPicPr>
          <p:cNvPr id="46" name="Picture 6"/>
          <p:cNvPicPr>
            <a:picLocks noChangeAspect="1" noChangeArrowheads="1"/>
          </p:cNvPicPr>
          <p:nvPr/>
        </p:nvPicPr>
        <p:blipFill>
          <a:blip r:embed="rId40" cstate="screen">
            <a:extLst>
              <a:ext uri="{28A0092B-C50C-407E-A947-70E740481C1C}">
                <a14:useLocalDpi xmlns:a14="http://schemas.microsoft.com/office/drawing/2010/main"/>
              </a:ext>
            </a:extLst>
          </a:blip>
          <a:srcRect/>
          <a:stretch>
            <a:fillRect/>
          </a:stretch>
        </p:blipFill>
        <p:spPr bwMode="auto">
          <a:xfrm>
            <a:off x="4790105" y="6012779"/>
            <a:ext cx="586711" cy="385494"/>
          </a:xfrm>
          <a:prstGeom prst="rect">
            <a:avLst/>
          </a:prstGeom>
          <a:noFill/>
          <a:ln>
            <a:noFill/>
          </a:ln>
          <a:effectLst/>
          <a:extLst/>
        </p:spPr>
      </p:pic>
      <p:pic>
        <p:nvPicPr>
          <p:cNvPr id="47" name="Picture 12" descr="C:\Users\rhutchinson\Dropbox\_company_logos\Cisco Systems, Inc..png"/>
          <p:cNvPicPr>
            <a:picLocks noChangeAspect="1" noChangeArrowheads="1"/>
          </p:cNvPicPr>
          <p:nvPr/>
        </p:nvPicPr>
        <p:blipFill>
          <a:blip r:embed="rId41" cstate="screen">
            <a:extLst>
              <a:ext uri="{28A0092B-C50C-407E-A947-70E740481C1C}">
                <a14:useLocalDpi xmlns:a14="http://schemas.microsoft.com/office/drawing/2010/main"/>
              </a:ext>
            </a:extLst>
          </a:blip>
          <a:srcRect/>
          <a:stretch>
            <a:fillRect/>
          </a:stretch>
        </p:blipFill>
        <p:spPr bwMode="auto">
          <a:xfrm>
            <a:off x="3893446" y="4943726"/>
            <a:ext cx="578104" cy="325183"/>
          </a:xfrm>
          <a:prstGeom prst="rect">
            <a:avLst/>
          </a:prstGeom>
          <a:noFill/>
          <a:ln>
            <a:noFill/>
          </a:ln>
          <a:extLst/>
        </p:spPr>
      </p:pic>
      <p:pic>
        <p:nvPicPr>
          <p:cNvPr id="48" name="Picture 9" descr="C:\Users\rhutchinson\Dropbox\_company_logos\EMC Corporation EMC2.png"/>
          <p:cNvPicPr>
            <a:picLocks noChangeAspect="1" noChangeArrowheads="1"/>
          </p:cNvPicPr>
          <p:nvPr/>
        </p:nvPicPr>
        <p:blipFill>
          <a:blip r:embed="rId42" cstate="screen">
            <a:extLst>
              <a:ext uri="{28A0092B-C50C-407E-A947-70E740481C1C}">
                <a14:useLocalDpi xmlns:a14="http://schemas.microsoft.com/office/drawing/2010/main"/>
              </a:ext>
            </a:extLst>
          </a:blip>
          <a:srcRect/>
          <a:stretch>
            <a:fillRect/>
          </a:stretch>
        </p:blipFill>
        <p:spPr bwMode="auto">
          <a:xfrm>
            <a:off x="3869154" y="6095847"/>
            <a:ext cx="589017" cy="207040"/>
          </a:xfrm>
          <a:prstGeom prst="rect">
            <a:avLst/>
          </a:prstGeom>
          <a:noFill/>
          <a:ln>
            <a:noFill/>
          </a:ln>
          <a:extLst/>
        </p:spPr>
      </p:pic>
      <p:pic>
        <p:nvPicPr>
          <p:cNvPr id="49" name="Picture 48"/>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4883837" y="4903423"/>
            <a:ext cx="382577" cy="384425"/>
          </a:xfrm>
          <a:prstGeom prst="rect">
            <a:avLst/>
          </a:prstGeom>
          <a:noFill/>
          <a:ln>
            <a:noFill/>
          </a:ln>
        </p:spPr>
      </p:pic>
      <p:pic>
        <p:nvPicPr>
          <p:cNvPr id="50" name="Picture 7" descr="C:\Users\rhutchinson\Dropbox\_company_logos\hp.jpg"/>
          <p:cNvPicPr>
            <a:picLocks noChangeAspect="1" noChangeArrowheads="1"/>
          </p:cNvPicPr>
          <p:nvPr/>
        </p:nvPicPr>
        <p:blipFill rotWithShape="1">
          <a:blip r:embed="rId44" cstate="screen">
            <a:extLst>
              <a:ext uri="{28A0092B-C50C-407E-A947-70E740481C1C}">
                <a14:useLocalDpi xmlns:a14="http://schemas.microsoft.com/office/drawing/2010/main"/>
              </a:ext>
            </a:extLst>
          </a:blip>
          <a:srcRect/>
          <a:stretch/>
        </p:blipFill>
        <p:spPr bwMode="auto">
          <a:xfrm>
            <a:off x="3986995" y="5475739"/>
            <a:ext cx="348641" cy="360542"/>
          </a:xfrm>
          <a:prstGeom prst="rect">
            <a:avLst/>
          </a:prstGeom>
          <a:noFill/>
          <a:ln>
            <a:noFill/>
          </a:ln>
          <a:extLst/>
        </p:spPr>
      </p:pic>
      <p:pic>
        <p:nvPicPr>
          <p:cNvPr id="51" name="Picture 50"/>
          <p:cNvPicPr>
            <a:picLocks noChangeAspect="1"/>
          </p:cNvPicPr>
          <p:nvPr/>
        </p:nvPicPr>
        <p:blipFill>
          <a:blip r:embed="rId45" cstate="screen">
            <a:extLst>
              <a:ext uri="{28A0092B-C50C-407E-A947-70E740481C1C}">
                <a14:useLocalDpi xmlns:a14="http://schemas.microsoft.com/office/drawing/2010/main"/>
              </a:ext>
            </a:extLst>
          </a:blip>
          <a:stretch>
            <a:fillRect/>
          </a:stretch>
        </p:blipFill>
        <p:spPr>
          <a:xfrm>
            <a:off x="4721967" y="4403225"/>
            <a:ext cx="710759" cy="353026"/>
          </a:xfrm>
          <a:prstGeom prst="rect">
            <a:avLst/>
          </a:prstGeom>
          <a:noFill/>
          <a:ln>
            <a:noFill/>
          </a:ln>
        </p:spPr>
      </p:pic>
      <p:pic>
        <p:nvPicPr>
          <p:cNvPr id="52" name="Picture 52" descr="http://images.forbes.com/media/lists/companies/air-products-chemicals_200x200.jpg"/>
          <p:cNvPicPr>
            <a:picLocks noChangeAspect="1" noChangeArrowheads="1"/>
          </p:cNvPicPr>
          <p:nvPr/>
        </p:nvPicPr>
        <p:blipFill rotWithShape="1">
          <a:blip r:embed="rId46" cstate="screen">
            <a:extLst>
              <a:ext uri="{28A0092B-C50C-407E-A947-70E740481C1C}">
                <a14:useLocalDpi xmlns:a14="http://schemas.microsoft.com/office/drawing/2010/main"/>
              </a:ext>
            </a:extLst>
          </a:blip>
          <a:srcRect/>
          <a:stretch/>
        </p:blipFill>
        <p:spPr bwMode="auto">
          <a:xfrm>
            <a:off x="7690090" y="6106344"/>
            <a:ext cx="750078" cy="209932"/>
          </a:xfrm>
          <a:prstGeom prst="rect">
            <a:avLst/>
          </a:prstGeom>
          <a:noFill/>
          <a:ln>
            <a:noFill/>
          </a:ln>
          <a:extLst/>
        </p:spPr>
      </p:pic>
      <p:pic>
        <p:nvPicPr>
          <p:cNvPr id="53" name="Picture 48" descr="http://images.forbes.com/media/lists/companies/philips_200x200.jpg"/>
          <p:cNvPicPr>
            <a:picLocks noChangeAspect="1" noChangeArrowheads="1"/>
          </p:cNvPicPr>
          <p:nvPr/>
        </p:nvPicPr>
        <p:blipFill rotWithShape="1">
          <a:blip r:embed="rId47" cstate="screen">
            <a:extLst>
              <a:ext uri="{28A0092B-C50C-407E-A947-70E740481C1C}">
                <a14:useLocalDpi xmlns:a14="http://schemas.microsoft.com/office/drawing/2010/main"/>
              </a:ext>
            </a:extLst>
          </a:blip>
          <a:srcRect/>
          <a:stretch/>
        </p:blipFill>
        <p:spPr bwMode="auto">
          <a:xfrm>
            <a:off x="7706375" y="5572338"/>
            <a:ext cx="693512" cy="196697"/>
          </a:xfrm>
          <a:prstGeom prst="rect">
            <a:avLst/>
          </a:prstGeom>
          <a:noFill/>
          <a:ln>
            <a:noFill/>
          </a:ln>
          <a:extLst/>
        </p:spPr>
      </p:pic>
      <p:pic>
        <p:nvPicPr>
          <p:cNvPr id="54" name="Picture 38" descr="http://images.forbes.com/media/lists/companies/siemens_200x200.jpg"/>
          <p:cNvPicPr>
            <a:picLocks noChangeAspect="1" noChangeArrowheads="1"/>
          </p:cNvPicPr>
          <p:nvPr/>
        </p:nvPicPr>
        <p:blipFill rotWithShape="1">
          <a:blip r:embed="rId48" cstate="screen">
            <a:extLst>
              <a:ext uri="{28A0092B-C50C-407E-A947-70E740481C1C}">
                <a14:useLocalDpi xmlns:a14="http://schemas.microsoft.com/office/drawing/2010/main"/>
              </a:ext>
            </a:extLst>
          </a:blip>
          <a:srcRect/>
          <a:stretch/>
        </p:blipFill>
        <p:spPr bwMode="auto">
          <a:xfrm>
            <a:off x="7696589" y="4440153"/>
            <a:ext cx="745775" cy="219974"/>
          </a:xfrm>
          <a:prstGeom prst="rect">
            <a:avLst/>
          </a:prstGeom>
          <a:noFill/>
          <a:ln>
            <a:noFill/>
          </a:ln>
          <a:extLst/>
        </p:spPr>
      </p:pic>
      <p:pic>
        <p:nvPicPr>
          <p:cNvPr id="55" name="Picture 44" descr="http://images.forbes.com/media/lists/companies/cummins_200x200.jpg"/>
          <p:cNvPicPr>
            <a:picLocks noChangeAspect="1" noChangeArrowheads="1"/>
          </p:cNvPicPr>
          <p:nvPr/>
        </p:nvPicPr>
        <p:blipFill>
          <a:blip r:embed="rId49" cstate="screen">
            <a:extLst>
              <a:ext uri="{28A0092B-C50C-407E-A947-70E740481C1C}">
                <a14:useLocalDpi xmlns:a14="http://schemas.microsoft.com/office/drawing/2010/main"/>
              </a:ext>
            </a:extLst>
          </a:blip>
          <a:srcRect/>
          <a:stretch>
            <a:fillRect/>
          </a:stretch>
        </p:blipFill>
        <p:spPr bwMode="auto">
          <a:xfrm>
            <a:off x="6920293" y="5420194"/>
            <a:ext cx="431479" cy="433561"/>
          </a:xfrm>
          <a:prstGeom prst="rect">
            <a:avLst/>
          </a:prstGeom>
          <a:noFill/>
          <a:ln>
            <a:noFill/>
          </a:ln>
          <a:extLst/>
        </p:spPr>
      </p:pic>
      <p:pic>
        <p:nvPicPr>
          <p:cNvPr id="56" name="Picture 42" descr="http://images.forbes.com/media/lists/companies/johnson-controls_200x200.jpg"/>
          <p:cNvPicPr>
            <a:picLocks noChangeAspect="1" noChangeArrowheads="1"/>
          </p:cNvPicPr>
          <p:nvPr/>
        </p:nvPicPr>
        <p:blipFill rotWithShape="1">
          <a:blip r:embed="rId50" cstate="screen">
            <a:extLst>
              <a:ext uri="{28A0092B-C50C-407E-A947-70E740481C1C}">
                <a14:useLocalDpi xmlns:a14="http://schemas.microsoft.com/office/drawing/2010/main"/>
              </a:ext>
            </a:extLst>
          </a:blip>
          <a:srcRect/>
          <a:stretch/>
        </p:blipFill>
        <p:spPr bwMode="auto">
          <a:xfrm>
            <a:off x="7706375" y="4928960"/>
            <a:ext cx="686851" cy="341564"/>
          </a:xfrm>
          <a:prstGeom prst="rect">
            <a:avLst/>
          </a:prstGeom>
          <a:noFill/>
          <a:ln>
            <a:noFill/>
          </a:ln>
          <a:extLst/>
        </p:spPr>
      </p:pic>
      <p:pic>
        <p:nvPicPr>
          <p:cNvPr id="57" name="Picture 40" descr="http://images.forbes.com/media/lists/companies/honeywell-international_200x200.jpg"/>
          <p:cNvPicPr>
            <a:picLocks noChangeAspect="1" noChangeArrowheads="1"/>
          </p:cNvPicPr>
          <p:nvPr/>
        </p:nvPicPr>
        <p:blipFill rotWithShape="1">
          <a:blip r:embed="rId51" cstate="screen">
            <a:extLst>
              <a:ext uri="{28A0092B-C50C-407E-A947-70E740481C1C}">
                <a14:useLocalDpi xmlns:a14="http://schemas.microsoft.com/office/drawing/2010/main"/>
              </a:ext>
            </a:extLst>
          </a:blip>
          <a:srcRect/>
          <a:stretch/>
        </p:blipFill>
        <p:spPr bwMode="auto">
          <a:xfrm>
            <a:off x="6768540" y="5034273"/>
            <a:ext cx="748952" cy="173431"/>
          </a:xfrm>
          <a:prstGeom prst="rect">
            <a:avLst/>
          </a:prstGeom>
          <a:noFill/>
          <a:ln>
            <a:noFill/>
          </a:ln>
          <a:extLst/>
        </p:spPr>
      </p:pic>
      <p:pic>
        <p:nvPicPr>
          <p:cNvPr id="58" name="Picture 36" descr="http://images.forbes.com/media/lists/companies/volkswagen-group_200x200.jpg"/>
          <p:cNvPicPr>
            <a:picLocks noChangeAspect="1" noChangeArrowheads="1"/>
          </p:cNvPicPr>
          <p:nvPr/>
        </p:nvPicPr>
        <p:blipFill>
          <a:blip r:embed="rId52" cstate="screen">
            <a:extLst>
              <a:ext uri="{28A0092B-C50C-407E-A947-70E740481C1C}">
                <a14:useLocalDpi xmlns:a14="http://schemas.microsoft.com/office/drawing/2010/main"/>
              </a:ext>
            </a:extLst>
          </a:blip>
          <a:srcRect/>
          <a:stretch>
            <a:fillRect/>
          </a:stretch>
        </p:blipFill>
        <p:spPr bwMode="auto">
          <a:xfrm>
            <a:off x="7005012" y="4374354"/>
            <a:ext cx="330833" cy="332430"/>
          </a:xfrm>
          <a:prstGeom prst="rect">
            <a:avLst/>
          </a:prstGeom>
          <a:noFill/>
          <a:ln>
            <a:noFill/>
          </a:ln>
          <a:extLst/>
        </p:spPr>
      </p:pic>
      <p:pic>
        <p:nvPicPr>
          <p:cNvPr id="59" name="Picture 50" descr="http://images.forbes.com/media/lists/companies/ppg-industries_200x200.jpg"/>
          <p:cNvPicPr>
            <a:picLocks noChangeAspect="1" noChangeArrowheads="1"/>
          </p:cNvPicPr>
          <p:nvPr/>
        </p:nvPicPr>
        <p:blipFill>
          <a:blip r:embed="rId53" cstate="screen">
            <a:extLst>
              <a:ext uri="{28A0092B-C50C-407E-A947-70E740481C1C}">
                <a14:useLocalDpi xmlns:a14="http://schemas.microsoft.com/office/drawing/2010/main"/>
              </a:ext>
            </a:extLst>
          </a:blip>
          <a:srcRect/>
          <a:stretch>
            <a:fillRect/>
          </a:stretch>
        </p:blipFill>
        <p:spPr bwMode="auto">
          <a:xfrm>
            <a:off x="6930072" y="6000812"/>
            <a:ext cx="437810" cy="439923"/>
          </a:xfrm>
          <a:prstGeom prst="rect">
            <a:avLst/>
          </a:prstGeom>
          <a:noFill/>
          <a:ln>
            <a:noFill/>
          </a:ln>
          <a:extLst/>
        </p:spPr>
      </p:pic>
      <p:pic>
        <p:nvPicPr>
          <p:cNvPr id="60" name="Picture 58" descr="http://images.forbes.com/media/lists/companies/monsanto_200x200.jpg"/>
          <p:cNvPicPr>
            <a:picLocks noChangeAspect="1" noChangeArrowheads="1"/>
          </p:cNvPicPr>
          <p:nvPr/>
        </p:nvPicPr>
        <p:blipFill rotWithShape="1">
          <a:blip r:embed="rId54" cstate="screen">
            <a:extLst>
              <a:ext uri="{28A0092B-C50C-407E-A947-70E740481C1C}">
                <a14:useLocalDpi xmlns:a14="http://schemas.microsoft.com/office/drawing/2010/main"/>
              </a:ext>
            </a:extLst>
          </a:blip>
          <a:srcRect/>
          <a:stretch/>
        </p:blipFill>
        <p:spPr bwMode="auto">
          <a:xfrm>
            <a:off x="9616410" y="4425002"/>
            <a:ext cx="748194" cy="252936"/>
          </a:xfrm>
          <a:prstGeom prst="rect">
            <a:avLst/>
          </a:prstGeom>
          <a:noFill/>
          <a:ln>
            <a:noFill/>
          </a:ln>
          <a:extLst/>
        </p:spPr>
      </p:pic>
      <p:pic>
        <p:nvPicPr>
          <p:cNvPr id="61" name="Picture 54" descr="http://static.businessinsider.com/image/51a4f786ecad04c52a000042/image.jpg"/>
          <p:cNvPicPr>
            <a:picLocks noChangeAspect="1" noChangeArrowheads="1"/>
          </p:cNvPicPr>
          <p:nvPr/>
        </p:nvPicPr>
        <p:blipFill>
          <a:blip r:embed="rId55" cstate="screen">
            <a:extLst>
              <a:ext uri="{28A0092B-C50C-407E-A947-70E740481C1C}">
                <a14:useLocalDpi xmlns:a14="http://schemas.microsoft.com/office/drawing/2010/main"/>
              </a:ext>
            </a:extLst>
          </a:blip>
          <a:srcRect/>
          <a:stretch>
            <a:fillRect/>
          </a:stretch>
        </p:blipFill>
        <p:spPr bwMode="auto">
          <a:xfrm>
            <a:off x="10541513" y="4348139"/>
            <a:ext cx="728498" cy="408311"/>
          </a:xfrm>
          <a:prstGeom prst="rect">
            <a:avLst/>
          </a:prstGeom>
          <a:noFill/>
          <a:ln>
            <a:noFill/>
          </a:ln>
          <a:extLst/>
        </p:spPr>
      </p:pic>
      <p:pic>
        <p:nvPicPr>
          <p:cNvPr id="62" name="Picture 60" descr="http://images.forbes.com/media/lists/companies/eaton_200x200.jpg"/>
          <p:cNvPicPr>
            <a:picLocks noChangeAspect="1" noChangeArrowheads="1"/>
          </p:cNvPicPr>
          <p:nvPr/>
        </p:nvPicPr>
        <p:blipFill rotWithShape="1">
          <a:blip r:embed="rId56" cstate="screen">
            <a:extLst>
              <a:ext uri="{28A0092B-C50C-407E-A947-70E740481C1C}">
                <a14:useLocalDpi xmlns:a14="http://schemas.microsoft.com/office/drawing/2010/main"/>
              </a:ext>
            </a:extLst>
          </a:blip>
          <a:srcRect/>
          <a:stretch/>
        </p:blipFill>
        <p:spPr bwMode="auto">
          <a:xfrm>
            <a:off x="9637927" y="4964011"/>
            <a:ext cx="692713" cy="280950"/>
          </a:xfrm>
          <a:prstGeom prst="rect">
            <a:avLst/>
          </a:prstGeom>
          <a:noFill/>
          <a:ln>
            <a:noFill/>
          </a:ln>
          <a:extLst/>
        </p:spPr>
      </p:pic>
      <p:pic>
        <p:nvPicPr>
          <p:cNvPr id="63" name="Picture 62" descr="http://images.forbes.com/media/lists/companies/waste-management_200x200.jpg"/>
          <p:cNvPicPr>
            <a:picLocks noChangeAspect="1" noChangeArrowheads="1"/>
          </p:cNvPicPr>
          <p:nvPr/>
        </p:nvPicPr>
        <p:blipFill rotWithShape="1">
          <a:blip r:embed="rId57" cstate="screen">
            <a:extLst>
              <a:ext uri="{28A0092B-C50C-407E-A947-70E740481C1C}">
                <a14:useLocalDpi xmlns:a14="http://schemas.microsoft.com/office/drawing/2010/main"/>
              </a:ext>
            </a:extLst>
          </a:blip>
          <a:srcRect/>
          <a:stretch/>
        </p:blipFill>
        <p:spPr bwMode="auto">
          <a:xfrm>
            <a:off x="9641480" y="5530770"/>
            <a:ext cx="707020" cy="288884"/>
          </a:xfrm>
          <a:prstGeom prst="rect">
            <a:avLst/>
          </a:prstGeom>
          <a:noFill/>
          <a:ln>
            <a:noFill/>
          </a:ln>
          <a:extLst/>
        </p:spPr>
      </p:pic>
      <p:pic>
        <p:nvPicPr>
          <p:cNvPr id="64" name="Picture 64" descr="http://mynmi.net/wp-content/uploads/2012/11/Marriott-logo.gif"/>
          <p:cNvPicPr>
            <a:picLocks noChangeAspect="1" noChangeArrowheads="1"/>
          </p:cNvPicPr>
          <p:nvPr/>
        </p:nvPicPr>
        <p:blipFill>
          <a:blip r:embed="rId58" cstate="screen">
            <a:extLst>
              <a:ext uri="{28A0092B-C50C-407E-A947-70E740481C1C}">
                <a14:useLocalDpi xmlns:a14="http://schemas.microsoft.com/office/drawing/2010/main"/>
              </a:ext>
            </a:extLst>
          </a:blip>
          <a:srcRect/>
          <a:stretch>
            <a:fillRect/>
          </a:stretch>
        </p:blipFill>
        <p:spPr bwMode="auto">
          <a:xfrm>
            <a:off x="10541789" y="5517737"/>
            <a:ext cx="660883" cy="286659"/>
          </a:xfrm>
          <a:prstGeom prst="rect">
            <a:avLst/>
          </a:prstGeom>
          <a:noFill/>
          <a:ln>
            <a:noFill/>
          </a:ln>
          <a:extLst/>
        </p:spPr>
      </p:pic>
      <p:pic>
        <p:nvPicPr>
          <p:cNvPr id="65" name="Picture 66" descr="http://images.forbes.com/media/lists/companies/saic_200x200.jpg"/>
          <p:cNvPicPr>
            <a:picLocks noChangeAspect="1" noChangeArrowheads="1"/>
          </p:cNvPicPr>
          <p:nvPr/>
        </p:nvPicPr>
        <p:blipFill>
          <a:blip r:embed="rId59" cstate="screen">
            <a:extLst>
              <a:ext uri="{28A0092B-C50C-407E-A947-70E740481C1C}">
                <a14:useLocalDpi xmlns:a14="http://schemas.microsoft.com/office/drawing/2010/main"/>
              </a:ext>
            </a:extLst>
          </a:blip>
          <a:srcRect/>
          <a:stretch>
            <a:fillRect/>
          </a:stretch>
        </p:blipFill>
        <p:spPr bwMode="auto">
          <a:xfrm>
            <a:off x="9766852" y="5979212"/>
            <a:ext cx="469148" cy="471413"/>
          </a:xfrm>
          <a:prstGeom prst="rect">
            <a:avLst/>
          </a:prstGeom>
          <a:noFill/>
          <a:ln>
            <a:noFill/>
          </a:ln>
          <a:extLst/>
        </p:spPr>
      </p:pic>
      <p:pic>
        <p:nvPicPr>
          <p:cNvPr id="66" name="Picture 68" descr="http://images.forbes.com/media/lists/companies/intercontinental-hotels_200x200.jpg"/>
          <p:cNvPicPr>
            <a:picLocks noChangeAspect="1" noChangeArrowheads="1"/>
          </p:cNvPicPr>
          <p:nvPr/>
        </p:nvPicPr>
        <p:blipFill>
          <a:blip r:embed="rId60" cstate="screen">
            <a:extLst>
              <a:ext uri="{28A0092B-C50C-407E-A947-70E740481C1C}">
                <a14:useLocalDpi xmlns:a14="http://schemas.microsoft.com/office/drawing/2010/main"/>
              </a:ext>
            </a:extLst>
          </a:blip>
          <a:srcRect/>
          <a:stretch>
            <a:fillRect/>
          </a:stretch>
        </p:blipFill>
        <p:spPr bwMode="auto">
          <a:xfrm>
            <a:off x="10748273" y="6001438"/>
            <a:ext cx="393949" cy="395852"/>
          </a:xfrm>
          <a:prstGeom prst="rect">
            <a:avLst/>
          </a:prstGeom>
          <a:noFill/>
          <a:ln>
            <a:noFill/>
          </a:ln>
          <a:extLst/>
        </p:spPr>
      </p:pic>
      <p:pic>
        <p:nvPicPr>
          <p:cNvPr id="67" name="Picture 66" descr="Yale_White.png"/>
          <p:cNvPicPr>
            <a:picLocks noChangeAspect="1"/>
          </p:cNvPicPr>
          <p:nvPr/>
        </p:nvPicPr>
        <p:blipFill>
          <a:blip r:embed="rId61" cstate="screen">
            <a:extLst>
              <a:ext uri="{28A0092B-C50C-407E-A947-70E740481C1C}">
                <a14:useLocalDpi xmlns:a14="http://schemas.microsoft.com/office/drawing/2010/main"/>
              </a:ext>
            </a:extLst>
          </a:blip>
          <a:stretch>
            <a:fillRect/>
          </a:stretch>
        </p:blipFill>
        <p:spPr>
          <a:xfrm>
            <a:off x="10624686" y="4843511"/>
            <a:ext cx="575273" cy="575273"/>
          </a:xfrm>
          <a:prstGeom prst="rect">
            <a:avLst/>
          </a:prstGeom>
          <a:noFill/>
          <a:ln>
            <a:noFill/>
          </a:ln>
        </p:spPr>
      </p:pic>
      <p:pic>
        <p:nvPicPr>
          <p:cNvPr id="68" name="Picture 67" descr="gartner.jpg"/>
          <p:cNvPicPr>
            <a:picLocks noChangeAspect="1"/>
          </p:cNvPicPr>
          <p:nvPr/>
        </p:nvPicPr>
        <p:blipFill>
          <a:blip r:embed="rId62" cstate="screen">
            <a:extLst>
              <a:ext uri="{28A0092B-C50C-407E-A947-70E740481C1C}">
                <a14:useLocalDpi xmlns:a14="http://schemas.microsoft.com/office/drawing/2010/main"/>
              </a:ext>
            </a:extLst>
          </a:blip>
          <a:stretch>
            <a:fillRect/>
          </a:stretch>
        </p:blipFill>
        <p:spPr>
          <a:xfrm>
            <a:off x="1777942" y="6135654"/>
            <a:ext cx="718883" cy="205885"/>
          </a:xfrm>
          <a:prstGeom prst="rect">
            <a:avLst/>
          </a:prstGeom>
          <a:noFill/>
          <a:ln>
            <a:noFill/>
          </a:ln>
        </p:spPr>
      </p:pic>
      <p:pic>
        <p:nvPicPr>
          <p:cNvPr id="69" name="Picture 68" descr="kraftheinz.png"/>
          <p:cNvPicPr>
            <a:picLocks noChangeAspect="1"/>
          </p:cNvPicPr>
          <p:nvPr/>
        </p:nvPicPr>
        <p:blipFill>
          <a:blip r:embed="rId63" cstate="screen">
            <a:extLst>
              <a:ext uri="{28A0092B-C50C-407E-A947-70E740481C1C}">
                <a14:useLocalDpi xmlns:a14="http://schemas.microsoft.com/office/drawing/2010/main"/>
              </a:ext>
            </a:extLst>
          </a:blip>
          <a:stretch>
            <a:fillRect/>
          </a:stretch>
        </p:blipFill>
        <p:spPr>
          <a:xfrm>
            <a:off x="821202" y="2342252"/>
            <a:ext cx="809112" cy="136079"/>
          </a:xfrm>
          <a:prstGeom prst="rect">
            <a:avLst/>
          </a:prstGeom>
        </p:spPr>
      </p:pic>
      <p:pic>
        <p:nvPicPr>
          <p:cNvPr id="70" name="Picture 69" descr="ebay.eps"/>
          <p:cNvPicPr>
            <a:picLocks noChangeAspect="1"/>
          </p:cNvPicPr>
          <p:nvPr/>
        </p:nvPicPr>
        <p:blipFill>
          <a:blip r:embed="rId64" cstate="screen">
            <a:extLst>
              <a:ext uri="{28A0092B-C50C-407E-A947-70E740481C1C}">
                <a14:useLocalDpi xmlns:a14="http://schemas.microsoft.com/office/drawing/2010/main"/>
              </a:ext>
            </a:extLst>
          </a:blip>
          <a:stretch>
            <a:fillRect/>
          </a:stretch>
        </p:blipFill>
        <p:spPr>
          <a:xfrm>
            <a:off x="4724279" y="5546907"/>
            <a:ext cx="688281" cy="261245"/>
          </a:xfrm>
          <a:prstGeom prst="rect">
            <a:avLst/>
          </a:prstGeom>
        </p:spPr>
      </p:pic>
      <p:pic>
        <p:nvPicPr>
          <p:cNvPr id="71" name="Picture 70" descr="Campbellslogo.png"/>
          <p:cNvPicPr>
            <a:picLocks noChangeAspect="1"/>
          </p:cNvPicPr>
          <p:nvPr/>
        </p:nvPicPr>
        <p:blipFill>
          <a:blip r:embed="rId65" cstate="screen">
            <a:extLst>
              <a:ext uri="{28A0092B-C50C-407E-A947-70E740481C1C}">
                <a14:useLocalDpi xmlns:a14="http://schemas.microsoft.com/office/drawing/2010/main"/>
              </a:ext>
            </a:extLst>
          </a:blip>
          <a:stretch>
            <a:fillRect/>
          </a:stretch>
        </p:blipFill>
        <p:spPr>
          <a:xfrm>
            <a:off x="876703" y="1750789"/>
            <a:ext cx="714887" cy="208896"/>
          </a:xfrm>
          <a:prstGeom prst="rect">
            <a:avLst/>
          </a:prstGeom>
        </p:spPr>
      </p:pic>
      <p:pic>
        <p:nvPicPr>
          <p:cNvPr id="72" name="Picture 71" descr="google.png"/>
          <p:cNvPicPr>
            <a:picLocks noChangeAspect="1"/>
          </p:cNvPicPr>
          <p:nvPr/>
        </p:nvPicPr>
        <p:blipFill>
          <a:blip r:embed="rId66" cstate="screen">
            <a:extLst>
              <a:ext uri="{28A0092B-C50C-407E-A947-70E740481C1C}">
                <a14:useLocalDpi xmlns:a14="http://schemas.microsoft.com/office/drawing/2010/main"/>
              </a:ext>
            </a:extLst>
          </a:blip>
          <a:stretch>
            <a:fillRect/>
          </a:stretch>
        </p:blipFill>
        <p:spPr>
          <a:xfrm>
            <a:off x="3855806" y="4438183"/>
            <a:ext cx="637489" cy="215621"/>
          </a:xfrm>
          <a:prstGeom prst="rect">
            <a:avLst/>
          </a:prstGeom>
        </p:spPr>
      </p:pic>
      <p:pic>
        <p:nvPicPr>
          <p:cNvPr id="73" name="Picture 72" descr="Eli_Lilly.png"/>
          <p:cNvPicPr>
            <a:picLocks noChangeAspect="1"/>
          </p:cNvPicPr>
          <p:nvPr/>
        </p:nvPicPr>
        <p:blipFill>
          <a:blip r:embed="rId67" cstate="screen">
            <a:extLst>
              <a:ext uri="{28A0092B-C50C-407E-A947-70E740481C1C}">
                <a14:useLocalDpi xmlns:a14="http://schemas.microsoft.com/office/drawing/2010/main"/>
              </a:ext>
            </a:extLst>
          </a:blip>
          <a:stretch>
            <a:fillRect/>
          </a:stretch>
        </p:blipFill>
        <p:spPr>
          <a:xfrm>
            <a:off x="9677905" y="1661781"/>
            <a:ext cx="633911" cy="346750"/>
          </a:xfrm>
          <a:prstGeom prst="rect">
            <a:avLst/>
          </a:prstGeom>
        </p:spPr>
      </p:pic>
      <p:pic>
        <p:nvPicPr>
          <p:cNvPr id="74" name="Picture 73" descr="Allianz.jpg"/>
          <p:cNvPicPr>
            <a:picLocks noChangeAspect="1"/>
          </p:cNvPicPr>
          <p:nvPr/>
        </p:nvPicPr>
        <p:blipFill>
          <a:blip r:embed="rId68">
            <a:extLst>
              <a:ext uri="{28A0092B-C50C-407E-A947-70E740481C1C}">
                <a14:useLocalDpi xmlns:a14="http://schemas.microsoft.com/office/drawing/2010/main" val="0"/>
              </a:ext>
            </a:extLst>
          </a:blip>
          <a:stretch>
            <a:fillRect/>
          </a:stretch>
        </p:blipFill>
        <p:spPr>
          <a:xfrm>
            <a:off x="6781941" y="2849278"/>
            <a:ext cx="763369" cy="220339"/>
          </a:xfrm>
          <a:prstGeom prst="rect">
            <a:avLst/>
          </a:prstGeom>
        </p:spPr>
      </p:pic>
      <p:grpSp>
        <p:nvGrpSpPr>
          <p:cNvPr id="75" name="Group 74"/>
          <p:cNvGrpSpPr/>
          <p:nvPr/>
        </p:nvGrpSpPr>
        <p:grpSpPr>
          <a:xfrm>
            <a:off x="3155848" y="1259135"/>
            <a:ext cx="14745" cy="5203650"/>
            <a:chOff x="3023419" y="1282524"/>
            <a:chExt cx="14749" cy="5205005"/>
          </a:xfrm>
        </p:grpSpPr>
        <p:cxnSp>
          <p:nvCxnSpPr>
            <p:cNvPr id="76" name="Straight Connector 75"/>
            <p:cNvCxnSpPr/>
            <p:nvPr/>
          </p:nvCxnSpPr>
          <p:spPr>
            <a:xfrm>
              <a:off x="3023419" y="1282524"/>
              <a:ext cx="0" cy="2436282"/>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038168" y="4051247"/>
              <a:ext cx="0" cy="2436282"/>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78" name="Group 77"/>
          <p:cNvGrpSpPr/>
          <p:nvPr/>
        </p:nvGrpSpPr>
        <p:grpSpPr>
          <a:xfrm>
            <a:off x="6112129" y="1281494"/>
            <a:ext cx="14745" cy="5203650"/>
            <a:chOff x="6223819" y="1304889"/>
            <a:chExt cx="14749" cy="5205005"/>
          </a:xfrm>
        </p:grpSpPr>
        <p:cxnSp>
          <p:nvCxnSpPr>
            <p:cNvPr id="79" name="Straight Connector 78"/>
            <p:cNvCxnSpPr/>
            <p:nvPr/>
          </p:nvCxnSpPr>
          <p:spPr>
            <a:xfrm>
              <a:off x="6223819" y="1304889"/>
              <a:ext cx="0" cy="2436282"/>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6238568" y="4073612"/>
              <a:ext cx="0" cy="2436282"/>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81" name="Group 80"/>
          <p:cNvGrpSpPr/>
          <p:nvPr/>
        </p:nvGrpSpPr>
        <p:grpSpPr>
          <a:xfrm>
            <a:off x="9068412" y="1281494"/>
            <a:ext cx="14745" cy="5203650"/>
            <a:chOff x="8937522" y="1304889"/>
            <a:chExt cx="14749" cy="5205005"/>
          </a:xfrm>
        </p:grpSpPr>
        <p:cxnSp>
          <p:nvCxnSpPr>
            <p:cNvPr id="82" name="Straight Connector 81"/>
            <p:cNvCxnSpPr/>
            <p:nvPr/>
          </p:nvCxnSpPr>
          <p:spPr>
            <a:xfrm>
              <a:off x="8937522" y="1304889"/>
              <a:ext cx="0" cy="2436282"/>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8952271" y="4073612"/>
              <a:ext cx="0" cy="2436282"/>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cxnSp>
        <p:nvCxnSpPr>
          <p:cNvPr id="84" name="Straight Connector 83"/>
          <p:cNvCxnSpPr/>
          <p:nvPr/>
        </p:nvCxnSpPr>
        <p:spPr>
          <a:xfrm>
            <a:off x="3418739" y="3865206"/>
            <a:ext cx="241077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6339924" y="3865206"/>
            <a:ext cx="241077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9301346" y="3865206"/>
            <a:ext cx="241077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494947" y="3865206"/>
            <a:ext cx="2410773" cy="0"/>
          </a:xfrm>
          <a:prstGeom prst="line">
            <a:avLst/>
          </a:prstGeom>
          <a:ln w="9525">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6830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199" dirty="0"/>
              <a:t>SAP Fieldglass is a Leader in </a:t>
            </a:r>
            <a:r>
              <a:rPr lang="en-US" sz="3199" dirty="0">
                <a:solidFill>
                  <a:srgbClr val="F8BA32"/>
                </a:solidFill>
              </a:rPr>
              <a:t>Services Procurement</a:t>
            </a:r>
            <a:r>
              <a:rPr lang="en-US" dirty="0">
                <a:solidFill>
                  <a:srgbClr val="F8BA32"/>
                </a:solidFill>
              </a:rPr>
              <a:t/>
            </a:r>
            <a:br>
              <a:rPr lang="en-US" dirty="0">
                <a:solidFill>
                  <a:srgbClr val="F8BA32"/>
                </a:solidFill>
              </a:rPr>
            </a:br>
            <a:r>
              <a:rPr lang="en-US" sz="1999" dirty="0"/>
              <a:t>THE FORRESTER WAVE</a:t>
            </a:r>
            <a:r>
              <a:rPr lang="en-US" sz="1999" baseline="30000" dirty="0"/>
              <a:t>TM</a:t>
            </a:r>
            <a:r>
              <a:rPr lang="en-US" sz="1999" dirty="0"/>
              <a:t>: SERVICES PROCUREMENT, Q1, 2017</a:t>
            </a:r>
            <a:endParaRPr lang="en-US" dirty="0"/>
          </a:p>
        </p:txBody>
      </p:sp>
      <p:sp>
        <p:nvSpPr>
          <p:cNvPr id="4" name="Text Placeholder 3"/>
          <p:cNvSpPr>
            <a:spLocks noGrp="1"/>
          </p:cNvSpPr>
          <p:nvPr>
            <p:ph type="body" sz="quarter" idx="4294967295"/>
          </p:nvPr>
        </p:nvSpPr>
        <p:spPr>
          <a:xfrm>
            <a:off x="8988933" y="2418008"/>
            <a:ext cx="2935446" cy="3393830"/>
          </a:xfrm>
        </p:spPr>
        <p:txBody>
          <a:bodyPr/>
          <a:lstStyle/>
          <a:p>
            <a:r>
              <a:rPr lang="en-US" sz="1500" dirty="0"/>
              <a:t>“SAP Fieldglass retains its position as a Leader in this market. SAP </a:t>
            </a:r>
            <a:r>
              <a:rPr lang="en-US" sz="1500" b="1" dirty="0">
                <a:solidFill>
                  <a:schemeClr val="accent1"/>
                </a:solidFill>
              </a:rPr>
              <a:t>Fieldglass continues to be one of the most capable services procurement vendors, with the largest client base, the most spend under management, and the widest geographic presence</a:t>
            </a:r>
            <a:r>
              <a:rPr lang="en-US" sz="1500" dirty="0"/>
              <a:t>… Its reference clients were all using SAP Fieldglass for both contingent workers and SOW and other services, and they gave it positive ratings for both usability and vendor support…”</a:t>
            </a:r>
          </a:p>
          <a:p>
            <a:r>
              <a:rPr lang="en-US" sz="1500" u="sng" dirty="0">
                <a:hlinkClick r:id="rId3"/>
              </a:rPr>
              <a:t>Link</a:t>
            </a:r>
            <a:r>
              <a:rPr lang="en-US" sz="1500" dirty="0">
                <a:hlinkClick r:id="rId3"/>
              </a:rPr>
              <a:t> to report reprint.  </a:t>
            </a:r>
            <a:endParaRPr lang="en-US" sz="1500" dirty="0"/>
          </a:p>
        </p:txBody>
      </p:sp>
      <p:sp>
        <p:nvSpPr>
          <p:cNvPr id="5" name="Rectangle 4"/>
          <p:cNvSpPr/>
          <p:nvPr/>
        </p:nvSpPr>
        <p:spPr>
          <a:xfrm>
            <a:off x="467630" y="6007451"/>
            <a:ext cx="11397145" cy="461438"/>
          </a:xfrm>
          <a:prstGeom prst="rect">
            <a:avLst/>
          </a:prstGeom>
        </p:spPr>
        <p:txBody>
          <a:bodyPr wrap="square">
            <a:spAutoFit/>
          </a:bodyPr>
          <a:lstStyle/>
          <a:p>
            <a:r>
              <a:rPr lang="en-US" sz="800" dirty="0">
                <a:solidFill>
                  <a:schemeClr val="accent2"/>
                </a:solidFill>
              </a:rPr>
              <a:t>© Copyright Forrester Research, Inc. The Forrester Wave</a:t>
            </a:r>
            <a:r>
              <a:rPr lang="en-US" sz="800" baseline="30000" dirty="0">
                <a:solidFill>
                  <a:schemeClr val="accent2"/>
                </a:solidFill>
              </a:rPr>
              <a:t>TM</a:t>
            </a:r>
            <a:r>
              <a:rPr lang="en-US" sz="800" dirty="0">
                <a:solidFill>
                  <a:schemeClr val="accent2"/>
                </a:solidFill>
              </a:rPr>
              <a:t>: Services Procurement, Q1, 2017</a:t>
            </a:r>
            <a:r>
              <a:rPr lang="en-US" sz="800" dirty="0"/>
              <a:t>, March 31, 2017. </a:t>
            </a:r>
            <a:r>
              <a:rPr lang="en-US" sz="800" dirty="0">
                <a:solidFill>
                  <a:schemeClr val="accent2"/>
                </a:solidFill>
              </a:rPr>
              <a:t>The Forrester Wave is copyrighted by Forrester Research, Inc. Forrester and Forrester Wave are trademarks of Forrester Research, Inc. The Forrester Wave is a graphical representation of Forrester's call on a market and is plotted using a detailed spreadsheet with exposed scores, weightings, and comments. Forrester does not endorse any vendor, product, or service depicted in the Forrester Wave. Information is based on best available resources. Opinions reflect judgment at the time and are subject to change. </a:t>
            </a:r>
            <a:endParaRPr lang="en-US" sz="800" u="sng" dirty="0">
              <a:solidFill>
                <a:schemeClr val="accent2"/>
              </a:solidFill>
            </a:endParaRPr>
          </a:p>
        </p:txBody>
      </p:sp>
      <p:sp>
        <p:nvSpPr>
          <p:cNvPr id="8" name="Rectangle 7"/>
          <p:cNvSpPr/>
          <p:nvPr/>
        </p:nvSpPr>
        <p:spPr>
          <a:xfrm>
            <a:off x="467629" y="1445675"/>
            <a:ext cx="4131818" cy="646163"/>
          </a:xfrm>
          <a:prstGeom prst="rect">
            <a:avLst/>
          </a:prstGeom>
        </p:spPr>
        <p:txBody>
          <a:bodyPr wrap="square">
            <a:spAutoFit/>
          </a:bodyPr>
          <a:lstStyle/>
          <a:p>
            <a:r>
              <a:rPr lang="en-US" sz="1200" b="1" dirty="0">
                <a:solidFill>
                  <a:srgbClr val="000000"/>
                </a:solidFill>
                <a:latin typeface="Arial" panose="020B0604020202020204" pitchFamily="34" charset="0"/>
              </a:rPr>
              <a:t>FORRESTER WAVE™: SERVICES PROCUREMENT FOR CONTINGENT WORKERS AND OTHER SERVICES, Q1 ’17 </a:t>
            </a:r>
            <a:endParaRPr lang="en-US" sz="1200" b="1" dirty="0"/>
          </a:p>
        </p:txBody>
      </p:sp>
      <p:sp>
        <p:nvSpPr>
          <p:cNvPr id="9" name="Rectangle 8"/>
          <p:cNvSpPr/>
          <p:nvPr/>
        </p:nvSpPr>
        <p:spPr>
          <a:xfrm>
            <a:off x="4807417" y="1445675"/>
            <a:ext cx="4180894" cy="461545"/>
          </a:xfrm>
          <a:prstGeom prst="rect">
            <a:avLst/>
          </a:prstGeom>
        </p:spPr>
        <p:txBody>
          <a:bodyPr wrap="square">
            <a:spAutoFit/>
          </a:bodyPr>
          <a:lstStyle/>
          <a:p>
            <a:r>
              <a:rPr lang="en-US" sz="1200" b="1" dirty="0">
                <a:solidFill>
                  <a:srgbClr val="000000"/>
                </a:solidFill>
                <a:latin typeface="Arial" panose="020B0604020202020204" pitchFamily="34" charset="0"/>
              </a:rPr>
              <a:t>FORRESTER WAVE™: SERVICES PROCUREMENT SOLUTION FOR CONTINGENT WORKERS, Q1 ’17 </a:t>
            </a:r>
            <a:endParaRPr lang="en-US" sz="1200" b="1" dirty="0"/>
          </a:p>
        </p:txBody>
      </p:sp>
      <p:pic>
        <p:nvPicPr>
          <p:cNvPr id="3" name="Picture 2"/>
          <p:cNvPicPr>
            <a:picLocks noChangeAspect="1"/>
          </p:cNvPicPr>
          <p:nvPr/>
        </p:nvPicPr>
        <p:blipFill>
          <a:blip r:embed="rId4"/>
          <a:stretch>
            <a:fillRect/>
          </a:stretch>
        </p:blipFill>
        <p:spPr>
          <a:xfrm>
            <a:off x="467629" y="2026342"/>
            <a:ext cx="3822267" cy="3839445"/>
          </a:xfrm>
          <a:prstGeom prst="rect">
            <a:avLst/>
          </a:prstGeom>
        </p:spPr>
      </p:pic>
      <p:pic>
        <p:nvPicPr>
          <p:cNvPr id="6" name="Picture 5"/>
          <p:cNvPicPr>
            <a:picLocks noChangeAspect="1"/>
          </p:cNvPicPr>
          <p:nvPr/>
        </p:nvPicPr>
        <p:blipFill>
          <a:blip r:embed="rId5"/>
          <a:stretch>
            <a:fillRect/>
          </a:stretch>
        </p:blipFill>
        <p:spPr>
          <a:xfrm>
            <a:off x="4807416" y="2026484"/>
            <a:ext cx="3822125" cy="3839302"/>
          </a:xfrm>
          <a:prstGeom prst="rect">
            <a:avLst/>
          </a:prstGeom>
        </p:spPr>
      </p:pic>
    </p:spTree>
    <p:extLst>
      <p:ext uri="{BB962C8B-B14F-4D97-AF65-F5344CB8AC3E}">
        <p14:creationId xmlns:p14="http://schemas.microsoft.com/office/powerpoint/2010/main" val="662279100"/>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ubtitle 13"/>
          <p:cNvSpPr>
            <a:spLocks noGrp="1"/>
          </p:cNvSpPr>
          <p:nvPr>
            <p:ph type="subTitle" idx="1"/>
          </p:nvPr>
        </p:nvSpPr>
        <p:spPr>
          <a:xfrm>
            <a:off x="402771" y="4142342"/>
            <a:ext cx="4367533" cy="1678468"/>
          </a:xfrm>
        </p:spPr>
        <p:txBody>
          <a:bodyPr>
            <a:normAutofit fontScale="25000" lnSpcReduction="20000"/>
          </a:bodyPr>
          <a:lstStyle/>
          <a:p>
            <a:pPr>
              <a:spcAft>
                <a:spcPts val="0"/>
              </a:spcAft>
            </a:pPr>
            <a:r>
              <a:rPr lang="en-US" sz="7200" dirty="0">
                <a:latin typeface="Arial" panose="020B0604020202020204" pitchFamily="34" charset="0"/>
                <a:ea typeface="Calibri" panose="020F0502020204030204" pitchFamily="34" charset="0"/>
                <a:cs typeface="Times New Roman" panose="02020603050405020304" pitchFamily="18" charset="0"/>
              </a:rPr>
              <a:t>Tom Barlow</a:t>
            </a:r>
            <a:endParaRPr lang="en-AU" sz="72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US" sz="7200" dirty="0">
                <a:latin typeface="Arial" panose="020B0604020202020204" pitchFamily="34" charset="0"/>
                <a:ea typeface="Calibri" panose="020F0502020204030204" pitchFamily="34" charset="0"/>
                <a:cs typeface="Times New Roman" panose="02020603050405020304" pitchFamily="18" charset="0"/>
              </a:rPr>
              <a:t>Account Executive</a:t>
            </a:r>
            <a:endParaRPr lang="en-AU" sz="72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US" sz="7200" dirty="0">
                <a:latin typeface="Arial" panose="020B0604020202020204" pitchFamily="34" charset="0"/>
                <a:ea typeface="Calibri" panose="020F0502020204030204" pitchFamily="34" charset="0"/>
                <a:cs typeface="Times New Roman" panose="02020603050405020304" pitchFamily="18" charset="0"/>
              </a:rPr>
              <a:t> SAP Fieldglass </a:t>
            </a:r>
            <a:endParaRPr lang="en-AU" sz="72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US" sz="7200" dirty="0">
                <a:latin typeface="Arial" panose="020B0604020202020204" pitchFamily="34" charset="0"/>
                <a:ea typeface="Calibri" panose="020F0502020204030204" pitchFamily="34" charset="0"/>
                <a:cs typeface="Times New Roman" panose="02020603050405020304" pitchFamily="18" charset="0"/>
              </a:rPr>
              <a:t>Ph. +61 466 356 878</a:t>
            </a:r>
            <a:endParaRPr lang="en-AU" sz="72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en-US" sz="7200" u="sng" dirty="0">
                <a:latin typeface="Arial" panose="020B0604020202020204" pitchFamily="34" charset="0"/>
                <a:ea typeface="Calibri" panose="020F0502020204030204" pitchFamily="34" charset="0"/>
                <a:cs typeface="Times New Roman" panose="02020603050405020304" pitchFamily="18" charset="0"/>
                <a:hlinkClick r:id="rId2"/>
              </a:rPr>
              <a:t>thomas.barlow@sap.com</a:t>
            </a:r>
            <a:endParaRPr lang="en-AU" sz="72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13" name="Title 12"/>
          <p:cNvSpPr>
            <a:spLocks noGrp="1"/>
          </p:cNvSpPr>
          <p:nvPr>
            <p:ph type="ctrTitle"/>
          </p:nvPr>
        </p:nvSpPr>
        <p:spPr>
          <a:xfrm>
            <a:off x="1972491" y="2636318"/>
            <a:ext cx="7766614" cy="923330"/>
          </a:xfrm>
        </p:spPr>
        <p:txBody>
          <a:bodyPr/>
          <a:lstStyle/>
          <a:p>
            <a:pPr algn="ctr"/>
            <a:r>
              <a:rPr lang="en-US" dirty="0"/>
              <a:t>Q&amp;A</a:t>
            </a:r>
          </a:p>
        </p:txBody>
      </p:sp>
    </p:spTree>
    <p:extLst>
      <p:ext uri="{BB962C8B-B14F-4D97-AF65-F5344CB8AC3E}">
        <p14:creationId xmlns:p14="http://schemas.microsoft.com/office/powerpoint/2010/main" val="1554404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3870" y="504000"/>
            <a:ext cx="11183564" cy="4185761"/>
          </a:xfrm>
        </p:spPr>
        <p:txBody>
          <a:bodyPr/>
          <a:lstStyle/>
          <a:p>
            <a:r>
              <a:rPr lang="en-US" sz="3200" dirty="0"/>
              <a:t>Agenda</a:t>
            </a:r>
            <a:br>
              <a:rPr lang="en-US" sz="3200" dirty="0"/>
            </a:br>
            <a:r>
              <a:rPr lang="en-US" sz="3200" dirty="0"/>
              <a:t/>
            </a:r>
            <a:br>
              <a:rPr lang="en-US" sz="3200" dirty="0"/>
            </a:br>
            <a:r>
              <a:rPr lang="en-US" sz="2400" dirty="0"/>
              <a:t>The Multi-Channel Workforce </a:t>
            </a:r>
            <a:br>
              <a:rPr lang="en-US" sz="2400" dirty="0"/>
            </a:br>
            <a:r>
              <a:rPr lang="en-US" sz="2400" dirty="0"/>
              <a:t>The Challenges &amp; Risks </a:t>
            </a:r>
            <a:br>
              <a:rPr lang="en-US" sz="2400" dirty="0"/>
            </a:br>
            <a:r>
              <a:rPr lang="en-US" sz="2400" dirty="0"/>
              <a:t>Opportunities </a:t>
            </a:r>
            <a:br>
              <a:rPr lang="en-US" sz="2400" dirty="0"/>
            </a:br>
            <a:r>
              <a:rPr lang="en-US" sz="2400" dirty="0"/>
              <a:t>Where does SAP Fieldglass fit into your SAP Landscape? </a:t>
            </a:r>
            <a:br>
              <a:rPr lang="en-US" sz="2400" dirty="0"/>
            </a:br>
            <a:r>
              <a:rPr lang="en-US" sz="2400" dirty="0"/>
              <a:t>What is best practice in managing your external workforce? </a:t>
            </a:r>
            <a:br>
              <a:rPr lang="en-US" sz="2400" dirty="0"/>
            </a:br>
            <a:r>
              <a:rPr lang="en-US" sz="2400" dirty="0"/>
              <a:t>Q&amp;A</a:t>
            </a:r>
            <a:r>
              <a:rPr lang="en-US" sz="3200" dirty="0"/>
              <a:t/>
            </a:r>
            <a:br>
              <a:rPr lang="en-US" sz="3200" dirty="0"/>
            </a:br>
            <a:r>
              <a:rPr lang="en-US" sz="3200" dirty="0"/>
              <a:t/>
            </a:r>
            <a:br>
              <a:rPr lang="en-US" sz="3200" dirty="0"/>
            </a:br>
            <a:endParaRPr lang="en-US" sz="3200" dirty="0"/>
          </a:p>
        </p:txBody>
      </p:sp>
    </p:spTree>
    <p:extLst>
      <p:ext uri="{BB962C8B-B14F-4D97-AF65-F5344CB8AC3E}">
        <p14:creationId xmlns:p14="http://schemas.microsoft.com/office/powerpoint/2010/main" val="2675422676"/>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l="125" t="332" r="-125" b="24557"/>
          <a:stretch/>
        </p:blipFill>
        <p:spPr>
          <a:xfrm>
            <a:off x="1" y="-14343"/>
            <a:ext cx="12228789" cy="6871452"/>
          </a:xfrm>
          <a:prstGeom prst="rect">
            <a:avLst/>
          </a:prstGeom>
        </p:spPr>
      </p:pic>
      <p:sp>
        <p:nvSpPr>
          <p:cNvPr id="4" name="Text Placeholder 6"/>
          <p:cNvSpPr txBox="1">
            <a:spLocks/>
          </p:cNvSpPr>
          <p:nvPr/>
        </p:nvSpPr>
        <p:spPr bwMode="gray">
          <a:xfrm>
            <a:off x="619773" y="3049399"/>
            <a:ext cx="11054837" cy="1612474"/>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ctr" defTabSz="1088558" rtl="0" eaLnBrk="1" fontAlgn="auto" latinLnBrk="0" hangingPunct="1">
              <a:lnSpc>
                <a:spcPct val="100000"/>
              </a:lnSpc>
              <a:spcBef>
                <a:spcPts val="0"/>
              </a:spcBef>
              <a:spcAft>
                <a:spcPts val="0"/>
              </a:spcAft>
              <a:buClr>
                <a:srgbClr val="F0AB00"/>
              </a:buClr>
              <a:buSzPct val="80000"/>
              <a:buFontTx/>
              <a:buNone/>
              <a:tabLst/>
              <a:defRPr/>
            </a:pPr>
            <a:r>
              <a:rPr kumimoji="0" lang="en-US" sz="4799" b="1" i="0" u="none" strike="noStrike" kern="1200" cap="none" spc="0" normalizeH="0" baseline="0" noProof="0" dirty="0">
                <a:ln>
                  <a:noFill/>
                </a:ln>
                <a:solidFill>
                  <a:srgbClr val="FFFFFF"/>
                </a:solidFill>
                <a:effectLst/>
                <a:uLnTx/>
                <a:uFillTx/>
                <a:latin typeface="Arial"/>
                <a:ea typeface="+mn-ea"/>
                <a:cs typeface="+mn-cs"/>
              </a:rPr>
              <a:t>The </a:t>
            </a:r>
            <a:r>
              <a:rPr kumimoji="0" lang="en-US" sz="4799" b="1" i="0" u="none" strike="noStrike" kern="1200" cap="none" spc="0" normalizeH="0" baseline="0" noProof="0" dirty="0">
                <a:ln>
                  <a:noFill/>
                </a:ln>
                <a:solidFill>
                  <a:srgbClr val="F0AB00"/>
                </a:solidFill>
                <a:effectLst/>
                <a:uLnTx/>
                <a:uFillTx/>
                <a:latin typeface="Arial"/>
                <a:ea typeface="+mn-ea"/>
                <a:cs typeface="+mn-cs"/>
              </a:rPr>
              <a:t>Multi-Channel Workforce </a:t>
            </a:r>
            <a:r>
              <a:rPr kumimoji="0" lang="en-US" sz="4799" b="1" i="0" u="none" strike="noStrike" kern="1200" cap="none" spc="0" normalizeH="0" baseline="0" noProof="0" dirty="0">
                <a:ln>
                  <a:noFill/>
                </a:ln>
                <a:solidFill>
                  <a:srgbClr val="FFFFFF"/>
                </a:solidFill>
                <a:effectLst/>
                <a:uLnTx/>
                <a:uFillTx/>
                <a:latin typeface="Arial"/>
                <a:ea typeface="+mn-ea"/>
                <a:cs typeface="+mn-cs"/>
              </a:rPr>
              <a:t>is </a:t>
            </a:r>
            <a:r>
              <a:rPr lang="en-US" sz="4799" b="1" dirty="0">
                <a:solidFill>
                  <a:srgbClr val="FFFFFF"/>
                </a:solidFill>
                <a:latin typeface="Arial"/>
              </a:rPr>
              <a:t>vital to the NZ Economy</a:t>
            </a:r>
            <a:r>
              <a:rPr kumimoji="0" lang="en-US" sz="4799" b="1" i="0" u="none" strike="noStrike" kern="1200" cap="none" spc="0" normalizeH="0" baseline="0" noProof="0" dirty="0">
                <a:ln>
                  <a:noFill/>
                </a:ln>
                <a:solidFill>
                  <a:srgbClr val="FFFFFF"/>
                </a:solidFill>
                <a:effectLst/>
                <a:uLnTx/>
                <a:uFillTx/>
                <a:latin typeface="Arial"/>
                <a:ea typeface="+mn-ea"/>
                <a:cs typeface="+mn-cs"/>
              </a:rPr>
              <a:t>.</a:t>
            </a:r>
          </a:p>
        </p:txBody>
      </p:sp>
    </p:spTree>
    <p:extLst>
      <p:ext uri="{BB962C8B-B14F-4D97-AF65-F5344CB8AC3E}">
        <p14:creationId xmlns:p14="http://schemas.microsoft.com/office/powerpoint/2010/main" val="4081745895"/>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p:cNvGraphicFramePr/>
          <p:nvPr>
            <p:extLst/>
          </p:nvPr>
        </p:nvGraphicFramePr>
        <p:xfrm>
          <a:off x="491212" y="1461831"/>
          <a:ext cx="6660356" cy="4440237"/>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503870" y="504762"/>
            <a:ext cx="11183564" cy="430775"/>
          </a:xfrm>
        </p:spPr>
        <p:txBody>
          <a:bodyPr/>
          <a:lstStyle/>
          <a:p>
            <a:r>
              <a:rPr lang="en-US" sz="2799" dirty="0"/>
              <a:t>Fundamental Shift in Workforce Composition</a:t>
            </a:r>
          </a:p>
        </p:txBody>
      </p:sp>
      <p:sp>
        <p:nvSpPr>
          <p:cNvPr id="3" name="TextBox 2"/>
          <p:cNvSpPr txBox="1"/>
          <p:nvPr/>
        </p:nvSpPr>
        <p:spPr bwMode="auto">
          <a:xfrm>
            <a:off x="2320379" y="4100877"/>
            <a:ext cx="1051924" cy="276793"/>
          </a:xfrm>
          <a:prstGeom prst="rect">
            <a:avLst/>
          </a:prstGeom>
          <a:noFill/>
        </p:spPr>
        <p:txBody>
          <a:bodyPr wrap="none" lIns="68555" tIns="34278" rIns="68555" bIns="34278">
            <a:spAutoFit/>
          </a:bodyPr>
          <a:lstStyle/>
          <a:p>
            <a:pPr algn="ctr">
              <a:defRPr/>
            </a:pPr>
            <a:r>
              <a:rPr lang="en-US" sz="1349" b="1" dirty="0"/>
              <a:t>Employees</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3814" y="2892853"/>
            <a:ext cx="1265054" cy="1265054"/>
          </a:xfrm>
          <a:prstGeom prst="rect">
            <a:avLst/>
          </a:prstGeom>
        </p:spPr>
      </p:pic>
      <p:sp>
        <p:nvSpPr>
          <p:cNvPr id="5" name="TextBox 4"/>
          <p:cNvSpPr txBox="1"/>
          <p:nvPr/>
        </p:nvSpPr>
        <p:spPr bwMode="auto">
          <a:xfrm>
            <a:off x="6262587" y="2963785"/>
            <a:ext cx="3565354" cy="646163"/>
          </a:xfrm>
          <a:prstGeom prst="rect">
            <a:avLst/>
          </a:prstGeom>
          <a:noFill/>
        </p:spPr>
        <p:txBody>
          <a:bodyPr wrap="square">
            <a:spAutoFit/>
          </a:bodyPr>
          <a:lstStyle/>
          <a:p>
            <a:pPr defTabSz="457063">
              <a:defRPr/>
            </a:pPr>
            <a:r>
              <a:rPr lang="en-US" sz="1799" dirty="0"/>
              <a:t>of total workforce is comprised </a:t>
            </a:r>
          </a:p>
          <a:p>
            <a:pPr defTabSz="457063">
              <a:defRPr/>
            </a:pPr>
            <a:r>
              <a:rPr lang="en-US" sz="1799" dirty="0"/>
              <a:t>of non-employees</a:t>
            </a:r>
          </a:p>
        </p:txBody>
      </p:sp>
      <p:sp>
        <p:nvSpPr>
          <p:cNvPr id="6" name="Rectangle 5"/>
          <p:cNvSpPr/>
          <p:nvPr/>
        </p:nvSpPr>
        <p:spPr>
          <a:xfrm>
            <a:off x="6246980" y="2132214"/>
            <a:ext cx="2836897" cy="1015399"/>
          </a:xfrm>
          <a:prstGeom prst="rect">
            <a:avLst/>
          </a:prstGeom>
        </p:spPr>
        <p:txBody>
          <a:bodyPr wrap="none">
            <a:spAutoFit/>
          </a:bodyPr>
          <a:lstStyle/>
          <a:p>
            <a:pPr algn="ctr"/>
            <a:r>
              <a:rPr lang="en-US" sz="5998" b="1" dirty="0">
                <a:solidFill>
                  <a:schemeClr val="accent1"/>
                </a:solidFill>
              </a:rPr>
              <a:t>30-50%</a:t>
            </a:r>
            <a:endParaRPr lang="en-US" sz="5998" dirty="0">
              <a:solidFill>
                <a:schemeClr val="accent1"/>
              </a:solidFill>
            </a:endParaRPr>
          </a:p>
        </p:txBody>
      </p:sp>
      <p:sp>
        <p:nvSpPr>
          <p:cNvPr id="7" name="TextBox 6"/>
          <p:cNvSpPr txBox="1"/>
          <p:nvPr/>
        </p:nvSpPr>
        <p:spPr>
          <a:xfrm>
            <a:off x="6365585" y="3975457"/>
            <a:ext cx="3203283" cy="1015399"/>
          </a:xfrm>
          <a:prstGeom prst="rect">
            <a:avLst/>
          </a:prstGeom>
          <a:noFill/>
        </p:spPr>
        <p:txBody>
          <a:bodyPr wrap="square" lIns="0" tIns="0" rIns="0" bIns="0" rtlCol="0">
            <a:spAutoFit/>
          </a:bodyPr>
          <a:lstStyle/>
          <a:p>
            <a:pPr fontAlgn="base">
              <a:lnSpc>
                <a:spcPct val="150000"/>
              </a:lnSpc>
              <a:spcBef>
                <a:spcPct val="50000"/>
              </a:spcBef>
              <a:spcAft>
                <a:spcPct val="0"/>
              </a:spcAft>
              <a:buClr>
                <a:srgbClr val="F0AB00"/>
              </a:buClr>
              <a:buSzPct val="80000"/>
            </a:pPr>
            <a:r>
              <a:rPr lang="en-US" sz="1200" b="1" dirty="0">
                <a:solidFill>
                  <a:schemeClr val="accent3"/>
                </a:solidFill>
              </a:rPr>
              <a:t>TEMPORARY/AGENCY WORKERS</a:t>
            </a:r>
          </a:p>
          <a:p>
            <a:pPr fontAlgn="base">
              <a:lnSpc>
                <a:spcPct val="150000"/>
              </a:lnSpc>
              <a:spcBef>
                <a:spcPct val="50000"/>
              </a:spcBef>
              <a:spcAft>
                <a:spcPct val="0"/>
              </a:spcAft>
              <a:buClr>
                <a:srgbClr val="F0AB00"/>
              </a:buClr>
              <a:buSzPct val="80000"/>
            </a:pPr>
            <a:r>
              <a:rPr lang="en-US" sz="1200" b="1" dirty="0">
                <a:solidFill>
                  <a:schemeClr val="accent3"/>
                </a:solidFill>
              </a:rPr>
              <a:t>SOW, CONSULTANTS, FREELANCERS</a:t>
            </a:r>
          </a:p>
          <a:p>
            <a:pPr fontAlgn="base">
              <a:lnSpc>
                <a:spcPct val="150000"/>
              </a:lnSpc>
              <a:spcBef>
                <a:spcPct val="50000"/>
              </a:spcBef>
              <a:spcAft>
                <a:spcPct val="0"/>
              </a:spcAft>
              <a:buClr>
                <a:srgbClr val="F0AB00"/>
              </a:buClr>
              <a:buSzPct val="80000"/>
            </a:pPr>
            <a:r>
              <a:rPr lang="en-US" sz="1200" b="1" dirty="0">
                <a:solidFill>
                  <a:schemeClr val="accent3"/>
                </a:solidFill>
              </a:rPr>
              <a:t>INDEPENDENT CONTRACTORS</a:t>
            </a:r>
            <a:endParaRPr lang="en-US" sz="1799" kern="0" dirty="0">
              <a:solidFill>
                <a:schemeClr val="accent3"/>
              </a:solidFill>
              <a:ea typeface="Arial Unicode MS" pitchFamily="34" charset="-128"/>
              <a:cs typeface="Arial Unicode MS" pitchFamily="34" charset="-128"/>
            </a:endParaRP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98593" y="2661099"/>
            <a:ext cx="1649076" cy="1649076"/>
          </a:xfrm>
          <a:prstGeom prst="rect">
            <a:avLst/>
          </a:prstGeom>
        </p:spPr>
      </p:pic>
    </p:spTree>
    <p:extLst>
      <p:ext uri="{BB962C8B-B14F-4D97-AF65-F5344CB8AC3E}">
        <p14:creationId xmlns:p14="http://schemas.microsoft.com/office/powerpoint/2010/main" val="34690885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2653682" y="4367391"/>
            <a:ext cx="1890838"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What they’re doing?</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5368" y="2758714"/>
            <a:ext cx="1507467" cy="1507465"/>
          </a:xfrm>
          <a:prstGeom prst="rect">
            <a:avLst/>
          </a:prstGeom>
        </p:spPr>
      </p:pic>
      <p:sp>
        <p:nvSpPr>
          <p:cNvPr id="32" name="TextBox 31"/>
          <p:cNvSpPr txBox="1"/>
          <p:nvPr/>
        </p:nvSpPr>
        <p:spPr>
          <a:xfrm>
            <a:off x="492782" y="4358780"/>
            <a:ext cx="1952715"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Who’s working for you?</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185" y="2629761"/>
            <a:ext cx="1601909" cy="1601909"/>
          </a:xfrm>
          <a:prstGeom prst="rect">
            <a:avLst/>
          </a:prstGeom>
        </p:spPr>
      </p:pic>
      <p:sp>
        <p:nvSpPr>
          <p:cNvPr id="35" name="TextBox 34"/>
          <p:cNvSpPr txBox="1"/>
          <p:nvPr/>
        </p:nvSpPr>
        <p:spPr>
          <a:xfrm>
            <a:off x="9332400" y="4358780"/>
            <a:ext cx="2069703" cy="153888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How much you’re paying and you getting value for money?</a:t>
            </a: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80940" y="2834906"/>
            <a:ext cx="1572624" cy="1572624"/>
          </a:xfrm>
          <a:prstGeom prst="rect">
            <a:avLst/>
          </a:prstGeom>
        </p:spPr>
      </p:pic>
      <p:sp>
        <p:nvSpPr>
          <p:cNvPr id="17" name="TextBox 16"/>
          <p:cNvSpPr txBox="1"/>
          <p:nvPr/>
        </p:nvSpPr>
        <p:spPr>
          <a:xfrm>
            <a:off x="4752705" y="4362915"/>
            <a:ext cx="2081664" cy="615553"/>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Where they’re located?</a:t>
            </a:r>
          </a:p>
        </p:txBody>
      </p:sp>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74370" y="2700274"/>
            <a:ext cx="1636744" cy="1636744"/>
          </a:xfrm>
          <a:prstGeom prst="rect">
            <a:avLst/>
          </a:prstGeom>
        </p:spPr>
      </p:pic>
      <p:sp>
        <p:nvSpPr>
          <p:cNvPr id="34" name="TextBox 33"/>
          <p:cNvSpPr txBox="1"/>
          <p:nvPr/>
        </p:nvSpPr>
        <p:spPr>
          <a:xfrm>
            <a:off x="7042553" y="4363371"/>
            <a:ext cx="2081664" cy="92333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Arial"/>
                <a:ea typeface="+mn-ea"/>
                <a:cs typeface="+mn-cs"/>
              </a:rPr>
              <a:t>What facilities they’re accessing?</a:t>
            </a: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28456" y="2804336"/>
            <a:ext cx="1509859" cy="1509859"/>
          </a:xfrm>
          <a:prstGeom prst="rect">
            <a:avLst/>
          </a:prstGeom>
        </p:spPr>
      </p:pic>
      <p:sp>
        <p:nvSpPr>
          <p:cNvPr id="3" name="Title 2"/>
          <p:cNvSpPr>
            <a:spLocks noGrp="1"/>
          </p:cNvSpPr>
          <p:nvPr>
            <p:ph type="title"/>
          </p:nvPr>
        </p:nvSpPr>
        <p:spPr>
          <a:xfrm>
            <a:off x="503870" y="504000"/>
            <a:ext cx="11183564" cy="984885"/>
          </a:xfrm>
        </p:spPr>
        <p:txBody>
          <a:bodyPr/>
          <a:lstStyle/>
          <a:p>
            <a:r>
              <a:rPr lang="en-US" sz="3200" dirty="0"/>
              <a:t>In this new multi-channel workforce, a lot of companies struggle to know:</a:t>
            </a:r>
          </a:p>
        </p:txBody>
      </p:sp>
    </p:spTree>
    <p:extLst>
      <p:ext uri="{BB962C8B-B14F-4D97-AF65-F5344CB8AC3E}">
        <p14:creationId xmlns:p14="http://schemas.microsoft.com/office/powerpoint/2010/main" val="5646763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par>
                                <p:cTn id="8" presetID="26" presetClass="emph" presetSubtype="0" fill="hold" nodeType="withEffect">
                                  <p:stCondLst>
                                    <p:cond delay="200"/>
                                  </p:stCondLst>
                                  <p:childTnLst>
                                    <p:animEffect transition="out" filter="fade">
                                      <p:cBhvr>
                                        <p:cTn id="9" dur="500" tmFilter="0, 0; .2, .5; .8, .5; 1, 0"/>
                                        <p:tgtEl>
                                          <p:spTgt spid="2"/>
                                        </p:tgtEl>
                                      </p:cBhvr>
                                    </p:animEffect>
                                    <p:animScale>
                                      <p:cBhvr>
                                        <p:cTn id="10" dur="250" autoRev="1" fill="hold"/>
                                        <p:tgtEl>
                                          <p:spTgt spid="2"/>
                                        </p:tgtEl>
                                      </p:cBhvr>
                                      <p:by x="105000" y="105000"/>
                                    </p:animScale>
                                  </p:childTnLst>
                                </p:cTn>
                              </p:par>
                              <p:par>
                                <p:cTn id="11" presetID="26" presetClass="emph" presetSubtype="0" fill="hold" nodeType="withEffect">
                                  <p:stCondLst>
                                    <p:cond delay="400"/>
                                  </p:stCondLst>
                                  <p:childTnLst>
                                    <p:animEffect transition="out" filter="fade">
                                      <p:cBhvr>
                                        <p:cTn id="12" dur="500" tmFilter="0, 0; .2, .5; .8, .5; 1, 0"/>
                                        <p:tgtEl>
                                          <p:spTgt spid="18"/>
                                        </p:tgtEl>
                                      </p:cBhvr>
                                    </p:animEffect>
                                    <p:animScale>
                                      <p:cBhvr>
                                        <p:cTn id="13" dur="250" autoRev="1" fill="hold"/>
                                        <p:tgtEl>
                                          <p:spTgt spid="18"/>
                                        </p:tgtEl>
                                      </p:cBhvr>
                                      <p:by x="105000" y="105000"/>
                                    </p:animScale>
                                  </p:childTnLst>
                                </p:cTn>
                              </p:par>
                              <p:par>
                                <p:cTn id="14" presetID="26" presetClass="emph" presetSubtype="0" fill="hold" nodeType="withEffect">
                                  <p:stCondLst>
                                    <p:cond delay="600"/>
                                  </p:stCondLst>
                                  <p:childTnLst>
                                    <p:animEffect transition="out" filter="fade">
                                      <p:cBhvr>
                                        <p:cTn id="15" dur="500" tmFilter="0, 0; .2, .5; .8, .5; 1, 0"/>
                                        <p:tgtEl>
                                          <p:spTgt spid="10"/>
                                        </p:tgtEl>
                                      </p:cBhvr>
                                    </p:animEffect>
                                    <p:animScale>
                                      <p:cBhvr>
                                        <p:cTn id="16" dur="250" autoRev="1" fill="hold"/>
                                        <p:tgtEl>
                                          <p:spTgt spid="10"/>
                                        </p:tgtEl>
                                      </p:cBhvr>
                                      <p:by x="105000" y="105000"/>
                                    </p:animScale>
                                  </p:childTnLst>
                                </p:cTn>
                              </p:par>
                              <p:par>
                                <p:cTn id="17" presetID="26" presetClass="emph" presetSubtype="0" fill="hold" nodeType="withEffect">
                                  <p:stCondLst>
                                    <p:cond delay="800"/>
                                  </p:stCondLst>
                                  <p:childTnLst>
                                    <p:animEffect transition="out" filter="fade">
                                      <p:cBhvr>
                                        <p:cTn id="18" dur="500" tmFilter="0, 0; .2, .5; .8, .5; 1, 0"/>
                                        <p:tgtEl>
                                          <p:spTgt spid="7"/>
                                        </p:tgtEl>
                                      </p:cBhvr>
                                    </p:animEffect>
                                    <p:animScale>
                                      <p:cBhvr>
                                        <p:cTn id="19"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stretch>
            <a:fillRect/>
          </a:stretch>
        </p:blipFill>
        <p:spPr>
          <a:xfrm>
            <a:off x="2539850" y="6533"/>
            <a:ext cx="6822015" cy="5157663"/>
          </a:xfrm>
          <a:prstGeom prst="rect">
            <a:avLst/>
          </a:prstGeom>
        </p:spPr>
      </p:pic>
      <p:sp>
        <p:nvSpPr>
          <p:cNvPr id="23" name="Isosceles Triangle 22"/>
          <p:cNvSpPr/>
          <p:nvPr/>
        </p:nvSpPr>
        <p:spPr>
          <a:xfrm rot="10800000">
            <a:off x="5123538" y="4302453"/>
            <a:ext cx="1741721" cy="163286"/>
          </a:xfrm>
          <a:prstGeom prst="triangle">
            <a:avLst/>
          </a:prstGeom>
          <a:solidFill>
            <a:schemeClr val="accent1"/>
          </a:solidFill>
          <a:ln>
            <a:noFill/>
          </a:ln>
          <a:effectLst/>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rtlCol="0" anchor="ctr"/>
          <a:lstStyle/>
          <a:p>
            <a:pPr algn="ctr"/>
            <a:endParaRPr lang="en-US"/>
          </a:p>
        </p:txBody>
      </p:sp>
      <p:sp>
        <p:nvSpPr>
          <p:cNvPr id="24" name="TextBox 23"/>
          <p:cNvSpPr txBox="1"/>
          <p:nvPr/>
        </p:nvSpPr>
        <p:spPr>
          <a:xfrm>
            <a:off x="2159626" y="4648491"/>
            <a:ext cx="3915697" cy="1669688"/>
          </a:xfrm>
          <a:prstGeom prst="rect">
            <a:avLst/>
          </a:prstGeom>
          <a:noFill/>
        </p:spPr>
        <p:txBody>
          <a:bodyPr wrap="square" lIns="0" tIns="0" rIns="0" bIns="0" rtlCol="0">
            <a:spAutoFit/>
          </a:bodyPr>
          <a:lstStyle/>
          <a:p>
            <a:pPr marL="350838" indent="-176213" fontAlgn="base">
              <a:spcAft>
                <a:spcPts val="300"/>
              </a:spcAft>
              <a:buClr>
                <a:srgbClr val="F0AB00"/>
              </a:buClr>
              <a:buSzPct val="125000"/>
              <a:buFont typeface="Wingdings" charset="2"/>
              <a:buChar char="§"/>
            </a:pPr>
            <a:r>
              <a:rPr lang="en-US" sz="1600" kern="0" dirty="0">
                <a:ea typeface="Arial Unicode MS" pitchFamily="34" charset="-128"/>
                <a:cs typeface="Arial Unicode MS" pitchFamily="34" charset="-128"/>
              </a:rPr>
              <a:t>Ineffective demand management</a:t>
            </a:r>
          </a:p>
          <a:p>
            <a:pPr marL="350838" indent="-176213" fontAlgn="base">
              <a:spcAft>
                <a:spcPts val="300"/>
              </a:spcAft>
              <a:buClr>
                <a:srgbClr val="F0AB00"/>
              </a:buClr>
              <a:buSzPct val="125000"/>
              <a:buFont typeface="Wingdings" charset="2"/>
              <a:buChar char="§"/>
            </a:pPr>
            <a:r>
              <a:rPr lang="en-US" sz="1600" kern="0" dirty="0">
                <a:ea typeface="Arial Unicode MS" pitchFamily="34" charset="-128"/>
                <a:cs typeface="Arial Unicode MS" pitchFamily="34" charset="-128"/>
              </a:rPr>
              <a:t>Burdensome invoice reconciliation</a:t>
            </a:r>
          </a:p>
          <a:p>
            <a:pPr marL="350838" indent="-176213" fontAlgn="base">
              <a:spcAft>
                <a:spcPts val="300"/>
              </a:spcAft>
              <a:buClr>
                <a:srgbClr val="F0AB00"/>
              </a:buClr>
              <a:buSzPct val="125000"/>
              <a:buFont typeface="Wingdings" charset="2"/>
              <a:buChar char="§"/>
            </a:pPr>
            <a:r>
              <a:rPr lang="en-US" sz="1600" kern="0" dirty="0">
                <a:ea typeface="Arial Unicode MS" pitchFamily="34" charset="-128"/>
                <a:cs typeface="Arial Unicode MS" pitchFamily="34" charset="-128"/>
              </a:rPr>
              <a:t>Rogue spend</a:t>
            </a:r>
          </a:p>
          <a:p>
            <a:pPr marL="350838" indent="-176213" fontAlgn="base">
              <a:spcAft>
                <a:spcPts val="300"/>
              </a:spcAft>
              <a:buClr>
                <a:srgbClr val="F0AB00"/>
              </a:buClr>
              <a:buSzPct val="125000"/>
              <a:buFont typeface="Wingdings" charset="2"/>
              <a:buChar char="§"/>
            </a:pPr>
            <a:r>
              <a:rPr lang="en-US" sz="1600" kern="0" dirty="0">
                <a:ea typeface="Arial Unicode MS" pitchFamily="34" charset="-128"/>
                <a:cs typeface="Arial Unicode MS" pitchFamily="34" charset="-128"/>
              </a:rPr>
              <a:t>Contractor compliance risk</a:t>
            </a:r>
          </a:p>
          <a:p>
            <a:pPr marL="350838" indent="-176213" fontAlgn="base">
              <a:spcAft>
                <a:spcPts val="300"/>
              </a:spcAft>
              <a:buClr>
                <a:srgbClr val="F0AB00"/>
              </a:buClr>
              <a:buSzPct val="125000"/>
              <a:buFont typeface="Wingdings" charset="2"/>
              <a:buChar char="§"/>
            </a:pPr>
            <a:r>
              <a:rPr lang="en-US" sz="1600" kern="0" dirty="0">
                <a:ea typeface="Arial Unicode MS" pitchFamily="34" charset="-128"/>
                <a:cs typeface="Arial Unicode MS" pitchFamily="34" charset="-128"/>
              </a:rPr>
              <a:t>Manual SOW development</a:t>
            </a:r>
          </a:p>
          <a:p>
            <a:pPr marL="350838" indent="-176213" fontAlgn="base">
              <a:spcAft>
                <a:spcPts val="300"/>
              </a:spcAft>
              <a:buClr>
                <a:srgbClr val="F0AB00"/>
              </a:buClr>
              <a:buSzPct val="125000"/>
              <a:buFont typeface="Wingdings" charset="2"/>
              <a:buChar char="§"/>
            </a:pPr>
            <a:r>
              <a:rPr lang="en-US" sz="1600" kern="0" dirty="0">
                <a:ea typeface="Arial Unicode MS" pitchFamily="34" charset="-128"/>
                <a:cs typeface="Arial Unicode MS" pitchFamily="34" charset="-128"/>
              </a:rPr>
              <a:t>Untapped sources of external talent</a:t>
            </a:r>
          </a:p>
        </p:txBody>
      </p:sp>
      <p:sp>
        <p:nvSpPr>
          <p:cNvPr id="26" name="TextBox 25"/>
          <p:cNvSpPr txBox="1"/>
          <p:nvPr/>
        </p:nvSpPr>
        <p:spPr>
          <a:xfrm>
            <a:off x="6507842" y="4633979"/>
            <a:ext cx="3915697" cy="1669688"/>
          </a:xfrm>
          <a:prstGeom prst="rect">
            <a:avLst/>
          </a:prstGeom>
          <a:noFill/>
        </p:spPr>
        <p:txBody>
          <a:bodyPr wrap="square" lIns="0" tIns="0" rIns="0" bIns="0" rtlCol="0">
            <a:spAutoFit/>
          </a:bodyPr>
          <a:lstStyle/>
          <a:p>
            <a:pPr marL="350838" indent="-176213" fontAlgn="base">
              <a:spcAft>
                <a:spcPts val="300"/>
              </a:spcAft>
              <a:buClr>
                <a:srgbClr val="F0AB00"/>
              </a:buClr>
              <a:buSzPct val="125000"/>
              <a:buFont typeface="Wingdings" charset="2"/>
              <a:buChar char="§"/>
            </a:pPr>
            <a:r>
              <a:rPr lang="en-US" sz="1600" kern="0" dirty="0">
                <a:ea typeface="Arial Unicode MS" pitchFamily="34" charset="-128"/>
                <a:cs typeface="Arial Unicode MS" pitchFamily="34" charset="-128"/>
              </a:rPr>
              <a:t>Limited spend visibility </a:t>
            </a:r>
          </a:p>
          <a:p>
            <a:pPr marL="350838" indent="-176213" fontAlgn="base">
              <a:spcAft>
                <a:spcPts val="300"/>
              </a:spcAft>
              <a:buClr>
                <a:srgbClr val="F0AB00"/>
              </a:buClr>
              <a:buSzPct val="125000"/>
              <a:buFont typeface="Wingdings" charset="2"/>
              <a:buChar char="§"/>
            </a:pPr>
            <a:r>
              <a:rPr lang="en-US" sz="1600" kern="0" dirty="0">
                <a:ea typeface="Arial Unicode MS" pitchFamily="34" charset="-128"/>
                <a:cs typeface="Arial Unicode MS" pitchFamily="34" charset="-128"/>
              </a:rPr>
              <a:t>Email based workflows</a:t>
            </a:r>
          </a:p>
          <a:p>
            <a:pPr marL="350838" indent="-176213" fontAlgn="base">
              <a:spcAft>
                <a:spcPts val="300"/>
              </a:spcAft>
              <a:buClr>
                <a:srgbClr val="F0AB00"/>
              </a:buClr>
              <a:buSzPct val="125000"/>
              <a:buFont typeface="Wingdings" charset="2"/>
              <a:buChar char="§"/>
            </a:pPr>
            <a:r>
              <a:rPr lang="en-US" sz="1600" kern="0" dirty="0">
                <a:ea typeface="Arial Unicode MS" pitchFamily="34" charset="-128"/>
                <a:cs typeface="Arial Unicode MS" pitchFamily="34" charset="-128"/>
              </a:rPr>
              <a:t>Non-operational MSAs</a:t>
            </a:r>
          </a:p>
          <a:p>
            <a:pPr marL="350838" indent="-176213" fontAlgn="base">
              <a:spcAft>
                <a:spcPts val="300"/>
              </a:spcAft>
              <a:buClr>
                <a:srgbClr val="F0AB00"/>
              </a:buClr>
              <a:buSzPct val="125000"/>
              <a:buFont typeface="Wingdings" charset="2"/>
              <a:buChar char="§"/>
            </a:pPr>
            <a:r>
              <a:rPr lang="en-US" sz="1600" kern="0" dirty="0">
                <a:ea typeface="Arial Unicode MS" pitchFamily="34" charset="-128"/>
                <a:cs typeface="Arial Unicode MS" pitchFamily="34" charset="-128"/>
              </a:rPr>
              <a:t>Unmanaged supplier activity</a:t>
            </a:r>
          </a:p>
          <a:p>
            <a:pPr marL="350838" indent="-176213" fontAlgn="base">
              <a:spcAft>
                <a:spcPts val="300"/>
              </a:spcAft>
              <a:buClr>
                <a:srgbClr val="F0AB00"/>
              </a:buClr>
              <a:buSzPct val="125000"/>
              <a:buFont typeface="Wingdings" charset="2"/>
              <a:buChar char="§"/>
            </a:pPr>
            <a:r>
              <a:rPr lang="en-US" sz="1600" kern="0" dirty="0">
                <a:ea typeface="Arial Unicode MS" pitchFamily="34" charset="-128"/>
                <a:cs typeface="Arial Unicode MS" pitchFamily="34" charset="-128"/>
              </a:rPr>
              <a:t>Disjointed data and manual reporting</a:t>
            </a:r>
          </a:p>
          <a:p>
            <a:pPr marL="350838" indent="-176213" fontAlgn="base">
              <a:spcAft>
                <a:spcPts val="300"/>
              </a:spcAft>
              <a:buClr>
                <a:srgbClr val="F0AB00"/>
              </a:buClr>
              <a:buSzPct val="125000"/>
              <a:buFont typeface="Wingdings" charset="2"/>
              <a:buChar char="§"/>
            </a:pPr>
            <a:r>
              <a:rPr lang="en-US" sz="1600" kern="0" dirty="0">
                <a:ea typeface="Arial Unicode MS" pitchFamily="34" charset="-128"/>
                <a:cs typeface="Arial Unicode MS" pitchFamily="34" charset="-128"/>
              </a:rPr>
              <a:t>No platform for collaboration</a:t>
            </a:r>
          </a:p>
        </p:txBody>
      </p:sp>
      <p:sp>
        <p:nvSpPr>
          <p:cNvPr id="8" name="Title 2"/>
          <p:cNvSpPr txBox="1">
            <a:spLocks/>
          </p:cNvSpPr>
          <p:nvPr/>
        </p:nvSpPr>
        <p:spPr bwMode="gray">
          <a:xfrm>
            <a:off x="483541" y="513251"/>
            <a:ext cx="11461716" cy="492443"/>
          </a:xfrm>
          <a:prstGeom prst="rect">
            <a:avLst/>
          </a:prstGeom>
        </p:spPr>
        <p:txBody>
          <a:bodyPr vert="horz" wrap="square" lIns="0" tIns="0" rIns="0" bIns="0" rtlCol="0" anchor="t" anchorCtr="0">
            <a:spAutoFit/>
          </a:bodyPr>
          <a:lstStyle>
            <a:lvl1pPr algn="l" defTabSz="1088231" rtl="0" eaLnBrk="1" latinLnBrk="0" hangingPunct="1">
              <a:spcBef>
                <a:spcPct val="0"/>
              </a:spcBef>
              <a:buNone/>
              <a:defRPr sz="2800" b="1" kern="1200" baseline="0">
                <a:solidFill>
                  <a:schemeClr val="tx1"/>
                </a:solidFill>
                <a:latin typeface="+mj-lt"/>
                <a:ea typeface="+mj-ea"/>
                <a:cs typeface="+mj-cs"/>
              </a:defRPr>
            </a:lvl1pPr>
          </a:lstStyle>
          <a:p>
            <a:r>
              <a:rPr lang="en-US" sz="3200" dirty="0"/>
              <a:t>Before </a:t>
            </a:r>
            <a:r>
              <a:rPr lang="en-US" sz="3200" dirty="0">
                <a:solidFill>
                  <a:srgbClr val="FFC000"/>
                </a:solidFill>
              </a:rPr>
              <a:t>Fieldglass </a:t>
            </a:r>
            <a:r>
              <a:rPr lang="en-US" sz="3200" dirty="0"/>
              <a:t>our customers experienced a lot of pain  </a:t>
            </a:r>
          </a:p>
        </p:txBody>
      </p:sp>
    </p:spTree>
    <p:extLst>
      <p:ext uri="{BB962C8B-B14F-4D97-AF65-F5344CB8AC3E}">
        <p14:creationId xmlns:p14="http://schemas.microsoft.com/office/powerpoint/2010/main" val="156761025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93"/>
            <a:ext cx="12188826" cy="6856215"/>
          </a:xfrm>
          <a:prstGeom prst="rect">
            <a:avLst/>
          </a:prstGeom>
        </p:spPr>
      </p:pic>
      <p:sp>
        <p:nvSpPr>
          <p:cNvPr id="28" name="Rectangle 27"/>
          <p:cNvSpPr/>
          <p:nvPr/>
        </p:nvSpPr>
        <p:spPr bwMode="gray">
          <a:xfrm rot="10800000">
            <a:off x="-4200" y="893"/>
            <a:ext cx="12191991" cy="6856215"/>
          </a:xfrm>
          <a:prstGeom prst="rect">
            <a:avLst/>
          </a:prstGeom>
          <a:gradFill>
            <a:gsLst>
              <a:gs pos="0">
                <a:schemeClr val="accent1">
                  <a:alpha val="0"/>
                  <a:lumMod val="0"/>
                </a:schemeClr>
              </a:gs>
              <a:gs pos="100000">
                <a:schemeClr val="tx1">
                  <a:lumMod val="85000"/>
                  <a:lumOff val="15000"/>
                  <a:alpha val="70000"/>
                </a:schemeClr>
              </a:gs>
              <a:gs pos="51000">
                <a:schemeClr val="tx1">
                  <a:lumMod val="85000"/>
                  <a:lumOff val="15000"/>
                  <a:alpha val="51000"/>
                </a:schemeClr>
              </a:gs>
              <a:gs pos="73000">
                <a:schemeClr val="tx1">
                  <a:lumMod val="85000"/>
                  <a:lumOff val="15000"/>
                  <a:alpha val="56000"/>
                </a:schemeClr>
              </a:gs>
            </a:gsLst>
            <a:lin ang="5400000" scaled="1"/>
          </a:gradFill>
          <a:ln w="6350" algn="ctr">
            <a:noFill/>
            <a:miter lim="800000"/>
            <a:headEnd/>
            <a:tailEnd/>
          </a:ln>
        </p:spPr>
        <p:txBody>
          <a:bodyPr lIns="89977" tIns="71981" rIns="89977" bIns="71981" rtlCol="0" anchor="ctr"/>
          <a:lstStyle/>
          <a:p>
            <a:pPr marL="0" marR="0" lvl="0" indent="0" algn="ctr" defTabSz="914126" rtl="0" eaLnBrk="1" fontAlgn="base" latinLnBrk="0" hangingPunct="1">
              <a:lnSpc>
                <a:spcPct val="100000"/>
              </a:lnSpc>
              <a:spcBef>
                <a:spcPct val="50000"/>
              </a:spcBef>
              <a:spcAft>
                <a:spcPct val="0"/>
              </a:spcAft>
              <a:buClr>
                <a:srgbClr val="F0AB00"/>
              </a:buClr>
              <a:buSzPct val="80000"/>
              <a:buFontTx/>
              <a:buNone/>
              <a:tabLst/>
              <a:defRPr/>
            </a:pPr>
            <a:endParaRPr kumimoji="0" lang="en-US" sz="1799" b="0" i="0" u="none" strike="noStrike" kern="0" cap="none" spc="0" normalizeH="0" baseline="0" noProof="0" dirty="0" err="1">
              <a:ln>
                <a:noFill/>
              </a:ln>
              <a:solidFill>
                <a:srgbClr val="000000"/>
              </a:solidFill>
              <a:effectLst/>
              <a:uLnTx/>
              <a:uFillTx/>
              <a:latin typeface="Arial"/>
              <a:ea typeface="Arial Unicode MS" pitchFamily="34" charset="-128"/>
              <a:cs typeface="Arial Unicode MS" pitchFamily="34" charset="-128"/>
            </a:endParaRPr>
          </a:p>
        </p:txBody>
      </p:sp>
      <p:sp>
        <p:nvSpPr>
          <p:cNvPr id="5" name="Text Placeholder 6"/>
          <p:cNvSpPr txBox="1">
            <a:spLocks/>
          </p:cNvSpPr>
          <p:nvPr/>
        </p:nvSpPr>
        <p:spPr bwMode="gray">
          <a:xfrm>
            <a:off x="898669" y="2421056"/>
            <a:ext cx="10960031" cy="751742"/>
          </a:xfrm>
          <a:prstGeom prst="rect">
            <a:avLst/>
          </a:prstGeom>
        </p:spPr>
        <p:txBody>
          <a:bodyPr vert="horz" lIns="0" tIns="0" rIns="0" bIns="0" rtlCol="0">
            <a:noAutofit/>
          </a:bodyPr>
          <a:lst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marL="0" marR="0" lvl="0" indent="0" algn="ctr" defTabSz="1088558" rtl="0" eaLnBrk="1" fontAlgn="auto" latinLnBrk="0" hangingPunct="1">
              <a:lnSpc>
                <a:spcPct val="100000"/>
              </a:lnSpc>
              <a:spcBef>
                <a:spcPts val="1800"/>
              </a:spcBef>
              <a:spcAft>
                <a:spcPts val="0"/>
              </a:spcAft>
              <a:buClr>
                <a:srgbClr val="F0AB00"/>
              </a:buClr>
              <a:buSzPct val="80000"/>
              <a:buFontTx/>
              <a:buNone/>
              <a:tabLst/>
              <a:defRPr/>
            </a:pPr>
            <a:r>
              <a:rPr kumimoji="0" lang="en-US" sz="5398" b="1" i="0" u="none" strike="noStrike" kern="1200" cap="none" spc="0" normalizeH="0" baseline="0" noProof="0" dirty="0">
                <a:ln>
                  <a:noFill/>
                </a:ln>
                <a:solidFill>
                  <a:srgbClr val="FFFFFF"/>
                </a:solidFill>
                <a:effectLst/>
                <a:uLnTx/>
                <a:uFillTx/>
                <a:latin typeface="Arial"/>
                <a:ea typeface="+mn-ea"/>
                <a:cs typeface="+mn-cs"/>
              </a:rPr>
              <a:t>External Workforce </a:t>
            </a:r>
          </a:p>
          <a:p>
            <a:pPr marL="0" marR="0" lvl="0" indent="0" algn="ctr" defTabSz="1088558" rtl="0" eaLnBrk="1" fontAlgn="auto" latinLnBrk="0" hangingPunct="1">
              <a:lnSpc>
                <a:spcPct val="100000"/>
              </a:lnSpc>
              <a:spcBef>
                <a:spcPts val="1800"/>
              </a:spcBef>
              <a:spcAft>
                <a:spcPts val="0"/>
              </a:spcAft>
              <a:buClr>
                <a:srgbClr val="F0AB00"/>
              </a:buClr>
              <a:buSzPct val="80000"/>
              <a:buFontTx/>
              <a:buNone/>
              <a:tabLst/>
              <a:defRPr/>
            </a:pPr>
            <a:r>
              <a:rPr kumimoji="0" lang="en-US" sz="5398" b="1" i="0" u="none" strike="noStrike" kern="1200" cap="none" spc="0" normalizeH="0" baseline="0" noProof="0" dirty="0">
                <a:ln>
                  <a:noFill/>
                </a:ln>
                <a:solidFill>
                  <a:srgbClr val="FFC000"/>
                </a:solidFill>
                <a:effectLst/>
                <a:uLnTx/>
                <a:uFillTx/>
                <a:latin typeface="Arial"/>
                <a:ea typeface="+mn-ea"/>
                <a:cs typeface="+mn-cs"/>
              </a:rPr>
              <a:t>Management</a:t>
            </a:r>
          </a:p>
          <a:p>
            <a:pPr marL="0" marR="0" lvl="0" indent="0" algn="ctr" defTabSz="1088558" rtl="0" eaLnBrk="1" fontAlgn="auto" latinLnBrk="0" hangingPunct="1">
              <a:lnSpc>
                <a:spcPct val="100000"/>
              </a:lnSpc>
              <a:spcBef>
                <a:spcPts val="1800"/>
              </a:spcBef>
              <a:spcAft>
                <a:spcPts val="0"/>
              </a:spcAft>
              <a:buClr>
                <a:srgbClr val="F0AB00"/>
              </a:buClr>
              <a:buSzPct val="80000"/>
              <a:buFontTx/>
              <a:buNone/>
              <a:tabLst/>
              <a:defRPr/>
            </a:pPr>
            <a:r>
              <a:rPr kumimoji="0" lang="en-US" sz="5398" b="1" i="0" u="none" strike="noStrike" kern="1200" cap="none" spc="0" normalizeH="0" baseline="0" noProof="0" dirty="0">
                <a:ln>
                  <a:noFill/>
                </a:ln>
                <a:solidFill>
                  <a:srgbClr val="FFFFFF"/>
                </a:solidFill>
                <a:effectLst/>
                <a:uLnTx/>
                <a:uFillTx/>
                <a:latin typeface="Arial"/>
                <a:ea typeface="+mn-ea"/>
                <a:cs typeface="+mn-cs"/>
              </a:rPr>
              <a:t>Best Practice</a:t>
            </a:r>
          </a:p>
        </p:txBody>
      </p:sp>
    </p:spTree>
    <p:extLst>
      <p:ext uri="{BB962C8B-B14F-4D97-AF65-F5344CB8AC3E}">
        <p14:creationId xmlns:p14="http://schemas.microsoft.com/office/powerpoint/2010/main" val="280743730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lock Arc 2"/>
          <p:cNvSpPr/>
          <p:nvPr/>
        </p:nvSpPr>
        <p:spPr bwMode="gray">
          <a:xfrm>
            <a:off x="2279216" y="1795663"/>
            <a:ext cx="7480946" cy="4528941"/>
          </a:xfrm>
          <a:prstGeom prst="blockArc">
            <a:avLst>
              <a:gd name="adj1" fmla="val 10800000"/>
              <a:gd name="adj2" fmla="val 36466"/>
              <a:gd name="adj3" fmla="val 16459"/>
            </a:avLst>
          </a:prstGeom>
          <a:solidFill>
            <a:schemeClr val="accent1"/>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kern="0" dirty="0">
              <a:ea typeface="Arial Unicode MS" pitchFamily="34" charset="-128"/>
              <a:cs typeface="Arial Unicode MS" pitchFamily="34" charset="-128"/>
            </a:endParaRPr>
          </a:p>
        </p:txBody>
      </p:sp>
      <p:sp>
        <p:nvSpPr>
          <p:cNvPr id="5" name="TextBox 4"/>
          <p:cNvSpPr txBox="1"/>
          <p:nvPr/>
        </p:nvSpPr>
        <p:spPr>
          <a:xfrm>
            <a:off x="2730380" y="2776956"/>
            <a:ext cx="914033" cy="430887"/>
          </a:xfrm>
          <a:prstGeom prst="rect">
            <a:avLst/>
          </a:prstGeom>
          <a:noFill/>
        </p:spPr>
        <p:txBody>
          <a:bodyPr wrap="none">
            <a:spAutoFit/>
          </a:bodyPr>
          <a:lstStyle/>
          <a:p>
            <a:pPr algn="ctr" defTabSz="457200">
              <a:defRPr/>
            </a:pPr>
            <a:r>
              <a:rPr lang="en-US" sz="1100" b="1" dirty="0">
                <a:latin typeface="+mj-lt"/>
              </a:rPr>
              <a:t>Interns &amp; </a:t>
            </a:r>
          </a:p>
          <a:p>
            <a:pPr algn="ctr" defTabSz="457200">
              <a:defRPr/>
            </a:pPr>
            <a:r>
              <a:rPr lang="en-US" sz="1100" b="1" dirty="0">
                <a:latin typeface="+mj-lt"/>
              </a:rPr>
              <a:t>Volunteers</a:t>
            </a:r>
          </a:p>
        </p:txBody>
      </p:sp>
      <p:sp>
        <p:nvSpPr>
          <p:cNvPr id="6" name="TextBox 5"/>
          <p:cNvSpPr txBox="1"/>
          <p:nvPr/>
        </p:nvSpPr>
        <p:spPr>
          <a:xfrm>
            <a:off x="4470276" y="2112522"/>
            <a:ext cx="976550" cy="261610"/>
          </a:xfrm>
          <a:prstGeom prst="rect">
            <a:avLst/>
          </a:prstGeom>
          <a:noFill/>
        </p:spPr>
        <p:txBody>
          <a:bodyPr wrap="none">
            <a:spAutoFit/>
          </a:bodyPr>
          <a:lstStyle/>
          <a:p>
            <a:pPr algn="ctr" defTabSz="457200">
              <a:defRPr/>
            </a:pPr>
            <a:r>
              <a:rPr lang="en-US" sz="1100" b="1" dirty="0">
                <a:latin typeface="+mj-lt"/>
              </a:rPr>
              <a:t>Freelancers</a:t>
            </a:r>
          </a:p>
        </p:txBody>
      </p:sp>
      <p:sp>
        <p:nvSpPr>
          <p:cNvPr id="7" name="TextBox 6"/>
          <p:cNvSpPr txBox="1"/>
          <p:nvPr/>
        </p:nvSpPr>
        <p:spPr>
          <a:xfrm>
            <a:off x="6367188" y="2051418"/>
            <a:ext cx="1297151" cy="430887"/>
          </a:xfrm>
          <a:prstGeom prst="rect">
            <a:avLst/>
          </a:prstGeom>
          <a:noFill/>
        </p:spPr>
        <p:txBody>
          <a:bodyPr wrap="none">
            <a:spAutoFit/>
          </a:bodyPr>
          <a:lstStyle/>
          <a:p>
            <a:pPr algn="ctr" defTabSz="457200">
              <a:defRPr/>
            </a:pPr>
            <a:r>
              <a:rPr lang="en-US" sz="1100" b="1" dirty="0">
                <a:latin typeface="+mj-lt"/>
              </a:rPr>
              <a:t>Staffing Agency </a:t>
            </a:r>
          </a:p>
          <a:p>
            <a:pPr algn="ctr" defTabSz="457200">
              <a:defRPr/>
            </a:pPr>
            <a:r>
              <a:rPr lang="en-US" sz="1100" b="1" dirty="0">
                <a:latin typeface="+mj-lt"/>
              </a:rPr>
              <a:t>Workers</a:t>
            </a:r>
          </a:p>
        </p:txBody>
      </p:sp>
      <p:sp>
        <p:nvSpPr>
          <p:cNvPr id="8" name="TextBox 7"/>
          <p:cNvSpPr txBox="1"/>
          <p:nvPr/>
        </p:nvSpPr>
        <p:spPr>
          <a:xfrm>
            <a:off x="8298221" y="2764326"/>
            <a:ext cx="984565" cy="430887"/>
          </a:xfrm>
          <a:prstGeom prst="rect">
            <a:avLst/>
          </a:prstGeom>
          <a:noFill/>
        </p:spPr>
        <p:txBody>
          <a:bodyPr wrap="none">
            <a:spAutoFit/>
          </a:bodyPr>
          <a:lstStyle/>
          <a:p>
            <a:pPr algn="ctr" defTabSz="457200">
              <a:defRPr/>
            </a:pPr>
            <a:r>
              <a:rPr lang="en-US" sz="1100" b="1" dirty="0">
                <a:latin typeface="+mj-lt"/>
              </a:rPr>
              <a:t>3</a:t>
            </a:r>
            <a:r>
              <a:rPr lang="en-US" sz="1100" b="1" baseline="30000" dirty="0">
                <a:latin typeface="+mj-lt"/>
              </a:rPr>
              <a:t>rd</a:t>
            </a:r>
            <a:r>
              <a:rPr lang="en-US" sz="1100" b="1" dirty="0">
                <a:latin typeface="+mj-lt"/>
              </a:rPr>
              <a:t> Party </a:t>
            </a:r>
          </a:p>
          <a:p>
            <a:pPr algn="ctr" defTabSz="457200">
              <a:defRPr/>
            </a:pPr>
            <a:r>
              <a:rPr lang="en-US" sz="1100" b="1" dirty="0">
                <a:latin typeface="+mj-lt"/>
              </a:rPr>
              <a:t>Contractors</a:t>
            </a:r>
          </a:p>
        </p:txBody>
      </p:sp>
      <p:sp>
        <p:nvSpPr>
          <p:cNvPr id="9" name="AutoShape 4"/>
          <p:cNvSpPr>
            <a:spLocks noChangeArrowheads="1"/>
          </p:cNvSpPr>
          <p:nvPr/>
        </p:nvSpPr>
        <p:spPr bwMode="auto">
          <a:xfrm>
            <a:off x="2365997" y="4141925"/>
            <a:ext cx="987425" cy="667911"/>
          </a:xfrm>
          <a:prstGeom prst="chevron">
            <a:avLst>
              <a:gd name="adj" fmla="val 15182"/>
            </a:avLst>
          </a:prstGeom>
          <a:solidFill>
            <a:srgbClr val="FFFFFF"/>
          </a:solidFill>
          <a:ln w="19050" cmpd="sng">
            <a:solidFill>
              <a:schemeClr val="accent3"/>
            </a:solidFill>
            <a:headEnd/>
            <a:tailEnd/>
          </a:ln>
          <a:effectLst>
            <a:outerShdw blurRad="38100" dist="25400" dir="2700000" algn="tl" rotWithShape="0">
              <a:prstClr val="black">
                <a:alpha val="50000"/>
              </a:prstClr>
            </a:outerShdw>
          </a:effectLst>
        </p:spPr>
        <p:style>
          <a:lnRef idx="1">
            <a:schemeClr val="accent4"/>
          </a:lnRef>
          <a:fillRef idx="3">
            <a:schemeClr val="accent4"/>
          </a:fillRef>
          <a:effectRef idx="2">
            <a:schemeClr val="accent4"/>
          </a:effectRef>
          <a:fontRef idx="minor">
            <a:schemeClr val="lt1"/>
          </a:fontRef>
        </p:style>
        <p:txBody>
          <a:bodyPr wrap="none" anchor="ctr"/>
          <a:lstStyle/>
          <a:p>
            <a:pPr algn="ctr">
              <a:defRPr/>
            </a:pPr>
            <a:r>
              <a:rPr lang="en-US" sz="1000" dirty="0">
                <a:solidFill>
                  <a:schemeClr val="tx1"/>
                </a:solidFill>
                <a:cs typeface="Arial"/>
              </a:rPr>
              <a:t>Vendor</a:t>
            </a:r>
          </a:p>
          <a:p>
            <a:pPr algn="ctr">
              <a:defRPr/>
            </a:pPr>
            <a:r>
              <a:rPr lang="en-US" sz="1000" dirty="0">
                <a:solidFill>
                  <a:schemeClr val="tx1"/>
                </a:solidFill>
                <a:cs typeface="Arial"/>
              </a:rPr>
              <a:t>Sourcing &amp; </a:t>
            </a:r>
          </a:p>
          <a:p>
            <a:pPr algn="ctr">
              <a:defRPr/>
            </a:pPr>
            <a:r>
              <a:rPr lang="en-US" sz="1000" dirty="0">
                <a:solidFill>
                  <a:schemeClr val="tx1"/>
                </a:solidFill>
                <a:cs typeface="Arial"/>
              </a:rPr>
              <a:t>Qualification</a:t>
            </a:r>
          </a:p>
        </p:txBody>
      </p:sp>
      <p:sp>
        <p:nvSpPr>
          <p:cNvPr id="10" name="AutoShape 4"/>
          <p:cNvSpPr>
            <a:spLocks noChangeArrowheads="1"/>
          </p:cNvSpPr>
          <p:nvPr/>
        </p:nvSpPr>
        <p:spPr bwMode="auto">
          <a:xfrm>
            <a:off x="3459754" y="4139667"/>
            <a:ext cx="987425" cy="667911"/>
          </a:xfrm>
          <a:prstGeom prst="chevron">
            <a:avLst>
              <a:gd name="adj" fmla="val 15182"/>
            </a:avLst>
          </a:prstGeom>
          <a:solidFill>
            <a:srgbClr val="FFFFFF"/>
          </a:solidFill>
          <a:ln w="19050" cmpd="sng">
            <a:solidFill>
              <a:schemeClr val="accent3"/>
            </a:solidFill>
            <a:headEnd/>
            <a:tailEnd/>
          </a:ln>
          <a:effectLst>
            <a:outerShdw blurRad="38100" dist="25400" dir="2700000" algn="tl" rotWithShape="0">
              <a:prstClr val="black">
                <a:alpha val="50000"/>
              </a:prstClr>
            </a:outerShdw>
          </a:effectLst>
        </p:spPr>
        <p:style>
          <a:lnRef idx="1">
            <a:schemeClr val="accent4"/>
          </a:lnRef>
          <a:fillRef idx="3">
            <a:schemeClr val="accent4"/>
          </a:fillRef>
          <a:effectRef idx="2">
            <a:schemeClr val="accent4"/>
          </a:effectRef>
          <a:fontRef idx="minor">
            <a:schemeClr val="lt1"/>
          </a:fontRef>
        </p:style>
        <p:txBody>
          <a:bodyPr wrap="none" anchor="ctr"/>
          <a:lstStyle/>
          <a:p>
            <a:pPr algn="ctr">
              <a:defRPr/>
            </a:pPr>
            <a:r>
              <a:rPr lang="en-US" sz="1000" dirty="0">
                <a:solidFill>
                  <a:schemeClr val="tx1"/>
                </a:solidFill>
                <a:cs typeface="Arial"/>
              </a:rPr>
              <a:t>Manager </a:t>
            </a:r>
          </a:p>
          <a:p>
            <a:pPr algn="ctr">
              <a:defRPr/>
            </a:pPr>
            <a:r>
              <a:rPr lang="en-US" sz="1000" dirty="0">
                <a:solidFill>
                  <a:schemeClr val="tx1"/>
                </a:solidFill>
                <a:cs typeface="Arial"/>
              </a:rPr>
              <a:t>Guidance</a:t>
            </a:r>
          </a:p>
        </p:txBody>
      </p:sp>
      <p:sp>
        <p:nvSpPr>
          <p:cNvPr id="13" name="AutoShape 4"/>
          <p:cNvSpPr>
            <a:spLocks noChangeArrowheads="1"/>
          </p:cNvSpPr>
          <p:nvPr/>
        </p:nvSpPr>
        <p:spPr bwMode="auto">
          <a:xfrm>
            <a:off x="5201824" y="4139667"/>
            <a:ext cx="987425" cy="667911"/>
          </a:xfrm>
          <a:prstGeom prst="chevron">
            <a:avLst>
              <a:gd name="adj" fmla="val 15182"/>
            </a:avLst>
          </a:prstGeom>
          <a:solidFill>
            <a:srgbClr val="FFFFFF"/>
          </a:solidFill>
          <a:ln w="19050" cmpd="sng">
            <a:solidFill>
              <a:schemeClr val="accent3"/>
            </a:solidFill>
            <a:headEnd/>
            <a:tailEnd/>
          </a:ln>
          <a:effectLst>
            <a:outerShdw blurRad="38100" dist="25400" dir="2700000" algn="tl" rotWithShape="0">
              <a:prstClr val="black">
                <a:alpha val="50000"/>
              </a:prstClr>
            </a:outerShdw>
          </a:effectLst>
        </p:spPr>
        <p:style>
          <a:lnRef idx="1">
            <a:schemeClr val="accent4"/>
          </a:lnRef>
          <a:fillRef idx="3">
            <a:schemeClr val="accent4"/>
          </a:fillRef>
          <a:effectRef idx="2">
            <a:schemeClr val="accent4"/>
          </a:effectRef>
          <a:fontRef idx="minor">
            <a:schemeClr val="lt1"/>
          </a:fontRef>
        </p:style>
        <p:txBody>
          <a:bodyPr wrap="none" anchor="ctr"/>
          <a:lstStyle/>
          <a:p>
            <a:pPr algn="ctr">
              <a:defRPr/>
            </a:pPr>
            <a:r>
              <a:rPr lang="en-US" sz="1000" dirty="0">
                <a:solidFill>
                  <a:schemeClr val="tx1"/>
                </a:solidFill>
                <a:cs typeface="Arial"/>
              </a:rPr>
              <a:t>Evaluate</a:t>
            </a:r>
          </a:p>
          <a:p>
            <a:pPr algn="ctr">
              <a:defRPr/>
            </a:pPr>
            <a:r>
              <a:rPr lang="en-US" sz="1000" dirty="0">
                <a:solidFill>
                  <a:schemeClr val="tx1"/>
                </a:solidFill>
                <a:cs typeface="Arial"/>
              </a:rPr>
              <a:t> Vendor </a:t>
            </a:r>
          </a:p>
          <a:p>
            <a:pPr algn="ctr">
              <a:defRPr/>
            </a:pPr>
            <a:r>
              <a:rPr lang="en-US" sz="1000" dirty="0">
                <a:solidFill>
                  <a:schemeClr val="tx1"/>
                </a:solidFill>
                <a:cs typeface="Arial"/>
              </a:rPr>
              <a:t>Response(s)</a:t>
            </a:r>
          </a:p>
        </p:txBody>
      </p:sp>
      <p:sp>
        <p:nvSpPr>
          <p:cNvPr id="14" name="AutoShape 4"/>
          <p:cNvSpPr>
            <a:spLocks noChangeArrowheads="1"/>
          </p:cNvSpPr>
          <p:nvPr/>
        </p:nvSpPr>
        <p:spPr bwMode="auto">
          <a:xfrm>
            <a:off x="6072859" y="4139667"/>
            <a:ext cx="987425" cy="667911"/>
          </a:xfrm>
          <a:prstGeom prst="chevron">
            <a:avLst>
              <a:gd name="adj" fmla="val 15182"/>
            </a:avLst>
          </a:prstGeom>
          <a:solidFill>
            <a:srgbClr val="FFFFFF"/>
          </a:solidFill>
          <a:ln w="19050" cmpd="sng">
            <a:solidFill>
              <a:schemeClr val="accent3"/>
            </a:solidFill>
            <a:headEnd/>
            <a:tailEnd/>
          </a:ln>
          <a:effectLst>
            <a:outerShdw blurRad="38100" dist="25400" dir="2700000" algn="tl" rotWithShape="0">
              <a:prstClr val="black">
                <a:alpha val="50000"/>
              </a:prstClr>
            </a:outerShdw>
          </a:effectLst>
        </p:spPr>
        <p:style>
          <a:lnRef idx="1">
            <a:schemeClr val="accent4"/>
          </a:lnRef>
          <a:fillRef idx="3">
            <a:schemeClr val="accent4"/>
          </a:fillRef>
          <a:effectRef idx="2">
            <a:schemeClr val="accent4"/>
          </a:effectRef>
          <a:fontRef idx="minor">
            <a:schemeClr val="lt1"/>
          </a:fontRef>
        </p:style>
        <p:txBody>
          <a:bodyPr wrap="none" anchor="ctr"/>
          <a:lstStyle/>
          <a:p>
            <a:pPr algn="ctr">
              <a:defRPr/>
            </a:pPr>
            <a:r>
              <a:rPr lang="en-US" sz="1000" dirty="0">
                <a:solidFill>
                  <a:schemeClr val="tx1"/>
                </a:solidFill>
                <a:cs typeface="Arial"/>
              </a:rPr>
              <a:t>Create </a:t>
            </a:r>
          </a:p>
          <a:p>
            <a:pPr algn="ctr">
              <a:defRPr/>
            </a:pPr>
            <a:r>
              <a:rPr lang="en-US" sz="1000" dirty="0">
                <a:solidFill>
                  <a:schemeClr val="tx1"/>
                </a:solidFill>
                <a:cs typeface="Arial"/>
              </a:rPr>
              <a:t>SOW / </a:t>
            </a:r>
          </a:p>
          <a:p>
            <a:pPr algn="ctr">
              <a:defRPr/>
            </a:pPr>
            <a:r>
              <a:rPr lang="en-US" sz="1000" dirty="0">
                <a:solidFill>
                  <a:schemeClr val="tx1"/>
                </a:solidFill>
                <a:cs typeface="Arial"/>
              </a:rPr>
              <a:t>Work Order</a:t>
            </a:r>
          </a:p>
        </p:txBody>
      </p:sp>
      <p:sp>
        <p:nvSpPr>
          <p:cNvPr id="15" name="AutoShape 4"/>
          <p:cNvSpPr>
            <a:spLocks noChangeArrowheads="1"/>
          </p:cNvSpPr>
          <p:nvPr/>
        </p:nvSpPr>
        <p:spPr bwMode="auto">
          <a:xfrm>
            <a:off x="6943894" y="4139667"/>
            <a:ext cx="987425" cy="667911"/>
          </a:xfrm>
          <a:prstGeom prst="chevron">
            <a:avLst>
              <a:gd name="adj" fmla="val 15182"/>
            </a:avLst>
          </a:prstGeom>
          <a:solidFill>
            <a:srgbClr val="FFFFFF"/>
          </a:solidFill>
          <a:ln w="19050" cmpd="sng">
            <a:solidFill>
              <a:schemeClr val="accent3"/>
            </a:solidFill>
            <a:headEnd/>
            <a:tailEnd/>
          </a:ln>
          <a:effectLst>
            <a:outerShdw blurRad="38100" dist="25400" dir="2700000" algn="tl" rotWithShape="0">
              <a:prstClr val="black">
                <a:alpha val="50000"/>
              </a:prstClr>
            </a:outerShdw>
          </a:effectLst>
        </p:spPr>
        <p:style>
          <a:lnRef idx="1">
            <a:schemeClr val="accent4"/>
          </a:lnRef>
          <a:fillRef idx="3">
            <a:schemeClr val="accent4"/>
          </a:fillRef>
          <a:effectRef idx="2">
            <a:schemeClr val="accent4"/>
          </a:effectRef>
          <a:fontRef idx="minor">
            <a:schemeClr val="lt1"/>
          </a:fontRef>
        </p:style>
        <p:txBody>
          <a:bodyPr wrap="none" anchor="ctr"/>
          <a:lstStyle/>
          <a:p>
            <a:pPr algn="ctr">
              <a:defRPr/>
            </a:pPr>
            <a:r>
              <a:rPr lang="en-US" sz="1000" dirty="0">
                <a:solidFill>
                  <a:schemeClr val="tx1"/>
                </a:solidFill>
                <a:cs typeface="Arial"/>
              </a:rPr>
              <a:t>Onboard</a:t>
            </a:r>
          </a:p>
          <a:p>
            <a:pPr algn="ctr">
              <a:defRPr/>
            </a:pPr>
            <a:r>
              <a:rPr lang="en-US" sz="1000" dirty="0">
                <a:solidFill>
                  <a:schemeClr val="tx1"/>
                </a:solidFill>
                <a:cs typeface="Arial"/>
              </a:rPr>
              <a:t>Worker(s)</a:t>
            </a:r>
          </a:p>
        </p:txBody>
      </p:sp>
      <p:sp>
        <p:nvSpPr>
          <p:cNvPr id="16" name="AutoShape 4"/>
          <p:cNvSpPr>
            <a:spLocks noChangeArrowheads="1"/>
          </p:cNvSpPr>
          <p:nvPr/>
        </p:nvSpPr>
        <p:spPr bwMode="auto">
          <a:xfrm>
            <a:off x="7814929" y="4139667"/>
            <a:ext cx="987425" cy="667911"/>
          </a:xfrm>
          <a:prstGeom prst="chevron">
            <a:avLst>
              <a:gd name="adj" fmla="val 15182"/>
            </a:avLst>
          </a:prstGeom>
          <a:solidFill>
            <a:srgbClr val="FFFFFF"/>
          </a:solidFill>
          <a:ln w="19050" cmpd="sng">
            <a:solidFill>
              <a:schemeClr val="accent3"/>
            </a:solidFill>
            <a:headEnd/>
            <a:tailEnd/>
          </a:ln>
          <a:effectLst>
            <a:outerShdw blurRad="38100" dist="25400" dir="2700000" algn="tl" rotWithShape="0">
              <a:prstClr val="black">
                <a:alpha val="50000"/>
              </a:prstClr>
            </a:outerShdw>
          </a:effectLst>
        </p:spPr>
        <p:style>
          <a:lnRef idx="1">
            <a:schemeClr val="accent4"/>
          </a:lnRef>
          <a:fillRef idx="3">
            <a:schemeClr val="accent4"/>
          </a:fillRef>
          <a:effectRef idx="2">
            <a:schemeClr val="accent4"/>
          </a:effectRef>
          <a:fontRef idx="minor">
            <a:schemeClr val="lt1"/>
          </a:fontRef>
        </p:style>
        <p:txBody>
          <a:bodyPr wrap="none" anchor="ctr"/>
          <a:lstStyle/>
          <a:p>
            <a:pPr algn="ctr">
              <a:defRPr/>
            </a:pPr>
            <a:r>
              <a:rPr lang="en-US" sz="1000" dirty="0">
                <a:solidFill>
                  <a:schemeClr val="tx1"/>
                </a:solidFill>
                <a:cs typeface="Arial"/>
              </a:rPr>
              <a:t>Manage </a:t>
            </a:r>
          </a:p>
          <a:p>
            <a:pPr algn="ctr">
              <a:defRPr/>
            </a:pPr>
            <a:r>
              <a:rPr lang="en-US" sz="1000" dirty="0">
                <a:solidFill>
                  <a:schemeClr val="tx1"/>
                </a:solidFill>
                <a:cs typeface="Arial"/>
              </a:rPr>
              <a:t>T&amp;M or</a:t>
            </a:r>
          </a:p>
          <a:p>
            <a:pPr algn="ctr">
              <a:defRPr/>
            </a:pPr>
            <a:r>
              <a:rPr lang="en-US" sz="1000" dirty="0">
                <a:solidFill>
                  <a:schemeClr val="tx1"/>
                </a:solidFill>
                <a:cs typeface="Arial"/>
              </a:rPr>
              <a:t>Deliverables</a:t>
            </a:r>
          </a:p>
        </p:txBody>
      </p:sp>
      <p:sp>
        <p:nvSpPr>
          <p:cNvPr id="17" name="AutoShape 4"/>
          <p:cNvSpPr>
            <a:spLocks noChangeArrowheads="1"/>
          </p:cNvSpPr>
          <p:nvPr/>
        </p:nvSpPr>
        <p:spPr bwMode="auto">
          <a:xfrm>
            <a:off x="8685964" y="4139667"/>
            <a:ext cx="987425" cy="667911"/>
          </a:xfrm>
          <a:prstGeom prst="chevron">
            <a:avLst>
              <a:gd name="adj" fmla="val 15182"/>
            </a:avLst>
          </a:prstGeom>
          <a:solidFill>
            <a:srgbClr val="FFFFFF"/>
          </a:solidFill>
          <a:ln w="19050" cmpd="sng">
            <a:solidFill>
              <a:schemeClr val="accent3"/>
            </a:solidFill>
            <a:headEnd/>
            <a:tailEnd/>
          </a:ln>
          <a:effectLst>
            <a:outerShdw blurRad="38100" dist="25400" dir="2700000" algn="tl" rotWithShape="0">
              <a:prstClr val="black">
                <a:alpha val="50000"/>
              </a:prstClr>
            </a:outerShdw>
          </a:effectLst>
        </p:spPr>
        <p:style>
          <a:lnRef idx="1">
            <a:schemeClr val="accent4"/>
          </a:lnRef>
          <a:fillRef idx="3">
            <a:schemeClr val="accent4"/>
          </a:fillRef>
          <a:effectRef idx="2">
            <a:schemeClr val="accent4"/>
          </a:effectRef>
          <a:fontRef idx="minor">
            <a:schemeClr val="lt1"/>
          </a:fontRef>
        </p:style>
        <p:txBody>
          <a:bodyPr wrap="none" anchor="ctr"/>
          <a:lstStyle/>
          <a:p>
            <a:pPr algn="ctr">
              <a:defRPr/>
            </a:pPr>
            <a:r>
              <a:rPr lang="en-US" sz="1000" dirty="0">
                <a:solidFill>
                  <a:schemeClr val="tx1"/>
                </a:solidFill>
                <a:cs typeface="Arial"/>
              </a:rPr>
              <a:t>Invoice</a:t>
            </a:r>
          </a:p>
        </p:txBody>
      </p:sp>
      <p:sp>
        <p:nvSpPr>
          <p:cNvPr id="18" name="AutoShape 4"/>
          <p:cNvSpPr>
            <a:spLocks noChangeArrowheads="1"/>
          </p:cNvSpPr>
          <p:nvPr/>
        </p:nvSpPr>
        <p:spPr bwMode="auto">
          <a:xfrm>
            <a:off x="2365993" y="4877011"/>
            <a:ext cx="7307392" cy="266902"/>
          </a:xfrm>
          <a:prstGeom prst="chevron">
            <a:avLst>
              <a:gd name="adj" fmla="val 15182"/>
            </a:avLst>
          </a:prstGeom>
          <a:solidFill>
            <a:srgbClr val="FFFFFF"/>
          </a:solidFill>
          <a:ln w="19050" cmpd="sng">
            <a:solidFill>
              <a:schemeClr val="accent3"/>
            </a:solidFill>
            <a:headEnd/>
            <a:tailEnd/>
          </a:ln>
          <a:effectLst>
            <a:outerShdw blurRad="38100" dist="25400" dir="2700000" algn="tl" rotWithShape="0">
              <a:prstClr val="black">
                <a:alpha val="50000"/>
              </a:prstClr>
            </a:outerShdw>
          </a:effectLst>
        </p:spPr>
        <p:style>
          <a:lnRef idx="1">
            <a:schemeClr val="accent4"/>
          </a:lnRef>
          <a:fillRef idx="3">
            <a:schemeClr val="accent4"/>
          </a:fillRef>
          <a:effectRef idx="2">
            <a:schemeClr val="accent4"/>
          </a:effectRef>
          <a:fontRef idx="minor">
            <a:schemeClr val="lt1"/>
          </a:fontRef>
        </p:style>
        <p:txBody>
          <a:bodyPr wrap="none" anchor="ctr"/>
          <a:lstStyle/>
          <a:p>
            <a:pPr algn="ctr">
              <a:defRPr/>
            </a:pPr>
            <a:r>
              <a:rPr lang="en-US" sz="1000" dirty="0">
                <a:solidFill>
                  <a:schemeClr val="tx1"/>
                </a:solidFill>
                <a:cs typeface="Arial"/>
              </a:rPr>
              <a:t>Reporting &amp; Analytics – Supplier Performance &amp; Risk Management – Worker Profile Tracking</a:t>
            </a:r>
          </a:p>
        </p:txBody>
      </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24298" y="3147077"/>
            <a:ext cx="2790789" cy="533969"/>
          </a:xfrm>
          <a:prstGeom prst="rect">
            <a:avLst/>
          </a:prstGeom>
        </p:spPr>
      </p:pic>
      <p:sp>
        <p:nvSpPr>
          <p:cNvPr id="21" name="AutoShape 4"/>
          <p:cNvSpPr>
            <a:spLocks noChangeArrowheads="1"/>
          </p:cNvSpPr>
          <p:nvPr/>
        </p:nvSpPr>
        <p:spPr bwMode="auto">
          <a:xfrm>
            <a:off x="4330789" y="4139667"/>
            <a:ext cx="987425" cy="667911"/>
          </a:xfrm>
          <a:prstGeom prst="chevron">
            <a:avLst>
              <a:gd name="adj" fmla="val 15182"/>
            </a:avLst>
          </a:prstGeom>
          <a:solidFill>
            <a:srgbClr val="FFFFFF"/>
          </a:solidFill>
          <a:ln w="19050" cmpd="sng">
            <a:solidFill>
              <a:schemeClr val="accent3"/>
            </a:solidFill>
            <a:headEnd/>
            <a:tailEnd/>
          </a:ln>
          <a:effectLst>
            <a:outerShdw blurRad="38100" dist="25400" dir="2700000" algn="tl" rotWithShape="0">
              <a:prstClr val="black">
                <a:alpha val="50000"/>
              </a:prstClr>
            </a:outerShdw>
          </a:effectLst>
        </p:spPr>
        <p:style>
          <a:lnRef idx="1">
            <a:schemeClr val="accent4"/>
          </a:lnRef>
          <a:fillRef idx="3">
            <a:schemeClr val="accent4"/>
          </a:fillRef>
          <a:effectRef idx="2">
            <a:schemeClr val="accent4"/>
          </a:effectRef>
          <a:fontRef idx="minor">
            <a:schemeClr val="lt1"/>
          </a:fontRef>
        </p:style>
        <p:txBody>
          <a:bodyPr wrap="none" anchor="ctr"/>
          <a:lstStyle/>
          <a:p>
            <a:pPr algn="ctr">
              <a:defRPr/>
            </a:pPr>
            <a:r>
              <a:rPr lang="en-US" sz="1000" dirty="0">
                <a:solidFill>
                  <a:schemeClr val="tx1"/>
                </a:solidFill>
                <a:cs typeface="Arial"/>
              </a:rPr>
              <a:t>Create </a:t>
            </a:r>
          </a:p>
          <a:p>
            <a:pPr algn="ctr">
              <a:defRPr/>
            </a:pPr>
            <a:r>
              <a:rPr lang="en-US" sz="1000" dirty="0">
                <a:solidFill>
                  <a:schemeClr val="tx1"/>
                </a:solidFill>
                <a:cs typeface="Arial"/>
              </a:rPr>
              <a:t>Request</a:t>
            </a:r>
          </a:p>
        </p:txBody>
      </p:sp>
      <p:sp>
        <p:nvSpPr>
          <p:cNvPr id="22" name="Rounded Rectangle 21"/>
          <p:cNvSpPr/>
          <p:nvPr/>
        </p:nvSpPr>
        <p:spPr bwMode="gray">
          <a:xfrm>
            <a:off x="1858776" y="5331889"/>
            <a:ext cx="8321824" cy="398577"/>
          </a:xfrm>
          <a:prstGeom prst="roundRect">
            <a:avLst/>
          </a:prstGeom>
          <a:noFill/>
          <a:ln w="38100" algn="ctr">
            <a:solidFill>
              <a:schemeClr val="accent4"/>
            </a:solidFill>
            <a:miter lim="800000"/>
            <a:headEnd/>
            <a:tailEnd/>
          </a:ln>
          <a:effectLst/>
        </p:spPr>
        <p:txBody>
          <a:bodyPr lIns="90000" tIns="72000" rIns="90000" bIns="72000" rtlCol="0" anchor="ctr"/>
          <a:lstStyle/>
          <a:p>
            <a:pPr algn="ctr" fontAlgn="base">
              <a:spcBef>
                <a:spcPct val="50000"/>
              </a:spcBef>
              <a:spcAft>
                <a:spcPct val="0"/>
              </a:spcAft>
              <a:buClr>
                <a:srgbClr val="F0AB00"/>
              </a:buClr>
              <a:buSzPct val="80000"/>
            </a:pPr>
            <a:endParaRPr lang="en-US" sz="1300" b="1" i="1" kern="0" dirty="0">
              <a:solidFill>
                <a:schemeClr val="bg2">
                  <a:lumMod val="25000"/>
                </a:schemeClr>
              </a:solidFill>
              <a:ea typeface="Arial Unicode MS" pitchFamily="34" charset="-128"/>
              <a:cs typeface="Arial Unicode MS" pitchFamily="34" charset="-128"/>
            </a:endParaRPr>
          </a:p>
        </p:txBody>
      </p:sp>
      <p:sp>
        <p:nvSpPr>
          <p:cNvPr id="23" name="TextBox 22"/>
          <p:cNvSpPr txBox="1"/>
          <p:nvPr/>
        </p:nvSpPr>
        <p:spPr>
          <a:xfrm>
            <a:off x="2209800" y="5441456"/>
            <a:ext cx="1557528" cy="167738"/>
          </a:xfrm>
          <a:prstGeom prst="rect">
            <a:avLst/>
          </a:prstGeom>
          <a:noFill/>
        </p:spPr>
        <p:txBody>
          <a:bodyPr wrap="square" lIns="0" tIns="36576" rIns="0" bIns="0" rtlCol="0">
            <a:spAutoFit/>
          </a:bodyPr>
          <a:lstStyle/>
          <a:p>
            <a:pPr algn="ctr">
              <a:lnSpc>
                <a:spcPct val="85000"/>
              </a:lnSpc>
              <a:spcAft>
                <a:spcPts val="600"/>
              </a:spcAft>
              <a:buClr>
                <a:schemeClr val="accent2"/>
              </a:buClr>
              <a:buSzPct val="70000"/>
            </a:pPr>
            <a:r>
              <a:rPr lang="en-US" sz="1000" b="1" dirty="0"/>
              <a:t>Corporate Managers</a:t>
            </a:r>
          </a:p>
        </p:txBody>
      </p:sp>
      <p:sp>
        <p:nvSpPr>
          <p:cNvPr id="24" name="TextBox 23"/>
          <p:cNvSpPr txBox="1"/>
          <p:nvPr/>
        </p:nvSpPr>
        <p:spPr>
          <a:xfrm>
            <a:off x="8198982" y="5441456"/>
            <a:ext cx="1557528" cy="167738"/>
          </a:xfrm>
          <a:prstGeom prst="rect">
            <a:avLst/>
          </a:prstGeom>
          <a:noFill/>
        </p:spPr>
        <p:txBody>
          <a:bodyPr wrap="square" lIns="0" tIns="36576" rIns="0" bIns="0" rtlCol="0">
            <a:spAutoFit/>
          </a:bodyPr>
          <a:lstStyle/>
          <a:p>
            <a:pPr algn="ctr">
              <a:lnSpc>
                <a:spcPct val="85000"/>
              </a:lnSpc>
              <a:spcAft>
                <a:spcPts val="600"/>
              </a:spcAft>
              <a:buClr>
                <a:schemeClr val="accent2"/>
              </a:buClr>
              <a:buSzPct val="70000"/>
            </a:pPr>
            <a:r>
              <a:rPr lang="en-US" sz="1000" b="1" dirty="0"/>
              <a:t>Engagement Managers</a:t>
            </a:r>
          </a:p>
        </p:txBody>
      </p:sp>
      <p:sp>
        <p:nvSpPr>
          <p:cNvPr id="25" name="TextBox 24"/>
          <p:cNvSpPr txBox="1"/>
          <p:nvPr/>
        </p:nvSpPr>
        <p:spPr>
          <a:xfrm>
            <a:off x="3707095" y="5441456"/>
            <a:ext cx="1557528" cy="167738"/>
          </a:xfrm>
          <a:prstGeom prst="rect">
            <a:avLst/>
          </a:prstGeom>
          <a:noFill/>
        </p:spPr>
        <p:txBody>
          <a:bodyPr wrap="square" lIns="0" tIns="36576" rIns="0" bIns="0" rtlCol="0">
            <a:spAutoFit/>
          </a:bodyPr>
          <a:lstStyle/>
          <a:p>
            <a:pPr algn="ctr">
              <a:lnSpc>
                <a:spcPct val="85000"/>
              </a:lnSpc>
              <a:spcAft>
                <a:spcPts val="600"/>
              </a:spcAft>
              <a:buClr>
                <a:schemeClr val="accent2"/>
              </a:buClr>
              <a:buSzPct val="70000"/>
            </a:pPr>
            <a:r>
              <a:rPr lang="en-US" sz="1000" b="1" dirty="0"/>
              <a:t>HR</a:t>
            </a:r>
          </a:p>
        </p:txBody>
      </p:sp>
      <p:sp>
        <p:nvSpPr>
          <p:cNvPr id="26" name="TextBox 25"/>
          <p:cNvSpPr txBox="1"/>
          <p:nvPr/>
        </p:nvSpPr>
        <p:spPr>
          <a:xfrm>
            <a:off x="6367272" y="5441456"/>
            <a:ext cx="1557528" cy="167738"/>
          </a:xfrm>
          <a:prstGeom prst="rect">
            <a:avLst/>
          </a:prstGeom>
          <a:noFill/>
        </p:spPr>
        <p:txBody>
          <a:bodyPr wrap="square" lIns="0" tIns="36576" rIns="0" bIns="0" rtlCol="0">
            <a:spAutoFit/>
          </a:bodyPr>
          <a:lstStyle/>
          <a:p>
            <a:pPr algn="ctr">
              <a:lnSpc>
                <a:spcPct val="85000"/>
              </a:lnSpc>
              <a:spcAft>
                <a:spcPts val="600"/>
              </a:spcAft>
              <a:buClr>
                <a:schemeClr val="accent2"/>
              </a:buClr>
              <a:buSzPct val="70000"/>
            </a:pPr>
            <a:r>
              <a:rPr lang="en-US" sz="1000" b="1" dirty="0"/>
              <a:t>Procurement</a:t>
            </a:r>
          </a:p>
        </p:txBody>
      </p:sp>
      <p:sp>
        <p:nvSpPr>
          <p:cNvPr id="27" name="TextBox 26"/>
          <p:cNvSpPr txBox="1"/>
          <p:nvPr/>
        </p:nvSpPr>
        <p:spPr>
          <a:xfrm>
            <a:off x="4869976" y="5441456"/>
            <a:ext cx="1557528" cy="167738"/>
          </a:xfrm>
          <a:prstGeom prst="rect">
            <a:avLst/>
          </a:prstGeom>
          <a:noFill/>
        </p:spPr>
        <p:txBody>
          <a:bodyPr wrap="square" lIns="0" tIns="36576" rIns="0" bIns="0" rtlCol="0">
            <a:spAutoFit/>
          </a:bodyPr>
          <a:lstStyle/>
          <a:p>
            <a:pPr algn="ctr">
              <a:lnSpc>
                <a:spcPct val="85000"/>
              </a:lnSpc>
              <a:spcAft>
                <a:spcPts val="600"/>
              </a:spcAft>
              <a:buClr>
                <a:schemeClr val="accent2"/>
              </a:buClr>
              <a:buSzPct val="70000"/>
            </a:pPr>
            <a:r>
              <a:rPr lang="en-US" sz="1000" b="1" dirty="0"/>
              <a:t>Finance</a:t>
            </a:r>
          </a:p>
        </p:txBody>
      </p:sp>
      <p:sp>
        <p:nvSpPr>
          <p:cNvPr id="4" name="Text Placeholder 3"/>
          <p:cNvSpPr>
            <a:spLocks noGrp="1"/>
          </p:cNvSpPr>
          <p:nvPr>
            <p:ph type="body" sz="quarter" idx="10"/>
          </p:nvPr>
        </p:nvSpPr>
        <p:spPr/>
        <p:txBody>
          <a:bodyPr/>
          <a:lstStyle/>
          <a:p>
            <a:endParaRPr lang="en-AU"/>
          </a:p>
        </p:txBody>
      </p:sp>
      <p:sp>
        <p:nvSpPr>
          <p:cNvPr id="28" name="Title 2"/>
          <p:cNvSpPr txBox="1">
            <a:spLocks/>
          </p:cNvSpPr>
          <p:nvPr/>
        </p:nvSpPr>
        <p:spPr bwMode="gray">
          <a:xfrm>
            <a:off x="483541" y="513251"/>
            <a:ext cx="11183564" cy="492443"/>
          </a:xfrm>
          <a:prstGeom prst="rect">
            <a:avLst/>
          </a:prstGeom>
        </p:spPr>
        <p:txBody>
          <a:bodyPr vert="horz" wrap="square" lIns="0" tIns="0" rIns="0" bIns="0" rtlCol="0" anchor="t" anchorCtr="0">
            <a:spAutoFit/>
          </a:bodyPr>
          <a:lstStyle>
            <a:lvl1pPr algn="l" defTabSz="1088231" rtl="0" eaLnBrk="1" latinLnBrk="0" hangingPunct="1">
              <a:spcBef>
                <a:spcPct val="0"/>
              </a:spcBef>
              <a:buNone/>
              <a:defRPr sz="2800" b="1" kern="1200" baseline="0">
                <a:solidFill>
                  <a:schemeClr val="tx1"/>
                </a:solidFill>
                <a:latin typeface="+mj-lt"/>
                <a:ea typeface="+mj-ea"/>
                <a:cs typeface="+mj-cs"/>
              </a:defRPr>
            </a:lvl1pPr>
          </a:lstStyle>
          <a:p>
            <a:r>
              <a:rPr lang="en-US" sz="3200" dirty="0"/>
              <a:t>Gain complete </a:t>
            </a:r>
            <a:r>
              <a:rPr lang="en-US" sz="3200" dirty="0">
                <a:solidFill>
                  <a:srgbClr val="FFC000"/>
                </a:solidFill>
              </a:rPr>
              <a:t>Control over your external workforce</a:t>
            </a:r>
            <a:r>
              <a:rPr lang="en-US" sz="3200" dirty="0"/>
              <a:t>  </a:t>
            </a:r>
          </a:p>
        </p:txBody>
      </p:sp>
    </p:spTree>
    <p:extLst>
      <p:ext uri="{BB962C8B-B14F-4D97-AF65-F5344CB8AC3E}">
        <p14:creationId xmlns:p14="http://schemas.microsoft.com/office/powerpoint/2010/main" val="6801592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Best Practice: </a:t>
            </a:r>
            <a:r>
              <a:rPr lang="en-US" dirty="0">
                <a:solidFill>
                  <a:srgbClr val="FFC000"/>
                </a:solidFill>
              </a:rPr>
              <a:t>Cloud Talent Pools Across All Engagement Types </a:t>
            </a:r>
          </a:p>
        </p:txBody>
      </p:sp>
      <p:sp>
        <p:nvSpPr>
          <p:cNvPr id="19" name="Chevron 18"/>
          <p:cNvSpPr/>
          <p:nvPr/>
        </p:nvSpPr>
        <p:spPr bwMode="gray">
          <a:xfrm>
            <a:off x="2020998" y="4377379"/>
            <a:ext cx="1921529" cy="755937"/>
          </a:xfrm>
          <a:prstGeom prst="chevron">
            <a:avLst>
              <a:gd name="adj" fmla="val 39333"/>
            </a:avLst>
          </a:prstGeom>
          <a:solidFill>
            <a:schemeClr val="accent1"/>
          </a:solidFill>
          <a:ln w="6350" algn="ctr">
            <a:noFill/>
            <a:miter lim="800000"/>
            <a:headEnd/>
            <a:tailEnd/>
          </a:ln>
          <a:effectLst>
            <a:outerShdw blurRad="50800" dist="38100" dir="2700000" algn="tl" rotWithShape="0">
              <a:prstClr val="black">
                <a:alpha val="40000"/>
              </a:prstClr>
            </a:outerShdw>
          </a:effectLst>
        </p:spPr>
        <p:txBody>
          <a:bodyPr lIns="75573" tIns="60458" rIns="75573" bIns="60458"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Career Portal</a:t>
            </a:r>
          </a:p>
        </p:txBody>
      </p:sp>
      <p:sp>
        <p:nvSpPr>
          <p:cNvPr id="20" name="Chevron 19"/>
          <p:cNvSpPr/>
          <p:nvPr/>
        </p:nvSpPr>
        <p:spPr bwMode="gray">
          <a:xfrm>
            <a:off x="2034826" y="3383490"/>
            <a:ext cx="1921529" cy="755937"/>
          </a:xfrm>
          <a:prstGeom prst="chevron">
            <a:avLst>
              <a:gd name="adj" fmla="val 39333"/>
            </a:avLst>
          </a:prstGeom>
          <a:solidFill>
            <a:schemeClr val="accent1"/>
          </a:solidFill>
          <a:ln w="6350" algn="ctr">
            <a:noFill/>
            <a:miter lim="800000"/>
            <a:headEnd/>
            <a:tailEnd/>
          </a:ln>
          <a:effectLst>
            <a:outerShdw blurRad="50800" dist="38100" dir="2700000" algn="tl" rotWithShape="0">
              <a:prstClr val="black">
                <a:alpha val="40000"/>
              </a:prstClr>
            </a:outerShdw>
          </a:effectLst>
        </p:spPr>
        <p:txBody>
          <a:bodyPr lIns="75573" tIns="60458" rIns="75573" bIns="60458" rtlCol="0" anchor="ct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Freelancer Management Systems</a:t>
            </a:r>
          </a:p>
        </p:txBody>
      </p:sp>
      <p:sp>
        <p:nvSpPr>
          <p:cNvPr id="21" name="Chevron 20"/>
          <p:cNvSpPr/>
          <p:nvPr/>
        </p:nvSpPr>
        <p:spPr bwMode="gray">
          <a:xfrm>
            <a:off x="2020999" y="2398035"/>
            <a:ext cx="1921529" cy="755937"/>
          </a:xfrm>
          <a:prstGeom prst="chevron">
            <a:avLst>
              <a:gd name="adj" fmla="val 39333"/>
            </a:avLst>
          </a:prstGeom>
          <a:solidFill>
            <a:schemeClr val="accent1"/>
          </a:solidFill>
          <a:ln w="6350" algn="ctr">
            <a:noFill/>
            <a:miter lim="800000"/>
            <a:headEnd/>
            <a:tailEnd/>
          </a:ln>
          <a:effectLst>
            <a:outerShdw blurRad="50800" dist="38100" dir="2700000" algn="tl" rotWithShape="0">
              <a:prstClr val="black">
                <a:alpha val="40000"/>
              </a:prstClr>
            </a:outerShdw>
          </a:effectLst>
        </p:spPr>
        <p:txBody>
          <a:bodyPr lIns="75573" tIns="60458" rIns="75573" bIns="60458" rtlCol="0" anchor="ctr"/>
          <a:lstStyle/>
          <a:p>
            <a:pPr marL="0" marR="0" lvl="0" indent="0" algn="ctr" defTabSz="767822" rtl="0" eaLnBrk="1" fontAlgn="base" latinLnBrk="0" hangingPunct="1">
              <a:lnSpc>
                <a:spcPct val="100000"/>
              </a:lnSpc>
              <a:spcBef>
                <a:spcPts val="0"/>
              </a:spcBef>
              <a:spcAft>
                <a:spcPct val="0"/>
              </a:spcAft>
              <a:buClr>
                <a:srgbClr val="F0AB00"/>
              </a:buClr>
              <a:buSzPct val="80000"/>
              <a:buFontTx/>
              <a:buNone/>
              <a:tabLst/>
              <a:defRPr/>
            </a:pPr>
            <a:r>
              <a:rPr kumimoji="0" lang="en-US" sz="1300" b="1" i="0" u="none" strike="noStrike" kern="0" cap="none" spc="0" normalizeH="0" baseline="0" noProof="0" dirty="0">
                <a:ln>
                  <a:noFill/>
                </a:ln>
                <a:solidFill>
                  <a:srgbClr val="000000"/>
                </a:solidFill>
                <a:effectLst/>
                <a:uLnTx/>
                <a:uFillTx/>
                <a:latin typeface="Arial"/>
                <a:ea typeface="Arial Unicode MS" pitchFamily="34" charset="-128"/>
                <a:cs typeface="Arial Unicode MS" pitchFamily="34" charset="-128"/>
              </a:rPr>
              <a:t>Staffing Agencies</a:t>
            </a:r>
          </a:p>
        </p:txBody>
      </p:sp>
      <p:sp>
        <p:nvSpPr>
          <p:cNvPr id="22" name="Chevron 21"/>
          <p:cNvSpPr/>
          <p:nvPr/>
        </p:nvSpPr>
        <p:spPr bwMode="gray">
          <a:xfrm rot="10800000">
            <a:off x="8323040" y="3383490"/>
            <a:ext cx="1921529" cy="755937"/>
          </a:xfrm>
          <a:prstGeom prst="chevron">
            <a:avLst>
              <a:gd name="adj" fmla="val 39333"/>
            </a:avLst>
          </a:prstGeom>
          <a:solidFill>
            <a:schemeClr val="accent3"/>
          </a:solidFill>
          <a:ln w="6350" algn="ctr">
            <a:noFill/>
            <a:miter lim="800000"/>
            <a:headEnd/>
            <a:tailEnd/>
          </a:ln>
          <a:effectLst>
            <a:outerShdw blurRad="50800" dist="38100" dir="2700000" algn="tl" rotWithShape="0">
              <a:prstClr val="black">
                <a:alpha val="40000"/>
              </a:prstClr>
            </a:outerShdw>
          </a:effectLst>
        </p:spPr>
        <p:txBody>
          <a:bodyPr lIns="75573" tIns="60458" rIns="75573" bIns="60458" rtlCol="0" anchor="ctr"/>
          <a:lstStyle/>
          <a:p>
            <a:pPr marL="0" marR="0" lvl="0" indent="0" algn="ctr" defTabSz="767822" rtl="0" eaLnBrk="1" fontAlgn="base" latinLnBrk="0" hangingPunct="1">
              <a:lnSpc>
                <a:spcPct val="100000"/>
              </a:lnSpc>
              <a:spcBef>
                <a:spcPts val="0"/>
              </a:spcBef>
              <a:spcAft>
                <a:spcPct val="0"/>
              </a:spcAft>
              <a:buClr>
                <a:srgbClr val="F0AB00"/>
              </a:buClr>
              <a:buSzPct val="80000"/>
              <a:buFontTx/>
              <a:buNone/>
              <a:tabLst/>
              <a:defRPr/>
            </a:pPr>
            <a:endParaRPr kumimoji="0" lang="en-US" sz="1300" b="1"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endParaRPr>
          </a:p>
        </p:txBody>
      </p:sp>
      <p:sp>
        <p:nvSpPr>
          <p:cNvPr id="23" name="Chevron 22"/>
          <p:cNvSpPr/>
          <p:nvPr/>
        </p:nvSpPr>
        <p:spPr bwMode="gray">
          <a:xfrm rot="10800000">
            <a:off x="8287379" y="4355040"/>
            <a:ext cx="1921529" cy="755937"/>
          </a:xfrm>
          <a:prstGeom prst="chevron">
            <a:avLst>
              <a:gd name="adj" fmla="val 39333"/>
            </a:avLst>
          </a:prstGeom>
          <a:solidFill>
            <a:schemeClr val="accent3"/>
          </a:solidFill>
          <a:ln w="6350" algn="ctr">
            <a:noFill/>
            <a:miter lim="800000"/>
            <a:headEnd/>
            <a:tailEnd/>
          </a:ln>
          <a:effectLst>
            <a:outerShdw blurRad="50800" dist="38100" dir="2700000" algn="tl" rotWithShape="0">
              <a:prstClr val="black">
                <a:alpha val="40000"/>
              </a:prstClr>
            </a:outerShdw>
          </a:effectLst>
        </p:spPr>
        <p:txBody>
          <a:bodyPr lIns="75573" tIns="60458" rIns="75573" bIns="60458" rtlCol="0" anchor="ctr"/>
          <a:lstStyle/>
          <a:p>
            <a:pPr marL="0" marR="0" lvl="0" indent="0" algn="ctr" defTabSz="767822" rtl="0" eaLnBrk="1" fontAlgn="base" latinLnBrk="0" hangingPunct="1">
              <a:lnSpc>
                <a:spcPct val="100000"/>
              </a:lnSpc>
              <a:spcBef>
                <a:spcPts val="0"/>
              </a:spcBef>
              <a:spcAft>
                <a:spcPct val="0"/>
              </a:spcAft>
              <a:buClr>
                <a:srgbClr val="F0AB00"/>
              </a:buClr>
              <a:buSzPct val="80000"/>
              <a:buFontTx/>
              <a:buNone/>
              <a:tabLst/>
              <a:defRPr/>
            </a:pPr>
            <a:endParaRPr kumimoji="0" lang="en-US" sz="1300" b="1"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endParaRPr>
          </a:p>
        </p:txBody>
      </p:sp>
      <p:sp>
        <p:nvSpPr>
          <p:cNvPr id="24" name="Chevron 23"/>
          <p:cNvSpPr/>
          <p:nvPr/>
        </p:nvSpPr>
        <p:spPr bwMode="gray">
          <a:xfrm rot="10800000">
            <a:off x="8279569" y="2398035"/>
            <a:ext cx="1921529" cy="755937"/>
          </a:xfrm>
          <a:prstGeom prst="chevron">
            <a:avLst>
              <a:gd name="adj" fmla="val 39333"/>
            </a:avLst>
          </a:prstGeom>
          <a:solidFill>
            <a:schemeClr val="accent3"/>
          </a:solidFill>
          <a:ln w="6350" algn="ctr">
            <a:noFill/>
            <a:miter lim="800000"/>
            <a:headEnd/>
            <a:tailEnd/>
          </a:ln>
          <a:effectLst>
            <a:outerShdw blurRad="50800" dist="38100" dir="2700000" algn="tl" rotWithShape="0">
              <a:prstClr val="black">
                <a:alpha val="40000"/>
              </a:prstClr>
            </a:outerShdw>
          </a:effectLst>
        </p:spPr>
        <p:txBody>
          <a:bodyPr lIns="75573" tIns="60458" rIns="75573" bIns="60458" rtlCol="0" anchor="ctr"/>
          <a:lstStyle/>
          <a:p>
            <a:pPr marL="0" marR="0" lvl="0" indent="0" algn="ctr" defTabSz="767822" rtl="0" eaLnBrk="1" fontAlgn="base" latinLnBrk="0" hangingPunct="1">
              <a:lnSpc>
                <a:spcPct val="100000"/>
              </a:lnSpc>
              <a:spcBef>
                <a:spcPts val="0"/>
              </a:spcBef>
              <a:spcAft>
                <a:spcPct val="0"/>
              </a:spcAft>
              <a:buClr>
                <a:srgbClr val="F0AB00"/>
              </a:buClr>
              <a:buSzPct val="80000"/>
              <a:buFontTx/>
              <a:buNone/>
              <a:tabLst/>
              <a:defRPr/>
            </a:pPr>
            <a:endParaRPr kumimoji="0" lang="en-US" sz="1300" b="1"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endParaRPr>
          </a:p>
        </p:txBody>
      </p:sp>
      <p:sp>
        <p:nvSpPr>
          <p:cNvPr id="3" name="Rectangle 2"/>
          <p:cNvSpPr/>
          <p:nvPr/>
        </p:nvSpPr>
        <p:spPr>
          <a:xfrm>
            <a:off x="8477086" y="2629808"/>
            <a:ext cx="1399743" cy="292388"/>
          </a:xfrm>
          <a:prstGeom prst="rect">
            <a:avLst/>
          </a:prstGeom>
          <a:effectLst/>
        </p:spPr>
        <p:txBody>
          <a:bodyPr wrap="none">
            <a:spAutoFit/>
          </a:bodyP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300" b="1"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rPr>
              <a:t>Active Workers</a:t>
            </a:r>
          </a:p>
        </p:txBody>
      </p:sp>
      <p:sp>
        <p:nvSpPr>
          <p:cNvPr id="27" name="Rectangle 26"/>
          <p:cNvSpPr/>
          <p:nvPr/>
        </p:nvSpPr>
        <p:spPr>
          <a:xfrm>
            <a:off x="8378998" y="4586813"/>
            <a:ext cx="1595309" cy="292388"/>
          </a:xfrm>
          <a:prstGeom prst="rect">
            <a:avLst/>
          </a:prstGeom>
          <a:effectLst/>
        </p:spPr>
        <p:txBody>
          <a:bodyPr wrap="none">
            <a:spAutoFit/>
          </a:bodyPr>
          <a:lstStyle/>
          <a:p>
            <a:pPr marL="0" marR="0" lvl="0" indent="0" algn="ctr" defTabSz="914400" rtl="0" eaLnBrk="1" fontAlgn="base" latinLnBrk="0" hangingPunct="1">
              <a:lnSpc>
                <a:spcPct val="100000"/>
              </a:lnSpc>
              <a:spcBef>
                <a:spcPct val="50000"/>
              </a:spcBef>
              <a:spcAft>
                <a:spcPct val="0"/>
              </a:spcAft>
              <a:buClr>
                <a:srgbClr val="F0AB00"/>
              </a:buClr>
              <a:buSzPct val="80000"/>
              <a:buFontTx/>
              <a:buNone/>
              <a:tabLst/>
              <a:defRPr/>
            </a:pPr>
            <a:r>
              <a:rPr kumimoji="0" lang="en-US" sz="1300" b="1"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rPr>
              <a:t>Personal Network</a:t>
            </a:r>
          </a:p>
        </p:txBody>
      </p:sp>
      <p:sp>
        <p:nvSpPr>
          <p:cNvPr id="28" name="Rectangle 27"/>
          <p:cNvSpPr/>
          <p:nvPr/>
        </p:nvSpPr>
        <p:spPr>
          <a:xfrm>
            <a:off x="8513813" y="3531942"/>
            <a:ext cx="1375698" cy="492443"/>
          </a:xfrm>
          <a:prstGeom prst="rect">
            <a:avLst/>
          </a:prstGeom>
          <a:effectLst/>
        </p:spPr>
        <p:txBody>
          <a:bodyPr wrap="none">
            <a:spAutoFit/>
          </a:bodyPr>
          <a:lstStyle/>
          <a:p>
            <a:pPr marL="0" marR="0" lvl="0" indent="0" algn="ctr" defTabSz="914400" rtl="0" eaLnBrk="1" fontAlgn="base" latinLnBrk="0" hangingPunct="1">
              <a:lnSpc>
                <a:spcPct val="100000"/>
              </a:lnSpc>
              <a:spcBef>
                <a:spcPts val="0"/>
              </a:spcBef>
              <a:spcAft>
                <a:spcPct val="0"/>
              </a:spcAft>
              <a:buClr>
                <a:srgbClr val="F0AB00"/>
              </a:buClr>
              <a:buSzPct val="80000"/>
              <a:buFontTx/>
              <a:buNone/>
              <a:tabLst/>
              <a:defRPr/>
            </a:pPr>
            <a:r>
              <a:rPr kumimoji="0" lang="en-US" sz="1300" b="1"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rPr>
              <a:t>Internal Talent </a:t>
            </a:r>
          </a:p>
          <a:p>
            <a:pPr marL="0" marR="0" lvl="0" indent="0" algn="ctr" defTabSz="914400" rtl="0" eaLnBrk="1" fontAlgn="base" latinLnBrk="0" hangingPunct="1">
              <a:lnSpc>
                <a:spcPct val="100000"/>
              </a:lnSpc>
              <a:spcBef>
                <a:spcPts val="0"/>
              </a:spcBef>
              <a:spcAft>
                <a:spcPct val="0"/>
              </a:spcAft>
              <a:buClr>
                <a:srgbClr val="F0AB00"/>
              </a:buClr>
              <a:buSzPct val="80000"/>
              <a:buFontTx/>
              <a:buNone/>
              <a:tabLst/>
              <a:defRPr/>
            </a:pPr>
            <a:r>
              <a:rPr kumimoji="0" lang="en-US" sz="1300" b="1" i="0" u="none" strike="noStrike" kern="0" cap="none" spc="0" normalizeH="0" baseline="0" noProof="0" dirty="0">
                <a:ln>
                  <a:noFill/>
                </a:ln>
                <a:solidFill>
                  <a:srgbClr val="FFFFFF"/>
                </a:solidFill>
                <a:effectLst/>
                <a:uLnTx/>
                <a:uFillTx/>
                <a:latin typeface="Arial"/>
                <a:ea typeface="Arial Unicode MS" pitchFamily="34" charset="-128"/>
                <a:cs typeface="Arial Unicode MS" pitchFamily="34" charset="-128"/>
              </a:rPr>
              <a:t>Pool</a:t>
            </a:r>
          </a:p>
        </p:txBody>
      </p:sp>
      <p:sp>
        <p:nvSpPr>
          <p:cNvPr id="4" name="TextBox 3"/>
          <p:cNvSpPr txBox="1"/>
          <p:nvPr/>
        </p:nvSpPr>
        <p:spPr>
          <a:xfrm>
            <a:off x="1746895" y="1493966"/>
            <a:ext cx="2586681" cy="615553"/>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ts val="600"/>
              </a:spcBef>
              <a:spcAft>
                <a:spcPct val="0"/>
              </a:spcAft>
              <a:buClr>
                <a:srgbClr val="F0AB00"/>
              </a:buClr>
              <a:buSzPct val="80000"/>
              <a:buFontTx/>
              <a:buNone/>
              <a:tabLst/>
              <a:defRPr/>
            </a:pPr>
            <a:r>
              <a:rPr kumimoji="0" lang="en-US" sz="2000" b="1" i="0" u="none" strike="noStrike" kern="0" cap="none" spc="0" normalizeH="0" baseline="0" noProof="0" dirty="0">
                <a:ln>
                  <a:noFill/>
                </a:ln>
                <a:solidFill>
                  <a:srgbClr val="F0AB00"/>
                </a:solidFill>
                <a:effectLst/>
                <a:uLnTx/>
                <a:uFillTx/>
                <a:latin typeface="Arial"/>
                <a:ea typeface="Arial Unicode MS" pitchFamily="34" charset="-128"/>
                <a:cs typeface="Arial Unicode MS" pitchFamily="34" charset="-128"/>
              </a:rPr>
              <a:t>Public Market Channels</a:t>
            </a:r>
          </a:p>
        </p:txBody>
      </p:sp>
      <p:sp>
        <p:nvSpPr>
          <p:cNvPr id="29" name="TextBox 28"/>
          <p:cNvSpPr txBox="1"/>
          <p:nvPr/>
        </p:nvSpPr>
        <p:spPr>
          <a:xfrm>
            <a:off x="7797638" y="1482887"/>
            <a:ext cx="2758636" cy="615553"/>
          </a:xfrm>
          <a:prstGeom prst="rect">
            <a:avLst/>
          </a:prstGeom>
          <a:noFill/>
        </p:spPr>
        <p:txBody>
          <a:bodyPr wrap="square" lIns="0" tIns="0" rIns="0" bIns="0" rtlCol="0">
            <a:spAutoFit/>
          </a:bodyPr>
          <a:lstStyle/>
          <a:p>
            <a:pPr marL="0" marR="0" lvl="0" indent="0" algn="ctr" defTabSz="914400" rtl="0" eaLnBrk="1" fontAlgn="base" latinLnBrk="0" hangingPunct="1">
              <a:lnSpc>
                <a:spcPct val="100000"/>
              </a:lnSpc>
              <a:spcBef>
                <a:spcPts val="600"/>
              </a:spcBef>
              <a:spcAft>
                <a:spcPct val="0"/>
              </a:spcAft>
              <a:buClr>
                <a:srgbClr val="F0AB00"/>
              </a:buClr>
              <a:buSzPct val="80000"/>
              <a:buFontTx/>
              <a:buNone/>
              <a:tabLst/>
              <a:defRPr/>
            </a:pPr>
            <a:r>
              <a:rPr kumimoji="0" lang="en-US" sz="2000" b="1" i="0" u="none" strike="noStrike" kern="0" cap="none" spc="0" normalizeH="0" baseline="0" noProof="0" dirty="0">
                <a:ln>
                  <a:noFill/>
                </a:ln>
                <a:solidFill>
                  <a:srgbClr val="0076CB"/>
                </a:solidFill>
                <a:effectLst/>
                <a:uLnTx/>
                <a:uFillTx/>
                <a:latin typeface="Arial"/>
                <a:ea typeface="Arial Unicode MS" pitchFamily="34" charset="-128"/>
                <a:cs typeface="Arial Unicode MS" pitchFamily="34" charset="-128"/>
              </a:rPr>
              <a:t>Private Market Channels</a:t>
            </a:r>
          </a:p>
        </p:txBody>
      </p:sp>
      <p:pic>
        <p:nvPicPr>
          <p:cNvPr id="16" name="Picture 15"/>
          <p:cNvPicPr>
            <a:picLocks noChangeAspect="1"/>
          </p:cNvPicPr>
          <p:nvPr/>
        </p:nvPicPr>
        <p:blipFill rotWithShape="1">
          <a:blip r:embed="rId3"/>
          <a:srcRect l="13000" t="23206" r="50932" b="11270"/>
          <a:stretch/>
        </p:blipFill>
        <p:spPr>
          <a:xfrm>
            <a:off x="4140044" y="1712180"/>
            <a:ext cx="4010817" cy="4098556"/>
          </a:xfrm>
          <a:prstGeom prst="rect">
            <a:avLst/>
          </a:prstGeom>
        </p:spPr>
      </p:pic>
      <p:sp>
        <p:nvSpPr>
          <p:cNvPr id="15" name="Title 1"/>
          <p:cNvSpPr txBox="1">
            <a:spLocks/>
          </p:cNvSpPr>
          <p:nvPr/>
        </p:nvSpPr>
        <p:spPr bwMode="gray">
          <a:xfrm>
            <a:off x="630144" y="5882330"/>
            <a:ext cx="11535730" cy="430887"/>
          </a:xfrm>
          <a:prstGeom prst="rect">
            <a:avLst/>
          </a:prstGeom>
        </p:spPr>
        <p:txBody>
          <a:bodyPr vert="horz" wrap="square" lIns="0" tIns="0" rIns="0" bIns="0" rtlCol="0" anchor="t" anchorCtr="0">
            <a:spAutoFit/>
          </a:bodyPr>
          <a:lstStyle>
            <a:lvl1pPr algn="l" defTabSz="1088231" rtl="0" eaLnBrk="1" latinLnBrk="0" hangingPunct="1">
              <a:spcBef>
                <a:spcPct val="0"/>
              </a:spcBef>
              <a:buNone/>
              <a:defRPr sz="2800" b="1" kern="1200" baseline="0">
                <a:solidFill>
                  <a:schemeClr val="tx1"/>
                </a:solidFill>
                <a:latin typeface="+mj-lt"/>
                <a:ea typeface="+mj-ea"/>
                <a:cs typeface="+mj-cs"/>
              </a:defRPr>
            </a:lvl1pPr>
          </a:lstStyle>
          <a:p>
            <a:pPr marL="0" marR="0" lvl="0" indent="0" algn="l" defTabSz="1088231"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Arial"/>
                <a:ea typeface="+mj-ea"/>
                <a:cs typeface="+mj-cs"/>
              </a:rPr>
              <a:t>Best Practice: </a:t>
            </a:r>
            <a:r>
              <a:rPr kumimoji="0" lang="en-US" sz="2800" b="1" i="0" u="none" strike="noStrike" kern="1200" cap="none" spc="0" normalizeH="0" baseline="0" noProof="0" dirty="0">
                <a:ln>
                  <a:noFill/>
                </a:ln>
                <a:solidFill>
                  <a:srgbClr val="FFC000"/>
                </a:solidFill>
                <a:effectLst/>
                <a:uLnTx/>
                <a:uFillTx/>
                <a:latin typeface="Arial"/>
                <a:ea typeface="+mj-ea"/>
                <a:cs typeface="+mj-cs"/>
              </a:rPr>
              <a:t>Leverage SAP Machine Learning </a:t>
            </a:r>
          </a:p>
        </p:txBody>
      </p:sp>
    </p:spTree>
    <p:extLst>
      <p:ext uri="{BB962C8B-B14F-4D97-AF65-F5344CB8AC3E}">
        <p14:creationId xmlns:p14="http://schemas.microsoft.com/office/powerpoint/2010/main" val="2608490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SAP_Fieldglass_2017_16x9_white">
  <a:themeElements>
    <a:clrScheme name="Custom 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FEFFFF"/>
      </a:hlink>
      <a:folHlink>
        <a:srgbClr val="CCCCCC"/>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9525">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xmlns="" name="SAP_16x9_black" id="{D816D25D-1DF5-4994-8606-0B35BBFD366D}" vid="{C1432CE9-AC12-4763-ACC8-140C87DB4D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TotalTime>
  <Words>824</Words>
  <Application>Microsoft Office PowerPoint</Application>
  <PresentationFormat>Custom</PresentationFormat>
  <Paragraphs>177</Paragraphs>
  <Slides>15</Slides>
  <Notes>12</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SAP_Fieldglass_2017_16x9_white</vt:lpstr>
      <vt:lpstr>Transforming the Way Work Gets Done.</vt:lpstr>
      <vt:lpstr>Agenda  The Multi-Channel Workforce  The Challenges &amp; Risks  Opportunities  Where does SAP Fieldglass fit into your SAP Landscape?  What is best practice in managing your external workforce?  Q&amp;A  </vt:lpstr>
      <vt:lpstr>PowerPoint Presentation</vt:lpstr>
      <vt:lpstr>Fundamental Shift in Workforce Composition</vt:lpstr>
      <vt:lpstr>In this new multi-channel workforce, a lot of companies struggle to know:</vt:lpstr>
      <vt:lpstr>PowerPoint Presentation</vt:lpstr>
      <vt:lpstr>PowerPoint Presentation</vt:lpstr>
      <vt:lpstr>PowerPoint Presentation</vt:lpstr>
      <vt:lpstr>Best Practice: Cloud Talent Pools Across All Engagement Types </vt:lpstr>
      <vt:lpstr>Why deploy SAP Fieldglass?</vt:lpstr>
      <vt:lpstr>PowerPoint Presentation</vt:lpstr>
      <vt:lpstr>SAP Fieldglass Enables Total Talent and Spend Management</vt:lpstr>
      <vt:lpstr>Partnering with Industry Leaders</vt:lpstr>
      <vt:lpstr>SAP Fieldglass is a Leader in Services Procurement THE FORRESTER WAVETM: SERVICES PROCUREMENT, Q1, 2017</vt:lpstr>
      <vt:lpstr>Q&amp;A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Transforming the Way Work Gets Done.</dc:title>
  <dc:creator>Barlow, Thomas</dc:creator>
  <cp:lastModifiedBy>Rosanne English</cp:lastModifiedBy>
  <cp:revision>13</cp:revision>
  <dcterms:created xsi:type="dcterms:W3CDTF">2017-09-04T02:41:33Z</dcterms:created>
  <dcterms:modified xsi:type="dcterms:W3CDTF">2017-09-11T22:56:47Z</dcterms:modified>
</cp:coreProperties>
</file>