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1"/>
  </p:sldMasterIdLst>
  <p:notesMasterIdLst>
    <p:notesMasterId r:id="rId35"/>
  </p:notesMasterIdLst>
  <p:handoutMasterIdLst>
    <p:handoutMasterId r:id="rId36"/>
  </p:handoutMasterIdLst>
  <p:sldIdLst>
    <p:sldId id="433" r:id="rId2"/>
    <p:sldId id="265" r:id="rId3"/>
    <p:sldId id="382" r:id="rId4"/>
    <p:sldId id="435" r:id="rId5"/>
    <p:sldId id="449" r:id="rId6"/>
    <p:sldId id="458" r:id="rId7"/>
    <p:sldId id="436" r:id="rId8"/>
    <p:sldId id="374" r:id="rId9"/>
    <p:sldId id="454" r:id="rId10"/>
    <p:sldId id="455" r:id="rId11"/>
    <p:sldId id="437" r:id="rId12"/>
    <p:sldId id="438" r:id="rId13"/>
    <p:sldId id="444" r:id="rId14"/>
    <p:sldId id="456" r:id="rId15"/>
    <p:sldId id="439" r:id="rId16"/>
    <p:sldId id="440" r:id="rId17"/>
    <p:sldId id="457" r:id="rId18"/>
    <p:sldId id="451" r:id="rId19"/>
    <p:sldId id="459" r:id="rId20"/>
    <p:sldId id="462" r:id="rId21"/>
    <p:sldId id="452" r:id="rId22"/>
    <p:sldId id="460" r:id="rId23"/>
    <p:sldId id="463" r:id="rId24"/>
    <p:sldId id="464" r:id="rId25"/>
    <p:sldId id="441" r:id="rId26"/>
    <p:sldId id="442" r:id="rId27"/>
    <p:sldId id="467" r:id="rId28"/>
    <p:sldId id="465" r:id="rId29"/>
    <p:sldId id="461" r:id="rId30"/>
    <p:sldId id="468" r:id="rId31"/>
    <p:sldId id="453" r:id="rId32"/>
    <p:sldId id="469" r:id="rId33"/>
    <p:sldId id="413" r:id="rId34"/>
  </p:sldIdLst>
  <p:sldSz cx="12195175" cy="6858000"/>
  <p:notesSz cx="6858000" cy="9144000"/>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41" userDrawn="1">
          <p15:clr>
            <a:srgbClr val="A4A3A4"/>
          </p15:clr>
        </p15:guide>
        <p15:guide id="2" orient="horz" pos="1022" userDrawn="1">
          <p15:clr>
            <a:srgbClr val="A4A3A4"/>
          </p15:clr>
        </p15:guide>
        <p15:guide id="3" orient="horz" pos="4004" userDrawn="1">
          <p15:clr>
            <a:srgbClr val="A4A3A4"/>
          </p15:clr>
        </p15:guide>
        <p15:guide id="4" pos="303" userDrawn="1">
          <p15:clr>
            <a:srgbClr val="A4A3A4"/>
          </p15:clr>
        </p15:guide>
        <p15:guide id="5" pos="7356" userDrawn="1">
          <p15:clr>
            <a:srgbClr val="A4A3A4"/>
          </p15:clr>
        </p15:guide>
        <p15:guide id="7" orient="horz" pos="30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kker, David" initials="DD"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0D0"/>
    <a:srgbClr val="DBDBDB"/>
    <a:srgbClr val="FECE59"/>
    <a:srgbClr val="0F46A7"/>
    <a:srgbClr val="970A82"/>
    <a:srgbClr val="FF3399"/>
    <a:srgbClr val="FF0000"/>
    <a:srgbClr val="FFFFFF"/>
    <a:srgbClr val="FEE3A1"/>
    <a:srgbClr val="FFF1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40" autoAdjust="0"/>
    <p:restoredTop sz="84586" autoAdjust="0"/>
  </p:normalViewPr>
  <p:slideViewPr>
    <p:cSldViewPr snapToGrid="0" showGuides="1">
      <p:cViewPr>
        <p:scale>
          <a:sx n="105" d="100"/>
          <a:sy n="105" d="100"/>
        </p:scale>
        <p:origin x="-1176" y="-60"/>
      </p:cViewPr>
      <p:guideLst>
        <p:guide orient="horz" pos="1022"/>
        <p:guide orient="horz" pos="4004"/>
        <p:guide orient="horz" pos="300"/>
        <p:guide pos="3841"/>
        <p:guide pos="303"/>
        <p:guide pos="7356"/>
      </p:guideLst>
    </p:cSldViewPr>
  </p:slideViewPr>
  <p:outlineViewPr>
    <p:cViewPr>
      <p:scale>
        <a:sx n="33" d="100"/>
        <a:sy n="33" d="100"/>
      </p:scale>
      <p:origin x="0" y="-6394"/>
    </p:cViewPr>
  </p:outlineViewPr>
  <p:notesTextViewPr>
    <p:cViewPr>
      <p:scale>
        <a:sx n="200" d="100"/>
        <a:sy n="200" d="100"/>
      </p:scale>
      <p:origin x="0" y="0"/>
    </p:cViewPr>
  </p:notesTextViewPr>
  <p:sorterViewPr>
    <p:cViewPr varScale="1">
      <p:scale>
        <a:sx n="100" d="100"/>
        <a:sy n="100" d="100"/>
      </p:scale>
      <p:origin x="0" y="0"/>
    </p:cViewPr>
  </p:sorterViewPr>
  <p:notesViewPr>
    <p:cSldViewPr snapToGrid="0" showGuides="1">
      <p:cViewPr varScale="1">
        <p:scale>
          <a:sx n="92" d="100"/>
          <a:sy n="92" d="100"/>
        </p:scale>
        <p:origin x="404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a:t>
            </a:fld>
            <a:endParaRPr lang="de-DE" sz="1000" dirty="0"/>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a:lvl1pPr>
          </a:lstStyle>
          <a:p>
            <a:fld id="{7D8C2C35-2B8A-446E-BEC0-FD36716C29AC}" type="slidenum">
              <a:rPr lang="de-DE" smtClean="0"/>
              <a:pPr/>
              <a:t>‹#›</a:t>
            </a:fld>
            <a:endParaRPr lang="de-DE" dirty="0"/>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180000" indent="-180000" algn="l" defTabSz="1088776" rtl="0" eaLnBrk="1" latinLnBrk="0" hangingPunct="1">
      <a:buClr>
        <a:schemeClr val="accent1"/>
      </a:buClr>
      <a:buSzPct val="100000"/>
      <a:buFont typeface="Wingdings" pitchFamily="2" charset="2"/>
      <a:buChar char=""/>
      <a:defRPr sz="1400" kern="1200">
        <a:solidFill>
          <a:schemeClr val="tx1"/>
        </a:solidFill>
        <a:latin typeface="+mn-lt"/>
        <a:ea typeface="+mn-ea"/>
        <a:cs typeface="+mn-cs"/>
      </a:defRPr>
    </a:lvl2pPr>
    <a:lvl3pPr marL="360000" indent="-180000" algn="l" defTabSz="1088776" rtl="0" eaLnBrk="1" latinLnBrk="0" hangingPunct="1">
      <a:buClr>
        <a:schemeClr val="accent2"/>
      </a:buClr>
      <a:buSzPct val="80000"/>
      <a:buFont typeface="Symbol" pitchFamily="18" charset="2"/>
      <a:buChar char="-"/>
      <a:defRPr sz="1200" kern="1200">
        <a:solidFill>
          <a:schemeClr val="tx1"/>
        </a:solidFill>
        <a:latin typeface="+mn-lt"/>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a:t>
            </a:fld>
            <a:endParaRPr lang="de-DE" dirty="0"/>
          </a:p>
        </p:txBody>
      </p:sp>
    </p:spTree>
    <p:extLst>
      <p:ext uri="{BB962C8B-B14F-4D97-AF65-F5344CB8AC3E}">
        <p14:creationId xmlns:p14="http://schemas.microsoft.com/office/powerpoint/2010/main" val="2852775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en-US" smtClean="0"/>
              <a:pPr/>
              <a:t>20</a:t>
            </a:fld>
            <a:endParaRPr lang="en-US" dirty="0"/>
          </a:p>
        </p:txBody>
      </p:sp>
      <p:sp>
        <p:nvSpPr>
          <p:cNvPr id="3" name="Slide Image Placeholder 2"/>
          <p:cNvSpPr>
            <a:spLocks noGrp="1" noRot="1" noChangeAspect="1"/>
          </p:cNvSpPr>
          <p:nvPr>
            <p:ph type="sldImg"/>
          </p:nvPr>
        </p:nvSpPr>
        <p:spPr/>
      </p:sp>
      <p:sp>
        <p:nvSpPr>
          <p:cNvPr id="5" name="Notes Placeholder 4"/>
          <p:cNvSpPr>
            <a:spLocks noGrp="1"/>
          </p:cNvSpPr>
          <p:nvPr>
            <p:ph type="body" idx="1"/>
          </p:nvPr>
        </p:nvSpPr>
        <p:spPr/>
        <p:txBody>
          <a:bodyPr/>
          <a:lstStyle/>
          <a:p>
            <a:r>
              <a:rPr lang="en-US" dirty="0"/>
              <a:t>Accelerator</a:t>
            </a:r>
            <a:r>
              <a:rPr lang="en-US" baseline="0" dirty="0"/>
              <a:t> tool</a:t>
            </a:r>
            <a:endParaRPr lang="en-US" dirty="0"/>
          </a:p>
        </p:txBody>
      </p:sp>
    </p:spTree>
    <p:extLst>
      <p:ext uri="{BB962C8B-B14F-4D97-AF65-F5344CB8AC3E}">
        <p14:creationId xmlns:p14="http://schemas.microsoft.com/office/powerpoint/2010/main" val="1869366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de-DE" dirty="0" err="1"/>
              <a:t>url</a:t>
            </a:r>
            <a:r>
              <a:rPr lang="de-DE" dirty="0"/>
              <a:t> </a:t>
            </a:r>
            <a:r>
              <a:rPr lang="de-DE" baseline="0" dirty="0"/>
              <a:t> </a:t>
            </a:r>
            <a:r>
              <a:rPr lang="de-DE" baseline="0" dirty="0" err="1"/>
              <a:t>to</a:t>
            </a:r>
            <a:r>
              <a:rPr lang="de-DE" baseline="0" dirty="0"/>
              <a:t> </a:t>
            </a:r>
            <a:r>
              <a:rPr lang="de-DE" baseline="0" dirty="0" err="1"/>
              <a:t>youtube</a:t>
            </a:r>
            <a:endParaRPr lang="de-DE"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21</a:t>
            </a:fld>
            <a:endParaRPr lang="de-DE" dirty="0"/>
          </a:p>
        </p:txBody>
      </p:sp>
    </p:spTree>
    <p:extLst>
      <p:ext uri="{BB962C8B-B14F-4D97-AF65-F5344CB8AC3E}">
        <p14:creationId xmlns:p14="http://schemas.microsoft.com/office/powerpoint/2010/main" val="3770243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22</a:t>
            </a:fld>
            <a:endParaRPr lang="de-DE" dirty="0"/>
          </a:p>
        </p:txBody>
      </p:sp>
    </p:spTree>
    <p:extLst>
      <p:ext uri="{BB962C8B-B14F-4D97-AF65-F5344CB8AC3E}">
        <p14:creationId xmlns:p14="http://schemas.microsoft.com/office/powerpoint/2010/main" val="4065293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ct val="0"/>
              </a:spcBef>
              <a:buFont typeface="+mj-lt"/>
              <a:buNone/>
            </a:pPr>
            <a:endParaRPr lang="en-US" sz="1400" dirty="0">
              <a:latin typeface="Arial" charset="0"/>
              <a:ea typeface="ＭＳ Ｐゴシック" charset="0"/>
              <a:cs typeface="Arial" charset="0"/>
            </a:endParaRPr>
          </a:p>
        </p:txBody>
      </p:sp>
      <p:sp>
        <p:nvSpPr>
          <p:cNvPr id="4" name="Slide Number Placeholder 3"/>
          <p:cNvSpPr>
            <a:spLocks noGrp="1"/>
          </p:cNvSpPr>
          <p:nvPr>
            <p:ph type="sldNum" sz="quarter" idx="10"/>
          </p:nvPr>
        </p:nvSpPr>
        <p:spPr/>
        <p:txBody>
          <a:bodyPr/>
          <a:lstStyle/>
          <a:p>
            <a:fld id="{4FB053CE-06E5-9045-AA74-6C06E72949BE}" type="slidenum">
              <a:rPr lang="en-US" smtClean="0"/>
              <a:t>23</a:t>
            </a:fld>
            <a:endParaRPr lang="en-US" dirty="0"/>
          </a:p>
        </p:txBody>
      </p:sp>
    </p:spTree>
    <p:extLst>
      <p:ext uri="{BB962C8B-B14F-4D97-AF65-F5344CB8AC3E}">
        <p14:creationId xmlns:p14="http://schemas.microsoft.com/office/powerpoint/2010/main" val="3176516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AU" dirty="0"/>
              <a:t>Learn from your</a:t>
            </a:r>
            <a:r>
              <a:rPr lang="en-AU" baseline="0" dirty="0"/>
              <a:t> mistakes; almost always the training part is where organisations can improve</a:t>
            </a:r>
          </a:p>
          <a:p>
            <a:pPr marL="285750" indent="-285750">
              <a:buFontTx/>
              <a:buChar char="-"/>
            </a:pPr>
            <a:r>
              <a:rPr lang="en-AU" baseline="0" dirty="0"/>
              <a:t>Have data available to learn from</a:t>
            </a:r>
            <a:endParaRPr lang="en-AU"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26</a:t>
            </a:fld>
            <a:endParaRPr lang="de-DE" dirty="0"/>
          </a:p>
        </p:txBody>
      </p:sp>
    </p:spTree>
    <p:extLst>
      <p:ext uri="{BB962C8B-B14F-4D97-AF65-F5344CB8AC3E}">
        <p14:creationId xmlns:p14="http://schemas.microsoft.com/office/powerpoint/2010/main" val="2554589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01675" lvl="2" indent="-342900">
              <a:buFont typeface="Arial" panose="020B0604020202020204" pitchFamily="34" charset="0"/>
              <a:buChar char="•"/>
            </a:pPr>
            <a:r>
              <a:rPr lang="en-AU" dirty="0"/>
              <a:t>Just in time just enough</a:t>
            </a:r>
          </a:p>
          <a:p>
            <a:pPr marL="701675" lvl="2" indent="-342900">
              <a:buFont typeface="Arial" panose="020B0604020202020204" pitchFamily="34" charset="0"/>
              <a:buChar char="•"/>
            </a:pPr>
            <a:r>
              <a:rPr lang="en-AU" dirty="0"/>
              <a:t>Cloud software gets updated; continuous learning &amp; content updating</a:t>
            </a:r>
          </a:p>
          <a:p>
            <a:pPr marL="701675" lvl="2" indent="-342900">
              <a:buFont typeface="Arial" panose="020B0604020202020204" pitchFamily="34" charset="0"/>
              <a:buChar char="•"/>
            </a:pPr>
            <a:r>
              <a:rPr lang="en-AU" dirty="0"/>
              <a:t>People come/people go, how do they get trained</a:t>
            </a:r>
          </a:p>
        </p:txBody>
      </p:sp>
      <p:sp>
        <p:nvSpPr>
          <p:cNvPr id="4" name="Slide Number Placeholder 3"/>
          <p:cNvSpPr>
            <a:spLocks noGrp="1"/>
          </p:cNvSpPr>
          <p:nvPr>
            <p:ph type="sldNum" sz="quarter" idx="10"/>
          </p:nvPr>
        </p:nvSpPr>
        <p:spPr/>
        <p:txBody>
          <a:bodyPr/>
          <a:lstStyle/>
          <a:p>
            <a:fld id="{7D8C2C35-2B8A-446E-BEC0-FD36716C29AC}" type="slidenum">
              <a:rPr lang="de-DE" smtClean="0"/>
              <a:pPr/>
              <a:t>27</a:t>
            </a:fld>
            <a:endParaRPr lang="de-DE" dirty="0"/>
          </a:p>
        </p:txBody>
      </p:sp>
    </p:spTree>
    <p:extLst>
      <p:ext uri="{BB962C8B-B14F-4D97-AF65-F5344CB8AC3E}">
        <p14:creationId xmlns:p14="http://schemas.microsoft.com/office/powerpoint/2010/main" val="2560928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de-DE" dirty="0" err="1"/>
              <a:t>url</a:t>
            </a:r>
            <a:r>
              <a:rPr lang="de-DE" dirty="0"/>
              <a:t> </a:t>
            </a:r>
            <a:r>
              <a:rPr lang="de-DE" baseline="0" dirty="0"/>
              <a:t> </a:t>
            </a:r>
            <a:r>
              <a:rPr lang="de-DE" baseline="0" dirty="0" err="1"/>
              <a:t>to</a:t>
            </a:r>
            <a:r>
              <a:rPr lang="de-DE" baseline="0" dirty="0"/>
              <a:t> </a:t>
            </a:r>
            <a:r>
              <a:rPr lang="de-DE" baseline="0" dirty="0" err="1"/>
              <a:t>youtube</a:t>
            </a:r>
            <a:endParaRPr lang="de-DE"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28</a:t>
            </a:fld>
            <a:endParaRPr lang="de-DE" dirty="0"/>
          </a:p>
        </p:txBody>
      </p:sp>
    </p:spTree>
    <p:extLst>
      <p:ext uri="{BB962C8B-B14F-4D97-AF65-F5344CB8AC3E}">
        <p14:creationId xmlns:p14="http://schemas.microsoft.com/office/powerpoint/2010/main" val="1886429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The context help provides context specific information for UI elements directly within the application. Only help that is appropriate for the current screen is shown. Hotspots emphasize the UI elements for which help is available for. The different contents are represented in a carousel that is shown at the bottom of the screen. A laser highlights the connection between the help content and the hotspot.</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kern="0" dirty="0">
              <a:latin typeface="Arial" panose="020B0604020202020204" pitchFamily="34" charset="0"/>
              <a:ea typeface="Arial Unicode MS" pitchFamily="34" charset="-128"/>
              <a:cs typeface="Arial" panose="020B0604020202020204" pitchFamily="34"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kern="0" dirty="0">
              <a:latin typeface="Arial" panose="020B0604020202020204" pitchFamily="34" charset="0"/>
              <a:ea typeface="Arial Unicode MS" pitchFamily="34" charset="-128"/>
              <a:cs typeface="Arial" panose="020B0604020202020204" pitchFamily="34"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The guided tour guides the user step-by-step through a process within the application. It reduces the time to complete processes and shows best practices at the same time. Each process step is represented by a bubble that contains useful instructions and information for the user.</a:t>
            </a:r>
            <a:endParaRPr lang="de-DE" sz="1400" dirty="0">
              <a:latin typeface="Arial" panose="020B0604020202020204" pitchFamily="34" charset="0"/>
              <a:cs typeface="Arial" panose="020B0604020202020204" pitchFamily="34"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lang="de-DE" sz="1400" kern="0" dirty="0">
              <a:latin typeface="Arial" panose="020B0604020202020204" pitchFamily="34" charset="0"/>
              <a:ea typeface="Arial Unicode MS" pitchFamily="34" charset="-128"/>
              <a:cs typeface="Arial" panose="020B0604020202020204" pitchFamily="34"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To enable the efficient re-use of existing content, the Web Assistant can display process tutorials and courseware directly on top of the application.</a:t>
            </a:r>
            <a:endParaRPr lang="de-DE" sz="1400" dirty="0">
              <a:latin typeface="Arial" panose="020B0604020202020204" pitchFamily="34" charset="0"/>
              <a:cs typeface="Arial" panose="020B0604020202020204" pitchFamily="34"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lang="de-DE" sz="1400" kern="0" dirty="0">
              <a:latin typeface="Arial" panose="020B0604020202020204" pitchFamily="34" charset="0"/>
              <a:ea typeface="Arial Unicode MS" pitchFamily="34" charset="-128"/>
              <a:cs typeface="Arial" panose="020B0604020202020204" pitchFamily="34" charset="0"/>
            </a:endParaRPr>
          </a:p>
          <a:p>
            <a:endParaRPr lang="de-DE"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8C2C35-2B8A-446E-BEC0-FD36716C29AC}" type="slidenum">
              <a:rPr kumimoji="0" lang="de-DE"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de-DE"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43714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Time is against you</a:t>
            </a:r>
          </a:p>
        </p:txBody>
      </p:sp>
      <p:sp>
        <p:nvSpPr>
          <p:cNvPr id="4" name="Slide Number Placeholder 3"/>
          <p:cNvSpPr>
            <a:spLocks noGrp="1"/>
          </p:cNvSpPr>
          <p:nvPr>
            <p:ph type="sldNum" sz="quarter" idx="10"/>
          </p:nvPr>
        </p:nvSpPr>
        <p:spPr/>
        <p:txBody>
          <a:bodyPr/>
          <a:lstStyle/>
          <a:p>
            <a:fld id="{7D8C2C35-2B8A-446E-BEC0-FD36716C29AC}" type="slidenum">
              <a:rPr lang="de-DE" smtClean="0"/>
              <a:pPr/>
              <a:t>32</a:t>
            </a:fld>
            <a:endParaRPr lang="de-DE" dirty="0"/>
          </a:p>
        </p:txBody>
      </p:sp>
    </p:spTree>
    <p:extLst>
      <p:ext uri="{BB962C8B-B14F-4D97-AF65-F5344CB8AC3E}">
        <p14:creationId xmlns:p14="http://schemas.microsoft.com/office/powerpoint/2010/main" val="3928421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2</a:t>
            </a:fld>
            <a:endParaRPr lang="de-DE" dirty="0"/>
          </a:p>
        </p:txBody>
      </p:sp>
      <p:sp>
        <p:nvSpPr>
          <p:cNvPr id="6" name="Slide Image Placeholder 5"/>
          <p:cNvSpPr>
            <a:spLocks noGrp="1" noRot="1" noChangeAspect="1"/>
          </p:cNvSpPr>
          <p:nvPr>
            <p:ph type="sldImg"/>
          </p:nvPr>
        </p:nvSpPr>
        <p:spPr>
          <a:xfrm>
            <a:off x="547688" y="612775"/>
            <a:ext cx="5762625" cy="3241675"/>
          </a:xfrm>
        </p:spPr>
      </p:sp>
      <p:sp>
        <p:nvSpPr>
          <p:cNvPr id="7" name="Notes Placeholder 6"/>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544264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Employees changer</a:t>
            </a:r>
            <a:r>
              <a:rPr lang="en-AU" baseline="0" dirty="0"/>
              <a:t> – people don’t memorise, but know where to find stuff; if you’d memorize, you can learn and remember, now the expectation is different.</a:t>
            </a:r>
          </a:p>
          <a:p>
            <a:r>
              <a:rPr lang="en-AU" dirty="0"/>
              <a:t>2. Business processes get digitised,</a:t>
            </a:r>
            <a:r>
              <a:rPr lang="en-AU" baseline="0" dirty="0"/>
              <a:t> whereas they used to be on paper</a:t>
            </a:r>
          </a:p>
          <a:p>
            <a:r>
              <a:rPr lang="en-AU" baseline="0" dirty="0"/>
              <a:t>3. Software moves to cloud -&gt; updates happen more frequently</a:t>
            </a:r>
          </a:p>
          <a:p>
            <a:r>
              <a:rPr lang="en-AU" baseline="0" dirty="0"/>
              <a:t>4. </a:t>
            </a:r>
            <a:endParaRPr lang="en-AU"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5</a:t>
            </a:fld>
            <a:endParaRPr lang="de-DE" dirty="0"/>
          </a:p>
        </p:txBody>
      </p:sp>
    </p:spTree>
    <p:extLst>
      <p:ext uri="{BB962C8B-B14F-4D97-AF65-F5344CB8AC3E}">
        <p14:creationId xmlns:p14="http://schemas.microsoft.com/office/powerpoint/2010/main" val="4042472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From a system of records, to a system </a:t>
            </a:r>
            <a:r>
              <a:rPr lang="en-AU"/>
              <a:t>of </a:t>
            </a:r>
            <a:endParaRPr lang="en-AU"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8</a:t>
            </a:fld>
            <a:endParaRPr lang="de-DE" dirty="0"/>
          </a:p>
        </p:txBody>
      </p:sp>
    </p:spTree>
    <p:extLst>
      <p:ext uri="{BB962C8B-B14F-4D97-AF65-F5344CB8AC3E}">
        <p14:creationId xmlns:p14="http://schemas.microsoft.com/office/powerpoint/2010/main" val="426140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Daniel Joseph </a:t>
            </a:r>
            <a:r>
              <a:rPr lang="en-AU" b="1" dirty="0" err="1"/>
              <a:t>Boorstin</a:t>
            </a:r>
            <a:r>
              <a:rPr lang="en-AU" dirty="0"/>
              <a:t> was a historian, professor, attorney, and writer. He was appointed twelfth Librarian of the United States Congress from 1975 until 1987.</a:t>
            </a:r>
          </a:p>
        </p:txBody>
      </p:sp>
      <p:sp>
        <p:nvSpPr>
          <p:cNvPr id="4" name="Slide Number Placeholder 3"/>
          <p:cNvSpPr>
            <a:spLocks noGrp="1"/>
          </p:cNvSpPr>
          <p:nvPr>
            <p:ph type="sldNum" sz="quarter" idx="10"/>
          </p:nvPr>
        </p:nvSpPr>
        <p:spPr/>
        <p:txBody>
          <a:bodyPr/>
          <a:lstStyle/>
          <a:p>
            <a:fld id="{7D8C2C35-2B8A-446E-BEC0-FD36716C29AC}" type="slidenum">
              <a:rPr lang="de-DE" smtClean="0"/>
              <a:pPr/>
              <a:t>12</a:t>
            </a:fld>
            <a:endParaRPr lang="de-DE" dirty="0"/>
          </a:p>
        </p:txBody>
      </p:sp>
    </p:spTree>
    <p:extLst>
      <p:ext uri="{BB962C8B-B14F-4D97-AF65-F5344CB8AC3E}">
        <p14:creationId xmlns:p14="http://schemas.microsoft.com/office/powerpoint/2010/main" val="1490413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13</a:t>
            </a:fld>
            <a:endParaRPr lang="de-DE" dirty="0"/>
          </a:p>
        </p:txBody>
      </p:sp>
    </p:spTree>
    <p:extLst>
      <p:ext uri="{BB962C8B-B14F-4D97-AF65-F5344CB8AC3E}">
        <p14:creationId xmlns:p14="http://schemas.microsoft.com/office/powerpoint/2010/main" val="386361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14</a:t>
            </a:fld>
            <a:endParaRPr lang="de-DE" dirty="0"/>
          </a:p>
        </p:txBody>
      </p:sp>
    </p:spTree>
    <p:extLst>
      <p:ext uri="{BB962C8B-B14F-4D97-AF65-F5344CB8AC3E}">
        <p14:creationId xmlns:p14="http://schemas.microsoft.com/office/powerpoint/2010/main" val="602444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18</a:t>
            </a:fld>
            <a:endParaRPr lang="de-DE" dirty="0"/>
          </a:p>
        </p:txBody>
      </p:sp>
    </p:spTree>
    <p:extLst>
      <p:ext uri="{BB962C8B-B14F-4D97-AF65-F5344CB8AC3E}">
        <p14:creationId xmlns:p14="http://schemas.microsoft.com/office/powerpoint/2010/main" val="920519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19</a:t>
            </a:fld>
            <a:endParaRPr lang="de-DE" dirty="0"/>
          </a:p>
        </p:txBody>
      </p:sp>
    </p:spTree>
    <p:extLst>
      <p:ext uri="{BB962C8B-B14F-4D97-AF65-F5344CB8AC3E}">
        <p14:creationId xmlns:p14="http://schemas.microsoft.com/office/powerpoint/2010/main" val="21754224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hyperlink" Target="http://global.sap.com/corporate-en/legal/copyright/index.epx" TargetMode="Externa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www.sap.com/corporate-de/legal/copyright/index.epx"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image">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00" y="6217668"/>
            <a:ext cx="1578462" cy="360000"/>
          </a:xfrm>
          <a:prstGeom prst="rect">
            <a:avLst/>
          </a:prstGeom>
        </p:spPr>
      </p:pic>
      <p:sp>
        <p:nvSpPr>
          <p:cNvPr id="5" name="Cover Image Placeholder"/>
          <p:cNvSpPr>
            <a:spLocks noGrp="1"/>
          </p:cNvSpPr>
          <p:nvPr>
            <p:ph type="pic" sz="quarter" idx="12" hasCustomPrompt="1"/>
          </p:nvPr>
        </p:nvSpPr>
        <p:spPr>
          <a:xfrm>
            <a:off x="1" y="0"/>
            <a:ext cx="12195175" cy="3430006"/>
          </a:xfrm>
          <a:solidFill>
            <a:schemeClr val="tx2">
              <a:alpha val="70000"/>
            </a:schemeClr>
          </a:solidFill>
        </p:spPr>
        <p:txBody>
          <a:bodyPr tIns="504000"/>
          <a:lstStyle>
            <a:lvl1pPr algn="ctr">
              <a:defRPr sz="1600">
                <a:solidFill>
                  <a:schemeClr val="tx1"/>
                </a:solidFill>
              </a:defRPr>
            </a:lvl1pPr>
          </a:lstStyle>
          <a:p>
            <a:r>
              <a:rPr lang="en-US" dirty="0"/>
              <a:t>Click to insert title image</a:t>
            </a:r>
          </a:p>
        </p:txBody>
      </p:sp>
      <p:grpSp>
        <p:nvGrpSpPr>
          <p:cNvPr id="2" name="Group 1"/>
          <p:cNvGrpSpPr/>
          <p:nvPr userDrawn="1"/>
        </p:nvGrpSpPr>
        <p:grpSpPr>
          <a:xfrm>
            <a:off x="9171173" y="0"/>
            <a:ext cx="3024002" cy="3430006"/>
            <a:chOff x="9171173" y="0"/>
            <a:chExt cx="3024002" cy="3430006"/>
          </a:xfrm>
        </p:grpSpPr>
        <p:sp>
          <p:nvSpPr>
            <p:cNvPr id="17" name="Rectangle 16"/>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sp>
        <p:nvSpPr>
          <p:cNvPr id="13" name="Classification"/>
          <p:cNvSpPr txBox="1"/>
          <p:nvPr userDrawn="1"/>
        </p:nvSpPr>
        <p:spPr>
          <a:xfrm>
            <a:off x="288000" y="5769666"/>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19" name="Speaker"/>
          <p:cNvSpPr>
            <a:spLocks noGrp="1"/>
          </p:cNvSpPr>
          <p:nvPr userDrawn="1">
            <p:ph type="subTitle" idx="1" hasCustomPrompt="1"/>
          </p:nvPr>
        </p:nvSpPr>
        <p:spPr bwMode="gray">
          <a:xfrm>
            <a:off x="288000" y="5130489"/>
            <a:ext cx="109008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2017</a:t>
            </a:r>
          </a:p>
        </p:txBody>
      </p:sp>
      <p:sp>
        <p:nvSpPr>
          <p:cNvPr id="20" name="Presentation Title"/>
          <p:cNvSpPr>
            <a:spLocks noGrp="1"/>
          </p:cNvSpPr>
          <p:nvPr userDrawn="1">
            <p:ph type="body" sz="quarter" idx="14" hasCustomPrompt="1"/>
          </p:nvPr>
        </p:nvSpPr>
        <p:spPr>
          <a:xfrm>
            <a:off x="288000" y="4024430"/>
            <a:ext cx="10899174" cy="997196"/>
          </a:xfrm>
        </p:spPr>
        <p:txBody>
          <a:bodyPr wrap="square">
            <a:spAutoFit/>
          </a:bodyPr>
          <a:lstStyle>
            <a:lvl1pPr>
              <a:lnSpc>
                <a:spcPct val="90000"/>
              </a:lnSpc>
              <a:spcBef>
                <a:spcPts val="0"/>
              </a:spcBef>
              <a:defRPr sz="3600" b="1" baseline="0"/>
            </a:lvl1pPr>
          </a:lstStyle>
          <a:p>
            <a:pPr lvl="0"/>
            <a:r>
              <a:rPr lang="en-US" dirty="0"/>
              <a:t>Presentation Title </a:t>
            </a:r>
            <a:br>
              <a:rPr lang="en-US" dirty="0"/>
            </a:br>
            <a:r>
              <a:rPr lang="en-US" dirty="0"/>
              <a:t>Goes Here and Here.</a:t>
            </a:r>
          </a:p>
        </p:txBody>
      </p:sp>
    </p:spTree>
    <p:extLst>
      <p:ext uri="{BB962C8B-B14F-4D97-AF65-F5344CB8AC3E}">
        <p14:creationId xmlns:p14="http://schemas.microsoft.com/office/powerpoint/2010/main" val="2452717617"/>
      </p:ext>
    </p:extLst>
  </p:cSld>
  <p:clrMapOvr>
    <a:masterClrMapping/>
  </p:clrMapOvr>
  <p:extLst mod="1">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504000" y="1620000"/>
            <a:ext cx="5328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 column 1"/>
          <p:cNvSpPr>
            <a:spLocks noGrp="1"/>
          </p:cNvSpPr>
          <p:nvPr>
            <p:ph type="body" sz="quarter" idx="11" hasCustomPrompt="1"/>
          </p:nvPr>
        </p:nvSpPr>
        <p:spPr>
          <a:xfrm>
            <a:off x="6362477" y="1620000"/>
            <a:ext cx="5328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30481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620000"/>
            <a:ext cx="3564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5238" y="1620000"/>
            <a:ext cx="3564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3564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866416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4000" y="4770000"/>
            <a:ext cx="5328000" cy="1080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4000" y="1620000"/>
            <a:ext cx="5328000" cy="2631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6362477" y="4770000"/>
            <a:ext cx="5328000" cy="1080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6362477" y="1620000"/>
            <a:ext cx="5328000" cy="2631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2504941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4000" y="4354921"/>
            <a:ext cx="3391200" cy="1495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4000" y="1620000"/>
            <a:ext cx="3391200" cy="2232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8299277" y="4354921"/>
            <a:ext cx="3391200" cy="1495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8299277" y="1620000"/>
            <a:ext cx="3391200" cy="2232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9" name="Text placeholder - column 2"/>
          <p:cNvSpPr>
            <a:spLocks noGrp="1"/>
          </p:cNvSpPr>
          <p:nvPr>
            <p:ph type="body" sz="quarter" idx="15" hasCustomPrompt="1"/>
          </p:nvPr>
        </p:nvSpPr>
        <p:spPr>
          <a:xfrm>
            <a:off x="4401639" y="4354921"/>
            <a:ext cx="3391200" cy="1495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4401639" y="1620000"/>
            <a:ext cx="3391200" cy="2232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727667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4000" y="3878220"/>
            <a:ext cx="2415600" cy="1971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4000" y="1620000"/>
            <a:ext cx="2415600" cy="1728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9274877" y="3878221"/>
            <a:ext cx="2415600" cy="1971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4877" y="1620000"/>
            <a:ext cx="2415600" cy="1728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9" name="Text placeholder - column 2"/>
          <p:cNvSpPr>
            <a:spLocks noGrp="1"/>
          </p:cNvSpPr>
          <p:nvPr>
            <p:ph type="body" sz="quarter" idx="15" hasCustomPrompt="1"/>
          </p:nvPr>
        </p:nvSpPr>
        <p:spPr>
          <a:xfrm>
            <a:off x="3427626" y="3878221"/>
            <a:ext cx="2415600" cy="1971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7626" y="1620000"/>
            <a:ext cx="2415600" cy="1728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3" name="Text placeholder - column 2"/>
          <p:cNvSpPr>
            <a:spLocks noGrp="1"/>
          </p:cNvSpPr>
          <p:nvPr>
            <p:ph type="body" sz="quarter" idx="17" hasCustomPrompt="1"/>
          </p:nvPr>
        </p:nvSpPr>
        <p:spPr>
          <a:xfrm>
            <a:off x="6351252" y="3878221"/>
            <a:ext cx="2415600" cy="1971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51252" y="1620000"/>
            <a:ext cx="2415600" cy="1728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2680594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solidFill>
                  <a:schemeClr val="tx1"/>
                </a:solidFill>
              </a:defRPr>
            </a:lvl1pPr>
            <a:lvl2pPr marL="395921" indent="0">
              <a:buNone/>
              <a:defRPr sz="1200">
                <a:solidFill>
                  <a:schemeClr val="tx1"/>
                </a:solidFill>
              </a:defRPr>
            </a:lvl2pPr>
          </a:lstStyle>
          <a:p>
            <a:pPr lvl="0"/>
            <a:r>
              <a:rPr lang="en-US" noProof="0" dirty="0"/>
              <a:t>“Quote goes here </a:t>
            </a:r>
            <a:br>
              <a:rPr lang="en-US" noProof="0" dirty="0"/>
            </a:br>
            <a:r>
              <a:rPr lang="en-US" noProof="0" dirty="0"/>
              <a:t>and here.”</a:t>
            </a:r>
          </a:p>
          <a:p>
            <a:pPr lvl="1"/>
            <a:r>
              <a:rPr lang="en-US" noProof="0" dirty="0"/>
              <a:t>Source</a:t>
            </a:r>
          </a:p>
        </p:txBody>
      </p:sp>
      <p:sp>
        <p:nvSpPr>
          <p:cNvPr id="2" name="Title 1"/>
          <p:cNvSpPr>
            <a:spLocks noGrp="1"/>
          </p:cNvSpPr>
          <p:nvPr>
            <p:ph type="title" hasCustomPrompt="1"/>
          </p:nvPr>
        </p:nvSpPr>
        <p:spPr/>
        <p:txBody>
          <a:bodyPr/>
          <a:lstStyle>
            <a:lvl1pPr>
              <a:defRPr>
                <a:solidFill>
                  <a:schemeClr val="tx1"/>
                </a:solidFill>
              </a:defRPr>
            </a:lvl1pPr>
          </a:lstStyle>
          <a:p>
            <a:r>
              <a:rPr lang="en-US" noProof="0" dirty="0"/>
              <a:t>Insert page title (sentence case)</a:t>
            </a:r>
            <a:endParaRPr lang="en-US" dirty="0"/>
          </a:p>
        </p:txBody>
      </p:sp>
    </p:spTree>
    <p:extLst>
      <p:ext uri="{BB962C8B-B14F-4D97-AF65-F5344CB8AC3E}">
        <p14:creationId xmlns:p14="http://schemas.microsoft.com/office/powerpoint/2010/main" val="932785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with image 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8127175" y="252000"/>
            <a:ext cx="4068000"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503999" y="1620000"/>
            <a:ext cx="7092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2"/>
          <p:cNvSpPr>
            <a:spLocks noGrp="1"/>
          </p:cNvSpPr>
          <p:nvPr>
            <p:ph type="title" hasCustomPrompt="1"/>
          </p:nvPr>
        </p:nvSpPr>
        <p:spPr>
          <a:xfrm>
            <a:off x="504001" y="504000"/>
            <a:ext cx="709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25020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with image 2">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6111175" y="252000"/>
            <a:ext cx="6084000"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503999" y="1620000"/>
            <a:ext cx="5112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1"/>
          <p:cNvSpPr>
            <a:spLocks noGrp="1"/>
          </p:cNvSpPr>
          <p:nvPr>
            <p:ph type="title" hasCustomPrompt="1"/>
          </p:nvPr>
        </p:nvSpPr>
        <p:spPr>
          <a:xfrm>
            <a:off x="504001" y="504000"/>
            <a:ext cx="511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552787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1" y="252000"/>
            <a:ext cx="12195175"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1901049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1" y="0"/>
            <a:ext cx="12195175" cy="6858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4139791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 illustration scene art">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00" y="6217668"/>
            <a:ext cx="1578462" cy="360000"/>
          </a:xfrm>
          <a:prstGeom prst="rect">
            <a:avLst/>
          </a:prstGeom>
        </p:spPr>
      </p:pic>
      <p:sp>
        <p:nvSpPr>
          <p:cNvPr id="5" name="Cover Image Placeholder"/>
          <p:cNvSpPr>
            <a:spLocks noGrp="1"/>
          </p:cNvSpPr>
          <p:nvPr>
            <p:ph type="pic" sz="quarter" idx="12" hasCustomPrompt="1"/>
          </p:nvPr>
        </p:nvSpPr>
        <p:spPr>
          <a:xfrm>
            <a:off x="1" y="0"/>
            <a:ext cx="12195175" cy="3430006"/>
          </a:xfrm>
          <a:noFill/>
        </p:spPr>
        <p:txBody>
          <a:bodyPr tIns="504000"/>
          <a:lstStyle>
            <a:lvl1pPr algn="ctr">
              <a:defRPr sz="1600">
                <a:solidFill>
                  <a:schemeClr val="tx1"/>
                </a:solidFill>
              </a:defRPr>
            </a:lvl1pPr>
          </a:lstStyle>
          <a:p>
            <a:r>
              <a:rPr lang="en-US" dirty="0"/>
              <a:t>Click to insert illustration</a:t>
            </a:r>
          </a:p>
        </p:txBody>
      </p:sp>
      <p:sp>
        <p:nvSpPr>
          <p:cNvPr id="13" name="Classification"/>
          <p:cNvSpPr txBox="1"/>
          <p:nvPr userDrawn="1"/>
        </p:nvSpPr>
        <p:spPr>
          <a:xfrm>
            <a:off x="288000" y="5769666"/>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19" name="Speaker"/>
          <p:cNvSpPr>
            <a:spLocks noGrp="1"/>
          </p:cNvSpPr>
          <p:nvPr userDrawn="1">
            <p:ph type="subTitle" idx="1" hasCustomPrompt="1"/>
          </p:nvPr>
        </p:nvSpPr>
        <p:spPr bwMode="gray">
          <a:xfrm>
            <a:off x="288000" y="5130489"/>
            <a:ext cx="109008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2017</a:t>
            </a:r>
          </a:p>
        </p:txBody>
      </p:sp>
      <p:sp>
        <p:nvSpPr>
          <p:cNvPr id="20" name="Presentation Title"/>
          <p:cNvSpPr>
            <a:spLocks noGrp="1"/>
          </p:cNvSpPr>
          <p:nvPr userDrawn="1">
            <p:ph type="body" sz="quarter" idx="14" hasCustomPrompt="1"/>
          </p:nvPr>
        </p:nvSpPr>
        <p:spPr>
          <a:xfrm>
            <a:off x="288000" y="4024430"/>
            <a:ext cx="10899174" cy="997196"/>
          </a:xfrm>
        </p:spPr>
        <p:txBody>
          <a:bodyPr wrap="square">
            <a:spAutoFit/>
          </a:bodyPr>
          <a:lstStyle>
            <a:lvl1pPr>
              <a:lnSpc>
                <a:spcPct val="90000"/>
              </a:lnSpc>
              <a:spcBef>
                <a:spcPts val="0"/>
              </a:spcBef>
              <a:defRPr sz="3600" b="1" baseline="0"/>
            </a:lvl1pPr>
          </a:lstStyle>
          <a:p>
            <a:pPr lvl="0"/>
            <a:r>
              <a:rPr lang="en-US" dirty="0"/>
              <a:t>Presentation Title </a:t>
            </a:r>
            <a:br>
              <a:rPr lang="en-US" dirty="0"/>
            </a:br>
            <a:r>
              <a:rPr lang="en-US" dirty="0"/>
              <a:t>Goes Here and Here.</a:t>
            </a:r>
          </a:p>
        </p:txBody>
      </p:sp>
    </p:spTree>
    <p:extLst>
      <p:ext uri="{BB962C8B-B14F-4D97-AF65-F5344CB8AC3E}">
        <p14:creationId xmlns:p14="http://schemas.microsoft.com/office/powerpoint/2010/main" val="1344849368"/>
      </p:ext>
    </p:extLst>
  </p:cSld>
  <p:clrMapOvr>
    <a:masterClrMapping/>
  </p:clrMapOvr>
  <p:extLst mod="1">
    <p:ext uri="{DCECCB84-F9BA-43D5-87BE-67443E8EF086}">
      <p15:sldGuideLst xmlns:p15="http://schemas.microsoft.com/office/powerpoint/2012/main" xmlns=""/>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bwMode="gray">
          <a:xfrm>
            <a:off x="6362477" y="1601628"/>
            <a:ext cx="5328000" cy="4230000"/>
          </a:xfrm>
          <a:solidFill>
            <a:schemeClr val="tx2">
              <a:alpha val="70000"/>
            </a:schemeClr>
          </a:solid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3"/>
          <p:cNvSpPr>
            <a:spLocks noGrp="1"/>
          </p:cNvSpPr>
          <p:nvPr>
            <p:ph type="body" sz="quarter" idx="10" hasCustomPrompt="1"/>
          </p:nvPr>
        </p:nvSpPr>
        <p:spPr>
          <a:xfrm>
            <a:off x="504000" y="1620000"/>
            <a:ext cx="5328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287227243"/>
      </p:ext>
    </p:extLst>
  </p:cSld>
  <p:clrMapOvr>
    <a:masterClrMapping/>
  </p:clrMapOvr>
  <p:extLst mod="1">
    <p:ext uri="{DCECCB84-F9BA-43D5-87BE-67443E8EF086}">
      <p15:sldGuideLst xmlns:p15="http://schemas.microsoft.com/office/powerpoint/2012/main" xmlns=""/>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504000" y="1620000"/>
            <a:ext cx="11185200" cy="4230000"/>
          </a:xfrm>
          <a:solidFill>
            <a:schemeClr val="tx2">
              <a:alpha val="70000"/>
            </a:schemeClr>
          </a:solidFill>
        </p:spPr>
        <p:txBody>
          <a:bodyPr tIns="1368000"/>
          <a:lstStyle>
            <a:lvl1pPr algn="ctr">
              <a:defRPr sz="1400" b="0"/>
            </a:lvl1pPr>
          </a:lstStyle>
          <a:p>
            <a:pPr lvl="0"/>
            <a:r>
              <a:rPr lang="en-US" dirty="0"/>
              <a:t>Click to add content</a:t>
            </a:r>
          </a:p>
        </p:txBody>
      </p:sp>
      <p:sp>
        <p:nvSpPr>
          <p:cNvPr id="2" name="Title 1"/>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186098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
        <p:nvSpPr>
          <p:cNvPr id="7" name="Rectangle 6"/>
          <p:cNvSpPr/>
          <p:nvPr userDrawn="1"/>
        </p:nvSpPr>
        <p:spPr bwMode="gray">
          <a:xfrm>
            <a:off x="236220" y="1142735"/>
            <a:ext cx="11795760" cy="220929"/>
          </a:xfrm>
          <a:prstGeom prst="rect">
            <a:avLst/>
          </a:prstGeom>
          <a:solidFill>
            <a:schemeClr val="bg1"/>
          </a:solidFill>
          <a:ln w="6350" algn="ctr">
            <a:noFill/>
            <a:miter lim="800000"/>
            <a:headEnd/>
            <a:tailEnd/>
          </a:ln>
        </p:spPr>
        <p:txBody>
          <a:bodyPr lIns="89979" tIns="71983" rIns="89979" bIns="71983"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379248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spTree>
      <p:nvGrpSpPr>
        <p:cNvPr id="1" name=""/>
        <p:cNvGrpSpPr/>
        <p:nvPr/>
      </p:nvGrpSpPr>
      <p:grpSpPr>
        <a:xfrm>
          <a:off x="0" y="0"/>
          <a:ext cx="0" cy="0"/>
          <a:chOff x="0" y="0"/>
          <a:chExt cx="0" cy="0"/>
        </a:xfrm>
      </p:grpSpPr>
      <p:sp>
        <p:nvSpPr>
          <p:cNvPr id="93" name="Contact information"/>
          <p:cNvSpPr>
            <a:spLocks noGrp="1"/>
          </p:cNvSpPr>
          <p:nvPr>
            <p:ph type="body" sz="quarter" idx="10" hasCustomPrompt="1"/>
          </p:nvPr>
        </p:nvSpPr>
        <p:spPr>
          <a:xfrm>
            <a:off x="504000" y="2905487"/>
            <a:ext cx="5328000"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04000" y="1467009"/>
            <a:ext cx="5328000" cy="923116"/>
          </a:xfrm>
        </p:spPr>
        <p:txBody>
          <a:bodyPr anchor="t" anchorCtr="0">
            <a:noAutofit/>
          </a:bodyPr>
          <a:lstStyle>
            <a:lvl1pPr>
              <a:defRPr sz="5500">
                <a:solidFill>
                  <a:schemeClr val="accent1"/>
                </a:solidFill>
                <a:latin typeface="+mj-lt"/>
              </a:defRPr>
            </a:lvl1pPr>
          </a:lstStyle>
          <a:p>
            <a:r>
              <a:rPr lang="en-US" dirty="0"/>
              <a:t>Thank you.</a:t>
            </a:r>
            <a:endParaRPr lang="de-DE"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000" y="5994000"/>
            <a:ext cx="1578462" cy="360000"/>
          </a:xfrm>
          <a:prstGeom prst="rect">
            <a:avLst/>
          </a:prstGeom>
        </p:spPr>
      </p:pic>
    </p:spTree>
    <p:extLst>
      <p:ext uri="{BB962C8B-B14F-4D97-AF65-F5344CB8AC3E}">
        <p14:creationId xmlns:p14="http://schemas.microsoft.com/office/powerpoint/2010/main" val="78109031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sp>
        <p:nvSpPr>
          <p:cNvPr id="4" name="TextBox 3"/>
          <p:cNvSpPr txBox="1"/>
          <p:nvPr/>
        </p:nvSpPr>
        <p:spPr bwMode="gray">
          <a:xfrm>
            <a:off x="503999" y="1620000"/>
            <a:ext cx="11185200" cy="3153980"/>
          </a:xfrm>
          <a:prstGeom prst="rect">
            <a:avLst/>
          </a:prstGeom>
          <a:noFill/>
        </p:spPr>
        <p:txBody>
          <a:bodyPr wrap="square" lIns="0" tIns="0" rIns="0" bIns="0" rtlCol="0">
            <a:spAutoFit/>
          </a:bodyPr>
          <a:lstStyle/>
          <a:p>
            <a:pPr>
              <a:spcBef>
                <a:spcPts val="1200"/>
              </a:spcBef>
            </a:pPr>
            <a:r>
              <a:rPr lang="en-US" sz="1100"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1200"/>
              </a:spcBef>
            </a:pPr>
            <a:r>
              <a:rPr lang="en-US" sz="1100"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of other software vendors. National product specifications may vary.</a:t>
            </a:r>
          </a:p>
          <a:p>
            <a:pPr>
              <a:spcBef>
                <a:spcPts val="1200"/>
              </a:spcBef>
            </a:pPr>
            <a:r>
              <a:rPr lang="en-US" sz="1100"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set forth in the express warranty statements accompanying such products and services, if any. Nothing herein should be construed as constituting an additional warranty. </a:t>
            </a:r>
          </a:p>
          <a:p>
            <a:pPr>
              <a:spcBef>
                <a:spcPts val="1200"/>
              </a:spcBef>
            </a:pPr>
            <a:r>
              <a:rPr lang="en-US" sz="1100"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1200"/>
              </a:spcBef>
            </a:pPr>
            <a:r>
              <a:rPr lang="en-US" sz="1100"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in Germany and other countries. All other product and service names mentioned are the trademarks of their respective companies.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See </a:t>
            </a:r>
            <a:r>
              <a:rPr lang="en-US" sz="1100" kern="1200" dirty="0">
                <a:solidFill>
                  <a:schemeClr val="tx2"/>
                </a:solidFill>
                <a:latin typeface="Arial"/>
                <a:ea typeface="Arial Unicode MS" panose="020B0604020202020204" pitchFamily="34" charset="-128"/>
                <a:cs typeface="+mn-cs"/>
                <a:hlinkClick r:id="rId2"/>
              </a:rPr>
              <a:t>http://global.sap.com/corporate-en/legal/copyright/index.epx</a:t>
            </a:r>
            <a:r>
              <a:rPr lang="en-US" sz="1100" kern="1200" dirty="0">
                <a:solidFill>
                  <a:schemeClr val="tx2"/>
                </a:solidFill>
                <a:latin typeface="Arial"/>
                <a:ea typeface="Arial Unicode MS" panose="020B0604020202020204" pitchFamily="34" charset="-128"/>
                <a:cs typeface="+mn-cs"/>
              </a:rPr>
              <a:t> </a:t>
            </a:r>
            <a:r>
              <a:rPr lang="en-US" sz="1100" kern="1200" dirty="0">
                <a:solidFill>
                  <a:schemeClr val="tx1"/>
                </a:solidFill>
                <a:latin typeface="Arial"/>
                <a:ea typeface="Arial Unicode MS" panose="020B0604020202020204" pitchFamily="34" charset="-128"/>
                <a:cs typeface="+mn-cs"/>
              </a:rPr>
              <a:t>for additional trademark information and notices.</a:t>
            </a:r>
          </a:p>
        </p:txBody>
      </p:sp>
      <p:sp>
        <p:nvSpPr>
          <p:cNvPr id="5" name="TextBox 4"/>
          <p:cNvSpPr txBox="1"/>
          <p:nvPr userDrawn="1"/>
        </p:nvSpPr>
        <p:spPr bwMode="gray">
          <a:xfrm>
            <a:off x="504000" y="719834"/>
            <a:ext cx="9540674"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lvl="0"/>
            <a:r>
              <a:rPr lang="en-US" sz="2400" b="0" noProof="0" dirty="0"/>
              <a:t>© 2017 SAP SE or an SAP affiliate company. All rights reserved.</a:t>
            </a:r>
          </a:p>
        </p:txBody>
      </p:sp>
      <p:grpSp>
        <p:nvGrpSpPr>
          <p:cNvPr id="16" name="Group 15"/>
          <p:cNvGrpSpPr/>
          <p:nvPr userDrawn="1"/>
        </p:nvGrpSpPr>
        <p:grpSpPr>
          <a:xfrm>
            <a:off x="0" y="0"/>
            <a:ext cx="12196800" cy="251942"/>
            <a:chOff x="0" y="0"/>
            <a:chExt cx="12196800" cy="251942"/>
          </a:xfrm>
        </p:grpSpPr>
        <p:sp>
          <p:nvSpPr>
            <p:cNvPr id="17" name="Rectangle 16"/>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8" name="Secondary Motion Band"/>
            <p:cNvGrpSpPr/>
            <p:nvPr userDrawn="1"/>
          </p:nvGrpSpPr>
          <p:grpSpPr>
            <a:xfrm>
              <a:off x="10683752" y="0"/>
              <a:ext cx="1513048" cy="251942"/>
              <a:chOff x="10682127" y="0"/>
              <a:chExt cx="1513048" cy="252000"/>
            </a:xfrm>
          </p:grpSpPr>
          <p:sp>
            <p:nvSpPr>
              <p:cNvPr id="19" name="Rectangle 18"/>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1" name="Rectangle 2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451925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opyright german">
    <p:spTree>
      <p:nvGrpSpPr>
        <p:cNvPr id="1" name=""/>
        <p:cNvGrpSpPr/>
        <p:nvPr/>
      </p:nvGrpSpPr>
      <p:grpSpPr>
        <a:xfrm>
          <a:off x="0" y="0"/>
          <a:ext cx="0" cy="0"/>
          <a:chOff x="0" y="0"/>
          <a:chExt cx="0" cy="0"/>
        </a:xfrm>
      </p:grpSpPr>
      <p:sp>
        <p:nvSpPr>
          <p:cNvPr id="4" name="TextBox 3"/>
          <p:cNvSpPr txBox="1"/>
          <p:nvPr userDrawn="1"/>
        </p:nvSpPr>
        <p:spPr bwMode="gray">
          <a:xfrm>
            <a:off x="504000" y="1620000"/>
            <a:ext cx="11185200" cy="3830931"/>
          </a:xfrm>
          <a:prstGeom prst="rect">
            <a:avLst/>
          </a:prstGeom>
          <a:noFill/>
        </p:spPr>
        <p:txBody>
          <a:bodyPr wrap="square" lIns="0" tIns="0" rIns="0" bIns="0" rtlCol="0">
            <a:spAutoFit/>
          </a:bodyPr>
          <a:lstStyle/>
          <a:p>
            <a:pPr>
              <a:spcBef>
                <a:spcPts val="1200"/>
              </a:spcBef>
            </a:pPr>
            <a:r>
              <a:rPr lang="de-DE" sz="11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1200"/>
              </a:spcBef>
            </a:pPr>
            <a:r>
              <a:rPr lang="de-DE" sz="1100"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1200"/>
              </a:spcBef>
            </a:pPr>
            <a:r>
              <a:rPr lang="de-DE" sz="1100"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Die SAP SE oder ihre Konzernunternehmen übernehmen keinerlei Haftung oder Gewährleistung für Fehler oder Unvollständigkeiten in dieser Publikation.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1200"/>
              </a:spcBef>
            </a:pPr>
            <a:r>
              <a:rPr lang="de-DE" sz="1100"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1200"/>
              </a:spcBef>
            </a:pPr>
            <a:r>
              <a:rPr lang="de-DE" sz="1100"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(oder von einem SAP-Konzernunternehmen) in Deutschland und verschiedenen anderen Ländern weltweit. Alle anderen Namen von Produkten und Dienstleistungen sind Marken der jeweiligen Firmen.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Zusätzliche Informationen zur Marke und Vermerke finden Sie auf der Seite </a:t>
            </a:r>
            <a:r>
              <a:rPr lang="de-DE" sz="1100" kern="1200" noProof="0" dirty="0">
                <a:solidFill>
                  <a:schemeClr val="tx1"/>
                </a:solidFill>
                <a:effectLst/>
                <a:latin typeface="Arial"/>
                <a:ea typeface="+mn-ea"/>
                <a:cs typeface="+mn-cs"/>
                <a:hlinkClick r:id="rId2"/>
              </a:rPr>
              <a:t>http://www.sap.com/corporate-de/legal/copyright/index.epx</a:t>
            </a:r>
            <a:endParaRPr lang="de-DE" sz="1100" kern="1200" noProof="0" dirty="0">
              <a:solidFill>
                <a:schemeClr val="tx1"/>
              </a:solidFill>
              <a:effectLst/>
              <a:latin typeface="Arial"/>
              <a:ea typeface="+mn-ea"/>
              <a:cs typeface="+mn-cs"/>
            </a:endParaRPr>
          </a:p>
        </p:txBody>
      </p:sp>
      <p:sp>
        <p:nvSpPr>
          <p:cNvPr id="5" name="TextBox 4"/>
          <p:cNvSpPr txBox="1"/>
          <p:nvPr userDrawn="1"/>
        </p:nvSpPr>
        <p:spPr bwMode="gray">
          <a:xfrm>
            <a:off x="504000" y="719834"/>
            <a:ext cx="11185200"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lvl="0"/>
            <a:r>
              <a:rPr lang="en-US" sz="2400" b="0" noProof="0" dirty="0"/>
              <a:t>© </a:t>
            </a:r>
            <a:r>
              <a:rPr lang="de-DE" sz="2400" b="0" noProof="0" dirty="0"/>
              <a:t>2017 SAP SE oder ein SAP-Konzernunternehmen. Alle Rechte vorbehalten.</a:t>
            </a:r>
          </a:p>
        </p:txBody>
      </p:sp>
      <p:grpSp>
        <p:nvGrpSpPr>
          <p:cNvPr id="16" name="Group 15"/>
          <p:cNvGrpSpPr/>
          <p:nvPr userDrawn="1"/>
        </p:nvGrpSpPr>
        <p:grpSpPr>
          <a:xfrm>
            <a:off x="0" y="0"/>
            <a:ext cx="12196800" cy="251942"/>
            <a:chOff x="0" y="0"/>
            <a:chExt cx="12196800" cy="251942"/>
          </a:xfrm>
        </p:grpSpPr>
        <p:sp>
          <p:nvSpPr>
            <p:cNvPr id="17" name="Rectangle 16"/>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8" name="Secondary Motion Band"/>
            <p:cNvGrpSpPr/>
            <p:nvPr userDrawn="1"/>
          </p:nvGrpSpPr>
          <p:grpSpPr>
            <a:xfrm>
              <a:off x="10683752" y="0"/>
              <a:ext cx="1513048" cy="251942"/>
              <a:chOff x="10682127" y="0"/>
              <a:chExt cx="1513048" cy="252000"/>
            </a:xfrm>
          </p:grpSpPr>
          <p:sp>
            <p:nvSpPr>
              <p:cNvPr id="19" name="Rectangle 18"/>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1" name="Rectangle 2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1911862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and Text with picture right 2">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a:t>Insert page title</a:t>
            </a:r>
            <a:endParaRPr lang="en-US" dirty="0"/>
          </a:p>
        </p:txBody>
      </p:sp>
      <p:sp>
        <p:nvSpPr>
          <p:cNvPr id="5" name="Picture Placeholder 4"/>
          <p:cNvSpPr>
            <a:spLocks noGrp="1"/>
          </p:cNvSpPr>
          <p:nvPr>
            <p:ph type="pic" sz="quarter" idx="10"/>
          </p:nvPr>
        </p:nvSpPr>
        <p:spPr bwMode="gray">
          <a:xfrm>
            <a:off x="6208016" y="1692001"/>
            <a:ext cx="5662800" cy="4392000"/>
          </a:xfrm>
          <a:solidFill>
            <a:schemeClr val="bg1">
              <a:lumMod val="95000"/>
            </a:schemeClr>
          </a:solidFill>
        </p:spPr>
        <p:txBody>
          <a:bodyPr vert="horz" lIns="0" tIns="1543147" rIns="0" bIns="0" rtlCol="0" anchor="t" anchorCtr="0">
            <a:noAutofit/>
          </a:bodyPr>
          <a:lstStyle>
            <a:lvl1pPr marL="0" indent="0" algn="ctr" defTabSz="1088558" rtl="0" eaLnBrk="1" latinLnBrk="0" hangingPunct="1">
              <a:spcBef>
                <a:spcPts val="1929"/>
              </a:spcBef>
              <a:buClr>
                <a:schemeClr val="accent1"/>
              </a:buClr>
              <a:buSzPct val="80000"/>
              <a:buFontTx/>
              <a:buNone/>
              <a:defRPr lang="de-DE" sz="2100" b="0" kern="1200" dirty="0">
                <a:solidFill>
                  <a:schemeClr val="tx1"/>
                </a:solidFill>
                <a:latin typeface="+mn-lt"/>
                <a:ea typeface="+mn-ea"/>
                <a:cs typeface="+mn-cs"/>
              </a:defRPr>
            </a:lvl1pPr>
          </a:lstStyle>
          <a:p>
            <a:r>
              <a:rPr lang="en-US"/>
              <a:t>Click icon to add picture</a:t>
            </a:r>
            <a:endParaRPr lang="en-US" dirty="0"/>
          </a:p>
        </p:txBody>
      </p:sp>
      <p:sp>
        <p:nvSpPr>
          <p:cNvPr id="7" name="Text Placeholder 6"/>
          <p:cNvSpPr>
            <a:spLocks noGrp="1"/>
          </p:cNvSpPr>
          <p:nvPr>
            <p:ph type="body" sz="quarter" idx="11" hasCustomPrompt="1"/>
          </p:nvPr>
        </p:nvSpPr>
        <p:spPr bwMode="gray">
          <a:xfrm>
            <a:off x="324000" y="1692001"/>
            <a:ext cx="5662800" cy="4392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1350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white">
    <p:spTree>
      <p:nvGrpSpPr>
        <p:cNvPr id="1" name=""/>
        <p:cNvGrpSpPr/>
        <p:nvPr/>
      </p:nvGrpSpPr>
      <p:grpSpPr>
        <a:xfrm>
          <a:off x="0" y="0"/>
          <a:ext cx="0" cy="0"/>
          <a:chOff x="0" y="0"/>
          <a:chExt cx="0" cy="0"/>
        </a:xfrm>
      </p:grpSpPr>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6" name="Speaker"/>
          <p:cNvSpPr>
            <a:spLocks noGrp="1"/>
          </p:cNvSpPr>
          <p:nvPr userDrawn="1">
            <p:ph type="subTitle" idx="1" hasCustomPrompt="1"/>
          </p:nvPr>
        </p:nvSpPr>
        <p:spPr bwMode="gray">
          <a:xfrm>
            <a:off x="288000" y="4268503"/>
            <a:ext cx="8595171"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2017</a:t>
            </a:r>
          </a:p>
        </p:txBody>
      </p:sp>
      <p:sp>
        <p:nvSpPr>
          <p:cNvPr id="10" name="Presentation Title"/>
          <p:cNvSpPr>
            <a:spLocks noGrp="1"/>
          </p:cNvSpPr>
          <p:nvPr>
            <p:ph type="body" sz="quarter" idx="14" hasCustomPrompt="1"/>
          </p:nvPr>
        </p:nvSpPr>
        <p:spPr>
          <a:xfrm>
            <a:off x="288000" y="2706317"/>
            <a:ext cx="8595171" cy="997196"/>
          </a:xfrm>
        </p:spPr>
        <p:txBody>
          <a:bodyPr wrap="square">
            <a:noAutofit/>
          </a:bodyPr>
          <a:lstStyle>
            <a:lvl1pPr>
              <a:lnSpc>
                <a:spcPct val="90000"/>
              </a:lnSpc>
              <a:spcBef>
                <a:spcPts val="0"/>
              </a:spcBef>
              <a:defRPr sz="3600" b="1" baseline="0"/>
            </a:lvl1pPr>
          </a:lstStyle>
          <a:p>
            <a:pPr lvl="0"/>
            <a:r>
              <a:rPr lang="en-US" dirty="0"/>
              <a:t>Title Goes Here </a:t>
            </a:r>
            <a:br>
              <a:rPr lang="en-US" dirty="0"/>
            </a:br>
            <a:r>
              <a:rPr lang="en-US" dirty="0"/>
              <a:t>and Here and Here.</a:t>
            </a:r>
          </a:p>
        </p:txBody>
      </p:sp>
      <p:grpSp>
        <p:nvGrpSpPr>
          <p:cNvPr id="2" name="Group 1"/>
          <p:cNvGrpSpPr/>
          <p:nvPr userDrawn="1"/>
        </p:nvGrpSpPr>
        <p:grpSpPr>
          <a:xfrm>
            <a:off x="9171173" y="0"/>
            <a:ext cx="3024002" cy="6858000"/>
            <a:chOff x="9171173" y="0"/>
            <a:chExt cx="3024002" cy="6855990"/>
          </a:xfrm>
        </p:grpSpPr>
        <p:sp>
          <p:nvSpPr>
            <p:cNvPr id="17" name="Rectangle 16"/>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00" y="6217668"/>
            <a:ext cx="1578462" cy="360000"/>
          </a:xfrm>
          <a:prstGeom prst="rect">
            <a:avLst/>
          </a:prstGeom>
        </p:spPr>
      </p:pic>
    </p:spTree>
    <p:extLst>
      <p:ext uri="{BB962C8B-B14F-4D97-AF65-F5344CB8AC3E}">
        <p14:creationId xmlns:p14="http://schemas.microsoft.com/office/powerpoint/2010/main" val="1982410628"/>
      </p:ext>
    </p:extLst>
  </p:cSld>
  <p:clrMapOvr>
    <a:masterClrMapping/>
  </p:clrMapOvr>
  <p:extLst mod="1">
    <p:ext uri="{DCECCB84-F9BA-43D5-87BE-67443E8EF086}">
      <p15:sldGuideLst xmlns:p15="http://schemas.microsoft.com/office/powerpoint/2012/main" xmlns=""/>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spTree>
      <p:nvGrpSpPr>
        <p:cNvPr id="1" name=""/>
        <p:cNvGrpSpPr/>
        <p:nvPr/>
      </p:nvGrpSpPr>
      <p:grpSpPr>
        <a:xfrm>
          <a:off x="0" y="0"/>
          <a:ext cx="0" cy="0"/>
          <a:chOff x="0" y="0"/>
          <a:chExt cx="0" cy="0"/>
        </a:xfrm>
      </p:grpSpPr>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6" name="Speaker"/>
          <p:cNvSpPr>
            <a:spLocks noGrp="1"/>
          </p:cNvSpPr>
          <p:nvPr userDrawn="1">
            <p:ph type="subTitle" idx="1" hasCustomPrompt="1"/>
          </p:nvPr>
        </p:nvSpPr>
        <p:spPr bwMode="gray">
          <a:xfrm>
            <a:off x="288001" y="4268503"/>
            <a:ext cx="637343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2017</a:t>
            </a:r>
          </a:p>
        </p:txBody>
      </p:sp>
      <p:sp>
        <p:nvSpPr>
          <p:cNvPr id="10" name="Presentation Title"/>
          <p:cNvSpPr>
            <a:spLocks noGrp="1"/>
          </p:cNvSpPr>
          <p:nvPr>
            <p:ph type="body" sz="quarter" idx="14" hasCustomPrompt="1"/>
          </p:nvPr>
        </p:nvSpPr>
        <p:spPr>
          <a:xfrm>
            <a:off x="288001" y="2706317"/>
            <a:ext cx="6373430" cy="997196"/>
          </a:xfrm>
        </p:spPr>
        <p:txBody>
          <a:bodyPr wrap="square">
            <a:noAutofit/>
          </a:bodyPr>
          <a:lstStyle>
            <a:lvl1pPr>
              <a:lnSpc>
                <a:spcPct val="90000"/>
              </a:lnSpc>
              <a:spcBef>
                <a:spcPts val="0"/>
              </a:spcBef>
              <a:defRPr sz="3600" b="1" baseline="0"/>
            </a:lvl1pPr>
          </a:lstStyle>
          <a:p>
            <a:pPr lvl="0"/>
            <a:r>
              <a:rPr lang="en-US" dirty="0"/>
              <a:t>Title Goes Here </a:t>
            </a:r>
            <a:br>
              <a:rPr lang="en-US" dirty="0"/>
            </a:br>
            <a:r>
              <a:rPr lang="en-US" dirty="0"/>
              <a:t>and Here and Here.</a:t>
            </a:r>
          </a:p>
        </p:txBody>
      </p:sp>
      <p:sp>
        <p:nvSpPr>
          <p:cNvPr id="7" name="Picture Placeholder 6"/>
          <p:cNvSpPr>
            <a:spLocks noGrp="1"/>
          </p:cNvSpPr>
          <p:nvPr>
            <p:ph type="pic" sz="quarter" idx="16"/>
          </p:nvPr>
        </p:nvSpPr>
        <p:spPr>
          <a:xfrm>
            <a:off x="6954855" y="963000"/>
            <a:ext cx="4932000" cy="4932000"/>
          </a:xfrm>
        </p:spPr>
        <p:txBody>
          <a:bodyPr/>
          <a:lstStyle/>
          <a:p>
            <a:endParaRPr lang="de-DE"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00" y="6217668"/>
            <a:ext cx="1578462" cy="360000"/>
          </a:xfrm>
          <a:prstGeom prst="rect">
            <a:avLst/>
          </a:prstGeom>
        </p:spPr>
      </p:pic>
    </p:spTree>
    <p:extLst>
      <p:ext uri="{BB962C8B-B14F-4D97-AF65-F5344CB8AC3E}">
        <p14:creationId xmlns:p14="http://schemas.microsoft.com/office/powerpoint/2010/main" val="3048046299"/>
      </p:ext>
    </p:extLst>
  </p:cSld>
  <p:clrMapOvr>
    <a:masterClrMapping/>
  </p:clrMapOvr>
  <p:extLst mod="1">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620000"/>
            <a:ext cx="11185200" cy="4230000"/>
          </a:xfrm>
        </p:spPr>
        <p:txBody>
          <a:bodyPr>
            <a:no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1859360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gray">
          <a:xfrm>
            <a:off x="504000" y="3090446"/>
            <a:ext cx="11185200" cy="677108"/>
          </a:xfrm>
        </p:spPr>
        <p:txBody>
          <a:bodyPr anchor="ctr"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410952787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 scene art</a:t>
            </a:r>
          </a:p>
        </p:txBody>
      </p:sp>
      <p:sp>
        <p:nvSpPr>
          <p:cNvPr id="2" name="Divider text"/>
          <p:cNvSpPr>
            <a:spLocks noGrp="1"/>
          </p:cNvSpPr>
          <p:nvPr>
            <p:ph type="ctrTitle" hasCustomPrompt="1"/>
          </p:nvPr>
        </p:nvSpPr>
        <p:spPr bwMode="gray">
          <a:xfrm>
            <a:off x="504000" y="1375046"/>
            <a:ext cx="11185200" cy="677108"/>
          </a:xfrm>
        </p:spPr>
        <p:txBody>
          <a:bodyPr anchor="t"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00898527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466743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503999" y="1620000"/>
            <a:ext cx="11186477"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129332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11" name="Classification"/>
          <p:cNvSpPr txBox="1"/>
          <p:nvPr userDrawn="1"/>
        </p:nvSpPr>
        <p:spPr bwMode="black">
          <a:xfrm>
            <a:off x="2814655" y="6559834"/>
            <a:ext cx="278923"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PUBLIC</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10"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2017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
        <p:nvSpPr>
          <p:cNvPr id="3" name="Text Placeholder 2"/>
          <p:cNvSpPr>
            <a:spLocks noGrp="1"/>
          </p:cNvSpPr>
          <p:nvPr userDrawn="1">
            <p:ph type="body" idx="1"/>
          </p:nvPr>
        </p:nvSpPr>
        <p:spPr bwMode="gray">
          <a:xfrm>
            <a:off x="504001" y="1620000"/>
            <a:ext cx="11186476" cy="4230235"/>
          </a:xfrm>
          <a:prstGeom prst="rect">
            <a:avLst/>
          </a:prstGeom>
        </p:spPr>
        <p:txBody>
          <a:bodyPr vert="horz" lIns="0" tIns="0" rIns="0" bIns="0" rtlCol="0">
            <a:no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1"/>
          <p:cNvSpPr>
            <a:spLocks noGrp="1"/>
          </p:cNvSpPr>
          <p:nvPr userDrawn="1">
            <p:ph type="title"/>
          </p:nvPr>
        </p:nvSpPr>
        <p:spPr bwMode="gray">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grpSp>
        <p:nvGrpSpPr>
          <p:cNvPr id="4" name="Group 3"/>
          <p:cNvGrpSpPr/>
          <p:nvPr userDrawn="1"/>
        </p:nvGrpSpPr>
        <p:grpSpPr>
          <a:xfrm>
            <a:off x="0" y="0"/>
            <a:ext cx="12196800" cy="251942"/>
            <a:chOff x="0" y="0"/>
            <a:chExt cx="12196800" cy="251942"/>
          </a:xfrm>
        </p:grpSpPr>
        <p:sp>
          <p:nvSpPr>
            <p:cNvPr id="13" name="Rectangle 12"/>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4" name="Secondary Motion Band"/>
            <p:cNvGrpSpPr/>
            <p:nvPr userDrawn="1"/>
          </p:nvGrpSpPr>
          <p:grpSpPr>
            <a:xfrm>
              <a:off x="10683752" y="0"/>
              <a:ext cx="1513048" cy="251942"/>
              <a:chOff x="10682127" y="0"/>
              <a:chExt cx="1513048" cy="252000"/>
            </a:xfrm>
          </p:grpSpPr>
          <p:sp>
            <p:nvSpPr>
              <p:cNvPr id="15" name="Rectangle 14"/>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9" name="Rectangle 18"/>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72" r:id="rId1"/>
    <p:sldLayoutId id="2147483776" r:id="rId2"/>
    <p:sldLayoutId id="2147483773" r:id="rId3"/>
    <p:sldLayoutId id="2147483775" r:id="rId4"/>
    <p:sldLayoutId id="2147483741" r:id="rId5"/>
    <p:sldLayoutId id="2147483765" r:id="rId6"/>
    <p:sldLayoutId id="2147483767" r:id="rId7"/>
    <p:sldLayoutId id="2147483743" r:id="rId8"/>
    <p:sldLayoutId id="2147483774" r:id="rId9"/>
    <p:sldLayoutId id="2147483745" r:id="rId10"/>
    <p:sldLayoutId id="2147483760" r:id="rId11"/>
    <p:sldLayoutId id="2147483768" r:id="rId12"/>
    <p:sldLayoutId id="2147483769" r:id="rId13"/>
    <p:sldLayoutId id="2147483770" r:id="rId14"/>
    <p:sldLayoutId id="2147483744" r:id="rId15"/>
    <p:sldLayoutId id="2147483757" r:id="rId16"/>
    <p:sldLayoutId id="2147483748" r:id="rId17"/>
    <p:sldLayoutId id="2147483762" r:id="rId18"/>
    <p:sldLayoutId id="2147483771" r:id="rId19"/>
    <p:sldLayoutId id="2147483763" r:id="rId20"/>
    <p:sldLayoutId id="2147483751" r:id="rId21"/>
    <p:sldLayoutId id="2147483753" r:id="rId22"/>
    <p:sldLayoutId id="2147483756" r:id="rId23"/>
    <p:sldLayoutId id="2147483740" r:id="rId24"/>
    <p:sldLayoutId id="2147483754" r:id="rId25"/>
    <p:sldLayoutId id="2147483755" r:id="rId26"/>
    <p:sldLayoutId id="2147483777" r:id="rId27"/>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US" dirty="0"/>
              <a:t>David Dekker, SAP</a:t>
            </a:r>
          </a:p>
          <a:p>
            <a:pPr lvl="0">
              <a:defRPr/>
            </a:pPr>
            <a:r>
              <a:rPr lang="en-US" dirty="0"/>
              <a:t>September 07, 2017</a:t>
            </a:r>
          </a:p>
        </p:txBody>
      </p:sp>
      <p:sp>
        <p:nvSpPr>
          <p:cNvPr id="5" name="Text Placeholder 4"/>
          <p:cNvSpPr>
            <a:spLocks noGrp="1"/>
          </p:cNvSpPr>
          <p:nvPr>
            <p:ph type="body" sz="quarter" idx="14"/>
          </p:nvPr>
        </p:nvSpPr>
        <p:spPr>
          <a:xfrm>
            <a:off x="288000" y="4024430"/>
            <a:ext cx="10899174" cy="997196"/>
          </a:xfrm>
        </p:spPr>
        <p:txBody>
          <a:bodyPr/>
          <a:lstStyle/>
          <a:p>
            <a:r>
              <a:rPr lang="en-AU" dirty="0"/>
              <a:t>Drive Successful Business Transformation</a:t>
            </a:r>
            <a:endParaRPr lang="en-US" dirty="0">
              <a:solidFill>
                <a:schemeClr val="accent1"/>
              </a:solidFill>
            </a:endParaRPr>
          </a:p>
          <a:p>
            <a:r>
              <a:rPr lang="en-US" dirty="0">
                <a:solidFill>
                  <a:schemeClr val="accent1"/>
                </a:solidFill>
              </a:rPr>
              <a:t>through just in time just enough learning</a:t>
            </a:r>
          </a:p>
        </p:txBody>
      </p:sp>
      <p:pic>
        <p:nvPicPr>
          <p:cNvPr id="6" name="Picture Placeholder 5"/>
          <p:cNvPicPr>
            <a:picLocks noGrp="1" noChangeAspect="1"/>
          </p:cNvPicPr>
          <p:nvPr>
            <p:ph type="pic" sz="quarter" idx="12"/>
          </p:nvPr>
        </p:nvPicPr>
        <p:blipFill>
          <a:blip r:embed="rId3"/>
          <a:srcRect t="3112" b="3112"/>
          <a:stretch>
            <a:fillRect/>
          </a:stretch>
        </p:blipFill>
        <p:spPr/>
      </p:pic>
    </p:spTree>
    <p:extLst>
      <p:ext uri="{BB962C8B-B14F-4D97-AF65-F5344CB8AC3E}">
        <p14:creationId xmlns:p14="http://schemas.microsoft.com/office/powerpoint/2010/main" val="1819205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Who should know what and how SAP can help</a:t>
            </a:r>
          </a:p>
        </p:txBody>
      </p:sp>
      <p:sp>
        <p:nvSpPr>
          <p:cNvPr id="5" name="Text Placeholder 4"/>
          <p:cNvSpPr>
            <a:spLocks noGrp="1"/>
          </p:cNvSpPr>
          <p:nvPr>
            <p:ph type="body" sz="quarter" idx="10"/>
          </p:nvPr>
        </p:nvSpPr>
        <p:spPr/>
        <p:txBody>
          <a:bodyPr/>
          <a:lstStyle/>
          <a:p>
            <a:r>
              <a:rPr lang="en-AU" dirty="0"/>
              <a:t>Business / IT</a:t>
            </a:r>
          </a:p>
        </p:txBody>
      </p:sp>
      <p:pic>
        <p:nvPicPr>
          <p:cNvPr id="12" name="Picture Placeholder 11"/>
          <p:cNvPicPr>
            <a:picLocks noGrp="1" noChangeAspect="1"/>
          </p:cNvPicPr>
          <p:nvPr>
            <p:ph type="pic" sz="quarter" idx="12"/>
          </p:nvPr>
        </p:nvPicPr>
        <p:blipFill>
          <a:blip r:embed="rId2"/>
          <a:srcRect t="25305" b="25305"/>
          <a:stretch>
            <a:fillRect/>
          </a:stretch>
        </p:blipFill>
        <p:spPr/>
      </p:pic>
      <p:sp>
        <p:nvSpPr>
          <p:cNvPr id="9" name="Text Placeholder 8"/>
          <p:cNvSpPr>
            <a:spLocks noGrp="1"/>
          </p:cNvSpPr>
          <p:nvPr>
            <p:ph type="body" sz="quarter" idx="13"/>
          </p:nvPr>
        </p:nvSpPr>
        <p:spPr/>
        <p:txBody>
          <a:bodyPr/>
          <a:lstStyle/>
          <a:p>
            <a:r>
              <a:rPr lang="en-AU" dirty="0"/>
              <a:t>Architects</a:t>
            </a:r>
          </a:p>
        </p:txBody>
      </p:sp>
      <p:pic>
        <p:nvPicPr>
          <p:cNvPr id="14" name="Picture Placeholder 13"/>
          <p:cNvPicPr>
            <a:picLocks noGrp="1" noChangeAspect="1"/>
          </p:cNvPicPr>
          <p:nvPr>
            <p:ph type="pic" sz="quarter" idx="14"/>
          </p:nvPr>
        </p:nvPicPr>
        <p:blipFill>
          <a:blip r:embed="rId3"/>
          <a:srcRect t="25298" b="25298"/>
          <a:stretch>
            <a:fillRect/>
          </a:stretch>
        </p:blipFill>
        <p:spPr/>
      </p:pic>
      <p:sp>
        <p:nvSpPr>
          <p:cNvPr id="2" name="Speech Bubble: Rectangle 1"/>
          <p:cNvSpPr/>
          <p:nvPr/>
        </p:nvSpPr>
        <p:spPr bwMode="gray">
          <a:xfrm rot="20198834">
            <a:off x="1954883" y="4852800"/>
            <a:ext cx="2306782" cy="914400"/>
          </a:xfrm>
          <a:prstGeom prst="wedgeRectCallout">
            <a:avLst/>
          </a:prstGeom>
          <a:solidFill>
            <a:schemeClr val="accent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AU" sz="1800" b="0" i="0" u="none" strike="noStrike" kern="0" cap="none" spc="0" normalizeH="0" baseline="0" noProof="0" dirty="0">
                <a:ln>
                  <a:noFill/>
                </a:ln>
                <a:effectLst/>
                <a:uLnTx/>
                <a:uFillTx/>
                <a:ea typeface="Arial Unicode MS" pitchFamily="34" charset="-128"/>
                <a:cs typeface="Arial Unicode MS" pitchFamily="34" charset="-128"/>
              </a:rPr>
              <a:t>Design Thinking</a:t>
            </a:r>
          </a:p>
        </p:txBody>
      </p:sp>
      <p:sp>
        <p:nvSpPr>
          <p:cNvPr id="8" name="Speech Bubble: Rectangle 7"/>
          <p:cNvSpPr/>
          <p:nvPr/>
        </p:nvSpPr>
        <p:spPr bwMode="gray">
          <a:xfrm rot="20198834">
            <a:off x="7997079" y="4852800"/>
            <a:ext cx="2306782" cy="914400"/>
          </a:xfrm>
          <a:prstGeom prst="wedgeRectCallout">
            <a:avLst/>
          </a:prstGeom>
          <a:solidFill>
            <a:schemeClr val="accent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AU" sz="1800" b="0" i="0" u="none" strike="noStrike" kern="0" cap="none" spc="0" normalizeH="0" baseline="0" noProof="0" dirty="0">
                <a:ln>
                  <a:noFill/>
                </a:ln>
                <a:effectLst/>
                <a:uLnTx/>
                <a:uFillTx/>
                <a:ea typeface="Arial Unicode MS" pitchFamily="34" charset="-128"/>
                <a:cs typeface="Arial Unicode MS" pitchFamily="34" charset="-128"/>
              </a:rPr>
              <a:t>Learning Hub</a:t>
            </a:r>
          </a:p>
        </p:txBody>
      </p:sp>
      <p:sp>
        <p:nvSpPr>
          <p:cNvPr id="10" name="Rectangle 9"/>
          <p:cNvSpPr/>
          <p:nvPr/>
        </p:nvSpPr>
        <p:spPr bwMode="gray">
          <a:xfrm>
            <a:off x="6362477" y="1620000"/>
            <a:ext cx="5328000" cy="2631000"/>
          </a:xfrm>
          <a:prstGeom prst="rect">
            <a:avLst/>
          </a:prstGeom>
          <a:solidFill>
            <a:srgbClr val="D0D0D0"/>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AU"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11" name="Picture Placeholder 13"/>
          <p:cNvPicPr preferRelativeResize="0">
            <a:picLocks noChangeAspect="1"/>
          </p:cNvPicPr>
          <p:nvPr/>
        </p:nvPicPr>
        <p:blipFill>
          <a:blip r:embed="rId3"/>
          <a:stretch>
            <a:fillRect/>
          </a:stretch>
        </p:blipFill>
        <p:spPr bwMode="gray">
          <a:xfrm>
            <a:off x="7710977" y="1620000"/>
            <a:ext cx="2631000" cy="2631000"/>
          </a:xfrm>
          <a:prstGeom prst="rect">
            <a:avLst/>
          </a:prstGeom>
          <a:solidFill>
            <a:schemeClr val="tx2">
              <a:alpha val="70000"/>
            </a:schemeClr>
          </a:solidFill>
        </p:spPr>
      </p:pic>
    </p:spTree>
    <p:extLst>
      <p:ext uri="{BB962C8B-B14F-4D97-AF65-F5344CB8AC3E}">
        <p14:creationId xmlns:p14="http://schemas.microsoft.com/office/powerpoint/2010/main" val="9863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2"/>
          <a:stretch>
            <a:fillRect/>
          </a:stretch>
        </p:blipFill>
        <p:spPr>
          <a:xfrm>
            <a:off x="379131" y="3427200"/>
            <a:ext cx="11436914" cy="3430800"/>
          </a:xfrm>
        </p:spPr>
      </p:pic>
      <p:sp>
        <p:nvSpPr>
          <p:cNvPr id="3" name="Title 2"/>
          <p:cNvSpPr>
            <a:spLocks noGrp="1"/>
          </p:cNvSpPr>
          <p:nvPr>
            <p:ph type="ctrTitle"/>
          </p:nvPr>
        </p:nvSpPr>
        <p:spPr/>
        <p:txBody>
          <a:bodyPr/>
          <a:lstStyle/>
          <a:p>
            <a:r>
              <a:rPr lang="en-AU" dirty="0"/>
              <a:t>2. Have the skilled project team</a:t>
            </a:r>
          </a:p>
        </p:txBody>
      </p:sp>
    </p:spTree>
    <p:extLst>
      <p:ext uri="{BB962C8B-B14F-4D97-AF65-F5344CB8AC3E}">
        <p14:creationId xmlns:p14="http://schemas.microsoft.com/office/powerpoint/2010/main" val="4104665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403711" y="2720299"/>
            <a:ext cx="11185200" cy="3285032"/>
          </a:xfrm>
        </p:spPr>
        <p:txBody>
          <a:bodyPr/>
          <a:lstStyle/>
          <a:p>
            <a:pPr lvl="0"/>
            <a:r>
              <a:rPr lang="en-US" sz="4400" dirty="0"/>
              <a:t>“The greatest enemy of knowledge is not ignorance, </a:t>
            </a:r>
          </a:p>
          <a:p>
            <a:pPr lvl="0"/>
            <a:r>
              <a:rPr lang="en-US" sz="4400" dirty="0">
                <a:solidFill>
                  <a:schemeClr val="accent1"/>
                </a:solidFill>
              </a:rPr>
              <a:t>	it is the illusion of knowledge.”</a:t>
            </a:r>
          </a:p>
          <a:p>
            <a:pPr lvl="1"/>
            <a:endParaRPr lang="en-US" dirty="0"/>
          </a:p>
          <a:p>
            <a:pPr lvl="1"/>
            <a:r>
              <a:rPr lang="en-US" dirty="0"/>
              <a:t>Daniel J. </a:t>
            </a:r>
            <a:r>
              <a:rPr lang="en-US" dirty="0" err="1"/>
              <a:t>Boorstin</a:t>
            </a:r>
            <a:endParaRPr lang="en-US" dirty="0"/>
          </a:p>
        </p:txBody>
      </p:sp>
    </p:spTree>
    <p:extLst>
      <p:ext uri="{BB962C8B-B14F-4D97-AF65-F5344CB8AC3E}">
        <p14:creationId xmlns:p14="http://schemas.microsoft.com/office/powerpoint/2010/main" val="971973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srcRect l="3953" r="3953"/>
          <a:stretch>
            <a:fillRect/>
          </a:stretch>
        </p:blipFill>
        <p:spPr/>
      </p:pic>
      <p:sp>
        <p:nvSpPr>
          <p:cNvPr id="5" name="Text Placeholder 4"/>
          <p:cNvSpPr>
            <a:spLocks noGrp="1"/>
          </p:cNvSpPr>
          <p:nvPr>
            <p:ph type="body" sz="quarter" idx="11"/>
          </p:nvPr>
        </p:nvSpPr>
        <p:spPr/>
        <p:txBody>
          <a:bodyPr/>
          <a:lstStyle/>
          <a:p>
            <a:pPr marL="342900" indent="-342900">
              <a:buFont typeface="Arial" panose="020B0604020202020204" pitchFamily="34" charset="0"/>
              <a:buChar char="•"/>
            </a:pPr>
            <a:r>
              <a:rPr lang="en-AU" dirty="0"/>
              <a:t>A small group of people need to be upskilled in a short timeframe</a:t>
            </a:r>
          </a:p>
          <a:p>
            <a:pPr marL="342900" indent="-342900">
              <a:buFont typeface="Arial" panose="020B0604020202020204" pitchFamily="34" charset="0"/>
              <a:buChar char="•"/>
            </a:pPr>
            <a:r>
              <a:rPr lang="en-AU" dirty="0"/>
              <a:t>They know the business need, so they are safeguarding the solution is implemented as it should</a:t>
            </a:r>
          </a:p>
          <a:p>
            <a:pPr marL="342900" indent="-342900">
              <a:buFont typeface="Arial" panose="020B0604020202020204" pitchFamily="34" charset="0"/>
              <a:buChar char="•"/>
            </a:pPr>
            <a:r>
              <a:rPr lang="en-AU" dirty="0"/>
              <a:t>It is continuous as sprints evolve</a:t>
            </a:r>
          </a:p>
          <a:p>
            <a:pPr marL="342900" indent="-342900">
              <a:buFont typeface="Arial" panose="020B0604020202020204" pitchFamily="34" charset="0"/>
              <a:buChar char="•"/>
            </a:pPr>
            <a:r>
              <a:rPr lang="en-AU" dirty="0"/>
              <a:t>Most content is readily available as cloud implementations are about configuration, not customization</a:t>
            </a:r>
          </a:p>
          <a:p>
            <a:pPr marL="342900" indent="-342900">
              <a:buFont typeface="Arial" panose="020B0604020202020204" pitchFamily="34" charset="0"/>
              <a:buChar char="•"/>
            </a:pPr>
            <a:endParaRPr lang="en-AU" dirty="0"/>
          </a:p>
        </p:txBody>
      </p:sp>
      <p:sp>
        <p:nvSpPr>
          <p:cNvPr id="4" name="Title 3"/>
          <p:cNvSpPr>
            <a:spLocks noGrp="1"/>
          </p:cNvSpPr>
          <p:nvPr>
            <p:ph type="title"/>
          </p:nvPr>
        </p:nvSpPr>
        <p:spPr/>
        <p:txBody>
          <a:bodyPr/>
          <a:lstStyle/>
          <a:p>
            <a:r>
              <a:rPr lang="en-AU" dirty="0"/>
              <a:t>Who should know what</a:t>
            </a:r>
          </a:p>
        </p:txBody>
      </p:sp>
    </p:spTree>
    <p:extLst>
      <p:ext uri="{BB962C8B-B14F-4D97-AF65-F5344CB8AC3E}">
        <p14:creationId xmlns:p14="http://schemas.microsoft.com/office/powerpoint/2010/main" val="811466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srcRect l="3953" r="3953"/>
          <a:stretch>
            <a:fillRect/>
          </a:stretch>
        </p:blipFill>
        <p:spPr/>
      </p:pic>
      <p:sp>
        <p:nvSpPr>
          <p:cNvPr id="5" name="Text Placeholder 4"/>
          <p:cNvSpPr>
            <a:spLocks noGrp="1"/>
          </p:cNvSpPr>
          <p:nvPr>
            <p:ph type="body" sz="quarter" idx="11"/>
          </p:nvPr>
        </p:nvSpPr>
        <p:spPr/>
        <p:txBody>
          <a:bodyPr/>
          <a:lstStyle/>
          <a:p>
            <a:pPr marL="342900" indent="-342900">
              <a:buFont typeface="Arial" panose="020B0604020202020204" pitchFamily="34" charset="0"/>
              <a:buChar char="•"/>
            </a:pPr>
            <a:r>
              <a:rPr lang="en-AU" dirty="0"/>
              <a:t>A small group of people need to be upskilled in a short timeframe</a:t>
            </a:r>
          </a:p>
          <a:p>
            <a:pPr marL="342900" indent="-342900">
              <a:buFont typeface="Arial" panose="020B0604020202020204" pitchFamily="34" charset="0"/>
              <a:buChar char="•"/>
            </a:pPr>
            <a:r>
              <a:rPr lang="en-AU" dirty="0"/>
              <a:t>They know the business need, so they are safeguarding the solution is implemented as it should</a:t>
            </a:r>
          </a:p>
          <a:p>
            <a:pPr marL="342900" indent="-342900">
              <a:buFont typeface="Arial" panose="020B0604020202020204" pitchFamily="34" charset="0"/>
              <a:buChar char="•"/>
            </a:pPr>
            <a:r>
              <a:rPr lang="en-AU" dirty="0"/>
              <a:t>It is continuous as sprints evolve</a:t>
            </a:r>
          </a:p>
          <a:p>
            <a:pPr marL="342900" indent="-342900">
              <a:buFont typeface="Arial" panose="020B0604020202020204" pitchFamily="34" charset="0"/>
              <a:buChar char="•"/>
            </a:pPr>
            <a:r>
              <a:rPr lang="en-AU" dirty="0"/>
              <a:t>Most content is readily available as cloud implementations are about configuration, not customization</a:t>
            </a:r>
          </a:p>
          <a:p>
            <a:pPr marL="342900" indent="-342900">
              <a:buFont typeface="Arial" panose="020B0604020202020204" pitchFamily="34" charset="0"/>
              <a:buChar char="•"/>
            </a:pPr>
            <a:endParaRPr lang="en-AU" dirty="0"/>
          </a:p>
        </p:txBody>
      </p:sp>
      <p:sp>
        <p:nvSpPr>
          <p:cNvPr id="4" name="Title 3"/>
          <p:cNvSpPr>
            <a:spLocks noGrp="1"/>
          </p:cNvSpPr>
          <p:nvPr>
            <p:ph type="title"/>
          </p:nvPr>
        </p:nvSpPr>
        <p:spPr/>
        <p:txBody>
          <a:bodyPr/>
          <a:lstStyle/>
          <a:p>
            <a:r>
              <a:rPr lang="en-AU" dirty="0"/>
              <a:t>Who should know what</a:t>
            </a:r>
          </a:p>
        </p:txBody>
      </p:sp>
      <p:sp>
        <p:nvSpPr>
          <p:cNvPr id="7" name="Speech Bubble: Rectangle 6"/>
          <p:cNvSpPr/>
          <p:nvPr/>
        </p:nvSpPr>
        <p:spPr bwMode="gray">
          <a:xfrm rot="20198834">
            <a:off x="6436827" y="772637"/>
            <a:ext cx="2306782" cy="914400"/>
          </a:xfrm>
          <a:prstGeom prst="wedgeRectCallout">
            <a:avLst/>
          </a:prstGeom>
          <a:solidFill>
            <a:schemeClr val="accent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AU" sz="1800" b="0" i="0" u="none" strike="noStrike" kern="0" cap="none" spc="0" normalizeH="0" baseline="0" noProof="0" dirty="0">
                <a:ln>
                  <a:noFill/>
                </a:ln>
                <a:effectLst/>
                <a:uLnTx/>
                <a:uFillTx/>
                <a:ea typeface="Arial Unicode MS" pitchFamily="34" charset="-128"/>
                <a:cs typeface="Arial Unicode MS" pitchFamily="34" charset="-128"/>
              </a:rPr>
              <a:t>Project team</a:t>
            </a:r>
            <a:r>
              <a:rPr kumimoji="0" lang="en-AU" sz="1800" b="0" i="0" u="none" strike="noStrike" kern="0" cap="none" spc="0" normalizeH="0" noProof="0" dirty="0">
                <a:ln>
                  <a:noFill/>
                </a:ln>
                <a:effectLst/>
                <a:uLnTx/>
                <a:uFillTx/>
                <a:ea typeface="Arial Unicode MS" pitchFamily="34" charset="-128"/>
                <a:cs typeface="Arial Unicode MS" pitchFamily="34" charset="-128"/>
              </a:rPr>
              <a:t> training</a:t>
            </a:r>
            <a:endParaRPr kumimoji="0" lang="en-AU" sz="1800"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389846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2"/>
          <a:stretch>
            <a:fillRect/>
          </a:stretch>
        </p:blipFill>
        <p:spPr>
          <a:xfrm>
            <a:off x="379131" y="3528689"/>
            <a:ext cx="11436914" cy="3227821"/>
          </a:xfrm>
        </p:spPr>
      </p:pic>
      <p:sp>
        <p:nvSpPr>
          <p:cNvPr id="3" name="Title 2"/>
          <p:cNvSpPr>
            <a:spLocks noGrp="1"/>
          </p:cNvSpPr>
          <p:nvPr>
            <p:ph type="ctrTitle"/>
          </p:nvPr>
        </p:nvSpPr>
        <p:spPr/>
        <p:txBody>
          <a:bodyPr/>
          <a:lstStyle/>
          <a:p>
            <a:r>
              <a:rPr lang="en-AU" dirty="0"/>
              <a:t>3. Have the successful go-live</a:t>
            </a:r>
          </a:p>
        </p:txBody>
      </p:sp>
    </p:spTree>
    <p:extLst>
      <p:ext uri="{BB962C8B-B14F-4D97-AF65-F5344CB8AC3E}">
        <p14:creationId xmlns:p14="http://schemas.microsoft.com/office/powerpoint/2010/main" val="1023870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403711" y="2720299"/>
            <a:ext cx="11185200" cy="3285032"/>
          </a:xfrm>
        </p:spPr>
        <p:txBody>
          <a:bodyPr/>
          <a:lstStyle/>
          <a:p>
            <a:pPr lvl="0"/>
            <a:r>
              <a:rPr lang="en-US" sz="4400" dirty="0"/>
              <a:t>“Hurry up when you have time, </a:t>
            </a:r>
          </a:p>
          <a:p>
            <a:pPr lvl="0"/>
            <a:r>
              <a:rPr lang="en-US" sz="4400" dirty="0">
                <a:solidFill>
                  <a:schemeClr val="accent1"/>
                </a:solidFill>
              </a:rPr>
              <a:t>	so you have time when you need to hurry up.”</a:t>
            </a:r>
          </a:p>
          <a:p>
            <a:pPr lvl="1"/>
            <a:endParaRPr lang="en-US" dirty="0"/>
          </a:p>
          <a:p>
            <a:pPr lvl="1"/>
            <a:r>
              <a:rPr lang="en-US" dirty="0"/>
              <a:t>David Dekker</a:t>
            </a:r>
          </a:p>
        </p:txBody>
      </p:sp>
    </p:spTree>
    <p:extLst>
      <p:ext uri="{BB962C8B-B14F-4D97-AF65-F5344CB8AC3E}">
        <p14:creationId xmlns:p14="http://schemas.microsoft.com/office/powerpoint/2010/main" val="4284144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3"/>
          <p:cNvPicPr>
            <a:picLocks noChangeAspect="1"/>
          </p:cNvPicPr>
          <p:nvPr/>
        </p:nvPicPr>
        <p:blipFill>
          <a:blip r:embed="rId2"/>
          <a:stretch>
            <a:fillRect/>
          </a:stretch>
        </p:blipFill>
        <p:spPr bwMode="gray">
          <a:xfrm>
            <a:off x="4401639" y="1620000"/>
            <a:ext cx="3391200" cy="2232000"/>
          </a:xfrm>
          <a:prstGeom prst="rect">
            <a:avLst/>
          </a:prstGeom>
          <a:solidFill>
            <a:schemeClr val="tx2">
              <a:alpha val="70000"/>
            </a:schemeClr>
          </a:solidFill>
        </p:spPr>
      </p:pic>
      <p:sp>
        <p:nvSpPr>
          <p:cNvPr id="4" name="Title 3"/>
          <p:cNvSpPr>
            <a:spLocks noGrp="1"/>
          </p:cNvSpPr>
          <p:nvPr>
            <p:ph type="title"/>
          </p:nvPr>
        </p:nvSpPr>
        <p:spPr/>
        <p:txBody>
          <a:bodyPr/>
          <a:lstStyle/>
          <a:p>
            <a:r>
              <a:rPr lang="en-AU" dirty="0"/>
              <a:t>Setup for success</a:t>
            </a:r>
          </a:p>
        </p:txBody>
      </p:sp>
      <p:sp>
        <p:nvSpPr>
          <p:cNvPr id="5" name="Text Placeholder 4"/>
          <p:cNvSpPr>
            <a:spLocks noGrp="1"/>
          </p:cNvSpPr>
          <p:nvPr>
            <p:ph type="body" sz="quarter" idx="10"/>
          </p:nvPr>
        </p:nvSpPr>
        <p:spPr/>
        <p:txBody>
          <a:bodyPr/>
          <a:lstStyle/>
          <a:p>
            <a:r>
              <a:rPr lang="en-AU" dirty="0"/>
              <a:t>Cloud ≠ no training is needed</a:t>
            </a:r>
          </a:p>
        </p:txBody>
      </p:sp>
      <p:pic>
        <p:nvPicPr>
          <p:cNvPr id="10" name="Picture Placeholder 9"/>
          <p:cNvPicPr>
            <a:picLocks noGrp="1" noChangeAspect="1"/>
          </p:cNvPicPr>
          <p:nvPr>
            <p:ph type="pic" sz="quarter" idx="12"/>
          </p:nvPr>
        </p:nvPicPr>
        <p:blipFill>
          <a:blip r:embed="rId3"/>
          <a:stretch>
            <a:fillRect/>
          </a:stretch>
        </p:blipFill>
        <p:spPr>
          <a:xfrm>
            <a:off x="503999" y="1620000"/>
            <a:ext cx="3391199" cy="2232000"/>
          </a:xfrm>
        </p:spPr>
      </p:pic>
      <p:sp>
        <p:nvSpPr>
          <p:cNvPr id="3" name="Text Placeholder 2"/>
          <p:cNvSpPr>
            <a:spLocks noGrp="1"/>
          </p:cNvSpPr>
          <p:nvPr>
            <p:ph type="body" sz="quarter" idx="13"/>
          </p:nvPr>
        </p:nvSpPr>
        <p:spPr/>
        <p:txBody>
          <a:bodyPr/>
          <a:lstStyle/>
          <a:p>
            <a:r>
              <a:rPr lang="en-AU" dirty="0"/>
              <a:t>Ebbinghaus forgetting curve</a:t>
            </a:r>
          </a:p>
          <a:p>
            <a:endParaRPr lang="en-AU" dirty="0"/>
          </a:p>
        </p:txBody>
      </p:sp>
      <p:pic>
        <p:nvPicPr>
          <p:cNvPr id="15" name="Picture Placeholder 14"/>
          <p:cNvPicPr>
            <a:picLocks noGrp="1" noChangeAspect="1"/>
          </p:cNvPicPr>
          <p:nvPr>
            <p:ph type="pic" sz="quarter" idx="14"/>
          </p:nvPr>
        </p:nvPicPr>
        <p:blipFill>
          <a:blip r:embed="rId4"/>
          <a:stretch>
            <a:fillRect/>
          </a:stretch>
        </p:blipFill>
        <p:spPr>
          <a:xfrm>
            <a:off x="8299277" y="1620000"/>
            <a:ext cx="3391200" cy="2232000"/>
          </a:xfrm>
        </p:spPr>
      </p:pic>
      <p:sp>
        <p:nvSpPr>
          <p:cNvPr id="7" name="Text Placeholder 6"/>
          <p:cNvSpPr>
            <a:spLocks noGrp="1"/>
          </p:cNvSpPr>
          <p:nvPr>
            <p:ph type="body" sz="quarter" idx="15"/>
          </p:nvPr>
        </p:nvSpPr>
        <p:spPr/>
        <p:txBody>
          <a:bodyPr/>
          <a:lstStyle/>
          <a:p>
            <a:r>
              <a:rPr lang="en-AU" dirty="0"/>
              <a:t>Logistics</a:t>
            </a:r>
            <a:br>
              <a:rPr lang="en-AU" dirty="0"/>
            </a:br>
            <a:endParaRPr lang="en-AU" dirty="0"/>
          </a:p>
          <a:p>
            <a:endParaRPr lang="en-AU" dirty="0"/>
          </a:p>
        </p:txBody>
      </p:sp>
    </p:spTree>
    <p:extLst>
      <p:ext uri="{BB962C8B-B14F-4D97-AF65-F5344CB8AC3E}">
        <p14:creationId xmlns:p14="http://schemas.microsoft.com/office/powerpoint/2010/main" val="1200822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gray">
          <a:xfrm>
            <a:off x="504000" y="1620000"/>
            <a:ext cx="3391199" cy="2232000"/>
          </a:xfrm>
          <a:prstGeom prst="rect">
            <a:avLst/>
          </a:prstGeom>
          <a:solidFill>
            <a:schemeClr val="tx2"/>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AU"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14" name="Picture Placeholder 13"/>
          <p:cNvPicPr>
            <a:picLocks noGrp="1" noChangeAspect="1"/>
          </p:cNvPicPr>
          <p:nvPr>
            <p:ph type="pic" sz="quarter" idx="16"/>
          </p:nvPr>
        </p:nvPicPr>
        <p:blipFill>
          <a:blip r:embed="rId3"/>
          <a:stretch>
            <a:fillRect/>
          </a:stretch>
        </p:blipFill>
        <p:spPr>
          <a:xfrm>
            <a:off x="8299273" y="1620000"/>
            <a:ext cx="3109945" cy="2232000"/>
          </a:xfrm>
        </p:spPr>
      </p:pic>
      <p:sp>
        <p:nvSpPr>
          <p:cNvPr id="4" name="Title 3"/>
          <p:cNvSpPr>
            <a:spLocks noGrp="1"/>
          </p:cNvSpPr>
          <p:nvPr>
            <p:ph type="title"/>
          </p:nvPr>
        </p:nvSpPr>
        <p:spPr/>
        <p:txBody>
          <a:bodyPr/>
          <a:lstStyle/>
          <a:p>
            <a:r>
              <a:rPr lang="en-AU" dirty="0"/>
              <a:t>So what does good look like</a:t>
            </a:r>
          </a:p>
        </p:txBody>
      </p:sp>
      <p:sp>
        <p:nvSpPr>
          <p:cNvPr id="5" name="Text Placeholder 4"/>
          <p:cNvSpPr>
            <a:spLocks noGrp="1"/>
          </p:cNvSpPr>
          <p:nvPr>
            <p:ph type="body" sz="quarter" idx="10"/>
          </p:nvPr>
        </p:nvSpPr>
        <p:spPr/>
        <p:txBody>
          <a:bodyPr/>
          <a:lstStyle/>
          <a:p>
            <a:r>
              <a:rPr lang="en-AU" dirty="0"/>
              <a:t>Training strategy</a:t>
            </a:r>
          </a:p>
        </p:txBody>
      </p:sp>
      <p:sp>
        <p:nvSpPr>
          <p:cNvPr id="7" name="Text Placeholder 6"/>
          <p:cNvSpPr>
            <a:spLocks noGrp="1"/>
          </p:cNvSpPr>
          <p:nvPr>
            <p:ph type="body" sz="quarter" idx="13"/>
          </p:nvPr>
        </p:nvSpPr>
        <p:spPr/>
        <p:txBody>
          <a:bodyPr/>
          <a:lstStyle/>
          <a:p>
            <a:r>
              <a:rPr lang="en-AU" dirty="0"/>
              <a:t>Just in time just enough delivery</a:t>
            </a:r>
          </a:p>
        </p:txBody>
      </p:sp>
      <p:pic>
        <p:nvPicPr>
          <p:cNvPr id="12" name="Picture Placeholder 11"/>
          <p:cNvPicPr>
            <a:picLocks noGrp="1" noChangeAspect="1"/>
          </p:cNvPicPr>
          <p:nvPr>
            <p:ph type="pic" sz="quarter" idx="14"/>
          </p:nvPr>
        </p:nvPicPr>
        <p:blipFill>
          <a:blip r:embed="rId4"/>
          <a:stretch>
            <a:fillRect/>
          </a:stretch>
        </p:blipFill>
        <p:spPr>
          <a:xfrm>
            <a:off x="4401636" y="1620000"/>
            <a:ext cx="3391199" cy="2232000"/>
          </a:xfrm>
        </p:spPr>
      </p:pic>
      <p:sp>
        <p:nvSpPr>
          <p:cNvPr id="9" name="Text Placeholder 8"/>
          <p:cNvSpPr>
            <a:spLocks noGrp="1"/>
          </p:cNvSpPr>
          <p:nvPr>
            <p:ph type="body" sz="quarter" idx="15"/>
          </p:nvPr>
        </p:nvSpPr>
        <p:spPr/>
        <p:txBody>
          <a:bodyPr/>
          <a:lstStyle/>
          <a:p>
            <a:r>
              <a:rPr lang="en-AU" dirty="0"/>
              <a:t>High quality content</a:t>
            </a:r>
          </a:p>
          <a:p>
            <a:endParaRPr lang="en-AU" dirty="0"/>
          </a:p>
        </p:txBody>
      </p:sp>
      <p:pic>
        <p:nvPicPr>
          <p:cNvPr id="11" name="Picture Placeholder 9"/>
          <p:cNvPicPr>
            <a:picLocks noChangeAspect="1"/>
          </p:cNvPicPr>
          <p:nvPr/>
        </p:nvPicPr>
        <p:blipFill>
          <a:blip r:embed="rId5"/>
          <a:stretch>
            <a:fillRect/>
          </a:stretch>
        </p:blipFill>
        <p:spPr bwMode="gray">
          <a:xfrm>
            <a:off x="1083600" y="1620000"/>
            <a:ext cx="2232000" cy="2232000"/>
          </a:xfrm>
          <a:prstGeom prst="rect">
            <a:avLst/>
          </a:prstGeom>
          <a:solidFill>
            <a:schemeClr val="tx2">
              <a:alpha val="70000"/>
            </a:schemeClr>
          </a:solidFill>
        </p:spPr>
      </p:pic>
    </p:spTree>
    <p:extLst>
      <p:ext uri="{BB962C8B-B14F-4D97-AF65-F5344CB8AC3E}">
        <p14:creationId xmlns:p14="http://schemas.microsoft.com/office/powerpoint/2010/main" val="3560049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gray">
          <a:xfrm>
            <a:off x="504000" y="1620000"/>
            <a:ext cx="3391199" cy="2232000"/>
          </a:xfrm>
          <a:prstGeom prst="rect">
            <a:avLst/>
          </a:prstGeom>
          <a:solidFill>
            <a:schemeClr val="tx2"/>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AU"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14" name="Picture Placeholder 13"/>
          <p:cNvPicPr>
            <a:picLocks noGrp="1" noChangeAspect="1"/>
          </p:cNvPicPr>
          <p:nvPr>
            <p:ph type="pic" sz="quarter" idx="16"/>
          </p:nvPr>
        </p:nvPicPr>
        <p:blipFill>
          <a:blip r:embed="rId3"/>
          <a:stretch>
            <a:fillRect/>
          </a:stretch>
        </p:blipFill>
        <p:spPr>
          <a:xfrm>
            <a:off x="8299273" y="1620000"/>
            <a:ext cx="3109945" cy="2232000"/>
          </a:xfrm>
        </p:spPr>
      </p:pic>
      <p:sp>
        <p:nvSpPr>
          <p:cNvPr id="4" name="Title 3"/>
          <p:cNvSpPr>
            <a:spLocks noGrp="1"/>
          </p:cNvSpPr>
          <p:nvPr>
            <p:ph type="title"/>
          </p:nvPr>
        </p:nvSpPr>
        <p:spPr/>
        <p:txBody>
          <a:bodyPr/>
          <a:lstStyle/>
          <a:p>
            <a:r>
              <a:rPr lang="en-AU" dirty="0"/>
              <a:t>So what does good look like – and how SAP can help</a:t>
            </a:r>
          </a:p>
        </p:txBody>
      </p:sp>
      <p:sp>
        <p:nvSpPr>
          <p:cNvPr id="5" name="Text Placeholder 4"/>
          <p:cNvSpPr>
            <a:spLocks noGrp="1"/>
          </p:cNvSpPr>
          <p:nvPr>
            <p:ph type="body" sz="quarter" idx="10"/>
          </p:nvPr>
        </p:nvSpPr>
        <p:spPr/>
        <p:txBody>
          <a:bodyPr/>
          <a:lstStyle/>
          <a:p>
            <a:r>
              <a:rPr lang="en-AU" dirty="0"/>
              <a:t>Training strategy</a:t>
            </a:r>
          </a:p>
        </p:txBody>
      </p:sp>
      <p:sp>
        <p:nvSpPr>
          <p:cNvPr id="7" name="Text Placeholder 6"/>
          <p:cNvSpPr>
            <a:spLocks noGrp="1"/>
          </p:cNvSpPr>
          <p:nvPr>
            <p:ph type="body" sz="quarter" idx="13"/>
          </p:nvPr>
        </p:nvSpPr>
        <p:spPr/>
        <p:txBody>
          <a:bodyPr/>
          <a:lstStyle/>
          <a:p>
            <a:r>
              <a:rPr lang="en-AU" dirty="0"/>
              <a:t>Just in time just enough delivery</a:t>
            </a:r>
          </a:p>
        </p:txBody>
      </p:sp>
      <p:pic>
        <p:nvPicPr>
          <p:cNvPr id="12" name="Picture Placeholder 11"/>
          <p:cNvPicPr>
            <a:picLocks noGrp="1" noChangeAspect="1"/>
          </p:cNvPicPr>
          <p:nvPr>
            <p:ph type="pic" sz="quarter" idx="14"/>
          </p:nvPr>
        </p:nvPicPr>
        <p:blipFill>
          <a:blip r:embed="rId4"/>
          <a:stretch>
            <a:fillRect/>
          </a:stretch>
        </p:blipFill>
        <p:spPr>
          <a:xfrm>
            <a:off x="4401636" y="1620000"/>
            <a:ext cx="3391199" cy="2232000"/>
          </a:xfrm>
        </p:spPr>
      </p:pic>
      <p:sp>
        <p:nvSpPr>
          <p:cNvPr id="9" name="Text Placeholder 8"/>
          <p:cNvSpPr>
            <a:spLocks noGrp="1"/>
          </p:cNvSpPr>
          <p:nvPr>
            <p:ph type="body" sz="quarter" idx="15"/>
          </p:nvPr>
        </p:nvSpPr>
        <p:spPr/>
        <p:txBody>
          <a:bodyPr/>
          <a:lstStyle/>
          <a:p>
            <a:r>
              <a:rPr lang="en-AU" dirty="0"/>
              <a:t>High quality content</a:t>
            </a:r>
          </a:p>
          <a:p>
            <a:endParaRPr lang="en-AU" dirty="0"/>
          </a:p>
        </p:txBody>
      </p:sp>
      <p:pic>
        <p:nvPicPr>
          <p:cNvPr id="11" name="Picture Placeholder 9"/>
          <p:cNvPicPr>
            <a:picLocks noChangeAspect="1"/>
          </p:cNvPicPr>
          <p:nvPr/>
        </p:nvPicPr>
        <p:blipFill>
          <a:blip r:embed="rId5"/>
          <a:stretch>
            <a:fillRect/>
          </a:stretch>
        </p:blipFill>
        <p:spPr bwMode="gray">
          <a:xfrm>
            <a:off x="1083600" y="1620000"/>
            <a:ext cx="2232000" cy="2232000"/>
          </a:xfrm>
          <a:prstGeom prst="rect">
            <a:avLst/>
          </a:prstGeom>
          <a:solidFill>
            <a:schemeClr val="tx2">
              <a:alpha val="70000"/>
            </a:schemeClr>
          </a:solidFill>
        </p:spPr>
      </p:pic>
      <p:sp>
        <p:nvSpPr>
          <p:cNvPr id="16" name="Speech Bubble: Rectangle 15"/>
          <p:cNvSpPr/>
          <p:nvPr/>
        </p:nvSpPr>
        <p:spPr bwMode="gray">
          <a:xfrm rot="20198834">
            <a:off x="1046207" y="4844850"/>
            <a:ext cx="2306782" cy="914400"/>
          </a:xfrm>
          <a:prstGeom prst="wedgeRectCallout">
            <a:avLst/>
          </a:prstGeom>
          <a:solidFill>
            <a:schemeClr val="accent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AU" sz="1800" kern="0" dirty="0">
                <a:ea typeface="Arial Unicode MS" pitchFamily="34" charset="-128"/>
                <a:cs typeface="Arial Unicode MS" pitchFamily="34" charset="-128"/>
              </a:rPr>
              <a:t>Part of project team</a:t>
            </a:r>
            <a:endParaRPr kumimoji="0" lang="en-AU"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7" name="Speech Bubble: Rectangle 16"/>
          <p:cNvSpPr/>
          <p:nvPr/>
        </p:nvSpPr>
        <p:spPr bwMode="gray">
          <a:xfrm rot="20198834">
            <a:off x="4943843" y="4844850"/>
            <a:ext cx="2306782" cy="914400"/>
          </a:xfrm>
          <a:prstGeom prst="wedgeRectCallout">
            <a:avLst/>
          </a:prstGeom>
          <a:solidFill>
            <a:schemeClr val="accent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AU" sz="1800" kern="0" dirty="0">
                <a:ea typeface="Arial Unicode MS" pitchFamily="34" charset="-128"/>
                <a:cs typeface="Arial Unicode MS" pitchFamily="34" charset="-128"/>
              </a:rPr>
              <a:t>SAP Enable Now</a:t>
            </a:r>
            <a:endParaRPr kumimoji="0" lang="en-AU" sz="1800"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86878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SAP Enable Now </a:t>
            </a:r>
            <a:endParaRPr lang="de-DE"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553" y="1482057"/>
            <a:ext cx="11546312" cy="4653375"/>
          </a:xfrm>
          <a:prstGeom prst="rect">
            <a:avLst/>
          </a:prstGeom>
        </p:spPr>
      </p:pic>
      <p:sp>
        <p:nvSpPr>
          <p:cNvPr id="4" name="Rectangle 3"/>
          <p:cNvSpPr/>
          <p:nvPr/>
        </p:nvSpPr>
        <p:spPr bwMode="gray">
          <a:xfrm>
            <a:off x="7217267" y="843156"/>
            <a:ext cx="4650597" cy="2161505"/>
          </a:xfrm>
          <a:prstGeom prst="rect">
            <a:avLst/>
          </a:prstGeom>
          <a:solidFill>
            <a:schemeClr val="tx2">
              <a:lumMod val="20000"/>
              <a:lumOff val="80000"/>
            </a:schemeClr>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de-DE" sz="1800" kern="0" dirty="0" err="1">
              <a:ea typeface="Arial Unicode MS" pitchFamily="34" charset="-128"/>
              <a:cs typeface="Arial Unicode MS" pitchFamily="34" charset="-128"/>
            </a:endParaRPr>
          </a:p>
        </p:txBody>
      </p:sp>
      <p:sp>
        <p:nvSpPr>
          <p:cNvPr id="5" name="TextBox 4"/>
          <p:cNvSpPr txBox="1"/>
          <p:nvPr/>
        </p:nvSpPr>
        <p:spPr>
          <a:xfrm>
            <a:off x="7217268" y="873332"/>
            <a:ext cx="4650597" cy="2123167"/>
          </a:xfrm>
          <a:prstGeom prst="rect">
            <a:avLst/>
          </a:prstGeom>
          <a:solidFill>
            <a:schemeClr val="bg2">
              <a:lumMod val="40000"/>
              <a:lumOff val="60000"/>
            </a:schemeClr>
          </a:solidFill>
          <a:ln>
            <a:noFill/>
          </a:ln>
        </p:spPr>
        <p:txBody>
          <a:bodyPr wrap="square" rtlCol="0">
            <a:spAutoFit/>
          </a:bodyPr>
          <a:lstStyle/>
          <a:p>
            <a:r>
              <a:rPr lang="en-US" sz="1800" b="1" dirty="0">
                <a:solidFill>
                  <a:schemeClr val="bg1"/>
                </a:solidFill>
                <a:latin typeface="+mj-lt"/>
              </a:rPr>
              <a:t>Quick Facts </a:t>
            </a:r>
          </a:p>
          <a:p>
            <a:pPr marL="171416" indent="-171416">
              <a:buFont typeface="Arial"/>
              <a:buChar char="•"/>
            </a:pPr>
            <a:endParaRPr lang="en-US" sz="600" dirty="0">
              <a:solidFill>
                <a:schemeClr val="tx1">
                  <a:lumMod val="65000"/>
                  <a:lumOff val="35000"/>
                </a:schemeClr>
              </a:solidFill>
            </a:endParaRPr>
          </a:p>
          <a:p>
            <a:pPr marL="171416" indent="-171416">
              <a:buFont typeface="Arial"/>
              <a:buChar char="•"/>
            </a:pPr>
            <a:r>
              <a:rPr lang="en-US" sz="1200" dirty="0">
                <a:solidFill>
                  <a:schemeClr val="tx1">
                    <a:lumMod val="65000"/>
                    <a:lumOff val="35000"/>
                  </a:schemeClr>
                </a:solidFill>
              </a:rPr>
              <a:t>Scalable content production environment</a:t>
            </a:r>
          </a:p>
          <a:p>
            <a:pPr marL="171416" indent="-171416">
              <a:buFont typeface="Arial"/>
              <a:buChar char="•"/>
            </a:pPr>
            <a:r>
              <a:rPr lang="en-US" sz="1200" dirty="0">
                <a:solidFill>
                  <a:schemeClr val="tx1">
                    <a:lumMod val="65000"/>
                    <a:lumOff val="35000"/>
                  </a:schemeClr>
                </a:solidFill>
              </a:rPr>
              <a:t>Used externally by 1.500 customers and partners </a:t>
            </a:r>
          </a:p>
          <a:p>
            <a:pPr marL="171416" indent="-171416">
              <a:buFont typeface="Arial"/>
              <a:buChar char="•"/>
            </a:pPr>
            <a:r>
              <a:rPr lang="en-US" sz="1200" dirty="0">
                <a:solidFill>
                  <a:schemeClr val="tx1">
                    <a:lumMod val="65000"/>
                    <a:lumOff val="35000"/>
                  </a:schemeClr>
                </a:solidFill>
              </a:rPr>
              <a:t>Used internally in approx. 50 internal SAP projects</a:t>
            </a:r>
          </a:p>
          <a:p>
            <a:pPr marL="171416" indent="-171416">
              <a:buFont typeface="Arial"/>
              <a:buChar char="•"/>
            </a:pPr>
            <a:r>
              <a:rPr lang="en-US" sz="1200" dirty="0">
                <a:solidFill>
                  <a:schemeClr val="tx1">
                    <a:lumMod val="65000"/>
                    <a:lumOff val="35000"/>
                  </a:schemeClr>
                </a:solidFill>
              </a:rPr>
              <a:t>Existing synergies with other SAP products (Mobile Documents, Solution Manager, </a:t>
            </a:r>
            <a:r>
              <a:rPr lang="en-US" sz="1200" dirty="0" err="1">
                <a:solidFill>
                  <a:schemeClr val="tx1">
                    <a:lumMod val="65000"/>
                    <a:lumOff val="35000"/>
                  </a:schemeClr>
                </a:solidFill>
              </a:rPr>
              <a:t>SuccessFactors</a:t>
            </a:r>
            <a:r>
              <a:rPr lang="en-US" sz="1200" dirty="0">
                <a:solidFill>
                  <a:schemeClr val="tx1">
                    <a:lumMod val="65000"/>
                    <a:lumOff val="35000"/>
                  </a:schemeClr>
                </a:solidFill>
              </a:rPr>
              <a:t>, LSO,  </a:t>
            </a:r>
            <a:r>
              <a:rPr lang="en-US" sz="1200" dirty="0" err="1">
                <a:solidFill>
                  <a:schemeClr val="tx1">
                    <a:lumMod val="65000"/>
                    <a:lumOff val="35000"/>
                  </a:schemeClr>
                </a:solidFill>
              </a:rPr>
              <a:t>eCATT</a:t>
            </a:r>
            <a:r>
              <a:rPr lang="en-US" sz="1200" dirty="0">
                <a:solidFill>
                  <a:schemeClr val="tx1">
                    <a:lumMod val="65000"/>
                    <a:lumOff val="35000"/>
                  </a:schemeClr>
                </a:solidFill>
              </a:rPr>
              <a:t>, KA, etc.)</a:t>
            </a:r>
          </a:p>
          <a:p>
            <a:pPr marL="171416" indent="-171416">
              <a:buFont typeface="Arial"/>
              <a:buChar char="•"/>
            </a:pPr>
            <a:r>
              <a:rPr lang="en-US" sz="1200" dirty="0">
                <a:solidFill>
                  <a:schemeClr val="tx1">
                    <a:lumMod val="65000"/>
                    <a:lumOff val="35000"/>
                  </a:schemeClr>
                </a:solidFill>
              </a:rPr>
              <a:t>Single-source technology with content localization &amp; maintenance</a:t>
            </a:r>
          </a:p>
          <a:p>
            <a:pPr marL="171416" indent="-171416">
              <a:buFont typeface="Arial"/>
              <a:buChar char="•"/>
            </a:pPr>
            <a:r>
              <a:rPr lang="en-US" sz="1200" dirty="0">
                <a:solidFill>
                  <a:schemeClr val="tx1">
                    <a:lumMod val="65000"/>
                    <a:lumOff val="35000"/>
                  </a:schemeClr>
                </a:solidFill>
              </a:rPr>
              <a:t>Project team collaboration &amp; content lifecycle management support</a:t>
            </a:r>
          </a:p>
        </p:txBody>
      </p:sp>
      <p:sp>
        <p:nvSpPr>
          <p:cNvPr id="6" name="Text Placeholder 2"/>
          <p:cNvSpPr>
            <a:spLocks noGrp="1"/>
          </p:cNvSpPr>
          <p:nvPr>
            <p:ph type="body" sz="quarter" idx="10"/>
          </p:nvPr>
        </p:nvSpPr>
        <p:spPr>
          <a:xfrm>
            <a:off x="321551" y="1364098"/>
            <a:ext cx="4953863" cy="1720800"/>
          </a:xfrm>
        </p:spPr>
        <p:txBody>
          <a:bodyPr/>
          <a:lstStyle/>
          <a:p>
            <a:r>
              <a:rPr lang="en-US" sz="1800" dirty="0">
                <a:solidFill>
                  <a:schemeClr val="tx1">
                    <a:lumMod val="50000"/>
                    <a:lumOff val="50000"/>
                  </a:schemeClr>
                </a:solidFill>
                <a:ea typeface="Times New Roman" pitchFamily="18" charset="0"/>
                <a:cs typeface="Arial" pitchFamily="34" charset="0"/>
              </a:rPr>
              <a:t>Single source recordings can be published in multiple format to significantly reduce the time to produce training and support content.</a:t>
            </a:r>
          </a:p>
          <a:p>
            <a:r>
              <a:rPr lang="en-US" sz="1800" dirty="0">
                <a:solidFill>
                  <a:schemeClr val="tx1">
                    <a:lumMod val="50000"/>
                    <a:lumOff val="50000"/>
                  </a:schemeClr>
                </a:solidFill>
                <a:ea typeface="Times New Roman" pitchFamily="18" charset="0"/>
                <a:cs typeface="Arial" pitchFamily="34" charset="0"/>
              </a:rPr>
              <a:t>SAP Enable Now is an end-to-end authoring suite for creating, editing and distributing various training and performance support materials.</a:t>
            </a:r>
          </a:p>
        </p:txBody>
      </p:sp>
    </p:spTree>
    <p:extLst>
      <p:ext uri="{BB962C8B-B14F-4D97-AF65-F5344CB8AC3E}">
        <p14:creationId xmlns:p14="http://schemas.microsoft.com/office/powerpoint/2010/main" val="243806548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AU" sz="1600" dirty="0"/>
              <a:t>SAP Enable Now is SAP’s leading knowledge content management solution, supporting the entire extended workforce by providing fast and efficient production of enablement materials:  formal, informal and on-the-job support – unleashing the full knowledge and productivity of all employees and increasing the potential ROI for the entire IT landscape.</a:t>
            </a:r>
          </a:p>
          <a:p>
            <a:r>
              <a:rPr lang="en-AU" sz="1800" b="1" dirty="0"/>
              <a:t>F</a:t>
            </a:r>
            <a:r>
              <a:rPr lang="en-AU" sz="1600" b="1" dirty="0"/>
              <a:t>ormal Training</a:t>
            </a:r>
          </a:p>
          <a:p>
            <a:pPr lvl="1"/>
            <a:r>
              <a:rPr lang="en-AU" sz="1400" dirty="0"/>
              <a:t>Traditional instructor lead training</a:t>
            </a:r>
          </a:p>
          <a:p>
            <a:pPr lvl="1"/>
            <a:r>
              <a:rPr lang="en-AU" sz="1400" dirty="0"/>
              <a:t>Online courses</a:t>
            </a:r>
          </a:p>
          <a:p>
            <a:r>
              <a:rPr lang="en-AU" sz="1600" b="1" dirty="0"/>
              <a:t>Informal Learning</a:t>
            </a:r>
            <a:endParaRPr lang="en-AU" sz="1600" dirty="0"/>
          </a:p>
          <a:p>
            <a:pPr lvl="1"/>
            <a:r>
              <a:rPr lang="en-AU" sz="1400" dirty="0"/>
              <a:t>Self-directed learning</a:t>
            </a:r>
          </a:p>
          <a:p>
            <a:pPr lvl="1"/>
            <a:r>
              <a:rPr lang="en-AU" sz="1400" dirty="0"/>
              <a:t>Sharing of knowledge</a:t>
            </a:r>
          </a:p>
          <a:p>
            <a:r>
              <a:rPr lang="en-AU" sz="1600" b="1" dirty="0"/>
              <a:t>On-the-job Support</a:t>
            </a:r>
            <a:endParaRPr lang="en-AU" sz="1600" dirty="0"/>
          </a:p>
          <a:p>
            <a:pPr lvl="1"/>
            <a:r>
              <a:rPr lang="en-AU" sz="1400" dirty="0"/>
              <a:t>In application micro-learning</a:t>
            </a:r>
          </a:p>
          <a:p>
            <a:pPr lvl="1"/>
            <a:r>
              <a:rPr lang="en-AU" sz="1400" dirty="0"/>
              <a:t>Push notifications directly users</a:t>
            </a:r>
          </a:p>
          <a:p>
            <a:pPr lvl="1"/>
            <a:r>
              <a:rPr lang="en-AU" sz="1400" dirty="0"/>
              <a:t>In application process guidance</a:t>
            </a:r>
          </a:p>
        </p:txBody>
      </p:sp>
      <p:sp>
        <p:nvSpPr>
          <p:cNvPr id="2" name="Title 1"/>
          <p:cNvSpPr>
            <a:spLocks noGrp="1"/>
          </p:cNvSpPr>
          <p:nvPr>
            <p:ph type="title"/>
          </p:nvPr>
        </p:nvSpPr>
        <p:spPr bwMode="gray"/>
        <p:txBody>
          <a:bodyPr/>
          <a:lstStyle/>
          <a:p>
            <a:r>
              <a:rPr lang="en-US" dirty="0"/>
              <a:t>SAP Enable Now</a:t>
            </a:r>
            <a:br>
              <a:rPr lang="en-US" dirty="0"/>
            </a:br>
            <a:r>
              <a:rPr lang="en-US" b="0" dirty="0"/>
              <a:t>The key to successful knowledge transfer</a:t>
            </a:r>
            <a:endParaRPr lang="en-US" dirty="0"/>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2859643" y="3043454"/>
            <a:ext cx="9009654" cy="3391924"/>
          </a:xfrm>
          <a:prstGeom prst="rect">
            <a:avLst/>
          </a:prstGeom>
        </p:spPr>
      </p:pic>
    </p:spTree>
    <p:extLst>
      <p:ext uri="{BB962C8B-B14F-4D97-AF65-F5344CB8AC3E}">
        <p14:creationId xmlns:p14="http://schemas.microsoft.com/office/powerpoint/2010/main" val="3322345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gray">
          <a:xfrm>
            <a:off x="504000" y="1620000"/>
            <a:ext cx="3391199" cy="2232000"/>
          </a:xfrm>
          <a:prstGeom prst="rect">
            <a:avLst/>
          </a:prstGeom>
          <a:solidFill>
            <a:schemeClr val="tx2"/>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AU"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14" name="Picture Placeholder 13"/>
          <p:cNvPicPr>
            <a:picLocks noGrp="1" noChangeAspect="1"/>
          </p:cNvPicPr>
          <p:nvPr>
            <p:ph type="pic" sz="quarter" idx="16"/>
          </p:nvPr>
        </p:nvPicPr>
        <p:blipFill>
          <a:blip r:embed="rId3"/>
          <a:stretch>
            <a:fillRect/>
          </a:stretch>
        </p:blipFill>
        <p:spPr>
          <a:xfrm>
            <a:off x="8299273" y="1620000"/>
            <a:ext cx="3109945" cy="2232000"/>
          </a:xfrm>
        </p:spPr>
      </p:pic>
      <p:sp>
        <p:nvSpPr>
          <p:cNvPr id="4" name="Title 3"/>
          <p:cNvSpPr>
            <a:spLocks noGrp="1"/>
          </p:cNvSpPr>
          <p:nvPr>
            <p:ph type="title"/>
          </p:nvPr>
        </p:nvSpPr>
        <p:spPr/>
        <p:txBody>
          <a:bodyPr/>
          <a:lstStyle/>
          <a:p>
            <a:r>
              <a:rPr lang="en-AU" dirty="0"/>
              <a:t>So what does good look like – and how SAP can help</a:t>
            </a:r>
          </a:p>
        </p:txBody>
      </p:sp>
      <p:sp>
        <p:nvSpPr>
          <p:cNvPr id="5" name="Text Placeholder 4"/>
          <p:cNvSpPr>
            <a:spLocks noGrp="1"/>
          </p:cNvSpPr>
          <p:nvPr>
            <p:ph type="body" sz="quarter" idx="10"/>
          </p:nvPr>
        </p:nvSpPr>
        <p:spPr/>
        <p:txBody>
          <a:bodyPr/>
          <a:lstStyle/>
          <a:p>
            <a:r>
              <a:rPr lang="en-AU" dirty="0"/>
              <a:t>Training strategy</a:t>
            </a:r>
          </a:p>
        </p:txBody>
      </p:sp>
      <p:sp>
        <p:nvSpPr>
          <p:cNvPr id="7" name="Text Placeholder 6"/>
          <p:cNvSpPr>
            <a:spLocks noGrp="1"/>
          </p:cNvSpPr>
          <p:nvPr>
            <p:ph type="body" sz="quarter" idx="13"/>
          </p:nvPr>
        </p:nvSpPr>
        <p:spPr/>
        <p:txBody>
          <a:bodyPr/>
          <a:lstStyle/>
          <a:p>
            <a:r>
              <a:rPr lang="en-AU" dirty="0"/>
              <a:t>Just in time just enough delivery</a:t>
            </a:r>
          </a:p>
        </p:txBody>
      </p:sp>
      <p:pic>
        <p:nvPicPr>
          <p:cNvPr id="12" name="Picture Placeholder 11"/>
          <p:cNvPicPr>
            <a:picLocks noGrp="1" noChangeAspect="1"/>
          </p:cNvPicPr>
          <p:nvPr>
            <p:ph type="pic" sz="quarter" idx="14"/>
          </p:nvPr>
        </p:nvPicPr>
        <p:blipFill>
          <a:blip r:embed="rId4"/>
          <a:stretch>
            <a:fillRect/>
          </a:stretch>
        </p:blipFill>
        <p:spPr>
          <a:xfrm>
            <a:off x="4401636" y="1620000"/>
            <a:ext cx="3391199" cy="2232000"/>
          </a:xfrm>
        </p:spPr>
      </p:pic>
      <p:sp>
        <p:nvSpPr>
          <p:cNvPr id="9" name="Text Placeholder 8"/>
          <p:cNvSpPr>
            <a:spLocks noGrp="1"/>
          </p:cNvSpPr>
          <p:nvPr>
            <p:ph type="body" sz="quarter" idx="15"/>
          </p:nvPr>
        </p:nvSpPr>
        <p:spPr/>
        <p:txBody>
          <a:bodyPr/>
          <a:lstStyle/>
          <a:p>
            <a:r>
              <a:rPr lang="en-AU" dirty="0"/>
              <a:t>High quality content</a:t>
            </a:r>
          </a:p>
          <a:p>
            <a:endParaRPr lang="en-AU" dirty="0"/>
          </a:p>
        </p:txBody>
      </p:sp>
      <p:pic>
        <p:nvPicPr>
          <p:cNvPr id="11" name="Picture Placeholder 9"/>
          <p:cNvPicPr>
            <a:picLocks noChangeAspect="1"/>
          </p:cNvPicPr>
          <p:nvPr/>
        </p:nvPicPr>
        <p:blipFill>
          <a:blip r:embed="rId5"/>
          <a:stretch>
            <a:fillRect/>
          </a:stretch>
        </p:blipFill>
        <p:spPr bwMode="gray">
          <a:xfrm>
            <a:off x="1083600" y="1620000"/>
            <a:ext cx="2232000" cy="2232000"/>
          </a:xfrm>
          <a:prstGeom prst="rect">
            <a:avLst/>
          </a:prstGeom>
          <a:solidFill>
            <a:schemeClr val="tx2">
              <a:alpha val="70000"/>
            </a:schemeClr>
          </a:solidFill>
        </p:spPr>
      </p:pic>
      <p:sp>
        <p:nvSpPr>
          <p:cNvPr id="16" name="Speech Bubble: Rectangle 15"/>
          <p:cNvSpPr/>
          <p:nvPr/>
        </p:nvSpPr>
        <p:spPr bwMode="gray">
          <a:xfrm rot="20198834">
            <a:off x="1046207" y="4844850"/>
            <a:ext cx="2306782" cy="914400"/>
          </a:xfrm>
          <a:prstGeom prst="wedgeRectCallout">
            <a:avLst/>
          </a:prstGeom>
          <a:solidFill>
            <a:schemeClr val="accent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AU" sz="1800" kern="0" dirty="0">
                <a:ea typeface="Arial Unicode MS" pitchFamily="34" charset="-128"/>
                <a:cs typeface="Arial Unicode MS" pitchFamily="34" charset="-128"/>
              </a:rPr>
              <a:t>Part of project team</a:t>
            </a:r>
            <a:endParaRPr kumimoji="0" lang="en-AU"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7" name="Speech Bubble: Rectangle 16"/>
          <p:cNvSpPr/>
          <p:nvPr/>
        </p:nvSpPr>
        <p:spPr bwMode="gray">
          <a:xfrm rot="20198834">
            <a:off x="4943843" y="4844850"/>
            <a:ext cx="2306782" cy="914400"/>
          </a:xfrm>
          <a:prstGeom prst="wedgeRectCallout">
            <a:avLst/>
          </a:prstGeom>
          <a:solidFill>
            <a:schemeClr val="accent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AU" sz="1800" kern="0" dirty="0">
                <a:ea typeface="Arial Unicode MS" pitchFamily="34" charset="-128"/>
                <a:cs typeface="Arial Unicode MS" pitchFamily="34" charset="-128"/>
              </a:rPr>
              <a:t>SAP Enable Now</a:t>
            </a:r>
            <a:endParaRPr kumimoji="0" lang="en-AU"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8" name="Speech Bubble: Rectangle 17"/>
          <p:cNvSpPr/>
          <p:nvPr/>
        </p:nvSpPr>
        <p:spPr bwMode="gray">
          <a:xfrm rot="20198834">
            <a:off x="8335042" y="4917736"/>
            <a:ext cx="2306782" cy="914400"/>
          </a:xfrm>
          <a:prstGeom prst="wedgeRectCallout">
            <a:avLst/>
          </a:prstGeom>
          <a:solidFill>
            <a:schemeClr val="accent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AU" sz="1800" kern="0" dirty="0">
                <a:ea typeface="Arial Unicode MS" pitchFamily="34" charset="-128"/>
                <a:cs typeface="Arial Unicode MS" pitchFamily="34" charset="-128"/>
              </a:rPr>
              <a:t>SAP Enable Now</a:t>
            </a:r>
          </a:p>
          <a:p>
            <a:pPr marR="0" algn="ctr" defTabSz="914400" eaLnBrk="1" fontAlgn="base" latinLnBrk="0" hangingPunct="1">
              <a:lnSpc>
                <a:spcPct val="100000"/>
              </a:lnSpc>
              <a:spcBef>
                <a:spcPct val="50000"/>
              </a:spcBef>
              <a:spcAft>
                <a:spcPct val="0"/>
              </a:spcAft>
              <a:buClr>
                <a:srgbClr val="F0AB00"/>
              </a:buClr>
              <a:buSzPct val="80000"/>
              <a:tabLst/>
            </a:pPr>
            <a:r>
              <a:rPr kumimoji="0" lang="en-AU" sz="1800" b="0" i="0" u="none" strike="noStrike" kern="0" cap="none" spc="0" normalizeH="0" baseline="0" noProof="0" dirty="0">
                <a:ln>
                  <a:noFill/>
                </a:ln>
                <a:effectLst/>
                <a:uLnTx/>
                <a:uFillTx/>
                <a:ea typeface="Arial Unicode MS" pitchFamily="34" charset="-128"/>
                <a:cs typeface="Arial Unicode MS" pitchFamily="34" charset="-128"/>
              </a:rPr>
              <a:t>UEM by KNOA</a:t>
            </a:r>
          </a:p>
        </p:txBody>
      </p:sp>
    </p:spTree>
    <p:extLst>
      <p:ext uri="{BB962C8B-B14F-4D97-AF65-F5344CB8AC3E}">
        <p14:creationId xmlns:p14="http://schemas.microsoft.com/office/powerpoint/2010/main" val="246041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nSpc>
                <a:spcPct val="110000"/>
              </a:lnSpc>
            </a:pPr>
            <a:r>
              <a:rPr lang="en-US" dirty="0">
                <a:cs typeface="Arial" charset="0"/>
              </a:rPr>
              <a:t>How user analytics help with SAP S/4HANA migration projects</a:t>
            </a:r>
            <a:endParaRPr lang="en-US" dirty="0"/>
          </a:p>
        </p:txBody>
      </p:sp>
      <p:sp>
        <p:nvSpPr>
          <p:cNvPr id="2" name="Bildplatzhalter 1"/>
          <p:cNvSpPr>
            <a:spLocks noGrp="1"/>
          </p:cNvSpPr>
          <p:nvPr>
            <p:ph type="pic" sz="quarter" idx="10"/>
          </p:nvPr>
        </p:nvSpPr>
        <p:spPr/>
      </p:sp>
      <p:sp>
        <p:nvSpPr>
          <p:cNvPr id="3" name="Textplatzhalter 2"/>
          <p:cNvSpPr>
            <a:spLocks noGrp="1"/>
          </p:cNvSpPr>
          <p:nvPr>
            <p:ph type="body" sz="quarter" idx="11"/>
          </p:nvPr>
        </p:nvSpPr>
        <p:spPr>
          <a:xfrm>
            <a:off x="898018" y="1692001"/>
            <a:ext cx="5088807" cy="4392000"/>
          </a:xfrm>
        </p:spPr>
        <p:txBody>
          <a:bodyPr/>
          <a:lstStyle/>
          <a:p>
            <a:r>
              <a:rPr lang="de-DE" sz="1800" dirty="0" err="1">
                <a:solidFill>
                  <a:schemeClr val="accent1"/>
                </a:solidFill>
              </a:rPr>
              <a:t>Before</a:t>
            </a:r>
            <a:r>
              <a:rPr lang="de-DE" sz="1800" dirty="0"/>
              <a:t> Migration</a:t>
            </a:r>
          </a:p>
          <a:p>
            <a:pPr lvl="2">
              <a:spcBef>
                <a:spcPts val="200"/>
              </a:spcBef>
            </a:pPr>
            <a:r>
              <a:rPr lang="en-US" sz="1600" dirty="0"/>
              <a:t>Assess current challenges and inefficiencies </a:t>
            </a:r>
          </a:p>
          <a:p>
            <a:pPr lvl="2">
              <a:spcBef>
                <a:spcPts val="200"/>
              </a:spcBef>
            </a:pPr>
            <a:r>
              <a:rPr lang="en-US" sz="1600" dirty="0"/>
              <a:t>Employ user-centric success criteria and key performance indicators (KPIs)</a:t>
            </a:r>
          </a:p>
          <a:p>
            <a:pPr lvl="2">
              <a:spcBef>
                <a:spcPts val="200"/>
              </a:spcBef>
            </a:pPr>
            <a:r>
              <a:rPr lang="en-US" sz="1600" dirty="0"/>
              <a:t>Define top migration scenarios (business processes and user groups)</a:t>
            </a:r>
          </a:p>
          <a:p>
            <a:pPr>
              <a:spcBef>
                <a:spcPts val="1200"/>
              </a:spcBef>
            </a:pPr>
            <a:r>
              <a:rPr lang="de-DE" sz="1800" dirty="0" err="1">
                <a:solidFill>
                  <a:schemeClr val="accent1"/>
                </a:solidFill>
              </a:rPr>
              <a:t>During</a:t>
            </a:r>
            <a:r>
              <a:rPr lang="de-DE" sz="1800" dirty="0"/>
              <a:t> Migration</a:t>
            </a:r>
          </a:p>
          <a:p>
            <a:pPr lvl="2">
              <a:spcBef>
                <a:spcPts val="200"/>
              </a:spcBef>
            </a:pPr>
            <a:r>
              <a:rPr lang="en-US" sz="1600" dirty="0"/>
              <a:t>Identify actual business workflows in your current environment</a:t>
            </a:r>
          </a:p>
          <a:p>
            <a:pPr lvl="2">
              <a:spcBef>
                <a:spcPts val="200"/>
              </a:spcBef>
            </a:pPr>
            <a:r>
              <a:rPr lang="en-US" sz="1600" dirty="0"/>
              <a:t>Uncover user experience (UX) issues and identify improvements</a:t>
            </a:r>
          </a:p>
          <a:p>
            <a:pPr lvl="2">
              <a:spcBef>
                <a:spcPts val="200"/>
              </a:spcBef>
            </a:pPr>
            <a:r>
              <a:rPr lang="en-US" sz="1600" dirty="0"/>
              <a:t>Validate new UX designs</a:t>
            </a:r>
          </a:p>
          <a:p>
            <a:pPr>
              <a:spcBef>
                <a:spcPts val="1200"/>
              </a:spcBef>
            </a:pPr>
            <a:r>
              <a:rPr lang="de-DE" sz="1800" dirty="0">
                <a:solidFill>
                  <a:schemeClr val="accent1"/>
                </a:solidFill>
              </a:rPr>
              <a:t>After</a:t>
            </a:r>
            <a:r>
              <a:rPr lang="de-DE" sz="1800" dirty="0"/>
              <a:t> Migration</a:t>
            </a:r>
          </a:p>
          <a:p>
            <a:pPr lvl="2">
              <a:spcBef>
                <a:spcPts val="200"/>
              </a:spcBef>
            </a:pPr>
            <a:r>
              <a:rPr lang="en-US" sz="1600" dirty="0"/>
              <a:t>Identify adoption gaps for newly deployed apps</a:t>
            </a:r>
          </a:p>
          <a:p>
            <a:pPr lvl="2">
              <a:spcBef>
                <a:spcPts val="200"/>
              </a:spcBef>
            </a:pPr>
            <a:r>
              <a:rPr lang="en-US" sz="1600" dirty="0"/>
              <a:t>Monitor performance proactively</a:t>
            </a:r>
          </a:p>
          <a:p>
            <a:pPr lvl="2">
              <a:spcBef>
                <a:spcPts val="200"/>
              </a:spcBef>
            </a:pPr>
            <a:r>
              <a:rPr lang="en-US" sz="1600" dirty="0"/>
              <a:t>Prove ROI and quantify success</a:t>
            </a:r>
          </a:p>
        </p:txBody>
      </p:sp>
      <p:sp>
        <p:nvSpPr>
          <p:cNvPr id="17" name="Slide Number Placeholder 5"/>
          <p:cNvSpPr>
            <a:spLocks noGrp="1"/>
          </p:cNvSpPr>
          <p:nvPr>
            <p:ph type="sldNum" sz="quarter" idx="4294967295"/>
          </p:nvPr>
        </p:nvSpPr>
        <p:spPr>
          <a:xfrm>
            <a:off x="9349622" y="6356467"/>
            <a:ext cx="2844142" cy="365040"/>
          </a:xfrm>
          <a:prstGeom prst="rect">
            <a:avLst/>
          </a:prstGeom>
        </p:spPr>
        <p:txBody>
          <a:bodyPr vert="horz" lIns="121920" tIns="60960" rIns="121920" bIns="60960" rtlCol="0" anchor="ctr"/>
          <a:lstStyle>
            <a:lvl1pPr algn="r">
              <a:defRPr sz="1334">
                <a:solidFill>
                  <a:srgbClr val="2A65B1"/>
                </a:solidFill>
              </a:defRPr>
            </a:lvl1pPr>
          </a:lstStyle>
          <a:p>
            <a:fld id="{01B0E697-602C-F24B-AFFA-AB935D746B44}" type="slidenum">
              <a:rPr lang="en-US" smtClean="0"/>
              <a:pPr/>
              <a:t>23</a:t>
            </a:fld>
            <a:endParaRPr lang="en-US" dirty="0"/>
          </a:p>
        </p:txBody>
      </p:sp>
      <p:sp>
        <p:nvSpPr>
          <p:cNvPr id="13" name="TextBox 12"/>
          <p:cNvSpPr txBox="1"/>
          <p:nvPr/>
        </p:nvSpPr>
        <p:spPr>
          <a:xfrm>
            <a:off x="16242241" y="6366933"/>
            <a:ext cx="184688" cy="523227"/>
          </a:xfrm>
          <a:prstGeom prst="rect">
            <a:avLst/>
          </a:prstGeom>
          <a:noFill/>
        </p:spPr>
        <p:txBody>
          <a:bodyPr wrap="none" rtlCol="0">
            <a:spAutoFit/>
          </a:bodyPr>
          <a:lstStyle/>
          <a:p>
            <a:endParaRPr lang="en-US" sz="2800" dirty="0"/>
          </a:p>
        </p:txBody>
      </p:sp>
      <p:pic>
        <p:nvPicPr>
          <p:cNvPr id="21" name="Bildplatzhalter 2"/>
          <p:cNvPicPr>
            <a:picLocks noChangeAspect="1"/>
          </p:cNvPicPr>
          <p:nvPr/>
        </p:nvPicPr>
        <p:blipFill rotWithShape="1">
          <a:blip r:embed="rId3">
            <a:extLst>
              <a:ext uri="{28A0092B-C50C-407E-A947-70E740481C1C}">
                <a14:useLocalDpi xmlns:a14="http://schemas.microsoft.com/office/drawing/2010/main" val="0"/>
              </a:ext>
            </a:extLst>
          </a:blip>
          <a:srcRect l="26731" t="38954" r="20989" b="240"/>
          <a:stretch/>
        </p:blipFill>
        <p:spPr>
          <a:xfrm>
            <a:off x="6207991" y="1692001"/>
            <a:ext cx="5661489" cy="4392000"/>
          </a:xfrm>
          <a:prstGeom prst="rect">
            <a:avLst/>
          </a:prstGeom>
        </p:spPr>
      </p:pic>
      <p:pic>
        <p:nvPicPr>
          <p:cNvPr id="22" name="Picture 11" descr="Prepar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77358" y="3740539"/>
            <a:ext cx="1346276" cy="2204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Desig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92194" y="3479179"/>
            <a:ext cx="703978" cy="114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descr="ongoing.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67998" y="3477272"/>
            <a:ext cx="487187" cy="7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llipse 5"/>
          <p:cNvSpPr/>
          <p:nvPr/>
        </p:nvSpPr>
        <p:spPr bwMode="gray">
          <a:xfrm>
            <a:off x="341304" y="1640852"/>
            <a:ext cx="386770" cy="386770"/>
          </a:xfrm>
          <a:prstGeom prst="ellipse">
            <a:avLst/>
          </a:prstGeom>
          <a:solidFill>
            <a:schemeClr val="accent1"/>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r>
              <a:rPr lang="de-DE" sz="2000" b="1" kern="0" dirty="0">
                <a:ea typeface="Arial Unicode MS" pitchFamily="34" charset="-128"/>
                <a:cs typeface="Arial Unicode MS" pitchFamily="34" charset="-128"/>
              </a:rPr>
              <a:t>1</a:t>
            </a:r>
          </a:p>
        </p:txBody>
      </p:sp>
      <p:sp>
        <p:nvSpPr>
          <p:cNvPr id="25" name="Ellipse 24"/>
          <p:cNvSpPr/>
          <p:nvPr/>
        </p:nvSpPr>
        <p:spPr bwMode="gray">
          <a:xfrm>
            <a:off x="341304" y="3363745"/>
            <a:ext cx="386770" cy="386770"/>
          </a:xfrm>
          <a:prstGeom prst="ellipse">
            <a:avLst/>
          </a:prstGeom>
          <a:solidFill>
            <a:schemeClr val="accent1"/>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r>
              <a:rPr lang="de-DE" sz="2000" b="1" kern="0" dirty="0">
                <a:ea typeface="Arial Unicode MS" pitchFamily="34" charset="-128"/>
                <a:cs typeface="Arial Unicode MS" pitchFamily="34" charset="-128"/>
              </a:rPr>
              <a:t>2</a:t>
            </a:r>
          </a:p>
        </p:txBody>
      </p:sp>
      <p:sp>
        <p:nvSpPr>
          <p:cNvPr id="26" name="Ellipse 25"/>
          <p:cNvSpPr/>
          <p:nvPr/>
        </p:nvSpPr>
        <p:spPr bwMode="gray">
          <a:xfrm>
            <a:off x="341304" y="5098359"/>
            <a:ext cx="386770" cy="386770"/>
          </a:xfrm>
          <a:prstGeom prst="ellipse">
            <a:avLst/>
          </a:prstGeom>
          <a:solidFill>
            <a:schemeClr val="accent1"/>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r>
              <a:rPr lang="de-DE" sz="2000" b="1" kern="0" dirty="0">
                <a:ea typeface="Arial Unicode MS" pitchFamily="34" charset="-128"/>
                <a:cs typeface="Arial Unicode MS" pitchFamily="34" charset="-128"/>
              </a:rPr>
              <a:t>3</a:t>
            </a:r>
          </a:p>
        </p:txBody>
      </p:sp>
    </p:spTree>
    <p:extLst>
      <p:ext uri="{BB962C8B-B14F-4D97-AF65-F5344CB8AC3E}">
        <p14:creationId xmlns:p14="http://schemas.microsoft.com/office/powerpoint/2010/main" val="68194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296" y="503883"/>
            <a:ext cx="11183887" cy="738493"/>
          </a:xfrm>
        </p:spPr>
        <p:txBody>
          <a:bodyPr/>
          <a:lstStyle/>
          <a:p>
            <a:r>
              <a:rPr lang="en-GB" dirty="0"/>
              <a:t>Migration use case </a:t>
            </a:r>
            <a:br>
              <a:rPr lang="en-GB" dirty="0"/>
            </a:br>
            <a:r>
              <a:rPr lang="en-GB" b="0" dirty="0"/>
              <a:t>Which transactions in SAP software do we need to improve?</a:t>
            </a:r>
            <a:endParaRPr lang="en-US" b="0" dirty="0"/>
          </a:p>
        </p:txBody>
      </p:sp>
      <p:sp>
        <p:nvSpPr>
          <p:cNvPr id="9" name="Textplatzhalter 8"/>
          <p:cNvSpPr>
            <a:spLocks noGrp="1"/>
          </p:cNvSpPr>
          <p:nvPr>
            <p:ph type="body" sz="quarter" idx="11"/>
          </p:nvPr>
        </p:nvSpPr>
        <p:spPr/>
        <p:txBody>
          <a:bodyPr/>
          <a:lstStyle/>
          <a:p>
            <a:pPr lvl="2"/>
            <a:r>
              <a:rPr lang="en-US" dirty="0"/>
              <a:t>Rank transactions in SAP software by </a:t>
            </a:r>
            <a:br>
              <a:rPr lang="en-US" dirty="0"/>
            </a:br>
            <a:r>
              <a:rPr lang="en-US" dirty="0"/>
              <a:t>user-experience metrics (KPIs)</a:t>
            </a:r>
          </a:p>
          <a:p>
            <a:pPr lvl="2">
              <a:spcBef>
                <a:spcPts val="800"/>
              </a:spcBef>
            </a:pPr>
            <a:r>
              <a:rPr lang="en-US" dirty="0"/>
              <a:t>Identify transactions with:</a:t>
            </a:r>
          </a:p>
          <a:p>
            <a:pPr lvl="3"/>
            <a:r>
              <a:rPr lang="en-US" dirty="0"/>
              <a:t>Highest error rates</a:t>
            </a:r>
          </a:p>
          <a:p>
            <a:pPr lvl="3"/>
            <a:r>
              <a:rPr lang="en-US" dirty="0"/>
              <a:t>Longest response times</a:t>
            </a:r>
          </a:p>
          <a:p>
            <a:pPr lvl="3"/>
            <a:r>
              <a:rPr lang="en-US" dirty="0"/>
              <a:t>Highest degree of complexity</a:t>
            </a:r>
          </a:p>
          <a:p>
            <a:pPr lvl="3"/>
            <a:r>
              <a:rPr lang="en-US" dirty="0"/>
              <a:t>Highest level of user activity </a:t>
            </a:r>
          </a:p>
          <a:p>
            <a:pPr lvl="2">
              <a:spcBef>
                <a:spcPts val="800"/>
              </a:spcBef>
            </a:pPr>
            <a:r>
              <a:rPr lang="en-US" dirty="0"/>
              <a:t>Identify the user impact</a:t>
            </a:r>
          </a:p>
          <a:p>
            <a:pPr lvl="2">
              <a:spcBef>
                <a:spcPts val="800"/>
              </a:spcBef>
            </a:pPr>
            <a:r>
              <a:rPr lang="en-US" dirty="0"/>
              <a:t>Select transactions that should be targeted for migration to SAP Screen Personas, SAP Fiori, </a:t>
            </a:r>
            <a:br>
              <a:rPr lang="en-US" dirty="0"/>
            </a:br>
            <a:r>
              <a:rPr lang="en-US" dirty="0"/>
              <a:t>or SAPUI5</a:t>
            </a:r>
          </a:p>
          <a:p>
            <a:pPr lvl="2">
              <a:spcBef>
                <a:spcPts val="800"/>
              </a:spcBef>
            </a:pPr>
            <a:r>
              <a:rPr lang="en-US" dirty="0"/>
              <a:t>After the migration, compare KPIs against </a:t>
            </a:r>
            <a:r>
              <a:rPr lang="en-US" dirty="0" err="1"/>
              <a:t>premigration</a:t>
            </a:r>
            <a:r>
              <a:rPr lang="en-US" dirty="0"/>
              <a:t> benchmarks to validate improvements</a:t>
            </a:r>
          </a:p>
          <a:p>
            <a:pPr lvl="2"/>
            <a:endParaRPr lang="de-DE" dirty="0"/>
          </a:p>
        </p:txBody>
      </p:sp>
      <p:pic>
        <p:nvPicPr>
          <p:cNvPr id="6" name="Picture 5"/>
          <p:cNvPicPr>
            <a:picLocks noChangeAspect="1"/>
          </p:cNvPicPr>
          <p:nvPr/>
        </p:nvPicPr>
        <p:blipFill>
          <a:blip r:embed="rId2"/>
          <a:stretch>
            <a:fillRect/>
          </a:stretch>
        </p:blipFill>
        <p:spPr>
          <a:xfrm>
            <a:off x="6449194" y="1683949"/>
            <a:ext cx="5420794" cy="4409054"/>
          </a:xfrm>
          <a:prstGeom prst="rect">
            <a:avLst/>
          </a:prstGeom>
          <a:ln>
            <a:solidFill>
              <a:srgbClr val="B2B2B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0037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2"/>
          <a:stretch>
            <a:fillRect/>
          </a:stretch>
        </p:blipFill>
        <p:spPr>
          <a:xfrm>
            <a:off x="717456" y="3528689"/>
            <a:ext cx="10760263" cy="3227821"/>
          </a:xfrm>
        </p:spPr>
      </p:pic>
      <p:sp>
        <p:nvSpPr>
          <p:cNvPr id="3" name="Title 2"/>
          <p:cNvSpPr>
            <a:spLocks noGrp="1"/>
          </p:cNvSpPr>
          <p:nvPr>
            <p:ph type="ctrTitle"/>
          </p:nvPr>
        </p:nvSpPr>
        <p:spPr/>
        <p:txBody>
          <a:bodyPr/>
          <a:lstStyle/>
          <a:p>
            <a:r>
              <a:rPr lang="en-AU" dirty="0"/>
              <a:t>4. Have a sustainable post go-live</a:t>
            </a:r>
          </a:p>
        </p:txBody>
      </p:sp>
    </p:spTree>
    <p:extLst>
      <p:ext uri="{BB962C8B-B14F-4D97-AF65-F5344CB8AC3E}">
        <p14:creationId xmlns:p14="http://schemas.microsoft.com/office/powerpoint/2010/main" val="1394556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403711" y="2720299"/>
            <a:ext cx="11185200" cy="3285032"/>
          </a:xfrm>
        </p:spPr>
        <p:txBody>
          <a:bodyPr/>
          <a:lstStyle/>
          <a:p>
            <a:pPr lvl="0"/>
            <a:r>
              <a:rPr lang="en-US" sz="4400" dirty="0"/>
              <a:t>“Insanity is doing the same thing over and over again, </a:t>
            </a:r>
          </a:p>
          <a:p>
            <a:pPr lvl="0"/>
            <a:r>
              <a:rPr lang="en-US" sz="4400" dirty="0">
                <a:solidFill>
                  <a:schemeClr val="accent1"/>
                </a:solidFill>
              </a:rPr>
              <a:t>	but expecting different results.”</a:t>
            </a:r>
          </a:p>
          <a:p>
            <a:pPr lvl="1"/>
            <a:endParaRPr lang="en-US" dirty="0"/>
          </a:p>
          <a:p>
            <a:pPr lvl="1"/>
            <a:r>
              <a:rPr lang="en-US" dirty="0"/>
              <a:t>Albert Einstein</a:t>
            </a:r>
          </a:p>
        </p:txBody>
      </p:sp>
    </p:spTree>
    <p:extLst>
      <p:ext uri="{BB962C8B-B14F-4D97-AF65-F5344CB8AC3E}">
        <p14:creationId xmlns:p14="http://schemas.microsoft.com/office/powerpoint/2010/main" val="2960825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What good looks like</a:t>
            </a:r>
          </a:p>
        </p:txBody>
      </p:sp>
      <p:sp>
        <p:nvSpPr>
          <p:cNvPr id="5" name="Text Placeholder 4"/>
          <p:cNvSpPr>
            <a:spLocks noGrp="1"/>
          </p:cNvSpPr>
          <p:nvPr>
            <p:ph type="body" sz="quarter" idx="10"/>
          </p:nvPr>
        </p:nvSpPr>
        <p:spPr/>
        <p:txBody>
          <a:bodyPr/>
          <a:lstStyle/>
          <a:p>
            <a:r>
              <a:rPr lang="en-AU" dirty="0"/>
              <a:t>Apply the doctrine</a:t>
            </a:r>
          </a:p>
        </p:txBody>
      </p:sp>
      <p:pic>
        <p:nvPicPr>
          <p:cNvPr id="12" name="Picture Placeholder 11"/>
          <p:cNvPicPr>
            <a:picLocks noGrp="1" noChangeAspect="1"/>
          </p:cNvPicPr>
          <p:nvPr>
            <p:ph type="pic" sz="quarter" idx="12"/>
          </p:nvPr>
        </p:nvPicPr>
        <p:blipFill rotWithShape="1">
          <a:blip r:embed="rId3"/>
          <a:srcRect l="-8797" t="11316" r="-8797" b="11316"/>
          <a:stretch/>
        </p:blipFill>
        <p:spPr>
          <a:xfrm>
            <a:off x="504000" y="1620001"/>
            <a:ext cx="3386670" cy="2228225"/>
          </a:xfrm>
        </p:spPr>
      </p:pic>
      <p:sp>
        <p:nvSpPr>
          <p:cNvPr id="7" name="Text Placeholder 6"/>
          <p:cNvSpPr>
            <a:spLocks noGrp="1"/>
          </p:cNvSpPr>
          <p:nvPr>
            <p:ph type="body" sz="quarter" idx="13"/>
          </p:nvPr>
        </p:nvSpPr>
        <p:spPr/>
        <p:txBody>
          <a:bodyPr/>
          <a:lstStyle/>
          <a:p>
            <a:r>
              <a:rPr lang="en-AU" dirty="0"/>
              <a:t>Measure to improve</a:t>
            </a:r>
          </a:p>
        </p:txBody>
      </p:sp>
      <p:pic>
        <p:nvPicPr>
          <p:cNvPr id="18" name="Picture Placeholder 17"/>
          <p:cNvPicPr>
            <a:picLocks noGrp="1" noChangeAspect="1"/>
          </p:cNvPicPr>
          <p:nvPr>
            <p:ph type="pic" sz="quarter" idx="14"/>
          </p:nvPr>
        </p:nvPicPr>
        <p:blipFill rotWithShape="1">
          <a:blip r:embed="rId4"/>
          <a:srcRect l="-8875" t="11250" r="-8875" b="11250"/>
          <a:stretch/>
        </p:blipFill>
        <p:spPr/>
      </p:pic>
      <p:sp>
        <p:nvSpPr>
          <p:cNvPr id="9" name="Text Placeholder 8"/>
          <p:cNvSpPr>
            <a:spLocks noGrp="1"/>
          </p:cNvSpPr>
          <p:nvPr>
            <p:ph type="body" sz="quarter" idx="15"/>
          </p:nvPr>
        </p:nvSpPr>
        <p:spPr/>
        <p:txBody>
          <a:bodyPr/>
          <a:lstStyle/>
          <a:p>
            <a:r>
              <a:rPr lang="en-AU" dirty="0"/>
              <a:t>Performance support</a:t>
            </a:r>
          </a:p>
        </p:txBody>
      </p:sp>
      <p:pic>
        <p:nvPicPr>
          <p:cNvPr id="16" name="Picture Placeholder 15"/>
          <p:cNvPicPr>
            <a:picLocks noGrp="1" noChangeAspect="1"/>
          </p:cNvPicPr>
          <p:nvPr>
            <p:ph type="pic" sz="quarter" idx="16"/>
          </p:nvPr>
        </p:nvPicPr>
        <p:blipFill rotWithShape="1">
          <a:blip r:embed="rId5"/>
          <a:srcRect l="-8875" t="11250" r="-8875" b="11250"/>
          <a:stretch/>
        </p:blipFill>
        <p:spPr/>
      </p:pic>
      <p:sp>
        <p:nvSpPr>
          <p:cNvPr id="19" name="Speech Bubble: Rectangle 18"/>
          <p:cNvSpPr/>
          <p:nvPr/>
        </p:nvSpPr>
        <p:spPr bwMode="gray">
          <a:xfrm rot="20198834">
            <a:off x="1046207" y="4844850"/>
            <a:ext cx="2306782" cy="914400"/>
          </a:xfrm>
          <a:prstGeom prst="wedgeRectCallout">
            <a:avLst/>
          </a:prstGeom>
          <a:solidFill>
            <a:schemeClr val="accent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AU" sz="1800" kern="0" dirty="0">
                <a:ea typeface="Arial Unicode MS" pitchFamily="34" charset="-128"/>
                <a:cs typeface="Arial Unicode MS" pitchFamily="34" charset="-128"/>
              </a:rPr>
              <a:t>Just in time just enough</a:t>
            </a:r>
            <a:endParaRPr kumimoji="0" lang="en-AU"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0" name="Speech Bubble: Rectangle 19"/>
          <p:cNvSpPr/>
          <p:nvPr/>
        </p:nvSpPr>
        <p:spPr bwMode="gray">
          <a:xfrm rot="20198834">
            <a:off x="1037499" y="4844850"/>
            <a:ext cx="2306782" cy="914400"/>
          </a:xfrm>
          <a:prstGeom prst="wedgeRectCallout">
            <a:avLst/>
          </a:prstGeom>
          <a:solidFill>
            <a:schemeClr val="accent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AU" sz="1800" kern="0" dirty="0">
                <a:ea typeface="Arial Unicode MS" pitchFamily="34" charset="-128"/>
                <a:cs typeface="Arial Unicode MS" pitchFamily="34" charset="-128"/>
              </a:rPr>
              <a:t>Cloud software get updated</a:t>
            </a:r>
            <a:endParaRPr kumimoji="0" lang="en-AU"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1" name="Speech Bubble: Rectangle 20"/>
          <p:cNvSpPr/>
          <p:nvPr/>
        </p:nvSpPr>
        <p:spPr bwMode="gray">
          <a:xfrm rot="20198834">
            <a:off x="1028791" y="4844850"/>
            <a:ext cx="2306782" cy="914400"/>
          </a:xfrm>
          <a:prstGeom prst="wedgeRectCallout">
            <a:avLst/>
          </a:prstGeom>
          <a:solidFill>
            <a:schemeClr val="accent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AU" sz="1800" kern="0" dirty="0">
                <a:ea typeface="Arial Unicode MS" pitchFamily="34" charset="-128"/>
                <a:cs typeface="Arial Unicode MS" pitchFamily="34" charset="-128"/>
              </a:rPr>
              <a:t>People come</a:t>
            </a:r>
          </a:p>
          <a:p>
            <a:pPr marR="0" algn="ctr" defTabSz="914400" eaLnBrk="1" fontAlgn="base" latinLnBrk="0" hangingPunct="1">
              <a:lnSpc>
                <a:spcPct val="100000"/>
              </a:lnSpc>
              <a:spcBef>
                <a:spcPct val="50000"/>
              </a:spcBef>
              <a:spcAft>
                <a:spcPct val="0"/>
              </a:spcAft>
              <a:buClr>
                <a:srgbClr val="F0AB00"/>
              </a:buClr>
              <a:buSzPct val="80000"/>
              <a:tabLst/>
            </a:pPr>
            <a:r>
              <a:rPr lang="en-AU" sz="1800" kern="0" dirty="0">
                <a:ea typeface="Arial Unicode MS" pitchFamily="34" charset="-128"/>
                <a:cs typeface="Arial Unicode MS" pitchFamily="34" charset="-128"/>
              </a:rPr>
              <a:t>People go</a:t>
            </a:r>
            <a:endParaRPr kumimoji="0" lang="en-AU"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2" name="Speech Bubble: Rectangle 21"/>
          <p:cNvSpPr/>
          <p:nvPr/>
        </p:nvSpPr>
        <p:spPr bwMode="gray">
          <a:xfrm rot="20198834">
            <a:off x="4698698" y="4774661"/>
            <a:ext cx="2306782" cy="914400"/>
          </a:xfrm>
          <a:prstGeom prst="wedgeRectCallout">
            <a:avLst/>
          </a:prstGeom>
          <a:solidFill>
            <a:schemeClr val="accent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AU" sz="1800" b="0" i="0" u="none" strike="noStrike" kern="0" cap="none" spc="0" normalizeH="0" baseline="0" noProof="0" dirty="0">
                <a:ln>
                  <a:noFill/>
                </a:ln>
                <a:effectLst/>
                <a:uLnTx/>
                <a:uFillTx/>
                <a:ea typeface="Arial Unicode MS" pitchFamily="34" charset="-128"/>
                <a:cs typeface="Arial Unicode MS" pitchFamily="34" charset="-128"/>
              </a:rPr>
              <a:t>SAP Enable Now</a:t>
            </a:r>
          </a:p>
        </p:txBody>
      </p:sp>
    </p:spTree>
    <p:extLst>
      <p:ext uri="{BB962C8B-B14F-4D97-AF65-F5344CB8AC3E}">
        <p14:creationId xmlns:p14="http://schemas.microsoft.com/office/powerpoint/2010/main" val="223756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504001" y="1667879"/>
            <a:ext cx="10797515" cy="4065012"/>
          </a:xfrm>
          <a:prstGeom prst="rect">
            <a:avLst/>
          </a:prstGeom>
        </p:spPr>
      </p:pic>
      <p:sp>
        <p:nvSpPr>
          <p:cNvPr id="2" name="Title 1"/>
          <p:cNvSpPr>
            <a:spLocks noGrp="1"/>
          </p:cNvSpPr>
          <p:nvPr>
            <p:ph type="title"/>
          </p:nvPr>
        </p:nvSpPr>
        <p:spPr bwMode="gray">
          <a:xfrm>
            <a:off x="504001" y="504000"/>
            <a:ext cx="11186476" cy="369332"/>
          </a:xfrm>
        </p:spPr>
        <p:txBody>
          <a:bodyPr/>
          <a:lstStyle/>
          <a:p>
            <a:r>
              <a:rPr lang="en-US" dirty="0"/>
              <a:t>SAP Enable Now</a:t>
            </a:r>
          </a:p>
        </p:txBody>
      </p:sp>
      <p:sp>
        <p:nvSpPr>
          <p:cNvPr id="6" name="Oval 5"/>
          <p:cNvSpPr/>
          <p:nvPr/>
        </p:nvSpPr>
        <p:spPr bwMode="gray">
          <a:xfrm>
            <a:off x="4748989" y="3784821"/>
            <a:ext cx="6941488" cy="2560320"/>
          </a:xfrm>
          <a:prstGeom prst="ellipse">
            <a:avLst/>
          </a:prstGeom>
          <a:no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AU"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7" name="Oval 6"/>
          <p:cNvSpPr/>
          <p:nvPr/>
        </p:nvSpPr>
        <p:spPr bwMode="gray">
          <a:xfrm>
            <a:off x="5004261" y="3926633"/>
            <a:ext cx="6686216" cy="2259482"/>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AU"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209700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de-DE" dirty="0">
                <a:latin typeface="Arial" panose="020B0604020202020204" pitchFamily="34" charset="0"/>
                <a:cs typeface="Arial" panose="020B0604020202020204" pitchFamily="34" charset="0"/>
              </a:rPr>
              <a:t>Web </a:t>
            </a:r>
            <a:r>
              <a:rPr lang="de-DE" dirty="0" err="1">
                <a:latin typeface="Arial" panose="020B0604020202020204" pitchFamily="34" charset="0"/>
                <a:cs typeface="Arial" panose="020B0604020202020204" pitchFamily="34" charset="0"/>
              </a:rPr>
              <a:t>Assistant</a:t>
            </a:r>
            <a:r>
              <a:rPr lang="de-DE" dirty="0">
                <a:latin typeface="Arial" panose="020B0604020202020204" pitchFamily="34" charset="0"/>
                <a:cs typeface="Arial" panose="020B0604020202020204" pitchFamily="34" charset="0"/>
              </a:rPr>
              <a:t>- Must </a:t>
            </a:r>
            <a:r>
              <a:rPr lang="de-DE" dirty="0" err="1">
                <a:latin typeface="Arial" panose="020B0604020202020204" pitchFamily="34" charset="0"/>
                <a:cs typeface="Arial" panose="020B0604020202020204" pitchFamily="34" charset="0"/>
              </a:rPr>
              <a:t>Have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for</a:t>
            </a:r>
            <a:r>
              <a:rPr lang="de-DE" dirty="0">
                <a:latin typeface="Arial" panose="020B0604020202020204" pitchFamily="34" charset="0"/>
                <a:cs typeface="Arial" panose="020B0604020202020204" pitchFamily="34" charset="0"/>
              </a:rPr>
              <a:t> S/4HANA Customers </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337" y="1221324"/>
            <a:ext cx="3037614" cy="2857738"/>
          </a:xfrm>
          <a:prstGeom prst="rect">
            <a:avLst/>
          </a:prstGeom>
        </p:spPr>
      </p:pic>
      <p:pic>
        <p:nvPicPr>
          <p:cNvPr id="8" name="Picture 7" descr="C:\Users\D058204\Desktop\laserpointer.png"/>
          <p:cNvPicPr/>
          <p:nvPr/>
        </p:nvPicPr>
        <p:blipFill rotWithShape="1">
          <a:blip r:embed="rId4" cstate="screen">
            <a:extLst>
              <a:ext uri="{28A0092B-C50C-407E-A947-70E740481C1C}">
                <a14:useLocalDpi xmlns:a14="http://schemas.microsoft.com/office/drawing/2010/main"/>
              </a:ext>
            </a:extLst>
          </a:blip>
          <a:srcRect/>
          <a:stretch/>
        </p:blipFill>
        <p:spPr bwMode="auto">
          <a:xfrm>
            <a:off x="1075870" y="4287169"/>
            <a:ext cx="1388965" cy="21191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53640926-AAD7-44D8-BBD7-CCE9431645EC}">
              <a14:shadowObscured xmlns:a14="http://schemas.microsoft.com/office/drawing/2010/main"/>
            </a:ext>
          </a:extLst>
        </p:spPr>
      </p:pic>
      <p:pic>
        <p:nvPicPr>
          <p:cNvPr id="9" name="Picture 8" descr="C:\Users\D058204\Desktop\tour.png"/>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17127" y="1652771"/>
            <a:ext cx="2219195" cy="1715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67216" y="3083729"/>
            <a:ext cx="2745647" cy="2713935"/>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51973" y="3789608"/>
            <a:ext cx="3724554" cy="2679562"/>
          </a:xfrm>
          <a:prstGeom prst="rect">
            <a:avLst/>
          </a:prstGeom>
        </p:spPr>
      </p:pic>
      <p:sp>
        <p:nvSpPr>
          <p:cNvPr id="12" name="Rectangle 11"/>
          <p:cNvSpPr/>
          <p:nvPr/>
        </p:nvSpPr>
        <p:spPr>
          <a:xfrm>
            <a:off x="1115973" y="3948692"/>
            <a:ext cx="1368969" cy="338476"/>
          </a:xfrm>
          <a:prstGeom prst="rect">
            <a:avLst/>
          </a:prstGeom>
        </p:spPr>
        <p:txBody>
          <a:bodyPr wrap="none">
            <a:spAutoFit/>
          </a:bodyPr>
          <a:lstStyle/>
          <a:p>
            <a:r>
              <a:rPr lang="en-US" sz="1600" dirty="0">
                <a:latin typeface="Arial" panose="020B0604020202020204" pitchFamily="34" charset="0"/>
                <a:ea typeface="MS Mincho"/>
                <a:cs typeface="Arial" panose="020B0604020202020204" pitchFamily="34" charset="0"/>
              </a:rPr>
              <a:t>Context Help</a:t>
            </a:r>
            <a:endParaRPr lang="de-DE" sz="1600" dirty="0">
              <a:latin typeface="Arial" panose="020B0604020202020204" pitchFamily="34" charset="0"/>
              <a:cs typeface="Arial" panose="020B0604020202020204" pitchFamily="34" charset="0"/>
            </a:endParaRPr>
          </a:p>
        </p:txBody>
      </p:sp>
      <p:sp>
        <p:nvSpPr>
          <p:cNvPr id="13" name="Rectangle 12"/>
          <p:cNvSpPr/>
          <p:nvPr/>
        </p:nvSpPr>
        <p:spPr>
          <a:xfrm>
            <a:off x="3688797" y="2704550"/>
            <a:ext cx="2902483" cy="338476"/>
          </a:xfrm>
          <a:prstGeom prst="rect">
            <a:avLst/>
          </a:prstGeom>
        </p:spPr>
        <p:txBody>
          <a:bodyPr wrap="square">
            <a:spAutoFit/>
          </a:bodyPr>
          <a:lstStyle/>
          <a:p>
            <a:r>
              <a:rPr lang="en-US" sz="1600" dirty="0">
                <a:latin typeface="Arial" panose="020B0604020202020204" pitchFamily="34" charset="0"/>
                <a:ea typeface="MS Mincho"/>
                <a:cs typeface="Arial" panose="020B0604020202020204" pitchFamily="34" charset="0"/>
              </a:rPr>
              <a:t>Web-based creation &amp; editing</a:t>
            </a:r>
            <a:endParaRPr lang="de-DE" sz="1600" dirty="0">
              <a:latin typeface="Arial" panose="020B0604020202020204" pitchFamily="34" charset="0"/>
              <a:cs typeface="Arial" panose="020B0604020202020204" pitchFamily="34" charset="0"/>
            </a:endParaRPr>
          </a:p>
        </p:txBody>
      </p:sp>
      <p:sp>
        <p:nvSpPr>
          <p:cNvPr id="14" name="Rectangle 13"/>
          <p:cNvSpPr/>
          <p:nvPr/>
        </p:nvSpPr>
        <p:spPr>
          <a:xfrm>
            <a:off x="7781888" y="1307138"/>
            <a:ext cx="1297619" cy="338476"/>
          </a:xfrm>
          <a:prstGeom prst="rect">
            <a:avLst/>
          </a:prstGeom>
        </p:spPr>
        <p:txBody>
          <a:bodyPr wrap="none">
            <a:spAutoFit/>
          </a:bodyPr>
          <a:lstStyle/>
          <a:p>
            <a:r>
              <a:rPr lang="en-US" sz="1600" dirty="0">
                <a:latin typeface="Arial" panose="020B0604020202020204" pitchFamily="34" charset="0"/>
                <a:ea typeface="MS Mincho"/>
                <a:cs typeface="Arial" panose="020B0604020202020204" pitchFamily="34" charset="0"/>
              </a:rPr>
              <a:t>Guided Tour</a:t>
            </a:r>
            <a:endParaRPr lang="de-DE" sz="1600" dirty="0">
              <a:latin typeface="Arial" panose="020B0604020202020204" pitchFamily="34" charset="0"/>
              <a:cs typeface="Arial" panose="020B0604020202020204" pitchFamily="34" charset="0"/>
            </a:endParaRPr>
          </a:p>
        </p:txBody>
      </p:sp>
      <p:sp>
        <p:nvSpPr>
          <p:cNvPr id="15" name="Rectangle 14"/>
          <p:cNvSpPr/>
          <p:nvPr/>
        </p:nvSpPr>
        <p:spPr>
          <a:xfrm>
            <a:off x="7958099" y="3474313"/>
            <a:ext cx="3718427" cy="338476"/>
          </a:xfrm>
          <a:prstGeom prst="rect">
            <a:avLst/>
          </a:prstGeom>
        </p:spPr>
        <p:txBody>
          <a:bodyPr wrap="none">
            <a:spAutoFit/>
          </a:bodyPr>
          <a:lstStyle/>
          <a:p>
            <a:r>
              <a:rPr lang="en-US" sz="1600" dirty="0">
                <a:latin typeface="Arial" panose="020B0604020202020204" pitchFamily="34" charset="0"/>
                <a:cs typeface="Arial" panose="020B0604020202020204" pitchFamily="34" charset="0"/>
              </a:rPr>
              <a:t>Add existing content for in-app delivery</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4250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503999" y="1620000"/>
            <a:ext cx="6988181" cy="4230000"/>
          </a:xfrm>
        </p:spPr>
        <p:txBody>
          <a:bodyPr/>
          <a:lstStyle/>
          <a:p>
            <a:pPr>
              <a:lnSpc>
                <a:spcPct val="150000"/>
              </a:lnSpc>
            </a:pPr>
            <a:r>
              <a:rPr lang="en-AU" dirty="0"/>
              <a:t>Innovative organisations are moving away from one-time training events to </a:t>
            </a:r>
            <a:r>
              <a:rPr lang="en-AU" dirty="0">
                <a:solidFill>
                  <a:schemeClr val="accent1"/>
                </a:solidFill>
              </a:rPr>
              <a:t>continuous</a:t>
            </a:r>
            <a:r>
              <a:rPr lang="en-US" dirty="0">
                <a:solidFill>
                  <a:schemeClr val="accent1"/>
                </a:solidFill>
              </a:rPr>
              <a:t> </a:t>
            </a:r>
            <a:r>
              <a:rPr lang="en-AU" dirty="0"/>
              <a:t>micro-learning to provide the </a:t>
            </a:r>
            <a:r>
              <a:rPr lang="en-AU" dirty="0">
                <a:solidFill>
                  <a:schemeClr val="accent1"/>
                </a:solidFill>
              </a:rPr>
              <a:t>right people</a:t>
            </a:r>
            <a:r>
              <a:rPr lang="en-AU" dirty="0"/>
              <a:t>, with the </a:t>
            </a:r>
            <a:r>
              <a:rPr lang="en-AU" dirty="0">
                <a:solidFill>
                  <a:schemeClr val="accent1"/>
                </a:solidFill>
              </a:rPr>
              <a:t>right information </a:t>
            </a:r>
            <a:r>
              <a:rPr lang="en-AU" dirty="0"/>
              <a:t>at the </a:t>
            </a:r>
            <a:r>
              <a:rPr lang="en-AU" dirty="0">
                <a:solidFill>
                  <a:schemeClr val="accent1"/>
                </a:solidFill>
              </a:rPr>
              <a:t>right time </a:t>
            </a:r>
            <a:r>
              <a:rPr lang="en-AU" dirty="0"/>
              <a:t>to ensure team members have the skills and knowledge to perform their job effectively and efficiently.</a:t>
            </a:r>
          </a:p>
          <a:p>
            <a:pPr>
              <a:lnSpc>
                <a:spcPct val="150000"/>
              </a:lnSpc>
            </a:pPr>
            <a:r>
              <a:rPr lang="en-AU" dirty="0"/>
              <a:t>Learn how you can achieve value from your technology investment, successfully deliver business outcomes and provide ongoing continuous improvement.</a:t>
            </a:r>
          </a:p>
          <a:p>
            <a:pPr lvl="0"/>
            <a:endParaRPr lang="en-US" dirty="0"/>
          </a:p>
        </p:txBody>
      </p:sp>
      <p:sp>
        <p:nvSpPr>
          <p:cNvPr id="4" name="Title 3"/>
          <p:cNvSpPr>
            <a:spLocks noGrp="1"/>
          </p:cNvSpPr>
          <p:nvPr>
            <p:ph type="title"/>
          </p:nvPr>
        </p:nvSpPr>
        <p:spPr/>
        <p:txBody>
          <a:bodyPr/>
          <a:lstStyle/>
          <a:p>
            <a:r>
              <a:rPr lang="en-US" dirty="0"/>
              <a:t>It’s about people… </a:t>
            </a:r>
          </a:p>
        </p:txBody>
      </p:sp>
      <p:pic>
        <p:nvPicPr>
          <p:cNvPr id="3" name="Picture 2"/>
          <p:cNvPicPr>
            <a:picLocks noChangeAspect="1"/>
          </p:cNvPicPr>
          <p:nvPr/>
        </p:nvPicPr>
        <p:blipFill>
          <a:blip r:embed="rId2"/>
          <a:stretch>
            <a:fillRect/>
          </a:stretch>
        </p:blipFill>
        <p:spPr>
          <a:xfrm>
            <a:off x="7987787" y="1826781"/>
            <a:ext cx="3051054" cy="3051054"/>
          </a:xfrm>
          <a:prstGeom prst="rect">
            <a:avLst/>
          </a:prstGeom>
        </p:spPr>
      </p:pic>
    </p:spTree>
    <p:extLst>
      <p:ext uri="{BB962C8B-B14F-4D97-AF65-F5344CB8AC3E}">
        <p14:creationId xmlns:p14="http://schemas.microsoft.com/office/powerpoint/2010/main" val="3886438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What good looks like</a:t>
            </a:r>
          </a:p>
        </p:txBody>
      </p:sp>
      <p:sp>
        <p:nvSpPr>
          <p:cNvPr id="5" name="Text Placeholder 4"/>
          <p:cNvSpPr>
            <a:spLocks noGrp="1"/>
          </p:cNvSpPr>
          <p:nvPr>
            <p:ph type="body" sz="quarter" idx="10"/>
          </p:nvPr>
        </p:nvSpPr>
        <p:spPr/>
        <p:txBody>
          <a:bodyPr/>
          <a:lstStyle/>
          <a:p>
            <a:r>
              <a:rPr lang="en-AU" dirty="0"/>
              <a:t>Apply the doctrine</a:t>
            </a:r>
          </a:p>
        </p:txBody>
      </p:sp>
      <p:pic>
        <p:nvPicPr>
          <p:cNvPr id="12" name="Picture Placeholder 11"/>
          <p:cNvPicPr>
            <a:picLocks noGrp="1" noChangeAspect="1"/>
          </p:cNvPicPr>
          <p:nvPr>
            <p:ph type="pic" sz="quarter" idx="12"/>
          </p:nvPr>
        </p:nvPicPr>
        <p:blipFill rotWithShape="1">
          <a:blip r:embed="rId2"/>
          <a:srcRect l="-8797" t="11316" r="-8797" b="11316"/>
          <a:stretch/>
        </p:blipFill>
        <p:spPr>
          <a:xfrm>
            <a:off x="504000" y="1620001"/>
            <a:ext cx="3386670" cy="2228225"/>
          </a:xfrm>
        </p:spPr>
      </p:pic>
      <p:sp>
        <p:nvSpPr>
          <p:cNvPr id="7" name="Text Placeholder 6"/>
          <p:cNvSpPr>
            <a:spLocks noGrp="1"/>
          </p:cNvSpPr>
          <p:nvPr>
            <p:ph type="body" sz="quarter" idx="13"/>
          </p:nvPr>
        </p:nvSpPr>
        <p:spPr/>
        <p:txBody>
          <a:bodyPr/>
          <a:lstStyle/>
          <a:p>
            <a:r>
              <a:rPr lang="en-AU" dirty="0"/>
              <a:t>Measure to improve</a:t>
            </a:r>
          </a:p>
        </p:txBody>
      </p:sp>
      <p:pic>
        <p:nvPicPr>
          <p:cNvPr id="18" name="Picture Placeholder 17"/>
          <p:cNvPicPr>
            <a:picLocks noGrp="1" noChangeAspect="1"/>
          </p:cNvPicPr>
          <p:nvPr>
            <p:ph type="pic" sz="quarter" idx="14"/>
          </p:nvPr>
        </p:nvPicPr>
        <p:blipFill rotWithShape="1">
          <a:blip r:embed="rId3"/>
          <a:srcRect l="-8875" t="11250" r="-8875" b="11250"/>
          <a:stretch/>
        </p:blipFill>
        <p:spPr/>
      </p:pic>
      <p:sp>
        <p:nvSpPr>
          <p:cNvPr id="9" name="Text Placeholder 8"/>
          <p:cNvSpPr>
            <a:spLocks noGrp="1"/>
          </p:cNvSpPr>
          <p:nvPr>
            <p:ph type="body" sz="quarter" idx="15"/>
          </p:nvPr>
        </p:nvSpPr>
        <p:spPr/>
        <p:txBody>
          <a:bodyPr/>
          <a:lstStyle/>
          <a:p>
            <a:r>
              <a:rPr lang="en-AU" dirty="0"/>
              <a:t>Performance support</a:t>
            </a:r>
          </a:p>
        </p:txBody>
      </p:sp>
      <p:pic>
        <p:nvPicPr>
          <p:cNvPr id="16" name="Picture Placeholder 15"/>
          <p:cNvPicPr>
            <a:picLocks noGrp="1" noChangeAspect="1"/>
          </p:cNvPicPr>
          <p:nvPr>
            <p:ph type="pic" sz="quarter" idx="16"/>
          </p:nvPr>
        </p:nvPicPr>
        <p:blipFill rotWithShape="1">
          <a:blip r:embed="rId4"/>
          <a:srcRect l="-8875" t="11250" r="-8875" b="11250"/>
          <a:stretch/>
        </p:blipFill>
        <p:spPr/>
      </p:pic>
      <p:sp>
        <p:nvSpPr>
          <p:cNvPr id="10" name="Speech Bubble: Rectangle 9"/>
          <p:cNvSpPr/>
          <p:nvPr/>
        </p:nvSpPr>
        <p:spPr bwMode="gray">
          <a:xfrm rot="20198834">
            <a:off x="8386023" y="4774662"/>
            <a:ext cx="2306782" cy="914400"/>
          </a:xfrm>
          <a:prstGeom prst="wedgeRectCallout">
            <a:avLst/>
          </a:prstGeom>
          <a:solidFill>
            <a:schemeClr val="accent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AU" sz="1800" b="0" i="0" u="none" strike="noStrike" kern="0" cap="none" spc="0" normalizeH="0" baseline="0" noProof="0" dirty="0">
                <a:ln>
                  <a:noFill/>
                </a:ln>
                <a:effectLst/>
                <a:uLnTx/>
                <a:uFillTx/>
                <a:ea typeface="Arial Unicode MS" pitchFamily="34" charset="-128"/>
                <a:cs typeface="Arial Unicode MS" pitchFamily="34" charset="-128"/>
              </a:rPr>
              <a:t>UEM by KNOA</a:t>
            </a:r>
          </a:p>
        </p:txBody>
      </p:sp>
    </p:spTree>
    <p:extLst>
      <p:ext uri="{BB962C8B-B14F-4D97-AF65-F5344CB8AC3E}">
        <p14:creationId xmlns:p14="http://schemas.microsoft.com/office/powerpoint/2010/main" val="217522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Data driven decision making</a:t>
            </a:r>
          </a:p>
        </p:txBody>
      </p:sp>
      <p:pic>
        <p:nvPicPr>
          <p:cNvPr id="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334" t="9725" r="6019" b="3796"/>
          <a:stretch/>
        </p:blipFill>
        <p:spPr bwMode="auto">
          <a:xfrm>
            <a:off x="504000" y="975013"/>
            <a:ext cx="11067889" cy="5481166"/>
          </a:xfrm>
          <a:prstGeom prst="rect">
            <a:avLst/>
          </a:prstGeom>
          <a:ln>
            <a:solidFill>
              <a:srgbClr val="B2B2B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85669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pPr marL="342900" indent="-342900">
              <a:buFont typeface="Arial" panose="020B0604020202020204" pitchFamily="34" charset="0"/>
              <a:buChar char="•"/>
            </a:pPr>
            <a:r>
              <a:rPr lang="en-AU" dirty="0"/>
              <a:t>Include enablement from the beginning to the end</a:t>
            </a:r>
          </a:p>
          <a:p>
            <a:pPr marL="342900" indent="-342900">
              <a:buFont typeface="Arial" panose="020B0604020202020204" pitchFamily="34" charset="0"/>
              <a:buChar char="•"/>
            </a:pPr>
            <a:r>
              <a:rPr lang="en-AU" dirty="0"/>
              <a:t>Use the right solutions to support you</a:t>
            </a:r>
          </a:p>
          <a:p>
            <a:pPr marL="342900" indent="-342900">
              <a:buFont typeface="Arial" panose="020B0604020202020204" pitchFamily="34" charset="0"/>
              <a:buChar char="•"/>
            </a:pPr>
            <a:r>
              <a:rPr lang="en-AU" dirty="0"/>
              <a:t>Do it in a smart way</a:t>
            </a:r>
          </a:p>
        </p:txBody>
      </p:sp>
      <p:sp>
        <p:nvSpPr>
          <p:cNvPr id="4" name="Title 3"/>
          <p:cNvSpPr>
            <a:spLocks noGrp="1"/>
          </p:cNvSpPr>
          <p:nvPr>
            <p:ph type="title"/>
          </p:nvPr>
        </p:nvSpPr>
        <p:spPr/>
        <p:txBody>
          <a:bodyPr/>
          <a:lstStyle/>
          <a:p>
            <a:r>
              <a:rPr lang="en-AU" dirty="0"/>
              <a:t>Summary</a:t>
            </a:r>
          </a:p>
        </p:txBody>
      </p:sp>
    </p:spTree>
    <p:extLst>
      <p:ext uri="{BB962C8B-B14F-4D97-AF65-F5344CB8AC3E}">
        <p14:creationId xmlns:p14="http://schemas.microsoft.com/office/powerpoint/2010/main" val="2274747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
        <p:nvSpPr>
          <p:cNvPr id="3" name="Text Placeholder 2"/>
          <p:cNvSpPr>
            <a:spLocks noGrp="1"/>
          </p:cNvSpPr>
          <p:nvPr>
            <p:ph type="body" sz="quarter" idx="10"/>
          </p:nvPr>
        </p:nvSpPr>
        <p:spPr/>
        <p:txBody>
          <a:bodyPr/>
          <a:lstStyle/>
          <a:p>
            <a:r>
              <a:rPr lang="en-US" dirty="0"/>
              <a:t>Contact information:</a:t>
            </a:r>
          </a:p>
          <a:p>
            <a:pPr lvl="1"/>
            <a:r>
              <a:rPr lang="en-US" b="1" dirty="0"/>
              <a:t>David Dekker</a:t>
            </a:r>
          </a:p>
          <a:p>
            <a:pPr lvl="1"/>
            <a:r>
              <a:rPr lang="en-US" dirty="0"/>
              <a:t>Head of Education ANZ</a:t>
            </a:r>
          </a:p>
          <a:p>
            <a:pPr lvl="1"/>
            <a:r>
              <a:rPr lang="en-US" dirty="0"/>
              <a:t>168 Walker Street, North Sydney, AU</a:t>
            </a:r>
          </a:p>
          <a:p>
            <a:pPr lvl="1"/>
            <a:r>
              <a:rPr lang="en-US" dirty="0"/>
              <a:t>+61 466 385 344</a:t>
            </a:r>
          </a:p>
          <a:p>
            <a:endParaRPr lang="en-US" dirty="0"/>
          </a:p>
        </p:txBody>
      </p:sp>
    </p:spTree>
    <p:extLst>
      <p:ext uri="{BB962C8B-B14F-4D97-AF65-F5344CB8AC3E}">
        <p14:creationId xmlns:p14="http://schemas.microsoft.com/office/powerpoint/2010/main" val="1881851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dirty="0"/>
              <a:t>It’s about just in time, just enough...</a:t>
            </a:r>
          </a:p>
        </p:txBody>
      </p:sp>
    </p:spTree>
    <p:extLst>
      <p:ext uri="{BB962C8B-B14F-4D97-AF65-F5344CB8AC3E}">
        <p14:creationId xmlns:p14="http://schemas.microsoft.com/office/powerpoint/2010/main" val="441394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marL="342900" indent="-342900">
              <a:buFont typeface="Arial" panose="020B0604020202020204" pitchFamily="34" charset="0"/>
              <a:buChar char="•"/>
            </a:pPr>
            <a:r>
              <a:rPr lang="en-AU" dirty="0"/>
              <a:t>Employees change</a:t>
            </a:r>
          </a:p>
          <a:p>
            <a:pPr marL="342900" indent="-342900">
              <a:buFont typeface="Arial" panose="020B0604020202020204" pitchFamily="34" charset="0"/>
              <a:buChar char="•"/>
            </a:pPr>
            <a:endParaRPr lang="en-AU" dirty="0"/>
          </a:p>
          <a:p>
            <a:pPr marL="342900" indent="-342900">
              <a:buFont typeface="Arial" panose="020B0604020202020204" pitchFamily="34" charset="0"/>
              <a:buChar char="•"/>
            </a:pPr>
            <a:r>
              <a:rPr lang="en-AU" dirty="0"/>
              <a:t>Business processes gets digitised</a:t>
            </a:r>
          </a:p>
          <a:p>
            <a:pPr marL="342900" indent="-342900">
              <a:buFont typeface="Arial" panose="020B0604020202020204" pitchFamily="34" charset="0"/>
              <a:buChar char="•"/>
            </a:pPr>
            <a:endParaRPr lang="en-AU" dirty="0"/>
          </a:p>
          <a:p>
            <a:pPr marL="342900" indent="-342900">
              <a:buFont typeface="Arial" panose="020B0604020202020204" pitchFamily="34" charset="0"/>
              <a:buChar char="•"/>
            </a:pPr>
            <a:r>
              <a:rPr lang="en-AU" dirty="0"/>
              <a:t>Software moves to cloud</a:t>
            </a:r>
          </a:p>
          <a:p>
            <a:endParaRPr lang="en-AU" dirty="0"/>
          </a:p>
        </p:txBody>
      </p:sp>
      <p:sp>
        <p:nvSpPr>
          <p:cNvPr id="3" name="Title 2"/>
          <p:cNvSpPr>
            <a:spLocks noGrp="1"/>
          </p:cNvSpPr>
          <p:nvPr>
            <p:ph type="title"/>
          </p:nvPr>
        </p:nvSpPr>
        <p:spPr/>
        <p:txBody>
          <a:bodyPr/>
          <a:lstStyle/>
          <a:p>
            <a:r>
              <a:rPr lang="en-AU" dirty="0"/>
              <a:t>Why is that relevant – 3 observations</a:t>
            </a:r>
          </a:p>
        </p:txBody>
      </p:sp>
    </p:spTree>
    <p:extLst>
      <p:ext uri="{BB962C8B-B14F-4D97-AF65-F5344CB8AC3E}">
        <p14:creationId xmlns:p14="http://schemas.microsoft.com/office/powerpoint/2010/main" val="207954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4 stages of user enablement</a:t>
            </a:r>
            <a:endParaRPr lang="en-AU" dirty="0"/>
          </a:p>
        </p:txBody>
      </p:sp>
      <p:sp>
        <p:nvSpPr>
          <p:cNvPr id="5" name="Text Placeholder 4"/>
          <p:cNvSpPr>
            <a:spLocks noGrp="1"/>
          </p:cNvSpPr>
          <p:nvPr>
            <p:ph type="body" sz="quarter" idx="10"/>
          </p:nvPr>
        </p:nvSpPr>
        <p:spPr/>
        <p:txBody>
          <a:bodyPr/>
          <a:lstStyle/>
          <a:p>
            <a:r>
              <a:rPr lang="en-AU" dirty="0"/>
              <a:t>Be an informed </a:t>
            </a:r>
            <a:r>
              <a:rPr lang="en-AU" dirty="0">
                <a:solidFill>
                  <a:schemeClr val="accent1"/>
                </a:solidFill>
              </a:rPr>
              <a:t>buyer</a:t>
            </a:r>
          </a:p>
        </p:txBody>
      </p:sp>
      <p:sp>
        <p:nvSpPr>
          <p:cNvPr id="7" name="Text Placeholder 6"/>
          <p:cNvSpPr>
            <a:spLocks noGrp="1"/>
          </p:cNvSpPr>
          <p:nvPr>
            <p:ph type="body" sz="quarter" idx="13"/>
          </p:nvPr>
        </p:nvSpPr>
        <p:spPr/>
        <p:txBody>
          <a:bodyPr/>
          <a:lstStyle/>
          <a:p>
            <a:r>
              <a:rPr lang="en-AU" dirty="0"/>
              <a:t>Have a sustainable </a:t>
            </a:r>
            <a:r>
              <a:rPr lang="en-AU" dirty="0">
                <a:solidFill>
                  <a:schemeClr val="accent1"/>
                </a:solidFill>
              </a:rPr>
              <a:t>post</a:t>
            </a:r>
            <a:r>
              <a:rPr lang="en-AU" dirty="0"/>
              <a:t> go-live</a:t>
            </a:r>
          </a:p>
        </p:txBody>
      </p:sp>
      <p:pic>
        <p:nvPicPr>
          <p:cNvPr id="16" name="Picture Placeholder 15"/>
          <p:cNvPicPr>
            <a:picLocks noGrp="1" noChangeAspect="1"/>
          </p:cNvPicPr>
          <p:nvPr>
            <p:ph type="pic" sz="quarter" idx="14"/>
          </p:nvPr>
        </p:nvPicPr>
        <p:blipFill rotWithShape="1">
          <a:blip r:embed="rId2"/>
          <a:srcRect l="16540" r="41533"/>
          <a:stretch/>
        </p:blipFill>
        <p:spPr/>
      </p:pic>
      <p:sp>
        <p:nvSpPr>
          <p:cNvPr id="9" name="Text Placeholder 8"/>
          <p:cNvSpPr>
            <a:spLocks noGrp="1"/>
          </p:cNvSpPr>
          <p:nvPr>
            <p:ph type="body" sz="quarter" idx="15"/>
          </p:nvPr>
        </p:nvSpPr>
        <p:spPr/>
        <p:txBody>
          <a:bodyPr/>
          <a:lstStyle/>
          <a:p>
            <a:r>
              <a:rPr lang="en-AU" dirty="0"/>
              <a:t>Have the skilled </a:t>
            </a:r>
            <a:r>
              <a:rPr lang="en-AU" dirty="0">
                <a:solidFill>
                  <a:schemeClr val="accent1"/>
                </a:solidFill>
              </a:rPr>
              <a:t>project teams </a:t>
            </a:r>
          </a:p>
        </p:txBody>
      </p:sp>
      <p:pic>
        <p:nvPicPr>
          <p:cNvPr id="21" name="Picture Placeholder 20"/>
          <p:cNvPicPr>
            <a:picLocks noGrp="1" noChangeAspect="1"/>
          </p:cNvPicPr>
          <p:nvPr>
            <p:ph type="pic" sz="quarter" idx="16"/>
          </p:nvPr>
        </p:nvPicPr>
        <p:blipFill rotWithShape="1">
          <a:blip r:embed="rId3"/>
          <a:srcRect l="33805" r="26751"/>
          <a:stretch/>
        </p:blipFill>
        <p:spPr>
          <a:xfrm>
            <a:off x="6351252" y="1620000"/>
            <a:ext cx="2415600" cy="1728000"/>
          </a:xfrm>
        </p:spPr>
      </p:pic>
      <p:sp>
        <p:nvSpPr>
          <p:cNvPr id="11" name="Text Placeholder 10"/>
          <p:cNvSpPr>
            <a:spLocks noGrp="1"/>
          </p:cNvSpPr>
          <p:nvPr>
            <p:ph type="body" sz="quarter" idx="17"/>
          </p:nvPr>
        </p:nvSpPr>
        <p:spPr/>
        <p:txBody>
          <a:bodyPr/>
          <a:lstStyle/>
          <a:p>
            <a:r>
              <a:rPr lang="en-AU" dirty="0"/>
              <a:t>Have a successful </a:t>
            </a:r>
            <a:r>
              <a:rPr lang="en-AU" dirty="0">
                <a:solidFill>
                  <a:schemeClr val="accent1"/>
                </a:solidFill>
              </a:rPr>
              <a:t>go-live</a:t>
            </a:r>
          </a:p>
        </p:txBody>
      </p:sp>
      <p:pic>
        <p:nvPicPr>
          <p:cNvPr id="23" name="Picture Placeholder 22"/>
          <p:cNvPicPr>
            <a:picLocks noGrp="1" noChangeAspect="1"/>
          </p:cNvPicPr>
          <p:nvPr>
            <p:ph type="pic" sz="quarter" idx="18"/>
          </p:nvPr>
        </p:nvPicPr>
        <p:blipFill rotWithShape="1">
          <a:blip r:embed="rId4"/>
          <a:srcRect l="20310" r="37793"/>
          <a:stretch/>
        </p:blipFill>
        <p:spPr>
          <a:xfrm>
            <a:off x="3427625" y="1620000"/>
            <a:ext cx="2415600" cy="1728000"/>
          </a:xfrm>
        </p:spPr>
      </p:pic>
      <p:pic>
        <p:nvPicPr>
          <p:cNvPr id="19" name="Picture Placeholder 18"/>
          <p:cNvPicPr>
            <a:picLocks noGrp="1" noChangeAspect="1"/>
          </p:cNvPicPr>
          <p:nvPr>
            <p:ph type="pic" sz="quarter" idx="12"/>
          </p:nvPr>
        </p:nvPicPr>
        <p:blipFill>
          <a:blip r:embed="rId5"/>
          <a:srcRect l="29037" r="29037"/>
          <a:stretch>
            <a:fillRect/>
          </a:stretch>
        </p:blipFill>
        <p:spPr/>
      </p:pic>
    </p:spTree>
    <p:extLst>
      <p:ext uri="{BB962C8B-B14F-4D97-AF65-F5344CB8AC3E}">
        <p14:creationId xmlns:p14="http://schemas.microsoft.com/office/powerpoint/2010/main" val="602040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2"/>
          <a:srcRect t="3112" b="3112"/>
          <a:stretch>
            <a:fillRect/>
          </a:stretch>
        </p:blipFill>
        <p:spPr/>
      </p:pic>
      <p:sp>
        <p:nvSpPr>
          <p:cNvPr id="3" name="Title 2"/>
          <p:cNvSpPr>
            <a:spLocks noGrp="1"/>
          </p:cNvSpPr>
          <p:nvPr>
            <p:ph type="ctrTitle"/>
          </p:nvPr>
        </p:nvSpPr>
        <p:spPr/>
        <p:txBody>
          <a:bodyPr/>
          <a:lstStyle/>
          <a:p>
            <a:r>
              <a:rPr lang="en-AU" dirty="0"/>
              <a:t>1. Be an informed buyer</a:t>
            </a:r>
          </a:p>
        </p:txBody>
      </p:sp>
    </p:spTree>
    <p:extLst>
      <p:ext uri="{BB962C8B-B14F-4D97-AF65-F5344CB8AC3E}">
        <p14:creationId xmlns:p14="http://schemas.microsoft.com/office/powerpoint/2010/main" val="3822807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403711" y="2720299"/>
            <a:ext cx="11185200" cy="3285032"/>
          </a:xfrm>
        </p:spPr>
        <p:txBody>
          <a:bodyPr/>
          <a:lstStyle/>
          <a:p>
            <a:pPr lvl="0"/>
            <a:r>
              <a:rPr lang="en-US" sz="4400" dirty="0"/>
              <a:t>“If I had asked people what they wanted, </a:t>
            </a:r>
            <a:r>
              <a:rPr lang="en-US" sz="4400" dirty="0">
                <a:solidFill>
                  <a:schemeClr val="accent1"/>
                </a:solidFill>
              </a:rPr>
              <a:t>they would have said faster horses.”</a:t>
            </a:r>
          </a:p>
          <a:p>
            <a:pPr lvl="1"/>
            <a:endParaRPr lang="en-US" dirty="0"/>
          </a:p>
          <a:p>
            <a:pPr lvl="1"/>
            <a:r>
              <a:rPr lang="en-US" dirty="0"/>
              <a:t>Henry Ford</a:t>
            </a:r>
          </a:p>
        </p:txBody>
      </p:sp>
    </p:spTree>
    <p:extLst>
      <p:ext uri="{BB962C8B-B14F-4D97-AF65-F5344CB8AC3E}">
        <p14:creationId xmlns:p14="http://schemas.microsoft.com/office/powerpoint/2010/main" val="3295641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gray">
          <a:xfrm>
            <a:off x="6362477" y="1620000"/>
            <a:ext cx="5328000" cy="2631000"/>
          </a:xfrm>
          <a:prstGeom prst="rect">
            <a:avLst/>
          </a:prstGeom>
          <a:solidFill>
            <a:srgbClr val="D0D0D0"/>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AU"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4" name="Title 3"/>
          <p:cNvSpPr>
            <a:spLocks noGrp="1"/>
          </p:cNvSpPr>
          <p:nvPr>
            <p:ph type="title"/>
          </p:nvPr>
        </p:nvSpPr>
        <p:spPr/>
        <p:txBody>
          <a:bodyPr/>
          <a:lstStyle/>
          <a:p>
            <a:r>
              <a:rPr lang="en-AU" dirty="0"/>
              <a:t>Who should know what</a:t>
            </a:r>
          </a:p>
        </p:txBody>
      </p:sp>
      <p:sp>
        <p:nvSpPr>
          <p:cNvPr id="5" name="Text Placeholder 4"/>
          <p:cNvSpPr>
            <a:spLocks noGrp="1"/>
          </p:cNvSpPr>
          <p:nvPr>
            <p:ph type="body" sz="quarter" idx="10"/>
          </p:nvPr>
        </p:nvSpPr>
        <p:spPr/>
        <p:txBody>
          <a:bodyPr/>
          <a:lstStyle/>
          <a:p>
            <a:r>
              <a:rPr lang="en-AU" dirty="0"/>
              <a:t>Business / IT</a:t>
            </a:r>
          </a:p>
        </p:txBody>
      </p:sp>
      <p:pic>
        <p:nvPicPr>
          <p:cNvPr id="12" name="Picture Placeholder 11"/>
          <p:cNvPicPr>
            <a:picLocks noGrp="1" noChangeAspect="1"/>
          </p:cNvPicPr>
          <p:nvPr>
            <p:ph type="pic" sz="quarter" idx="12"/>
          </p:nvPr>
        </p:nvPicPr>
        <p:blipFill>
          <a:blip r:embed="rId2"/>
          <a:srcRect t="25305" b="25305"/>
          <a:stretch>
            <a:fillRect/>
          </a:stretch>
        </p:blipFill>
        <p:spPr/>
      </p:pic>
      <p:sp>
        <p:nvSpPr>
          <p:cNvPr id="9" name="Text Placeholder 8"/>
          <p:cNvSpPr>
            <a:spLocks noGrp="1"/>
          </p:cNvSpPr>
          <p:nvPr>
            <p:ph type="body" sz="quarter" idx="13"/>
          </p:nvPr>
        </p:nvSpPr>
        <p:spPr/>
        <p:txBody>
          <a:bodyPr/>
          <a:lstStyle/>
          <a:p>
            <a:r>
              <a:rPr lang="en-AU" dirty="0"/>
              <a:t>Architects</a:t>
            </a:r>
          </a:p>
        </p:txBody>
      </p:sp>
      <p:pic>
        <p:nvPicPr>
          <p:cNvPr id="14" name="Picture Placeholder 13"/>
          <p:cNvPicPr preferRelativeResize="0">
            <a:picLocks noGrp="1" noChangeAspect="1"/>
          </p:cNvPicPr>
          <p:nvPr>
            <p:ph type="pic" sz="quarter" idx="14"/>
          </p:nvPr>
        </p:nvPicPr>
        <p:blipFill>
          <a:blip r:embed="rId3"/>
          <a:stretch>
            <a:fillRect/>
          </a:stretch>
        </p:blipFill>
        <p:spPr>
          <a:xfrm>
            <a:off x="7710977" y="1620000"/>
            <a:ext cx="2631000" cy="2631000"/>
          </a:xfrm>
        </p:spPr>
      </p:pic>
    </p:spTree>
    <p:extLst>
      <p:ext uri="{BB962C8B-B14F-4D97-AF65-F5344CB8AC3E}">
        <p14:creationId xmlns:p14="http://schemas.microsoft.com/office/powerpoint/2010/main" val="201454233"/>
      </p:ext>
    </p:extLst>
  </p:cSld>
  <p:clrMapOvr>
    <a:masterClrMapping/>
  </p:clrMapOvr>
</p:sld>
</file>

<file path=ppt/theme/theme1.xml><?xml version="1.0" encoding="utf-8"?>
<a:theme xmlns:a="http://schemas.openxmlformats.org/drawingml/2006/main" name="SAP_2017_16x9_white">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6350" algn="ctr">
          <a:no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9525">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xmlns="" name="SAP_2017_16x9_white.potx" id="{09507692-57C8-4E82-A325-C2A287EE40F0}" vid="{EBED01C1-DD25-4F44-B246-2D1B402CEA63}"/>
    </a:ext>
  </a:extLst>
</a:theme>
</file>

<file path=ppt/theme/theme2.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1623</TotalTime>
  <Words>1156</Words>
  <Application>Microsoft Office PowerPoint</Application>
  <PresentationFormat>Custom</PresentationFormat>
  <Paragraphs>199</Paragraphs>
  <Slides>33</Slides>
  <Notes>18</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SAP_2017_16x9_white</vt:lpstr>
      <vt:lpstr>PowerPoint Presentation</vt:lpstr>
      <vt:lpstr>PowerPoint Presentation</vt:lpstr>
      <vt:lpstr>It’s about people… </vt:lpstr>
      <vt:lpstr>It’s about just in time, just enough...</vt:lpstr>
      <vt:lpstr>Why is that relevant – 3 observations</vt:lpstr>
      <vt:lpstr>4 stages of user enablement</vt:lpstr>
      <vt:lpstr>1. Be an informed buyer</vt:lpstr>
      <vt:lpstr>PowerPoint Presentation</vt:lpstr>
      <vt:lpstr>Who should know what</vt:lpstr>
      <vt:lpstr>Who should know what and how SAP can help</vt:lpstr>
      <vt:lpstr>2. Have the skilled project team</vt:lpstr>
      <vt:lpstr>PowerPoint Presentation</vt:lpstr>
      <vt:lpstr>Who should know what</vt:lpstr>
      <vt:lpstr>Who should know what</vt:lpstr>
      <vt:lpstr>3. Have the successful go-live</vt:lpstr>
      <vt:lpstr>PowerPoint Presentation</vt:lpstr>
      <vt:lpstr>Setup for success</vt:lpstr>
      <vt:lpstr>So what does good look like</vt:lpstr>
      <vt:lpstr>So what does good look like – and how SAP can help</vt:lpstr>
      <vt:lpstr>SAP Enable Now </vt:lpstr>
      <vt:lpstr>SAP Enable Now The key to successful knowledge transfer</vt:lpstr>
      <vt:lpstr>So what does good look like – and how SAP can help</vt:lpstr>
      <vt:lpstr>How user analytics help with SAP S/4HANA migration projects</vt:lpstr>
      <vt:lpstr>Migration use case  Which transactions in SAP software do we need to improve?</vt:lpstr>
      <vt:lpstr>4. Have a sustainable post go-live</vt:lpstr>
      <vt:lpstr>PowerPoint Presentation</vt:lpstr>
      <vt:lpstr>What good looks like</vt:lpstr>
      <vt:lpstr>SAP Enable Now</vt:lpstr>
      <vt:lpstr>Web Assistant- Must Have for S/4HANA Customers </vt:lpstr>
      <vt:lpstr>What good looks like</vt:lpstr>
      <vt:lpstr>Data driven decision making</vt:lpstr>
      <vt:lpstr>Summary</vt:lpstr>
      <vt:lpstr>Thank you.</vt:lpstr>
    </vt:vector>
  </TitlesOfParts>
  <Company>SAP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SAP PPT Template</dc:title>
  <dc:creator>SAP SE</dc:creator>
  <cp:keywords>2017/16:9/white</cp:keywords>
  <cp:lastModifiedBy>Rosanne English</cp:lastModifiedBy>
  <cp:revision>367</cp:revision>
  <dcterms:created xsi:type="dcterms:W3CDTF">2015-10-14T11:21:43Z</dcterms:created>
  <dcterms:modified xsi:type="dcterms:W3CDTF">2017-09-14T19:49:29Z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