
<file path=[Content_Types].xml><?xml version="1.0" encoding="utf-8"?>
<Types xmlns="http://schemas.openxmlformats.org/package/2006/content-types">
  <Default Extension="png" ContentType="image/png"/>
  <Default Extension="mov" ContentType="video/unknown"/>
  <Default Extension="jpeg" ContentType="image/jpeg"/>
  <Default Extension="rels" ContentType="application/vnd.openxmlformats-package.relationships+xml"/>
  <Default Extension="xml" ContentType="application/xml"/>
  <Default Extension="mp4" ContentType="video/unknown"/>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5"/>
  </p:sldMasterIdLst>
  <p:notesMasterIdLst>
    <p:notesMasterId r:id="rId31"/>
  </p:notesMasterIdLst>
  <p:sldIdLst>
    <p:sldId id="274" r:id="rId6"/>
    <p:sldId id="275" r:id="rId7"/>
    <p:sldId id="280" r:id="rId8"/>
    <p:sldId id="259" r:id="rId9"/>
    <p:sldId id="256" r:id="rId10"/>
    <p:sldId id="257" r:id="rId11"/>
    <p:sldId id="258" r:id="rId12"/>
    <p:sldId id="264" r:id="rId13"/>
    <p:sldId id="261" r:id="rId14"/>
    <p:sldId id="260" r:id="rId15"/>
    <p:sldId id="262" r:id="rId16"/>
    <p:sldId id="263" r:id="rId17"/>
    <p:sldId id="266" r:id="rId18"/>
    <p:sldId id="265" r:id="rId19"/>
    <p:sldId id="267" r:id="rId20"/>
    <p:sldId id="268" r:id="rId21"/>
    <p:sldId id="269" r:id="rId22"/>
    <p:sldId id="270" r:id="rId23"/>
    <p:sldId id="277" r:id="rId24"/>
    <p:sldId id="271" r:id="rId25"/>
    <p:sldId id="272" r:id="rId26"/>
    <p:sldId id="273" r:id="rId27"/>
    <p:sldId id="281" r:id="rId28"/>
    <p:sldId id="282" r:id="rId29"/>
    <p:sldId id="279" r:id="rId30"/>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275" autoAdjust="0"/>
    <p:restoredTop sz="63547" autoAdjust="0"/>
  </p:normalViewPr>
  <p:slideViewPr>
    <p:cSldViewPr snapToGrid="0" snapToObjects="1">
      <p:cViewPr>
        <p:scale>
          <a:sx n="97" d="100"/>
          <a:sy n="97" d="100"/>
        </p:scale>
        <p:origin x="-438" y="-72"/>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73" d="100"/>
          <a:sy n="73" d="100"/>
        </p:scale>
        <p:origin x="3560" y="1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9D3E8CF-5868-CC48-A8CD-4B4AD49EAB3C}" type="datetimeFigureOut">
              <a:rPr lang="en-US" smtClean="0"/>
              <a:t>7/1/2016</a:t>
            </a:fld>
            <a:endParaRPr lang="en-US"/>
          </a:p>
        </p:txBody>
      </p:sp>
      <p:sp>
        <p:nvSpPr>
          <p:cNvPr id="4" name="Slide Image Placeholder 3"/>
          <p:cNvSpPr>
            <a:spLocks noGrp="1" noRot="1" noChangeAspect="1"/>
          </p:cNvSpPr>
          <p:nvPr>
            <p:ph type="sldImg" idx="2"/>
          </p:nvPr>
        </p:nvSpPr>
        <p:spPr>
          <a:xfrm>
            <a:off x="381000" y="685800"/>
            <a:ext cx="3503613" cy="1970782"/>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2885182"/>
            <a:ext cx="5486400" cy="5573018"/>
          </a:xfrm>
          <a:prstGeom prst="rect">
            <a:avLst/>
          </a:prstGeom>
        </p:spPr>
        <p:txBody>
          <a:bodyPr vert="horz" lIns="91440" tIns="45720" rIns="91440" bIns="45720" rtlCol="0"/>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C7BE62D-9711-6541-9136-AA84E080A687}" type="slidenum">
              <a:rPr lang="en-US" smtClean="0"/>
              <a:t>‹#›</a:t>
            </a:fld>
            <a:endParaRPr lang="en-US"/>
          </a:p>
        </p:txBody>
      </p:sp>
    </p:spTree>
    <p:extLst>
      <p:ext uri="{BB962C8B-B14F-4D97-AF65-F5344CB8AC3E}">
        <p14:creationId xmlns:p14="http://schemas.microsoft.com/office/powerpoint/2010/main" val="393477246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the software</a:t>
            </a:r>
            <a:r>
              <a:rPr lang="en-US" baseline="0" dirty="0" smtClean="0"/>
              <a:t> solutions world we live and operate in there is no shortage of hype – SAP is not immune</a:t>
            </a:r>
          </a:p>
          <a:p>
            <a:endParaRPr lang="en-US" dirty="0"/>
          </a:p>
        </p:txBody>
      </p:sp>
      <p:sp>
        <p:nvSpPr>
          <p:cNvPr id="4" name="Slide Number Placeholder 3"/>
          <p:cNvSpPr>
            <a:spLocks noGrp="1"/>
          </p:cNvSpPr>
          <p:nvPr>
            <p:ph type="sldNum" sz="quarter" idx="10"/>
          </p:nvPr>
        </p:nvSpPr>
        <p:spPr/>
        <p:txBody>
          <a:bodyPr/>
          <a:lstStyle/>
          <a:p>
            <a:fld id="{6C7BE62D-9711-6541-9136-AA84E080A687}" type="slidenum">
              <a:rPr lang="en-US" smtClean="0"/>
              <a:t>1</a:t>
            </a:fld>
            <a:endParaRPr lang="en-US"/>
          </a:p>
        </p:txBody>
      </p:sp>
    </p:spTree>
    <p:extLst>
      <p:ext uri="{BB962C8B-B14F-4D97-AF65-F5344CB8AC3E}">
        <p14:creationId xmlns:p14="http://schemas.microsoft.com/office/powerpoint/2010/main" val="10185124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NZ" sz="1200" b="1" kern="1200" dirty="0" smtClean="0">
                <a:solidFill>
                  <a:schemeClr val="tx1"/>
                </a:solidFill>
                <a:effectLst/>
                <a:latin typeface="+mn-lt"/>
                <a:ea typeface="+mn-ea"/>
                <a:cs typeface="+mn-cs"/>
              </a:rPr>
              <a:t>The forces of digital transformation</a:t>
            </a:r>
            <a:r>
              <a:rPr lang="en-NZ" sz="1200" kern="1200" dirty="0" smtClean="0">
                <a:solidFill>
                  <a:schemeClr val="tx1"/>
                </a:solidFill>
                <a:effectLst/>
                <a:latin typeface="+mn-lt"/>
                <a:ea typeface="+mn-ea"/>
                <a:cs typeface="+mn-cs"/>
              </a:rPr>
              <a:t> – Arm in arm with the demise of global growth, the other macro-economic trend, digital transformation, is radically changing the way companies do business. </a:t>
            </a:r>
            <a:br>
              <a:rPr lang="en-NZ" sz="1200" kern="1200" dirty="0" smtClean="0">
                <a:solidFill>
                  <a:schemeClr val="tx1"/>
                </a:solidFill>
                <a:effectLst/>
                <a:latin typeface="+mn-lt"/>
                <a:ea typeface="+mn-ea"/>
                <a:cs typeface="+mn-cs"/>
              </a:rPr>
            </a:br>
            <a:endParaRPr lang="en-NZ" sz="1200" kern="1200" dirty="0" smtClean="0">
              <a:solidFill>
                <a:schemeClr val="tx1"/>
              </a:solidFill>
              <a:effectLst/>
              <a:latin typeface="+mn-lt"/>
              <a:ea typeface="+mn-ea"/>
              <a:cs typeface="+mn-cs"/>
            </a:endParaRPr>
          </a:p>
          <a:p>
            <a:pPr lvl="0"/>
            <a:r>
              <a:rPr lang="en-NZ" sz="1200" b="1" kern="1200" dirty="0" smtClean="0">
                <a:solidFill>
                  <a:schemeClr val="tx1"/>
                </a:solidFill>
                <a:effectLst/>
                <a:latin typeface="+mn-lt"/>
                <a:ea typeface="+mn-ea"/>
                <a:cs typeface="+mn-cs"/>
              </a:rPr>
              <a:t>The speed of digitization has increased exponentially</a:t>
            </a:r>
            <a:r>
              <a:rPr lang="en-NZ" sz="1200" kern="1200" dirty="0" smtClean="0">
                <a:solidFill>
                  <a:schemeClr val="tx1"/>
                </a:solidFill>
                <a:effectLst/>
                <a:latin typeface="+mn-lt"/>
                <a:ea typeface="+mn-ea"/>
                <a:cs typeface="+mn-cs"/>
              </a:rPr>
              <a:t> – While digital isn’t new - digitized products and services have been on the rise for decades – it is the complex web of interconnected digital layers (think broadband, the cloud and billions of mobile devices) that has enabled an unprecedented explosion in access. This is fuelling rapid market transformation, new networks of stakeholders and new forms of business innovation – to a degree not seen before. </a:t>
            </a:r>
            <a:r>
              <a:rPr lang="en-NZ" sz="1200" i="1" kern="1200" dirty="0" smtClean="0">
                <a:solidFill>
                  <a:schemeClr val="tx1"/>
                </a:solidFill>
                <a:effectLst/>
                <a:latin typeface="+mn-lt"/>
                <a:ea typeface="+mn-ea"/>
                <a:cs typeface="+mn-cs"/>
              </a:rPr>
              <a:t>(Digital Business Transformation - Disruption of Industry Logics – Ericsson)</a:t>
            </a:r>
          </a:p>
          <a:p>
            <a:pPr lvl="0"/>
            <a:endParaRPr lang="en-NZ" sz="1200" kern="1200" dirty="0" smtClean="0">
              <a:solidFill>
                <a:schemeClr val="tx1"/>
              </a:solidFill>
              <a:effectLst/>
              <a:latin typeface="+mn-lt"/>
              <a:ea typeface="+mn-ea"/>
              <a:cs typeface="+mn-cs"/>
            </a:endParaRPr>
          </a:p>
          <a:p>
            <a:pPr lvl="0"/>
            <a:r>
              <a:rPr lang="en-NZ" sz="1200" b="1" kern="1200" dirty="0" smtClean="0">
                <a:solidFill>
                  <a:schemeClr val="tx1"/>
                </a:solidFill>
                <a:effectLst/>
                <a:latin typeface="+mn-lt"/>
                <a:ea typeface="+mn-ea"/>
                <a:cs typeface="+mn-cs"/>
              </a:rPr>
              <a:t>Experience Economy</a:t>
            </a:r>
            <a:r>
              <a:rPr lang="en-NZ" sz="1200" kern="1200" dirty="0" smtClean="0">
                <a:solidFill>
                  <a:schemeClr val="tx1"/>
                </a:solidFill>
                <a:effectLst/>
                <a:latin typeface="+mn-lt"/>
                <a:ea typeface="+mn-ea"/>
                <a:cs typeface="+mn-cs"/>
              </a:rPr>
              <a:t> – What was the Service Economy is rapidly transforming into the Experience Economy. Goods and Services are no longer enough, customers want and expect experiences – memorable interactions that engage each individual in an inherently personal way. </a:t>
            </a:r>
            <a:r>
              <a:rPr lang="en-NZ" sz="1200" i="1" kern="1200" dirty="0" smtClean="0">
                <a:solidFill>
                  <a:schemeClr val="tx1"/>
                </a:solidFill>
                <a:effectLst/>
                <a:latin typeface="+mn-lt"/>
                <a:ea typeface="+mn-ea"/>
                <a:cs typeface="+mn-cs"/>
              </a:rPr>
              <a:t>(The 2015 Customer Experience Outlook – Joe Pine and James Gilmore)</a:t>
            </a:r>
          </a:p>
          <a:p>
            <a:pPr lvl="0"/>
            <a:endParaRPr lang="en-NZ" sz="1200" kern="1200" dirty="0" smtClean="0">
              <a:solidFill>
                <a:schemeClr val="tx1"/>
              </a:solidFill>
              <a:effectLst/>
              <a:latin typeface="+mn-lt"/>
              <a:ea typeface="+mn-ea"/>
              <a:cs typeface="+mn-cs"/>
            </a:endParaRPr>
          </a:p>
          <a:p>
            <a:pPr lvl="0"/>
            <a:r>
              <a:rPr lang="en-NZ" sz="1200" b="1" kern="1200" dirty="0" smtClean="0">
                <a:solidFill>
                  <a:schemeClr val="tx1"/>
                </a:solidFill>
                <a:effectLst/>
                <a:latin typeface="+mn-lt"/>
                <a:ea typeface="+mn-ea"/>
                <a:cs typeface="+mn-cs"/>
              </a:rPr>
              <a:t>Data sharing</a:t>
            </a:r>
            <a:r>
              <a:rPr lang="en-NZ" sz="1200" kern="1200" dirty="0" smtClean="0">
                <a:solidFill>
                  <a:schemeClr val="tx1"/>
                </a:solidFill>
                <a:effectLst/>
                <a:latin typeface="+mn-lt"/>
                <a:ea typeface="+mn-ea"/>
                <a:cs typeface="+mn-cs"/>
              </a:rPr>
              <a:t> – Big changes are sweeping the world of data. New sources are coming on stream. Open data, social media data from the IoT. No matter how much data one organisation collects its tiny compared to the data that lies beyond its organisational boundaries. Data sharing therefore is increasingly key to added value. As the costs of collecting, storing analysing and distributing data fall, the more valuable data becomes. </a:t>
            </a:r>
            <a:r>
              <a:rPr lang="en-NZ" sz="1200" i="1" kern="1200" dirty="0" smtClean="0">
                <a:solidFill>
                  <a:schemeClr val="tx1"/>
                </a:solidFill>
                <a:effectLst/>
                <a:latin typeface="+mn-lt"/>
                <a:ea typeface="+mn-ea"/>
                <a:cs typeface="+mn-cs"/>
              </a:rPr>
              <a:t>(Personal Information Management Services: An analysis of an emerging market – Ctrl Shift)</a:t>
            </a:r>
            <a:endParaRPr lang="en-NZ"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C7BE62D-9711-6541-9136-AA84E080A687}" type="slidenum">
              <a:rPr lang="en-US" smtClean="0"/>
              <a:t>10</a:t>
            </a:fld>
            <a:endParaRPr lang="en-US"/>
          </a:p>
        </p:txBody>
      </p:sp>
    </p:spTree>
    <p:extLst>
      <p:ext uri="{BB962C8B-B14F-4D97-AF65-F5344CB8AC3E}">
        <p14:creationId xmlns:p14="http://schemas.microsoft.com/office/powerpoint/2010/main" val="33090422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NZ" sz="1200" b="1" kern="1200" dirty="0" smtClean="0">
                <a:solidFill>
                  <a:schemeClr val="tx1"/>
                </a:solidFill>
                <a:effectLst/>
                <a:latin typeface="+mn-lt"/>
                <a:ea typeface="+mn-ea"/>
                <a:cs typeface="+mn-cs"/>
              </a:rPr>
              <a:t>Key trends driving digital include:</a:t>
            </a:r>
          </a:p>
          <a:p>
            <a:pPr lvl="0"/>
            <a:endParaRPr lang="en-NZ" sz="1200" kern="1200" dirty="0" smtClean="0">
              <a:solidFill>
                <a:schemeClr val="tx1"/>
              </a:solidFill>
              <a:effectLst/>
              <a:latin typeface="+mn-lt"/>
              <a:ea typeface="+mn-ea"/>
              <a:cs typeface="+mn-cs"/>
            </a:endParaRPr>
          </a:p>
          <a:p>
            <a:pPr lvl="1"/>
            <a:r>
              <a:rPr lang="en-NZ" sz="1200" b="1" kern="1200" dirty="0" smtClean="0">
                <a:solidFill>
                  <a:schemeClr val="tx1"/>
                </a:solidFill>
                <a:effectLst/>
                <a:latin typeface="+mn-lt"/>
                <a:ea typeface="+mn-ea"/>
                <a:cs typeface="+mn-cs"/>
              </a:rPr>
              <a:t>Connectivity:</a:t>
            </a:r>
            <a:r>
              <a:rPr lang="en-NZ" sz="1200" kern="1200" dirty="0" smtClean="0">
                <a:solidFill>
                  <a:schemeClr val="tx1"/>
                </a:solidFill>
                <a:effectLst/>
                <a:latin typeface="+mn-lt"/>
                <a:ea typeface="+mn-ea"/>
                <a:cs typeface="+mn-cs"/>
              </a:rPr>
              <a:t> The new digital economy is defined by its efficiency in communication. High speed internet is a fundamental force driving digital economy. Consumers are online and connected amongst themselves and to business. That connectivity gives rise to behaviours, ideas and locations being datafied – That data can be communicated, analysed and acted on quicker than ever before.</a:t>
            </a:r>
          </a:p>
          <a:p>
            <a:pPr lvl="1"/>
            <a:endParaRPr lang="en-NZ" sz="1200" kern="1200" dirty="0" smtClean="0">
              <a:solidFill>
                <a:schemeClr val="tx1"/>
              </a:solidFill>
              <a:effectLst/>
              <a:latin typeface="+mn-lt"/>
              <a:ea typeface="+mn-ea"/>
              <a:cs typeface="+mn-cs"/>
            </a:endParaRPr>
          </a:p>
          <a:p>
            <a:pPr lvl="1"/>
            <a:r>
              <a:rPr lang="en-NZ" sz="1200" b="1" kern="1200" dirty="0" smtClean="0">
                <a:solidFill>
                  <a:schemeClr val="tx1"/>
                </a:solidFill>
                <a:effectLst/>
                <a:latin typeface="+mn-lt"/>
                <a:ea typeface="+mn-ea"/>
                <a:cs typeface="+mn-cs"/>
              </a:rPr>
              <a:t>IoT</a:t>
            </a:r>
            <a:r>
              <a:rPr lang="en-NZ" sz="1200" kern="1200" dirty="0" smtClean="0">
                <a:solidFill>
                  <a:schemeClr val="tx1"/>
                </a:solidFill>
                <a:effectLst/>
                <a:latin typeface="+mn-lt"/>
                <a:ea typeface="+mn-ea"/>
                <a:cs typeface="+mn-cs"/>
              </a:rPr>
              <a:t>: Internet connections embedded into inanimate objects. These provide real time data that can be aggregated and used across a range of sectors.</a:t>
            </a:r>
          </a:p>
          <a:p>
            <a:pPr lvl="1"/>
            <a:endParaRPr lang="en-NZ" sz="1200" kern="1200" dirty="0" smtClean="0">
              <a:solidFill>
                <a:schemeClr val="tx1"/>
              </a:solidFill>
              <a:effectLst/>
              <a:latin typeface="+mn-lt"/>
              <a:ea typeface="+mn-ea"/>
              <a:cs typeface="+mn-cs"/>
            </a:endParaRPr>
          </a:p>
          <a:p>
            <a:pPr lvl="1"/>
            <a:r>
              <a:rPr lang="en-NZ" sz="1200" b="1" kern="1200" dirty="0" smtClean="0">
                <a:solidFill>
                  <a:schemeClr val="tx1"/>
                </a:solidFill>
                <a:effectLst/>
                <a:latin typeface="+mn-lt"/>
                <a:ea typeface="+mn-ea"/>
                <a:cs typeface="+mn-cs"/>
              </a:rPr>
              <a:t>Commoditization:</a:t>
            </a:r>
            <a:r>
              <a:rPr lang="en-NZ" sz="1200" kern="1200" dirty="0" smtClean="0">
                <a:solidFill>
                  <a:schemeClr val="tx1"/>
                </a:solidFill>
                <a:effectLst/>
                <a:latin typeface="+mn-lt"/>
                <a:ea typeface="+mn-ea"/>
                <a:cs typeface="+mn-cs"/>
              </a:rPr>
              <a:t> The cost of product and services and the technology enabling their production is falling. Cloud is a good example of a commoditized technology. You can host an entire operational environment for a company whose investment may only consist of a laptop and some tablets</a:t>
            </a:r>
          </a:p>
          <a:p>
            <a:pPr lvl="1"/>
            <a:endParaRPr lang="en-NZ" sz="1200" kern="1200" dirty="0" smtClean="0">
              <a:solidFill>
                <a:schemeClr val="tx1"/>
              </a:solidFill>
              <a:effectLst/>
              <a:latin typeface="+mn-lt"/>
              <a:ea typeface="+mn-ea"/>
              <a:cs typeface="+mn-cs"/>
            </a:endParaRPr>
          </a:p>
          <a:p>
            <a:pPr lvl="1"/>
            <a:r>
              <a:rPr lang="en-NZ" sz="1200" b="1" kern="1200" dirty="0" smtClean="0">
                <a:solidFill>
                  <a:schemeClr val="tx1"/>
                </a:solidFill>
                <a:effectLst/>
                <a:latin typeface="+mn-lt"/>
                <a:ea typeface="+mn-ea"/>
                <a:cs typeface="+mn-cs"/>
              </a:rPr>
              <a:t>Convergence: </a:t>
            </a:r>
            <a:r>
              <a:rPr lang="en-NZ" sz="1200" kern="1200" dirty="0" smtClean="0">
                <a:solidFill>
                  <a:schemeClr val="tx1"/>
                </a:solidFill>
                <a:effectLst/>
                <a:latin typeface="+mn-lt"/>
                <a:ea typeface="+mn-ea"/>
                <a:cs typeface="+mn-cs"/>
              </a:rPr>
              <a:t>Categories that were once distinct are now converging. Technology pulls different categories and markets towards one another. The smartphone is a gravitational force for everything from communication and media to banking, health and retail.  It is a densely converged consumer channel and puts the global market place in our pocket.</a:t>
            </a:r>
          </a:p>
          <a:p>
            <a:pPr lvl="1"/>
            <a:endParaRPr lang="en-NZ" sz="1200" kern="1200" dirty="0" smtClean="0">
              <a:solidFill>
                <a:schemeClr val="tx1"/>
              </a:solidFill>
              <a:effectLst/>
              <a:latin typeface="+mn-lt"/>
              <a:ea typeface="+mn-ea"/>
              <a:cs typeface="+mn-cs"/>
            </a:endParaRPr>
          </a:p>
          <a:p>
            <a:pPr lvl="1"/>
            <a:r>
              <a:rPr lang="en-NZ" sz="1200" b="1" kern="1200" dirty="0" smtClean="0">
                <a:solidFill>
                  <a:schemeClr val="tx1"/>
                </a:solidFill>
                <a:effectLst/>
                <a:latin typeface="+mn-lt"/>
                <a:ea typeface="+mn-ea"/>
                <a:cs typeface="+mn-cs"/>
              </a:rPr>
              <a:t>Availability:</a:t>
            </a:r>
            <a:r>
              <a:rPr lang="en-NZ" sz="1200" kern="1200" dirty="0" smtClean="0">
                <a:solidFill>
                  <a:schemeClr val="tx1"/>
                </a:solidFill>
                <a:effectLst/>
                <a:latin typeface="+mn-lt"/>
                <a:ea typeface="+mn-ea"/>
                <a:cs typeface="+mn-cs"/>
              </a:rPr>
              <a:t> The more people, services and products become connected the more they become available across the barriers of time and space. Exclusive control of resources is in decline as instantly global digital data is being unleashed through open sources databases and technology platforms. </a:t>
            </a:r>
          </a:p>
          <a:p>
            <a:pPr lvl="1"/>
            <a:endParaRPr lang="en-NZ" sz="1200" kern="1200" dirty="0" smtClean="0">
              <a:solidFill>
                <a:schemeClr val="tx1"/>
              </a:solidFill>
              <a:effectLst/>
              <a:latin typeface="+mn-lt"/>
              <a:ea typeface="+mn-ea"/>
              <a:cs typeface="+mn-cs"/>
            </a:endParaRPr>
          </a:p>
          <a:p>
            <a:pPr lvl="1"/>
            <a:r>
              <a:rPr lang="en-NZ" sz="1200" b="1" kern="1200" dirty="0" smtClean="0">
                <a:solidFill>
                  <a:schemeClr val="tx1"/>
                </a:solidFill>
                <a:effectLst/>
                <a:latin typeface="+mn-lt"/>
                <a:ea typeface="+mn-ea"/>
                <a:cs typeface="+mn-cs"/>
              </a:rPr>
              <a:t>Networks:</a:t>
            </a:r>
            <a:r>
              <a:rPr lang="en-NZ" sz="1200" kern="1200" dirty="0" smtClean="0">
                <a:solidFill>
                  <a:schemeClr val="tx1"/>
                </a:solidFill>
                <a:effectLst/>
                <a:latin typeface="+mn-lt"/>
                <a:ea typeface="+mn-ea"/>
                <a:cs typeface="+mn-cs"/>
              </a:rPr>
              <a:t> In a culture of increased openness, sharing, and collaboration digitized relationships are constantly expanding from every connection point. Network effects include: Networked marketplaces – buyers and sellers in a particular sector come together online and access each other’s resources, skills, products and services at a greater scale than previously possible; crowdsourcing – accessing funding and knowledge online; and new player involvement – where new market actors enter an established market bringing new functions and creating complex ecosystems rather than liner value chains. </a:t>
            </a:r>
            <a:r>
              <a:rPr lang="en-NZ" sz="1200" i="1" kern="1200" dirty="0" smtClean="0">
                <a:solidFill>
                  <a:schemeClr val="tx1"/>
                </a:solidFill>
                <a:effectLst/>
                <a:latin typeface="+mn-lt"/>
                <a:ea typeface="+mn-ea"/>
                <a:cs typeface="+mn-cs"/>
              </a:rPr>
              <a:t>(Digital Business Transformation - Disruption of Industry Logics – Ericsson)</a:t>
            </a:r>
            <a:endParaRPr lang="en-NZ"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C7BE62D-9711-6541-9136-AA84E080A687}" type="slidenum">
              <a:rPr lang="en-US" smtClean="0"/>
              <a:t>11</a:t>
            </a:fld>
            <a:endParaRPr lang="en-US"/>
          </a:p>
        </p:txBody>
      </p:sp>
    </p:spTree>
    <p:extLst>
      <p:ext uri="{BB962C8B-B14F-4D97-AF65-F5344CB8AC3E}">
        <p14:creationId xmlns:p14="http://schemas.microsoft.com/office/powerpoint/2010/main" val="33090422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NZ" sz="1200" b="1" kern="1200" dirty="0" smtClean="0">
                <a:solidFill>
                  <a:schemeClr val="tx1"/>
                </a:solidFill>
                <a:effectLst/>
                <a:latin typeface="+mn-lt"/>
                <a:ea typeface="+mn-ea"/>
                <a:cs typeface="+mn-cs"/>
              </a:rPr>
              <a:t>What are the key characteristics of a digital business?</a:t>
            </a:r>
            <a:r>
              <a:rPr lang="en-NZ" sz="1200" kern="1200" dirty="0" smtClean="0">
                <a:solidFill>
                  <a:schemeClr val="tx1"/>
                </a:solidFill>
                <a:effectLst/>
                <a:latin typeface="+mn-lt"/>
                <a:ea typeface="+mn-ea"/>
                <a:cs typeface="+mn-cs"/>
              </a:rPr>
              <a:t> As the market changes a number of distinct characteristics emerge. Traditional companies have to adapt and relate to the market in fundamentally new ways.</a:t>
            </a:r>
          </a:p>
          <a:p>
            <a:pPr lvl="0"/>
            <a:endParaRPr lang="en-NZ" sz="1200" kern="1200" dirty="0" smtClean="0">
              <a:solidFill>
                <a:schemeClr val="tx1"/>
              </a:solidFill>
              <a:effectLst/>
              <a:latin typeface="+mn-lt"/>
              <a:ea typeface="+mn-ea"/>
              <a:cs typeface="+mn-cs"/>
            </a:endParaRPr>
          </a:p>
          <a:p>
            <a:pPr lvl="1"/>
            <a:r>
              <a:rPr lang="en-NZ" sz="1200" b="1" kern="1200" dirty="0" smtClean="0">
                <a:solidFill>
                  <a:schemeClr val="tx1"/>
                </a:solidFill>
                <a:effectLst/>
                <a:latin typeface="+mn-lt"/>
                <a:ea typeface="+mn-ea"/>
                <a:cs typeface="+mn-cs"/>
              </a:rPr>
              <a:t>Fast to market, fast to scale</a:t>
            </a:r>
            <a:r>
              <a:rPr lang="en-NZ" sz="1200" kern="1200" dirty="0" smtClean="0">
                <a:solidFill>
                  <a:schemeClr val="tx1"/>
                </a:solidFill>
                <a:effectLst/>
                <a:latin typeface="+mn-lt"/>
                <a:ea typeface="+mn-ea"/>
                <a:cs typeface="+mn-cs"/>
              </a:rPr>
              <a:t>: Speed is the defining characteristic of digital market places. Thanks to technology - the time from idea to execution is shrinking. New services often fly under the radar of established players but then quickly reach exponential growth dominating a category (millions of customers but only a handful of staff)</a:t>
            </a:r>
          </a:p>
          <a:p>
            <a:pPr lvl="1"/>
            <a:endParaRPr lang="en-NZ" sz="1200" kern="1200" dirty="0" smtClean="0">
              <a:solidFill>
                <a:schemeClr val="tx1"/>
              </a:solidFill>
              <a:effectLst/>
              <a:latin typeface="+mn-lt"/>
              <a:ea typeface="+mn-ea"/>
              <a:cs typeface="+mn-cs"/>
            </a:endParaRPr>
          </a:p>
          <a:p>
            <a:pPr lvl="1"/>
            <a:r>
              <a:rPr lang="en-NZ" sz="1200" b="1" kern="1200" dirty="0" smtClean="0">
                <a:solidFill>
                  <a:schemeClr val="tx1"/>
                </a:solidFill>
                <a:effectLst/>
                <a:latin typeface="+mn-lt"/>
                <a:ea typeface="+mn-ea"/>
                <a:cs typeface="+mn-cs"/>
              </a:rPr>
              <a:t>Business is not simple</a:t>
            </a:r>
            <a:r>
              <a:rPr lang="en-NZ" sz="1200" kern="1200" dirty="0" smtClean="0">
                <a:solidFill>
                  <a:schemeClr val="tx1"/>
                </a:solidFill>
                <a:effectLst/>
                <a:latin typeface="+mn-lt"/>
                <a:ea typeface="+mn-ea"/>
                <a:cs typeface="+mn-cs"/>
              </a:rPr>
              <a:t>: Old linear relationships between buyers and sellers are dissolving into complex cross market networks. New market niches are created every day and new collaborations take shape. Business models involve third or fourth parties, along with a globally dispersed based of users.</a:t>
            </a:r>
          </a:p>
          <a:p>
            <a:pPr lvl="1"/>
            <a:endParaRPr lang="en-NZ" sz="1200" kern="1200" dirty="0" smtClean="0">
              <a:solidFill>
                <a:schemeClr val="tx1"/>
              </a:solidFill>
              <a:effectLst/>
              <a:latin typeface="+mn-lt"/>
              <a:ea typeface="+mn-ea"/>
              <a:cs typeface="+mn-cs"/>
            </a:endParaRPr>
          </a:p>
          <a:p>
            <a:pPr lvl="1"/>
            <a:r>
              <a:rPr lang="en-NZ" sz="1200" b="1" kern="1200" dirty="0" smtClean="0">
                <a:solidFill>
                  <a:schemeClr val="tx1"/>
                </a:solidFill>
                <a:effectLst/>
                <a:latin typeface="+mn-lt"/>
                <a:ea typeface="+mn-ea"/>
                <a:cs typeface="+mn-cs"/>
              </a:rPr>
              <a:t>Driven by the user</a:t>
            </a:r>
            <a:r>
              <a:rPr lang="en-NZ" sz="1200" kern="1200" dirty="0" smtClean="0">
                <a:solidFill>
                  <a:schemeClr val="tx1"/>
                </a:solidFill>
                <a:effectLst/>
                <a:latin typeface="+mn-lt"/>
                <a:ea typeface="+mn-ea"/>
                <a:cs typeface="+mn-cs"/>
              </a:rPr>
              <a:t>: Wherever there is a contact point with user it is their user experience that is critical to success. Users have no patience for something that takes more effort than it offers in value. Smart digital businesses focus on the user experience at the outset.</a:t>
            </a:r>
          </a:p>
          <a:p>
            <a:pPr lvl="1"/>
            <a:endParaRPr lang="en-NZ" sz="1200" kern="1200" dirty="0" smtClean="0">
              <a:solidFill>
                <a:schemeClr val="tx1"/>
              </a:solidFill>
              <a:effectLst/>
              <a:latin typeface="+mn-lt"/>
              <a:ea typeface="+mn-ea"/>
              <a:cs typeface="+mn-cs"/>
            </a:endParaRPr>
          </a:p>
          <a:p>
            <a:pPr lvl="1"/>
            <a:r>
              <a:rPr lang="en-NZ" sz="1200" b="1" kern="1200" dirty="0" smtClean="0">
                <a:solidFill>
                  <a:schemeClr val="tx1"/>
                </a:solidFill>
                <a:effectLst/>
                <a:latin typeface="+mn-lt"/>
                <a:ea typeface="+mn-ea"/>
                <a:cs typeface="+mn-cs"/>
              </a:rPr>
              <a:t>Development never stops</a:t>
            </a:r>
            <a:r>
              <a:rPr lang="en-NZ" sz="1200" kern="1200" dirty="0" smtClean="0">
                <a:solidFill>
                  <a:schemeClr val="tx1"/>
                </a:solidFill>
                <a:effectLst/>
                <a:latin typeface="+mn-lt"/>
                <a:ea typeface="+mn-ea"/>
                <a:cs typeface="+mn-cs"/>
              </a:rPr>
              <a:t>: Product development is constantly ongoing. A significant breakthrough in design, functionality or service offering can create a completely new ecosystem of added value products.</a:t>
            </a:r>
          </a:p>
          <a:p>
            <a:pPr lvl="1"/>
            <a:endParaRPr lang="en-NZ" sz="1200" kern="1200" dirty="0" smtClean="0">
              <a:solidFill>
                <a:schemeClr val="tx1"/>
              </a:solidFill>
              <a:effectLst/>
              <a:latin typeface="+mn-lt"/>
              <a:ea typeface="+mn-ea"/>
              <a:cs typeface="+mn-cs"/>
            </a:endParaRPr>
          </a:p>
          <a:p>
            <a:pPr lvl="1"/>
            <a:r>
              <a:rPr lang="en-NZ" sz="1200" b="1" kern="1200" dirty="0" smtClean="0">
                <a:solidFill>
                  <a:schemeClr val="tx1"/>
                </a:solidFill>
                <a:effectLst/>
                <a:latin typeface="+mn-lt"/>
                <a:ea typeface="+mn-ea"/>
                <a:cs typeface="+mn-cs"/>
              </a:rPr>
              <a:t>Innovation first</a:t>
            </a:r>
            <a:r>
              <a:rPr lang="en-NZ" sz="1200" kern="1200" dirty="0" smtClean="0">
                <a:solidFill>
                  <a:schemeClr val="tx1"/>
                </a:solidFill>
                <a:effectLst/>
                <a:latin typeface="+mn-lt"/>
                <a:ea typeface="+mn-ea"/>
                <a:cs typeface="+mn-cs"/>
              </a:rPr>
              <a:t>: Innovation must become a mind-set. Rather than asking what the revenue forecast is for a new idea, digital businesses are more likely to try out something new and find a way to monetize it down the track. </a:t>
            </a:r>
            <a:r>
              <a:rPr lang="en-NZ" sz="1200" i="1" kern="1200" dirty="0" smtClean="0">
                <a:solidFill>
                  <a:schemeClr val="tx1"/>
                </a:solidFill>
                <a:effectLst/>
                <a:latin typeface="+mn-lt"/>
                <a:ea typeface="+mn-ea"/>
                <a:cs typeface="+mn-cs"/>
              </a:rPr>
              <a:t>(Digital Business Transformation - Disruption of Industry Logics – Ericsson)</a:t>
            </a:r>
            <a:endParaRPr lang="en-NZ"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C7BE62D-9711-6541-9136-AA84E080A687}" type="slidenum">
              <a:rPr lang="en-US" smtClean="0"/>
              <a:t>12</a:t>
            </a:fld>
            <a:endParaRPr lang="en-US"/>
          </a:p>
        </p:txBody>
      </p:sp>
    </p:spTree>
    <p:extLst>
      <p:ext uri="{BB962C8B-B14F-4D97-AF65-F5344CB8AC3E}">
        <p14:creationId xmlns:p14="http://schemas.microsoft.com/office/powerpoint/2010/main" val="33090422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C7BE62D-9711-6541-9136-AA84E080A687}" type="slidenum">
              <a:rPr lang="en-US" smtClean="0"/>
              <a:t>13</a:t>
            </a:fld>
            <a:endParaRPr lang="en-US"/>
          </a:p>
        </p:txBody>
      </p:sp>
    </p:spTree>
    <p:extLst>
      <p:ext uri="{BB962C8B-B14F-4D97-AF65-F5344CB8AC3E}">
        <p14:creationId xmlns:p14="http://schemas.microsoft.com/office/powerpoint/2010/main" val="33090422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NZ" sz="1200" b="1" kern="1200" dirty="0" smtClean="0">
                <a:solidFill>
                  <a:schemeClr val="tx1"/>
                </a:solidFill>
                <a:effectLst/>
                <a:latin typeface="+mn-lt"/>
                <a:ea typeface="+mn-ea"/>
                <a:cs typeface="+mn-cs"/>
              </a:rPr>
              <a:t>For NZ CEOs it’s all about three core capabilities</a:t>
            </a:r>
          </a:p>
          <a:p>
            <a:pPr lvl="0"/>
            <a:endParaRPr lang="en-NZ" sz="1200" kern="1200" dirty="0" smtClean="0">
              <a:solidFill>
                <a:schemeClr val="tx1"/>
              </a:solidFill>
              <a:effectLst/>
              <a:latin typeface="+mn-lt"/>
              <a:ea typeface="+mn-ea"/>
              <a:cs typeface="+mn-cs"/>
            </a:endParaRPr>
          </a:p>
          <a:p>
            <a:pPr lvl="1"/>
            <a:r>
              <a:rPr lang="en-NZ" sz="1200" b="1" kern="1200" dirty="0" smtClean="0">
                <a:solidFill>
                  <a:schemeClr val="tx1"/>
                </a:solidFill>
                <a:effectLst/>
                <a:latin typeface="+mn-lt"/>
                <a:ea typeface="+mn-ea"/>
                <a:cs typeface="+mn-cs"/>
              </a:rPr>
              <a:t>Addressing new stakeholder networks and expectations</a:t>
            </a:r>
            <a:r>
              <a:rPr lang="en-NZ" sz="1200" kern="1200" dirty="0" smtClean="0">
                <a:solidFill>
                  <a:schemeClr val="tx1"/>
                </a:solidFill>
                <a:effectLst/>
                <a:latin typeface="+mn-lt"/>
                <a:ea typeface="+mn-ea"/>
                <a:cs typeface="+mn-cs"/>
              </a:rPr>
              <a:t>: In a connected world, brands can live or die on consumer reputation. Customers are demanding that companies stay plugged into their communities and provide value beyond their immediate shareholders – CEOs are being asked to tackle important social and environmental issues as well as deliver financial results</a:t>
            </a:r>
          </a:p>
          <a:p>
            <a:pPr lvl="1"/>
            <a:endParaRPr lang="en-NZ" sz="1200" kern="1200" dirty="0" smtClean="0">
              <a:solidFill>
                <a:schemeClr val="tx1"/>
              </a:solidFill>
              <a:effectLst/>
              <a:latin typeface="+mn-lt"/>
              <a:ea typeface="+mn-ea"/>
              <a:cs typeface="+mn-cs"/>
            </a:endParaRPr>
          </a:p>
          <a:p>
            <a:pPr lvl="1"/>
            <a:r>
              <a:rPr lang="en-NZ" sz="1200" b="1" kern="1200" dirty="0" smtClean="0">
                <a:solidFill>
                  <a:schemeClr val="tx1"/>
                </a:solidFill>
                <a:effectLst/>
                <a:latin typeface="+mn-lt"/>
                <a:ea typeface="+mn-ea"/>
                <a:cs typeface="+mn-cs"/>
              </a:rPr>
              <a:t>Building talent, innovation and technology: </a:t>
            </a:r>
            <a:r>
              <a:rPr lang="en-NZ" sz="1200" kern="1200" dirty="0" smtClean="0">
                <a:solidFill>
                  <a:schemeClr val="tx1"/>
                </a:solidFill>
                <a:effectLst/>
                <a:latin typeface="+mn-lt"/>
                <a:ea typeface="+mn-ea"/>
                <a:cs typeface="+mn-cs"/>
              </a:rPr>
              <a:t>Innovating successfully requires the ability to ramp up technology, access and retain expertise, and collaborate with like-minded organisations. CEOs are looking at ways to build better innovation and workforce capabilities to complement technology in an attempt to meet ever increasing customer expectations </a:t>
            </a:r>
          </a:p>
          <a:p>
            <a:pPr lvl="1"/>
            <a:endParaRPr lang="en-NZ" sz="1200" kern="1200" dirty="0" smtClean="0">
              <a:solidFill>
                <a:schemeClr val="tx1"/>
              </a:solidFill>
              <a:effectLst/>
              <a:latin typeface="+mn-lt"/>
              <a:ea typeface="+mn-ea"/>
              <a:cs typeface="+mn-cs"/>
            </a:endParaRPr>
          </a:p>
          <a:p>
            <a:pPr lvl="1"/>
            <a:r>
              <a:rPr lang="en-NZ" sz="1200" b="1" kern="1200" dirty="0" smtClean="0">
                <a:solidFill>
                  <a:schemeClr val="tx1"/>
                </a:solidFill>
                <a:effectLst/>
                <a:latin typeface="+mn-lt"/>
                <a:ea typeface="+mn-ea"/>
                <a:cs typeface="+mn-cs"/>
              </a:rPr>
              <a:t>Measure, analyse, act:</a:t>
            </a:r>
            <a:r>
              <a:rPr lang="en-NZ" sz="1200" kern="1200" dirty="0" smtClean="0">
                <a:solidFill>
                  <a:schemeClr val="tx1"/>
                </a:solidFill>
                <a:effectLst/>
                <a:latin typeface="+mn-lt"/>
                <a:ea typeface="+mn-ea"/>
                <a:cs typeface="+mn-cs"/>
              </a:rPr>
              <a:t> Using technology to gain better qualitative measures across all aspects of the business will help companies meet fast changing customer demands, help launch new offerings and help define success beyond simple financial measures. 82% of NZ CEOs expect technological advances to be the biggest global trend to influence stakeholder expectations within their sector over the next five years. 72% of NZ CEOs say that data and analytics generate the greatest return in terms of engagement with wider stakeholders. </a:t>
            </a:r>
            <a:r>
              <a:rPr lang="en-NZ" sz="1200" i="1" kern="1200" dirty="0" smtClean="0">
                <a:solidFill>
                  <a:schemeClr val="tx1"/>
                </a:solidFill>
                <a:effectLst/>
                <a:latin typeface="+mn-lt"/>
                <a:ea typeface="+mn-ea"/>
                <a:cs typeface="+mn-cs"/>
              </a:rPr>
              <a:t>(PwC CEO Survey 2016)</a:t>
            </a:r>
            <a:endParaRPr lang="en-NZ"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C7BE62D-9711-6541-9136-AA84E080A687}" type="slidenum">
              <a:rPr lang="en-US" smtClean="0"/>
              <a:t>14</a:t>
            </a:fld>
            <a:endParaRPr lang="en-US"/>
          </a:p>
        </p:txBody>
      </p:sp>
    </p:spTree>
    <p:extLst>
      <p:ext uri="{BB962C8B-B14F-4D97-AF65-F5344CB8AC3E}">
        <p14:creationId xmlns:p14="http://schemas.microsoft.com/office/powerpoint/2010/main" val="33090422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NZ" sz="1200" b="1" kern="1200" dirty="0" smtClean="0">
                <a:solidFill>
                  <a:schemeClr val="tx1"/>
                </a:solidFill>
                <a:effectLst/>
                <a:latin typeface="+mn-lt"/>
                <a:ea typeface="+mn-ea"/>
                <a:cs typeface="+mn-cs"/>
              </a:rPr>
              <a:t>What does all this mean in the business engine room?</a:t>
            </a:r>
            <a:r>
              <a:rPr lang="en-NZ" sz="1200" kern="1200" dirty="0" smtClean="0">
                <a:solidFill>
                  <a:schemeClr val="tx1"/>
                </a:solidFill>
                <a:effectLst/>
                <a:latin typeface="+mn-lt"/>
                <a:ea typeface="+mn-ea"/>
                <a:cs typeface="+mn-cs"/>
              </a:rPr>
              <a:t> – How can CIOs transform established businesses to meet the challenges posed by the new digital and economic demands?</a:t>
            </a:r>
          </a:p>
          <a:p>
            <a:pPr lvl="0"/>
            <a:endParaRPr lang="en-NZ" sz="1200" kern="1200" dirty="0" smtClean="0">
              <a:solidFill>
                <a:schemeClr val="tx1"/>
              </a:solidFill>
              <a:effectLst/>
              <a:latin typeface="+mn-lt"/>
              <a:ea typeface="+mn-ea"/>
              <a:cs typeface="+mn-cs"/>
            </a:endParaRPr>
          </a:p>
          <a:p>
            <a:pPr lvl="0"/>
            <a:r>
              <a:rPr lang="en-NZ" sz="1200" b="1" kern="1200" dirty="0" smtClean="0">
                <a:solidFill>
                  <a:schemeClr val="tx1"/>
                </a:solidFill>
                <a:effectLst/>
                <a:latin typeface="+mn-lt"/>
                <a:ea typeface="+mn-ea"/>
                <a:cs typeface="+mn-cs"/>
              </a:rPr>
              <a:t>For CIOs it’s the rise of bi modal IT</a:t>
            </a:r>
            <a:r>
              <a:rPr lang="en-NZ" sz="1200" kern="1200" dirty="0" smtClean="0">
                <a:solidFill>
                  <a:schemeClr val="tx1"/>
                </a:solidFill>
                <a:effectLst/>
                <a:latin typeface="+mn-lt"/>
                <a:ea typeface="+mn-ea"/>
                <a:cs typeface="+mn-cs"/>
              </a:rPr>
              <a:t> – Bimodal IT is the practice of managing two separate, coherent modes of IT delivery, one focused on stability and the other on agility. Mode 1 is traditional and sequential, emphasizing safety and accuracy. Mode 2 is exploratory and nonlinear, emphasizing agility and speed. </a:t>
            </a:r>
            <a:r>
              <a:rPr lang="en-NZ" sz="1200" i="1" kern="1200" dirty="0" smtClean="0">
                <a:solidFill>
                  <a:schemeClr val="tx1"/>
                </a:solidFill>
                <a:effectLst/>
                <a:latin typeface="+mn-lt"/>
                <a:ea typeface="+mn-ea"/>
                <a:cs typeface="+mn-cs"/>
              </a:rPr>
              <a:t>(Gartner)</a:t>
            </a:r>
          </a:p>
          <a:p>
            <a:pPr lvl="0"/>
            <a:endParaRPr lang="en-NZ" sz="1200" kern="1200" dirty="0" smtClean="0">
              <a:solidFill>
                <a:schemeClr val="tx1"/>
              </a:solidFill>
              <a:effectLst/>
              <a:latin typeface="+mn-lt"/>
              <a:ea typeface="+mn-ea"/>
              <a:cs typeface="+mn-cs"/>
            </a:endParaRPr>
          </a:p>
          <a:p>
            <a:pPr lvl="0"/>
            <a:r>
              <a:rPr lang="en-NZ" sz="1200" b="1" kern="1200" dirty="0" smtClean="0">
                <a:solidFill>
                  <a:schemeClr val="tx1"/>
                </a:solidFill>
                <a:effectLst/>
                <a:latin typeface="+mn-lt"/>
                <a:ea typeface="+mn-ea"/>
                <a:cs typeface="+mn-cs"/>
              </a:rPr>
              <a:t>Changing project model</a:t>
            </a:r>
            <a:r>
              <a:rPr lang="en-NZ" sz="1200" b="1" kern="1200" baseline="0" dirty="0" smtClean="0">
                <a:solidFill>
                  <a:schemeClr val="tx1"/>
                </a:solidFill>
                <a:effectLst/>
                <a:latin typeface="+mn-lt"/>
                <a:ea typeface="+mn-ea"/>
                <a:cs typeface="+mn-cs"/>
              </a:rPr>
              <a:t> – </a:t>
            </a:r>
            <a:r>
              <a:rPr lang="en-NZ" sz="1200" b="0" kern="1200" baseline="0" dirty="0" smtClean="0">
                <a:solidFill>
                  <a:schemeClr val="tx1"/>
                </a:solidFill>
                <a:effectLst/>
                <a:latin typeface="+mn-lt"/>
                <a:ea typeface="+mn-ea"/>
                <a:cs typeface="+mn-cs"/>
              </a:rPr>
              <a:t>cricket analogy from test matches to 2020 events</a:t>
            </a:r>
          </a:p>
          <a:p>
            <a:pPr lvl="0"/>
            <a:endParaRPr lang="en-NZ"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C7BE62D-9711-6541-9136-AA84E080A687}" type="slidenum">
              <a:rPr lang="en-US" smtClean="0"/>
              <a:t>15</a:t>
            </a:fld>
            <a:endParaRPr lang="en-US"/>
          </a:p>
        </p:txBody>
      </p:sp>
    </p:spTree>
    <p:extLst>
      <p:ext uri="{BB962C8B-B14F-4D97-AF65-F5344CB8AC3E}">
        <p14:creationId xmlns:p14="http://schemas.microsoft.com/office/powerpoint/2010/main" val="33090422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NZ" sz="1200" b="1" kern="1200" dirty="0" smtClean="0">
                <a:solidFill>
                  <a:schemeClr val="tx1"/>
                </a:solidFill>
                <a:effectLst/>
                <a:latin typeface="+mn-lt"/>
                <a:ea typeface="+mn-ea"/>
                <a:cs typeface="+mn-cs"/>
              </a:rPr>
              <a:t>What is SAP’s approach? </a:t>
            </a:r>
            <a:r>
              <a:rPr lang="en-NZ" sz="1200" kern="1200" dirty="0" smtClean="0">
                <a:solidFill>
                  <a:schemeClr val="tx1"/>
                </a:solidFill>
                <a:effectLst/>
                <a:latin typeface="+mn-lt"/>
                <a:ea typeface="+mn-ea"/>
                <a:cs typeface="+mn-cs"/>
              </a:rPr>
              <a:t>–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NZ" sz="1200" kern="1200" dirty="0" smtClean="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NZ" sz="1200" kern="1200" dirty="0" smtClean="0">
                <a:solidFill>
                  <a:schemeClr val="tx1"/>
                </a:solidFill>
                <a:effectLst/>
                <a:latin typeface="+mn-lt"/>
                <a:ea typeface="+mn-ea"/>
                <a:cs typeface="+mn-cs"/>
              </a:rPr>
              <a:t>I went to SAPPHIRE and the SAP Hybris event with these things in mind.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NZ" sz="1200" kern="1200" dirty="0" smtClean="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NZ" sz="1200" kern="1200" dirty="0" smtClean="0">
                <a:solidFill>
                  <a:schemeClr val="tx1"/>
                </a:solidFill>
                <a:effectLst/>
                <a:latin typeface="+mn-lt"/>
                <a:ea typeface="+mn-ea"/>
                <a:cs typeface="+mn-cs"/>
              </a:rPr>
              <a:t>Trying to understand SAP’s response. As SAP transitions to S/4</a:t>
            </a:r>
            <a:r>
              <a:rPr lang="en-NZ" sz="1200" kern="1200" baseline="0" dirty="0" smtClean="0">
                <a:solidFill>
                  <a:schemeClr val="tx1"/>
                </a:solidFill>
                <a:effectLst/>
                <a:latin typeface="+mn-lt"/>
                <a:ea typeface="+mn-ea"/>
                <a:cs typeface="+mn-cs"/>
              </a:rPr>
              <a:t> HANA and to new LOB cloud applications how will these be integrated to enable businesses to deliver on these key economic and business imperatives.</a:t>
            </a:r>
            <a:endParaRPr lang="en-NZ" sz="1200" kern="1200" dirty="0" smtClean="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NZ" sz="1200" kern="1200" dirty="0" smtClean="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NZ" sz="1200" kern="1200" dirty="0" smtClean="0">
                <a:solidFill>
                  <a:schemeClr val="tx1"/>
                </a:solidFill>
                <a:effectLst/>
                <a:latin typeface="+mn-lt"/>
                <a:ea typeface="+mn-ea"/>
                <a:cs typeface="+mn-cs"/>
              </a:rPr>
              <a:t>Specifically I was trying to understand how customers across New Zealand who have or are about to invest in SAP solutions will benefit,</a:t>
            </a:r>
            <a:r>
              <a:rPr lang="en-NZ" sz="1200" kern="1200" baseline="0" dirty="0" smtClean="0">
                <a:solidFill>
                  <a:schemeClr val="tx1"/>
                </a:solidFill>
                <a:effectLst/>
                <a:latin typeface="+mn-lt"/>
                <a:ea typeface="+mn-ea"/>
                <a:cs typeface="+mn-cs"/>
              </a:rPr>
              <a:t> what does the roadmap look like and when should I be jumping on board.</a:t>
            </a:r>
            <a:endParaRPr lang="en-NZ"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C7BE62D-9711-6541-9136-AA84E080A687}" type="slidenum">
              <a:rPr lang="en-US" smtClean="0"/>
              <a:t>16</a:t>
            </a:fld>
            <a:endParaRPr lang="en-US"/>
          </a:p>
        </p:txBody>
      </p:sp>
    </p:spTree>
    <p:extLst>
      <p:ext uri="{BB962C8B-B14F-4D97-AF65-F5344CB8AC3E}">
        <p14:creationId xmlns:p14="http://schemas.microsoft.com/office/powerpoint/2010/main" val="33090422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NZ" sz="1200" b="1" kern="1200" dirty="0" smtClean="0">
                <a:solidFill>
                  <a:schemeClr val="tx1"/>
                </a:solidFill>
                <a:effectLst/>
                <a:latin typeface="+mn-lt"/>
                <a:ea typeface="+mn-ea"/>
                <a:cs typeface="+mn-cs"/>
              </a:rPr>
              <a:t>We are listening </a:t>
            </a:r>
            <a:r>
              <a:rPr lang="en-NZ" sz="1200" kern="1200" dirty="0" smtClean="0">
                <a:solidFill>
                  <a:schemeClr val="tx1"/>
                </a:solidFill>
                <a:effectLst/>
                <a:latin typeface="+mn-lt"/>
                <a:ea typeface="+mn-ea"/>
                <a:cs typeface="+mn-cs"/>
              </a:rPr>
              <a:t>– A real recognition</a:t>
            </a:r>
            <a:r>
              <a:rPr lang="en-NZ" sz="1200" kern="1200" baseline="0" dirty="0" smtClean="0">
                <a:solidFill>
                  <a:schemeClr val="tx1"/>
                </a:solidFill>
                <a:effectLst/>
                <a:latin typeface="+mn-lt"/>
                <a:ea typeface="+mn-ea"/>
                <a:cs typeface="+mn-cs"/>
              </a:rPr>
              <a:t> that SAP the brand was too far ahead and hadn’t provided a clear roadmap and value path to support the customer base on its journey.</a:t>
            </a:r>
          </a:p>
          <a:p>
            <a:pPr lvl="0"/>
            <a:endParaRPr lang="en-NZ" sz="1200" kern="1200" baseline="0" dirty="0" smtClean="0">
              <a:solidFill>
                <a:schemeClr val="tx1"/>
              </a:solidFill>
              <a:effectLst/>
              <a:latin typeface="+mn-lt"/>
              <a:ea typeface="+mn-ea"/>
              <a:cs typeface="+mn-cs"/>
            </a:endParaRPr>
          </a:p>
          <a:p>
            <a:pPr lvl="0"/>
            <a:r>
              <a:rPr lang="en-NZ" sz="1200" kern="1200" baseline="0" dirty="0" smtClean="0">
                <a:solidFill>
                  <a:schemeClr val="tx1"/>
                </a:solidFill>
                <a:effectLst/>
                <a:latin typeface="+mn-lt"/>
                <a:ea typeface="+mn-ea"/>
                <a:cs typeface="+mn-cs"/>
              </a:rPr>
              <a:t>A recognition that the product reality was a long way away currently from the </a:t>
            </a:r>
            <a:r>
              <a:rPr lang="en-NZ" sz="1200" kern="1200" baseline="0" dirty="0" err="1" smtClean="0">
                <a:solidFill>
                  <a:schemeClr val="tx1"/>
                </a:solidFill>
                <a:effectLst/>
                <a:latin typeface="+mn-lt"/>
                <a:ea typeface="+mn-ea"/>
                <a:cs typeface="+mn-cs"/>
              </a:rPr>
              <a:t>brochureware</a:t>
            </a:r>
            <a:r>
              <a:rPr lang="en-NZ" sz="1200" kern="1200" baseline="0" dirty="0" smtClean="0">
                <a:solidFill>
                  <a:schemeClr val="tx1"/>
                </a:solidFill>
                <a:effectLst/>
                <a:latin typeface="+mn-lt"/>
                <a:ea typeface="+mn-ea"/>
                <a:cs typeface="+mn-cs"/>
              </a:rPr>
              <a:t> and glossy demos. </a:t>
            </a:r>
          </a:p>
          <a:p>
            <a:pPr lvl="0"/>
            <a:endParaRPr lang="en-NZ" sz="1200" kern="1200" baseline="0" dirty="0" smtClean="0">
              <a:solidFill>
                <a:schemeClr val="tx1"/>
              </a:solidFill>
              <a:effectLst/>
              <a:latin typeface="+mn-lt"/>
              <a:ea typeface="+mn-ea"/>
              <a:cs typeface="+mn-cs"/>
            </a:endParaRPr>
          </a:p>
          <a:p>
            <a:pPr lvl="0"/>
            <a:r>
              <a:rPr lang="en-NZ" sz="1200" kern="1200" baseline="0" dirty="0" smtClean="0">
                <a:solidFill>
                  <a:schemeClr val="tx1"/>
                </a:solidFill>
                <a:effectLst/>
                <a:latin typeface="+mn-lt"/>
                <a:ea typeface="+mn-ea"/>
                <a:cs typeface="+mn-cs"/>
              </a:rPr>
              <a:t>Their was real acknowledgement that over the last 24 months many SAP customers had spent time and money integrating SAP owned solutions together rather enjoying enabled connected applications.</a:t>
            </a:r>
          </a:p>
          <a:p>
            <a:pPr lvl="0"/>
            <a:endParaRPr lang="en-NZ" sz="1200" kern="1200" baseline="0" dirty="0" smtClean="0">
              <a:solidFill>
                <a:schemeClr val="tx1"/>
              </a:solidFill>
              <a:effectLst/>
              <a:latin typeface="+mn-lt"/>
              <a:ea typeface="+mn-ea"/>
              <a:cs typeface="+mn-cs"/>
            </a:endParaRPr>
          </a:p>
          <a:p>
            <a:pPr lvl="0"/>
            <a:r>
              <a:rPr lang="en-NZ" sz="1200" kern="1200" baseline="0" dirty="0" smtClean="0">
                <a:solidFill>
                  <a:schemeClr val="tx1"/>
                </a:solidFill>
                <a:effectLst/>
                <a:latin typeface="+mn-lt"/>
                <a:ea typeface="+mn-ea"/>
                <a:cs typeface="+mn-cs"/>
              </a:rPr>
              <a:t>Their was no shortage of customer case studies – but a sense that SAP and Partners had been working very closely with these customers to help make them successful.</a:t>
            </a:r>
          </a:p>
        </p:txBody>
      </p:sp>
      <p:sp>
        <p:nvSpPr>
          <p:cNvPr id="4" name="Slide Number Placeholder 3"/>
          <p:cNvSpPr>
            <a:spLocks noGrp="1"/>
          </p:cNvSpPr>
          <p:nvPr>
            <p:ph type="sldNum" sz="quarter" idx="10"/>
          </p:nvPr>
        </p:nvSpPr>
        <p:spPr/>
        <p:txBody>
          <a:bodyPr/>
          <a:lstStyle/>
          <a:p>
            <a:fld id="{6C7BE62D-9711-6541-9136-AA84E080A687}" type="slidenum">
              <a:rPr lang="en-US" smtClean="0"/>
              <a:t>17</a:t>
            </a:fld>
            <a:endParaRPr lang="en-US"/>
          </a:p>
        </p:txBody>
      </p:sp>
    </p:spTree>
    <p:extLst>
      <p:ext uri="{BB962C8B-B14F-4D97-AF65-F5344CB8AC3E}">
        <p14:creationId xmlns:p14="http://schemas.microsoft.com/office/powerpoint/2010/main" val="33090422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NZ" sz="1200" b="1" kern="1200" dirty="0" smtClean="0">
                <a:solidFill>
                  <a:schemeClr val="tx1"/>
                </a:solidFill>
                <a:effectLst/>
                <a:latin typeface="+mn-lt"/>
                <a:ea typeface="+mn-ea"/>
                <a:cs typeface="+mn-cs"/>
              </a:rPr>
              <a:t>SAP’s approach </a:t>
            </a:r>
            <a:r>
              <a:rPr lang="en-NZ" sz="1200" kern="1200" dirty="0" smtClean="0">
                <a:solidFill>
                  <a:schemeClr val="tx1"/>
                </a:solidFill>
                <a:effectLst/>
                <a:latin typeface="+mn-lt"/>
                <a:ea typeface="+mn-ea"/>
                <a:cs typeface="+mn-cs"/>
              </a:rPr>
              <a:t>–</a:t>
            </a:r>
            <a:r>
              <a:rPr lang="en-NZ" sz="1200" b="1" kern="1200" dirty="0" smtClean="0">
                <a:solidFill>
                  <a:schemeClr val="tx1"/>
                </a:solidFill>
                <a:effectLst/>
                <a:latin typeface="+mn-lt"/>
                <a:ea typeface="+mn-ea"/>
                <a:cs typeface="+mn-cs"/>
              </a:rPr>
              <a:t> </a:t>
            </a:r>
            <a:r>
              <a:rPr lang="en-NZ" sz="1200" kern="1200" dirty="0" smtClean="0">
                <a:solidFill>
                  <a:schemeClr val="tx1"/>
                </a:solidFill>
                <a:effectLst/>
                <a:latin typeface="+mn-lt"/>
                <a:ea typeface="+mn-ea"/>
                <a:cs typeface="+mn-cs"/>
              </a:rPr>
              <a:t>Digital core (S/4HANA) as the steady state enabler.</a:t>
            </a:r>
          </a:p>
          <a:p>
            <a:pPr lvl="0"/>
            <a:endParaRPr lang="en-NZ" sz="1200" kern="1200" dirty="0" smtClean="0">
              <a:solidFill>
                <a:schemeClr val="tx1"/>
              </a:solidFill>
              <a:effectLst/>
              <a:latin typeface="+mn-lt"/>
              <a:ea typeface="+mn-ea"/>
              <a:cs typeface="+mn-cs"/>
            </a:endParaRPr>
          </a:p>
          <a:p>
            <a:pPr lvl="0"/>
            <a:r>
              <a:rPr lang="en-NZ" sz="1200" kern="1200" dirty="0" smtClean="0">
                <a:solidFill>
                  <a:schemeClr val="tx1"/>
                </a:solidFill>
                <a:effectLst/>
                <a:latin typeface="+mn-lt"/>
                <a:ea typeface="+mn-ea"/>
                <a:cs typeface="+mn-cs"/>
              </a:rPr>
              <a:t> LOB and HANA Cloud Platform as the agile responsive platform-as-a-service for extending, integrating and building apps to meet new challenges, attract new customers, and drive new business.</a:t>
            </a:r>
          </a:p>
          <a:p>
            <a:pPr lvl="0"/>
            <a:endParaRPr lang="en-NZ" sz="1200" kern="1200" dirty="0" smtClean="0">
              <a:solidFill>
                <a:schemeClr val="tx1"/>
              </a:solidFill>
              <a:effectLst/>
              <a:latin typeface="+mn-lt"/>
              <a:ea typeface="+mn-ea"/>
              <a:cs typeface="+mn-cs"/>
            </a:endParaRPr>
          </a:p>
          <a:p>
            <a:pPr lvl="0"/>
            <a:r>
              <a:rPr lang="en-NZ" sz="1200" b="1" kern="1200" dirty="0" smtClean="0">
                <a:solidFill>
                  <a:schemeClr val="tx1"/>
                </a:solidFill>
                <a:effectLst/>
                <a:latin typeface="+mn-lt"/>
                <a:ea typeface="+mn-ea"/>
                <a:cs typeface="+mn-cs"/>
              </a:rPr>
              <a:t>Why S/4HANA?</a:t>
            </a:r>
            <a:r>
              <a:rPr lang="en-NZ" sz="1200" kern="1200" dirty="0" smtClean="0">
                <a:solidFill>
                  <a:schemeClr val="tx1"/>
                </a:solidFill>
                <a:effectLst/>
                <a:latin typeface="+mn-lt"/>
                <a:ea typeface="+mn-ea"/>
                <a:cs typeface="+mn-cs"/>
              </a:rPr>
              <a:t> – SAP is telling customers that digital transformation is inevitable and believes S/4HANA is the way for organisations to leverage the all the forces that typify the digital economy. </a:t>
            </a:r>
          </a:p>
          <a:p>
            <a:pPr lvl="0"/>
            <a:endParaRPr lang="en-NZ" sz="1200" kern="1200" dirty="0" smtClean="0">
              <a:solidFill>
                <a:schemeClr val="tx1"/>
              </a:solidFill>
              <a:effectLst/>
              <a:latin typeface="+mn-lt"/>
              <a:ea typeface="+mn-ea"/>
              <a:cs typeface="+mn-cs"/>
            </a:endParaRPr>
          </a:p>
          <a:p>
            <a:pPr lvl="0"/>
            <a:r>
              <a:rPr lang="en-NZ" sz="1200" kern="1200" dirty="0" smtClean="0">
                <a:solidFill>
                  <a:schemeClr val="tx1"/>
                </a:solidFill>
                <a:effectLst/>
                <a:latin typeface="+mn-lt"/>
                <a:ea typeface="+mn-ea"/>
                <a:cs typeface="+mn-cs"/>
              </a:rPr>
              <a:t>Unlike SAP Business Suite on Hana, S/4HANA the applications have been re-architected to better exploit the in-memory computing capabilities of the Hana technology platform. </a:t>
            </a:r>
          </a:p>
          <a:p>
            <a:pPr lvl="0"/>
            <a:endParaRPr lang="en-NZ" sz="1200" kern="1200" dirty="0" smtClean="0">
              <a:solidFill>
                <a:schemeClr val="tx1"/>
              </a:solidFill>
              <a:effectLst/>
              <a:latin typeface="+mn-lt"/>
              <a:ea typeface="+mn-ea"/>
              <a:cs typeface="+mn-cs"/>
            </a:endParaRPr>
          </a:p>
          <a:p>
            <a:pPr lvl="0"/>
            <a:r>
              <a:rPr lang="en-NZ" sz="1200" kern="1200" dirty="0" smtClean="0">
                <a:solidFill>
                  <a:schemeClr val="tx1"/>
                </a:solidFill>
                <a:effectLst/>
                <a:latin typeface="+mn-lt"/>
                <a:ea typeface="+mn-ea"/>
                <a:cs typeface="+mn-cs"/>
              </a:rPr>
              <a:t>SAP has also delivered new analytic capabilities, along with a range of SAP Fiori applications and capabilities, together with a range of on-premise and cloud deployment options</a:t>
            </a:r>
          </a:p>
          <a:p>
            <a:pPr lvl="0"/>
            <a:endParaRPr lang="en-NZ" sz="1200" kern="1200" dirty="0" smtClean="0">
              <a:solidFill>
                <a:schemeClr val="tx1"/>
              </a:solidFill>
              <a:effectLst/>
              <a:latin typeface="+mn-lt"/>
              <a:ea typeface="+mn-ea"/>
              <a:cs typeface="+mn-cs"/>
            </a:endParaRPr>
          </a:p>
          <a:p>
            <a:pPr lvl="0"/>
            <a:r>
              <a:rPr lang="en-NZ" sz="1200" kern="1200" dirty="0" smtClean="0">
                <a:solidFill>
                  <a:schemeClr val="tx1"/>
                </a:solidFill>
                <a:effectLst/>
                <a:latin typeface="+mn-lt"/>
                <a:ea typeface="+mn-ea"/>
                <a:cs typeface="+mn-cs"/>
              </a:rPr>
              <a:t>It offers many potential benefits in improved performance real-time operational analytics and the opportunity to improve some business processes</a:t>
            </a:r>
          </a:p>
          <a:p>
            <a:pPr lvl="1"/>
            <a:endParaRPr lang="en-NZ" sz="1200" kern="1200" dirty="0" smtClean="0">
              <a:solidFill>
                <a:schemeClr val="tx1"/>
              </a:solidFill>
              <a:effectLst/>
              <a:latin typeface="+mn-lt"/>
              <a:ea typeface="+mn-ea"/>
              <a:cs typeface="+mn-cs"/>
            </a:endParaRPr>
          </a:p>
          <a:p>
            <a:pPr lvl="0"/>
            <a:r>
              <a:rPr lang="en-NZ" sz="1200" b="1" kern="1200" dirty="0" smtClean="0">
                <a:solidFill>
                  <a:schemeClr val="tx1"/>
                </a:solidFill>
                <a:effectLst/>
                <a:latin typeface="+mn-lt"/>
                <a:ea typeface="+mn-ea"/>
                <a:cs typeface="+mn-cs"/>
              </a:rPr>
              <a:t>What are the numbers?</a:t>
            </a:r>
            <a:r>
              <a:rPr lang="en-NZ" sz="1200" kern="1200" dirty="0" smtClean="0">
                <a:solidFill>
                  <a:schemeClr val="tx1"/>
                </a:solidFill>
                <a:effectLst/>
                <a:latin typeface="+mn-lt"/>
                <a:ea typeface="+mn-ea"/>
                <a:cs typeface="+mn-cs"/>
              </a:rPr>
              <a:t> So should you as customers listen? Well, according to Gartner more than 70% of new SAP customers or customer re-implementing SAP are adopting S/4HANA. The digital journey story is starting to resonate and the decision is becoming not ‘if’ but ‘when’ is the right time to migrate. More than 2000 reseller partners have signed on to sell S/4HANA and SAP partners manage more than 80% of all S/4HANA focused projects. Specifically in New Zealand there are approximately</a:t>
            </a:r>
            <a:r>
              <a:rPr lang="en-NZ" sz="1200" kern="1200" baseline="0" dirty="0" smtClean="0">
                <a:solidFill>
                  <a:schemeClr val="tx1"/>
                </a:solidFill>
                <a:effectLst/>
                <a:latin typeface="+mn-lt"/>
                <a:ea typeface="+mn-ea"/>
                <a:cs typeface="+mn-cs"/>
              </a:rPr>
              <a:t> 100 SAP ERP customers. Of those less than a handful have made the leap so far to S/4HANA. Many of you though are starting to consider it – to talk about where and how to drive value from the inevitable investment.</a:t>
            </a:r>
          </a:p>
          <a:p>
            <a:pPr lvl="0"/>
            <a:r>
              <a:rPr lang="en-NZ" sz="1200" kern="1200" baseline="0" dirty="0" smtClean="0">
                <a:solidFill>
                  <a:schemeClr val="tx1"/>
                </a:solidFill>
                <a:effectLst/>
                <a:latin typeface="+mn-lt"/>
                <a:ea typeface="+mn-ea"/>
                <a:cs typeface="+mn-cs"/>
              </a:rPr>
              <a:t> </a:t>
            </a:r>
            <a:endParaRPr lang="en-NZ"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C7BE62D-9711-6541-9136-AA84E080A687}" type="slidenum">
              <a:rPr lang="en-US" smtClean="0"/>
              <a:t>18</a:t>
            </a:fld>
            <a:endParaRPr lang="en-US"/>
          </a:p>
        </p:txBody>
      </p:sp>
    </p:spTree>
    <p:extLst>
      <p:ext uri="{BB962C8B-B14F-4D97-AF65-F5344CB8AC3E}">
        <p14:creationId xmlns:p14="http://schemas.microsoft.com/office/powerpoint/2010/main" val="33090422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SAP spend</a:t>
            </a:r>
            <a:r>
              <a:rPr lang="en-US" baseline="0" dirty="0" smtClean="0"/>
              <a:t> a considerable amount of time communicating a clearer product roadmap and approach</a:t>
            </a:r>
          </a:p>
          <a:p>
            <a:endParaRPr lang="en-US" baseline="0" dirty="0" smtClean="0"/>
          </a:p>
          <a:p>
            <a:pPr marL="171450" indent="-171450">
              <a:buFont typeface="Arial" charset="0"/>
              <a:buChar char="•"/>
            </a:pPr>
            <a:r>
              <a:rPr lang="en-US" baseline="0" dirty="0" smtClean="0"/>
              <a:t>S/4Hana as the digital core</a:t>
            </a:r>
          </a:p>
          <a:p>
            <a:pPr marL="171450" indent="-171450">
              <a:buFont typeface="Arial" charset="0"/>
              <a:buChar char="•"/>
            </a:pPr>
            <a:endParaRPr lang="en-US" baseline="0" dirty="0" smtClean="0"/>
          </a:p>
          <a:p>
            <a:pPr marL="171450" indent="-171450">
              <a:buFont typeface="Arial" charset="0"/>
              <a:buChar char="•"/>
            </a:pPr>
            <a:r>
              <a:rPr lang="en-US" baseline="0" dirty="0" smtClean="0"/>
              <a:t>SAP HANA Cloud Platform as the integration engine and the engine for building agile applications to connect to or run along side the digital core</a:t>
            </a:r>
          </a:p>
          <a:p>
            <a:pPr marL="171450" indent="-171450">
              <a:buFont typeface="Arial" charset="0"/>
              <a:buChar char="•"/>
            </a:pPr>
            <a:endParaRPr lang="en-US" baseline="0" dirty="0" smtClean="0"/>
          </a:p>
          <a:p>
            <a:pPr marL="171450" indent="-171450">
              <a:buFont typeface="Arial" charset="0"/>
              <a:buChar char="•"/>
            </a:pPr>
            <a:r>
              <a:rPr lang="en-US" baseline="0" dirty="0" smtClean="0"/>
              <a:t>Line Of Business applications </a:t>
            </a:r>
            <a:r>
              <a:rPr lang="en-US" baseline="0" dirty="0" err="1" smtClean="0"/>
              <a:t>ie</a:t>
            </a:r>
            <a:r>
              <a:rPr lang="en-US" baseline="0" dirty="0" smtClean="0"/>
              <a:t> SAP Hybris, Concur, </a:t>
            </a:r>
            <a:r>
              <a:rPr lang="en-US" baseline="0" dirty="0" err="1" smtClean="0"/>
              <a:t>SuccessFactors</a:t>
            </a:r>
            <a:r>
              <a:rPr lang="en-US" baseline="0" dirty="0" smtClean="0"/>
              <a:t> and </a:t>
            </a:r>
            <a:r>
              <a:rPr lang="en-US" baseline="0" dirty="0" err="1" smtClean="0"/>
              <a:t>Ariba</a:t>
            </a:r>
            <a:endParaRPr lang="en-US" baseline="0" dirty="0" smtClean="0"/>
          </a:p>
          <a:p>
            <a:endParaRPr lang="en-US" baseline="0" dirty="0" smtClean="0"/>
          </a:p>
          <a:p>
            <a:r>
              <a:rPr lang="en-US" baseline="0" dirty="0" smtClean="0"/>
              <a:t>Providing greater clarity around when and what functionality would be available across each of the core business process areas. The customer feedback around this was positive albeit with some </a:t>
            </a:r>
            <a:r>
              <a:rPr lang="en-US" baseline="0" dirty="0" err="1" smtClean="0"/>
              <a:t>sceptism</a:t>
            </a:r>
            <a:r>
              <a:rPr lang="en-US" baseline="0" dirty="0" smtClean="0"/>
              <a:t> that they had heard it before.</a:t>
            </a:r>
          </a:p>
          <a:p>
            <a:endParaRPr lang="en-US" baseline="0" dirty="0" smtClean="0"/>
          </a:p>
          <a:p>
            <a:r>
              <a:rPr lang="en-US" baseline="0" dirty="0" smtClean="0"/>
              <a:t>SAP also spent considerable time talking to the integration issue between the S/4HANA digital core and the LOB applications. Across each of the solution areas SAP has now provided more details integration roadmaps to enable the customers and partners to better understand what native functionality will be available when.</a:t>
            </a:r>
          </a:p>
          <a:p>
            <a:r>
              <a:rPr lang="en-US" baseline="0" dirty="0" smtClean="0"/>
              <a:t> </a:t>
            </a:r>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6C7BE62D-9711-6541-9136-AA84E080A687}" type="slidenum">
              <a:rPr lang="en-US" smtClean="0"/>
              <a:t>19</a:t>
            </a:fld>
            <a:endParaRPr lang="en-US"/>
          </a:p>
        </p:txBody>
      </p:sp>
    </p:spTree>
    <p:extLst>
      <p:ext uri="{BB962C8B-B14F-4D97-AF65-F5344CB8AC3E}">
        <p14:creationId xmlns:p14="http://schemas.microsoft.com/office/powerpoint/2010/main" val="2250710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C7BE62D-9711-6541-9136-AA84E080A687}" type="slidenum">
              <a:rPr lang="en-US" smtClean="0"/>
              <a:t>2</a:t>
            </a:fld>
            <a:endParaRPr lang="en-US"/>
          </a:p>
        </p:txBody>
      </p:sp>
    </p:spTree>
    <p:extLst>
      <p:ext uri="{BB962C8B-B14F-4D97-AF65-F5344CB8AC3E}">
        <p14:creationId xmlns:p14="http://schemas.microsoft.com/office/powerpoint/2010/main" val="15787232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NZ" sz="1200" b="1" kern="1200" dirty="0" smtClean="0">
                <a:solidFill>
                  <a:schemeClr val="tx1"/>
                </a:solidFill>
                <a:effectLst/>
                <a:latin typeface="+mn-lt"/>
                <a:ea typeface="+mn-ea"/>
                <a:cs typeface="+mn-cs"/>
              </a:rPr>
              <a:t>Grab bag observations – SAPPHIRE</a:t>
            </a:r>
            <a:endParaRPr lang="en-NZ" sz="1200" kern="1200" dirty="0" smtClean="0">
              <a:solidFill>
                <a:schemeClr val="tx1"/>
              </a:solidFill>
              <a:effectLst/>
              <a:latin typeface="+mn-lt"/>
              <a:ea typeface="+mn-ea"/>
              <a:cs typeface="+mn-cs"/>
            </a:endParaRPr>
          </a:p>
          <a:p>
            <a:pPr lvl="0"/>
            <a:endParaRPr lang="en-NZ" sz="1200" b="1" kern="1200" dirty="0" smtClean="0">
              <a:solidFill>
                <a:schemeClr val="tx1"/>
              </a:solidFill>
              <a:effectLst/>
              <a:latin typeface="+mn-lt"/>
              <a:ea typeface="+mn-ea"/>
              <a:cs typeface="+mn-cs"/>
            </a:endParaRPr>
          </a:p>
          <a:p>
            <a:pPr lvl="0"/>
            <a:r>
              <a:rPr lang="en-NZ" sz="1200" b="1" kern="1200" dirty="0" smtClean="0">
                <a:solidFill>
                  <a:schemeClr val="tx1"/>
                </a:solidFill>
                <a:effectLst/>
                <a:latin typeface="+mn-lt"/>
                <a:ea typeface="+mn-ea"/>
                <a:cs typeface="+mn-cs"/>
              </a:rPr>
              <a:t>Key take outs SAPPHIRE from an SAP perspective</a:t>
            </a:r>
            <a:endParaRPr lang="en-NZ" sz="1200" kern="1200" dirty="0" smtClean="0">
              <a:solidFill>
                <a:schemeClr val="tx1"/>
              </a:solidFill>
              <a:effectLst/>
              <a:latin typeface="+mn-lt"/>
              <a:ea typeface="+mn-ea"/>
              <a:cs typeface="+mn-cs"/>
            </a:endParaRPr>
          </a:p>
          <a:p>
            <a:pPr marL="628650" lvl="1" indent="-171450">
              <a:buFont typeface="Arial" charset="0"/>
              <a:buChar char="•"/>
            </a:pPr>
            <a:r>
              <a:rPr lang="en-NZ" sz="1200" kern="1200" dirty="0" smtClean="0">
                <a:solidFill>
                  <a:schemeClr val="tx1"/>
                </a:solidFill>
                <a:effectLst/>
                <a:latin typeface="+mn-lt"/>
                <a:ea typeface="+mn-ea"/>
                <a:cs typeface="+mn-cs"/>
              </a:rPr>
              <a:t>We have listened to you - our customers</a:t>
            </a:r>
          </a:p>
          <a:p>
            <a:pPr marL="628650" lvl="1" indent="-171450">
              <a:buFont typeface="Arial" charset="0"/>
              <a:buChar char="•"/>
            </a:pPr>
            <a:r>
              <a:rPr lang="en-NZ" sz="1200" kern="1200" dirty="0" smtClean="0">
                <a:solidFill>
                  <a:schemeClr val="tx1"/>
                </a:solidFill>
                <a:effectLst/>
                <a:latin typeface="+mn-lt"/>
                <a:ea typeface="+mn-ea"/>
                <a:cs typeface="+mn-cs"/>
              </a:rPr>
              <a:t>We understand we have a significant responsibility to work with you to assist</a:t>
            </a:r>
          </a:p>
          <a:p>
            <a:pPr marL="628650" lvl="1" indent="-171450">
              <a:buFont typeface="Arial" charset="0"/>
              <a:buChar char="•"/>
            </a:pPr>
            <a:r>
              <a:rPr lang="en-NZ" sz="1200" kern="1200" dirty="0" smtClean="0">
                <a:solidFill>
                  <a:schemeClr val="tx1"/>
                </a:solidFill>
                <a:effectLst/>
                <a:latin typeface="+mn-lt"/>
                <a:ea typeface="+mn-ea"/>
                <a:cs typeface="+mn-cs"/>
              </a:rPr>
              <a:t>Integration focus across the LOB solutions into the digital core</a:t>
            </a:r>
          </a:p>
          <a:p>
            <a:pPr marL="628650" lvl="1" indent="-171450">
              <a:buFont typeface="Arial" charset="0"/>
              <a:buChar char="•"/>
            </a:pPr>
            <a:r>
              <a:rPr lang="en-NZ" sz="1200" kern="1200" dirty="0" smtClean="0">
                <a:solidFill>
                  <a:schemeClr val="tx1"/>
                </a:solidFill>
                <a:effectLst/>
                <a:latin typeface="+mn-lt"/>
                <a:ea typeface="+mn-ea"/>
                <a:cs typeface="+mn-cs"/>
              </a:rPr>
              <a:t>Road map to S/4HANA and clarity</a:t>
            </a:r>
          </a:p>
          <a:p>
            <a:pPr marL="628650" lvl="1" indent="-171450">
              <a:buFont typeface="Arial" charset="0"/>
              <a:buChar char="•"/>
            </a:pPr>
            <a:r>
              <a:rPr lang="en-NZ" sz="1200" kern="1200" dirty="0" smtClean="0">
                <a:solidFill>
                  <a:schemeClr val="tx1"/>
                </a:solidFill>
                <a:effectLst/>
                <a:latin typeface="+mn-lt"/>
                <a:ea typeface="+mn-ea"/>
                <a:cs typeface="+mn-cs"/>
              </a:rPr>
              <a:t>It’s not about the what or if anymore – it’s about the when and how</a:t>
            </a:r>
          </a:p>
          <a:p>
            <a:pPr marL="628650" lvl="1" indent="-171450">
              <a:buFont typeface="Arial" charset="0"/>
              <a:buChar char="•"/>
            </a:pPr>
            <a:endParaRPr lang="en-NZ" sz="1200" kern="1200" dirty="0" smtClean="0">
              <a:solidFill>
                <a:schemeClr val="tx1"/>
              </a:solidFill>
              <a:effectLst/>
              <a:latin typeface="+mn-lt"/>
              <a:ea typeface="+mn-ea"/>
              <a:cs typeface="+mn-cs"/>
            </a:endParaRPr>
          </a:p>
          <a:p>
            <a:pPr marL="0" lvl="0" indent="0">
              <a:buFont typeface="Arial" charset="0"/>
              <a:buNone/>
            </a:pPr>
            <a:r>
              <a:rPr lang="en-NZ" sz="1200" b="1" kern="1200" dirty="0" smtClean="0">
                <a:solidFill>
                  <a:schemeClr val="tx1"/>
                </a:solidFill>
                <a:effectLst/>
                <a:latin typeface="+mn-lt"/>
                <a:ea typeface="+mn-ea"/>
                <a:cs typeface="+mn-cs"/>
              </a:rPr>
              <a:t>From</a:t>
            </a:r>
            <a:r>
              <a:rPr lang="en-NZ" sz="1200" b="1" kern="1200" baseline="0" dirty="0" smtClean="0">
                <a:solidFill>
                  <a:schemeClr val="tx1"/>
                </a:solidFill>
                <a:effectLst/>
                <a:latin typeface="+mn-lt"/>
                <a:ea typeface="+mn-ea"/>
                <a:cs typeface="+mn-cs"/>
              </a:rPr>
              <a:t> my perspective</a:t>
            </a:r>
          </a:p>
          <a:p>
            <a:pPr marL="628650" lvl="1" indent="-171450">
              <a:buFont typeface="Arial" charset="0"/>
              <a:buChar char="•"/>
            </a:pPr>
            <a:r>
              <a:rPr lang="en-NZ" sz="1200" kern="1200" baseline="0" dirty="0" smtClean="0">
                <a:solidFill>
                  <a:schemeClr val="tx1"/>
                </a:solidFill>
                <a:effectLst/>
                <a:latin typeface="+mn-lt"/>
                <a:ea typeface="+mn-ea"/>
                <a:cs typeface="+mn-cs"/>
              </a:rPr>
              <a:t>SAPPHIRE is as big and as bold as ever. 120 people from across Australia and New Zealand made the journey to the event. 80 customer representatives and approximately 40 from the SAP and partner community.</a:t>
            </a:r>
          </a:p>
          <a:p>
            <a:pPr marL="628650" lvl="1" indent="-171450">
              <a:buFont typeface="Arial" charset="0"/>
              <a:buChar char="•"/>
            </a:pPr>
            <a:r>
              <a:rPr lang="en-NZ" sz="1200" kern="1200" baseline="0" dirty="0" smtClean="0">
                <a:solidFill>
                  <a:schemeClr val="tx1"/>
                </a:solidFill>
                <a:effectLst/>
                <a:latin typeface="+mn-lt"/>
                <a:ea typeface="+mn-ea"/>
                <a:cs typeface="+mn-cs"/>
              </a:rPr>
              <a:t>Their was real acknowledgement of the journey ahead and the current somewhat confused situation</a:t>
            </a:r>
          </a:p>
          <a:p>
            <a:pPr marL="628650" lvl="1" indent="-171450">
              <a:buFont typeface="Arial" charset="0"/>
              <a:buChar char="•"/>
            </a:pPr>
            <a:r>
              <a:rPr lang="en-NZ" sz="1200" kern="1200" baseline="0" dirty="0" smtClean="0">
                <a:solidFill>
                  <a:schemeClr val="tx1"/>
                </a:solidFill>
                <a:effectLst/>
                <a:latin typeface="+mn-lt"/>
                <a:ea typeface="+mn-ea"/>
                <a:cs typeface="+mn-cs"/>
              </a:rPr>
              <a:t>SAP felt lower key – more humble and realised that there is a lot of work to do</a:t>
            </a:r>
          </a:p>
          <a:p>
            <a:pPr marL="628650" lvl="1" indent="-171450">
              <a:buFont typeface="Arial" charset="0"/>
              <a:buChar char="•"/>
            </a:pPr>
            <a:r>
              <a:rPr lang="en-NZ" sz="1200" kern="1200" baseline="0" dirty="0" smtClean="0">
                <a:solidFill>
                  <a:schemeClr val="tx1"/>
                </a:solidFill>
                <a:effectLst/>
                <a:latin typeface="+mn-lt"/>
                <a:ea typeface="+mn-ea"/>
                <a:cs typeface="+mn-cs"/>
              </a:rPr>
              <a:t>Their was a significant number of customer presentations with good progress being made</a:t>
            </a:r>
          </a:p>
          <a:p>
            <a:pPr marL="628650" lvl="1" indent="-171450">
              <a:buFont typeface="Arial" charset="0"/>
              <a:buChar char="•"/>
            </a:pPr>
            <a:r>
              <a:rPr lang="en-NZ" sz="1200" kern="1200" baseline="0" dirty="0" smtClean="0">
                <a:solidFill>
                  <a:schemeClr val="tx1"/>
                </a:solidFill>
                <a:effectLst/>
                <a:latin typeface="+mn-lt"/>
                <a:ea typeface="+mn-ea"/>
                <a:cs typeface="+mn-cs"/>
              </a:rPr>
              <a:t>A large number of new SAP HANA Cloud Platform solutions were showcased</a:t>
            </a:r>
          </a:p>
          <a:p>
            <a:pPr marL="628650" lvl="1" indent="-171450">
              <a:buFont typeface="Arial" charset="0"/>
              <a:buChar char="•"/>
            </a:pPr>
            <a:r>
              <a:rPr lang="en-NZ" sz="1200" kern="1200" baseline="0" dirty="0" smtClean="0">
                <a:solidFill>
                  <a:schemeClr val="tx1"/>
                </a:solidFill>
                <a:effectLst/>
                <a:latin typeface="+mn-lt"/>
                <a:ea typeface="+mn-ea"/>
                <a:cs typeface="+mn-cs"/>
              </a:rPr>
              <a:t>It feels like SAP has all the components now. It now needs to fully integrate them to get the orchestra completely </a:t>
            </a:r>
            <a:r>
              <a:rPr lang="en-NZ" sz="1200" kern="1200" baseline="0" dirty="0" err="1" smtClean="0">
                <a:solidFill>
                  <a:schemeClr val="tx1"/>
                </a:solidFill>
                <a:effectLst/>
                <a:latin typeface="+mn-lt"/>
                <a:ea typeface="+mn-ea"/>
                <a:cs typeface="+mn-cs"/>
              </a:rPr>
              <a:t>intune</a:t>
            </a:r>
            <a:r>
              <a:rPr lang="en-NZ" sz="1200" kern="1200" baseline="0" dirty="0" smtClean="0">
                <a:solidFill>
                  <a:schemeClr val="tx1"/>
                </a:solidFill>
                <a:effectLst/>
                <a:latin typeface="+mn-lt"/>
                <a:ea typeface="+mn-ea"/>
                <a:cs typeface="+mn-cs"/>
              </a:rPr>
              <a:t>.</a:t>
            </a:r>
          </a:p>
          <a:p>
            <a:pPr marL="628650" lvl="1" indent="-171450">
              <a:buFont typeface="Arial" charset="0"/>
              <a:buChar char="•"/>
            </a:pPr>
            <a:r>
              <a:rPr lang="en-NZ" sz="1200" b="1" kern="1200" baseline="0" dirty="0" smtClean="0">
                <a:solidFill>
                  <a:schemeClr val="tx1"/>
                </a:solidFill>
                <a:effectLst/>
                <a:latin typeface="+mn-lt"/>
                <a:ea typeface="+mn-ea"/>
                <a:cs typeface="+mn-cs"/>
              </a:rPr>
              <a:t>The ingredients are now their for us to extend the solution back into the field, or asset and forward to the end customer touchpoints.</a:t>
            </a:r>
          </a:p>
          <a:p>
            <a:pPr marL="628650" lvl="1" indent="-171450">
              <a:buFont typeface="Arial" charset="0"/>
              <a:buChar char="•"/>
            </a:pPr>
            <a:r>
              <a:rPr lang="en-NZ" sz="1200" b="0" kern="1200" baseline="0" dirty="0" smtClean="0">
                <a:solidFill>
                  <a:schemeClr val="tx1"/>
                </a:solidFill>
                <a:effectLst/>
                <a:latin typeface="+mn-lt"/>
                <a:ea typeface="+mn-ea"/>
                <a:cs typeface="+mn-cs"/>
              </a:rPr>
              <a:t>As a partner we have a responsibility to work with SAP and our customers to ensure you get the right solution </a:t>
            </a:r>
            <a:r>
              <a:rPr lang="en-NZ" sz="1200" b="1" kern="1200" baseline="0" dirty="0" smtClean="0">
                <a:solidFill>
                  <a:schemeClr val="tx1"/>
                </a:solidFill>
                <a:effectLst/>
                <a:latin typeface="+mn-lt"/>
                <a:ea typeface="+mn-ea"/>
                <a:cs typeface="+mn-cs"/>
              </a:rPr>
              <a:t>just in time </a:t>
            </a:r>
            <a:r>
              <a:rPr lang="en-NZ" sz="1200" b="0" kern="1200" baseline="0" dirty="0" smtClean="0">
                <a:solidFill>
                  <a:schemeClr val="tx1"/>
                </a:solidFill>
                <a:effectLst/>
                <a:latin typeface="+mn-lt"/>
                <a:ea typeface="+mn-ea"/>
                <a:cs typeface="+mn-cs"/>
              </a:rPr>
              <a:t>for your business requirement – not two years before the business is ready</a:t>
            </a:r>
          </a:p>
          <a:p>
            <a:pPr marL="628650" lvl="1" indent="-171450">
              <a:buFont typeface="Arial" charset="0"/>
              <a:buChar char="•"/>
            </a:pPr>
            <a:endParaRPr lang="en-NZ" sz="1200" b="0" kern="1200" baseline="0" dirty="0" smtClean="0">
              <a:solidFill>
                <a:schemeClr val="tx1"/>
              </a:solidFill>
              <a:effectLst/>
              <a:latin typeface="+mn-lt"/>
              <a:ea typeface="+mn-ea"/>
              <a:cs typeface="+mn-cs"/>
            </a:endParaRPr>
          </a:p>
          <a:p>
            <a:pPr marL="628650" lvl="1" indent="-171450">
              <a:buFont typeface="Arial" charset="0"/>
              <a:buChar char="•"/>
            </a:pPr>
            <a:endParaRPr lang="en-NZ" sz="1200" kern="1200" baseline="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C7BE62D-9711-6541-9136-AA84E080A687}" type="slidenum">
              <a:rPr lang="en-US" smtClean="0"/>
              <a:t>20</a:t>
            </a:fld>
            <a:endParaRPr lang="en-US"/>
          </a:p>
        </p:txBody>
      </p:sp>
    </p:spTree>
    <p:extLst>
      <p:ext uri="{BB962C8B-B14F-4D97-AF65-F5344CB8AC3E}">
        <p14:creationId xmlns:p14="http://schemas.microsoft.com/office/powerpoint/2010/main" val="33090422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NZ" sz="1200" b="1" kern="1200" dirty="0" smtClean="0">
                <a:solidFill>
                  <a:schemeClr val="tx1"/>
                </a:solidFill>
                <a:effectLst/>
                <a:latin typeface="+mn-lt"/>
                <a:ea typeface="+mn-ea"/>
                <a:cs typeface="+mn-cs"/>
              </a:rPr>
              <a:t>Grab bag observations – SAP HYBRIS CEC</a:t>
            </a:r>
          </a:p>
          <a:p>
            <a:pPr lvl="0"/>
            <a:endParaRPr lang="en-NZ" sz="1200" b="1" kern="1200" dirty="0" smtClean="0">
              <a:solidFill>
                <a:schemeClr val="tx1"/>
              </a:solidFill>
              <a:effectLst/>
              <a:latin typeface="+mn-lt"/>
              <a:ea typeface="+mn-ea"/>
              <a:cs typeface="+mn-cs"/>
            </a:endParaRPr>
          </a:p>
          <a:p>
            <a:pPr lvl="0"/>
            <a:r>
              <a:rPr lang="en-NZ" sz="1200" b="1" kern="1200" dirty="0" smtClean="0">
                <a:solidFill>
                  <a:schemeClr val="tx1"/>
                </a:solidFill>
                <a:effectLst/>
                <a:latin typeface="+mn-lt"/>
                <a:ea typeface="+mn-ea"/>
                <a:cs typeface="+mn-cs"/>
              </a:rPr>
              <a:t>3000 people –</a:t>
            </a:r>
            <a:r>
              <a:rPr lang="en-NZ" sz="1200" b="0" kern="1200" dirty="0" smtClean="0">
                <a:solidFill>
                  <a:schemeClr val="tx1"/>
                </a:solidFill>
                <a:effectLst/>
                <a:latin typeface="+mn-lt"/>
                <a:ea typeface="+mn-ea"/>
                <a:cs typeface="+mn-cs"/>
              </a:rPr>
              <a:t> approximately</a:t>
            </a:r>
            <a:r>
              <a:rPr lang="en-NZ" sz="1200" b="0" kern="1200" baseline="0" dirty="0" smtClean="0">
                <a:solidFill>
                  <a:schemeClr val="tx1"/>
                </a:solidFill>
                <a:effectLst/>
                <a:latin typeface="+mn-lt"/>
                <a:ea typeface="+mn-ea"/>
                <a:cs typeface="+mn-cs"/>
              </a:rPr>
              <a:t> 1500 customers, 1000 partners and 500 SAP team members</a:t>
            </a:r>
            <a:endParaRPr lang="en-NZ" sz="1200" b="0" kern="1200" dirty="0" smtClean="0">
              <a:solidFill>
                <a:schemeClr val="tx1"/>
              </a:solidFill>
              <a:effectLst/>
              <a:latin typeface="+mn-lt"/>
              <a:ea typeface="+mn-ea"/>
              <a:cs typeface="+mn-cs"/>
            </a:endParaRPr>
          </a:p>
          <a:p>
            <a:pPr lvl="0"/>
            <a:endParaRPr lang="en-NZ" sz="1200" kern="1200" dirty="0" smtClean="0">
              <a:solidFill>
                <a:schemeClr val="tx1"/>
              </a:solidFill>
              <a:effectLst/>
              <a:latin typeface="+mn-lt"/>
              <a:ea typeface="+mn-ea"/>
              <a:cs typeface="+mn-cs"/>
            </a:endParaRPr>
          </a:p>
          <a:p>
            <a:pPr lvl="0"/>
            <a:r>
              <a:rPr lang="en-NZ" sz="1200" b="1" kern="1200" dirty="0" smtClean="0">
                <a:solidFill>
                  <a:schemeClr val="tx1"/>
                </a:solidFill>
                <a:effectLst/>
                <a:latin typeface="+mn-lt"/>
                <a:ea typeface="+mn-ea"/>
                <a:cs typeface="+mn-cs"/>
              </a:rPr>
              <a:t>Key take outs</a:t>
            </a:r>
            <a:r>
              <a:rPr lang="en-NZ" sz="1200" b="1" kern="1200" baseline="0" dirty="0" smtClean="0">
                <a:solidFill>
                  <a:schemeClr val="tx1"/>
                </a:solidFill>
                <a:effectLst/>
                <a:latin typeface="+mn-lt"/>
                <a:ea typeface="+mn-ea"/>
                <a:cs typeface="+mn-cs"/>
              </a:rPr>
              <a:t> SAP HYBRIS CEC </a:t>
            </a:r>
            <a:r>
              <a:rPr lang="en-NZ" sz="1200" b="1" kern="1200" dirty="0" smtClean="0">
                <a:solidFill>
                  <a:schemeClr val="tx1"/>
                </a:solidFill>
                <a:effectLst/>
                <a:latin typeface="+mn-lt"/>
                <a:ea typeface="+mn-ea"/>
                <a:cs typeface="+mn-cs"/>
              </a:rPr>
              <a:t>from an SAP perspective</a:t>
            </a:r>
            <a:endParaRPr lang="en-NZ" sz="1200" kern="1200" dirty="0" smtClean="0">
              <a:solidFill>
                <a:schemeClr val="tx1"/>
              </a:solidFill>
              <a:effectLst/>
              <a:latin typeface="+mn-lt"/>
              <a:ea typeface="+mn-ea"/>
              <a:cs typeface="+mn-cs"/>
            </a:endParaRPr>
          </a:p>
          <a:p>
            <a:pPr marL="628650" lvl="1" indent="-171450">
              <a:buFont typeface="Arial" charset="0"/>
              <a:buChar char="•"/>
            </a:pPr>
            <a:r>
              <a:rPr lang="en-NZ" sz="1200" kern="1200" dirty="0" smtClean="0">
                <a:solidFill>
                  <a:schemeClr val="tx1"/>
                </a:solidFill>
                <a:effectLst/>
                <a:latin typeface="+mn-lt"/>
                <a:ea typeface="+mn-ea"/>
                <a:cs typeface="+mn-cs"/>
              </a:rPr>
              <a:t>The conversation</a:t>
            </a:r>
            <a:r>
              <a:rPr lang="en-NZ" sz="1200" kern="1200" baseline="0" dirty="0" smtClean="0">
                <a:solidFill>
                  <a:schemeClr val="tx1"/>
                </a:solidFill>
                <a:effectLst/>
                <a:latin typeface="+mn-lt"/>
                <a:ea typeface="+mn-ea"/>
                <a:cs typeface="+mn-cs"/>
              </a:rPr>
              <a:t> has moved from sales automation to true connected customer experiences</a:t>
            </a:r>
          </a:p>
          <a:p>
            <a:pPr marL="628650" lvl="1" indent="-171450">
              <a:buFont typeface="Arial" charset="0"/>
              <a:buChar char="•"/>
            </a:pPr>
            <a:r>
              <a:rPr lang="en-NZ" sz="1200" kern="1200" baseline="0" dirty="0" smtClean="0">
                <a:solidFill>
                  <a:schemeClr val="tx1"/>
                </a:solidFill>
                <a:effectLst/>
                <a:latin typeface="+mn-lt"/>
                <a:ea typeface="+mn-ea"/>
                <a:cs typeface="+mn-cs"/>
              </a:rPr>
              <a:t>SAP has the pieces in place Marketing, Commerce, Sales, Service and Billing to enable a true </a:t>
            </a:r>
            <a:r>
              <a:rPr lang="en-NZ" sz="1200" kern="1200" baseline="0" dirty="0" err="1" smtClean="0">
                <a:solidFill>
                  <a:schemeClr val="tx1"/>
                </a:solidFill>
                <a:effectLst/>
                <a:latin typeface="+mn-lt"/>
                <a:ea typeface="+mn-ea"/>
                <a:cs typeface="+mn-cs"/>
              </a:rPr>
              <a:t>omni</a:t>
            </a:r>
            <a:r>
              <a:rPr lang="en-NZ" sz="1200" kern="1200" baseline="0" dirty="0" smtClean="0">
                <a:solidFill>
                  <a:schemeClr val="tx1"/>
                </a:solidFill>
                <a:effectLst/>
                <a:latin typeface="+mn-lt"/>
                <a:ea typeface="+mn-ea"/>
                <a:cs typeface="+mn-cs"/>
              </a:rPr>
              <a:t>-channel experience</a:t>
            </a:r>
          </a:p>
          <a:p>
            <a:pPr marL="628650" marR="0" lvl="1" indent="-171450" algn="l" defTabSz="457200" rtl="0" eaLnBrk="1" fontAlgn="auto" latinLnBrk="0" hangingPunct="1">
              <a:lnSpc>
                <a:spcPct val="100000"/>
              </a:lnSpc>
              <a:spcBef>
                <a:spcPts val="0"/>
              </a:spcBef>
              <a:spcAft>
                <a:spcPts val="0"/>
              </a:spcAft>
              <a:buClrTx/>
              <a:buSzTx/>
              <a:buFont typeface="Arial" charset="0"/>
              <a:buChar char="•"/>
              <a:tabLst/>
              <a:defRPr/>
            </a:pPr>
            <a:r>
              <a:rPr lang="en-NZ" sz="1200" kern="1200" baseline="0" dirty="0" smtClean="0">
                <a:solidFill>
                  <a:schemeClr val="tx1"/>
                </a:solidFill>
                <a:effectLst/>
                <a:latin typeface="+mn-lt"/>
                <a:ea typeface="+mn-ea"/>
                <a:cs typeface="+mn-cs"/>
              </a:rPr>
              <a:t>The solutions will be natively integrated into the S/4 HANA core to enable true end to end commerce and fulfilment</a:t>
            </a:r>
          </a:p>
          <a:p>
            <a:pPr marL="628650" lvl="1" indent="-171450">
              <a:buFont typeface="Arial" charset="0"/>
              <a:buChar char="•"/>
            </a:pPr>
            <a:r>
              <a:rPr lang="en-NZ" sz="1200" kern="1200" baseline="0" dirty="0" smtClean="0">
                <a:solidFill>
                  <a:schemeClr val="tx1"/>
                </a:solidFill>
                <a:effectLst/>
                <a:latin typeface="+mn-lt"/>
                <a:ea typeface="+mn-ea"/>
                <a:cs typeface="+mn-cs"/>
              </a:rPr>
              <a:t>Acknowledgement that Commerce projects have been difficult. Need to do significant work to template the platform across key industries and scenarios to enable better solution delivery outcomes</a:t>
            </a:r>
          </a:p>
          <a:p>
            <a:pPr marL="628650" lvl="1" indent="-171450">
              <a:buFont typeface="Arial" charset="0"/>
              <a:buChar char="•"/>
            </a:pPr>
            <a:r>
              <a:rPr lang="en-NZ" sz="1200" kern="1200" baseline="0" dirty="0" smtClean="0">
                <a:solidFill>
                  <a:schemeClr val="tx1"/>
                </a:solidFill>
                <a:effectLst/>
                <a:latin typeface="+mn-lt"/>
                <a:ea typeface="+mn-ea"/>
                <a:cs typeface="+mn-cs"/>
              </a:rPr>
              <a:t>Ambition is to understand </a:t>
            </a:r>
            <a:r>
              <a:rPr lang="en-NZ" sz="1200" b="1" kern="1200" baseline="0" dirty="0" smtClean="0">
                <a:solidFill>
                  <a:schemeClr val="tx1"/>
                </a:solidFill>
                <a:effectLst/>
                <a:latin typeface="+mn-lt"/>
                <a:ea typeface="+mn-ea"/>
                <a:cs typeface="+mn-cs"/>
              </a:rPr>
              <a:t>intention</a:t>
            </a:r>
            <a:r>
              <a:rPr lang="en-NZ" sz="1200" b="0" kern="1200" baseline="0" dirty="0" smtClean="0">
                <a:solidFill>
                  <a:schemeClr val="tx1"/>
                </a:solidFill>
                <a:effectLst/>
                <a:latin typeface="+mn-lt"/>
                <a:ea typeface="+mn-ea"/>
                <a:cs typeface="+mn-cs"/>
              </a:rPr>
              <a:t> within a customer segment of one and then to enable the fulfilment of that desire</a:t>
            </a:r>
          </a:p>
          <a:p>
            <a:pPr marL="628650" lvl="1" indent="-171450">
              <a:buFont typeface="Arial" charset="0"/>
              <a:buChar char="•"/>
            </a:pPr>
            <a:r>
              <a:rPr lang="en-NZ" sz="1200" b="0" kern="1200" baseline="0" dirty="0" smtClean="0">
                <a:solidFill>
                  <a:schemeClr val="tx1"/>
                </a:solidFill>
                <a:effectLst/>
                <a:latin typeface="+mn-lt"/>
                <a:ea typeface="+mn-ea"/>
                <a:cs typeface="+mn-cs"/>
              </a:rPr>
              <a:t>Significant focus on B2B and B2B2C scenarios</a:t>
            </a:r>
          </a:p>
          <a:p>
            <a:pPr marL="628650" lvl="1" indent="-171450">
              <a:buFont typeface="Arial" charset="0"/>
              <a:buChar char="•"/>
            </a:pPr>
            <a:endParaRPr lang="en-NZ" sz="1200" b="0" kern="1200" baseline="0" dirty="0" smtClean="0">
              <a:solidFill>
                <a:schemeClr val="tx1"/>
              </a:solidFill>
              <a:effectLst/>
              <a:latin typeface="+mn-lt"/>
              <a:ea typeface="+mn-ea"/>
              <a:cs typeface="+mn-cs"/>
            </a:endParaRPr>
          </a:p>
          <a:p>
            <a:pPr marL="0" lvl="0" indent="0">
              <a:buFont typeface="Arial" charset="0"/>
              <a:buNone/>
            </a:pPr>
            <a:r>
              <a:rPr lang="en-NZ" sz="1200" b="1" kern="1200" baseline="0" dirty="0" smtClean="0">
                <a:solidFill>
                  <a:schemeClr val="tx1"/>
                </a:solidFill>
                <a:effectLst/>
                <a:latin typeface="+mn-lt"/>
                <a:ea typeface="+mn-ea"/>
                <a:cs typeface="+mn-cs"/>
              </a:rPr>
              <a:t>From my perspective</a:t>
            </a:r>
          </a:p>
          <a:p>
            <a:pPr marL="628650" lvl="1" indent="-171450">
              <a:buFont typeface="Arial" charset="0"/>
              <a:buChar char="•"/>
            </a:pPr>
            <a:r>
              <a:rPr lang="en-NZ" sz="1200" b="0" kern="1200" baseline="0" dirty="0" smtClean="0">
                <a:solidFill>
                  <a:schemeClr val="tx1"/>
                </a:solidFill>
                <a:effectLst/>
                <a:latin typeface="+mn-lt"/>
                <a:ea typeface="+mn-ea"/>
                <a:cs typeface="+mn-cs"/>
              </a:rPr>
              <a:t>Event unlike any other SAP event I had been to – significantly more relaxed and lower key</a:t>
            </a:r>
          </a:p>
          <a:p>
            <a:pPr marL="628650" lvl="1" indent="-171450">
              <a:buFont typeface="Arial" charset="0"/>
              <a:buChar char="•"/>
            </a:pPr>
            <a:r>
              <a:rPr lang="en-NZ" sz="1200" b="0" kern="1200" baseline="0" dirty="0" smtClean="0">
                <a:solidFill>
                  <a:schemeClr val="tx1"/>
                </a:solidFill>
                <a:effectLst/>
                <a:latin typeface="+mn-lt"/>
                <a:ea typeface="+mn-ea"/>
                <a:cs typeface="+mn-cs"/>
              </a:rPr>
              <a:t>Very keen to demonstrate customer success with a very strong partner focus</a:t>
            </a:r>
          </a:p>
          <a:p>
            <a:pPr marL="628650" lvl="1" indent="-171450">
              <a:buFont typeface="Arial" charset="0"/>
              <a:buChar char="•"/>
            </a:pPr>
            <a:r>
              <a:rPr lang="en-NZ" sz="1200" b="0" kern="1200" baseline="0" dirty="0" smtClean="0">
                <a:solidFill>
                  <a:schemeClr val="tx1"/>
                </a:solidFill>
                <a:effectLst/>
                <a:latin typeface="+mn-lt"/>
                <a:ea typeface="+mn-ea"/>
                <a:cs typeface="+mn-cs"/>
              </a:rPr>
              <a:t>Significant education and best practice focus – for both customers and partners combined</a:t>
            </a:r>
          </a:p>
          <a:p>
            <a:pPr marL="628650" lvl="1" indent="-171450">
              <a:buFont typeface="Arial" charset="0"/>
              <a:buChar char="•"/>
            </a:pPr>
            <a:r>
              <a:rPr lang="en-NZ" sz="1200" b="0" kern="1200" baseline="0" dirty="0" smtClean="0">
                <a:solidFill>
                  <a:schemeClr val="tx1"/>
                </a:solidFill>
                <a:effectLst/>
                <a:latin typeface="+mn-lt"/>
                <a:ea typeface="+mn-ea"/>
                <a:cs typeface="+mn-cs"/>
              </a:rPr>
              <a:t>You can see how the solutions are coming together across marketing, commerce and sales</a:t>
            </a:r>
          </a:p>
          <a:p>
            <a:pPr marL="628650" lvl="1" indent="-171450">
              <a:buFont typeface="Arial" charset="0"/>
              <a:buChar char="•"/>
            </a:pPr>
            <a:endParaRPr lang="en-NZ" sz="1200" b="0" kern="1200" baseline="0" dirty="0" smtClean="0">
              <a:solidFill>
                <a:schemeClr val="tx1"/>
              </a:solidFill>
              <a:effectLst/>
              <a:latin typeface="+mn-lt"/>
              <a:ea typeface="+mn-ea"/>
              <a:cs typeface="+mn-cs"/>
            </a:endParaRPr>
          </a:p>
          <a:p>
            <a:pPr marL="171450" lvl="0" indent="-171450">
              <a:buFont typeface="Arial" charset="0"/>
              <a:buChar char="•"/>
            </a:pPr>
            <a:endParaRPr lang="en-NZ" sz="1200" b="0" kern="1200" baseline="0" dirty="0" smtClean="0">
              <a:solidFill>
                <a:schemeClr val="tx1"/>
              </a:solidFill>
              <a:effectLst/>
              <a:latin typeface="+mn-lt"/>
              <a:ea typeface="+mn-ea"/>
              <a:cs typeface="+mn-cs"/>
            </a:endParaRPr>
          </a:p>
          <a:p>
            <a:pPr marL="628650" lvl="1" indent="-171450">
              <a:buFont typeface="Arial" charset="0"/>
              <a:buChar char="•"/>
            </a:pPr>
            <a:endParaRPr lang="en-NZ" sz="1200" b="0" kern="1200" baseline="0" dirty="0" smtClean="0">
              <a:solidFill>
                <a:schemeClr val="tx1"/>
              </a:solidFill>
              <a:effectLst/>
              <a:latin typeface="+mn-lt"/>
              <a:ea typeface="+mn-ea"/>
              <a:cs typeface="+mn-cs"/>
            </a:endParaRPr>
          </a:p>
          <a:p>
            <a:pPr marL="0" lvl="0" indent="0">
              <a:buFont typeface="Arial" charset="0"/>
              <a:buNone/>
            </a:pPr>
            <a:endParaRPr lang="en-NZ" sz="1200" b="0" kern="1200" baseline="0" dirty="0" smtClean="0">
              <a:solidFill>
                <a:schemeClr val="tx1"/>
              </a:solidFill>
              <a:effectLst/>
              <a:latin typeface="+mn-lt"/>
              <a:ea typeface="+mn-ea"/>
              <a:cs typeface="+mn-cs"/>
            </a:endParaRPr>
          </a:p>
          <a:p>
            <a:pPr marL="628650" lvl="1" indent="-171450">
              <a:buFont typeface="Arial" charset="0"/>
              <a:buChar char="•"/>
            </a:pPr>
            <a:endParaRPr lang="en-NZ"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C7BE62D-9711-6541-9136-AA84E080A687}" type="slidenum">
              <a:rPr lang="en-US" smtClean="0"/>
              <a:t>21</a:t>
            </a:fld>
            <a:endParaRPr lang="en-US"/>
          </a:p>
        </p:txBody>
      </p:sp>
    </p:spTree>
    <p:extLst>
      <p:ext uri="{BB962C8B-B14F-4D97-AF65-F5344CB8AC3E}">
        <p14:creationId xmlns:p14="http://schemas.microsoft.com/office/powerpoint/2010/main" val="33090422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Underpinning everything we’ve talked about is the concept of digital transformation.</a:t>
            </a:r>
          </a:p>
          <a:p>
            <a:r>
              <a:rPr lang="en-US" sz="1200" b="1" kern="1200" dirty="0" smtClean="0">
                <a:solidFill>
                  <a:schemeClr val="tx1"/>
                </a:solidFill>
                <a:effectLst/>
                <a:latin typeface="+mn-lt"/>
                <a:ea typeface="+mn-ea"/>
                <a:cs typeface="+mn-cs"/>
              </a:rPr>
              <a:t>The</a:t>
            </a:r>
            <a:r>
              <a:rPr lang="en-US" sz="1200" b="1" kern="1200" baseline="0" dirty="0" smtClean="0">
                <a:solidFill>
                  <a:schemeClr val="tx1"/>
                </a:solidFill>
                <a:effectLst/>
                <a:latin typeface="+mn-lt"/>
                <a:ea typeface="+mn-ea"/>
                <a:cs typeface="+mn-cs"/>
              </a:rPr>
              <a:t> US and German SAP user groups have combined to publish a significant paper on the topic</a:t>
            </a:r>
            <a:r>
              <a:rPr lang="is-IS" sz="1200" b="1" kern="1200" baseline="0" dirty="0" smtClean="0">
                <a:solidFill>
                  <a:schemeClr val="tx1"/>
                </a:solidFill>
                <a:effectLst/>
                <a:latin typeface="+mn-lt"/>
                <a:ea typeface="+mn-ea"/>
                <a:cs typeface="+mn-cs"/>
              </a:rPr>
              <a:t>….</a:t>
            </a:r>
            <a:endParaRPr lang="en-US" sz="1200" b="1" kern="1200" dirty="0" smtClean="0">
              <a:solidFill>
                <a:schemeClr val="tx1"/>
              </a:solidFill>
              <a:effectLst/>
              <a:latin typeface="+mn-lt"/>
              <a:ea typeface="+mn-ea"/>
              <a:cs typeface="+mn-cs"/>
            </a:endParaRPr>
          </a:p>
          <a:p>
            <a:r>
              <a:rPr lang="en-US" sz="1200" b="0" kern="1200" dirty="0" smtClean="0">
                <a:solidFill>
                  <a:schemeClr val="tx1"/>
                </a:solidFill>
                <a:effectLst/>
                <a:latin typeface="+mn-lt"/>
                <a:ea typeface="+mn-ea"/>
                <a:cs typeface="+mn-cs"/>
              </a:rPr>
              <a:t>They</a:t>
            </a:r>
            <a:r>
              <a:rPr lang="en-US" sz="1200" b="0" kern="1200" baseline="0" dirty="0" smtClean="0">
                <a:solidFill>
                  <a:schemeClr val="tx1"/>
                </a:solidFill>
                <a:effectLst/>
                <a:latin typeface="+mn-lt"/>
                <a:ea typeface="+mn-ea"/>
                <a:cs typeface="+mn-cs"/>
              </a:rPr>
              <a:t> argue </a:t>
            </a:r>
            <a:r>
              <a:rPr lang="is-IS" sz="1200" b="0" kern="1200" baseline="0" dirty="0" smtClean="0">
                <a:solidFill>
                  <a:schemeClr val="tx1"/>
                </a:solidFill>
                <a:effectLst/>
                <a:latin typeface="+mn-lt"/>
                <a:ea typeface="+mn-ea"/>
                <a:cs typeface="+mn-cs"/>
              </a:rPr>
              <a:t>…</a:t>
            </a:r>
            <a:r>
              <a:rPr lang="en-US" sz="1200" b="0" kern="1200" baseline="0" dirty="0" smtClean="0">
                <a:solidFill>
                  <a:schemeClr val="tx1"/>
                </a:solidFill>
                <a:effectLst/>
                <a:latin typeface="+mn-lt"/>
                <a:ea typeface="+mn-ea"/>
                <a:cs typeface="+mn-cs"/>
              </a:rPr>
              <a:t> </a:t>
            </a:r>
            <a:r>
              <a:rPr lang="en-US" sz="1200" b="0" kern="1200" dirty="0" smtClean="0">
                <a:solidFill>
                  <a:schemeClr val="tx1"/>
                </a:solidFill>
                <a:effectLst/>
                <a:latin typeface="+mn-lt"/>
                <a:ea typeface="+mn-ea"/>
                <a:cs typeface="+mn-cs"/>
              </a:rPr>
              <a:t>There are some pivotal next steps that you should consider sooner rather than later: </a:t>
            </a:r>
            <a:endParaRPr lang="en-US" dirty="0" smtClean="0"/>
          </a:p>
          <a:p>
            <a:endParaRPr lang="en-US" sz="1200" b="0" kern="1200" dirty="0" smtClean="0">
              <a:solidFill>
                <a:schemeClr val="tx1"/>
              </a:solidFill>
              <a:effectLst/>
              <a:latin typeface="+mn-lt"/>
              <a:ea typeface="+mn-ea"/>
              <a:cs typeface="+mn-cs"/>
            </a:endParaRPr>
          </a:p>
          <a:p>
            <a:pPr marL="228600" indent="-228600">
              <a:buFont typeface="+mj-lt"/>
              <a:buAutoNum type="arabicPeriod"/>
            </a:pPr>
            <a:r>
              <a:rPr lang="en-US" sz="1200" b="1" kern="1200" dirty="0" smtClean="0">
                <a:solidFill>
                  <a:schemeClr val="tx1"/>
                </a:solidFill>
                <a:effectLst/>
                <a:latin typeface="+mn-lt"/>
                <a:ea typeface="+mn-ea"/>
                <a:cs typeface="+mn-cs"/>
              </a:rPr>
              <a:t>Think of yourself as the next disruptor, versus reacting to those who get there first. </a:t>
            </a:r>
            <a:r>
              <a:rPr lang="en-US" sz="1200" b="0" kern="1200" dirty="0" smtClean="0">
                <a:solidFill>
                  <a:schemeClr val="tx1"/>
                </a:solidFill>
                <a:effectLst/>
                <a:latin typeface="+mn-lt"/>
                <a:ea typeface="+mn-ea"/>
                <a:cs typeface="+mn-cs"/>
              </a:rPr>
              <a:t>Take some time to imagine how you can disrupt your competitors using Digital Transformation, rather than waiting until you have to resort to defensive moves. </a:t>
            </a:r>
          </a:p>
          <a:p>
            <a:pPr marL="228600" indent="-228600">
              <a:buFont typeface="+mj-lt"/>
              <a:buAutoNum type="arabicPeriod"/>
            </a:pPr>
            <a:endParaRPr lang="en-US" sz="1200" b="0" kern="1200" dirty="0" smtClean="0">
              <a:solidFill>
                <a:schemeClr val="tx1"/>
              </a:solidFill>
              <a:effectLst/>
              <a:latin typeface="+mn-lt"/>
              <a:ea typeface="+mn-ea"/>
              <a:cs typeface="+mn-cs"/>
            </a:endParaRPr>
          </a:p>
          <a:p>
            <a:pPr marL="228600" indent="-228600">
              <a:buFont typeface="+mj-lt"/>
              <a:buAutoNum type="arabicPeriod"/>
            </a:pPr>
            <a:r>
              <a:rPr lang="en-US" sz="1200" b="1" kern="1200" dirty="0" smtClean="0">
                <a:solidFill>
                  <a:schemeClr val="tx1"/>
                </a:solidFill>
                <a:effectLst/>
                <a:latin typeface="+mn-lt"/>
                <a:ea typeface="+mn-ea"/>
                <a:cs typeface="+mn-cs"/>
              </a:rPr>
              <a:t>Get started as soon as possible, work in an agile manner, take calculated risks and accept that not every digital initiative spawns a unicorn.</a:t>
            </a:r>
            <a:r>
              <a:rPr lang="en-US" sz="1200" b="0" kern="1200" dirty="0" smtClean="0">
                <a:solidFill>
                  <a:schemeClr val="tx1"/>
                </a:solidFill>
                <a:effectLst/>
                <a:latin typeface="+mn-lt"/>
                <a:ea typeface="+mn-ea"/>
                <a:cs typeface="+mn-cs"/>
              </a:rPr>
              <a:t> If you think you can wait and see what others are doing before making your own moves, you are likely to find yourself behind the pack and trying to play catch-up. Assemble some strategic approaches, and then build buy-in with your peers. </a:t>
            </a:r>
          </a:p>
          <a:p>
            <a:pPr marL="228600" indent="-228600">
              <a:buFont typeface="+mj-lt"/>
              <a:buAutoNum type="arabicPeriod"/>
            </a:pPr>
            <a:endParaRPr lang="en-US" sz="1200" b="0" kern="1200" dirty="0" smtClean="0">
              <a:solidFill>
                <a:schemeClr val="tx1"/>
              </a:solidFill>
              <a:effectLst/>
              <a:latin typeface="+mn-lt"/>
              <a:ea typeface="+mn-ea"/>
              <a:cs typeface="+mn-cs"/>
            </a:endParaRPr>
          </a:p>
          <a:p>
            <a:pPr marL="228600" indent="-228600">
              <a:buFont typeface="+mj-lt"/>
              <a:buAutoNum type="arabicPeriod"/>
            </a:pPr>
            <a:r>
              <a:rPr lang="en-US" sz="1200" b="1" kern="1200" dirty="0" smtClean="0">
                <a:solidFill>
                  <a:schemeClr val="tx1"/>
                </a:solidFill>
                <a:effectLst/>
                <a:latin typeface="+mn-lt"/>
                <a:ea typeface="+mn-ea"/>
                <a:cs typeface="+mn-cs"/>
              </a:rPr>
              <a:t>Start identifying the people who can transform with you, and help them get the right training and knowledge to succeed. </a:t>
            </a:r>
            <a:r>
              <a:rPr lang="en-US" sz="1200" b="0" kern="1200" dirty="0" smtClean="0">
                <a:solidFill>
                  <a:schemeClr val="tx1"/>
                </a:solidFill>
                <a:effectLst/>
                <a:latin typeface="+mn-lt"/>
                <a:ea typeface="+mn-ea"/>
                <a:cs typeface="+mn-cs"/>
              </a:rPr>
              <a:t>For those who can’t take this step, figure out if they can still contribute in different roles and, if not, work with them to transition to something else. </a:t>
            </a:r>
          </a:p>
          <a:p>
            <a:pPr marL="228600" indent="-228600">
              <a:buFont typeface="+mj-lt"/>
              <a:buAutoNum type="arabicPeriod"/>
            </a:pPr>
            <a:endParaRPr lang="en-US" sz="1200" b="0" kern="1200" dirty="0" smtClean="0">
              <a:solidFill>
                <a:schemeClr val="tx1"/>
              </a:solidFill>
              <a:effectLst/>
              <a:latin typeface="+mn-lt"/>
              <a:ea typeface="+mn-ea"/>
              <a:cs typeface="+mn-cs"/>
            </a:endParaRPr>
          </a:p>
          <a:p>
            <a:pPr marL="228600" indent="-228600">
              <a:buFont typeface="+mj-lt"/>
              <a:buAutoNum type="arabicPeriod"/>
            </a:pPr>
            <a:r>
              <a:rPr lang="en-US" sz="1200" b="1" kern="1200" dirty="0" smtClean="0">
                <a:solidFill>
                  <a:schemeClr val="tx1"/>
                </a:solidFill>
                <a:effectLst/>
                <a:latin typeface="+mn-lt"/>
                <a:ea typeface="+mn-ea"/>
                <a:cs typeface="+mn-cs"/>
              </a:rPr>
              <a:t>Begin to differentiate between strategic and non-strategic processes and assets. </a:t>
            </a:r>
            <a:r>
              <a:rPr lang="en-US" sz="1200" b="0" kern="1200" dirty="0" smtClean="0">
                <a:solidFill>
                  <a:schemeClr val="tx1"/>
                </a:solidFill>
                <a:effectLst/>
                <a:latin typeface="+mn-lt"/>
                <a:ea typeface="+mn-ea"/>
                <a:cs typeface="+mn-cs"/>
              </a:rPr>
              <a:t>What can you do to move non-value added processes to standard software solutions versus custom?. Customize where you need to for competitive advantage,. Recognize out-of-the-box software will help you move faster than highly customized software. If you have outsourced the creative assets you need in your journey, consider bringing them back under your control. </a:t>
            </a:r>
          </a:p>
          <a:p>
            <a:pPr marL="228600" indent="-228600">
              <a:buFont typeface="+mj-lt"/>
              <a:buAutoNum type="arabicPeriod"/>
            </a:pPr>
            <a:endParaRPr lang="en-US" sz="1200" b="0" kern="1200" dirty="0" smtClean="0">
              <a:solidFill>
                <a:schemeClr val="tx1"/>
              </a:solidFill>
              <a:effectLst/>
              <a:latin typeface="+mn-lt"/>
              <a:ea typeface="+mn-ea"/>
              <a:cs typeface="+mn-cs"/>
            </a:endParaRPr>
          </a:p>
          <a:p>
            <a:pPr marL="228600" indent="-228600">
              <a:buFont typeface="+mj-lt"/>
              <a:buAutoNum type="arabicPeriod"/>
            </a:pPr>
            <a:r>
              <a:rPr lang="en-US" sz="1200" b="1" kern="1200" dirty="0" smtClean="0">
                <a:solidFill>
                  <a:schemeClr val="tx1"/>
                </a:solidFill>
                <a:effectLst/>
                <a:latin typeface="+mn-lt"/>
                <a:ea typeface="+mn-ea"/>
                <a:cs typeface="+mn-cs"/>
              </a:rPr>
              <a:t>Cultural change management and transformation are key enablers of success. </a:t>
            </a:r>
            <a:r>
              <a:rPr lang="en-US" sz="1200" b="0" kern="1200" dirty="0" smtClean="0">
                <a:solidFill>
                  <a:schemeClr val="tx1"/>
                </a:solidFill>
                <a:effectLst/>
                <a:latin typeface="+mn-lt"/>
                <a:ea typeface="+mn-ea"/>
                <a:cs typeface="+mn-cs"/>
              </a:rPr>
              <a:t>Change is scary and the fear of the unknown is real. And while we all talk about the importance of creating a culture that encourages risk-taking, we know that in most member organizations, the learned behavior is vastly different. </a:t>
            </a:r>
          </a:p>
          <a:p>
            <a:pPr marL="171450" indent="-171450">
              <a:buFont typeface="Arial" charset="0"/>
              <a:buChar char="•"/>
            </a:pPr>
            <a:endParaRPr lang="en-US" sz="1200" b="0" kern="1200" dirty="0" smtClean="0">
              <a:solidFill>
                <a:schemeClr val="tx1"/>
              </a:solidFill>
              <a:effectLst/>
              <a:latin typeface="+mn-lt"/>
              <a:ea typeface="+mn-ea"/>
              <a:cs typeface="+mn-cs"/>
            </a:endParaRPr>
          </a:p>
          <a:p>
            <a:pPr marL="171450" indent="-171450">
              <a:buFont typeface="Arial" charset="0"/>
              <a:buChar char="•"/>
            </a:pPr>
            <a:r>
              <a:rPr lang="en-US" sz="1200" b="0" kern="1200" dirty="0" smtClean="0">
                <a:solidFill>
                  <a:schemeClr val="tx1"/>
                </a:solidFill>
                <a:effectLst/>
                <a:latin typeface="+mn-lt"/>
                <a:ea typeface="+mn-ea"/>
                <a:cs typeface="+mn-cs"/>
              </a:rPr>
              <a:t>As partner I would add a 6</a:t>
            </a:r>
            <a:r>
              <a:rPr lang="en-US" sz="1200" b="0" kern="1200" baseline="30000" dirty="0" smtClean="0">
                <a:solidFill>
                  <a:schemeClr val="tx1"/>
                </a:solidFill>
                <a:effectLst/>
                <a:latin typeface="+mn-lt"/>
                <a:ea typeface="+mn-ea"/>
                <a:cs typeface="+mn-cs"/>
              </a:rPr>
              <a:t>th</a:t>
            </a:r>
            <a:r>
              <a:rPr lang="en-US" sz="1200" b="0" kern="1200" dirty="0" smtClean="0">
                <a:solidFill>
                  <a:schemeClr val="tx1"/>
                </a:solidFill>
                <a:effectLst/>
                <a:latin typeface="+mn-lt"/>
                <a:ea typeface="+mn-ea"/>
                <a:cs typeface="+mn-cs"/>
              </a:rPr>
              <a:t> one – find yourself a strong partner with a local, region and global perspective who can help you sort</a:t>
            </a:r>
            <a:r>
              <a:rPr lang="en-US" sz="1200" b="0" kern="1200" baseline="0" dirty="0" smtClean="0">
                <a:solidFill>
                  <a:schemeClr val="tx1"/>
                </a:solidFill>
                <a:effectLst/>
                <a:latin typeface="+mn-lt"/>
                <a:ea typeface="+mn-ea"/>
                <a:cs typeface="+mn-cs"/>
              </a:rPr>
              <a:t> the wheat from the chaff and who can help you deliver value quickly and efficiently</a:t>
            </a:r>
          </a:p>
          <a:p>
            <a:pPr marL="171450" indent="-171450">
              <a:buFont typeface="Arial" charset="0"/>
              <a:buChar char="•"/>
            </a:pPr>
            <a:endParaRPr lang="en-US" sz="1200" b="0" kern="1200" baseline="0" dirty="0" smtClean="0">
              <a:solidFill>
                <a:schemeClr val="tx1"/>
              </a:solidFill>
              <a:effectLst/>
              <a:latin typeface="+mn-lt"/>
              <a:ea typeface="+mn-ea"/>
              <a:cs typeface="+mn-cs"/>
            </a:endParaRPr>
          </a:p>
          <a:p>
            <a:pPr marL="171450" indent="-171450">
              <a:buFont typeface="Arial" charset="0"/>
              <a:buChar char="•"/>
            </a:pPr>
            <a:endParaRPr lang="en-US" sz="1200" b="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C7BE62D-9711-6541-9136-AA84E080A687}" type="slidenum">
              <a:rPr lang="en-US" smtClean="0"/>
              <a:t>22</a:t>
            </a:fld>
            <a:endParaRPr lang="en-US"/>
          </a:p>
        </p:txBody>
      </p:sp>
    </p:spTree>
    <p:extLst>
      <p:ext uri="{BB962C8B-B14F-4D97-AF65-F5344CB8AC3E}">
        <p14:creationId xmlns:p14="http://schemas.microsoft.com/office/powerpoint/2010/main" val="33090422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Like all good SAP events their were no shortage of product demos. </a:t>
            </a:r>
          </a:p>
          <a:p>
            <a:endParaRPr lang="en-US" baseline="0" dirty="0" smtClean="0"/>
          </a:p>
          <a:p>
            <a:r>
              <a:rPr lang="en-US" baseline="0" dirty="0" smtClean="0"/>
              <a:t>This one is significantly closer to today’s reality and a strong signal of the opportunities available now to </a:t>
            </a:r>
            <a:r>
              <a:rPr lang="en-US" baseline="0" dirty="0" err="1" smtClean="0"/>
              <a:t>organisations</a:t>
            </a:r>
            <a:r>
              <a:rPr lang="en-US" baseline="0" dirty="0" smtClean="0"/>
              <a:t> as we think beyond the core and go deeper into the business process.</a:t>
            </a:r>
          </a:p>
          <a:p>
            <a:endParaRPr lang="en-US" dirty="0"/>
          </a:p>
        </p:txBody>
      </p:sp>
      <p:sp>
        <p:nvSpPr>
          <p:cNvPr id="4" name="Slide Number Placeholder 3"/>
          <p:cNvSpPr>
            <a:spLocks noGrp="1"/>
          </p:cNvSpPr>
          <p:nvPr>
            <p:ph type="sldNum" sz="quarter" idx="10"/>
          </p:nvPr>
        </p:nvSpPr>
        <p:spPr/>
        <p:txBody>
          <a:bodyPr/>
          <a:lstStyle/>
          <a:p>
            <a:fld id="{6C7BE62D-9711-6541-9136-AA84E080A687}" type="slidenum">
              <a:rPr lang="en-US" smtClean="0"/>
              <a:t>23</a:t>
            </a:fld>
            <a:endParaRPr lang="en-US"/>
          </a:p>
        </p:txBody>
      </p:sp>
    </p:spTree>
    <p:extLst>
      <p:ext uri="{BB962C8B-B14F-4D97-AF65-F5344CB8AC3E}">
        <p14:creationId xmlns:p14="http://schemas.microsoft.com/office/powerpoint/2010/main" val="5120433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Play Vehicle insights video</a:t>
            </a:r>
            <a:endParaRPr lang="en-US" dirty="0"/>
          </a:p>
        </p:txBody>
      </p:sp>
      <p:sp>
        <p:nvSpPr>
          <p:cNvPr id="4" name="Slide Number Placeholder 3"/>
          <p:cNvSpPr>
            <a:spLocks noGrp="1"/>
          </p:cNvSpPr>
          <p:nvPr>
            <p:ph type="sldNum" sz="quarter" idx="10"/>
          </p:nvPr>
        </p:nvSpPr>
        <p:spPr/>
        <p:txBody>
          <a:bodyPr/>
          <a:lstStyle/>
          <a:p>
            <a:fld id="{6C7BE62D-9711-6541-9136-AA84E080A687}" type="slidenum">
              <a:rPr lang="en-US" smtClean="0"/>
              <a:t>24</a:t>
            </a:fld>
            <a:endParaRPr lang="en-US"/>
          </a:p>
        </p:txBody>
      </p:sp>
    </p:spTree>
    <p:extLst>
      <p:ext uri="{BB962C8B-B14F-4D97-AF65-F5344CB8AC3E}">
        <p14:creationId xmlns:p14="http://schemas.microsoft.com/office/powerpoint/2010/main" val="335616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C7BE62D-9711-6541-9136-AA84E080A687}" type="slidenum">
              <a:rPr lang="en-US" smtClean="0"/>
              <a:t>25</a:t>
            </a:fld>
            <a:endParaRPr lang="en-US"/>
          </a:p>
        </p:txBody>
      </p:sp>
    </p:spTree>
    <p:extLst>
      <p:ext uri="{BB962C8B-B14F-4D97-AF65-F5344CB8AC3E}">
        <p14:creationId xmlns:p14="http://schemas.microsoft.com/office/powerpoint/2010/main" val="9436216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I was lucky enough to attend the SAP Hybris CEC customer and partner event in Munich earlier this year and more recently SAP’s SAPPHIRE conference in Orlando.</a:t>
            </a:r>
          </a:p>
          <a:p>
            <a:endParaRPr lang="en-US" baseline="0" dirty="0" smtClean="0"/>
          </a:p>
          <a:p>
            <a:r>
              <a:rPr lang="en-US" baseline="0" dirty="0" smtClean="0"/>
              <a:t>My talk is in a number of parts ..</a:t>
            </a:r>
          </a:p>
          <a:p>
            <a:pPr marL="171450" indent="-171450">
              <a:buFontTx/>
              <a:buChar char="-"/>
            </a:pPr>
            <a:r>
              <a:rPr lang="en-US" baseline="0" dirty="0" smtClean="0"/>
              <a:t>The lens that I looked through</a:t>
            </a:r>
          </a:p>
          <a:p>
            <a:pPr marL="171450" indent="-171450">
              <a:buFontTx/>
              <a:buChar char="-"/>
            </a:pPr>
            <a:r>
              <a:rPr lang="en-US" baseline="0" dirty="0" smtClean="0"/>
              <a:t>What I believe has changed</a:t>
            </a:r>
          </a:p>
          <a:p>
            <a:pPr marL="171450" indent="-171450">
              <a:buFontTx/>
              <a:buChar char="-"/>
            </a:pPr>
            <a:r>
              <a:rPr lang="en-US" baseline="0" dirty="0" smtClean="0"/>
              <a:t>What does it mean for business</a:t>
            </a:r>
          </a:p>
          <a:p>
            <a:pPr marL="171450" indent="-171450">
              <a:buFontTx/>
              <a:buChar char="-"/>
            </a:pPr>
            <a:r>
              <a:rPr lang="en-US" baseline="0" dirty="0" smtClean="0"/>
              <a:t>How is SAP delivering</a:t>
            </a:r>
          </a:p>
          <a:p>
            <a:pPr marL="171450" indent="-171450">
              <a:buFontTx/>
              <a:buChar char="-"/>
            </a:pPr>
            <a:r>
              <a:rPr lang="en-US" baseline="0" dirty="0" smtClean="0"/>
              <a:t>What to do about it</a:t>
            </a:r>
          </a:p>
          <a:p>
            <a:pPr marL="171450" indent="-171450">
              <a:buFontTx/>
              <a:buChar char="-"/>
            </a:pPr>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6C7BE62D-9711-6541-9136-AA84E080A687}" type="slidenum">
              <a:rPr lang="en-US" smtClean="0"/>
              <a:t>3</a:t>
            </a:fld>
            <a:endParaRPr lang="en-US"/>
          </a:p>
        </p:txBody>
      </p:sp>
    </p:spTree>
    <p:extLst>
      <p:ext uri="{BB962C8B-B14F-4D97-AF65-F5344CB8AC3E}">
        <p14:creationId xmlns:p14="http://schemas.microsoft.com/office/powerpoint/2010/main" val="3803205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I went looking for answers. Like everyone who runs or is involved in  a business or </a:t>
            </a:r>
            <a:r>
              <a:rPr lang="en-US" baseline="0" dirty="0" err="1" smtClean="0"/>
              <a:t>organisation</a:t>
            </a:r>
            <a:r>
              <a:rPr lang="en-US" baseline="0" dirty="0" smtClean="0"/>
              <a:t> based in our part of the world I wanted to understand how the software vendor and solutions that I needed for our customers was evolving to today’s increasingly complex world.</a:t>
            </a:r>
          </a:p>
          <a:p>
            <a:endParaRPr lang="en-US" baseline="0" dirty="0" smtClean="0"/>
          </a:p>
          <a:p>
            <a:r>
              <a:rPr lang="en-US" baseline="0" dirty="0" smtClean="0"/>
              <a:t>Before I talk about what I discovered I wanted to share the lens that I looked through</a:t>
            </a:r>
            <a:r>
              <a:rPr lang="is-IS" baseline="0" dirty="0" smtClean="0"/>
              <a:t>…</a:t>
            </a:r>
            <a:endParaRPr lang="en-US" dirty="0" smtClean="0"/>
          </a:p>
          <a:p>
            <a:endParaRPr lang="en-NZ" sz="1200" b="1"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C7BE62D-9711-6541-9136-AA84E080A687}" type="slidenum">
              <a:rPr lang="en-US" smtClean="0"/>
              <a:t>4</a:t>
            </a:fld>
            <a:endParaRPr lang="en-US"/>
          </a:p>
        </p:txBody>
      </p:sp>
    </p:spTree>
    <p:extLst>
      <p:ext uri="{BB962C8B-B14F-4D97-AF65-F5344CB8AC3E}">
        <p14:creationId xmlns:p14="http://schemas.microsoft.com/office/powerpoint/2010/main" val="33090422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200" b="1" kern="1200" dirty="0" smtClean="0">
                <a:solidFill>
                  <a:schemeClr val="tx1"/>
                </a:solidFill>
                <a:effectLst/>
                <a:latin typeface="+mn-lt"/>
                <a:ea typeface="+mn-ea"/>
                <a:cs typeface="+mn-cs"/>
              </a:rPr>
              <a:t>Growth is no longer easy </a:t>
            </a:r>
            <a:r>
              <a:rPr lang="en-NZ" sz="1200" kern="1200" dirty="0" smtClean="0">
                <a:solidFill>
                  <a:schemeClr val="tx1"/>
                </a:solidFill>
                <a:effectLst/>
                <a:latin typeface="+mn-lt"/>
                <a:ea typeface="+mn-ea"/>
                <a:cs typeface="+mn-cs"/>
              </a:rPr>
              <a:t>– Major global growth drivers have slowed. </a:t>
            </a:r>
          </a:p>
          <a:p>
            <a:endParaRPr lang="en-NZ" sz="1200" kern="1200" dirty="0" smtClean="0">
              <a:solidFill>
                <a:schemeClr val="tx1"/>
              </a:solidFill>
              <a:effectLst/>
              <a:latin typeface="+mn-lt"/>
              <a:ea typeface="+mn-ea"/>
              <a:cs typeface="+mn-cs"/>
            </a:endParaRPr>
          </a:p>
          <a:p>
            <a:r>
              <a:rPr lang="en-NZ" sz="1200" kern="1200" dirty="0" smtClean="0">
                <a:solidFill>
                  <a:schemeClr val="tx1"/>
                </a:solidFill>
                <a:effectLst/>
                <a:latin typeface="+mn-lt"/>
                <a:ea typeface="+mn-ea"/>
                <a:cs typeface="+mn-cs"/>
              </a:rPr>
              <a:t>There are no major economies ‘on the rise’, growth is stagnant worldwide and economic shocks big and small are becoming more prevalent. </a:t>
            </a:r>
          </a:p>
          <a:p>
            <a:endParaRPr lang="en-NZ" sz="1200" kern="1200" dirty="0" smtClean="0">
              <a:solidFill>
                <a:schemeClr val="tx1"/>
              </a:solidFill>
              <a:effectLst/>
              <a:latin typeface="+mn-lt"/>
              <a:ea typeface="+mn-ea"/>
              <a:cs typeface="+mn-cs"/>
            </a:endParaRPr>
          </a:p>
          <a:p>
            <a:r>
              <a:rPr lang="en-NZ" sz="1200" kern="1200" dirty="0" smtClean="0">
                <a:solidFill>
                  <a:schemeClr val="tx1"/>
                </a:solidFill>
                <a:effectLst/>
                <a:latin typeface="+mn-lt"/>
                <a:ea typeface="+mn-ea"/>
                <a:cs typeface="+mn-cs"/>
              </a:rPr>
              <a:t>If you read the </a:t>
            </a:r>
            <a:r>
              <a:rPr lang="en-NZ" sz="1200" i="1" kern="1200" dirty="0" smtClean="0">
                <a:solidFill>
                  <a:schemeClr val="tx1"/>
                </a:solidFill>
                <a:effectLst/>
                <a:latin typeface="+mn-lt"/>
                <a:ea typeface="+mn-ea"/>
                <a:cs typeface="+mn-cs"/>
              </a:rPr>
              <a:t>The Economist</a:t>
            </a:r>
            <a:r>
              <a:rPr lang="en-NZ" sz="1200" kern="1200" dirty="0" smtClean="0">
                <a:solidFill>
                  <a:schemeClr val="tx1"/>
                </a:solidFill>
                <a:effectLst/>
                <a:latin typeface="+mn-lt"/>
                <a:ea typeface="+mn-ea"/>
                <a:cs typeface="+mn-cs"/>
              </a:rPr>
              <a:t> for example, it is saying it is a question of when, not if, real trouble will hit China thanks to its spiralling debt levels – a problem that is troubling all major economies.</a:t>
            </a:r>
          </a:p>
          <a:p>
            <a:endParaRPr lang="en-NZ" sz="1200" kern="1200" dirty="0" smtClean="0">
              <a:solidFill>
                <a:schemeClr val="tx1"/>
              </a:solidFill>
              <a:effectLst/>
              <a:latin typeface="+mn-lt"/>
              <a:ea typeface="+mn-ea"/>
              <a:cs typeface="+mn-cs"/>
            </a:endParaRPr>
          </a:p>
          <a:p>
            <a:r>
              <a:rPr lang="en-NZ" sz="1200" kern="1200" dirty="0" smtClean="0">
                <a:solidFill>
                  <a:schemeClr val="tx1"/>
                </a:solidFill>
                <a:effectLst/>
                <a:latin typeface="+mn-lt"/>
                <a:ea typeface="+mn-ea"/>
                <a:cs typeface="+mn-cs"/>
              </a:rPr>
              <a:t>Easy growth has completed, China,</a:t>
            </a:r>
            <a:r>
              <a:rPr lang="en-NZ" sz="1200" kern="1200" baseline="0" dirty="0" smtClean="0">
                <a:solidFill>
                  <a:schemeClr val="tx1"/>
                </a:solidFill>
                <a:effectLst/>
                <a:latin typeface="+mn-lt"/>
                <a:ea typeface="+mn-ea"/>
                <a:cs typeface="+mn-cs"/>
              </a:rPr>
              <a:t> resources </a:t>
            </a:r>
            <a:r>
              <a:rPr lang="en-NZ" sz="1200" kern="1200" baseline="0" dirty="0" err="1" smtClean="0">
                <a:solidFill>
                  <a:schemeClr val="tx1"/>
                </a:solidFill>
                <a:effectLst/>
                <a:latin typeface="+mn-lt"/>
                <a:ea typeface="+mn-ea"/>
                <a:cs typeface="+mn-cs"/>
              </a:rPr>
              <a:t>etc</a:t>
            </a:r>
            <a:endParaRPr lang="en-US" dirty="0"/>
          </a:p>
        </p:txBody>
      </p:sp>
      <p:sp>
        <p:nvSpPr>
          <p:cNvPr id="4" name="Slide Number Placeholder 3"/>
          <p:cNvSpPr>
            <a:spLocks noGrp="1"/>
          </p:cNvSpPr>
          <p:nvPr>
            <p:ph type="sldNum" sz="quarter" idx="10"/>
          </p:nvPr>
        </p:nvSpPr>
        <p:spPr/>
        <p:txBody>
          <a:bodyPr/>
          <a:lstStyle/>
          <a:p>
            <a:fld id="{6C7BE62D-9711-6541-9136-AA84E080A687}" type="slidenum">
              <a:rPr lang="en-US" smtClean="0"/>
              <a:t>5</a:t>
            </a:fld>
            <a:endParaRPr lang="en-US"/>
          </a:p>
        </p:txBody>
      </p:sp>
    </p:spTree>
    <p:extLst>
      <p:ext uri="{BB962C8B-B14F-4D97-AF65-F5344CB8AC3E}">
        <p14:creationId xmlns:p14="http://schemas.microsoft.com/office/powerpoint/2010/main" val="33090422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3351245" cy="1885075"/>
          </a:xfrm>
        </p:spPr>
      </p:sp>
      <p:sp>
        <p:nvSpPr>
          <p:cNvPr id="3" name="Notes Placeholder 2"/>
          <p:cNvSpPr>
            <a:spLocks noGrp="1"/>
          </p:cNvSpPr>
          <p:nvPr>
            <p:ph type="body" idx="1"/>
          </p:nvPr>
        </p:nvSpPr>
        <p:spPr>
          <a:xfrm>
            <a:off x="685800" y="2985796"/>
            <a:ext cx="5486400" cy="5472404"/>
          </a:xfrm>
        </p:spPr>
        <p:txBody>
          <a:bodyPr/>
          <a:lstStyle/>
          <a:p>
            <a:r>
              <a:rPr lang="en-NZ" sz="1200" b="1" kern="1200" dirty="0" smtClean="0">
                <a:solidFill>
                  <a:schemeClr val="tx1"/>
                </a:solidFill>
                <a:effectLst/>
                <a:latin typeface="+mn-lt"/>
                <a:ea typeface="+mn-ea"/>
                <a:cs typeface="+mn-cs"/>
              </a:rPr>
              <a:t>NZ is not immune</a:t>
            </a:r>
            <a:r>
              <a:rPr lang="en-NZ" sz="1200" kern="1200" dirty="0" smtClean="0">
                <a:solidFill>
                  <a:schemeClr val="tx1"/>
                </a:solidFill>
                <a:effectLst/>
                <a:latin typeface="+mn-lt"/>
                <a:ea typeface="+mn-ea"/>
                <a:cs typeface="+mn-cs"/>
              </a:rPr>
              <a:t> – Even mild economic slowdown can cause commodity exporters a lot of pain, and New Zealand is not immune. Milk powder, anyone? </a:t>
            </a:r>
          </a:p>
          <a:p>
            <a:endParaRPr lang="en-NZ" sz="1200" kern="1200" dirty="0" smtClean="0">
              <a:solidFill>
                <a:schemeClr val="tx1"/>
              </a:solidFill>
              <a:effectLst/>
              <a:latin typeface="+mn-lt"/>
              <a:ea typeface="+mn-ea"/>
              <a:cs typeface="+mn-cs"/>
            </a:endParaRPr>
          </a:p>
          <a:p>
            <a:r>
              <a:rPr lang="en-NZ" sz="1200" kern="1200" dirty="0" smtClean="0">
                <a:solidFill>
                  <a:schemeClr val="tx1"/>
                </a:solidFill>
                <a:effectLst/>
                <a:latin typeface="+mn-lt"/>
                <a:ea typeface="+mn-ea"/>
                <a:cs typeface="+mn-cs"/>
              </a:rPr>
              <a:t>The pain is already real for our economy. </a:t>
            </a:r>
          </a:p>
          <a:p>
            <a:endParaRPr lang="en-NZ" sz="1200" kern="1200" dirty="0" smtClean="0">
              <a:solidFill>
                <a:schemeClr val="tx1"/>
              </a:solidFill>
              <a:effectLst/>
              <a:latin typeface="+mn-lt"/>
              <a:ea typeface="+mn-ea"/>
              <a:cs typeface="+mn-cs"/>
            </a:endParaRPr>
          </a:p>
          <a:p>
            <a:r>
              <a:rPr lang="en-NZ" sz="1200" kern="1200" dirty="0" smtClean="0">
                <a:solidFill>
                  <a:schemeClr val="tx1"/>
                </a:solidFill>
                <a:effectLst/>
                <a:latin typeface="+mn-lt"/>
                <a:ea typeface="+mn-ea"/>
                <a:cs typeface="+mn-cs"/>
              </a:rPr>
              <a:t>Milk powder is a staple, but it is a bulk product with little value add and we have been slow to realise the need of diversifying into other dairy products</a:t>
            </a:r>
            <a:r>
              <a:rPr lang="en-NZ" dirty="0" smtClean="0">
                <a:effectLst/>
              </a:rPr>
              <a:t> </a:t>
            </a:r>
            <a:endParaRPr lang="en-US" dirty="0"/>
          </a:p>
        </p:txBody>
      </p:sp>
      <p:sp>
        <p:nvSpPr>
          <p:cNvPr id="4" name="Slide Number Placeholder 3"/>
          <p:cNvSpPr>
            <a:spLocks noGrp="1"/>
          </p:cNvSpPr>
          <p:nvPr>
            <p:ph type="sldNum" sz="quarter" idx="10"/>
          </p:nvPr>
        </p:nvSpPr>
        <p:spPr/>
        <p:txBody>
          <a:bodyPr/>
          <a:lstStyle/>
          <a:p>
            <a:fld id="{6C7BE62D-9711-6541-9136-AA84E080A687}" type="slidenum">
              <a:rPr lang="en-US" smtClean="0"/>
              <a:t>6</a:t>
            </a:fld>
            <a:endParaRPr lang="en-US"/>
          </a:p>
        </p:txBody>
      </p:sp>
    </p:spTree>
    <p:extLst>
      <p:ext uri="{BB962C8B-B14F-4D97-AF65-F5344CB8AC3E}">
        <p14:creationId xmlns:p14="http://schemas.microsoft.com/office/powerpoint/2010/main" val="33090422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NZ" sz="1200" b="1" kern="1200" dirty="0" smtClean="0">
                <a:solidFill>
                  <a:schemeClr val="tx1"/>
                </a:solidFill>
                <a:effectLst/>
                <a:latin typeface="+mn-lt"/>
                <a:ea typeface="+mn-ea"/>
                <a:cs typeface="+mn-cs"/>
              </a:rPr>
              <a:t>Confidence is falling</a:t>
            </a:r>
            <a:r>
              <a:rPr lang="en-NZ" sz="1200" kern="1200" dirty="0" smtClean="0">
                <a:solidFill>
                  <a:schemeClr val="tx1"/>
                </a:solidFill>
                <a:effectLst/>
                <a:latin typeface="+mn-lt"/>
                <a:ea typeface="+mn-ea"/>
                <a:cs typeface="+mn-cs"/>
              </a:rPr>
              <a:t> – The 2016 Global CEO Survey by PwC found that only 23% of NZ CEOs say the global economy will improve over the coming year – down from 47% in 2015</a:t>
            </a:r>
            <a:br>
              <a:rPr lang="en-NZ" sz="1200" kern="1200" dirty="0" smtClean="0">
                <a:solidFill>
                  <a:schemeClr val="tx1"/>
                </a:solidFill>
                <a:effectLst/>
                <a:latin typeface="+mn-lt"/>
                <a:ea typeface="+mn-ea"/>
                <a:cs typeface="+mn-cs"/>
              </a:rPr>
            </a:br>
            <a:endParaRPr lang="en-NZ" sz="1200" kern="1200" dirty="0" smtClean="0">
              <a:solidFill>
                <a:schemeClr val="tx1"/>
              </a:solidFill>
              <a:effectLst/>
              <a:latin typeface="+mn-lt"/>
              <a:ea typeface="+mn-ea"/>
              <a:cs typeface="+mn-cs"/>
            </a:endParaRPr>
          </a:p>
          <a:p>
            <a:pPr lvl="0"/>
            <a:r>
              <a:rPr lang="en-NZ" sz="1200" b="1" kern="1200" dirty="0" smtClean="0">
                <a:solidFill>
                  <a:schemeClr val="tx1"/>
                </a:solidFill>
                <a:effectLst/>
                <a:latin typeface="+mn-lt"/>
                <a:ea typeface="+mn-ea"/>
                <a:cs typeface="+mn-cs"/>
              </a:rPr>
              <a:t>Business is becoming more complicated to navigate</a:t>
            </a:r>
            <a:r>
              <a:rPr lang="en-NZ" sz="1200" kern="1200" dirty="0" smtClean="0">
                <a:solidFill>
                  <a:schemeClr val="tx1"/>
                </a:solidFill>
                <a:effectLst/>
                <a:latin typeface="+mn-lt"/>
                <a:ea typeface="+mn-ea"/>
                <a:cs typeface="+mn-cs"/>
              </a:rPr>
              <a:t> – Concern from CEOs around the world over geopolitical threats to business growth, social instability and policy threats. </a:t>
            </a:r>
          </a:p>
          <a:p>
            <a:pPr lvl="0"/>
            <a:endParaRPr lang="en-NZ" sz="1200" kern="1200" dirty="0" smtClean="0">
              <a:solidFill>
                <a:schemeClr val="tx1"/>
              </a:solidFill>
              <a:effectLst/>
              <a:latin typeface="+mn-lt"/>
              <a:ea typeface="+mn-ea"/>
              <a:cs typeface="+mn-cs"/>
            </a:endParaRPr>
          </a:p>
          <a:p>
            <a:pPr lvl="0"/>
            <a:r>
              <a:rPr lang="en-NZ" sz="1200" kern="1200" dirty="0" smtClean="0">
                <a:solidFill>
                  <a:schemeClr val="tx1"/>
                </a:solidFill>
                <a:effectLst/>
                <a:latin typeface="+mn-lt"/>
                <a:ea typeface="+mn-ea"/>
                <a:cs typeface="+mn-cs"/>
              </a:rPr>
              <a:t>In NZ, CEOs are also focused on micro-business concerns, such as cyber security and the ability to respond in a crisis </a:t>
            </a:r>
            <a:r>
              <a:rPr lang="en-NZ" sz="1200" i="1" kern="1200" dirty="0" smtClean="0">
                <a:solidFill>
                  <a:schemeClr val="tx1"/>
                </a:solidFill>
                <a:effectLst/>
                <a:latin typeface="+mn-lt"/>
                <a:ea typeface="+mn-ea"/>
                <a:cs typeface="+mn-cs"/>
              </a:rPr>
              <a:t>(PwC CEO Survey 2016)</a:t>
            </a:r>
            <a:endParaRPr lang="en-NZ"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C7BE62D-9711-6541-9136-AA84E080A687}" type="slidenum">
              <a:rPr lang="en-US" smtClean="0"/>
              <a:t>7</a:t>
            </a:fld>
            <a:endParaRPr lang="en-US"/>
          </a:p>
        </p:txBody>
      </p:sp>
    </p:spTree>
    <p:extLst>
      <p:ext uri="{BB962C8B-B14F-4D97-AF65-F5344CB8AC3E}">
        <p14:creationId xmlns:p14="http://schemas.microsoft.com/office/powerpoint/2010/main" val="33090422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NZ" sz="1200" b="1" kern="1200" dirty="0" smtClean="0">
                <a:solidFill>
                  <a:schemeClr val="tx1"/>
                </a:solidFill>
                <a:effectLst/>
                <a:latin typeface="+mn-lt"/>
                <a:ea typeface="+mn-ea"/>
                <a:cs typeface="+mn-cs"/>
              </a:rPr>
              <a:t>The CEO growth imperative</a:t>
            </a:r>
            <a:r>
              <a:rPr lang="en-NZ" sz="1200" kern="1200" dirty="0" smtClean="0">
                <a:solidFill>
                  <a:schemeClr val="tx1"/>
                </a:solidFill>
                <a:effectLst/>
                <a:latin typeface="+mn-lt"/>
                <a:ea typeface="+mn-ea"/>
                <a:cs typeface="+mn-cs"/>
              </a:rPr>
              <a:t> – Regardless of root causes of the challenges brought on by new economic realities the question which all CEOs must grapple with his where does growth come from in the future and how equipped am I to reach it? </a:t>
            </a:r>
            <a:r>
              <a:rPr lang="en-NZ" sz="1200" i="1" kern="1200" dirty="0" smtClean="0">
                <a:solidFill>
                  <a:schemeClr val="tx1"/>
                </a:solidFill>
                <a:effectLst/>
                <a:latin typeface="+mn-lt"/>
                <a:ea typeface="+mn-ea"/>
                <a:cs typeface="+mn-cs"/>
              </a:rPr>
              <a:t>(PwC CEO Survey 2016)</a:t>
            </a:r>
            <a:r>
              <a:rPr lang="en-NZ" sz="1200" kern="1200" dirty="0" smtClean="0">
                <a:solidFill>
                  <a:schemeClr val="tx1"/>
                </a:solidFill>
                <a:effectLst/>
                <a:latin typeface="+mn-lt"/>
                <a:ea typeface="+mn-ea"/>
                <a:cs typeface="+mn-cs"/>
              </a:rPr>
              <a:t/>
            </a:r>
            <a:br>
              <a:rPr lang="en-NZ" sz="1200" kern="1200" dirty="0" smtClean="0">
                <a:solidFill>
                  <a:schemeClr val="tx1"/>
                </a:solidFill>
                <a:effectLst/>
                <a:latin typeface="+mn-lt"/>
                <a:ea typeface="+mn-ea"/>
                <a:cs typeface="+mn-cs"/>
              </a:rPr>
            </a:br>
            <a:endParaRPr lang="en-NZ" sz="1200" kern="1200" dirty="0" smtClean="0">
              <a:solidFill>
                <a:schemeClr val="tx1"/>
              </a:solidFill>
              <a:effectLst/>
              <a:latin typeface="+mn-lt"/>
              <a:ea typeface="+mn-ea"/>
              <a:cs typeface="+mn-cs"/>
            </a:endParaRPr>
          </a:p>
          <a:p>
            <a:r>
              <a:rPr lang="en-NZ" sz="1200" b="1" kern="1200" dirty="0" smtClean="0">
                <a:solidFill>
                  <a:schemeClr val="tx1"/>
                </a:solidFill>
                <a:effectLst/>
                <a:latin typeface="+mn-lt"/>
                <a:ea typeface="+mn-ea"/>
                <a:cs typeface="+mn-cs"/>
              </a:rPr>
              <a:t>Need to look for alternatives to global trend based growth.</a:t>
            </a:r>
            <a:r>
              <a:rPr lang="en-NZ" sz="1200" kern="1200" dirty="0" smtClean="0">
                <a:solidFill>
                  <a:schemeClr val="tx1"/>
                </a:solidFill>
                <a:effectLst/>
                <a:latin typeface="+mn-lt"/>
                <a:ea typeface="+mn-ea"/>
                <a:cs typeface="+mn-cs"/>
              </a:rPr>
              <a:t> </a:t>
            </a:r>
          </a:p>
          <a:p>
            <a:endParaRPr lang="en-NZ" sz="1200" kern="1200" dirty="0" smtClean="0">
              <a:solidFill>
                <a:schemeClr val="tx1"/>
              </a:solidFill>
              <a:effectLst/>
              <a:latin typeface="+mn-lt"/>
              <a:ea typeface="+mn-ea"/>
              <a:cs typeface="+mn-cs"/>
            </a:endParaRPr>
          </a:p>
          <a:p>
            <a:r>
              <a:rPr lang="en-NZ" sz="1200" kern="1200" dirty="0" smtClean="0">
                <a:solidFill>
                  <a:schemeClr val="tx1"/>
                </a:solidFill>
                <a:effectLst/>
                <a:latin typeface="+mn-lt"/>
                <a:ea typeface="+mn-ea"/>
                <a:cs typeface="+mn-cs"/>
              </a:rPr>
              <a:t>Selling the same thing into the same market doesn’t work anymore. </a:t>
            </a:r>
          </a:p>
          <a:p>
            <a:endParaRPr lang="en-NZ" sz="1200" kern="1200" dirty="0" smtClean="0">
              <a:solidFill>
                <a:schemeClr val="tx1"/>
              </a:solidFill>
              <a:effectLst/>
              <a:latin typeface="+mn-lt"/>
              <a:ea typeface="+mn-ea"/>
              <a:cs typeface="+mn-cs"/>
            </a:endParaRPr>
          </a:p>
          <a:p>
            <a:r>
              <a:rPr lang="en-NZ" sz="1200" kern="1200" dirty="0" smtClean="0">
                <a:solidFill>
                  <a:schemeClr val="tx1"/>
                </a:solidFill>
                <a:effectLst/>
                <a:latin typeface="+mn-lt"/>
                <a:ea typeface="+mn-ea"/>
                <a:cs typeface="+mn-cs"/>
              </a:rPr>
              <a:t>How can I prepare my business for a complex, fast moving, global marketplace?</a:t>
            </a:r>
            <a:br>
              <a:rPr lang="en-NZ" sz="1200" kern="1200" dirty="0" smtClean="0">
                <a:solidFill>
                  <a:schemeClr val="tx1"/>
                </a:solidFill>
                <a:effectLst/>
                <a:latin typeface="+mn-lt"/>
                <a:ea typeface="+mn-ea"/>
                <a:cs typeface="+mn-cs"/>
              </a:rPr>
            </a:br>
            <a:endParaRPr lang="en-NZ"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C7BE62D-9711-6541-9136-AA84E080A687}" type="slidenum">
              <a:rPr lang="en-US" smtClean="0"/>
              <a:t>8</a:t>
            </a:fld>
            <a:endParaRPr lang="en-US"/>
          </a:p>
        </p:txBody>
      </p:sp>
    </p:spTree>
    <p:extLst>
      <p:ext uri="{BB962C8B-B14F-4D97-AF65-F5344CB8AC3E}">
        <p14:creationId xmlns:p14="http://schemas.microsoft.com/office/powerpoint/2010/main" val="33090422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C7BE62D-9711-6541-9136-AA84E080A687}" type="slidenum">
              <a:rPr lang="en-US" smtClean="0"/>
              <a:t>9</a:t>
            </a:fld>
            <a:endParaRPr lang="en-US"/>
          </a:p>
        </p:txBody>
      </p:sp>
    </p:spTree>
    <p:extLst>
      <p:ext uri="{BB962C8B-B14F-4D97-AF65-F5344CB8AC3E}">
        <p14:creationId xmlns:p14="http://schemas.microsoft.com/office/powerpoint/2010/main" val="3309042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AU"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smtClean="0"/>
              <a:t>Click to edit Master subtitle style</a:t>
            </a:r>
            <a:endParaRPr lang="en-US"/>
          </a:p>
        </p:txBody>
      </p:sp>
      <p:sp>
        <p:nvSpPr>
          <p:cNvPr id="4" name="Date Placeholder 3"/>
          <p:cNvSpPr>
            <a:spLocks noGrp="1"/>
          </p:cNvSpPr>
          <p:nvPr>
            <p:ph type="dt" sz="half" idx="10"/>
          </p:nvPr>
        </p:nvSpPr>
        <p:spPr/>
        <p:txBody>
          <a:bodyPr/>
          <a:lstStyle/>
          <a:p>
            <a:fld id="{75F9DE01-3E58-D04F-8B69-4ADC6AAB1278}" type="datetimeFigureOut">
              <a:rPr lang="en-US" smtClean="0"/>
              <a:t>7/1/2016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FA4592-386D-6D4B-AECC-E4A9357AC1B6}" type="slidenum">
              <a:rPr lang="en-US" smtClean="0"/>
              <a:t>‹#›</a:t>
            </a:fld>
            <a:endParaRPr lang="en-US"/>
          </a:p>
        </p:txBody>
      </p:sp>
    </p:spTree>
    <p:extLst>
      <p:ext uri="{BB962C8B-B14F-4D97-AF65-F5344CB8AC3E}">
        <p14:creationId xmlns:p14="http://schemas.microsoft.com/office/powerpoint/2010/main" val="19188163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75F9DE01-3E58-D04F-8B69-4ADC6AAB1278}" type="datetimeFigureOut">
              <a:rPr lang="en-US" smtClean="0"/>
              <a:t>7/1/2016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FA4592-386D-6D4B-AECC-E4A9357AC1B6}" type="slidenum">
              <a:rPr lang="en-US" smtClean="0"/>
              <a:t>‹#›</a:t>
            </a:fld>
            <a:endParaRPr lang="en-US"/>
          </a:p>
        </p:txBody>
      </p:sp>
    </p:spTree>
    <p:extLst>
      <p:ext uri="{BB962C8B-B14F-4D97-AF65-F5344CB8AC3E}">
        <p14:creationId xmlns:p14="http://schemas.microsoft.com/office/powerpoint/2010/main" val="30909462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AU"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75F9DE01-3E58-D04F-8B69-4ADC6AAB1278}" type="datetimeFigureOut">
              <a:rPr lang="en-US" smtClean="0"/>
              <a:t>7/1/2016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FA4592-386D-6D4B-AECC-E4A9357AC1B6}" type="slidenum">
              <a:rPr lang="en-US" smtClean="0"/>
              <a:t>‹#›</a:t>
            </a:fld>
            <a:endParaRPr lang="en-US"/>
          </a:p>
        </p:txBody>
      </p:sp>
    </p:spTree>
    <p:extLst>
      <p:ext uri="{BB962C8B-B14F-4D97-AF65-F5344CB8AC3E}">
        <p14:creationId xmlns:p14="http://schemas.microsoft.com/office/powerpoint/2010/main" val="15368125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idx="1"/>
          </p:nvPr>
        </p:nvSpPr>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75F9DE01-3E58-D04F-8B69-4ADC6AAB1278}" type="datetimeFigureOut">
              <a:rPr lang="en-US" smtClean="0"/>
              <a:t>7/1/2016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FA4592-386D-6D4B-AECC-E4A9357AC1B6}" type="slidenum">
              <a:rPr lang="en-US" smtClean="0"/>
              <a:t>‹#›</a:t>
            </a:fld>
            <a:endParaRPr lang="en-US"/>
          </a:p>
        </p:txBody>
      </p:sp>
    </p:spTree>
    <p:extLst>
      <p:ext uri="{BB962C8B-B14F-4D97-AF65-F5344CB8AC3E}">
        <p14:creationId xmlns:p14="http://schemas.microsoft.com/office/powerpoint/2010/main" val="17041343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AU"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mtClean="0"/>
              <a:t>Click to edit Master text styles</a:t>
            </a:r>
          </a:p>
        </p:txBody>
      </p:sp>
      <p:sp>
        <p:nvSpPr>
          <p:cNvPr id="4" name="Date Placeholder 3"/>
          <p:cNvSpPr>
            <a:spLocks noGrp="1"/>
          </p:cNvSpPr>
          <p:nvPr>
            <p:ph type="dt" sz="half" idx="10"/>
          </p:nvPr>
        </p:nvSpPr>
        <p:spPr/>
        <p:txBody>
          <a:bodyPr/>
          <a:lstStyle/>
          <a:p>
            <a:fld id="{75F9DE01-3E58-D04F-8B69-4ADC6AAB1278}" type="datetimeFigureOut">
              <a:rPr lang="en-US" smtClean="0"/>
              <a:t>7/1/2016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FA4592-386D-6D4B-AECC-E4A9357AC1B6}" type="slidenum">
              <a:rPr lang="en-US" smtClean="0"/>
              <a:t>‹#›</a:t>
            </a:fld>
            <a:endParaRPr lang="en-US"/>
          </a:p>
        </p:txBody>
      </p:sp>
    </p:spTree>
    <p:extLst>
      <p:ext uri="{BB962C8B-B14F-4D97-AF65-F5344CB8AC3E}">
        <p14:creationId xmlns:p14="http://schemas.microsoft.com/office/powerpoint/2010/main" val="16775520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Date Placeholder 4"/>
          <p:cNvSpPr>
            <a:spLocks noGrp="1"/>
          </p:cNvSpPr>
          <p:nvPr>
            <p:ph type="dt" sz="half" idx="10"/>
          </p:nvPr>
        </p:nvSpPr>
        <p:spPr/>
        <p:txBody>
          <a:bodyPr/>
          <a:lstStyle/>
          <a:p>
            <a:fld id="{75F9DE01-3E58-D04F-8B69-4ADC6AAB1278}" type="datetimeFigureOut">
              <a:rPr lang="en-US" smtClean="0"/>
              <a:t>7/1/2016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FA4592-386D-6D4B-AECC-E4A9357AC1B6}" type="slidenum">
              <a:rPr lang="en-US" smtClean="0"/>
              <a:t>‹#›</a:t>
            </a:fld>
            <a:endParaRPr lang="en-US"/>
          </a:p>
        </p:txBody>
      </p:sp>
    </p:spTree>
    <p:extLst>
      <p:ext uri="{BB962C8B-B14F-4D97-AF65-F5344CB8AC3E}">
        <p14:creationId xmlns:p14="http://schemas.microsoft.com/office/powerpoint/2010/main" val="237833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7" name="Date Placeholder 6"/>
          <p:cNvSpPr>
            <a:spLocks noGrp="1"/>
          </p:cNvSpPr>
          <p:nvPr>
            <p:ph type="dt" sz="half" idx="10"/>
          </p:nvPr>
        </p:nvSpPr>
        <p:spPr/>
        <p:txBody>
          <a:bodyPr/>
          <a:lstStyle/>
          <a:p>
            <a:fld id="{75F9DE01-3E58-D04F-8B69-4ADC6AAB1278}" type="datetimeFigureOut">
              <a:rPr lang="en-US" smtClean="0"/>
              <a:t>7/1/2016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FFA4592-386D-6D4B-AECC-E4A9357AC1B6}" type="slidenum">
              <a:rPr lang="en-US" smtClean="0"/>
              <a:t>‹#›</a:t>
            </a:fld>
            <a:endParaRPr lang="en-US"/>
          </a:p>
        </p:txBody>
      </p:sp>
    </p:spTree>
    <p:extLst>
      <p:ext uri="{BB962C8B-B14F-4D97-AF65-F5344CB8AC3E}">
        <p14:creationId xmlns:p14="http://schemas.microsoft.com/office/powerpoint/2010/main" val="23255459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Date Placeholder 2"/>
          <p:cNvSpPr>
            <a:spLocks noGrp="1"/>
          </p:cNvSpPr>
          <p:nvPr>
            <p:ph type="dt" sz="half" idx="10"/>
          </p:nvPr>
        </p:nvSpPr>
        <p:spPr/>
        <p:txBody>
          <a:bodyPr/>
          <a:lstStyle/>
          <a:p>
            <a:fld id="{75F9DE01-3E58-D04F-8B69-4ADC6AAB1278}" type="datetimeFigureOut">
              <a:rPr lang="en-US" smtClean="0"/>
              <a:t>7/1/2016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FFA4592-386D-6D4B-AECC-E4A9357AC1B6}" type="slidenum">
              <a:rPr lang="en-US" smtClean="0"/>
              <a:t>‹#›</a:t>
            </a:fld>
            <a:endParaRPr lang="en-US"/>
          </a:p>
        </p:txBody>
      </p:sp>
    </p:spTree>
    <p:extLst>
      <p:ext uri="{BB962C8B-B14F-4D97-AF65-F5344CB8AC3E}">
        <p14:creationId xmlns:p14="http://schemas.microsoft.com/office/powerpoint/2010/main" val="36869751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F9DE01-3E58-D04F-8B69-4ADC6AAB1278}" type="datetimeFigureOut">
              <a:rPr lang="en-US" smtClean="0"/>
              <a:t>7/1/2016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FFA4592-386D-6D4B-AECC-E4A9357AC1B6}" type="slidenum">
              <a:rPr lang="en-US" smtClean="0"/>
              <a:t>‹#›</a:t>
            </a:fld>
            <a:endParaRPr lang="en-US"/>
          </a:p>
        </p:txBody>
      </p:sp>
    </p:spTree>
    <p:extLst>
      <p:ext uri="{BB962C8B-B14F-4D97-AF65-F5344CB8AC3E}">
        <p14:creationId xmlns:p14="http://schemas.microsoft.com/office/powerpoint/2010/main" val="6428483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AU"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75F9DE01-3E58-D04F-8B69-4ADC6AAB1278}" type="datetimeFigureOut">
              <a:rPr lang="en-US" smtClean="0"/>
              <a:t>7/1/2016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FA4592-386D-6D4B-AECC-E4A9357AC1B6}" type="slidenum">
              <a:rPr lang="en-US" smtClean="0"/>
              <a:t>‹#›</a:t>
            </a:fld>
            <a:endParaRPr lang="en-US"/>
          </a:p>
        </p:txBody>
      </p:sp>
    </p:spTree>
    <p:extLst>
      <p:ext uri="{BB962C8B-B14F-4D97-AF65-F5344CB8AC3E}">
        <p14:creationId xmlns:p14="http://schemas.microsoft.com/office/powerpoint/2010/main" val="35159687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AU"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75F9DE01-3E58-D04F-8B69-4ADC6AAB1278}" type="datetimeFigureOut">
              <a:rPr lang="en-US" smtClean="0"/>
              <a:t>7/1/2016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FA4592-386D-6D4B-AECC-E4A9357AC1B6}" type="slidenum">
              <a:rPr lang="en-US" smtClean="0"/>
              <a:t>‹#›</a:t>
            </a:fld>
            <a:endParaRPr lang="en-US"/>
          </a:p>
        </p:txBody>
      </p:sp>
    </p:spTree>
    <p:extLst>
      <p:ext uri="{BB962C8B-B14F-4D97-AF65-F5344CB8AC3E}">
        <p14:creationId xmlns:p14="http://schemas.microsoft.com/office/powerpoint/2010/main" val="36407608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AU"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75F9DE01-3E58-D04F-8B69-4ADC6AAB1278}" type="datetimeFigureOut">
              <a:rPr lang="en-US" smtClean="0"/>
              <a:t>7/1/2016</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FFA4592-386D-6D4B-AECC-E4A9357AC1B6}" type="slidenum">
              <a:rPr lang="en-US" smtClean="0"/>
              <a:t>‹#›</a:t>
            </a:fld>
            <a:endParaRPr lang="en-US"/>
          </a:p>
        </p:txBody>
      </p:sp>
    </p:spTree>
    <p:extLst>
      <p:ext uri="{BB962C8B-B14F-4D97-AF65-F5344CB8AC3E}">
        <p14:creationId xmlns:p14="http://schemas.microsoft.com/office/powerpoint/2010/main" val="19657447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ov"/><Relationship Id="rId1" Type="http://schemas.microsoft.com/office/2007/relationships/media" Target="../media/media2.mov"/><Relationship Id="rId5" Type="http://schemas.openxmlformats.org/officeDocument/2006/relationships/image" Target="../media/image22.png"/><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ctrTitle"/>
          </p:nvPr>
        </p:nvSpPr>
        <p:spPr>
          <a:xfrm>
            <a:off x="2370667" y="1081359"/>
            <a:ext cx="5300133" cy="3295907"/>
          </a:xfrm>
          <a:effectLst>
            <a:outerShdw blurRad="50800" dist="38100" dir="5400000" algn="tl" rotWithShape="0">
              <a:srgbClr val="000000">
                <a:alpha val="43000"/>
              </a:srgbClr>
            </a:outerShdw>
          </a:effectLst>
        </p:spPr>
        <p:txBody>
          <a:bodyPr>
            <a:normAutofit/>
          </a:bodyPr>
          <a:lstStyle/>
          <a:p>
            <a:pPr algn="l">
              <a:lnSpc>
                <a:spcPts val="7000"/>
              </a:lnSpc>
            </a:pPr>
            <a:r>
              <a:rPr lang="en-US" sz="8800" dirty="0" smtClean="0">
                <a:solidFill>
                  <a:schemeClr val="bg1"/>
                </a:solidFill>
                <a:latin typeface="Gotham Bold"/>
                <a:cs typeface="Gotham Bold"/>
              </a:rPr>
              <a:t>THE HYPE</a:t>
            </a:r>
            <a:r>
              <a:rPr lang="is-IS" sz="8800" dirty="0" smtClean="0">
                <a:solidFill>
                  <a:schemeClr val="bg1"/>
                </a:solidFill>
                <a:latin typeface="Gotham Bold"/>
                <a:cs typeface="Gotham Bold"/>
              </a:rPr>
              <a:t>…</a:t>
            </a:r>
            <a:endParaRPr lang="en-US" sz="8800" dirty="0">
              <a:solidFill>
                <a:schemeClr val="bg1"/>
              </a:solidFill>
              <a:latin typeface="Gotham Bold"/>
              <a:cs typeface="Gotham Bold"/>
            </a:endParaRPr>
          </a:p>
        </p:txBody>
      </p:sp>
    </p:spTree>
    <p:extLst>
      <p:ext uri="{BB962C8B-B14F-4D97-AF65-F5344CB8AC3E}">
        <p14:creationId xmlns:p14="http://schemas.microsoft.com/office/powerpoint/2010/main" val="9682679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59" y="-86048"/>
            <a:ext cx="9318591" cy="5246366"/>
          </a:xfrm>
          <a:prstGeom prst="rect">
            <a:avLst/>
          </a:prstGeom>
        </p:spPr>
      </p:pic>
      <p:sp>
        <p:nvSpPr>
          <p:cNvPr id="2" name="Title 1"/>
          <p:cNvSpPr>
            <a:spLocks noGrp="1"/>
          </p:cNvSpPr>
          <p:nvPr>
            <p:ph type="ctrTitle"/>
          </p:nvPr>
        </p:nvSpPr>
        <p:spPr>
          <a:xfrm>
            <a:off x="2650066" y="2265953"/>
            <a:ext cx="5300133" cy="1983581"/>
          </a:xfrm>
          <a:effectLst>
            <a:outerShdw blurRad="50800" dist="38100" dir="5400000" algn="tl" rotWithShape="0">
              <a:srgbClr val="000000">
                <a:alpha val="43000"/>
              </a:srgbClr>
            </a:outerShdw>
          </a:effectLst>
        </p:spPr>
        <p:txBody>
          <a:bodyPr>
            <a:normAutofit/>
          </a:bodyPr>
          <a:lstStyle/>
          <a:p>
            <a:pPr algn="l">
              <a:lnSpc>
                <a:spcPts val="3600"/>
              </a:lnSpc>
            </a:pPr>
            <a:r>
              <a:rPr lang="en-US" sz="3600" dirty="0" smtClean="0">
                <a:solidFill>
                  <a:schemeClr val="bg1"/>
                </a:solidFill>
                <a:latin typeface="Gotham Bold"/>
                <a:cs typeface="Gotham Bold"/>
              </a:rPr>
              <a:t>DIGITAL TRANSFORMATION</a:t>
            </a:r>
            <a:endParaRPr lang="en-US" sz="3600" dirty="0">
              <a:solidFill>
                <a:schemeClr val="bg1"/>
              </a:solidFill>
              <a:latin typeface="Gotham Bold"/>
              <a:cs typeface="Gotham Bold"/>
            </a:endParaRPr>
          </a:p>
        </p:txBody>
      </p:sp>
    </p:spTree>
    <p:extLst>
      <p:ext uri="{BB962C8B-B14F-4D97-AF65-F5344CB8AC3E}">
        <p14:creationId xmlns:p14="http://schemas.microsoft.com/office/powerpoint/2010/main" val="32735262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59" y="0"/>
            <a:ext cx="9318591" cy="5246366"/>
          </a:xfrm>
          <a:prstGeom prst="rect">
            <a:avLst/>
          </a:prstGeom>
        </p:spPr>
      </p:pic>
      <p:sp>
        <p:nvSpPr>
          <p:cNvPr id="2" name="Title 1"/>
          <p:cNvSpPr>
            <a:spLocks noGrp="1"/>
          </p:cNvSpPr>
          <p:nvPr>
            <p:ph type="ctrTitle"/>
          </p:nvPr>
        </p:nvSpPr>
        <p:spPr>
          <a:xfrm>
            <a:off x="3869266" y="1063687"/>
            <a:ext cx="5300133" cy="1983581"/>
          </a:xfrm>
          <a:effectLst>
            <a:outerShdw blurRad="50800" dist="38100" dir="5400000" algn="tl" rotWithShape="0">
              <a:srgbClr val="000000">
                <a:alpha val="43000"/>
              </a:srgbClr>
            </a:outerShdw>
          </a:effectLst>
        </p:spPr>
        <p:txBody>
          <a:bodyPr>
            <a:normAutofit/>
          </a:bodyPr>
          <a:lstStyle/>
          <a:p>
            <a:pPr algn="l">
              <a:lnSpc>
                <a:spcPts val="3600"/>
              </a:lnSpc>
            </a:pPr>
            <a:r>
              <a:rPr lang="en-US" sz="3600" dirty="0" smtClean="0">
                <a:solidFill>
                  <a:schemeClr val="bg1"/>
                </a:solidFill>
                <a:latin typeface="Gotham Bold"/>
                <a:cs typeface="Gotham Bold"/>
              </a:rPr>
              <a:t>KEY TRENDS DRIVING DIGITAL</a:t>
            </a:r>
            <a:endParaRPr lang="en-US" sz="3600" dirty="0">
              <a:solidFill>
                <a:schemeClr val="bg1"/>
              </a:solidFill>
              <a:latin typeface="Gotham Bold"/>
              <a:cs typeface="Gotham Bold"/>
            </a:endParaRPr>
          </a:p>
        </p:txBody>
      </p:sp>
    </p:spTree>
    <p:extLst>
      <p:ext uri="{BB962C8B-B14F-4D97-AF65-F5344CB8AC3E}">
        <p14:creationId xmlns:p14="http://schemas.microsoft.com/office/powerpoint/2010/main" val="33402572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69399" cy="5162371"/>
          </a:xfrm>
          <a:prstGeom prst="rect">
            <a:avLst/>
          </a:prstGeom>
        </p:spPr>
      </p:pic>
      <p:sp>
        <p:nvSpPr>
          <p:cNvPr id="2" name="Title 1"/>
          <p:cNvSpPr>
            <a:spLocks noGrp="1"/>
          </p:cNvSpPr>
          <p:nvPr>
            <p:ph type="ctrTitle"/>
          </p:nvPr>
        </p:nvSpPr>
        <p:spPr>
          <a:xfrm>
            <a:off x="2666999" y="2536886"/>
            <a:ext cx="5731934" cy="1983581"/>
          </a:xfrm>
          <a:effectLst>
            <a:outerShdw blurRad="50800" dist="38100" dir="5400000" algn="tl" rotWithShape="0">
              <a:srgbClr val="000000">
                <a:alpha val="43000"/>
              </a:srgbClr>
            </a:outerShdw>
          </a:effectLst>
        </p:spPr>
        <p:txBody>
          <a:bodyPr>
            <a:normAutofit/>
          </a:bodyPr>
          <a:lstStyle/>
          <a:p>
            <a:pPr algn="l">
              <a:lnSpc>
                <a:spcPts val="3600"/>
              </a:lnSpc>
            </a:pPr>
            <a:r>
              <a:rPr lang="en-US" sz="3600" dirty="0" smtClean="0">
                <a:solidFill>
                  <a:schemeClr val="bg1"/>
                </a:solidFill>
                <a:latin typeface="Gotham Bold"/>
                <a:cs typeface="Gotham Bold"/>
              </a:rPr>
              <a:t>CHARACTERISTICS</a:t>
            </a:r>
            <a:br>
              <a:rPr lang="en-US" sz="3600" dirty="0" smtClean="0">
                <a:solidFill>
                  <a:schemeClr val="bg1"/>
                </a:solidFill>
                <a:latin typeface="Gotham Bold"/>
                <a:cs typeface="Gotham Bold"/>
              </a:rPr>
            </a:br>
            <a:r>
              <a:rPr lang="en-US" sz="3600" dirty="0" smtClean="0">
                <a:solidFill>
                  <a:schemeClr val="bg1"/>
                </a:solidFill>
                <a:latin typeface="Gotham Bold"/>
                <a:cs typeface="Gotham Bold"/>
              </a:rPr>
              <a:t>OF DIGITAL BUSINESS</a:t>
            </a:r>
            <a:endParaRPr lang="en-US" sz="3600" dirty="0">
              <a:solidFill>
                <a:schemeClr val="bg1"/>
              </a:solidFill>
              <a:latin typeface="Gotham Bold"/>
              <a:cs typeface="Gotham Bold"/>
            </a:endParaRPr>
          </a:p>
        </p:txBody>
      </p:sp>
    </p:spTree>
    <p:extLst>
      <p:ext uri="{BB962C8B-B14F-4D97-AF65-F5344CB8AC3E}">
        <p14:creationId xmlns:p14="http://schemas.microsoft.com/office/powerpoint/2010/main" val="224351192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8071"/>
          </a:xfrm>
          <a:prstGeom prst="rect">
            <a:avLst/>
          </a:prstGeom>
        </p:spPr>
      </p:pic>
      <p:sp>
        <p:nvSpPr>
          <p:cNvPr id="2" name="Title 1"/>
          <p:cNvSpPr>
            <a:spLocks noGrp="1"/>
          </p:cNvSpPr>
          <p:nvPr>
            <p:ph type="ctrTitle"/>
          </p:nvPr>
        </p:nvSpPr>
        <p:spPr>
          <a:xfrm>
            <a:off x="3520920" y="1105095"/>
            <a:ext cx="6993466" cy="3295907"/>
          </a:xfrm>
          <a:effectLst>
            <a:outerShdw blurRad="50800" dist="38100" dir="5400000" algn="tl" rotWithShape="0">
              <a:srgbClr val="000000">
                <a:alpha val="43000"/>
              </a:srgbClr>
            </a:outerShdw>
          </a:effectLst>
        </p:spPr>
        <p:txBody>
          <a:bodyPr>
            <a:normAutofit/>
          </a:bodyPr>
          <a:lstStyle/>
          <a:p>
            <a:pPr algn="l">
              <a:lnSpc>
                <a:spcPts val="7000"/>
              </a:lnSpc>
            </a:pPr>
            <a:r>
              <a:rPr lang="en-US" sz="8800" dirty="0" smtClean="0">
                <a:solidFill>
                  <a:schemeClr val="bg1"/>
                </a:solidFill>
                <a:latin typeface="Gotham Bold"/>
                <a:cs typeface="Gotham Bold"/>
              </a:rPr>
              <a:t>WHAT DOES IT MEAN?</a:t>
            </a:r>
            <a:endParaRPr lang="en-US" sz="8800" dirty="0">
              <a:solidFill>
                <a:schemeClr val="bg1"/>
              </a:solidFill>
              <a:latin typeface="Gotham Bold"/>
              <a:cs typeface="Gotham Bold"/>
            </a:endParaRPr>
          </a:p>
        </p:txBody>
      </p:sp>
    </p:spTree>
    <p:extLst>
      <p:ext uri="{BB962C8B-B14F-4D97-AF65-F5344CB8AC3E}">
        <p14:creationId xmlns:p14="http://schemas.microsoft.com/office/powerpoint/2010/main" val="17928640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01" y="0"/>
            <a:ext cx="9148396" cy="5150546"/>
          </a:xfrm>
          <a:prstGeom prst="rect">
            <a:avLst/>
          </a:prstGeom>
        </p:spPr>
      </p:pic>
      <p:sp>
        <p:nvSpPr>
          <p:cNvPr id="2" name="Title 1"/>
          <p:cNvSpPr>
            <a:spLocks noGrp="1"/>
          </p:cNvSpPr>
          <p:nvPr>
            <p:ph type="ctrTitle"/>
          </p:nvPr>
        </p:nvSpPr>
        <p:spPr>
          <a:xfrm>
            <a:off x="3374780" y="2311386"/>
            <a:ext cx="6009638" cy="1983581"/>
          </a:xfrm>
          <a:effectLst>
            <a:outerShdw blurRad="50800" dist="38100" dir="5400000" algn="tl" rotWithShape="0">
              <a:srgbClr val="000000">
                <a:alpha val="43000"/>
              </a:srgbClr>
            </a:outerShdw>
          </a:effectLst>
        </p:spPr>
        <p:txBody>
          <a:bodyPr>
            <a:normAutofit/>
          </a:bodyPr>
          <a:lstStyle/>
          <a:p>
            <a:pPr algn="l">
              <a:lnSpc>
                <a:spcPts val="3600"/>
              </a:lnSpc>
            </a:pPr>
            <a:r>
              <a:rPr lang="en-US" sz="3600" dirty="0" smtClean="0">
                <a:solidFill>
                  <a:schemeClr val="bg1"/>
                </a:solidFill>
                <a:latin typeface="Gotham Bold"/>
                <a:cs typeface="Gotham Bold"/>
              </a:rPr>
              <a:t>MEASURE, </a:t>
            </a:r>
            <a:br>
              <a:rPr lang="en-US" sz="3600" dirty="0" smtClean="0">
                <a:solidFill>
                  <a:schemeClr val="bg1"/>
                </a:solidFill>
                <a:latin typeface="Gotham Bold"/>
                <a:cs typeface="Gotham Bold"/>
              </a:rPr>
            </a:br>
            <a:r>
              <a:rPr lang="en-US" sz="3600" dirty="0" smtClean="0">
                <a:solidFill>
                  <a:schemeClr val="bg1"/>
                </a:solidFill>
                <a:latin typeface="Gotham Bold"/>
                <a:cs typeface="Gotham Bold"/>
              </a:rPr>
              <a:t>ANALYSE, </a:t>
            </a:r>
            <a:br>
              <a:rPr lang="en-US" sz="3600" dirty="0" smtClean="0">
                <a:solidFill>
                  <a:schemeClr val="bg1"/>
                </a:solidFill>
                <a:latin typeface="Gotham Bold"/>
                <a:cs typeface="Gotham Bold"/>
              </a:rPr>
            </a:br>
            <a:r>
              <a:rPr lang="en-US" sz="3600" dirty="0" smtClean="0">
                <a:solidFill>
                  <a:schemeClr val="bg1"/>
                </a:solidFill>
                <a:latin typeface="Gotham Bold"/>
                <a:cs typeface="Gotham Bold"/>
              </a:rPr>
              <a:t>ACT</a:t>
            </a:r>
            <a:endParaRPr lang="en-US" sz="3600" dirty="0">
              <a:solidFill>
                <a:schemeClr val="bg1"/>
              </a:solidFill>
              <a:latin typeface="Gotham Bold"/>
              <a:cs typeface="Gotham Bold"/>
            </a:endParaRPr>
          </a:p>
        </p:txBody>
      </p:sp>
    </p:spTree>
    <p:extLst>
      <p:ext uri="{BB962C8B-B14F-4D97-AF65-F5344CB8AC3E}">
        <p14:creationId xmlns:p14="http://schemas.microsoft.com/office/powerpoint/2010/main" val="5469505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40" y="-1"/>
            <a:ext cx="9152739" cy="5152991"/>
          </a:xfrm>
          <a:prstGeom prst="rect">
            <a:avLst/>
          </a:prstGeom>
        </p:spPr>
      </p:pic>
      <p:sp>
        <p:nvSpPr>
          <p:cNvPr id="2" name="Title 1"/>
          <p:cNvSpPr>
            <a:spLocks noGrp="1"/>
          </p:cNvSpPr>
          <p:nvPr>
            <p:ph type="ctrTitle"/>
          </p:nvPr>
        </p:nvSpPr>
        <p:spPr>
          <a:xfrm>
            <a:off x="2021652" y="2168964"/>
            <a:ext cx="6009638" cy="1983581"/>
          </a:xfrm>
          <a:effectLst>
            <a:outerShdw blurRad="50800" dist="38100" dir="5400000" algn="tl" rotWithShape="0">
              <a:srgbClr val="000000">
                <a:alpha val="43000"/>
              </a:srgbClr>
            </a:outerShdw>
          </a:effectLst>
        </p:spPr>
        <p:txBody>
          <a:bodyPr>
            <a:normAutofit/>
          </a:bodyPr>
          <a:lstStyle/>
          <a:p>
            <a:pPr algn="l">
              <a:lnSpc>
                <a:spcPts val="3600"/>
              </a:lnSpc>
            </a:pPr>
            <a:r>
              <a:rPr lang="en-US" sz="3600" dirty="0" smtClean="0">
                <a:solidFill>
                  <a:schemeClr val="bg1"/>
                </a:solidFill>
                <a:latin typeface="Gotham Bold"/>
                <a:cs typeface="Gotham Bold"/>
              </a:rPr>
              <a:t>HOW TO ACHIEVE </a:t>
            </a:r>
            <a:br>
              <a:rPr lang="en-US" sz="3600" dirty="0" smtClean="0">
                <a:solidFill>
                  <a:schemeClr val="bg1"/>
                </a:solidFill>
                <a:latin typeface="Gotham Bold"/>
                <a:cs typeface="Gotham Bold"/>
              </a:rPr>
            </a:br>
            <a:r>
              <a:rPr lang="en-US" sz="3600" dirty="0" smtClean="0">
                <a:solidFill>
                  <a:schemeClr val="bg1"/>
                </a:solidFill>
                <a:latin typeface="Gotham Bold"/>
                <a:cs typeface="Gotham Bold"/>
              </a:rPr>
              <a:t>STABILITY &amp; AGILITY</a:t>
            </a:r>
            <a:endParaRPr lang="en-US" sz="3600" dirty="0">
              <a:solidFill>
                <a:schemeClr val="bg1"/>
              </a:solidFill>
              <a:latin typeface="Gotham Bold"/>
              <a:cs typeface="Gotham Bold"/>
            </a:endParaRPr>
          </a:p>
        </p:txBody>
      </p:sp>
    </p:spTree>
    <p:extLst>
      <p:ext uri="{BB962C8B-B14F-4D97-AF65-F5344CB8AC3E}">
        <p14:creationId xmlns:p14="http://schemas.microsoft.com/office/powerpoint/2010/main" val="426529935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71"/>
            <a:ext cx="9144000" cy="5148071"/>
          </a:xfrm>
          <a:prstGeom prst="rect">
            <a:avLst/>
          </a:prstGeom>
        </p:spPr>
      </p:pic>
      <p:sp>
        <p:nvSpPr>
          <p:cNvPr id="2" name="Title 1"/>
          <p:cNvSpPr>
            <a:spLocks noGrp="1"/>
          </p:cNvSpPr>
          <p:nvPr>
            <p:ph type="ctrTitle"/>
          </p:nvPr>
        </p:nvSpPr>
        <p:spPr>
          <a:xfrm>
            <a:off x="498521" y="1947586"/>
            <a:ext cx="8439245" cy="3295907"/>
          </a:xfrm>
          <a:effectLst>
            <a:outerShdw blurRad="50800" dist="38100" dir="5400000" algn="tl" rotWithShape="0">
              <a:srgbClr val="000000">
                <a:alpha val="43000"/>
              </a:srgbClr>
            </a:outerShdw>
          </a:effectLst>
        </p:spPr>
        <p:txBody>
          <a:bodyPr>
            <a:normAutofit/>
          </a:bodyPr>
          <a:lstStyle/>
          <a:p>
            <a:pPr algn="l">
              <a:lnSpc>
                <a:spcPts val="7000"/>
              </a:lnSpc>
            </a:pPr>
            <a:r>
              <a:rPr lang="en-US" sz="8800" dirty="0" smtClean="0">
                <a:solidFill>
                  <a:schemeClr val="bg1"/>
                </a:solidFill>
                <a:latin typeface="Gotham Bold"/>
                <a:cs typeface="Gotham Bold"/>
              </a:rPr>
              <a:t>HOW IS SAP DELIVERING?</a:t>
            </a:r>
            <a:endParaRPr lang="en-US" sz="8800" dirty="0">
              <a:solidFill>
                <a:schemeClr val="bg1"/>
              </a:solidFill>
              <a:latin typeface="Gotham Bold"/>
              <a:cs typeface="Gotham Bold"/>
            </a:endParaRPr>
          </a:p>
        </p:txBody>
      </p:sp>
    </p:spTree>
    <p:extLst>
      <p:ext uri="{BB962C8B-B14F-4D97-AF65-F5344CB8AC3E}">
        <p14:creationId xmlns:p14="http://schemas.microsoft.com/office/powerpoint/2010/main" val="3772795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71"/>
            <a:ext cx="9144000" cy="5148071"/>
          </a:xfrm>
          <a:prstGeom prst="rect">
            <a:avLst/>
          </a:prstGeom>
        </p:spPr>
      </p:pic>
      <p:sp>
        <p:nvSpPr>
          <p:cNvPr id="2" name="Title 1"/>
          <p:cNvSpPr>
            <a:spLocks noGrp="1"/>
          </p:cNvSpPr>
          <p:nvPr>
            <p:ph type="ctrTitle"/>
          </p:nvPr>
        </p:nvSpPr>
        <p:spPr>
          <a:xfrm>
            <a:off x="2117854" y="2602620"/>
            <a:ext cx="6009638" cy="1983581"/>
          </a:xfrm>
          <a:effectLst>
            <a:outerShdw blurRad="50800" dist="38100" dir="5400000" algn="tl" rotWithShape="0">
              <a:srgbClr val="000000">
                <a:alpha val="43000"/>
              </a:srgbClr>
            </a:outerShdw>
          </a:effectLst>
        </p:spPr>
        <p:txBody>
          <a:bodyPr>
            <a:normAutofit/>
          </a:bodyPr>
          <a:lstStyle/>
          <a:p>
            <a:pPr algn="l">
              <a:lnSpc>
                <a:spcPts val="3600"/>
              </a:lnSpc>
            </a:pPr>
            <a:r>
              <a:rPr lang="en-US" sz="3600" dirty="0" smtClean="0">
                <a:solidFill>
                  <a:schemeClr val="bg1"/>
                </a:solidFill>
                <a:latin typeface="Gotham Bold"/>
                <a:cs typeface="Gotham Bold"/>
              </a:rPr>
              <a:t>BUILDING CONNECTED APPLICATIONS AND BUSINESS SCENARIOS</a:t>
            </a:r>
            <a:endParaRPr lang="en-US" sz="3600" dirty="0">
              <a:solidFill>
                <a:schemeClr val="bg1"/>
              </a:solidFill>
              <a:latin typeface="Gotham Bold"/>
              <a:cs typeface="Gotham Bold"/>
            </a:endParaRPr>
          </a:p>
        </p:txBody>
      </p:sp>
    </p:spTree>
    <p:extLst>
      <p:ext uri="{BB962C8B-B14F-4D97-AF65-F5344CB8AC3E}">
        <p14:creationId xmlns:p14="http://schemas.microsoft.com/office/powerpoint/2010/main" val="11531629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8" y="0"/>
            <a:ext cx="9195264" cy="5176933"/>
          </a:xfrm>
          <a:prstGeom prst="rect">
            <a:avLst/>
          </a:prstGeom>
        </p:spPr>
      </p:pic>
      <p:sp>
        <p:nvSpPr>
          <p:cNvPr id="2" name="Title 1"/>
          <p:cNvSpPr>
            <a:spLocks noGrp="1"/>
          </p:cNvSpPr>
          <p:nvPr>
            <p:ph type="ctrTitle"/>
          </p:nvPr>
        </p:nvSpPr>
        <p:spPr>
          <a:xfrm>
            <a:off x="1405959" y="2602620"/>
            <a:ext cx="6009638" cy="1983581"/>
          </a:xfrm>
          <a:effectLst>
            <a:outerShdw blurRad="50800" dist="38100" dir="5400000" algn="tl" rotWithShape="0">
              <a:srgbClr val="000000">
                <a:alpha val="43000"/>
              </a:srgbClr>
            </a:outerShdw>
          </a:effectLst>
        </p:spPr>
        <p:txBody>
          <a:bodyPr>
            <a:normAutofit/>
          </a:bodyPr>
          <a:lstStyle/>
          <a:p>
            <a:pPr algn="l">
              <a:lnSpc>
                <a:spcPts val="3600"/>
              </a:lnSpc>
            </a:pPr>
            <a:r>
              <a:rPr lang="en-US" sz="3600" dirty="0" smtClean="0">
                <a:solidFill>
                  <a:schemeClr val="bg1"/>
                </a:solidFill>
                <a:latin typeface="Gotham Bold"/>
                <a:cs typeface="Gotham Bold"/>
              </a:rPr>
              <a:t>SAP </a:t>
            </a:r>
            <a:br>
              <a:rPr lang="en-US" sz="3600" dirty="0" smtClean="0">
                <a:solidFill>
                  <a:schemeClr val="bg1"/>
                </a:solidFill>
                <a:latin typeface="Gotham Bold"/>
                <a:cs typeface="Gotham Bold"/>
              </a:rPr>
            </a:br>
            <a:r>
              <a:rPr lang="en-US" sz="3600" dirty="0" smtClean="0">
                <a:solidFill>
                  <a:schemeClr val="bg1"/>
                </a:solidFill>
                <a:latin typeface="Gotham Bold"/>
                <a:cs typeface="Gotham Bold"/>
              </a:rPr>
              <a:t>APPROACH</a:t>
            </a:r>
            <a:endParaRPr lang="en-US" sz="3600" dirty="0">
              <a:solidFill>
                <a:schemeClr val="bg1"/>
              </a:solidFill>
              <a:latin typeface="Gotham Bold"/>
              <a:cs typeface="Gotham Bold"/>
            </a:endParaRPr>
          </a:p>
        </p:txBody>
      </p:sp>
    </p:spTree>
    <p:extLst>
      <p:ext uri="{BB962C8B-B14F-4D97-AF65-F5344CB8AC3E}">
        <p14:creationId xmlns:p14="http://schemas.microsoft.com/office/powerpoint/2010/main" val="50389769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35879" cy="5143499"/>
          </a:xfrm>
          <a:prstGeom prst="rect">
            <a:avLst/>
          </a:prstGeom>
        </p:spPr>
      </p:pic>
      <p:pic>
        <p:nvPicPr>
          <p:cNvPr id="3" name="Picture 2" descr="slide 19 indd.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6891" y="321348"/>
            <a:ext cx="8130218" cy="4577313"/>
          </a:xfrm>
          <a:prstGeom prst="rect">
            <a:avLst/>
          </a:prstGeom>
        </p:spPr>
      </p:pic>
    </p:spTree>
    <p:extLst>
      <p:ext uri="{BB962C8B-B14F-4D97-AF65-F5344CB8AC3E}">
        <p14:creationId xmlns:p14="http://schemas.microsoft.com/office/powerpoint/2010/main" val="20482501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un Live with SAP – Motorcycle">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763" y="3175"/>
            <a:ext cx="9144000" cy="5143500"/>
          </a:xfrm>
          <a:prstGeom prst="rect">
            <a:avLst/>
          </a:prstGeom>
        </p:spPr>
      </p:pic>
    </p:spTree>
    <p:extLst>
      <p:ext uri="{BB962C8B-B14F-4D97-AF65-F5344CB8AC3E}">
        <p14:creationId xmlns:p14="http://schemas.microsoft.com/office/powerpoint/2010/main" val="332411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09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73" y="0"/>
            <a:ext cx="9135879" cy="5143500"/>
          </a:xfrm>
          <a:prstGeom prst="rect">
            <a:avLst/>
          </a:prstGeom>
        </p:spPr>
      </p:pic>
      <p:sp>
        <p:nvSpPr>
          <p:cNvPr id="2" name="Title 1"/>
          <p:cNvSpPr>
            <a:spLocks noGrp="1"/>
          </p:cNvSpPr>
          <p:nvPr>
            <p:ph type="ctrTitle"/>
          </p:nvPr>
        </p:nvSpPr>
        <p:spPr>
          <a:xfrm>
            <a:off x="847988" y="543296"/>
            <a:ext cx="6009638" cy="1983581"/>
          </a:xfrm>
          <a:effectLst>
            <a:outerShdw blurRad="50800" dist="38100" dir="5400000" algn="tl" rotWithShape="0">
              <a:srgbClr val="000000">
                <a:alpha val="43000"/>
              </a:srgbClr>
            </a:outerShdw>
          </a:effectLst>
        </p:spPr>
        <p:txBody>
          <a:bodyPr>
            <a:normAutofit/>
          </a:bodyPr>
          <a:lstStyle/>
          <a:p>
            <a:pPr algn="l">
              <a:lnSpc>
                <a:spcPts val="3600"/>
              </a:lnSpc>
            </a:pPr>
            <a:r>
              <a:rPr lang="en-US" sz="3600" dirty="0" smtClean="0">
                <a:solidFill>
                  <a:schemeClr val="bg1"/>
                </a:solidFill>
                <a:latin typeface="Gotham Bold"/>
                <a:cs typeface="Gotham Bold"/>
              </a:rPr>
              <a:t>SAP SAPPHIRE </a:t>
            </a:r>
            <a:br>
              <a:rPr lang="en-US" sz="3600" dirty="0" smtClean="0">
                <a:solidFill>
                  <a:schemeClr val="bg1"/>
                </a:solidFill>
                <a:latin typeface="Gotham Bold"/>
                <a:cs typeface="Gotham Bold"/>
              </a:rPr>
            </a:br>
            <a:r>
              <a:rPr lang="en-US" sz="3600" dirty="0" smtClean="0">
                <a:solidFill>
                  <a:schemeClr val="bg1"/>
                </a:solidFill>
                <a:latin typeface="Gotham Bold"/>
                <a:cs typeface="Gotham Bold"/>
              </a:rPr>
              <a:t>TAKE OUTs</a:t>
            </a:r>
            <a:endParaRPr lang="en-US" sz="3600" dirty="0">
              <a:solidFill>
                <a:schemeClr val="bg1"/>
              </a:solidFill>
              <a:latin typeface="Gotham Bold"/>
              <a:cs typeface="Gotham Bold"/>
            </a:endParaRPr>
          </a:p>
        </p:txBody>
      </p:sp>
    </p:spTree>
    <p:extLst>
      <p:ext uri="{BB962C8B-B14F-4D97-AF65-F5344CB8AC3E}">
        <p14:creationId xmlns:p14="http://schemas.microsoft.com/office/powerpoint/2010/main" val="37854123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48" y="-3119557"/>
            <a:ext cx="11524998" cy="8643749"/>
          </a:xfrm>
          <a:prstGeom prst="rect">
            <a:avLst/>
          </a:prstGeom>
        </p:spPr>
      </p:pic>
      <p:sp>
        <p:nvSpPr>
          <p:cNvPr id="2" name="Title 1"/>
          <p:cNvSpPr>
            <a:spLocks noGrp="1"/>
          </p:cNvSpPr>
          <p:nvPr>
            <p:ph type="ctrTitle"/>
          </p:nvPr>
        </p:nvSpPr>
        <p:spPr>
          <a:xfrm>
            <a:off x="478612" y="481135"/>
            <a:ext cx="6009638" cy="1983581"/>
          </a:xfrm>
          <a:effectLst>
            <a:outerShdw blurRad="50800" dist="38100" dir="5400000" algn="tl" rotWithShape="0">
              <a:srgbClr val="000000">
                <a:alpha val="43000"/>
              </a:srgbClr>
            </a:outerShdw>
          </a:effectLst>
        </p:spPr>
        <p:txBody>
          <a:bodyPr>
            <a:normAutofit/>
          </a:bodyPr>
          <a:lstStyle/>
          <a:p>
            <a:pPr algn="l">
              <a:lnSpc>
                <a:spcPts val="3600"/>
              </a:lnSpc>
            </a:pPr>
            <a:r>
              <a:rPr lang="en-US" sz="3600" dirty="0" smtClean="0">
                <a:solidFill>
                  <a:schemeClr val="bg1"/>
                </a:solidFill>
                <a:latin typeface="Gotham Bold"/>
                <a:cs typeface="Gotham Bold"/>
              </a:rPr>
              <a:t>SAP HYBRIS CEC</a:t>
            </a:r>
            <a:br>
              <a:rPr lang="en-US" sz="3600" dirty="0" smtClean="0">
                <a:solidFill>
                  <a:schemeClr val="bg1"/>
                </a:solidFill>
                <a:latin typeface="Gotham Bold"/>
                <a:cs typeface="Gotham Bold"/>
              </a:rPr>
            </a:br>
            <a:r>
              <a:rPr lang="en-US" sz="3600" dirty="0" smtClean="0">
                <a:solidFill>
                  <a:schemeClr val="bg1"/>
                </a:solidFill>
                <a:latin typeface="Gotham Bold"/>
                <a:cs typeface="Gotham Bold"/>
              </a:rPr>
              <a:t>TAKE OUTS</a:t>
            </a:r>
            <a:endParaRPr lang="en-US" sz="3600" dirty="0">
              <a:solidFill>
                <a:schemeClr val="bg1"/>
              </a:solidFill>
              <a:latin typeface="Gotham Bold"/>
              <a:cs typeface="Gotham Bold"/>
            </a:endParaRPr>
          </a:p>
        </p:txBody>
      </p:sp>
    </p:spTree>
    <p:extLst>
      <p:ext uri="{BB962C8B-B14F-4D97-AF65-F5344CB8AC3E}">
        <p14:creationId xmlns:p14="http://schemas.microsoft.com/office/powerpoint/2010/main" val="204178075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1" y="0"/>
            <a:ext cx="9165081" cy="5159940"/>
          </a:xfrm>
          <a:prstGeom prst="rect">
            <a:avLst/>
          </a:prstGeom>
        </p:spPr>
      </p:pic>
      <p:sp>
        <p:nvSpPr>
          <p:cNvPr id="2" name="Title 1"/>
          <p:cNvSpPr>
            <a:spLocks noGrp="1"/>
          </p:cNvSpPr>
          <p:nvPr>
            <p:ph type="ctrTitle"/>
          </p:nvPr>
        </p:nvSpPr>
        <p:spPr>
          <a:xfrm>
            <a:off x="498521" y="1947586"/>
            <a:ext cx="8439245" cy="3295907"/>
          </a:xfrm>
          <a:effectLst>
            <a:outerShdw blurRad="50800" dist="38100" dir="5400000" algn="tl" rotWithShape="0">
              <a:srgbClr val="000000">
                <a:alpha val="43000"/>
              </a:srgbClr>
            </a:outerShdw>
          </a:effectLst>
        </p:spPr>
        <p:txBody>
          <a:bodyPr>
            <a:normAutofit/>
          </a:bodyPr>
          <a:lstStyle/>
          <a:p>
            <a:pPr algn="l">
              <a:lnSpc>
                <a:spcPts val="7000"/>
              </a:lnSpc>
            </a:pPr>
            <a:r>
              <a:rPr lang="en-US" sz="8800" dirty="0" smtClean="0">
                <a:solidFill>
                  <a:schemeClr val="bg1"/>
                </a:solidFill>
                <a:latin typeface="Gotham Bold"/>
                <a:cs typeface="Gotham Bold"/>
              </a:rPr>
              <a:t>WHAT TO DO ABOUT IT</a:t>
            </a:r>
            <a:endParaRPr lang="en-US" sz="8800" dirty="0">
              <a:solidFill>
                <a:schemeClr val="bg1"/>
              </a:solidFill>
              <a:latin typeface="Gotham Bold"/>
              <a:cs typeface="Gotham Bold"/>
            </a:endParaRPr>
          </a:p>
        </p:txBody>
      </p:sp>
    </p:spTree>
    <p:extLst>
      <p:ext uri="{BB962C8B-B14F-4D97-AF65-F5344CB8AC3E}">
        <p14:creationId xmlns:p14="http://schemas.microsoft.com/office/powerpoint/2010/main" val="159637277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ctrTitle"/>
          </p:nvPr>
        </p:nvSpPr>
        <p:spPr>
          <a:xfrm>
            <a:off x="2247254" y="1081359"/>
            <a:ext cx="6196355" cy="3295907"/>
          </a:xfrm>
          <a:effectLst>
            <a:outerShdw blurRad="50800" dist="38100" dir="5400000" algn="tl" rotWithShape="0">
              <a:srgbClr val="000000">
                <a:alpha val="43000"/>
              </a:srgbClr>
            </a:outerShdw>
          </a:effectLst>
        </p:spPr>
        <p:txBody>
          <a:bodyPr>
            <a:normAutofit/>
          </a:bodyPr>
          <a:lstStyle/>
          <a:p>
            <a:pPr algn="l">
              <a:lnSpc>
                <a:spcPts val="7000"/>
              </a:lnSpc>
            </a:pPr>
            <a:r>
              <a:rPr lang="en-US" sz="8800" smtClean="0">
                <a:solidFill>
                  <a:schemeClr val="bg1"/>
                </a:solidFill>
                <a:latin typeface="Gotham Bold"/>
                <a:cs typeface="Gotham Bold"/>
              </a:rPr>
              <a:t>MORE REALITY</a:t>
            </a:r>
            <a:r>
              <a:rPr lang="is-IS" sz="8800" dirty="0" smtClean="0">
                <a:solidFill>
                  <a:schemeClr val="bg1"/>
                </a:solidFill>
                <a:latin typeface="Gotham Bold"/>
                <a:cs typeface="Gotham Bold"/>
              </a:rPr>
              <a:t>…</a:t>
            </a:r>
            <a:endParaRPr lang="en-US" sz="8800" dirty="0">
              <a:solidFill>
                <a:schemeClr val="bg1"/>
              </a:solidFill>
              <a:latin typeface="Gotham Bold"/>
              <a:cs typeface="Gotham Bold"/>
            </a:endParaRPr>
          </a:p>
        </p:txBody>
      </p:sp>
    </p:spTree>
    <p:extLst>
      <p:ext uri="{BB962C8B-B14F-4D97-AF65-F5344CB8AC3E}">
        <p14:creationId xmlns:p14="http://schemas.microsoft.com/office/powerpoint/2010/main" val="99193357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nsurance_Trimed.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9144000" cy="5143500"/>
          </a:xfrm>
          <a:prstGeom prst="rect">
            <a:avLst/>
          </a:prstGeom>
        </p:spPr>
      </p:pic>
    </p:spTree>
    <p:extLst>
      <p:ext uri="{BB962C8B-B14F-4D97-AF65-F5344CB8AC3E}">
        <p14:creationId xmlns:p14="http://schemas.microsoft.com/office/powerpoint/2010/main" val="222936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766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itle 1"/>
          <p:cNvSpPr>
            <a:spLocks noGrp="1"/>
          </p:cNvSpPr>
          <p:nvPr>
            <p:ph type="ctrTitle"/>
          </p:nvPr>
        </p:nvSpPr>
        <p:spPr>
          <a:xfrm>
            <a:off x="2696243" y="2468880"/>
            <a:ext cx="6009638" cy="2528823"/>
          </a:xfrm>
          <a:effectLst>
            <a:outerShdw blurRad="50800" dist="38100" dir="2700000" algn="tl" rotWithShape="0">
              <a:prstClr val="black">
                <a:alpha val="40000"/>
              </a:prstClr>
            </a:outerShdw>
          </a:effectLst>
        </p:spPr>
        <p:txBody>
          <a:bodyPr>
            <a:normAutofit/>
          </a:bodyPr>
          <a:lstStyle/>
          <a:p>
            <a:pPr algn="r">
              <a:lnSpc>
                <a:spcPts val="2000"/>
              </a:lnSpc>
            </a:pPr>
            <a:r>
              <a:rPr lang="en-US" sz="3600" b="1" dirty="0" smtClean="0">
                <a:solidFill>
                  <a:schemeClr val="bg1"/>
                </a:solidFill>
                <a:latin typeface="Gotham" charset="0"/>
                <a:ea typeface="Gotham" charset="0"/>
                <a:cs typeface="Gotham" charset="0"/>
              </a:rPr>
              <a:t/>
            </a:r>
            <a:br>
              <a:rPr lang="en-US" sz="3600" b="1" dirty="0" smtClean="0">
                <a:solidFill>
                  <a:schemeClr val="bg1"/>
                </a:solidFill>
                <a:latin typeface="Gotham" charset="0"/>
                <a:ea typeface="Gotham" charset="0"/>
                <a:cs typeface="Gotham" charset="0"/>
              </a:rPr>
            </a:br>
            <a:r>
              <a:rPr lang="en-US" sz="3600" b="1" dirty="0" smtClean="0">
                <a:solidFill>
                  <a:schemeClr val="bg1"/>
                </a:solidFill>
                <a:latin typeface="Gotham" charset="0"/>
                <a:ea typeface="Gotham" charset="0"/>
                <a:cs typeface="Gotham" charset="0"/>
              </a:rPr>
              <a:t>MORE /</a:t>
            </a:r>
            <a:r>
              <a:rPr lang="en-US" sz="3600" dirty="0" smtClean="0">
                <a:solidFill>
                  <a:schemeClr val="bg1"/>
                </a:solidFill>
                <a:latin typeface="Gotham Book" charset="0"/>
                <a:ea typeface="Gotham Book" charset="0"/>
                <a:cs typeface="Gotham Book" charset="0"/>
              </a:rPr>
              <a:t/>
            </a:r>
            <a:br>
              <a:rPr lang="en-US" sz="3600" dirty="0" smtClean="0">
                <a:solidFill>
                  <a:schemeClr val="bg1"/>
                </a:solidFill>
                <a:latin typeface="Gotham Book" charset="0"/>
                <a:ea typeface="Gotham Book" charset="0"/>
                <a:cs typeface="Gotham Book" charset="0"/>
              </a:rPr>
            </a:br>
            <a:r>
              <a:rPr lang="en-US" sz="3600" dirty="0" smtClean="0">
                <a:solidFill>
                  <a:schemeClr val="bg1"/>
                </a:solidFill>
                <a:latin typeface="Gotham Book" charset="0"/>
                <a:ea typeface="Gotham Book" charset="0"/>
                <a:cs typeface="Gotham Book" charset="0"/>
              </a:rPr>
              <a:t/>
            </a:r>
            <a:br>
              <a:rPr lang="en-US" sz="3600" dirty="0" smtClean="0">
                <a:solidFill>
                  <a:schemeClr val="bg1"/>
                </a:solidFill>
                <a:latin typeface="Gotham Book" charset="0"/>
                <a:ea typeface="Gotham Book" charset="0"/>
                <a:cs typeface="Gotham Book" charset="0"/>
              </a:rPr>
            </a:br>
            <a:r>
              <a:rPr lang="en-US" sz="2000" u="sng" dirty="0" err="1" smtClean="0">
                <a:solidFill>
                  <a:schemeClr val="bg1"/>
                </a:solidFill>
                <a:latin typeface="Gotham Book" charset="0"/>
                <a:ea typeface="Gotham Book" charset="0"/>
                <a:cs typeface="Gotham Book" charset="0"/>
              </a:rPr>
              <a:t>www.uxcoxygen.com</a:t>
            </a:r>
            <a:r>
              <a:rPr lang="en-US" sz="2000" u="sng" dirty="0" smtClean="0">
                <a:solidFill>
                  <a:schemeClr val="bg1"/>
                </a:solidFill>
                <a:latin typeface="Gotham Book" charset="0"/>
                <a:ea typeface="Gotham Book" charset="0"/>
                <a:cs typeface="Gotham Book" charset="0"/>
              </a:rPr>
              <a:t>/news/</a:t>
            </a:r>
            <a:r>
              <a:rPr lang="en-US" sz="2000" u="sng" dirty="0" err="1" smtClean="0">
                <a:solidFill>
                  <a:schemeClr val="bg1"/>
                </a:solidFill>
                <a:latin typeface="Gotham Book" charset="0"/>
                <a:ea typeface="Gotham Book" charset="0"/>
                <a:cs typeface="Gotham Book" charset="0"/>
              </a:rPr>
              <a:t>nzsug</a:t>
            </a:r>
            <a:r>
              <a:rPr lang="en-US" sz="4000" dirty="0" smtClean="0">
                <a:solidFill>
                  <a:schemeClr val="bg1"/>
                </a:solidFill>
                <a:latin typeface="Gotham Book" charset="0"/>
                <a:ea typeface="Gotham Book" charset="0"/>
                <a:cs typeface="Gotham Book" charset="0"/>
              </a:rPr>
              <a:t> </a:t>
            </a:r>
            <a:br>
              <a:rPr lang="en-US" sz="4000" dirty="0" smtClean="0">
                <a:solidFill>
                  <a:schemeClr val="bg1"/>
                </a:solidFill>
                <a:latin typeface="Gotham Book" charset="0"/>
                <a:ea typeface="Gotham Book" charset="0"/>
                <a:cs typeface="Gotham Book" charset="0"/>
              </a:rPr>
            </a:br>
            <a:r>
              <a:rPr lang="en-US" sz="4000" dirty="0" smtClean="0">
                <a:solidFill>
                  <a:schemeClr val="bg1"/>
                </a:solidFill>
                <a:latin typeface="Gotham Book" charset="0"/>
                <a:ea typeface="Gotham Book" charset="0"/>
                <a:cs typeface="Gotham Book" charset="0"/>
              </a:rPr>
              <a:t/>
            </a:r>
            <a:br>
              <a:rPr lang="en-US" sz="4000" dirty="0" smtClean="0">
                <a:solidFill>
                  <a:schemeClr val="bg1"/>
                </a:solidFill>
                <a:latin typeface="Gotham Book" charset="0"/>
                <a:ea typeface="Gotham Book" charset="0"/>
                <a:cs typeface="Gotham Book" charset="0"/>
              </a:rPr>
            </a:br>
            <a:r>
              <a:rPr lang="en-US" sz="1400" dirty="0" err="1" smtClean="0">
                <a:solidFill>
                  <a:schemeClr val="bg1"/>
                </a:solidFill>
                <a:latin typeface="Gotham Book" charset="0"/>
                <a:ea typeface="Gotham Book" charset="0"/>
                <a:cs typeface="Gotham Book" charset="0"/>
              </a:rPr>
              <a:t>stuart.dickinson@uxcoxygen.com</a:t>
            </a:r>
            <a:r>
              <a:rPr lang="en-US" sz="1400" dirty="0" smtClean="0">
                <a:solidFill>
                  <a:schemeClr val="bg1"/>
                </a:solidFill>
                <a:latin typeface="Gotham Book" charset="0"/>
                <a:ea typeface="Gotham Book" charset="0"/>
                <a:cs typeface="Gotham Book" charset="0"/>
              </a:rPr>
              <a:t/>
            </a:r>
            <a:br>
              <a:rPr lang="en-US" sz="1400" dirty="0" smtClean="0">
                <a:solidFill>
                  <a:schemeClr val="bg1"/>
                </a:solidFill>
                <a:latin typeface="Gotham Book" charset="0"/>
                <a:ea typeface="Gotham Book" charset="0"/>
                <a:cs typeface="Gotham Book" charset="0"/>
              </a:rPr>
            </a:br>
            <a:r>
              <a:rPr lang="en-US" sz="1400" dirty="0" smtClean="0">
                <a:solidFill>
                  <a:schemeClr val="bg1"/>
                </a:solidFill>
                <a:latin typeface="Gotham Book" charset="0"/>
                <a:ea typeface="Gotham Book" charset="0"/>
                <a:cs typeface="Gotham Book" charset="0"/>
              </a:rPr>
              <a:t>@</a:t>
            </a:r>
            <a:r>
              <a:rPr lang="en-US" sz="1400" dirty="0" err="1" smtClean="0">
                <a:solidFill>
                  <a:schemeClr val="bg1"/>
                </a:solidFill>
                <a:latin typeface="Gotham Book" charset="0"/>
                <a:ea typeface="Gotham Book" charset="0"/>
                <a:cs typeface="Gotham Book" charset="0"/>
              </a:rPr>
              <a:t>studickinson</a:t>
            </a:r>
            <a:endParaRPr lang="en-US" sz="1400" dirty="0">
              <a:solidFill>
                <a:schemeClr val="bg1"/>
              </a:solidFill>
              <a:latin typeface="Gotham Book" charset="0"/>
              <a:ea typeface="Gotham Book" charset="0"/>
              <a:cs typeface="Gotham Book" charset="0"/>
            </a:endParaRPr>
          </a:p>
        </p:txBody>
      </p:sp>
      <p:pic>
        <p:nvPicPr>
          <p:cNvPr id="3" name="Picture 2" descr="UXC-Oxygen-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80200" y="315581"/>
            <a:ext cx="2324100" cy="919608"/>
          </a:xfrm>
          <a:prstGeom prst="rect">
            <a:avLst/>
          </a:prstGeom>
        </p:spPr>
      </p:pic>
    </p:spTree>
    <p:extLst>
      <p:ext uri="{BB962C8B-B14F-4D97-AF65-F5344CB8AC3E}">
        <p14:creationId xmlns:p14="http://schemas.microsoft.com/office/powerpoint/2010/main" val="6160113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itle 1"/>
          <p:cNvSpPr>
            <a:spLocks noGrp="1"/>
          </p:cNvSpPr>
          <p:nvPr>
            <p:ph type="ctrTitle"/>
          </p:nvPr>
        </p:nvSpPr>
        <p:spPr>
          <a:xfrm>
            <a:off x="2696243" y="3210128"/>
            <a:ext cx="6009638" cy="1787575"/>
          </a:xfrm>
          <a:effectLst>
            <a:outerShdw blurRad="50800" dist="38100" dir="5400000" algn="tl" rotWithShape="0">
              <a:srgbClr val="000000">
                <a:alpha val="43000"/>
              </a:srgbClr>
            </a:outerShdw>
          </a:effectLst>
        </p:spPr>
        <p:txBody>
          <a:bodyPr>
            <a:normAutofit/>
          </a:bodyPr>
          <a:lstStyle/>
          <a:p>
            <a:pPr algn="r">
              <a:lnSpc>
                <a:spcPts val="3600"/>
              </a:lnSpc>
            </a:pPr>
            <a:r>
              <a:rPr lang="en-US" sz="3600" dirty="0" smtClean="0">
                <a:solidFill>
                  <a:schemeClr val="bg1"/>
                </a:solidFill>
                <a:latin typeface="Gotham Bold"/>
                <a:cs typeface="Gotham Bold"/>
              </a:rPr>
              <a:t>BEGIN / </a:t>
            </a:r>
            <a:br>
              <a:rPr lang="en-US" sz="3600" dirty="0" smtClean="0">
                <a:solidFill>
                  <a:schemeClr val="bg1"/>
                </a:solidFill>
                <a:latin typeface="Gotham Bold"/>
                <a:cs typeface="Gotham Bold"/>
              </a:rPr>
            </a:br>
            <a:r>
              <a:rPr lang="en-US" sz="2000" dirty="0" smtClean="0">
                <a:solidFill>
                  <a:schemeClr val="bg1"/>
                </a:solidFill>
                <a:latin typeface="Gotham Bold"/>
                <a:cs typeface="Gotham Bold"/>
              </a:rPr>
              <a:t>Stuart Dickinson, CEO UXC Oxygen</a:t>
            </a:r>
            <a:endParaRPr lang="en-US" sz="2000" dirty="0">
              <a:solidFill>
                <a:schemeClr val="bg1"/>
              </a:solidFill>
              <a:latin typeface="Gotham Bold"/>
              <a:cs typeface="Gotham Bold"/>
            </a:endParaRPr>
          </a:p>
        </p:txBody>
      </p:sp>
    </p:spTree>
    <p:extLst>
      <p:ext uri="{BB962C8B-B14F-4D97-AF65-F5344CB8AC3E}">
        <p14:creationId xmlns:p14="http://schemas.microsoft.com/office/powerpoint/2010/main" val="98559507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3999" cy="5151119"/>
          </a:xfrm>
          <a:prstGeom prst="rect">
            <a:avLst/>
          </a:prstGeom>
        </p:spPr>
      </p:pic>
      <p:sp>
        <p:nvSpPr>
          <p:cNvPr id="2" name="Title 1"/>
          <p:cNvSpPr>
            <a:spLocks noGrp="1"/>
          </p:cNvSpPr>
          <p:nvPr>
            <p:ph type="ctrTitle"/>
          </p:nvPr>
        </p:nvSpPr>
        <p:spPr>
          <a:xfrm>
            <a:off x="2370667" y="1081359"/>
            <a:ext cx="5300133" cy="3295907"/>
          </a:xfrm>
          <a:effectLst>
            <a:outerShdw blurRad="50800" dist="38100" dir="5400000" algn="tl" rotWithShape="0">
              <a:srgbClr val="000000">
                <a:alpha val="43000"/>
              </a:srgbClr>
            </a:outerShdw>
          </a:effectLst>
        </p:spPr>
        <p:txBody>
          <a:bodyPr>
            <a:normAutofit/>
          </a:bodyPr>
          <a:lstStyle/>
          <a:p>
            <a:pPr algn="l">
              <a:lnSpc>
                <a:spcPts val="7000"/>
              </a:lnSpc>
            </a:pPr>
            <a:r>
              <a:rPr lang="en-US" sz="8800" dirty="0" smtClean="0">
                <a:solidFill>
                  <a:schemeClr val="bg1"/>
                </a:solidFill>
                <a:latin typeface="Gotham Bold"/>
                <a:cs typeface="Gotham Bold"/>
              </a:rPr>
              <a:t>WHAT’S </a:t>
            </a:r>
            <a:br>
              <a:rPr lang="en-US" sz="8800" dirty="0" smtClean="0">
                <a:solidFill>
                  <a:schemeClr val="bg1"/>
                </a:solidFill>
                <a:latin typeface="Gotham Bold"/>
                <a:cs typeface="Gotham Bold"/>
              </a:rPr>
            </a:br>
            <a:r>
              <a:rPr lang="en-US" sz="8800" dirty="0" smtClean="0">
                <a:solidFill>
                  <a:schemeClr val="bg1"/>
                </a:solidFill>
                <a:latin typeface="Gotham Bold"/>
                <a:cs typeface="Gotham Bold"/>
              </a:rPr>
              <a:t>GOING ON?</a:t>
            </a:r>
            <a:endParaRPr lang="en-US" sz="8800" dirty="0">
              <a:solidFill>
                <a:schemeClr val="bg1"/>
              </a:solidFill>
              <a:latin typeface="Gotham Bold"/>
              <a:cs typeface="Gotham Bold"/>
            </a:endParaRPr>
          </a:p>
        </p:txBody>
      </p:sp>
    </p:spTree>
    <p:extLst>
      <p:ext uri="{BB962C8B-B14F-4D97-AF65-F5344CB8AC3E}">
        <p14:creationId xmlns:p14="http://schemas.microsoft.com/office/powerpoint/2010/main" val="28894713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78184" cy="5167317"/>
          </a:xfrm>
          <a:prstGeom prst="rect">
            <a:avLst/>
          </a:prstGeom>
        </p:spPr>
      </p:pic>
      <p:sp>
        <p:nvSpPr>
          <p:cNvPr id="2" name="Title 1"/>
          <p:cNvSpPr>
            <a:spLocks noGrp="1"/>
          </p:cNvSpPr>
          <p:nvPr>
            <p:ph type="ctrTitle"/>
          </p:nvPr>
        </p:nvSpPr>
        <p:spPr>
          <a:xfrm>
            <a:off x="4453467" y="1902626"/>
            <a:ext cx="5300133" cy="1983581"/>
          </a:xfrm>
          <a:effectLst>
            <a:outerShdw blurRad="50800" dist="38100" dir="5400000" algn="tl" rotWithShape="0">
              <a:srgbClr val="000000">
                <a:alpha val="43000"/>
              </a:srgbClr>
            </a:outerShdw>
          </a:effectLst>
        </p:spPr>
        <p:txBody>
          <a:bodyPr>
            <a:normAutofit/>
          </a:bodyPr>
          <a:lstStyle/>
          <a:p>
            <a:pPr algn="l">
              <a:lnSpc>
                <a:spcPts val="3600"/>
              </a:lnSpc>
            </a:pPr>
            <a:r>
              <a:rPr lang="en-US" sz="3600" dirty="0" smtClean="0">
                <a:solidFill>
                  <a:schemeClr val="bg1"/>
                </a:solidFill>
                <a:latin typeface="Gotham Bold"/>
                <a:cs typeface="Gotham Bold"/>
              </a:rPr>
              <a:t>GROWTH IS NO LONGER EASY</a:t>
            </a:r>
            <a:endParaRPr lang="en-US" sz="3600" dirty="0">
              <a:solidFill>
                <a:schemeClr val="bg1"/>
              </a:solidFill>
              <a:latin typeface="Gotham Bold"/>
              <a:cs typeface="Gotham Bold"/>
            </a:endParaRPr>
          </a:p>
        </p:txBody>
      </p:sp>
    </p:spTree>
    <p:extLst>
      <p:ext uri="{BB962C8B-B14F-4D97-AF65-F5344CB8AC3E}">
        <p14:creationId xmlns:p14="http://schemas.microsoft.com/office/powerpoint/2010/main" val="7627511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71"/>
            <a:ext cx="9144000" cy="5148071"/>
          </a:xfrm>
          <a:prstGeom prst="rect">
            <a:avLst/>
          </a:prstGeom>
        </p:spPr>
      </p:pic>
      <p:sp>
        <p:nvSpPr>
          <p:cNvPr id="2" name="Title 1"/>
          <p:cNvSpPr>
            <a:spLocks noGrp="1"/>
          </p:cNvSpPr>
          <p:nvPr>
            <p:ph type="ctrTitle"/>
          </p:nvPr>
        </p:nvSpPr>
        <p:spPr>
          <a:xfrm>
            <a:off x="2082800" y="1797609"/>
            <a:ext cx="5300133" cy="1983581"/>
          </a:xfrm>
          <a:effectLst>
            <a:outerShdw blurRad="50800" dist="38100" dir="5400000" algn="tl" rotWithShape="0">
              <a:srgbClr val="000000">
                <a:alpha val="43000"/>
              </a:srgbClr>
            </a:outerShdw>
          </a:effectLst>
        </p:spPr>
        <p:txBody>
          <a:bodyPr>
            <a:normAutofit/>
          </a:bodyPr>
          <a:lstStyle/>
          <a:p>
            <a:pPr algn="l">
              <a:lnSpc>
                <a:spcPts val="3600"/>
              </a:lnSpc>
            </a:pPr>
            <a:r>
              <a:rPr lang="en-US" sz="3600" dirty="0" smtClean="0">
                <a:solidFill>
                  <a:schemeClr val="bg1"/>
                </a:solidFill>
                <a:latin typeface="Gotham Bold"/>
                <a:cs typeface="Gotham Bold"/>
              </a:rPr>
              <a:t>NZ IS NOT </a:t>
            </a:r>
            <a:br>
              <a:rPr lang="en-US" sz="3600" dirty="0" smtClean="0">
                <a:solidFill>
                  <a:schemeClr val="bg1"/>
                </a:solidFill>
                <a:latin typeface="Gotham Bold"/>
                <a:cs typeface="Gotham Bold"/>
              </a:rPr>
            </a:br>
            <a:r>
              <a:rPr lang="en-US" sz="3600" dirty="0" smtClean="0">
                <a:solidFill>
                  <a:schemeClr val="bg1"/>
                </a:solidFill>
                <a:latin typeface="Gotham Bold"/>
                <a:cs typeface="Gotham Bold"/>
              </a:rPr>
              <a:t>IMMUNE</a:t>
            </a:r>
            <a:endParaRPr lang="en-US" sz="3600" dirty="0">
              <a:solidFill>
                <a:schemeClr val="bg1"/>
              </a:solidFill>
              <a:latin typeface="Gotham Bold"/>
              <a:cs typeface="Gotham Bold"/>
            </a:endParaRPr>
          </a:p>
        </p:txBody>
      </p:sp>
    </p:spTree>
    <p:extLst>
      <p:ext uri="{BB962C8B-B14F-4D97-AF65-F5344CB8AC3E}">
        <p14:creationId xmlns:p14="http://schemas.microsoft.com/office/powerpoint/2010/main" val="3820614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218" y="-44775"/>
            <a:ext cx="9215409" cy="5188275"/>
          </a:xfrm>
          <a:prstGeom prst="rect">
            <a:avLst/>
          </a:prstGeom>
        </p:spPr>
      </p:pic>
      <p:sp>
        <p:nvSpPr>
          <p:cNvPr id="2" name="Title 1"/>
          <p:cNvSpPr>
            <a:spLocks noGrp="1"/>
          </p:cNvSpPr>
          <p:nvPr>
            <p:ph type="ctrTitle"/>
          </p:nvPr>
        </p:nvSpPr>
        <p:spPr>
          <a:xfrm>
            <a:off x="4656666" y="1808753"/>
            <a:ext cx="5300133" cy="1983581"/>
          </a:xfrm>
          <a:effectLst>
            <a:outerShdw blurRad="50800" dist="38100" dir="5400000" algn="tl" rotWithShape="0">
              <a:srgbClr val="000000">
                <a:alpha val="43000"/>
              </a:srgbClr>
            </a:outerShdw>
          </a:effectLst>
        </p:spPr>
        <p:txBody>
          <a:bodyPr>
            <a:normAutofit/>
          </a:bodyPr>
          <a:lstStyle/>
          <a:p>
            <a:pPr algn="l">
              <a:lnSpc>
                <a:spcPts val="3600"/>
              </a:lnSpc>
            </a:pPr>
            <a:r>
              <a:rPr lang="en-US" sz="3600" dirty="0" smtClean="0">
                <a:solidFill>
                  <a:schemeClr val="bg1"/>
                </a:solidFill>
                <a:latin typeface="Gotham Bold"/>
                <a:cs typeface="Gotham Bold"/>
              </a:rPr>
              <a:t>BUSINESS </a:t>
            </a:r>
            <a:br>
              <a:rPr lang="en-US" sz="3600" dirty="0" smtClean="0">
                <a:solidFill>
                  <a:schemeClr val="bg1"/>
                </a:solidFill>
                <a:latin typeface="Gotham Bold"/>
                <a:cs typeface="Gotham Bold"/>
              </a:rPr>
            </a:br>
            <a:r>
              <a:rPr lang="en-US" sz="3600" dirty="0" smtClean="0">
                <a:solidFill>
                  <a:schemeClr val="bg1"/>
                </a:solidFill>
                <a:latin typeface="Gotham Bold"/>
                <a:cs typeface="Gotham Bold"/>
              </a:rPr>
              <a:t>IS BECOMING </a:t>
            </a:r>
            <a:br>
              <a:rPr lang="en-US" sz="3600" dirty="0" smtClean="0">
                <a:solidFill>
                  <a:schemeClr val="bg1"/>
                </a:solidFill>
                <a:latin typeface="Gotham Bold"/>
                <a:cs typeface="Gotham Bold"/>
              </a:rPr>
            </a:br>
            <a:r>
              <a:rPr lang="en-US" sz="3600" dirty="0" smtClean="0">
                <a:solidFill>
                  <a:schemeClr val="bg1"/>
                </a:solidFill>
                <a:latin typeface="Gotham Bold"/>
                <a:cs typeface="Gotham Bold"/>
              </a:rPr>
              <a:t>MORE COMPLEX</a:t>
            </a:r>
            <a:endParaRPr lang="en-US" sz="3600" dirty="0">
              <a:solidFill>
                <a:schemeClr val="bg1"/>
              </a:solidFill>
              <a:latin typeface="Gotham Bold"/>
              <a:cs typeface="Gotham Bold"/>
            </a:endParaRPr>
          </a:p>
        </p:txBody>
      </p:sp>
    </p:spTree>
    <p:extLst>
      <p:ext uri="{BB962C8B-B14F-4D97-AF65-F5344CB8AC3E}">
        <p14:creationId xmlns:p14="http://schemas.microsoft.com/office/powerpoint/2010/main" val="24552153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69399" cy="5162371"/>
          </a:xfrm>
          <a:prstGeom prst="rect">
            <a:avLst/>
          </a:prstGeom>
        </p:spPr>
      </p:pic>
      <p:sp>
        <p:nvSpPr>
          <p:cNvPr id="2" name="Title 1"/>
          <p:cNvSpPr>
            <a:spLocks noGrp="1"/>
          </p:cNvSpPr>
          <p:nvPr>
            <p:ph type="ctrTitle"/>
          </p:nvPr>
        </p:nvSpPr>
        <p:spPr>
          <a:xfrm>
            <a:off x="1230791" y="934642"/>
            <a:ext cx="6009638" cy="1983581"/>
          </a:xfrm>
          <a:effectLst>
            <a:outerShdw blurRad="50800" dist="38100" dir="5400000" algn="tl" rotWithShape="0">
              <a:srgbClr val="000000">
                <a:alpha val="43000"/>
              </a:srgbClr>
            </a:outerShdw>
          </a:effectLst>
        </p:spPr>
        <p:txBody>
          <a:bodyPr>
            <a:normAutofit/>
          </a:bodyPr>
          <a:lstStyle/>
          <a:p>
            <a:pPr algn="l">
              <a:lnSpc>
                <a:spcPts val="3600"/>
              </a:lnSpc>
            </a:pPr>
            <a:r>
              <a:rPr lang="en-US" sz="3600" dirty="0" smtClean="0">
                <a:solidFill>
                  <a:schemeClr val="bg1"/>
                </a:solidFill>
                <a:latin typeface="Gotham Bold"/>
                <a:cs typeface="Gotham Bold"/>
              </a:rPr>
              <a:t>WHERE </a:t>
            </a:r>
            <a:br>
              <a:rPr lang="en-US" sz="3600" dirty="0" smtClean="0">
                <a:solidFill>
                  <a:schemeClr val="bg1"/>
                </a:solidFill>
                <a:latin typeface="Gotham Bold"/>
                <a:cs typeface="Gotham Bold"/>
              </a:rPr>
            </a:br>
            <a:r>
              <a:rPr lang="en-US" sz="3600" dirty="0" smtClean="0">
                <a:solidFill>
                  <a:schemeClr val="bg1"/>
                </a:solidFill>
                <a:latin typeface="Gotham Bold"/>
                <a:cs typeface="Gotham Bold"/>
              </a:rPr>
              <a:t>DOES GROWTH </a:t>
            </a:r>
            <a:br>
              <a:rPr lang="en-US" sz="3600" dirty="0" smtClean="0">
                <a:solidFill>
                  <a:schemeClr val="bg1"/>
                </a:solidFill>
                <a:latin typeface="Gotham Bold"/>
                <a:cs typeface="Gotham Bold"/>
              </a:rPr>
            </a:br>
            <a:r>
              <a:rPr lang="en-US" sz="3600" dirty="0" smtClean="0">
                <a:solidFill>
                  <a:schemeClr val="bg1"/>
                </a:solidFill>
                <a:latin typeface="Gotham Bold"/>
                <a:cs typeface="Gotham Bold"/>
              </a:rPr>
              <a:t>COME FROM?</a:t>
            </a:r>
            <a:endParaRPr lang="en-US" sz="3600" dirty="0">
              <a:solidFill>
                <a:schemeClr val="bg1"/>
              </a:solidFill>
              <a:latin typeface="Gotham Bold"/>
              <a:cs typeface="Gotham Bold"/>
            </a:endParaRPr>
          </a:p>
        </p:txBody>
      </p:sp>
    </p:spTree>
    <p:extLst>
      <p:ext uri="{BB962C8B-B14F-4D97-AF65-F5344CB8AC3E}">
        <p14:creationId xmlns:p14="http://schemas.microsoft.com/office/powerpoint/2010/main" val="23415312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70"/>
            <a:ext cx="9143998" cy="5148070"/>
          </a:xfrm>
          <a:prstGeom prst="rect">
            <a:avLst/>
          </a:prstGeom>
        </p:spPr>
      </p:pic>
      <p:sp>
        <p:nvSpPr>
          <p:cNvPr id="2" name="Title 1"/>
          <p:cNvSpPr>
            <a:spLocks noGrp="1"/>
          </p:cNvSpPr>
          <p:nvPr>
            <p:ph type="ctrTitle"/>
          </p:nvPr>
        </p:nvSpPr>
        <p:spPr>
          <a:xfrm>
            <a:off x="1930400" y="1081359"/>
            <a:ext cx="6993466" cy="3295907"/>
          </a:xfrm>
          <a:effectLst>
            <a:outerShdw blurRad="50800" dist="38100" dir="5400000" algn="tl" rotWithShape="0">
              <a:srgbClr val="000000">
                <a:alpha val="43000"/>
              </a:srgbClr>
            </a:outerShdw>
          </a:effectLst>
        </p:spPr>
        <p:txBody>
          <a:bodyPr>
            <a:normAutofit/>
          </a:bodyPr>
          <a:lstStyle/>
          <a:p>
            <a:pPr algn="l">
              <a:lnSpc>
                <a:spcPts val="7000"/>
              </a:lnSpc>
            </a:pPr>
            <a:r>
              <a:rPr lang="en-US" sz="8800" dirty="0" smtClean="0">
                <a:solidFill>
                  <a:schemeClr val="bg1"/>
                </a:solidFill>
                <a:latin typeface="Gotham Bold"/>
                <a:cs typeface="Gotham Bold"/>
              </a:rPr>
              <a:t>WHAT’S </a:t>
            </a:r>
            <a:br>
              <a:rPr lang="en-US" sz="8800" dirty="0" smtClean="0">
                <a:solidFill>
                  <a:schemeClr val="bg1"/>
                </a:solidFill>
                <a:latin typeface="Gotham Bold"/>
                <a:cs typeface="Gotham Bold"/>
              </a:rPr>
            </a:br>
            <a:r>
              <a:rPr lang="en-US" sz="8800" dirty="0" smtClean="0">
                <a:solidFill>
                  <a:schemeClr val="bg1"/>
                </a:solidFill>
                <a:latin typeface="Gotham Bold"/>
                <a:cs typeface="Gotham Bold"/>
              </a:rPr>
              <a:t>CHANGED?</a:t>
            </a:r>
            <a:endParaRPr lang="en-US" sz="8800" dirty="0">
              <a:solidFill>
                <a:schemeClr val="bg1"/>
              </a:solidFill>
              <a:latin typeface="Gotham Bold"/>
              <a:cs typeface="Gotham Bold"/>
            </a:endParaRPr>
          </a:p>
        </p:txBody>
      </p:sp>
    </p:spTree>
    <p:extLst>
      <p:ext uri="{BB962C8B-B14F-4D97-AF65-F5344CB8AC3E}">
        <p14:creationId xmlns:p14="http://schemas.microsoft.com/office/powerpoint/2010/main" val="283674988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311d568b-219a-4891-8e58-0c85f6656018">UXCOXY-350-6308</_dlc_DocId>
    <_dlc_DocIdUrl xmlns="311d568b-219a-4891-8e58-0c85f6656018">
      <Url>https://portal.oxygenforbusiness.com/market/_layouts/15/DocIdRedir.aspx?ID=UXCOXY-350-6308</Url>
      <Description>UXCOXY-350-6308</Description>
    </_dlc_DocIdUrl>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9A6268096348034787784312822C3BF8" ma:contentTypeVersion="5" ma:contentTypeDescription="Create a new document." ma:contentTypeScope="" ma:versionID="860edaa6742b8cd6d57138095a461f72">
  <xsd:schema xmlns:xsd="http://www.w3.org/2001/XMLSchema" xmlns:xs="http://www.w3.org/2001/XMLSchema" xmlns:p="http://schemas.microsoft.com/office/2006/metadata/properties" xmlns:ns2="311d568b-219a-4891-8e58-0c85f6656018" targetNamespace="http://schemas.microsoft.com/office/2006/metadata/properties" ma:root="true" ma:fieldsID="72437590eabe2a7dbbc871cf5efc6d84" ns2:_="">
    <xsd:import namespace="311d568b-219a-4891-8e58-0c85f6656018"/>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11d568b-219a-4891-8e58-0c85f6656018"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4"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E32AC66-6A1F-4494-B2E5-10DA151A59AD}">
  <ds:schemaRefs>
    <ds:schemaRef ds:uri="http://www.w3.org/XML/1998/namespace"/>
    <ds:schemaRef ds:uri="http://schemas.openxmlformats.org/package/2006/metadata/core-properties"/>
    <ds:schemaRef ds:uri="http://purl.org/dc/terms/"/>
    <ds:schemaRef ds:uri="311d568b-219a-4891-8e58-0c85f6656018"/>
    <ds:schemaRef ds:uri="http://schemas.microsoft.com/office/2006/documentManagement/types"/>
    <ds:schemaRef ds:uri="http://purl.org/dc/elements/1.1/"/>
    <ds:schemaRef ds:uri="http://purl.org/dc/dcmitype/"/>
    <ds:schemaRef ds:uri="http://schemas.microsoft.com/office/infopath/2007/PartnerControls"/>
    <ds:schemaRef ds:uri="http://schemas.microsoft.com/office/2006/metadata/properties"/>
  </ds:schemaRefs>
</ds:datastoreItem>
</file>

<file path=customXml/itemProps2.xml><?xml version="1.0" encoding="utf-8"?>
<ds:datastoreItem xmlns:ds="http://schemas.openxmlformats.org/officeDocument/2006/customXml" ds:itemID="{D18077E7-D791-4D7F-AE5D-311B3E3F17AD}">
  <ds:schemaRefs>
    <ds:schemaRef ds:uri="http://schemas.microsoft.com/sharepoint/v3/contenttype/forms"/>
  </ds:schemaRefs>
</ds:datastoreItem>
</file>

<file path=customXml/itemProps3.xml><?xml version="1.0" encoding="utf-8"?>
<ds:datastoreItem xmlns:ds="http://schemas.openxmlformats.org/officeDocument/2006/customXml" ds:itemID="{4E4A9EB2-3653-4771-A54F-93EBFC50F18E}">
  <ds:schemaRefs>
    <ds:schemaRef ds:uri="http://schemas.microsoft.com/sharepoint/events"/>
  </ds:schemaRefs>
</ds:datastoreItem>
</file>

<file path=customXml/itemProps4.xml><?xml version="1.0" encoding="utf-8"?>
<ds:datastoreItem xmlns:ds="http://schemas.openxmlformats.org/officeDocument/2006/customXml" ds:itemID="{8827A8D4-BC98-4C0E-BEE7-AA251ABAF88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11d568b-219a-4891-8e58-0c85f665601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1046</TotalTime>
  <Words>3000</Words>
  <Application>Microsoft Office PowerPoint</Application>
  <PresentationFormat>On-screen Show (16:9)</PresentationFormat>
  <Paragraphs>222</Paragraphs>
  <Slides>25</Slides>
  <Notes>25</Notes>
  <HiddenSlides>0</HiddenSlides>
  <MMClips>2</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Office Theme</vt:lpstr>
      <vt:lpstr>THE HYPE…</vt:lpstr>
      <vt:lpstr>PowerPoint Presentation</vt:lpstr>
      <vt:lpstr>BEGIN /  Stuart Dickinson, CEO UXC Oxygen</vt:lpstr>
      <vt:lpstr>WHAT’S  GOING ON?</vt:lpstr>
      <vt:lpstr>GROWTH IS NO LONGER EASY</vt:lpstr>
      <vt:lpstr>NZ IS NOT  IMMUNE</vt:lpstr>
      <vt:lpstr>BUSINESS  IS BECOMING  MORE COMPLEX</vt:lpstr>
      <vt:lpstr>WHERE  DOES GROWTH  COME FROM?</vt:lpstr>
      <vt:lpstr>WHAT’S  CHANGED?</vt:lpstr>
      <vt:lpstr>DIGITAL TRANSFORMATION</vt:lpstr>
      <vt:lpstr>KEY TRENDS DRIVING DIGITAL</vt:lpstr>
      <vt:lpstr>CHARACTERISTICS OF DIGITAL BUSINESS</vt:lpstr>
      <vt:lpstr>WHAT DOES IT MEAN?</vt:lpstr>
      <vt:lpstr>MEASURE,  ANALYSE,  ACT</vt:lpstr>
      <vt:lpstr>HOW TO ACHIEVE  STABILITY &amp; AGILITY</vt:lpstr>
      <vt:lpstr>HOW IS SAP DELIVERING?</vt:lpstr>
      <vt:lpstr>BUILDING CONNECTED APPLICATIONS AND BUSINESS SCENARIOS</vt:lpstr>
      <vt:lpstr>SAP  APPROACH</vt:lpstr>
      <vt:lpstr>PowerPoint Presentation</vt:lpstr>
      <vt:lpstr>SAP SAPPHIRE  TAKE OUTs</vt:lpstr>
      <vt:lpstr>SAP HYBRIS CEC TAKE OUTS</vt:lpstr>
      <vt:lpstr>WHAT TO DO ABOUT IT</vt:lpstr>
      <vt:lpstr>MORE REALITY…</vt:lpstr>
      <vt:lpstr>PowerPoint Presentation</vt:lpstr>
      <vt:lpstr> MORE /  www.uxcoxygen.com/news/nzsug   stuart.dickinson@uxcoxygen.com @studickinson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GROWTH IS NO LONGER EASY</dc:title>
  <dc:creator>Office</dc:creator>
  <cp:lastModifiedBy>Rosanne English</cp:lastModifiedBy>
  <cp:revision>79</cp:revision>
  <cp:lastPrinted>2016-06-13T01:51:19Z</cp:lastPrinted>
  <dcterms:created xsi:type="dcterms:W3CDTF">2016-06-08T20:27:36Z</dcterms:created>
  <dcterms:modified xsi:type="dcterms:W3CDTF">2016-06-30T20:22:06Z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ItemGuid">
    <vt:lpwstr>7c04b7be-f55e-4e65-80c9-70d4c653ae0c</vt:lpwstr>
  </property>
  <property fmtid="{D5CDD505-2E9C-101B-9397-08002B2CF9AE}" pid="3" name="ContentTypeId">
    <vt:lpwstr>0x0101009A6268096348034787784312822C3BF8</vt:lpwstr>
  </property>
</Properties>
</file>