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2"/>
  </p:notesMasterIdLst>
  <p:handoutMasterIdLst>
    <p:handoutMasterId r:id="rId23"/>
  </p:handoutMasterIdLst>
  <p:sldIdLst>
    <p:sldId id="315" r:id="rId2"/>
    <p:sldId id="323" r:id="rId3"/>
    <p:sldId id="331" r:id="rId4"/>
    <p:sldId id="332" r:id="rId5"/>
    <p:sldId id="329" r:id="rId6"/>
    <p:sldId id="318" r:id="rId7"/>
    <p:sldId id="330" r:id="rId8"/>
    <p:sldId id="325" r:id="rId9"/>
    <p:sldId id="326" r:id="rId10"/>
    <p:sldId id="333" r:id="rId11"/>
    <p:sldId id="334" r:id="rId12"/>
    <p:sldId id="335" r:id="rId13"/>
    <p:sldId id="338" r:id="rId14"/>
    <p:sldId id="337" r:id="rId15"/>
    <p:sldId id="336" r:id="rId16"/>
    <p:sldId id="340" r:id="rId17"/>
    <p:sldId id="339" r:id="rId18"/>
    <p:sldId id="327" r:id="rId19"/>
    <p:sldId id="300" r:id="rId20"/>
    <p:sldId id="301" r:id="rId21"/>
  </p:sldIdLst>
  <p:sldSz cx="9144000" cy="5143500" type="screen16x9"/>
  <p:notesSz cx="6805613" cy="99393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orient="horz" pos="2754">
          <p15:clr>
            <a:srgbClr val="A4A3A4"/>
          </p15:clr>
        </p15:guide>
        <p15:guide id="3" orient="horz" pos="2845">
          <p15:clr>
            <a:srgbClr val="A4A3A4"/>
          </p15:clr>
        </p15:guide>
        <p15:guide id="4" orient="horz" pos="3239">
          <p15:clr>
            <a:srgbClr val="A4A3A4"/>
          </p15:clr>
        </p15:guide>
        <p15:guide id="5" orient="horz" pos="3162">
          <p15:clr>
            <a:srgbClr val="A4A3A4"/>
          </p15:clr>
        </p15:guide>
        <p15:guide id="6" orient="horz" pos="3026">
          <p15:clr>
            <a:srgbClr val="A4A3A4"/>
          </p15:clr>
        </p15:guide>
        <p15:guide id="7" pos="2880">
          <p15:clr>
            <a:srgbClr val="A4A3A4"/>
          </p15:clr>
        </p15:guide>
        <p15:guide id="8" pos="113">
          <p15:clr>
            <a:srgbClr val="A4A3A4"/>
          </p15:clr>
        </p15:guide>
        <p15:guide id="9" pos="564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2D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69965" autoAdjust="0"/>
  </p:normalViewPr>
  <p:slideViewPr>
    <p:cSldViewPr snapToGrid="0">
      <p:cViewPr>
        <p:scale>
          <a:sx n="105" d="100"/>
          <a:sy n="105" d="100"/>
        </p:scale>
        <p:origin x="-168" y="-84"/>
      </p:cViewPr>
      <p:guideLst>
        <p:guide orient="horz" pos="1620"/>
        <p:guide orient="horz" pos="2754"/>
        <p:guide orient="horz" pos="2845"/>
        <p:guide orient="horz" pos="3239"/>
        <p:guide orient="horz" pos="3162"/>
        <p:guide orient="horz" pos="3026"/>
        <p:guide pos="2880"/>
        <p:guide pos="113"/>
        <p:guide pos="56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9099" cy="496967"/>
          </a:xfrm>
          <a:prstGeom prst="rect">
            <a:avLst/>
          </a:prstGeom>
        </p:spPr>
        <p:txBody>
          <a:bodyPr vert="horz" lIns="91541" tIns="45770" rIns="91541" bIns="4577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4940" y="1"/>
            <a:ext cx="2949099" cy="496967"/>
          </a:xfrm>
          <a:prstGeom prst="rect">
            <a:avLst/>
          </a:prstGeom>
        </p:spPr>
        <p:txBody>
          <a:bodyPr vert="horz" lIns="91541" tIns="45770" rIns="91541" bIns="45770" rtlCol="0"/>
          <a:lstStyle>
            <a:lvl1pPr algn="r">
              <a:defRPr sz="1200"/>
            </a:lvl1pPr>
          </a:lstStyle>
          <a:p>
            <a:fld id="{D0726C40-1134-4B22-B56F-0DA55ECDE617}" type="datetimeFigureOut">
              <a:rPr lang="en-AU" smtClean="0"/>
              <a:t>7/07/2016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40647"/>
            <a:ext cx="2949099" cy="496967"/>
          </a:xfrm>
          <a:prstGeom prst="rect">
            <a:avLst/>
          </a:prstGeom>
        </p:spPr>
        <p:txBody>
          <a:bodyPr vert="horz" lIns="91541" tIns="45770" rIns="91541" bIns="4577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4940" y="9440647"/>
            <a:ext cx="2949099" cy="496967"/>
          </a:xfrm>
          <a:prstGeom prst="rect">
            <a:avLst/>
          </a:prstGeom>
        </p:spPr>
        <p:txBody>
          <a:bodyPr vert="horz" lIns="91541" tIns="45770" rIns="91541" bIns="45770" rtlCol="0" anchor="b"/>
          <a:lstStyle>
            <a:lvl1pPr algn="r">
              <a:defRPr sz="1200"/>
            </a:lvl1pPr>
          </a:lstStyle>
          <a:p>
            <a:fld id="{9431BB63-2C56-4421-89EF-DE47CDD1BF1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039802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9099" cy="496967"/>
          </a:xfrm>
          <a:prstGeom prst="rect">
            <a:avLst/>
          </a:prstGeom>
        </p:spPr>
        <p:txBody>
          <a:bodyPr vert="horz" lIns="91541" tIns="45770" rIns="91541" bIns="4577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940" y="1"/>
            <a:ext cx="2949099" cy="496967"/>
          </a:xfrm>
          <a:prstGeom prst="rect">
            <a:avLst/>
          </a:prstGeom>
        </p:spPr>
        <p:txBody>
          <a:bodyPr vert="horz" lIns="91541" tIns="45770" rIns="91541" bIns="45770" rtlCol="0"/>
          <a:lstStyle>
            <a:lvl1pPr algn="r">
              <a:defRPr sz="1200"/>
            </a:lvl1pPr>
          </a:lstStyle>
          <a:p>
            <a:fld id="{051947D0-F827-4FF9-AD5F-F0CC15361145}" type="datetimeFigureOut">
              <a:rPr lang="en-AU" smtClean="0"/>
              <a:t>7/07/2016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1463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41" tIns="45770" rIns="91541" bIns="4577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2" y="4721185"/>
            <a:ext cx="5444490" cy="4472702"/>
          </a:xfrm>
          <a:prstGeom prst="rect">
            <a:avLst/>
          </a:prstGeom>
        </p:spPr>
        <p:txBody>
          <a:bodyPr vert="horz" lIns="91541" tIns="45770" rIns="91541" bIns="4577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40647"/>
            <a:ext cx="2949099" cy="496967"/>
          </a:xfrm>
          <a:prstGeom prst="rect">
            <a:avLst/>
          </a:prstGeom>
        </p:spPr>
        <p:txBody>
          <a:bodyPr vert="horz" lIns="91541" tIns="45770" rIns="91541" bIns="4577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940" y="9440647"/>
            <a:ext cx="2949099" cy="496967"/>
          </a:xfrm>
          <a:prstGeom prst="rect">
            <a:avLst/>
          </a:prstGeom>
        </p:spPr>
        <p:txBody>
          <a:bodyPr vert="horz" lIns="91541" tIns="45770" rIns="91541" bIns="45770" rtlCol="0" anchor="b"/>
          <a:lstStyle>
            <a:lvl1pPr algn="r">
              <a:defRPr sz="1200"/>
            </a:lvl1pPr>
          </a:lstStyle>
          <a:p>
            <a:fld id="{5B950F2D-1255-45F6-9806-916749929F4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455390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950F2D-1255-45F6-9806-916749929F41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925276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950F2D-1255-45F6-9806-916749929F41}" type="slidenum">
              <a:rPr lang="en-AU" smtClean="0"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271974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8095" indent="-118095">
              <a:buFont typeface="Arial" panose="020B0604020202020204" pitchFamily="34" charset="0"/>
              <a:buChar char="•"/>
            </a:pPr>
            <a:r>
              <a:rPr lang="en-NZ" sz="800" dirty="0"/>
              <a:t>Forms and internal developed apps</a:t>
            </a:r>
          </a:p>
          <a:p>
            <a:pPr marL="118095" indent="-118095">
              <a:buFont typeface="Arial" panose="020B0604020202020204" pitchFamily="34" charset="0"/>
              <a:buChar char="•"/>
            </a:pPr>
            <a:r>
              <a:rPr lang="en-NZ" sz="800" dirty="0"/>
              <a:t>What source is easier to access?</a:t>
            </a:r>
          </a:p>
          <a:p>
            <a:pPr marL="118095" indent="-118095">
              <a:buFont typeface="Arial" panose="020B0604020202020204" pitchFamily="34" charset="0"/>
              <a:buChar char="•"/>
            </a:pPr>
            <a:r>
              <a:rPr lang="en-NZ" sz="800" dirty="0"/>
              <a:t>What source is most likely up to date?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950F2D-1255-45F6-9806-916749929F41}" type="slidenum">
              <a:rPr lang="en-AU" smtClean="0"/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930478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950F2D-1255-45F6-9806-916749929F41}" type="slidenum">
              <a:rPr lang="en-AU" smtClean="0"/>
              <a:t>12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054428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950F2D-1255-45F6-9806-916749929F41}" type="slidenum">
              <a:rPr lang="en-AU" smtClean="0"/>
              <a:t>13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570676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NZ" sz="800" dirty="0"/>
              <a:t>Trust in data correctness</a:t>
            </a:r>
          </a:p>
          <a:p>
            <a:pPr lvl="1"/>
            <a:r>
              <a:rPr lang="en-NZ" sz="800" dirty="0"/>
              <a:t>Who works here? Answered by HR based on SAP data checked by GM via Phonelist</a:t>
            </a:r>
            <a:br>
              <a:rPr lang="en-NZ" sz="800" dirty="0"/>
            </a:br>
            <a:endParaRPr lang="en-NZ" sz="800" dirty="0"/>
          </a:p>
          <a:p>
            <a:pPr lvl="0"/>
            <a:r>
              <a:rPr lang="en-NZ" sz="800" dirty="0"/>
              <a:t>Problem</a:t>
            </a:r>
          </a:p>
          <a:p>
            <a:pPr lvl="1"/>
            <a:r>
              <a:rPr lang="en-NZ" sz="800" dirty="0"/>
              <a:t>Source of truth</a:t>
            </a:r>
          </a:p>
          <a:p>
            <a:pPr lvl="1"/>
            <a:r>
              <a:rPr lang="en-NZ" sz="800" dirty="0"/>
              <a:t>Technical spaghetti monster</a:t>
            </a:r>
          </a:p>
          <a:p>
            <a:pPr lvl="1"/>
            <a:r>
              <a:rPr lang="en-NZ" sz="800" dirty="0"/>
              <a:t>Organic processes don't match job descriptions</a:t>
            </a:r>
            <a:br>
              <a:rPr lang="en-NZ" sz="800" dirty="0"/>
            </a:br>
            <a:endParaRPr lang="en-NZ" sz="800" dirty="0"/>
          </a:p>
          <a:p>
            <a:pPr lvl="0"/>
            <a:r>
              <a:rPr lang="en-NZ" sz="800" dirty="0"/>
              <a:t>Agreement</a:t>
            </a:r>
          </a:p>
          <a:p>
            <a:pPr lvl="1"/>
            <a:r>
              <a:rPr lang="en-NZ" sz="800" dirty="0"/>
              <a:t>SAP = Source of truth</a:t>
            </a:r>
            <a:br>
              <a:rPr lang="en-NZ" sz="800" dirty="0"/>
            </a:br>
            <a:endParaRPr lang="en-NZ" dirty="0" smtClean="0"/>
          </a:p>
          <a:p>
            <a:pPr lvl="0"/>
            <a:endParaRPr lang="en-NZ" sz="800" dirty="0"/>
          </a:p>
          <a:p>
            <a:pPr lvl="0"/>
            <a:endParaRPr lang="en-NZ" sz="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950F2D-1255-45F6-9806-916749929F41}" type="slidenum">
              <a:rPr lang="en-AU" smtClean="0"/>
              <a:t>14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767805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NZ" dirty="0" smtClean="0"/>
              <a:t>Design</a:t>
            </a:r>
            <a:r>
              <a:rPr lang="en-NZ" baseline="0" dirty="0" smtClean="0"/>
              <a:t> Concept</a:t>
            </a:r>
          </a:p>
          <a:p>
            <a:pPr marL="118095" indent="-118095">
              <a:buFontTx/>
              <a:buChar char="-"/>
            </a:pPr>
            <a:r>
              <a:rPr lang="en-NZ" baseline="0" dirty="0" smtClean="0"/>
              <a:t>SAP is the Master of people who work here</a:t>
            </a:r>
          </a:p>
          <a:p>
            <a:pPr marL="118095" indent="-118095">
              <a:buFontTx/>
              <a:buChar char="-"/>
            </a:pPr>
            <a:r>
              <a:rPr lang="en-NZ" baseline="0" dirty="0" smtClean="0"/>
              <a:t>Facilities started to manage desks in SAP -&gt; benefit occupancy report (Council is known for internal moves and regularly short of space)</a:t>
            </a:r>
          </a:p>
          <a:p>
            <a:pPr marL="118095" indent="-118095">
              <a:buFontTx/>
              <a:buChar char="-"/>
            </a:pPr>
            <a:r>
              <a:rPr lang="en-NZ" baseline="0" dirty="0" smtClean="0"/>
              <a:t>Customer Services stopped managing a separate data instance</a:t>
            </a:r>
          </a:p>
          <a:p>
            <a:pPr marL="118095" indent="-118095">
              <a:buFontTx/>
              <a:buChar char="-"/>
            </a:pPr>
            <a:r>
              <a:rPr lang="en-NZ" baseline="0" dirty="0" smtClean="0"/>
              <a:t>Staff got the ability of self service</a:t>
            </a:r>
          </a:p>
          <a:p>
            <a:pPr marL="118095" indent="-118095">
              <a:buFontTx/>
              <a:buChar char="-"/>
            </a:pPr>
            <a:r>
              <a:rPr lang="en-NZ" baseline="0" dirty="0" smtClean="0"/>
              <a:t>Reports are running against a consistent source and accommodate historical reporting.</a:t>
            </a:r>
          </a:p>
          <a:p>
            <a:pPr marL="118095" indent="-118095">
              <a:buFontTx/>
              <a:buChar char="-"/>
            </a:pPr>
            <a:r>
              <a:rPr lang="en-NZ" baseline="0" dirty="0" smtClean="0"/>
              <a:t>“shadow IT” dependencies were unearthed </a:t>
            </a:r>
          </a:p>
          <a:p>
            <a:pPr marL="118095" indent="-118095">
              <a:buFontTx/>
              <a:buChar char="-"/>
            </a:pPr>
            <a:r>
              <a:rPr lang="en-NZ" baseline="0" dirty="0" smtClean="0"/>
              <a:t>Future proofing for SAP </a:t>
            </a:r>
            <a:r>
              <a:rPr lang="en-NZ" baseline="0" dirty="0" err="1" smtClean="0"/>
              <a:t>Successfactors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950F2D-1255-45F6-9806-916749929F41}" type="slidenum">
              <a:rPr lang="en-AU" smtClean="0"/>
              <a:t>15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843507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 smtClean="0"/>
              <a:t>Data</a:t>
            </a:r>
            <a:r>
              <a:rPr lang="en-NZ" baseline="0" dirty="0" smtClean="0"/>
              <a:t> stewardship</a:t>
            </a:r>
          </a:p>
          <a:p>
            <a:pPr marL="118095" indent="-118095">
              <a:buFontTx/>
              <a:buChar char="-"/>
            </a:pPr>
            <a:r>
              <a:rPr lang="en-NZ" baseline="0" dirty="0" smtClean="0"/>
              <a:t>Job title – job description – purpose of role and job sizing – capabilities &gt; for our purpose good enough?</a:t>
            </a:r>
          </a:p>
          <a:p>
            <a:pPr marL="118095" indent="-118095">
              <a:buFontTx/>
              <a:buChar char="-"/>
            </a:pPr>
            <a:r>
              <a:rPr lang="en-NZ" baseline="0" dirty="0" smtClean="0"/>
              <a:t>Hierarchy – organisational structure – team members (tick)</a:t>
            </a:r>
          </a:p>
          <a:p>
            <a:pPr marL="118095" indent="-118095">
              <a:buFontTx/>
              <a:buChar char="-"/>
            </a:pPr>
            <a:r>
              <a:rPr lang="en-NZ" baseline="0" dirty="0" smtClean="0"/>
              <a:t>Name – only one place to correct a spelling mistake</a:t>
            </a:r>
          </a:p>
          <a:p>
            <a:pPr marL="118095" indent="-118095">
              <a:buFontTx/>
              <a:buChar char="-"/>
            </a:pPr>
            <a:r>
              <a:rPr lang="en-NZ" baseline="0" dirty="0" smtClean="0"/>
              <a:t>Desks – new – linked to </a:t>
            </a:r>
            <a:r>
              <a:rPr lang="en-NZ" baseline="0" dirty="0" err="1" smtClean="0"/>
              <a:t>floorplan</a:t>
            </a:r>
            <a:r>
              <a:rPr lang="en-NZ" baseline="0" dirty="0" smtClean="0"/>
              <a:t> on intranet – also occupancy reporting on hierarchical level</a:t>
            </a:r>
          </a:p>
          <a:p>
            <a:pPr marL="118095" indent="-118095">
              <a:buFontTx/>
              <a:buChar char="-"/>
            </a:pPr>
            <a:r>
              <a:rPr lang="en-NZ" baseline="0" dirty="0" smtClean="0"/>
              <a:t>After hours and mobile numbers – major discussion point to not mix data in the Phonelist and personal data in SAP</a:t>
            </a:r>
          </a:p>
          <a:p>
            <a:pPr marL="118095" indent="-118095">
              <a:buFontTx/>
              <a:buChar char="-"/>
            </a:pPr>
            <a:r>
              <a:rPr lang="en-NZ" baseline="0" dirty="0" smtClean="0"/>
              <a:t>Photos – used so far only for identity cards – significant discussion where, who, and how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950F2D-1255-45F6-9806-916749929F41}" type="slidenum">
              <a:rPr lang="en-AU" smtClean="0"/>
              <a:t>16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831086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 smtClean="0"/>
              <a:t>Lifecycle of an employee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950F2D-1255-45F6-9806-916749929F41}" type="slidenum">
              <a:rPr lang="en-AU" smtClean="0"/>
              <a:t>17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2587861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NZ" sz="800" dirty="0"/>
              <a:t>Communication</a:t>
            </a:r>
          </a:p>
          <a:p>
            <a:pPr lvl="0"/>
            <a:r>
              <a:rPr lang="en-NZ" sz="800" dirty="0"/>
              <a:t>SAP - AD - Applications</a:t>
            </a:r>
          </a:p>
          <a:p>
            <a:pPr lvl="0"/>
            <a:r>
              <a:rPr lang="en-NZ" sz="800" dirty="0"/>
              <a:t>Stakeholders and Details</a:t>
            </a:r>
            <a:br>
              <a:rPr lang="en-NZ" sz="800" dirty="0"/>
            </a:br>
            <a:r>
              <a:rPr lang="en-NZ" sz="800" dirty="0"/>
              <a:t>- the red phone numbers</a:t>
            </a:r>
            <a:br>
              <a:rPr lang="en-NZ" sz="800" dirty="0"/>
            </a:br>
            <a:r>
              <a:rPr lang="en-NZ" sz="800" dirty="0"/>
              <a:t>- who is first IT or HR</a:t>
            </a:r>
          </a:p>
          <a:p>
            <a:pPr lvl="0"/>
            <a:r>
              <a:rPr lang="en-NZ" sz="800" dirty="0"/>
              <a:t>Trust</a:t>
            </a:r>
            <a:br>
              <a:rPr lang="en-NZ" sz="800" dirty="0"/>
            </a:br>
            <a:r>
              <a:rPr lang="en-NZ" sz="800" dirty="0"/>
              <a:t>"this is my turf"</a:t>
            </a:r>
          </a:p>
          <a:p>
            <a:pPr lvl="0"/>
            <a:r>
              <a:rPr lang="en-NZ" sz="800" dirty="0"/>
              <a:t>What's in it for me?</a:t>
            </a:r>
            <a:br>
              <a:rPr lang="en-NZ" sz="800" dirty="0"/>
            </a:br>
            <a:r>
              <a:rPr lang="en-NZ" sz="800" dirty="0"/>
              <a:t>- occupancy report</a:t>
            </a:r>
            <a:br>
              <a:rPr lang="en-NZ" sz="800" dirty="0"/>
            </a:br>
            <a:r>
              <a:rPr lang="en-NZ" sz="800" dirty="0"/>
              <a:t>- staff self service</a:t>
            </a:r>
            <a:br>
              <a:rPr lang="en-NZ" sz="800" dirty="0"/>
            </a:br>
            <a:r>
              <a:rPr lang="en-NZ" sz="800" dirty="0"/>
              <a:t>- alignment (remove </a:t>
            </a:r>
            <a:r>
              <a:rPr lang="en-NZ" sz="800" dirty="0" err="1"/>
              <a:t>dbl</a:t>
            </a:r>
            <a:r>
              <a:rPr lang="en-NZ" sz="800" dirty="0"/>
              <a:t> handling)</a:t>
            </a:r>
          </a:p>
          <a:p>
            <a:r>
              <a:rPr lang="en-NZ" sz="800" dirty="0"/>
              <a:t>Late discoveries</a:t>
            </a:r>
            <a:br>
              <a:rPr lang="en-NZ" sz="800" dirty="0"/>
            </a:br>
            <a:r>
              <a:rPr lang="en-NZ" sz="800" dirty="0"/>
              <a:t>- unknown dependencies</a:t>
            </a:r>
            <a:br>
              <a:rPr lang="en-NZ" sz="800" dirty="0"/>
            </a:br>
            <a:r>
              <a:rPr lang="en-NZ" sz="800" dirty="0"/>
              <a:t>- tacit knowledge</a:t>
            </a:r>
          </a:p>
          <a:p>
            <a:r>
              <a:rPr lang="en-NZ" sz="800" dirty="0"/>
              <a:t>What’s next?</a:t>
            </a:r>
          </a:p>
          <a:p>
            <a:pPr marL="118095" indent="-118095">
              <a:buFontTx/>
              <a:buChar char="-"/>
            </a:pPr>
            <a:r>
              <a:rPr lang="en-NZ" sz="800" dirty="0"/>
              <a:t>Business Case for Work force data management -&gt; Employee Central?</a:t>
            </a:r>
          </a:p>
          <a:p>
            <a:pPr marL="118095" indent="-118095">
              <a:buFontTx/>
              <a:buChar char="-"/>
            </a:pPr>
            <a:r>
              <a:rPr lang="en-NZ" sz="800" dirty="0"/>
              <a:t>Business Case for SuccessFactors Performance and Goals </a:t>
            </a:r>
            <a:endParaRPr lang="en-NZ" dirty="0" smtClean="0"/>
          </a:p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950F2D-1255-45F6-9806-916749929F41}" type="slidenum">
              <a:rPr lang="en-AU" smtClean="0"/>
              <a:t>18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2502109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950F2D-1255-45F6-9806-916749929F41}" type="slidenum">
              <a:rPr lang="en-AU" smtClean="0"/>
              <a:t>19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370724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 smtClean="0"/>
              <a:t>Identity</a:t>
            </a:r>
          </a:p>
          <a:p>
            <a:pPr marL="118095" indent="-118095">
              <a:buFontTx/>
              <a:buChar char="-"/>
            </a:pPr>
            <a:r>
              <a:rPr lang="en-NZ" dirty="0" smtClean="0"/>
              <a:t>Is an IT perspective</a:t>
            </a:r>
          </a:p>
          <a:p>
            <a:pPr marL="118095" indent="-118095">
              <a:buFontTx/>
              <a:buChar char="-"/>
            </a:pPr>
            <a:r>
              <a:rPr lang="en-NZ" dirty="0" smtClean="0"/>
              <a:t>Has the notion of access rights (inclusion)</a:t>
            </a:r>
          </a:p>
          <a:p>
            <a:pPr marL="118095" indent="-118095">
              <a:buFontTx/>
              <a:buChar char="-"/>
            </a:pPr>
            <a:r>
              <a:rPr lang="en-NZ" dirty="0" smtClean="0"/>
              <a:t>Could have the notion of exclusion </a:t>
            </a:r>
          </a:p>
          <a:p>
            <a:pPr marL="118095" indent="-118095">
              <a:buFontTx/>
              <a:buChar char="-"/>
            </a:pPr>
            <a:r>
              <a:rPr lang="en-NZ" dirty="0" smtClean="0"/>
              <a:t>Is a method to identify a person “I’m confirming this is Frank”</a:t>
            </a:r>
          </a:p>
          <a:p>
            <a:pPr marL="118095" indent="-118095">
              <a:buFontTx/>
              <a:buChar char="-"/>
            </a:pPr>
            <a:endParaRPr lang="en-NZ" dirty="0" smtClean="0"/>
          </a:p>
          <a:p>
            <a:pPr marL="118095" indent="-118095">
              <a:buFontTx/>
              <a:buChar char="-"/>
            </a:pPr>
            <a:r>
              <a:rPr lang="en-NZ" dirty="0" smtClean="0"/>
              <a:t>This is not business sexy and just necessary</a:t>
            </a:r>
            <a:r>
              <a:rPr lang="en-NZ" baseline="0" dirty="0" smtClean="0"/>
              <a:t> to manage classified information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950F2D-1255-45F6-9806-916749929F41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0424496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950F2D-1255-45F6-9806-916749929F41}" type="slidenum">
              <a:rPr lang="en-AU" smtClean="0"/>
              <a:t>20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577541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 smtClean="0"/>
              <a:t>Identity </a:t>
            </a:r>
            <a:r>
              <a:rPr lang="en-NZ" dirty="0" smtClean="0">
                <a:sym typeface="Wingdings" panose="05000000000000000000" pitchFamily="2" charset="2"/>
              </a:rPr>
              <a:t></a:t>
            </a:r>
            <a:r>
              <a:rPr lang="en-NZ" dirty="0" smtClean="0"/>
              <a:t> profile</a:t>
            </a:r>
          </a:p>
          <a:p>
            <a:pPr marL="118095" indent="-118095">
              <a:buFontTx/>
              <a:buChar char="-"/>
            </a:pPr>
            <a:r>
              <a:rPr lang="en-NZ" dirty="0" smtClean="0"/>
              <a:t>Much more than identity (it’s a person perspective)</a:t>
            </a:r>
          </a:p>
          <a:p>
            <a:pPr marL="118095" indent="-118095">
              <a:buFontTx/>
              <a:buChar char="-"/>
            </a:pPr>
            <a:r>
              <a:rPr lang="en-NZ" dirty="0" smtClean="0"/>
              <a:t>It gives meaning</a:t>
            </a:r>
            <a:r>
              <a:rPr lang="en-NZ" baseline="0" dirty="0" smtClean="0"/>
              <a:t> to a person (who am I, what can I do, how can I be contacted, what have I done)</a:t>
            </a:r>
          </a:p>
          <a:p>
            <a:pPr marL="118095" indent="-118095">
              <a:buFontTx/>
              <a:buChar char="-"/>
            </a:pPr>
            <a:r>
              <a:rPr lang="en-NZ" baseline="0" dirty="0" smtClean="0"/>
              <a:t>It is social</a:t>
            </a:r>
          </a:p>
          <a:p>
            <a:pPr marL="118095" indent="-118095">
              <a:buFontTx/>
              <a:buChar char="-"/>
            </a:pPr>
            <a:r>
              <a:rPr lang="en-NZ" baseline="0" dirty="0" smtClean="0"/>
              <a:t>Identity is the very basic profile information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950F2D-1255-45F6-9806-916749929F41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258364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sz="800" dirty="0"/>
              <a:t>Who am I, what do I do at the Council, where do I come from</a:t>
            </a:r>
          </a:p>
          <a:p>
            <a:endParaRPr lang="en-NZ" sz="800" dirty="0"/>
          </a:p>
          <a:p>
            <a:r>
              <a:rPr lang="en-NZ" sz="800" dirty="0"/>
              <a:t>IT Architect</a:t>
            </a:r>
          </a:p>
          <a:p>
            <a:r>
              <a:rPr lang="en-NZ" sz="800" dirty="0"/>
              <a:t>IT Manager</a:t>
            </a:r>
          </a:p>
          <a:p>
            <a:r>
              <a:rPr lang="en-NZ" sz="800" dirty="0"/>
              <a:t>Captain in the German Army</a:t>
            </a:r>
          </a:p>
          <a:p>
            <a:r>
              <a:rPr lang="en-NZ" sz="800" dirty="0"/>
              <a:t>My father was a Mayor</a:t>
            </a:r>
          </a:p>
          <a:p>
            <a:r>
              <a:rPr lang="en-NZ" sz="800" dirty="0"/>
              <a:t>My father-in-law a butcher</a:t>
            </a:r>
          </a:p>
          <a:p>
            <a:r>
              <a:rPr lang="en-NZ" sz="800" dirty="0"/>
              <a:t>My wife is a communication consultant</a:t>
            </a:r>
          </a:p>
          <a:p>
            <a:r>
              <a:rPr lang="en-NZ" sz="800" dirty="0"/>
              <a:t>We have 3 sons and 2 grandsons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950F2D-1255-45F6-9806-916749929F41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087989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 smtClean="0"/>
              <a:t>Good enough</a:t>
            </a:r>
            <a:r>
              <a:rPr lang="en-NZ" baseline="0" dirty="0" smtClean="0"/>
              <a:t> for what?</a:t>
            </a:r>
          </a:p>
          <a:p>
            <a:pPr marL="118095" indent="-118095">
              <a:buFontTx/>
              <a:buChar char="-"/>
            </a:pPr>
            <a:r>
              <a:rPr lang="en-NZ" baseline="0" dirty="0" smtClean="0"/>
              <a:t>Customers</a:t>
            </a:r>
          </a:p>
          <a:p>
            <a:pPr marL="118095" indent="-118095">
              <a:buFontTx/>
              <a:buChar char="-"/>
            </a:pPr>
            <a:r>
              <a:rPr lang="en-NZ" baseline="0" dirty="0" smtClean="0"/>
              <a:t>Requirements</a:t>
            </a:r>
          </a:p>
          <a:p>
            <a:pPr marL="118095" indent="-118095">
              <a:buFontTx/>
              <a:buChar char="-"/>
            </a:pPr>
            <a:r>
              <a:rPr lang="en-NZ" baseline="0" dirty="0" smtClean="0"/>
              <a:t>Users</a:t>
            </a:r>
          </a:p>
          <a:p>
            <a:pPr marL="118095" indent="-118095">
              <a:buFontTx/>
              <a:buChar char="-"/>
            </a:pPr>
            <a:r>
              <a:rPr lang="en-NZ" baseline="0" dirty="0" smtClean="0"/>
              <a:t>Other systems</a:t>
            </a:r>
          </a:p>
          <a:p>
            <a:pPr marL="118095" indent="-118095">
              <a:buFontTx/>
              <a:buChar char="-"/>
            </a:pPr>
            <a:r>
              <a:rPr lang="en-NZ" baseline="0" dirty="0" smtClean="0"/>
              <a:t>The future</a:t>
            </a:r>
          </a:p>
          <a:p>
            <a:pPr marL="118095" indent="-118095">
              <a:buFontTx/>
              <a:buChar char="-"/>
            </a:pPr>
            <a:r>
              <a:rPr lang="en-NZ" baseline="0" dirty="0" smtClean="0"/>
              <a:t>Stakeholders</a:t>
            </a:r>
          </a:p>
          <a:p>
            <a:pPr marL="118095" indent="-118095">
              <a:buFontTx/>
              <a:buChar char="-"/>
            </a:pPr>
            <a:endParaRPr lang="en-NZ" baseline="0" dirty="0" smtClean="0"/>
          </a:p>
          <a:p>
            <a:r>
              <a:rPr lang="en-NZ" baseline="0" dirty="0" smtClean="0"/>
              <a:t>Practical vs by the book</a:t>
            </a:r>
          </a:p>
          <a:p>
            <a:pPr marL="118095" indent="-118095">
              <a:buFontTx/>
              <a:buChar char="-"/>
            </a:pPr>
            <a:r>
              <a:rPr lang="en-NZ" dirty="0" smtClean="0"/>
              <a:t>We are a</a:t>
            </a:r>
            <a:r>
              <a:rPr lang="en-NZ" baseline="0" dirty="0" smtClean="0"/>
              <a:t> Council, a Local </a:t>
            </a:r>
            <a:r>
              <a:rPr lang="en-NZ" baseline="0" dirty="0" err="1" smtClean="0"/>
              <a:t>Govt</a:t>
            </a:r>
            <a:r>
              <a:rPr lang="en-NZ" baseline="0" dirty="0" smtClean="0"/>
              <a:t> Agency</a:t>
            </a:r>
          </a:p>
          <a:p>
            <a:pPr marL="118095" indent="-118095">
              <a:buFontTx/>
              <a:buChar char="-"/>
            </a:pPr>
            <a:r>
              <a:rPr lang="en-NZ" baseline="0" dirty="0" smtClean="0"/>
              <a:t>We do things by the book by default because</a:t>
            </a:r>
          </a:p>
          <a:p>
            <a:pPr marL="118095" indent="-118095">
              <a:buFontTx/>
              <a:buChar char="-"/>
            </a:pPr>
            <a:r>
              <a:rPr lang="en-NZ" baseline="0" dirty="0" smtClean="0"/>
              <a:t>We are in the public eye and our processes are driven by compliance</a:t>
            </a:r>
          </a:p>
          <a:p>
            <a:pPr marL="118095" indent="-118095">
              <a:buFontTx/>
              <a:buChar char="-"/>
            </a:pPr>
            <a:r>
              <a:rPr lang="en-NZ" baseline="0" dirty="0" smtClean="0"/>
              <a:t>So don’t get me wrong. This is not about short cuts or ignoring a step</a:t>
            </a:r>
          </a:p>
          <a:p>
            <a:pPr marL="118095" indent="-118095">
              <a:buFontTx/>
              <a:buChar char="-"/>
            </a:pPr>
            <a:r>
              <a:rPr lang="en-NZ" baseline="0" dirty="0" smtClean="0"/>
              <a:t>On the contrary this is about conscious decisions to what extent each step is followed.</a:t>
            </a:r>
          </a:p>
          <a:p>
            <a:pPr marL="118095" indent="-118095">
              <a:buFontTx/>
              <a:buChar char="-"/>
            </a:pPr>
            <a:r>
              <a:rPr lang="en-NZ" baseline="0" dirty="0" smtClean="0"/>
              <a:t>Ask for clarification when people say “the regulation xyz requires that we do it this way”</a:t>
            </a:r>
          </a:p>
          <a:p>
            <a:pPr marL="118095" indent="-118095">
              <a:buFontTx/>
              <a:buChar char="-"/>
            </a:pPr>
            <a:endParaRPr lang="en-NZ" baseline="0" dirty="0" smtClean="0"/>
          </a:p>
          <a:p>
            <a:r>
              <a:rPr lang="en-NZ" baseline="0" dirty="0" smtClean="0"/>
              <a:t>Scope</a:t>
            </a:r>
          </a:p>
          <a:p>
            <a:pPr marL="118095" indent="-118095">
              <a:buFontTx/>
              <a:buChar char="-"/>
            </a:pPr>
            <a:r>
              <a:rPr lang="en-NZ" baseline="0" dirty="0" smtClean="0"/>
              <a:t>What have you promised (expectations)</a:t>
            </a:r>
          </a:p>
          <a:p>
            <a:pPr marL="118095" indent="-118095">
              <a:buFontTx/>
              <a:buChar char="-"/>
            </a:pPr>
            <a:r>
              <a:rPr lang="en-NZ" baseline="0" dirty="0" smtClean="0"/>
              <a:t>What can be done (feasibility)</a:t>
            </a:r>
          </a:p>
          <a:p>
            <a:pPr marL="118095" indent="-118095" defTabSz="629839">
              <a:buFontTx/>
              <a:buChar char="-"/>
              <a:defRPr/>
            </a:pPr>
            <a:r>
              <a:rPr lang="en-NZ" baseline="0" dirty="0" smtClean="0"/>
              <a:t>What must be done (compliance, regulations, dependencies)</a:t>
            </a:r>
            <a:endParaRPr lang="en-NZ" dirty="0" smtClean="0"/>
          </a:p>
          <a:p>
            <a:pPr marL="118095" indent="-118095">
              <a:buFontTx/>
              <a:buChar char="-"/>
            </a:pPr>
            <a:r>
              <a:rPr lang="en-NZ" baseline="0" dirty="0" smtClean="0"/>
              <a:t>What should be done (scope)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950F2D-1255-45F6-9806-916749929F41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623245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 smtClean="0"/>
              <a:t>Stakeholders have usually a vested interest in the status Quo because they have been part</a:t>
            </a:r>
            <a:r>
              <a:rPr lang="en-NZ" baseline="0" dirty="0" smtClean="0"/>
              <a:t> in creating it</a:t>
            </a:r>
          </a:p>
          <a:p>
            <a:r>
              <a:rPr lang="en-NZ" baseline="0" dirty="0" smtClean="0"/>
              <a:t>Be aware of the impact when you burst such a system</a:t>
            </a:r>
          </a:p>
          <a:p>
            <a:r>
              <a:rPr lang="en-NZ" baseline="0" dirty="0" smtClean="0"/>
              <a:t>Creating a power grid is in my experience a possible way to manage different stakeholder interests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950F2D-1255-45F6-9806-916749929F41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194296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NZ" sz="800" dirty="0"/>
              <a:t>Business Needs – Stakeholder Power grid</a:t>
            </a:r>
          </a:p>
          <a:p>
            <a:pPr lvl="1"/>
            <a:r>
              <a:rPr lang="en-NZ" sz="800" dirty="0"/>
              <a:t>Customer Services - we need to help our customers to connect with the right people</a:t>
            </a:r>
          </a:p>
          <a:p>
            <a:pPr lvl="1"/>
            <a:r>
              <a:rPr lang="en-NZ" sz="800" dirty="0"/>
              <a:t>HR - who works for us in which role</a:t>
            </a:r>
          </a:p>
          <a:p>
            <a:pPr lvl="1"/>
            <a:r>
              <a:rPr lang="en-NZ" sz="800" dirty="0"/>
              <a:t>Facilities - ensure who works here has building access and a place to work from</a:t>
            </a:r>
          </a:p>
          <a:p>
            <a:pPr lvl="1"/>
            <a:r>
              <a:rPr lang="en-NZ" sz="800" dirty="0"/>
              <a:t>IT - people who work here have the right technical communication and access capabilities</a:t>
            </a:r>
          </a:p>
          <a:p>
            <a:pPr lvl="1"/>
            <a:r>
              <a:rPr lang="en-NZ" sz="800" dirty="0"/>
              <a:t>Staff - need to contact and find other staff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950F2D-1255-45F6-9806-916749929F41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305425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 smtClean="0"/>
              <a:t>Want – future thinking / aspiration</a:t>
            </a:r>
          </a:p>
          <a:p>
            <a:r>
              <a:rPr lang="en-NZ" dirty="0" smtClean="0"/>
              <a:t>Need – compliance / regulations / expectations of those I represent</a:t>
            </a:r>
          </a:p>
          <a:p>
            <a:r>
              <a:rPr lang="en-NZ" dirty="0" smtClean="0"/>
              <a:t>Have – that’s what I bring to the table and have invested thus</a:t>
            </a:r>
            <a:r>
              <a:rPr lang="en-NZ" baseline="0" dirty="0" smtClean="0"/>
              <a:t> far in it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950F2D-1255-45F6-9806-916749929F41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27183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8095" indent="-118095">
              <a:buFont typeface="Arial" panose="020B0604020202020204" pitchFamily="34" charset="0"/>
              <a:buChar char="•"/>
            </a:pPr>
            <a:r>
              <a:rPr lang="en-NZ" sz="800" dirty="0"/>
              <a:t>Before people start working here</a:t>
            </a:r>
            <a:br>
              <a:rPr lang="en-NZ" sz="800" dirty="0"/>
            </a:br>
            <a:r>
              <a:rPr lang="en-NZ" sz="800" dirty="0"/>
              <a:t>- what comes first IT or HR records? </a:t>
            </a:r>
            <a:br>
              <a:rPr lang="en-NZ" sz="800" dirty="0"/>
            </a:br>
            <a:r>
              <a:rPr lang="en-NZ" sz="800" dirty="0"/>
              <a:t>- technically HR, practically IT</a:t>
            </a:r>
          </a:p>
          <a:p>
            <a:pPr marL="118095" indent="-118095">
              <a:buFont typeface="Arial" panose="020B0604020202020204" pitchFamily="34" charset="0"/>
              <a:buChar char="•"/>
            </a:pPr>
            <a:r>
              <a:rPr lang="en-NZ" sz="800" dirty="0"/>
              <a:t>When people start</a:t>
            </a:r>
            <a:br>
              <a:rPr lang="en-NZ" sz="800" dirty="0"/>
            </a:br>
            <a:r>
              <a:rPr lang="en-NZ" sz="800" dirty="0"/>
              <a:t>- Desk</a:t>
            </a:r>
            <a:br>
              <a:rPr lang="en-NZ" sz="800" dirty="0"/>
            </a:br>
            <a:r>
              <a:rPr lang="en-NZ" sz="800" dirty="0"/>
              <a:t>- computer</a:t>
            </a:r>
            <a:br>
              <a:rPr lang="en-NZ" sz="800" dirty="0"/>
            </a:br>
            <a:r>
              <a:rPr lang="en-NZ" sz="800" dirty="0"/>
              <a:t>- phone</a:t>
            </a:r>
          </a:p>
          <a:p>
            <a:pPr marL="118095" indent="-118095">
              <a:buFont typeface="Arial" panose="020B0604020202020204" pitchFamily="34" charset="0"/>
              <a:buChar char="•"/>
            </a:pPr>
            <a:r>
              <a:rPr lang="en-NZ" sz="800" dirty="0"/>
              <a:t>Changes </a:t>
            </a:r>
            <a:br>
              <a:rPr lang="en-NZ" sz="800" dirty="0"/>
            </a:br>
            <a:r>
              <a:rPr lang="en-NZ" sz="800" dirty="0"/>
              <a:t>- hierarchical</a:t>
            </a:r>
            <a:br>
              <a:rPr lang="en-NZ" sz="800" dirty="0"/>
            </a:br>
            <a:r>
              <a:rPr lang="en-NZ" sz="800" dirty="0"/>
              <a:t>- location moves</a:t>
            </a:r>
            <a:br>
              <a:rPr lang="en-NZ" sz="800" dirty="0"/>
            </a:br>
            <a:r>
              <a:rPr lang="en-NZ" sz="800" dirty="0"/>
              <a:t>- access rights</a:t>
            </a:r>
          </a:p>
          <a:p>
            <a:pPr marL="118095" indent="-118095">
              <a:buFont typeface="Arial" panose="020B0604020202020204" pitchFamily="34" charset="0"/>
              <a:buChar char="•"/>
            </a:pPr>
            <a:r>
              <a:rPr lang="en-NZ" sz="800" dirty="0"/>
              <a:t>When people leave the organisation</a:t>
            </a:r>
            <a:br>
              <a:rPr lang="en-NZ" sz="800" dirty="0"/>
            </a:br>
            <a:r>
              <a:rPr lang="en-NZ" sz="800" dirty="0"/>
              <a:t>- timing (of closing an account)</a:t>
            </a:r>
            <a:br>
              <a:rPr lang="en-NZ" sz="800" dirty="0"/>
            </a:br>
            <a:r>
              <a:rPr lang="en-NZ" sz="800" dirty="0"/>
              <a:t>- systems and people who need to know</a:t>
            </a:r>
          </a:p>
          <a:p>
            <a:pPr marL="118095" indent="-118095">
              <a:buFont typeface="Arial" panose="020B0604020202020204" pitchFamily="34" charset="0"/>
              <a:buChar char="•"/>
            </a:pPr>
            <a:r>
              <a:rPr lang="en-NZ" sz="800" dirty="0"/>
              <a:t>After people have left</a:t>
            </a:r>
            <a:br>
              <a:rPr lang="en-NZ" sz="800" dirty="0"/>
            </a:br>
            <a:r>
              <a:rPr lang="en-NZ" sz="800" dirty="0"/>
              <a:t>- does the account stay open for a while?</a:t>
            </a:r>
            <a:br>
              <a:rPr lang="en-NZ" sz="800" dirty="0"/>
            </a:br>
            <a:r>
              <a:rPr lang="en-NZ" sz="800" dirty="0"/>
              <a:t>- could the account being re-used?</a:t>
            </a:r>
            <a:br>
              <a:rPr lang="en-NZ" sz="800" dirty="0"/>
            </a:b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950F2D-1255-45F6-9806-916749929F41}" type="slidenum">
              <a:rPr lang="en-AU" smtClean="0"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128783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" y="0"/>
            <a:ext cx="9142375" cy="5143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" y="0"/>
            <a:ext cx="9142373" cy="5143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1245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363838"/>
            <a:ext cx="9144000" cy="425450"/>
          </a:xfrm>
        </p:spPr>
        <p:txBody>
          <a:bodyPr anchor="b"/>
          <a:lstStyle>
            <a:lvl1pPr algn="l">
              <a:defRPr sz="2000" b="0">
                <a:solidFill>
                  <a:srgbClr val="EE2D2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7950" y="123478"/>
            <a:ext cx="8928100" cy="3086100"/>
          </a:xfrm>
        </p:spPr>
        <p:txBody>
          <a:bodyPr/>
          <a:lstStyle>
            <a:lvl1pPr marL="0" indent="0">
              <a:buNone/>
              <a:defRPr sz="3200">
                <a:latin typeface="Lucida Sans Unicode" pitchFamily="34" charset="0"/>
                <a:cs typeface="Lucida Sans Unicode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0" y="3913187"/>
            <a:ext cx="9144000" cy="890587"/>
          </a:xfrm>
        </p:spPr>
        <p:txBody>
          <a:bodyPr/>
          <a:lstStyle>
            <a:lvl1pPr marL="0" indent="0">
              <a:buNone/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070918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&amp;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" y="2286"/>
            <a:ext cx="9134248" cy="5138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0050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Your Detai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" y="0"/>
            <a:ext cx="9142375" cy="51435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" y="0"/>
            <a:ext cx="9142373" cy="5143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4704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0" y="411510"/>
            <a:ext cx="9144000" cy="54447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>
              <a:defRPr>
                <a:solidFill>
                  <a:srgbClr val="EE2D2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423675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0" y="411510"/>
            <a:ext cx="9144000" cy="54447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>
              <a:defRPr>
                <a:solidFill>
                  <a:srgbClr val="EE2D2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718649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7" y="-10041"/>
            <a:ext cx="9140745" cy="5142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247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987574"/>
            <a:ext cx="4499992" cy="3816424"/>
          </a:xfrm>
        </p:spPr>
        <p:txBody>
          <a:bodyPr>
            <a:normAutofit/>
          </a:bodyPr>
          <a:lstStyle>
            <a:lvl1pPr>
              <a:defRPr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4008" y="987574"/>
            <a:ext cx="4499992" cy="3816424"/>
          </a:xfrm>
        </p:spPr>
        <p:txBody>
          <a:bodyPr>
            <a:normAutofit/>
          </a:bodyPr>
          <a:lstStyle>
            <a:lvl1pPr>
              <a:defRPr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0" y="411510"/>
            <a:ext cx="9144000" cy="54447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>
              <a:defRPr>
                <a:solidFill>
                  <a:srgbClr val="EE2D2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166904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0" y="987574"/>
            <a:ext cx="4499992" cy="3816201"/>
          </a:xfrm>
        </p:spPr>
        <p:txBody>
          <a:bodyPr/>
          <a:lstStyle>
            <a:lvl1pPr>
              <a:defRPr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008" y="413341"/>
            <a:ext cx="4499992" cy="542647"/>
          </a:xfrm>
        </p:spPr>
        <p:txBody>
          <a:bodyPr anchor="ctr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lang="en-US" sz="2000" b="0" kern="1200" dirty="0" smtClean="0">
                <a:solidFill>
                  <a:srgbClr val="EE2D2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008" y="987574"/>
            <a:ext cx="4499992" cy="3816201"/>
          </a:xfrm>
        </p:spPr>
        <p:txBody>
          <a:bodyPr/>
          <a:lstStyle>
            <a:lvl1pPr>
              <a:defRPr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0" y="411510"/>
            <a:ext cx="4499992" cy="54447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>
              <a:defRPr sz="2000">
                <a:solidFill>
                  <a:srgbClr val="EE2D2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461956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0" y="411510"/>
            <a:ext cx="9144000" cy="54447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>
              <a:defRPr>
                <a:solidFill>
                  <a:srgbClr val="EE2D2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4859030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353585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" y="-20538"/>
            <a:ext cx="9142371" cy="51434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39502"/>
            <a:ext cx="3419872" cy="432048"/>
          </a:xfrm>
        </p:spPr>
        <p:txBody>
          <a:bodyPr anchor="b"/>
          <a:lstStyle>
            <a:lvl1pPr algn="l">
              <a:defRPr sz="1600" b="0">
                <a:solidFill>
                  <a:srgbClr val="EE2D2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63888" y="411733"/>
            <a:ext cx="5580112" cy="4680297"/>
          </a:xfrm>
        </p:spPr>
        <p:txBody>
          <a:bodyPr>
            <a:normAutofit/>
          </a:bodyPr>
          <a:lstStyle>
            <a:lvl1pPr>
              <a:defRPr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0" y="699542"/>
            <a:ext cx="3419872" cy="4104233"/>
          </a:xfrm>
        </p:spPr>
        <p:txBody>
          <a:bodyPr/>
          <a:lstStyle>
            <a:lvl1pPr marL="0" indent="0">
              <a:buNone/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426126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" y="-20538"/>
            <a:ext cx="9142373" cy="5143498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987574"/>
            <a:ext cx="9144000" cy="38164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371088"/>
            <a:ext cx="9144000" cy="54447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41564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4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2" r:id="rId11"/>
    <p:sldLayoutId id="2147483673" r:id="rId12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2800" b="0" kern="1200">
          <a:solidFill>
            <a:srgbClr val="EE2D24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emf"/><Relationship Id="rId4" Type="http://schemas.openxmlformats.org/officeDocument/2006/relationships/image" Target="../media/image19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950" y="2521873"/>
            <a:ext cx="4680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Frank Gebhardt</a:t>
            </a:r>
          </a:p>
          <a:p>
            <a:r>
              <a:rPr lang="en-US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IT Architect, Christchurch City Council</a:t>
            </a:r>
            <a:endParaRPr lang="en-US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9850" y="1287334"/>
            <a:ext cx="8949104" cy="1323439"/>
          </a:xfrm>
          <a:prstGeom prst="rect">
            <a:avLst/>
          </a:prstGeom>
          <a:noFill/>
        </p:spPr>
        <p:txBody>
          <a:bodyPr wrap="square" lIns="90000" rtlCol="0" anchor="b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Making Identity Management Business Sexy</a:t>
            </a:r>
            <a:endParaRPr lang="en-US" sz="40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601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Approach</a:t>
            </a:r>
            <a:endParaRPr lang="en-NZ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94062"/>
            <a:ext cx="8704151" cy="2240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309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User Experience (UX)</a:t>
            </a:r>
            <a:endParaRPr lang="en-NZ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775" y="1183061"/>
            <a:ext cx="8934450" cy="3476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639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UX – SAP Screen</a:t>
            </a:r>
            <a:endParaRPr lang="en-NZ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3407" y="554410"/>
            <a:ext cx="5724525" cy="412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446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UX – SharePoint / SuccessFactors</a:t>
            </a:r>
            <a:endParaRPr lang="en-NZ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944" y="955988"/>
            <a:ext cx="8371281" cy="3847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894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A Question of Trust</a:t>
            </a:r>
            <a:endParaRPr lang="en-NZ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847" y="955988"/>
            <a:ext cx="2521492" cy="364141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7808" y="955988"/>
            <a:ext cx="2646996" cy="36414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4273" y="955988"/>
            <a:ext cx="2646996" cy="3641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668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025" y="537926"/>
            <a:ext cx="7262718" cy="4392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011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134" y="599025"/>
            <a:ext cx="7414621" cy="4265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007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732" y="553075"/>
            <a:ext cx="7790539" cy="4414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396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Key Points to Take Home</a:t>
            </a:r>
            <a:endParaRPr lang="en-AU" dirty="0"/>
          </a:p>
        </p:txBody>
      </p:sp>
      <p:sp>
        <p:nvSpPr>
          <p:cNvPr id="4" name="Content Placeholder 1"/>
          <p:cNvSpPr>
            <a:spLocks noGrp="1"/>
          </p:cNvSpPr>
          <p:nvPr>
            <p:ph idx="1"/>
          </p:nvPr>
        </p:nvSpPr>
        <p:spPr>
          <a:xfrm>
            <a:off x="1039682" y="1146586"/>
            <a:ext cx="7440930" cy="3478118"/>
          </a:xfrm>
        </p:spPr>
        <p:txBody>
          <a:bodyPr/>
          <a:lstStyle/>
          <a:p>
            <a:pPr>
              <a:lnSpc>
                <a:spcPct val="200000"/>
              </a:lnSpc>
              <a:buFont typeface="Arial" charset="0"/>
              <a:buChar char="•"/>
            </a:pPr>
            <a:r>
              <a:rPr lang="en-NZ" dirty="0"/>
              <a:t>good </a:t>
            </a:r>
            <a:r>
              <a:rPr lang="en-NZ" dirty="0" smtClean="0"/>
              <a:t>enough</a:t>
            </a:r>
          </a:p>
          <a:p>
            <a:pPr>
              <a:lnSpc>
                <a:spcPct val="200000"/>
              </a:lnSpc>
              <a:buFont typeface="Arial" charset="0"/>
              <a:buChar char="•"/>
            </a:pPr>
            <a:r>
              <a:rPr lang="en-NZ" dirty="0" smtClean="0"/>
              <a:t>practical </a:t>
            </a:r>
            <a:r>
              <a:rPr lang="en-NZ" dirty="0"/>
              <a:t>versus by the </a:t>
            </a:r>
            <a:r>
              <a:rPr lang="en-NZ" dirty="0" smtClean="0"/>
              <a:t>book</a:t>
            </a:r>
          </a:p>
          <a:p>
            <a:pPr>
              <a:lnSpc>
                <a:spcPct val="200000"/>
              </a:lnSpc>
              <a:buFont typeface="Arial" charset="0"/>
              <a:buChar char="•"/>
            </a:pPr>
            <a:r>
              <a:rPr lang="en-NZ" dirty="0" smtClean="0"/>
              <a:t>don't </a:t>
            </a:r>
            <a:r>
              <a:rPr lang="en-NZ" dirty="0"/>
              <a:t>box yourself </a:t>
            </a:r>
            <a:r>
              <a:rPr lang="en-NZ" dirty="0" smtClean="0"/>
              <a:t>in – a question of scope</a:t>
            </a:r>
          </a:p>
          <a:p>
            <a:pPr>
              <a:lnSpc>
                <a:spcPct val="200000"/>
              </a:lnSpc>
              <a:buFont typeface="Arial" charset="0"/>
              <a:buChar char="•"/>
            </a:pPr>
            <a:r>
              <a:rPr lang="en-NZ" dirty="0" smtClean="0"/>
              <a:t>What’s next ?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59792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8494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dirty="0" smtClean="0"/>
              <a:t>…..</a:t>
            </a:r>
            <a:endParaRPr lang="en-AU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537287"/>
            <a:ext cx="9144000" cy="4266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097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7876" y="1439044"/>
            <a:ext cx="34563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 smtClean="0">
                <a:solidFill>
                  <a:srgbClr val="EE2D2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E: </a:t>
            </a:r>
            <a:r>
              <a:rPr lang="en-AU" sz="1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frank.Gebhardt@ccc.govt.nz</a:t>
            </a:r>
            <a:endParaRPr lang="en-GB" sz="1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7876" y="1856922"/>
            <a:ext cx="34563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 smtClean="0">
                <a:solidFill>
                  <a:srgbClr val="EE2D2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M: </a:t>
            </a:r>
            <a:r>
              <a:rPr lang="en-AU" sz="1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+64 21 873 169</a:t>
            </a:r>
            <a:endParaRPr lang="en-GB" sz="1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7876" y="2277012"/>
            <a:ext cx="34563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 smtClean="0">
                <a:solidFill>
                  <a:srgbClr val="EE2D2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P: </a:t>
            </a:r>
            <a:r>
              <a:rPr lang="en-AU" sz="1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+64 3 941 8265</a:t>
            </a:r>
            <a:endParaRPr lang="en-GB" sz="1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7875" y="2662292"/>
            <a:ext cx="38097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 smtClean="0">
                <a:solidFill>
                  <a:srgbClr val="EE2D2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Li:</a:t>
            </a:r>
            <a:r>
              <a:rPr lang="en-AU" sz="1400" dirty="0" smtClean="0">
                <a:solidFill>
                  <a:srgbClr val="EE2D24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NZ" sz="1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https://nz.linkedin.com/in/frankgebhardt</a:t>
            </a:r>
            <a:r>
              <a:rPr lang="en-AU" sz="1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</a:t>
            </a:r>
            <a:endParaRPr lang="en-GB" sz="1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07876" y="3047572"/>
            <a:ext cx="34563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 smtClean="0">
                <a:solidFill>
                  <a:srgbClr val="EE2D2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Tw: </a:t>
            </a:r>
            <a:r>
              <a:rPr lang="en-AU" sz="1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@</a:t>
            </a:r>
            <a:r>
              <a:rPr lang="en-AU" sz="1400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frankthegrey</a:t>
            </a:r>
            <a:endParaRPr lang="en-GB" sz="1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6891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725" y="890587"/>
            <a:ext cx="8210550" cy="3362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194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Introduction</a:t>
            </a:r>
            <a:endParaRPr lang="en-NZ" dirty="0"/>
          </a:p>
        </p:txBody>
      </p:sp>
      <p:sp>
        <p:nvSpPr>
          <p:cNvPr id="4" name="TextBox 3"/>
          <p:cNvSpPr txBox="1"/>
          <p:nvPr/>
        </p:nvSpPr>
        <p:spPr>
          <a:xfrm>
            <a:off x="0" y="200025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9600" dirty="0" smtClean="0"/>
              <a:t>55</a:t>
            </a:r>
            <a:endParaRPr lang="en-NZ" sz="9600" dirty="0"/>
          </a:p>
        </p:txBody>
      </p:sp>
    </p:spTree>
    <p:extLst>
      <p:ext uri="{BB962C8B-B14F-4D97-AF65-F5344CB8AC3E}">
        <p14:creationId xmlns:p14="http://schemas.microsoft.com/office/powerpoint/2010/main" val="1318654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03070" y="1325880"/>
            <a:ext cx="7440930" cy="3478118"/>
          </a:xfrm>
        </p:spPr>
        <p:txBody>
          <a:bodyPr/>
          <a:lstStyle/>
          <a:p>
            <a:pPr>
              <a:lnSpc>
                <a:spcPct val="200000"/>
              </a:lnSpc>
              <a:buFont typeface="Arial" charset="0"/>
              <a:buChar char="•"/>
            </a:pPr>
            <a:r>
              <a:rPr lang="en-NZ" dirty="0"/>
              <a:t>good </a:t>
            </a:r>
            <a:r>
              <a:rPr lang="en-NZ" dirty="0" smtClean="0"/>
              <a:t>enough</a:t>
            </a:r>
          </a:p>
          <a:p>
            <a:pPr>
              <a:lnSpc>
                <a:spcPct val="200000"/>
              </a:lnSpc>
              <a:buFont typeface="Arial" charset="0"/>
              <a:buChar char="•"/>
            </a:pPr>
            <a:r>
              <a:rPr lang="en-NZ" dirty="0" smtClean="0"/>
              <a:t>practical </a:t>
            </a:r>
            <a:r>
              <a:rPr lang="en-NZ" dirty="0"/>
              <a:t>versus by the </a:t>
            </a:r>
            <a:r>
              <a:rPr lang="en-NZ" dirty="0" smtClean="0"/>
              <a:t>book</a:t>
            </a:r>
          </a:p>
          <a:p>
            <a:pPr>
              <a:lnSpc>
                <a:spcPct val="200000"/>
              </a:lnSpc>
              <a:buFont typeface="Arial" charset="0"/>
              <a:buChar char="•"/>
            </a:pPr>
            <a:r>
              <a:rPr lang="en-NZ" dirty="0" smtClean="0"/>
              <a:t>don't </a:t>
            </a:r>
            <a:r>
              <a:rPr lang="en-NZ" dirty="0"/>
              <a:t>box yourself </a:t>
            </a:r>
            <a:r>
              <a:rPr lang="en-NZ" dirty="0" smtClean="0"/>
              <a:t>in – a question of scope</a:t>
            </a:r>
            <a:endParaRPr lang="en-A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What I’ll Cover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256511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/>
          <p:cNvSpPr txBox="1">
            <a:spLocks/>
          </p:cNvSpPr>
          <p:nvPr/>
        </p:nvSpPr>
        <p:spPr>
          <a:xfrm>
            <a:off x="179512" y="123478"/>
            <a:ext cx="4392488" cy="11255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Lucida Sans Unicode" pitchFamily="34" charset="0"/>
                <a:ea typeface="+mn-ea"/>
                <a:cs typeface="Lucida Sans Unicod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Lucida Sans Unicode" pitchFamily="34" charset="0"/>
                <a:ea typeface="+mn-ea"/>
                <a:cs typeface="Lucida Sans Unicod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Lucida Sans Unicode" pitchFamily="34" charset="0"/>
                <a:ea typeface="+mn-ea"/>
                <a:cs typeface="Lucida Sans Unicod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Lucida Sans Unicode" pitchFamily="34" charset="0"/>
                <a:ea typeface="+mn-ea"/>
                <a:cs typeface="Lucida Sans Unicod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Lucida Sans Unicode" pitchFamily="34" charset="0"/>
                <a:ea typeface="+mn-ea"/>
                <a:cs typeface="Lucida Sans Unicod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AU" sz="4400" dirty="0" smtClean="0">
                <a:solidFill>
                  <a:srgbClr val="EE2D2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Stakeholders</a:t>
            </a:r>
            <a:endParaRPr lang="en-AU" sz="4400" dirty="0">
              <a:solidFill>
                <a:srgbClr val="EE2D24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0620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Business Needs</a:t>
            </a:r>
            <a:endParaRPr lang="en-AU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1760" y="594361"/>
            <a:ext cx="5782186" cy="4209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586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Stakeholder Concerns</a:t>
            </a:r>
            <a:endParaRPr lang="en-AU" dirty="0"/>
          </a:p>
        </p:txBody>
      </p:sp>
      <p:sp>
        <p:nvSpPr>
          <p:cNvPr id="4" name="TextBox 3"/>
          <p:cNvSpPr txBox="1"/>
          <p:nvPr/>
        </p:nvSpPr>
        <p:spPr>
          <a:xfrm>
            <a:off x="1434353" y="1506071"/>
            <a:ext cx="17333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sz="4800" dirty="0" smtClean="0"/>
              <a:t>I want</a:t>
            </a:r>
            <a:endParaRPr lang="en-NZ" sz="4800" dirty="0"/>
          </a:p>
        </p:txBody>
      </p:sp>
      <p:sp>
        <p:nvSpPr>
          <p:cNvPr id="5" name="TextBox 4"/>
          <p:cNvSpPr txBox="1"/>
          <p:nvPr/>
        </p:nvSpPr>
        <p:spPr>
          <a:xfrm>
            <a:off x="6024282" y="1506071"/>
            <a:ext cx="173957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sz="4800" dirty="0" smtClean="0"/>
              <a:t>I need</a:t>
            </a:r>
            <a:endParaRPr lang="en-NZ" sz="4800" dirty="0"/>
          </a:p>
        </p:txBody>
      </p:sp>
      <p:sp>
        <p:nvSpPr>
          <p:cNvPr id="6" name="TextBox 5"/>
          <p:cNvSpPr txBox="1"/>
          <p:nvPr/>
        </p:nvSpPr>
        <p:spPr>
          <a:xfrm>
            <a:off x="3550024" y="3334871"/>
            <a:ext cx="16656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sz="4800" dirty="0" smtClean="0"/>
              <a:t>I have</a:t>
            </a:r>
            <a:endParaRPr lang="en-NZ" sz="4800" dirty="0"/>
          </a:p>
        </p:txBody>
      </p:sp>
    </p:spTree>
    <p:extLst>
      <p:ext uri="{BB962C8B-B14F-4D97-AF65-F5344CB8AC3E}">
        <p14:creationId xmlns:p14="http://schemas.microsoft.com/office/powerpoint/2010/main" val="2733347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Timing and Business processes</a:t>
            </a:r>
            <a:endParaRPr lang="en-AU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6588" y="1469092"/>
            <a:ext cx="2492187" cy="249218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5995" y="2067296"/>
            <a:ext cx="2186828" cy="129577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12540" y="1818713"/>
            <a:ext cx="2142566" cy="2142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57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7282</TotalTime>
  <Words>793</Words>
  <Application>Microsoft Office PowerPoint</Application>
  <PresentationFormat>On-screen Show (16:9)</PresentationFormat>
  <Paragraphs>147</Paragraphs>
  <Slides>20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Custom Design</vt:lpstr>
      <vt:lpstr>PowerPoint Presentation</vt:lpstr>
      <vt:lpstr>PowerPoint Presentation</vt:lpstr>
      <vt:lpstr>PowerPoint Presentation</vt:lpstr>
      <vt:lpstr>Introduction</vt:lpstr>
      <vt:lpstr>What I’ll Cover</vt:lpstr>
      <vt:lpstr>PowerPoint Presentation</vt:lpstr>
      <vt:lpstr>Business Needs</vt:lpstr>
      <vt:lpstr>Stakeholder Concerns</vt:lpstr>
      <vt:lpstr>Timing and Business processes</vt:lpstr>
      <vt:lpstr>Approach</vt:lpstr>
      <vt:lpstr>User Experience (UX)</vt:lpstr>
      <vt:lpstr>UX – SAP Screen</vt:lpstr>
      <vt:lpstr>UX – SharePoint / SuccessFactors</vt:lpstr>
      <vt:lpstr>A Question of Trust</vt:lpstr>
      <vt:lpstr>PowerPoint Presentation</vt:lpstr>
      <vt:lpstr>PowerPoint Presentation</vt:lpstr>
      <vt:lpstr>PowerPoint Presentation</vt:lpstr>
      <vt:lpstr>Key Points to Take Home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Lloyd Healy</dc:creator>
  <cp:lastModifiedBy>Rosanne English</cp:lastModifiedBy>
  <cp:revision>50</cp:revision>
  <cp:lastPrinted>2016-05-22T20:16:52Z</cp:lastPrinted>
  <dcterms:modified xsi:type="dcterms:W3CDTF">2016-07-06T22:39:21Z</dcterms:modified>
</cp:coreProperties>
</file>