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6"/>
  </p:notesMasterIdLst>
  <p:sldIdLst>
    <p:sldId id="310" r:id="rId6"/>
    <p:sldId id="313" r:id="rId7"/>
    <p:sldId id="312" r:id="rId8"/>
    <p:sldId id="301" r:id="rId9"/>
    <p:sldId id="257" r:id="rId10"/>
    <p:sldId id="293" r:id="rId11"/>
    <p:sldId id="300" r:id="rId12"/>
    <p:sldId id="289" r:id="rId13"/>
    <p:sldId id="285" r:id="rId14"/>
    <p:sldId id="302" r:id="rId15"/>
    <p:sldId id="299" r:id="rId16"/>
    <p:sldId id="311" r:id="rId17"/>
    <p:sldId id="303" r:id="rId18"/>
    <p:sldId id="304" r:id="rId19"/>
    <p:sldId id="305" r:id="rId20"/>
    <p:sldId id="306" r:id="rId21"/>
    <p:sldId id="308" r:id="rId22"/>
    <p:sldId id="307" r:id="rId23"/>
    <p:sldId id="309"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90"/>
    <a:srgbClr val="3C3C3C"/>
    <a:srgbClr val="138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37" autoAdjust="0"/>
  </p:normalViewPr>
  <p:slideViewPr>
    <p:cSldViewPr>
      <p:cViewPr varScale="1">
        <p:scale>
          <a:sx n="92" d="100"/>
          <a:sy n="92" d="100"/>
        </p:scale>
        <p:origin x="215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E3908-EC4A-4452-9F20-D1AF81388000}" type="datetimeFigureOut">
              <a:rPr lang="en-NZ" smtClean="0"/>
              <a:t>7/09/2016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DE881-87FD-4D43-9287-11626D748F72}" type="slidenum">
              <a:rPr lang="en-NZ" smtClean="0"/>
              <a:t>‹#›</a:t>
            </a:fld>
            <a:endParaRPr lang="en-NZ"/>
          </a:p>
        </p:txBody>
      </p:sp>
    </p:spTree>
    <p:extLst>
      <p:ext uri="{BB962C8B-B14F-4D97-AF65-F5344CB8AC3E}">
        <p14:creationId xmlns:p14="http://schemas.microsoft.com/office/powerpoint/2010/main" val="94281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Frame it up and Logan will add the substance</a:t>
            </a:r>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2</a:t>
            </a:fld>
            <a:endParaRPr lang="en-NZ"/>
          </a:p>
        </p:txBody>
      </p:sp>
    </p:spTree>
    <p:extLst>
      <p:ext uri="{BB962C8B-B14F-4D97-AF65-F5344CB8AC3E}">
        <p14:creationId xmlns:p14="http://schemas.microsoft.com/office/powerpoint/2010/main" val="2973186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is the core reason for the move</a:t>
            </a:r>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12</a:t>
            </a:fld>
            <a:endParaRPr lang="en-NZ"/>
          </a:p>
        </p:txBody>
      </p:sp>
    </p:spTree>
    <p:extLst>
      <p:ext uri="{BB962C8B-B14F-4D97-AF65-F5344CB8AC3E}">
        <p14:creationId xmlns:p14="http://schemas.microsoft.com/office/powerpoint/2010/main" val="353635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14</a:t>
            </a:fld>
            <a:endParaRPr lang="en-NZ"/>
          </a:p>
        </p:txBody>
      </p:sp>
    </p:spTree>
    <p:extLst>
      <p:ext uri="{BB962C8B-B14F-4D97-AF65-F5344CB8AC3E}">
        <p14:creationId xmlns:p14="http://schemas.microsoft.com/office/powerpoint/2010/main" val="83787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D</a:t>
            </a:r>
            <a:r>
              <a:rPr lang="en-NZ" baseline="0" dirty="0"/>
              <a:t> v2 with premium disk can have </a:t>
            </a:r>
            <a:r>
              <a:rPr lang="en-NZ" baseline="0" dirty="0" err="1"/>
              <a:t>iops</a:t>
            </a:r>
            <a:r>
              <a:rPr lang="en-NZ" baseline="0" dirty="0"/>
              <a:t> starting from 500 </a:t>
            </a:r>
            <a:r>
              <a:rPr lang="en-NZ" baseline="0" dirty="0" err="1"/>
              <a:t>iops</a:t>
            </a:r>
            <a:r>
              <a:rPr lang="en-NZ" baseline="0" dirty="0"/>
              <a:t> to 500000</a:t>
            </a:r>
          </a:p>
          <a:p>
            <a:r>
              <a:rPr lang="en-NZ" baseline="0" dirty="0"/>
              <a:t>Cost involved.</a:t>
            </a:r>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16</a:t>
            </a:fld>
            <a:endParaRPr lang="en-NZ"/>
          </a:p>
        </p:txBody>
      </p:sp>
    </p:spTree>
    <p:extLst>
      <p:ext uri="{BB962C8B-B14F-4D97-AF65-F5344CB8AC3E}">
        <p14:creationId xmlns:p14="http://schemas.microsoft.com/office/powerpoint/2010/main" val="416323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18</a:t>
            </a:fld>
            <a:endParaRPr lang="en-NZ"/>
          </a:p>
        </p:txBody>
      </p:sp>
    </p:spTree>
    <p:extLst>
      <p:ext uri="{BB962C8B-B14F-4D97-AF65-F5344CB8AC3E}">
        <p14:creationId xmlns:p14="http://schemas.microsoft.com/office/powerpoint/2010/main" val="327966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Arial" pitchFamily="34" charset="0"/>
              <a:buChar char="•"/>
            </a:pPr>
            <a:r>
              <a:rPr lang="en-NZ" sz="1200" b="1" dirty="0">
                <a:solidFill>
                  <a:schemeClr val="tx1"/>
                </a:solidFill>
              </a:rPr>
              <a:t>The question you have to ask is why wouldn’t you?</a:t>
            </a:r>
          </a:p>
        </p:txBody>
      </p:sp>
      <p:sp>
        <p:nvSpPr>
          <p:cNvPr id="4" name="Slide Number Placeholder 3"/>
          <p:cNvSpPr>
            <a:spLocks noGrp="1"/>
          </p:cNvSpPr>
          <p:nvPr>
            <p:ph type="sldNum" sz="quarter" idx="10"/>
          </p:nvPr>
        </p:nvSpPr>
        <p:spPr/>
        <p:txBody>
          <a:bodyPr/>
          <a:lstStyle/>
          <a:p>
            <a:pPr>
              <a:defRPr/>
            </a:pPr>
            <a:fld id="{7448C86E-3837-46D3-AE25-A2B621E18F65}" type="slidenum">
              <a:rPr lang="en-US" smtClean="0"/>
              <a:pPr>
                <a:defRPr/>
              </a:pPr>
              <a:t>20</a:t>
            </a:fld>
            <a:endParaRPr lang="en-US"/>
          </a:p>
        </p:txBody>
      </p:sp>
    </p:spTree>
    <p:extLst>
      <p:ext uri="{BB962C8B-B14F-4D97-AF65-F5344CB8AC3E}">
        <p14:creationId xmlns:p14="http://schemas.microsoft.com/office/powerpoint/2010/main" val="246339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Tx/>
              <a:buNone/>
              <a:tabLst/>
              <a:defRPr/>
            </a:pPr>
            <a:r>
              <a:rPr lang="en-NZ" sz="1200" kern="1200" dirty="0">
                <a:solidFill>
                  <a:schemeClr val="tx1"/>
                </a:solidFill>
                <a:effectLst/>
                <a:latin typeface="+mn-lt"/>
                <a:ea typeface="+mn-ea"/>
                <a:cs typeface="+mn-cs"/>
              </a:rPr>
              <a:t>We are one of the few truly converged Service Providers in NZ offering end to end Quality of Service support for voice, video, internet and corporate WAN data over the same access</a:t>
            </a:r>
          </a:p>
          <a:p>
            <a:pPr marL="171450" indent="-171450">
              <a:buFont typeface="Arial" panose="020B0604020202020204" pitchFamily="34" charset="0"/>
              <a:buChar char="•"/>
            </a:pPr>
            <a:r>
              <a:rPr lang="en-NZ" dirty="0"/>
              <a:t>There’s a lot of talk about Cloud</a:t>
            </a:r>
            <a:r>
              <a:rPr lang="en-NZ" baseline="0" dirty="0"/>
              <a:t>  - Kordia have worked with </a:t>
            </a:r>
            <a:r>
              <a:rPr lang="en-NZ" baseline="0" dirty="0" err="1"/>
              <a:t>Syd</a:t>
            </a:r>
            <a:r>
              <a:rPr lang="en-NZ" baseline="0" dirty="0"/>
              <a:t> </a:t>
            </a:r>
            <a:r>
              <a:rPr lang="en-NZ" baseline="0" dirty="0" err="1"/>
              <a:t>iniitally</a:t>
            </a:r>
            <a:r>
              <a:rPr lang="en-NZ" baseline="0" dirty="0"/>
              <a:t> with the accreditation of SAP on Azure. </a:t>
            </a:r>
            <a:endParaRPr lang="en-NZ" dirty="0"/>
          </a:p>
          <a:p>
            <a:pPr marL="171450" indent="-171450">
              <a:buFont typeface="Arial" panose="020B0604020202020204" pitchFamily="34" charset="0"/>
              <a:buChar char="•"/>
            </a:pPr>
            <a:r>
              <a:rPr lang="en-NZ" dirty="0"/>
              <a:t>First to run SAP on SQL 2016</a:t>
            </a:r>
          </a:p>
          <a:p>
            <a:pPr marL="171450" indent="-171450">
              <a:buFont typeface="Arial" panose="020B0604020202020204" pitchFamily="34" charset="0"/>
              <a:buChar char="•"/>
            </a:pPr>
            <a:r>
              <a:rPr lang="en-NZ" dirty="0"/>
              <a:t>We</a:t>
            </a:r>
            <a:r>
              <a:rPr lang="en-NZ" baseline="0" dirty="0"/>
              <a:t> have </a:t>
            </a:r>
            <a:r>
              <a:rPr lang="en-NZ" baseline="0" dirty="0" err="1"/>
              <a:t>onkor</a:t>
            </a:r>
            <a:r>
              <a:rPr lang="en-NZ" baseline="0" dirty="0"/>
              <a:t>  - WAN services</a:t>
            </a:r>
          </a:p>
          <a:p>
            <a:pPr marL="171450" indent="-171450">
              <a:buFont typeface="Arial" panose="020B0604020202020204" pitchFamily="34" charset="0"/>
              <a:buChar char="•"/>
            </a:pPr>
            <a:r>
              <a:rPr lang="en-NZ" baseline="0" dirty="0"/>
              <a:t>Business internet – premium / pairing and direct route into AWS and Azure ……Office 365</a:t>
            </a:r>
          </a:p>
          <a:p>
            <a:pPr marL="171450" indent="-171450">
              <a:buFont typeface="Arial" panose="020B0604020202020204" pitchFamily="34" charset="0"/>
              <a:buChar char="•"/>
            </a:pPr>
            <a:endParaRPr lang="en-NZ"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err="1"/>
              <a:t>Surveliance</a:t>
            </a:r>
            <a:r>
              <a:rPr lang="en-NZ" dirty="0"/>
              <a:t> ‘ trusted network</a:t>
            </a:r>
            <a:r>
              <a:rPr lang="en-NZ" baseline="0" dirty="0"/>
              <a:t> ‘ support for Maritime NZ</a:t>
            </a:r>
            <a:endParaRPr lang="en-NZ" dirty="0"/>
          </a:p>
          <a:p>
            <a:pPr marL="171450" indent="-171450">
              <a:buFont typeface="Arial" panose="020B0604020202020204" pitchFamily="34" charset="0"/>
              <a:buChar char="•"/>
            </a:pPr>
            <a:endParaRPr lang="en-NZ" baseline="0" dirty="0"/>
          </a:p>
          <a:p>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4</a:t>
            </a:fld>
            <a:endParaRPr lang="en-NZ"/>
          </a:p>
        </p:txBody>
      </p:sp>
    </p:spTree>
    <p:extLst>
      <p:ext uri="{BB962C8B-B14F-4D97-AF65-F5344CB8AC3E}">
        <p14:creationId xmlns:p14="http://schemas.microsoft.com/office/powerpoint/2010/main" val="369046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AU" sz="1200" dirty="0">
                <a:solidFill>
                  <a:srgbClr val="000000"/>
                </a:solidFill>
                <a:latin typeface="Verdana"/>
                <a:ea typeface="Times New Roman"/>
                <a:cs typeface="Times New Roman"/>
              </a:rPr>
              <a:t>Only Telco dedicated to</a:t>
            </a:r>
            <a:r>
              <a:rPr lang="en-AU" sz="1200" baseline="0" dirty="0">
                <a:solidFill>
                  <a:srgbClr val="000000"/>
                </a:solidFill>
                <a:latin typeface="Verdana"/>
                <a:ea typeface="Times New Roman"/>
                <a:cs typeface="Times New Roman"/>
              </a:rPr>
              <a:t> business</a:t>
            </a:r>
            <a:r>
              <a:rPr lang="en-AU" sz="1200" dirty="0">
                <a:solidFill>
                  <a:srgbClr val="000000"/>
                </a:solidFill>
                <a:latin typeface="Verdana"/>
                <a:ea typeface="Times New Roman"/>
                <a:cs typeface="Times New Roman"/>
              </a:rPr>
              <a:t>. </a:t>
            </a:r>
          </a:p>
          <a:p>
            <a:pPr lvl="0">
              <a:spcAft>
                <a:spcPts val="600"/>
              </a:spcAft>
            </a:pPr>
            <a:endParaRPr lang="en-AU" sz="1200" dirty="0">
              <a:solidFill>
                <a:srgbClr val="000000"/>
              </a:solidFill>
              <a:latin typeface="Verdana"/>
              <a:ea typeface="Times New Roman"/>
              <a:cs typeface="Times New Roman"/>
            </a:endParaRPr>
          </a:p>
          <a:p>
            <a:pPr marL="0" marR="0" lvl="0" indent="0" algn="l" defTabSz="914400" rtl="0" eaLnBrk="0" fontAlgn="base" latinLnBrk="0" hangingPunct="0">
              <a:lnSpc>
                <a:spcPct val="100000"/>
              </a:lnSpc>
              <a:spcBef>
                <a:spcPct val="30000"/>
              </a:spcBef>
              <a:spcAft>
                <a:spcPts val="600"/>
              </a:spcAft>
              <a:buClrTx/>
              <a:buSzTx/>
              <a:buFontTx/>
              <a:buNone/>
              <a:tabLst/>
              <a:defRPr/>
            </a:pPr>
            <a:r>
              <a:rPr lang="en-NZ" sz="1200" kern="1200" dirty="0">
                <a:solidFill>
                  <a:schemeClr val="tx1"/>
                </a:solidFill>
                <a:effectLst/>
                <a:latin typeface="+mn-lt"/>
                <a:ea typeface="+mn-ea"/>
                <a:cs typeface="+mn-cs"/>
              </a:rPr>
              <a:t>We are one of the few truly converged Service Providers in NZ offering end to end Quality of Service support for voice, video, internet and corporate WAN data over the same access</a:t>
            </a:r>
          </a:p>
          <a:p>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5</a:t>
            </a:fld>
            <a:endParaRPr lang="en-NZ"/>
          </a:p>
        </p:txBody>
      </p:sp>
    </p:spTree>
    <p:extLst>
      <p:ext uri="{BB962C8B-B14F-4D97-AF65-F5344CB8AC3E}">
        <p14:creationId xmlns:p14="http://schemas.microsoft.com/office/powerpoint/2010/main" val="348261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smtClean="0"/>
              <a:t>Scheduled</a:t>
            </a:r>
            <a:r>
              <a:rPr lang="en-NZ" sz="1200" baseline="0" dirty="0" smtClean="0"/>
              <a:t> an upgrade for service packs and enhancement packs. We had recently rolled out </a:t>
            </a:r>
            <a:r>
              <a:rPr lang="en-NZ" sz="1200" baseline="0" dirty="0" err="1" smtClean="0"/>
              <a:t>Fiori</a:t>
            </a:r>
            <a:r>
              <a:rPr lang="en-NZ" sz="1200" baseline="0" dirty="0" smtClean="0"/>
              <a:t> and had a few issues. Personals are the next step and we felt that we should move </a:t>
            </a:r>
            <a:r>
              <a:rPr lang="en-NZ" sz="1200" baseline="0" dirty="0" err="1" smtClean="0"/>
              <a:t>ontp</a:t>
            </a:r>
            <a:r>
              <a:rPr lang="en-NZ" sz="1200" baseline="0" dirty="0" smtClean="0"/>
              <a:t> the latest and greatest.</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smtClean="0"/>
              <a:t>More the opportunity to assess SQL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dirty="0" smtClean="0"/>
          </a:p>
          <a:p>
            <a:r>
              <a:rPr lang="en-NZ" dirty="0" smtClean="0"/>
              <a:t>Consolidate upgrade</a:t>
            </a:r>
            <a:r>
              <a:rPr lang="en-NZ" baseline="0" dirty="0" smtClean="0"/>
              <a:t> to minimise implementation and testing</a:t>
            </a:r>
          </a:p>
          <a:p>
            <a:endParaRPr lang="en-NZ" baseline="0" dirty="0" smtClean="0"/>
          </a:p>
          <a:p>
            <a:r>
              <a:rPr lang="en-NZ" baseline="0" dirty="0" smtClean="0"/>
              <a:t>Reduce unnecessary disruption to the business</a:t>
            </a:r>
          </a:p>
          <a:p>
            <a:endParaRPr lang="en-NZ" baseline="0" dirty="0"/>
          </a:p>
        </p:txBody>
      </p:sp>
      <p:sp>
        <p:nvSpPr>
          <p:cNvPr id="4" name="Slide Number Placeholder 3"/>
          <p:cNvSpPr>
            <a:spLocks noGrp="1"/>
          </p:cNvSpPr>
          <p:nvPr>
            <p:ph type="sldNum" sz="quarter" idx="10"/>
          </p:nvPr>
        </p:nvSpPr>
        <p:spPr/>
        <p:txBody>
          <a:bodyPr/>
          <a:lstStyle/>
          <a:p>
            <a:pPr>
              <a:defRPr/>
            </a:pPr>
            <a:fld id="{7448C86E-3837-46D3-AE25-A2B621E18F65}" type="slidenum">
              <a:rPr lang="en-US" smtClean="0"/>
              <a:pPr>
                <a:defRPr/>
              </a:pPr>
              <a:t>6</a:t>
            </a:fld>
            <a:endParaRPr lang="en-US"/>
          </a:p>
        </p:txBody>
      </p:sp>
    </p:spTree>
    <p:extLst>
      <p:ext uri="{BB962C8B-B14F-4D97-AF65-F5344CB8AC3E}">
        <p14:creationId xmlns:p14="http://schemas.microsoft.com/office/powerpoint/2010/main" val="308314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NZ" sz="1200" dirty="0">
                <a:solidFill>
                  <a:srgbClr val="000000"/>
                </a:solidFill>
                <a:latin typeface="Verdana"/>
                <a:ea typeface="Times New Roman"/>
                <a:cs typeface="Times New Roman"/>
              </a:rPr>
              <a:t>It’s not about Hana </a:t>
            </a:r>
            <a:r>
              <a:rPr lang="en-NZ" sz="1200" dirty="0" smtClean="0">
                <a:solidFill>
                  <a:srgbClr val="000000"/>
                </a:solidFill>
                <a:latin typeface="Verdana"/>
                <a:ea typeface="Times New Roman"/>
                <a:cs typeface="Times New Roman"/>
              </a:rPr>
              <a:t> - Kordia currently</a:t>
            </a:r>
            <a:r>
              <a:rPr lang="en-NZ" sz="1200" baseline="0" dirty="0" smtClean="0">
                <a:solidFill>
                  <a:srgbClr val="000000"/>
                </a:solidFill>
                <a:latin typeface="Verdana"/>
                <a:ea typeface="Times New Roman"/>
                <a:cs typeface="Times New Roman"/>
              </a:rPr>
              <a:t> do not see the value based in the investment required at this point of time,</a:t>
            </a:r>
          </a:p>
          <a:p>
            <a:pPr lvl="0">
              <a:spcAft>
                <a:spcPts val="600"/>
              </a:spcAft>
            </a:pPr>
            <a:endParaRPr lang="en-NZ" sz="1200" kern="1200" baseline="0" dirty="0" smtClean="0">
              <a:solidFill>
                <a:srgbClr val="000000"/>
              </a:solidFill>
              <a:effectLst/>
              <a:latin typeface="Verdana"/>
              <a:ea typeface="+mn-ea"/>
              <a:cs typeface="Times New Roman"/>
            </a:endParaRPr>
          </a:p>
          <a:p>
            <a:pPr lvl="0">
              <a:spcAft>
                <a:spcPts val="600"/>
              </a:spcAft>
            </a:pPr>
            <a:r>
              <a:rPr lang="en-NZ" sz="1200" kern="1200" baseline="0" dirty="0" smtClean="0">
                <a:solidFill>
                  <a:srgbClr val="000000"/>
                </a:solidFill>
                <a:effectLst/>
                <a:latin typeface="Verdana"/>
                <a:ea typeface="+mn-ea"/>
                <a:cs typeface="Times New Roman"/>
              </a:rPr>
              <a:t>SQL 2016 provides greater compression, space saving, in memory which will help bridge the gap. </a:t>
            </a:r>
          </a:p>
          <a:p>
            <a:pPr lvl="0">
              <a:spcAft>
                <a:spcPts val="600"/>
              </a:spcAft>
            </a:pPr>
            <a:endParaRPr lang="en-NZ" sz="1200" kern="1200" baseline="0" dirty="0" smtClean="0">
              <a:solidFill>
                <a:srgbClr val="000000"/>
              </a:solidFill>
              <a:effectLst/>
              <a:latin typeface="Verdana"/>
              <a:ea typeface="+mn-ea"/>
              <a:cs typeface="Times New Roman"/>
            </a:endParaRPr>
          </a:p>
          <a:p>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7</a:t>
            </a:fld>
            <a:endParaRPr lang="en-NZ"/>
          </a:p>
        </p:txBody>
      </p:sp>
    </p:spTree>
    <p:extLst>
      <p:ext uri="{BB962C8B-B14F-4D97-AF65-F5344CB8AC3E}">
        <p14:creationId xmlns:p14="http://schemas.microsoft.com/office/powerpoint/2010/main" val="283855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a:t>
            </a:r>
            <a:endParaRPr lang="en-NZ" dirty="0" smtClean="0"/>
          </a:p>
          <a:p>
            <a:r>
              <a:rPr lang="en-NZ" dirty="0" smtClean="0"/>
              <a:t>Talk with Logan</a:t>
            </a:r>
            <a:r>
              <a:rPr lang="en-NZ" baseline="0" dirty="0" smtClean="0"/>
              <a:t> about the process. </a:t>
            </a:r>
            <a:endParaRPr lang="en-NZ" dirty="0" smtClean="0"/>
          </a:p>
          <a:p>
            <a:r>
              <a:rPr lang="en-NZ" dirty="0" err="1" smtClean="0"/>
              <a:t>Standed</a:t>
            </a:r>
            <a:r>
              <a:rPr lang="en-NZ" baseline="0" dirty="0" smtClean="0"/>
              <a:t> on A3 and pushed A7 for processing </a:t>
            </a:r>
            <a:endParaRPr lang="en-NZ" dirty="0" smtClean="0"/>
          </a:p>
          <a:p>
            <a:r>
              <a:rPr lang="en-NZ" dirty="0" smtClean="0"/>
              <a:t>Again</a:t>
            </a:r>
            <a:r>
              <a:rPr lang="en-NZ" baseline="0" dirty="0" smtClean="0"/>
              <a:t> </a:t>
            </a:r>
            <a:r>
              <a:rPr lang="en-NZ" dirty="0" smtClean="0"/>
              <a:t>In </a:t>
            </a:r>
            <a:r>
              <a:rPr lang="en-NZ" dirty="0"/>
              <a:t>the process we started with an A5 machine and ramped it up during the process. </a:t>
            </a:r>
          </a:p>
          <a:p>
            <a:r>
              <a:rPr lang="en-NZ" dirty="0" smtClean="0"/>
              <a:t>We </a:t>
            </a:r>
            <a:r>
              <a:rPr lang="en-NZ" dirty="0"/>
              <a:t>then scaled this </a:t>
            </a:r>
            <a:r>
              <a:rPr lang="en-NZ" dirty="0" smtClean="0"/>
              <a:t>down</a:t>
            </a:r>
          </a:p>
          <a:p>
            <a:r>
              <a:rPr lang="en-NZ" dirty="0" smtClean="0"/>
              <a:t>Aware of the</a:t>
            </a:r>
            <a:r>
              <a:rPr lang="en-NZ" baseline="0" dirty="0" smtClean="0"/>
              <a:t> cost</a:t>
            </a:r>
            <a:r>
              <a:rPr lang="en-NZ" dirty="0" smtClean="0"/>
              <a:t>‘</a:t>
            </a:r>
            <a:endParaRPr lang="en-NZ" dirty="0"/>
          </a:p>
          <a:p>
            <a:endParaRPr lang="en-NZ" dirty="0"/>
          </a:p>
        </p:txBody>
      </p:sp>
      <p:sp>
        <p:nvSpPr>
          <p:cNvPr id="4" name="Slide Number Placeholder 3"/>
          <p:cNvSpPr>
            <a:spLocks noGrp="1"/>
          </p:cNvSpPr>
          <p:nvPr>
            <p:ph type="sldNum" sz="quarter" idx="10"/>
          </p:nvPr>
        </p:nvSpPr>
        <p:spPr/>
        <p:txBody>
          <a:bodyPr/>
          <a:lstStyle/>
          <a:p>
            <a:pPr>
              <a:defRPr/>
            </a:pPr>
            <a:fld id="{7448C86E-3837-46D3-AE25-A2B621E18F65}" type="slidenum">
              <a:rPr lang="en-US" smtClean="0"/>
              <a:pPr>
                <a:defRPr/>
              </a:pPr>
              <a:t>8</a:t>
            </a:fld>
            <a:endParaRPr lang="en-US"/>
          </a:p>
        </p:txBody>
      </p:sp>
    </p:spTree>
    <p:extLst>
      <p:ext uri="{BB962C8B-B14F-4D97-AF65-F5344CB8AC3E}">
        <p14:creationId xmlns:p14="http://schemas.microsoft.com/office/powerpoint/2010/main" val="273627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Kordia</a:t>
            </a:r>
            <a:r>
              <a:rPr lang="en-NZ" baseline="0" dirty="0" smtClean="0"/>
              <a:t> are current a hybrid environment – E3 / EMS and have just completed moving all mailboxes into Office 365. We have SAP on premise and DR in the cloud. This is another good example of standing up a clone environment – without impacting production</a:t>
            </a:r>
            <a:endParaRPr lang="en-NZ" dirty="0" smtClean="0"/>
          </a:p>
          <a:p>
            <a:r>
              <a:rPr lang="en-NZ" dirty="0" smtClean="0"/>
              <a:t>SQL 2016 – you want</a:t>
            </a:r>
            <a:r>
              <a:rPr lang="en-NZ" baseline="0" dirty="0" smtClean="0"/>
              <a:t> to be in a position  / experiment  / early adopters and obtain what benefits  - there is some risk – keep looking forward and looking for opportunities that can add value.</a:t>
            </a:r>
          </a:p>
          <a:p>
            <a:endParaRPr lang="en-NZ" baseline="0" dirty="0" smtClean="0"/>
          </a:p>
          <a:p>
            <a:r>
              <a:rPr lang="en-NZ" baseline="0" dirty="0" smtClean="0"/>
              <a:t>Need to be ahead of the game or you get quickly swallowed up</a:t>
            </a:r>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9</a:t>
            </a:fld>
            <a:endParaRPr lang="en-NZ"/>
          </a:p>
        </p:txBody>
      </p:sp>
    </p:spTree>
    <p:extLst>
      <p:ext uri="{BB962C8B-B14F-4D97-AF65-F5344CB8AC3E}">
        <p14:creationId xmlns:p14="http://schemas.microsoft.com/office/powerpoint/2010/main" val="82116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likes the</a:t>
            </a:r>
            <a:r>
              <a:rPr lang="en-NZ" baseline="0" dirty="0" smtClean="0"/>
              <a:t> slide – again transformation / disruption is the buzz word. By experimenting we are looking for the edge…….</a:t>
            </a:r>
          </a:p>
        </p:txBody>
      </p:sp>
      <p:sp>
        <p:nvSpPr>
          <p:cNvPr id="4" name="Slide Number Placeholder 3"/>
          <p:cNvSpPr>
            <a:spLocks noGrp="1"/>
          </p:cNvSpPr>
          <p:nvPr>
            <p:ph type="sldNum" sz="quarter" idx="10"/>
          </p:nvPr>
        </p:nvSpPr>
        <p:spPr/>
        <p:txBody>
          <a:bodyPr/>
          <a:lstStyle/>
          <a:p>
            <a:fld id="{D28DE881-87FD-4D43-9287-11626D748F72}" type="slidenum">
              <a:rPr lang="en-NZ" smtClean="0"/>
              <a:t>10</a:t>
            </a:fld>
            <a:endParaRPr lang="en-NZ"/>
          </a:p>
        </p:txBody>
      </p:sp>
    </p:spTree>
    <p:extLst>
      <p:ext uri="{BB962C8B-B14F-4D97-AF65-F5344CB8AC3E}">
        <p14:creationId xmlns:p14="http://schemas.microsoft.com/office/powerpoint/2010/main" val="317294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From the deployment of SQL2016 we haven’t completed the project (UAT). It was a little late, hence a rush to get all the information together. We are still tweaking the environment to see what gains can be made.</a:t>
            </a:r>
          </a:p>
          <a:p>
            <a:r>
              <a:rPr lang="en-NZ" baseline="0" dirty="0" smtClean="0"/>
              <a:t>There </a:t>
            </a:r>
            <a:r>
              <a:rPr lang="en-NZ" baseline="0" dirty="0"/>
              <a:t>are two dimensions What does this really mean – </a:t>
            </a:r>
          </a:p>
          <a:p>
            <a:endParaRPr lang="en-NZ" baseline="0" dirty="0"/>
          </a:p>
          <a:p>
            <a:endParaRPr lang="en-NZ" dirty="0"/>
          </a:p>
        </p:txBody>
      </p:sp>
      <p:sp>
        <p:nvSpPr>
          <p:cNvPr id="4" name="Slide Number Placeholder 3"/>
          <p:cNvSpPr>
            <a:spLocks noGrp="1"/>
          </p:cNvSpPr>
          <p:nvPr>
            <p:ph type="sldNum" sz="quarter" idx="10"/>
          </p:nvPr>
        </p:nvSpPr>
        <p:spPr/>
        <p:txBody>
          <a:bodyPr/>
          <a:lstStyle/>
          <a:p>
            <a:fld id="{D28DE881-87FD-4D43-9287-11626D748F72}" type="slidenum">
              <a:rPr lang="en-NZ" smtClean="0"/>
              <a:t>11</a:t>
            </a:fld>
            <a:endParaRPr lang="en-NZ"/>
          </a:p>
        </p:txBody>
      </p:sp>
    </p:spTree>
    <p:extLst>
      <p:ext uri="{BB962C8B-B14F-4D97-AF65-F5344CB8AC3E}">
        <p14:creationId xmlns:p14="http://schemas.microsoft.com/office/powerpoint/2010/main" val="2931010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4000" y="4106801"/>
            <a:ext cx="7200000" cy="2759171"/>
          </a:xfrm>
          <a:prstGeom prst="rect">
            <a:avLst/>
          </a:prstGeom>
        </p:spPr>
      </p:pic>
      <p:sp>
        <p:nvSpPr>
          <p:cNvPr id="2" name="Title 1"/>
          <p:cNvSpPr>
            <a:spLocks noGrp="1"/>
          </p:cNvSpPr>
          <p:nvPr>
            <p:ph type="ctrTitle"/>
          </p:nvPr>
        </p:nvSpPr>
        <p:spPr>
          <a:xfrm>
            <a:off x="685800" y="1052736"/>
            <a:ext cx="7772400" cy="960000"/>
          </a:xfrm>
        </p:spPr>
        <p:txBody>
          <a:bodyPr>
            <a:noAutofit/>
          </a:bodyPr>
          <a:lstStyle>
            <a:lvl1pPr algn="l">
              <a:defRPr sz="4400" cap="all" baseline="0">
                <a:solidFill>
                  <a:srgbClr val="008790"/>
                </a:solidFill>
                <a:latin typeface="ConduitRegITC TT" panose="00000400000000000000" pitchFamily="2" charset="0"/>
              </a:defRPr>
            </a:lvl1pPr>
          </a:lstStyle>
          <a:p>
            <a:r>
              <a:rPr lang="en-US" dirty="0"/>
              <a:t>Click to edit Master title style</a:t>
            </a:r>
            <a:endParaRPr lang="en-NZ" dirty="0"/>
          </a:p>
        </p:txBody>
      </p:sp>
      <p:sp>
        <p:nvSpPr>
          <p:cNvPr id="3" name="Subtitle 2"/>
          <p:cNvSpPr>
            <a:spLocks noGrp="1"/>
          </p:cNvSpPr>
          <p:nvPr>
            <p:ph type="subTitle" idx="1"/>
          </p:nvPr>
        </p:nvSpPr>
        <p:spPr>
          <a:xfrm>
            <a:off x="683568" y="2084851"/>
            <a:ext cx="6400800" cy="1752600"/>
          </a:xfrm>
        </p:spPr>
        <p:txBody>
          <a:bodyPr>
            <a:normAutofit/>
          </a:bodyPr>
          <a:lstStyle>
            <a:lvl1pPr marL="0" indent="0" algn="l">
              <a:buNone/>
              <a:defRPr sz="3000" cap="all" baseline="0">
                <a:solidFill>
                  <a:srgbClr val="3C3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Tree>
    <p:extLst>
      <p:ext uri="{BB962C8B-B14F-4D97-AF65-F5344CB8AC3E}">
        <p14:creationId xmlns:p14="http://schemas.microsoft.com/office/powerpoint/2010/main" val="23402716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000" y="5380324"/>
            <a:ext cx="3240000" cy="1477676"/>
          </a:xfrm>
          <a:prstGeom prst="rect">
            <a:avLst/>
          </a:prstGeom>
        </p:spPr>
      </p:pic>
      <p:sp>
        <p:nvSpPr>
          <p:cNvPr id="2" name="Title 1"/>
          <p:cNvSpPr>
            <a:spLocks noGrp="1"/>
          </p:cNvSpPr>
          <p:nvPr>
            <p:ph type="title"/>
          </p:nvPr>
        </p:nvSpPr>
        <p:spPr>
          <a:xfrm>
            <a:off x="457200" y="500755"/>
            <a:ext cx="8229600" cy="720000"/>
          </a:xfrm>
        </p:spPr>
        <p:txBody>
          <a:bodyPr>
            <a:noAutofit/>
          </a:bodyPr>
          <a:lstStyle>
            <a:lvl1pPr algn="l">
              <a:defRPr sz="3000" cap="all" baseline="0">
                <a:solidFill>
                  <a:srgbClr val="008790"/>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3" name="Text Placeholder 2"/>
          <p:cNvSpPr>
            <a:spLocks noGrp="1"/>
          </p:cNvSpPr>
          <p:nvPr>
            <p:ph type="body" idx="1"/>
          </p:nvPr>
        </p:nvSpPr>
        <p:spPr>
          <a:xfrm>
            <a:off x="457200" y="1316819"/>
            <a:ext cx="8219256" cy="480000"/>
          </a:xfrm>
        </p:spPr>
        <p:txBody>
          <a:bodyPr anchor="b">
            <a:noAutofit/>
          </a:bodyPr>
          <a:lstStyle>
            <a:lvl1pPr marL="0" indent="0">
              <a:buNone/>
              <a:defRPr sz="2400" b="0" cap="all" baseline="0">
                <a:solidFill>
                  <a:srgbClr val="3C3C3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83965"/>
            <a:ext cx="8147248" cy="4329344"/>
          </a:xfrm>
        </p:spPr>
        <p:txBody>
          <a:bodyPr>
            <a:normAutofit/>
          </a:bodyPr>
          <a:lstStyle>
            <a:lvl1pPr marL="342900" indent="-342900">
              <a:buSzPct val="70000"/>
              <a:buFontTx/>
              <a:buBlip>
                <a:blip r:embed="rId3"/>
              </a:buBlip>
              <a:defRPr sz="1400">
                <a:solidFill>
                  <a:srgbClr val="3C3C3C"/>
                </a:solidFill>
                <a:latin typeface="Arial" panose="020B0604020202020204" pitchFamily="34" charset="0"/>
                <a:cs typeface="Arial" panose="020B0604020202020204" pitchFamily="34" charset="0"/>
              </a:defRPr>
            </a:lvl1pPr>
            <a:lvl2pPr>
              <a:defRPr sz="1400">
                <a:solidFill>
                  <a:srgbClr val="3C3C3C"/>
                </a:solidFill>
                <a:latin typeface="Arial" panose="020B0604020202020204" pitchFamily="34" charset="0"/>
                <a:cs typeface="Arial" panose="020B0604020202020204" pitchFamily="34" charset="0"/>
              </a:defRPr>
            </a:lvl2pPr>
            <a:lvl3pPr>
              <a:defRPr sz="1400">
                <a:solidFill>
                  <a:srgbClr val="3C3C3C"/>
                </a:solidFill>
                <a:latin typeface="Arial" panose="020B0604020202020204" pitchFamily="34" charset="0"/>
                <a:cs typeface="Arial" panose="020B0604020202020204" pitchFamily="34" charset="0"/>
              </a:defRPr>
            </a:lvl3pPr>
            <a:lvl4pPr>
              <a:defRPr sz="1400">
                <a:solidFill>
                  <a:srgbClr val="3C3C3C"/>
                </a:solidFill>
                <a:latin typeface="Arial" panose="020B0604020202020204" pitchFamily="34" charset="0"/>
                <a:cs typeface="Arial" panose="020B0604020202020204" pitchFamily="34" charset="0"/>
              </a:defRPr>
            </a:lvl4pPr>
            <a:lvl5pPr>
              <a:defRPr sz="1400">
                <a:solidFill>
                  <a:srgbClr val="3C3C3C"/>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Slide Number Placeholder 8"/>
          <p:cNvSpPr>
            <a:spLocks noGrp="1"/>
          </p:cNvSpPr>
          <p:nvPr>
            <p:ph type="sldNum" sz="quarter" idx="12"/>
          </p:nvPr>
        </p:nvSpPr>
        <p:spPr>
          <a:xfrm>
            <a:off x="422176" y="6356351"/>
            <a:ext cx="2133600" cy="365125"/>
          </a:xfrm>
          <a:prstGeom prst="rect">
            <a:avLst/>
          </a:prstGeom>
        </p:spPr>
        <p:txBody>
          <a:bodyPr/>
          <a:lstStyle>
            <a:lvl1pPr>
              <a:defRPr sz="1000">
                <a:solidFill>
                  <a:srgbClr val="3C3C3C"/>
                </a:solidFill>
                <a:latin typeface="Arial" panose="020B0604020202020204" pitchFamily="34" charset="0"/>
                <a:cs typeface="Arial" panose="020B0604020202020204" pitchFamily="34" charset="0"/>
              </a:defRPr>
            </a:lvl1pPr>
          </a:lstStyle>
          <a:p>
            <a:fld id="{379209BF-D909-43CE-AD32-0ADB8DCADB9E}" type="slidenum">
              <a:rPr lang="en-NZ" smtClean="0"/>
              <a:pPr/>
              <a:t>‹#›</a:t>
            </a:fld>
            <a:endParaRPr lang="en-NZ"/>
          </a:p>
        </p:txBody>
      </p:sp>
    </p:spTree>
    <p:extLst>
      <p:ext uri="{BB962C8B-B14F-4D97-AF65-F5344CB8AC3E}">
        <p14:creationId xmlns:p14="http://schemas.microsoft.com/office/powerpoint/2010/main" val="86253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000" y="5380324"/>
            <a:ext cx="3240000" cy="1477676"/>
          </a:xfrm>
          <a:prstGeom prst="rect">
            <a:avLst/>
          </a:prstGeom>
        </p:spPr>
      </p:pic>
      <p:sp>
        <p:nvSpPr>
          <p:cNvPr id="2" name="Title 1"/>
          <p:cNvSpPr>
            <a:spLocks noGrp="1"/>
          </p:cNvSpPr>
          <p:nvPr>
            <p:ph type="title"/>
          </p:nvPr>
        </p:nvSpPr>
        <p:spPr>
          <a:xfrm>
            <a:off x="457200" y="370649"/>
            <a:ext cx="8244000" cy="720000"/>
          </a:xfrm>
        </p:spPr>
        <p:txBody>
          <a:bodyPr>
            <a:normAutofit/>
          </a:bodyPr>
          <a:lstStyle>
            <a:lvl1pPr algn="l">
              <a:defRPr sz="3000" cap="all" baseline="0">
                <a:solidFill>
                  <a:srgbClr val="008790"/>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457200" y="1124745"/>
            <a:ext cx="8229600" cy="5001420"/>
          </a:xfrm>
        </p:spPr>
        <p:txBody>
          <a:bodyPr>
            <a:normAutofit/>
          </a:bodyPr>
          <a:lstStyle>
            <a:lvl1pPr marL="342900" indent="-342900" algn="l">
              <a:buSzPct val="70000"/>
              <a:buFontTx/>
              <a:buBlip>
                <a:blip r:embed="rId3"/>
              </a:buBlip>
              <a:defRPr sz="1400">
                <a:solidFill>
                  <a:srgbClr val="3C3C3C"/>
                </a:solidFill>
                <a:latin typeface="Arial" panose="020B0604020202020204" pitchFamily="34" charset="0"/>
                <a:cs typeface="Arial" panose="020B0604020202020204" pitchFamily="34" charset="0"/>
              </a:defRPr>
            </a:lvl1pPr>
            <a:lvl2pPr algn="l">
              <a:defRPr sz="1400">
                <a:solidFill>
                  <a:srgbClr val="3C3C3C"/>
                </a:solidFill>
                <a:latin typeface="Arial" panose="020B0604020202020204" pitchFamily="34" charset="0"/>
                <a:cs typeface="Arial" panose="020B0604020202020204" pitchFamily="34" charset="0"/>
              </a:defRPr>
            </a:lvl2pPr>
            <a:lvl3pPr algn="l">
              <a:defRPr sz="1400">
                <a:solidFill>
                  <a:srgbClr val="3C3C3C"/>
                </a:solidFill>
                <a:latin typeface="Arial" panose="020B0604020202020204" pitchFamily="34" charset="0"/>
                <a:cs typeface="Arial" panose="020B0604020202020204" pitchFamily="34" charset="0"/>
              </a:defRPr>
            </a:lvl3pPr>
            <a:lvl4pPr algn="l">
              <a:defRPr sz="1400">
                <a:solidFill>
                  <a:srgbClr val="3C3C3C"/>
                </a:solidFill>
                <a:latin typeface="Arial" panose="020B0604020202020204" pitchFamily="34" charset="0"/>
                <a:cs typeface="Arial" panose="020B0604020202020204" pitchFamily="34" charset="0"/>
              </a:defRPr>
            </a:lvl4pPr>
            <a:lvl5pPr algn="l">
              <a:defRPr sz="1400">
                <a:solidFill>
                  <a:srgbClr val="3C3C3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Slide Number Placeholder 5"/>
          <p:cNvSpPr>
            <a:spLocks noGrp="1"/>
          </p:cNvSpPr>
          <p:nvPr>
            <p:ph type="sldNum" sz="quarter" idx="12"/>
          </p:nvPr>
        </p:nvSpPr>
        <p:spPr>
          <a:xfrm>
            <a:off x="467544" y="6356351"/>
            <a:ext cx="2133600" cy="365125"/>
          </a:xfrm>
          <a:prstGeom prst="rect">
            <a:avLst/>
          </a:prstGeom>
        </p:spPr>
        <p:txBody>
          <a:bodyPr/>
          <a:lstStyle>
            <a:lvl1pPr algn="l">
              <a:defRPr sz="1000">
                <a:solidFill>
                  <a:srgbClr val="3C3C3C"/>
                </a:solidFill>
                <a:latin typeface="Arial" panose="020B0604020202020204" pitchFamily="34" charset="0"/>
                <a:cs typeface="Arial" panose="020B0604020202020204" pitchFamily="34" charset="0"/>
              </a:defRPr>
            </a:lvl1pPr>
          </a:lstStyle>
          <a:p>
            <a:fld id="{379209BF-D909-43CE-AD32-0ADB8DCADB9E}" type="slidenum">
              <a:rPr lang="en-NZ" smtClean="0"/>
              <a:pPr/>
              <a:t>‹#›</a:t>
            </a:fld>
            <a:endParaRPr lang="en-NZ"/>
          </a:p>
        </p:txBody>
      </p:sp>
    </p:spTree>
    <p:extLst>
      <p:ext uri="{BB962C8B-B14F-4D97-AF65-F5344CB8AC3E}">
        <p14:creationId xmlns:p14="http://schemas.microsoft.com/office/powerpoint/2010/main" val="238204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000" y="5380324"/>
            <a:ext cx="3240000" cy="1477676"/>
          </a:xfrm>
          <a:prstGeom prst="rect">
            <a:avLst/>
          </a:prstGeom>
        </p:spPr>
      </p:pic>
      <p:sp>
        <p:nvSpPr>
          <p:cNvPr id="2" name="Title 1"/>
          <p:cNvSpPr>
            <a:spLocks noGrp="1"/>
          </p:cNvSpPr>
          <p:nvPr>
            <p:ph type="title"/>
          </p:nvPr>
        </p:nvSpPr>
        <p:spPr>
          <a:xfrm>
            <a:off x="457200" y="500755"/>
            <a:ext cx="8229600" cy="720000"/>
          </a:xfrm>
        </p:spPr>
        <p:txBody>
          <a:bodyPr>
            <a:noAutofit/>
          </a:bodyPr>
          <a:lstStyle>
            <a:lvl1pPr algn="l">
              <a:defRPr sz="3000" cap="all" baseline="0">
                <a:solidFill>
                  <a:srgbClr val="008790"/>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3" name="Text Placeholder 2"/>
          <p:cNvSpPr>
            <a:spLocks noGrp="1"/>
          </p:cNvSpPr>
          <p:nvPr>
            <p:ph type="body" idx="1"/>
          </p:nvPr>
        </p:nvSpPr>
        <p:spPr>
          <a:xfrm>
            <a:off x="457200" y="1220755"/>
            <a:ext cx="4040188" cy="480000"/>
          </a:xfrm>
        </p:spPr>
        <p:txBody>
          <a:bodyPr anchor="b">
            <a:normAutofit/>
          </a:bodyPr>
          <a:lstStyle>
            <a:lvl1pPr marL="0" indent="0">
              <a:buNone/>
              <a:defRPr sz="1600" b="1" cap="all" baseline="0">
                <a:solidFill>
                  <a:srgbClr val="3C3C3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96819"/>
            <a:ext cx="4040188" cy="4329344"/>
          </a:xfrm>
        </p:spPr>
        <p:txBody>
          <a:bodyPr>
            <a:normAutofit/>
          </a:bodyPr>
          <a:lstStyle>
            <a:lvl1pPr marL="342900" indent="-342900">
              <a:buSzPct val="70000"/>
              <a:buFontTx/>
              <a:buBlip>
                <a:blip r:embed="rId3"/>
              </a:buBlip>
              <a:defRPr sz="1400">
                <a:solidFill>
                  <a:srgbClr val="3C3C3C"/>
                </a:solidFill>
                <a:latin typeface="Arial" panose="020B0604020202020204" pitchFamily="34" charset="0"/>
                <a:cs typeface="Arial" panose="020B0604020202020204" pitchFamily="34" charset="0"/>
              </a:defRPr>
            </a:lvl1pPr>
            <a:lvl2pPr>
              <a:defRPr sz="1400">
                <a:solidFill>
                  <a:srgbClr val="3C3C3C"/>
                </a:solidFill>
                <a:latin typeface="Arial" panose="020B0604020202020204" pitchFamily="34" charset="0"/>
                <a:cs typeface="Arial" panose="020B0604020202020204" pitchFamily="34" charset="0"/>
              </a:defRPr>
            </a:lvl2pPr>
            <a:lvl3pPr>
              <a:defRPr sz="1400">
                <a:solidFill>
                  <a:srgbClr val="3C3C3C"/>
                </a:solidFill>
                <a:latin typeface="Arial" panose="020B0604020202020204" pitchFamily="34" charset="0"/>
                <a:cs typeface="Arial" panose="020B0604020202020204" pitchFamily="34" charset="0"/>
              </a:defRPr>
            </a:lvl3pPr>
            <a:lvl4pPr>
              <a:defRPr sz="1400">
                <a:solidFill>
                  <a:srgbClr val="3C3C3C"/>
                </a:solidFill>
                <a:latin typeface="Arial" panose="020B0604020202020204" pitchFamily="34" charset="0"/>
                <a:cs typeface="Arial" panose="020B0604020202020204" pitchFamily="34" charset="0"/>
              </a:defRPr>
            </a:lvl4pPr>
            <a:lvl5pPr>
              <a:defRPr sz="1400">
                <a:solidFill>
                  <a:srgbClr val="3C3C3C"/>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Text Placeholder 4"/>
          <p:cNvSpPr>
            <a:spLocks noGrp="1"/>
          </p:cNvSpPr>
          <p:nvPr>
            <p:ph type="body" sz="quarter" idx="3"/>
          </p:nvPr>
        </p:nvSpPr>
        <p:spPr>
          <a:xfrm>
            <a:off x="4645027" y="1220755"/>
            <a:ext cx="4041775" cy="480000"/>
          </a:xfrm>
        </p:spPr>
        <p:txBody>
          <a:bodyPr anchor="b">
            <a:normAutofit/>
          </a:bodyPr>
          <a:lstStyle>
            <a:lvl1pPr marL="0" indent="0">
              <a:buNone/>
              <a:defRPr sz="1600" b="1" cap="all" baseline="0">
                <a:solidFill>
                  <a:srgbClr val="3C3C3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96819"/>
            <a:ext cx="4041775" cy="4329344"/>
          </a:xfrm>
        </p:spPr>
        <p:txBody>
          <a:bodyPr>
            <a:normAutofit/>
          </a:bodyPr>
          <a:lstStyle>
            <a:lvl1pPr marL="342900" indent="-342900">
              <a:buSzPct val="70000"/>
              <a:buFontTx/>
              <a:buBlip>
                <a:blip r:embed="rId3"/>
              </a:buBlip>
              <a:defRPr sz="1400">
                <a:solidFill>
                  <a:srgbClr val="3C3C3C"/>
                </a:solidFill>
                <a:latin typeface="Arial" panose="020B0604020202020204" pitchFamily="34" charset="0"/>
                <a:cs typeface="Arial" panose="020B0604020202020204" pitchFamily="34" charset="0"/>
              </a:defRPr>
            </a:lvl1pPr>
            <a:lvl2pPr>
              <a:defRPr sz="1400">
                <a:solidFill>
                  <a:srgbClr val="3C3C3C"/>
                </a:solidFill>
                <a:latin typeface="Arial" panose="020B0604020202020204" pitchFamily="34" charset="0"/>
                <a:cs typeface="Arial" panose="020B0604020202020204" pitchFamily="34" charset="0"/>
              </a:defRPr>
            </a:lvl2pPr>
            <a:lvl3pPr>
              <a:defRPr sz="1400">
                <a:solidFill>
                  <a:srgbClr val="3C3C3C"/>
                </a:solidFill>
                <a:latin typeface="Arial" panose="020B0604020202020204" pitchFamily="34" charset="0"/>
                <a:cs typeface="Arial" panose="020B0604020202020204" pitchFamily="34" charset="0"/>
              </a:defRPr>
            </a:lvl3pPr>
            <a:lvl4pPr>
              <a:defRPr sz="1400">
                <a:solidFill>
                  <a:srgbClr val="3C3C3C"/>
                </a:solidFill>
                <a:latin typeface="Arial" panose="020B0604020202020204" pitchFamily="34" charset="0"/>
                <a:cs typeface="Arial" panose="020B0604020202020204" pitchFamily="34" charset="0"/>
              </a:defRPr>
            </a:lvl4pPr>
            <a:lvl5pPr>
              <a:defRPr sz="1400">
                <a:solidFill>
                  <a:srgbClr val="3C3C3C"/>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Slide Number Placeholder 8"/>
          <p:cNvSpPr>
            <a:spLocks noGrp="1"/>
          </p:cNvSpPr>
          <p:nvPr>
            <p:ph type="sldNum" sz="quarter" idx="12"/>
          </p:nvPr>
        </p:nvSpPr>
        <p:spPr>
          <a:xfrm>
            <a:off x="422176" y="6356351"/>
            <a:ext cx="2133600" cy="365125"/>
          </a:xfrm>
          <a:prstGeom prst="rect">
            <a:avLst/>
          </a:prstGeom>
        </p:spPr>
        <p:txBody>
          <a:bodyPr/>
          <a:lstStyle>
            <a:lvl1pPr>
              <a:defRPr sz="1000">
                <a:solidFill>
                  <a:srgbClr val="3C3C3C"/>
                </a:solidFill>
                <a:latin typeface="Arial" panose="020B0604020202020204" pitchFamily="34" charset="0"/>
                <a:cs typeface="Arial" panose="020B0604020202020204" pitchFamily="34" charset="0"/>
              </a:defRPr>
            </a:lvl1pPr>
          </a:lstStyle>
          <a:p>
            <a:fld id="{379209BF-D909-43CE-AD32-0ADB8DCADB9E}" type="slidenum">
              <a:rPr lang="en-NZ" smtClean="0"/>
              <a:pPr/>
              <a:t>‹#›</a:t>
            </a:fld>
            <a:endParaRPr lang="en-NZ"/>
          </a:p>
        </p:txBody>
      </p:sp>
    </p:spTree>
    <p:extLst>
      <p:ext uri="{BB962C8B-B14F-4D97-AF65-F5344CB8AC3E}">
        <p14:creationId xmlns:p14="http://schemas.microsoft.com/office/powerpoint/2010/main" val="278336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000" y="5380324"/>
            <a:ext cx="3240000" cy="1477676"/>
          </a:xfrm>
          <a:prstGeom prst="rect">
            <a:avLst/>
          </a:prstGeom>
        </p:spPr>
      </p:pic>
      <p:sp>
        <p:nvSpPr>
          <p:cNvPr id="2" name="Title 1"/>
          <p:cNvSpPr>
            <a:spLocks noGrp="1"/>
          </p:cNvSpPr>
          <p:nvPr>
            <p:ph type="title"/>
          </p:nvPr>
        </p:nvSpPr>
        <p:spPr>
          <a:xfrm>
            <a:off x="457200" y="404744"/>
            <a:ext cx="8229600" cy="720000"/>
          </a:xfrm>
        </p:spPr>
        <p:txBody>
          <a:bodyPr>
            <a:noAutofit/>
          </a:bodyPr>
          <a:lstStyle>
            <a:lvl1pPr algn="l">
              <a:defRPr sz="3000" cap="all" baseline="0">
                <a:solidFill>
                  <a:srgbClr val="008790"/>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3" name="Content Placeholder 2"/>
          <p:cNvSpPr>
            <a:spLocks noGrp="1"/>
          </p:cNvSpPr>
          <p:nvPr>
            <p:ph sz="half" idx="1"/>
          </p:nvPr>
        </p:nvSpPr>
        <p:spPr>
          <a:xfrm>
            <a:off x="457200" y="1220756"/>
            <a:ext cx="4038600" cy="4905409"/>
          </a:xfrm>
        </p:spPr>
        <p:txBody>
          <a:bodyPr>
            <a:normAutofit/>
          </a:bodyPr>
          <a:lstStyle>
            <a:lvl1pPr marL="342900" indent="-342900">
              <a:buSzPct val="70000"/>
              <a:buFontTx/>
              <a:buBlip>
                <a:blip r:embed="rId3"/>
              </a:buBlip>
              <a:defRPr sz="1400">
                <a:solidFill>
                  <a:srgbClr val="3C3C3C"/>
                </a:solidFill>
                <a:latin typeface="Arial" panose="020B0604020202020204" pitchFamily="34" charset="0"/>
                <a:cs typeface="Arial" panose="020B0604020202020204" pitchFamily="34" charset="0"/>
              </a:defRPr>
            </a:lvl1pPr>
            <a:lvl2pPr>
              <a:defRPr sz="1400">
                <a:solidFill>
                  <a:srgbClr val="3C3C3C"/>
                </a:solidFill>
                <a:latin typeface="Arial" panose="020B0604020202020204" pitchFamily="34" charset="0"/>
                <a:cs typeface="Arial" panose="020B0604020202020204" pitchFamily="34" charset="0"/>
              </a:defRPr>
            </a:lvl2pPr>
            <a:lvl3pPr>
              <a:defRPr sz="1400">
                <a:solidFill>
                  <a:srgbClr val="3C3C3C"/>
                </a:solidFill>
                <a:latin typeface="Arial" panose="020B0604020202020204" pitchFamily="34" charset="0"/>
                <a:cs typeface="Arial" panose="020B0604020202020204" pitchFamily="34" charset="0"/>
              </a:defRPr>
            </a:lvl3pPr>
            <a:lvl4pPr>
              <a:defRPr sz="1400">
                <a:solidFill>
                  <a:srgbClr val="3C3C3C"/>
                </a:solidFill>
                <a:latin typeface="Arial" panose="020B0604020202020204" pitchFamily="34" charset="0"/>
                <a:cs typeface="Arial" panose="020B0604020202020204" pitchFamily="34" charset="0"/>
              </a:defRPr>
            </a:lvl4pPr>
            <a:lvl5pPr>
              <a:defRPr sz="1400">
                <a:solidFill>
                  <a:srgbClr val="3C3C3C"/>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3"/>
          <p:cNvSpPr>
            <a:spLocks noGrp="1"/>
          </p:cNvSpPr>
          <p:nvPr>
            <p:ph sz="half" idx="2"/>
          </p:nvPr>
        </p:nvSpPr>
        <p:spPr>
          <a:xfrm>
            <a:off x="4648200" y="1220756"/>
            <a:ext cx="4038600" cy="4905409"/>
          </a:xfrm>
        </p:spPr>
        <p:txBody>
          <a:bodyPr>
            <a:normAutofit/>
          </a:bodyPr>
          <a:lstStyle>
            <a:lvl1pPr marL="342900" indent="-342900">
              <a:buSzPct val="70000"/>
              <a:buFontTx/>
              <a:buBlip>
                <a:blip r:embed="rId3"/>
              </a:buBlip>
              <a:defRPr sz="1400">
                <a:solidFill>
                  <a:srgbClr val="3C3C3C"/>
                </a:solidFill>
                <a:latin typeface="Arial" panose="020B0604020202020204" pitchFamily="34" charset="0"/>
                <a:cs typeface="Arial" panose="020B0604020202020204" pitchFamily="34" charset="0"/>
              </a:defRPr>
            </a:lvl1pPr>
            <a:lvl2pPr>
              <a:defRPr sz="1400">
                <a:solidFill>
                  <a:srgbClr val="3C3C3C"/>
                </a:solidFill>
                <a:latin typeface="Arial" panose="020B0604020202020204" pitchFamily="34" charset="0"/>
                <a:cs typeface="Arial" panose="020B0604020202020204" pitchFamily="34" charset="0"/>
              </a:defRPr>
            </a:lvl2pPr>
            <a:lvl3pPr>
              <a:defRPr sz="1400">
                <a:solidFill>
                  <a:srgbClr val="3C3C3C"/>
                </a:solidFill>
                <a:latin typeface="Arial" panose="020B0604020202020204" pitchFamily="34" charset="0"/>
                <a:cs typeface="Arial" panose="020B0604020202020204" pitchFamily="34" charset="0"/>
              </a:defRPr>
            </a:lvl3pPr>
            <a:lvl4pPr>
              <a:defRPr sz="1400">
                <a:solidFill>
                  <a:srgbClr val="3C3C3C"/>
                </a:solidFill>
                <a:latin typeface="Arial" panose="020B0604020202020204" pitchFamily="34" charset="0"/>
                <a:cs typeface="Arial" panose="020B0604020202020204" pitchFamily="34" charset="0"/>
              </a:defRPr>
            </a:lvl4pPr>
            <a:lvl5pPr>
              <a:defRPr sz="1400">
                <a:solidFill>
                  <a:srgbClr val="3C3C3C"/>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7" name="Slide Number Placeholder 6"/>
          <p:cNvSpPr>
            <a:spLocks noGrp="1"/>
          </p:cNvSpPr>
          <p:nvPr>
            <p:ph type="sldNum" sz="quarter" idx="12"/>
          </p:nvPr>
        </p:nvSpPr>
        <p:spPr>
          <a:xfrm>
            <a:off x="494184" y="6356351"/>
            <a:ext cx="2133600" cy="365125"/>
          </a:xfrm>
          <a:prstGeom prst="rect">
            <a:avLst/>
          </a:prstGeom>
        </p:spPr>
        <p:txBody>
          <a:bodyPr/>
          <a:lstStyle>
            <a:lvl1pPr>
              <a:defRPr sz="1000">
                <a:solidFill>
                  <a:srgbClr val="3C3C3C"/>
                </a:solidFill>
                <a:latin typeface="Arial" panose="020B0604020202020204" pitchFamily="34" charset="0"/>
                <a:cs typeface="Arial" panose="020B0604020202020204" pitchFamily="34" charset="0"/>
              </a:defRPr>
            </a:lvl1pPr>
          </a:lstStyle>
          <a:p>
            <a:fld id="{379209BF-D909-43CE-AD32-0ADB8DCADB9E}" type="slidenum">
              <a:rPr lang="en-NZ" smtClean="0"/>
              <a:pPr/>
              <a:t>‹#›</a:t>
            </a:fld>
            <a:endParaRPr lang="en-NZ"/>
          </a:p>
        </p:txBody>
      </p:sp>
    </p:spTree>
    <p:extLst>
      <p:ext uri="{BB962C8B-B14F-4D97-AF65-F5344CB8AC3E}">
        <p14:creationId xmlns:p14="http://schemas.microsoft.com/office/powerpoint/2010/main" val="180749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92829"/>
            <a:ext cx="8229600" cy="1719064"/>
          </a:xfrm>
        </p:spPr>
        <p:txBody>
          <a:bodyPr>
            <a:normAutofit/>
          </a:bodyPr>
          <a:lstStyle>
            <a:lvl1pPr algn="ctr">
              <a:defRPr sz="4000" cap="all" baseline="0">
                <a:solidFill>
                  <a:srgbClr val="008790"/>
                </a:solidFill>
                <a:latin typeface="Arial" panose="020B0604020202020204" pitchFamily="34" charset="0"/>
                <a:cs typeface="Arial" panose="020B0604020202020204" pitchFamily="34" charset="0"/>
              </a:defRPr>
            </a:lvl1pPr>
          </a:lstStyle>
          <a:p>
            <a:r>
              <a:rPr lang="en-US"/>
              <a:t>Click to edit Master title style</a:t>
            </a:r>
            <a:endParaRPr lang="en-NZ" dirty="0"/>
          </a:p>
        </p:txBody>
      </p:sp>
      <p:sp>
        <p:nvSpPr>
          <p:cNvPr id="5" name="Slide Number Placeholder 4"/>
          <p:cNvSpPr>
            <a:spLocks noGrp="1"/>
          </p:cNvSpPr>
          <p:nvPr>
            <p:ph type="sldNum" sz="quarter" idx="12"/>
          </p:nvPr>
        </p:nvSpPr>
        <p:spPr>
          <a:xfrm>
            <a:off x="395536" y="6356351"/>
            <a:ext cx="2133600" cy="365125"/>
          </a:xfrm>
          <a:prstGeom prst="rect">
            <a:avLst/>
          </a:prstGeom>
        </p:spPr>
        <p:txBody>
          <a:bodyPr/>
          <a:lstStyle>
            <a:lvl1pPr>
              <a:defRPr sz="1000">
                <a:solidFill>
                  <a:srgbClr val="3C3C3C"/>
                </a:solidFill>
                <a:latin typeface="Arial" panose="020B0604020202020204" pitchFamily="34" charset="0"/>
                <a:cs typeface="Arial" panose="020B0604020202020204" pitchFamily="34" charset="0"/>
              </a:defRPr>
            </a:lvl1pPr>
          </a:lstStyle>
          <a:p>
            <a:fld id="{379209BF-D909-43CE-AD32-0ADB8DCADB9E}" type="slidenum">
              <a:rPr lang="en-NZ" smtClean="0"/>
              <a:pPr/>
              <a:t>‹#›</a:t>
            </a:fld>
            <a:endParaRPr lang="en-N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000" y="5380324"/>
            <a:ext cx="3240000" cy="1477676"/>
          </a:xfrm>
          <a:prstGeom prst="rect">
            <a:avLst/>
          </a:prstGeom>
        </p:spPr>
      </p:pic>
    </p:spTree>
    <p:extLst>
      <p:ext uri="{BB962C8B-B14F-4D97-AF65-F5344CB8AC3E}">
        <p14:creationId xmlns:p14="http://schemas.microsoft.com/office/powerpoint/2010/main" val="12262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000" y="5380324"/>
            <a:ext cx="3240000" cy="1477676"/>
          </a:xfrm>
          <a:prstGeom prst="rect">
            <a:avLst/>
          </a:prstGeom>
        </p:spPr>
      </p:pic>
      <p:sp>
        <p:nvSpPr>
          <p:cNvPr id="4" name="Slide Number Placeholder 3"/>
          <p:cNvSpPr>
            <a:spLocks noGrp="1"/>
          </p:cNvSpPr>
          <p:nvPr>
            <p:ph type="sldNum" sz="quarter" idx="12"/>
          </p:nvPr>
        </p:nvSpPr>
        <p:spPr>
          <a:xfrm>
            <a:off x="539552" y="6356351"/>
            <a:ext cx="2133600" cy="365125"/>
          </a:xfrm>
          <a:prstGeom prst="rect">
            <a:avLst/>
          </a:prstGeom>
        </p:spPr>
        <p:txBody>
          <a:bodyPr/>
          <a:lstStyle>
            <a:lvl1pPr>
              <a:defRPr sz="1000">
                <a:solidFill>
                  <a:srgbClr val="3C3C3C"/>
                </a:solidFill>
                <a:latin typeface="Arial" panose="020B0604020202020204" pitchFamily="34" charset="0"/>
                <a:cs typeface="Arial" panose="020B0604020202020204" pitchFamily="34" charset="0"/>
              </a:defRPr>
            </a:lvl1pPr>
          </a:lstStyle>
          <a:p>
            <a:fld id="{379209BF-D909-43CE-AD32-0ADB8DCADB9E}" type="slidenum">
              <a:rPr lang="en-NZ" smtClean="0"/>
              <a:pPr/>
              <a:t>‹#›</a:t>
            </a:fld>
            <a:endParaRPr lang="en-NZ"/>
          </a:p>
        </p:txBody>
      </p:sp>
      <p:sp>
        <p:nvSpPr>
          <p:cNvPr id="8" name="Text Placeholder 7"/>
          <p:cNvSpPr>
            <a:spLocks noGrp="1"/>
          </p:cNvSpPr>
          <p:nvPr>
            <p:ph type="body" sz="quarter" idx="13" hasCustomPrompt="1"/>
          </p:nvPr>
        </p:nvSpPr>
        <p:spPr>
          <a:xfrm>
            <a:off x="539552" y="645584"/>
            <a:ext cx="8209161" cy="5664200"/>
          </a:xfrm>
        </p:spPr>
        <p:txBody>
          <a:bodyPr>
            <a:normAutofit/>
          </a:bodyPr>
          <a:lstStyle>
            <a:lvl1pPr marL="0" indent="0">
              <a:buNone/>
              <a:defRPr sz="1400">
                <a:solidFill>
                  <a:srgbClr val="3C3C3C"/>
                </a:solidFill>
                <a:latin typeface="Arial" panose="020B0604020202020204" pitchFamily="34" charset="0"/>
                <a:cs typeface="Arial" panose="020B0604020202020204" pitchFamily="34" charset="0"/>
              </a:defRPr>
            </a:lvl1pPr>
          </a:lstStyle>
          <a:p>
            <a:pPr lvl="0"/>
            <a:r>
              <a:rPr lang="en-US" dirty="0"/>
              <a:t>Click to add text</a:t>
            </a:r>
          </a:p>
        </p:txBody>
      </p:sp>
    </p:spTree>
    <p:extLst>
      <p:ext uri="{BB962C8B-B14F-4D97-AF65-F5344CB8AC3E}">
        <p14:creationId xmlns:p14="http://schemas.microsoft.com/office/powerpoint/2010/main" val="92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000" y="5380324"/>
            <a:ext cx="3240000" cy="1477676"/>
          </a:xfrm>
          <a:prstGeom prst="rect">
            <a:avLst/>
          </a:prstGeom>
        </p:spPr>
      </p:pic>
      <p:sp>
        <p:nvSpPr>
          <p:cNvPr id="2" name="Title 1"/>
          <p:cNvSpPr>
            <a:spLocks noGrp="1"/>
          </p:cNvSpPr>
          <p:nvPr>
            <p:ph type="title"/>
          </p:nvPr>
        </p:nvSpPr>
        <p:spPr>
          <a:xfrm>
            <a:off x="457202" y="452669"/>
            <a:ext cx="3008313" cy="480055"/>
          </a:xfrm>
        </p:spPr>
        <p:txBody>
          <a:bodyPr anchor="b"/>
          <a:lstStyle>
            <a:lvl1pPr algn="l">
              <a:defRPr sz="1400" b="0">
                <a:solidFill>
                  <a:srgbClr val="3C3C3C"/>
                </a:solidFill>
                <a:latin typeface="Arial" panose="020B0604020202020204" pitchFamily="34" charset="0"/>
                <a:cs typeface="Arial" panose="020B0604020202020204"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3575050" y="456207"/>
            <a:ext cx="5111750" cy="5757103"/>
          </a:xfrm>
        </p:spPr>
        <p:txBody>
          <a:bodyPr>
            <a:normAutofit/>
          </a:bodyPr>
          <a:lstStyle>
            <a:lvl1pPr marL="342900" indent="-342900">
              <a:buSzPct val="70000"/>
              <a:buFontTx/>
              <a:buBlip>
                <a:blip r:embed="rId3"/>
              </a:buBlip>
              <a:defRPr sz="1400">
                <a:solidFill>
                  <a:srgbClr val="3C3C3C"/>
                </a:solidFill>
                <a:latin typeface="Arial" panose="020B0604020202020204" pitchFamily="34" charset="0"/>
                <a:cs typeface="Arial" panose="020B0604020202020204" pitchFamily="34" charset="0"/>
              </a:defRPr>
            </a:lvl1pPr>
            <a:lvl2pPr>
              <a:defRPr sz="1400">
                <a:solidFill>
                  <a:srgbClr val="3C3C3C"/>
                </a:solidFill>
                <a:latin typeface="Arial" panose="020B0604020202020204" pitchFamily="34" charset="0"/>
                <a:cs typeface="Arial" panose="020B0604020202020204" pitchFamily="34" charset="0"/>
              </a:defRPr>
            </a:lvl2pPr>
            <a:lvl3pPr>
              <a:defRPr sz="1400">
                <a:solidFill>
                  <a:srgbClr val="3C3C3C"/>
                </a:solidFill>
                <a:latin typeface="Arial" panose="020B0604020202020204" pitchFamily="34" charset="0"/>
                <a:cs typeface="Arial" panose="020B0604020202020204" pitchFamily="34" charset="0"/>
              </a:defRPr>
            </a:lvl3pPr>
            <a:lvl4pPr>
              <a:defRPr sz="1400">
                <a:solidFill>
                  <a:srgbClr val="3C3C3C"/>
                </a:solidFill>
                <a:latin typeface="Arial" panose="020B0604020202020204" pitchFamily="34" charset="0"/>
                <a:cs typeface="Arial" panose="020B0604020202020204" pitchFamily="34" charset="0"/>
              </a:defRPr>
            </a:lvl4pPr>
            <a:lvl5pPr>
              <a:defRPr sz="1400">
                <a:solidFill>
                  <a:srgbClr val="3C3C3C"/>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Text Placeholder 3"/>
          <p:cNvSpPr>
            <a:spLocks noGrp="1"/>
          </p:cNvSpPr>
          <p:nvPr>
            <p:ph type="body" sz="half" idx="2" hasCustomPrompt="1"/>
          </p:nvPr>
        </p:nvSpPr>
        <p:spPr>
          <a:xfrm>
            <a:off x="457202" y="932723"/>
            <a:ext cx="3008313" cy="5193441"/>
          </a:xfrm>
        </p:spPr>
        <p:txBody>
          <a:bodyPr/>
          <a:lstStyle>
            <a:lvl1pPr marL="0" indent="0">
              <a:buNone/>
              <a:defRPr sz="1400" baseline="0">
                <a:solidFill>
                  <a:srgbClr val="3C3C3C"/>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an image</a:t>
            </a:r>
          </a:p>
        </p:txBody>
      </p:sp>
      <p:sp>
        <p:nvSpPr>
          <p:cNvPr id="7" name="Slide Number Placeholder 6"/>
          <p:cNvSpPr>
            <a:spLocks noGrp="1"/>
          </p:cNvSpPr>
          <p:nvPr>
            <p:ph type="sldNum" sz="quarter" idx="12"/>
          </p:nvPr>
        </p:nvSpPr>
        <p:spPr>
          <a:xfrm>
            <a:off x="467544" y="6356351"/>
            <a:ext cx="2133600" cy="365125"/>
          </a:xfrm>
          <a:prstGeom prst="rect">
            <a:avLst/>
          </a:prstGeom>
        </p:spPr>
        <p:txBody>
          <a:bodyPr/>
          <a:lstStyle>
            <a:lvl1pPr>
              <a:defRPr sz="1000">
                <a:solidFill>
                  <a:srgbClr val="3C3C3C"/>
                </a:solidFill>
                <a:latin typeface="Arial" panose="020B0604020202020204" pitchFamily="34" charset="0"/>
                <a:cs typeface="Arial" panose="020B0604020202020204" pitchFamily="34" charset="0"/>
              </a:defRPr>
            </a:lvl1pPr>
          </a:lstStyle>
          <a:p>
            <a:fld id="{379209BF-D909-43CE-AD32-0ADB8DCADB9E}" type="slidenum">
              <a:rPr lang="en-NZ" smtClean="0"/>
              <a:pPr/>
              <a:t>‹#›</a:t>
            </a:fld>
            <a:endParaRPr lang="en-NZ"/>
          </a:p>
        </p:txBody>
      </p:sp>
    </p:spTree>
    <p:extLst>
      <p:ext uri="{BB962C8B-B14F-4D97-AF65-F5344CB8AC3E}">
        <p14:creationId xmlns:p14="http://schemas.microsoft.com/office/powerpoint/2010/main" val="36233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000" y="5380324"/>
            <a:ext cx="3240000" cy="1477676"/>
          </a:xfrm>
          <a:prstGeom prst="rect">
            <a:avLst/>
          </a:prstGeom>
        </p:spPr>
      </p:pic>
      <p:sp>
        <p:nvSpPr>
          <p:cNvPr id="2" name="Title 1"/>
          <p:cNvSpPr>
            <a:spLocks noGrp="1"/>
          </p:cNvSpPr>
          <p:nvPr>
            <p:ph type="title"/>
          </p:nvPr>
        </p:nvSpPr>
        <p:spPr>
          <a:xfrm>
            <a:off x="1792288" y="4800600"/>
            <a:ext cx="5486400" cy="566739"/>
          </a:xfrm>
        </p:spPr>
        <p:txBody>
          <a:bodyPr anchor="b">
            <a:normAutofit/>
          </a:bodyPr>
          <a:lstStyle>
            <a:lvl1pPr algn="l">
              <a:defRPr sz="1400" b="1">
                <a:solidFill>
                  <a:srgbClr val="008790"/>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dirty="0"/>
          </a:p>
        </p:txBody>
      </p:sp>
      <p:sp>
        <p:nvSpPr>
          <p:cNvPr id="4" name="Text Placeholder 3"/>
          <p:cNvSpPr>
            <a:spLocks noGrp="1"/>
          </p:cNvSpPr>
          <p:nvPr>
            <p:ph type="body" sz="half" idx="2"/>
          </p:nvPr>
        </p:nvSpPr>
        <p:spPr>
          <a:xfrm>
            <a:off x="1792288" y="5367338"/>
            <a:ext cx="5486400" cy="804863"/>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544" y="6356351"/>
            <a:ext cx="2133600" cy="365125"/>
          </a:xfrm>
          <a:prstGeom prst="rect">
            <a:avLst/>
          </a:prstGeom>
        </p:spPr>
        <p:txBody>
          <a:bodyPr/>
          <a:lstStyle>
            <a:lvl1pPr>
              <a:defRPr sz="1000">
                <a:solidFill>
                  <a:srgbClr val="3C3C3C"/>
                </a:solidFill>
                <a:latin typeface="Arial" panose="020B0604020202020204" pitchFamily="34" charset="0"/>
                <a:cs typeface="Arial" panose="020B0604020202020204" pitchFamily="34" charset="0"/>
              </a:defRPr>
            </a:lvl1pPr>
          </a:lstStyle>
          <a:p>
            <a:fld id="{379209BF-D909-43CE-AD32-0ADB8DCADB9E}" type="slidenum">
              <a:rPr lang="en-NZ" smtClean="0"/>
              <a:pPr/>
              <a:t>‹#›</a:t>
            </a:fld>
            <a:endParaRPr lang="en-NZ"/>
          </a:p>
        </p:txBody>
      </p:sp>
    </p:spTree>
    <p:extLst>
      <p:ext uri="{BB962C8B-B14F-4D97-AF65-F5344CB8AC3E}">
        <p14:creationId xmlns:p14="http://schemas.microsoft.com/office/powerpoint/2010/main" val="355468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94174788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2" r:id="rId5"/>
    <p:sldLayoutId id="2147483654" r:id="rId6"/>
    <p:sldLayoutId id="2147483655" r:id="rId7"/>
    <p:sldLayoutId id="2147483656" r:id="rId8"/>
    <p:sldLayoutId id="2147483657" r:id="rId9"/>
  </p:sldLayoutIdLst>
  <p:hf hdr="0" ftr="0" dt="0"/>
  <p:txStyles>
    <p:titleStyle>
      <a:lvl1pPr algn="l" defTabSz="914400" rtl="0" eaLnBrk="1" latinLnBrk="0" hangingPunct="1">
        <a:spcBef>
          <a:spcPct val="0"/>
        </a:spcBef>
        <a:buNone/>
        <a:defRPr sz="3000" kern="1200">
          <a:solidFill>
            <a:srgbClr val="00879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SzPct val="70000"/>
        <a:buFontTx/>
        <a:buBlip>
          <a:blip r:embed="rId11"/>
        </a:buBlip>
        <a:defRPr sz="1400" kern="1200">
          <a:solidFill>
            <a:srgbClr val="3C3C3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rgbClr val="3C3C3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rgbClr val="3C3C3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3C3C3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vin.Martin@kordia.co.nz" TargetMode="Externa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logang@syd.co.nz"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9209BF-D909-43CE-AD32-0ADB8DCADB9E}" type="slidenum">
              <a:rPr lang="en-NZ" smtClean="0"/>
              <a:pPr/>
              <a:t>1</a:t>
            </a:fld>
            <a:endParaRPr lang="en-NZ"/>
          </a:p>
        </p:txBody>
      </p:sp>
      <p:sp>
        <p:nvSpPr>
          <p:cNvPr id="8" name="Title 5"/>
          <p:cNvSpPr>
            <a:spLocks noGrp="1"/>
          </p:cNvSpPr>
          <p:nvPr>
            <p:ph type="title"/>
          </p:nvPr>
        </p:nvSpPr>
        <p:spPr>
          <a:xfrm>
            <a:off x="2339752" y="979355"/>
            <a:ext cx="4536504" cy="720000"/>
          </a:xfrm>
        </p:spPr>
        <p:txBody>
          <a:bodyPr>
            <a:normAutofit/>
          </a:bodyPr>
          <a:lstStyle/>
          <a:p>
            <a:r>
              <a:rPr lang="en-NZ" dirty="0"/>
              <a:t>SQL 2016  and kordia</a:t>
            </a:r>
          </a:p>
        </p:txBody>
      </p:sp>
      <p:sp>
        <p:nvSpPr>
          <p:cNvPr id="9" name="Subtitle 8"/>
          <p:cNvSpPr txBox="1">
            <a:spLocks/>
          </p:cNvSpPr>
          <p:nvPr/>
        </p:nvSpPr>
        <p:spPr>
          <a:xfrm>
            <a:off x="683568" y="2084850"/>
            <a:ext cx="6984776" cy="27843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SzPct val="70000"/>
              <a:buFontTx/>
              <a:buBlip>
                <a:blip r:embed="rId2"/>
              </a:buBlip>
              <a:defRPr sz="1400" kern="1200">
                <a:solidFill>
                  <a:srgbClr val="3C3C3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rgbClr val="3C3C3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rgbClr val="3C3C3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3C3C3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3C3C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NZ" sz="2000" dirty="0" smtClean="0"/>
          </a:p>
          <a:p>
            <a:endParaRPr lang="en-NZ" sz="2000" dirty="0" smtClean="0"/>
          </a:p>
          <a:p>
            <a:endParaRPr lang="en-NZ" sz="2000" dirty="0" smtClean="0"/>
          </a:p>
          <a:p>
            <a:endParaRPr lang="en-NZ" sz="2000" dirty="0" smtClean="0"/>
          </a:p>
          <a:p>
            <a:r>
              <a:rPr lang="en-NZ" sz="2000" dirty="0" smtClean="0"/>
              <a:t>Presented by Gavin Martin and Logan Gouws</a:t>
            </a:r>
          </a:p>
          <a:p>
            <a:endParaRPr lang="en-NZ" dirty="0" smtClean="0"/>
          </a:p>
          <a:p>
            <a:endParaRPr lang="en-NZ" sz="1900" dirty="0" smtClean="0">
              <a:hlinkClick r:id="rId3"/>
            </a:endParaRPr>
          </a:p>
          <a:p>
            <a:endParaRPr lang="en-NZ" sz="1900" dirty="0" smtClean="0">
              <a:hlinkClick r:id="rId3"/>
            </a:endParaRPr>
          </a:p>
          <a:p>
            <a:r>
              <a:rPr lang="en-NZ" sz="1900" dirty="0" smtClean="0">
                <a:hlinkClick r:id="rId3"/>
              </a:rPr>
              <a:t>Gavin.Martin@kordia.co.nz</a:t>
            </a:r>
            <a:endParaRPr lang="en-NZ" sz="1900" dirty="0" smtClean="0"/>
          </a:p>
          <a:p>
            <a:r>
              <a:rPr lang="en-NZ" sz="1900" dirty="0" smtClean="0">
                <a:hlinkClick r:id="rId4"/>
              </a:rPr>
              <a:t>logang@syd.co.nz</a:t>
            </a:r>
            <a:endParaRPr lang="en-NZ" sz="1900" dirty="0"/>
          </a:p>
        </p:txBody>
      </p:sp>
      <p:pic>
        <p:nvPicPr>
          <p:cNvPr id="10" name="Picture 2" descr="C:\Users\gmartin\AppData\Local\Microsoft\Windows\Temporary Internet Files\Content.Outlook\F0X8VY5E\Picture of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351" y="5254655"/>
            <a:ext cx="1753793" cy="128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132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Digital Transformation......</a:t>
            </a:r>
          </a:p>
        </p:txBody>
      </p:sp>
      <p:pic>
        <p:nvPicPr>
          <p:cNvPr id="4" name="Picture 3"/>
          <p:cNvPicPr>
            <a:picLocks noChangeAspect="1"/>
          </p:cNvPicPr>
          <p:nvPr/>
        </p:nvPicPr>
        <p:blipFill>
          <a:blip r:embed="rId3"/>
          <a:stretch>
            <a:fillRect/>
          </a:stretch>
        </p:blipFill>
        <p:spPr>
          <a:xfrm>
            <a:off x="734819" y="2039801"/>
            <a:ext cx="7742634" cy="3441171"/>
          </a:xfrm>
          <a:prstGeom prst="rect">
            <a:avLst/>
          </a:prstGeom>
        </p:spPr>
      </p:pic>
    </p:spTree>
    <p:extLst>
      <p:ext uri="{BB962C8B-B14F-4D97-AF65-F5344CB8AC3E}">
        <p14:creationId xmlns:p14="http://schemas.microsoft.com/office/powerpoint/2010/main" val="403297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NZ" dirty="0"/>
              <a:t>Bridging the gap….</a:t>
            </a:r>
          </a:p>
        </p:txBody>
      </p:sp>
      <p:sp>
        <p:nvSpPr>
          <p:cNvPr id="4" name="Slide Number Placeholder 3"/>
          <p:cNvSpPr>
            <a:spLocks noGrp="1"/>
          </p:cNvSpPr>
          <p:nvPr>
            <p:ph type="sldNum" sz="quarter" idx="12"/>
          </p:nvPr>
        </p:nvSpPr>
        <p:spPr/>
        <p:txBody>
          <a:bodyPr/>
          <a:lstStyle/>
          <a:p>
            <a:fld id="{379209BF-D909-43CE-AD32-0ADB8DCADB9E}" type="slidenum">
              <a:rPr lang="en-NZ" smtClean="0"/>
              <a:t>11</a:t>
            </a:fld>
            <a:endParaRPr lang="en-NZ" dirty="0"/>
          </a:p>
        </p:txBody>
      </p:sp>
      <p:pic>
        <p:nvPicPr>
          <p:cNvPr id="2" name="Picture 1"/>
          <p:cNvPicPr>
            <a:picLocks noChangeAspect="1"/>
          </p:cNvPicPr>
          <p:nvPr/>
        </p:nvPicPr>
        <p:blipFill>
          <a:blip r:embed="rId3"/>
          <a:stretch>
            <a:fillRect/>
          </a:stretch>
        </p:blipFill>
        <p:spPr>
          <a:xfrm>
            <a:off x="1043608" y="1412776"/>
            <a:ext cx="6855718" cy="5064090"/>
          </a:xfrm>
          <a:prstGeom prst="rect">
            <a:avLst/>
          </a:prstGeom>
        </p:spPr>
      </p:pic>
    </p:spTree>
    <p:extLst>
      <p:ext uri="{BB962C8B-B14F-4D97-AF65-F5344CB8AC3E}">
        <p14:creationId xmlns:p14="http://schemas.microsoft.com/office/powerpoint/2010/main" val="425438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SQL Upgrade requirements</a:t>
            </a:r>
          </a:p>
        </p:txBody>
      </p:sp>
      <p:sp>
        <p:nvSpPr>
          <p:cNvPr id="4" name="Slide Number Placeholder 3"/>
          <p:cNvSpPr>
            <a:spLocks noGrp="1"/>
          </p:cNvSpPr>
          <p:nvPr>
            <p:ph type="sldNum" sz="quarter" idx="12"/>
          </p:nvPr>
        </p:nvSpPr>
        <p:spPr/>
        <p:txBody>
          <a:bodyPr/>
          <a:lstStyle/>
          <a:p>
            <a:fld id="{379209BF-D909-43CE-AD32-0ADB8DCADB9E}" type="slidenum">
              <a:rPr lang="en-NZ" smtClean="0"/>
              <a:pPr/>
              <a:t>12</a:t>
            </a:fld>
            <a:endParaRPr lang="en-NZ"/>
          </a:p>
        </p:txBody>
      </p:sp>
      <p:pic>
        <p:nvPicPr>
          <p:cNvPr id="5" name="Picture 4"/>
          <p:cNvPicPr>
            <a:picLocks noChangeAspect="1"/>
          </p:cNvPicPr>
          <p:nvPr/>
        </p:nvPicPr>
        <p:blipFill>
          <a:blip r:embed="rId3"/>
          <a:stretch>
            <a:fillRect/>
          </a:stretch>
        </p:blipFill>
        <p:spPr>
          <a:xfrm>
            <a:off x="1563363" y="2026798"/>
            <a:ext cx="6017274" cy="2804403"/>
          </a:xfrm>
          <a:prstGeom prst="rect">
            <a:avLst/>
          </a:prstGeom>
        </p:spPr>
      </p:pic>
    </p:spTree>
    <p:extLst>
      <p:ext uri="{BB962C8B-B14F-4D97-AF65-F5344CB8AC3E}">
        <p14:creationId xmlns:p14="http://schemas.microsoft.com/office/powerpoint/2010/main" val="328279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a:t>Snotes</a:t>
            </a:r>
            <a:r>
              <a:rPr lang="en-NZ" dirty="0"/>
              <a:t> and restrictions	</a:t>
            </a:r>
          </a:p>
        </p:txBody>
      </p:sp>
      <p:sp>
        <p:nvSpPr>
          <p:cNvPr id="3" name="Content Placeholder 2"/>
          <p:cNvSpPr>
            <a:spLocks noGrp="1"/>
          </p:cNvSpPr>
          <p:nvPr>
            <p:ph idx="1"/>
          </p:nvPr>
        </p:nvSpPr>
        <p:spPr/>
        <p:txBody>
          <a:bodyPr/>
          <a:lstStyle/>
          <a:p>
            <a:r>
              <a:rPr lang="en-NZ" dirty="0"/>
              <a:t>SNOTE 2201059 - Release planning for Microsoft SQL Server 2016</a:t>
            </a:r>
          </a:p>
          <a:p>
            <a:r>
              <a:rPr lang="en-NZ" dirty="0"/>
              <a:t>Windows2012 and higher</a:t>
            </a:r>
          </a:p>
          <a:p>
            <a:r>
              <a:rPr lang="en-NZ" dirty="0"/>
              <a:t>No 64bit for </a:t>
            </a:r>
            <a:r>
              <a:rPr lang="en-NZ" dirty="0" err="1"/>
              <a:t>sql</a:t>
            </a:r>
            <a:r>
              <a:rPr lang="en-NZ" dirty="0"/>
              <a:t>. </a:t>
            </a:r>
          </a:p>
          <a:p>
            <a:r>
              <a:rPr lang="en-NZ" dirty="0"/>
              <a:t>Products not supported on SQL 2016</a:t>
            </a:r>
          </a:p>
          <a:p>
            <a:pPr>
              <a:buFont typeface="Wingdings" panose="05000000000000000000" pitchFamily="2" charset="2"/>
              <a:buChar char="v"/>
            </a:pPr>
            <a:r>
              <a:rPr lang="en-NZ" dirty="0"/>
              <a:t>SAP Solution Manager 7.0 EHP1 and earlier releases of SAP Solution Manager</a:t>
            </a:r>
          </a:p>
          <a:p>
            <a:pPr>
              <a:buFont typeface="Wingdings" panose="05000000000000000000" pitchFamily="2" charset="2"/>
              <a:buChar char="v"/>
            </a:pPr>
            <a:r>
              <a:rPr lang="en-NZ" dirty="0"/>
              <a:t>SAP CRM 5.0 and SAP CRM 6.0 (also known as SAP CRM 2007)</a:t>
            </a:r>
          </a:p>
          <a:p>
            <a:pPr>
              <a:buFont typeface="Wingdings" panose="05000000000000000000" pitchFamily="2" charset="2"/>
              <a:buChar char="v"/>
            </a:pPr>
            <a:r>
              <a:rPr lang="en-NZ" dirty="0"/>
              <a:t>SAP SCM 5.0 and SAP SCM 5.1 (also known as SAP SCM 2007)</a:t>
            </a:r>
          </a:p>
          <a:p>
            <a:pPr>
              <a:buFont typeface="Wingdings" panose="05000000000000000000" pitchFamily="2" charset="2"/>
              <a:buChar char="v"/>
            </a:pPr>
            <a:r>
              <a:rPr lang="en-NZ" dirty="0"/>
              <a:t>SAP SRM 5.0</a:t>
            </a:r>
          </a:p>
          <a:p>
            <a:pPr>
              <a:buFont typeface="Wingdings" panose="05000000000000000000" pitchFamily="2" charset="2"/>
              <a:buChar char="v"/>
            </a:pPr>
            <a:r>
              <a:rPr lang="en-NZ" dirty="0"/>
              <a:t>SAP NetWeaver Developer Workplace is not supported on SQL Server 2016.</a:t>
            </a:r>
          </a:p>
          <a:p>
            <a:pPr>
              <a:buFont typeface="Wingdings" panose="05000000000000000000" pitchFamily="2" charset="2"/>
              <a:buChar char="v"/>
            </a:pPr>
            <a:endParaRPr lang="en-NZ" dirty="0"/>
          </a:p>
          <a:p>
            <a:pPr>
              <a:buFont typeface="Wingdings" panose="05000000000000000000" pitchFamily="2" charset="2"/>
              <a:buChar char="v"/>
            </a:pPr>
            <a:endParaRPr lang="en-NZ" dirty="0"/>
          </a:p>
        </p:txBody>
      </p:sp>
      <p:sp>
        <p:nvSpPr>
          <p:cNvPr id="4" name="Slide Number Placeholder 3"/>
          <p:cNvSpPr>
            <a:spLocks noGrp="1"/>
          </p:cNvSpPr>
          <p:nvPr>
            <p:ph type="sldNum" sz="quarter" idx="12"/>
          </p:nvPr>
        </p:nvSpPr>
        <p:spPr/>
        <p:txBody>
          <a:bodyPr/>
          <a:lstStyle/>
          <a:p>
            <a:fld id="{379209BF-D909-43CE-AD32-0ADB8DCADB9E}" type="slidenum">
              <a:rPr lang="en-NZ" smtClean="0"/>
              <a:pPr/>
              <a:t>13</a:t>
            </a:fld>
            <a:endParaRPr lang="en-NZ"/>
          </a:p>
        </p:txBody>
      </p:sp>
    </p:spTree>
    <p:extLst>
      <p:ext uri="{BB962C8B-B14F-4D97-AF65-F5344CB8AC3E}">
        <p14:creationId xmlns:p14="http://schemas.microsoft.com/office/powerpoint/2010/main" val="1744753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Azure Sizing</a:t>
            </a:r>
          </a:p>
        </p:txBody>
      </p:sp>
      <p:sp>
        <p:nvSpPr>
          <p:cNvPr id="3" name="Content Placeholder 2"/>
          <p:cNvSpPr>
            <a:spLocks noGrp="1"/>
          </p:cNvSpPr>
          <p:nvPr>
            <p:ph idx="1"/>
          </p:nvPr>
        </p:nvSpPr>
        <p:spPr/>
        <p:txBody>
          <a:bodyPr/>
          <a:lstStyle/>
          <a:p>
            <a:r>
              <a:rPr lang="en-NZ" dirty="0"/>
              <a:t>Server selection is key to Cost saving.</a:t>
            </a:r>
          </a:p>
          <a:p>
            <a:r>
              <a:rPr lang="en-NZ" dirty="0"/>
              <a:t>Special attention to IOPS</a:t>
            </a:r>
          </a:p>
          <a:p>
            <a:endParaRPr lang="en-NZ" dirty="0"/>
          </a:p>
        </p:txBody>
      </p:sp>
      <p:sp>
        <p:nvSpPr>
          <p:cNvPr id="4" name="Slide Number Placeholder 3"/>
          <p:cNvSpPr>
            <a:spLocks noGrp="1"/>
          </p:cNvSpPr>
          <p:nvPr>
            <p:ph type="sldNum" sz="quarter" idx="12"/>
          </p:nvPr>
        </p:nvSpPr>
        <p:spPr/>
        <p:txBody>
          <a:bodyPr/>
          <a:lstStyle/>
          <a:p>
            <a:fld id="{379209BF-D909-43CE-AD32-0ADB8DCADB9E}" type="slidenum">
              <a:rPr lang="en-NZ" smtClean="0"/>
              <a:pPr/>
              <a:t>14</a:t>
            </a:fld>
            <a:endParaRPr lang="en-NZ"/>
          </a:p>
        </p:txBody>
      </p:sp>
      <p:pic>
        <p:nvPicPr>
          <p:cNvPr id="5" name="Picture 4"/>
          <p:cNvPicPr>
            <a:picLocks noChangeAspect="1"/>
          </p:cNvPicPr>
          <p:nvPr/>
        </p:nvPicPr>
        <p:blipFill>
          <a:blip r:embed="rId3"/>
          <a:stretch>
            <a:fillRect/>
          </a:stretch>
        </p:blipFill>
        <p:spPr>
          <a:xfrm>
            <a:off x="1331640" y="1700808"/>
            <a:ext cx="5760640" cy="4318933"/>
          </a:xfrm>
          <a:prstGeom prst="rect">
            <a:avLst/>
          </a:prstGeom>
        </p:spPr>
      </p:pic>
    </p:spTree>
    <p:extLst>
      <p:ext uri="{BB962C8B-B14F-4D97-AF65-F5344CB8AC3E}">
        <p14:creationId xmlns:p14="http://schemas.microsoft.com/office/powerpoint/2010/main" val="3617006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Azure Sizing</a:t>
            </a:r>
          </a:p>
        </p:txBody>
      </p:sp>
      <p:sp>
        <p:nvSpPr>
          <p:cNvPr id="3" name="Content Placeholder 2"/>
          <p:cNvSpPr>
            <a:spLocks noGrp="1"/>
          </p:cNvSpPr>
          <p:nvPr>
            <p:ph idx="1"/>
          </p:nvPr>
        </p:nvSpPr>
        <p:spPr/>
        <p:txBody>
          <a:bodyPr/>
          <a:lstStyle/>
          <a:p>
            <a:pPr marL="0" indent="0">
              <a:buNone/>
            </a:pPr>
            <a:endParaRPr lang="en-NZ" dirty="0"/>
          </a:p>
          <a:p>
            <a:r>
              <a:rPr lang="en-NZ" dirty="0"/>
              <a:t>New variant of the Dv2-series sizes called “DSv2” that are specifically targeted for Premium Storage. The pricing and billing meters for the DSv2 sizes are the same as Dv2-series. SSD storage included in Dv2-series VMs is local temporary storage. For persistent storage</a:t>
            </a:r>
            <a:r>
              <a:rPr lang="en-NZ" dirty="0">
                <a:highlight>
                  <a:srgbClr val="FFFF00"/>
                </a:highlight>
              </a:rPr>
              <a:t>, use DSv2 VMs instead and purchase Premium Storage separately</a:t>
            </a:r>
            <a:r>
              <a:rPr lang="en-NZ" dirty="0"/>
              <a:t>.</a:t>
            </a:r>
          </a:p>
        </p:txBody>
      </p:sp>
      <p:sp>
        <p:nvSpPr>
          <p:cNvPr id="4" name="Slide Number Placeholder 3"/>
          <p:cNvSpPr>
            <a:spLocks noGrp="1"/>
          </p:cNvSpPr>
          <p:nvPr>
            <p:ph type="sldNum" sz="quarter" idx="12"/>
          </p:nvPr>
        </p:nvSpPr>
        <p:spPr/>
        <p:txBody>
          <a:bodyPr/>
          <a:lstStyle/>
          <a:p>
            <a:fld id="{379209BF-D909-43CE-AD32-0ADB8DCADB9E}" type="slidenum">
              <a:rPr lang="en-NZ" smtClean="0"/>
              <a:pPr/>
              <a:t>15</a:t>
            </a:fld>
            <a:endParaRPr lang="en-NZ"/>
          </a:p>
        </p:txBody>
      </p:sp>
      <p:pic>
        <p:nvPicPr>
          <p:cNvPr id="6" name="Picture 5"/>
          <p:cNvPicPr>
            <a:picLocks noChangeAspect="1"/>
          </p:cNvPicPr>
          <p:nvPr/>
        </p:nvPicPr>
        <p:blipFill>
          <a:blip r:embed="rId2"/>
          <a:stretch>
            <a:fillRect/>
          </a:stretch>
        </p:blipFill>
        <p:spPr>
          <a:xfrm>
            <a:off x="899592" y="2564904"/>
            <a:ext cx="7344816" cy="3879389"/>
          </a:xfrm>
          <a:prstGeom prst="rect">
            <a:avLst/>
          </a:prstGeom>
        </p:spPr>
      </p:pic>
    </p:spTree>
    <p:extLst>
      <p:ext uri="{BB962C8B-B14F-4D97-AF65-F5344CB8AC3E}">
        <p14:creationId xmlns:p14="http://schemas.microsoft.com/office/powerpoint/2010/main" val="2373770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Azure Sizing</a:t>
            </a:r>
          </a:p>
        </p:txBody>
      </p:sp>
      <p:sp>
        <p:nvSpPr>
          <p:cNvPr id="3" name="Content Placeholder 2"/>
          <p:cNvSpPr>
            <a:spLocks noGrp="1"/>
          </p:cNvSpPr>
          <p:nvPr>
            <p:ph idx="1"/>
          </p:nvPr>
        </p:nvSpPr>
        <p:spPr/>
        <p:txBody>
          <a:bodyPr/>
          <a:lstStyle/>
          <a:p>
            <a:pPr marL="0" indent="0">
              <a:buNone/>
            </a:pPr>
            <a:endParaRPr lang="en-NZ" dirty="0"/>
          </a:p>
          <a:p>
            <a:r>
              <a:rPr lang="en-NZ" dirty="0"/>
              <a:t>Example of IOPS differences	</a:t>
            </a:r>
          </a:p>
          <a:p>
            <a:endParaRPr lang="en-NZ" dirty="0"/>
          </a:p>
        </p:txBody>
      </p:sp>
      <p:sp>
        <p:nvSpPr>
          <p:cNvPr id="4" name="Slide Number Placeholder 3"/>
          <p:cNvSpPr>
            <a:spLocks noGrp="1"/>
          </p:cNvSpPr>
          <p:nvPr>
            <p:ph type="sldNum" sz="quarter" idx="12"/>
          </p:nvPr>
        </p:nvSpPr>
        <p:spPr/>
        <p:txBody>
          <a:bodyPr/>
          <a:lstStyle/>
          <a:p>
            <a:fld id="{379209BF-D909-43CE-AD32-0ADB8DCADB9E}" type="slidenum">
              <a:rPr lang="en-NZ" smtClean="0"/>
              <a:pPr/>
              <a:t>16</a:t>
            </a:fld>
            <a:endParaRPr lang="en-NZ"/>
          </a:p>
        </p:txBody>
      </p:sp>
      <p:pic>
        <p:nvPicPr>
          <p:cNvPr id="5" name="Picture 4"/>
          <p:cNvPicPr>
            <a:picLocks noChangeAspect="1"/>
          </p:cNvPicPr>
          <p:nvPr/>
        </p:nvPicPr>
        <p:blipFill>
          <a:blip r:embed="rId3"/>
          <a:stretch>
            <a:fillRect/>
          </a:stretch>
        </p:blipFill>
        <p:spPr>
          <a:xfrm>
            <a:off x="1475656" y="1839030"/>
            <a:ext cx="4464496" cy="4287135"/>
          </a:xfrm>
          <a:prstGeom prst="rect">
            <a:avLst/>
          </a:prstGeom>
        </p:spPr>
      </p:pic>
    </p:spTree>
    <p:extLst>
      <p:ext uri="{BB962C8B-B14F-4D97-AF65-F5344CB8AC3E}">
        <p14:creationId xmlns:p14="http://schemas.microsoft.com/office/powerpoint/2010/main" val="2823029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SQL Upgrade requirements</a:t>
            </a:r>
          </a:p>
        </p:txBody>
      </p:sp>
      <p:sp>
        <p:nvSpPr>
          <p:cNvPr id="3" name="Content Placeholder 2"/>
          <p:cNvSpPr>
            <a:spLocks noGrp="1"/>
          </p:cNvSpPr>
          <p:nvPr>
            <p:ph idx="1"/>
          </p:nvPr>
        </p:nvSpPr>
        <p:spPr/>
        <p:txBody>
          <a:bodyPr/>
          <a:lstStyle/>
          <a:p>
            <a:r>
              <a:rPr lang="en-NZ" dirty="0"/>
              <a:t>SQL Server 2008 Service Pack 4 </a:t>
            </a:r>
          </a:p>
          <a:p>
            <a:r>
              <a:rPr lang="en-NZ" dirty="0"/>
              <a:t>SQL Server 2008 R2 Service Pack 3</a:t>
            </a:r>
          </a:p>
          <a:p>
            <a:r>
              <a:rPr lang="en-NZ" dirty="0"/>
              <a:t>SQL Service 2012 SP 2</a:t>
            </a:r>
          </a:p>
          <a:p>
            <a:r>
              <a:rPr lang="en-NZ" dirty="0"/>
              <a:t>NO 32 BIT version.</a:t>
            </a:r>
          </a:p>
          <a:p>
            <a:r>
              <a:rPr lang="en-NZ" dirty="0" err="1"/>
              <a:t>.net</a:t>
            </a:r>
            <a:r>
              <a:rPr lang="en-NZ" dirty="0"/>
              <a:t> 3.5 (as featured required)</a:t>
            </a:r>
          </a:p>
          <a:p>
            <a:pPr marL="0" indent="0">
              <a:buNone/>
            </a:pPr>
            <a:endParaRPr lang="en-NZ" dirty="0"/>
          </a:p>
        </p:txBody>
      </p:sp>
      <p:sp>
        <p:nvSpPr>
          <p:cNvPr id="4" name="Slide Number Placeholder 3"/>
          <p:cNvSpPr>
            <a:spLocks noGrp="1"/>
          </p:cNvSpPr>
          <p:nvPr>
            <p:ph type="sldNum" sz="quarter" idx="12"/>
          </p:nvPr>
        </p:nvSpPr>
        <p:spPr/>
        <p:txBody>
          <a:bodyPr/>
          <a:lstStyle/>
          <a:p>
            <a:fld id="{379209BF-D909-43CE-AD32-0ADB8DCADB9E}" type="slidenum">
              <a:rPr lang="en-NZ" smtClean="0"/>
              <a:pPr/>
              <a:t>17</a:t>
            </a:fld>
            <a:endParaRPr lang="en-NZ"/>
          </a:p>
        </p:txBody>
      </p:sp>
    </p:spTree>
    <p:extLst>
      <p:ext uri="{BB962C8B-B14F-4D97-AF65-F5344CB8AC3E}">
        <p14:creationId xmlns:p14="http://schemas.microsoft.com/office/powerpoint/2010/main" val="2355957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SQL Savings	</a:t>
            </a:r>
          </a:p>
        </p:txBody>
      </p:sp>
      <p:sp>
        <p:nvSpPr>
          <p:cNvPr id="3" name="Content Placeholder 2"/>
          <p:cNvSpPr>
            <a:spLocks noGrp="1"/>
          </p:cNvSpPr>
          <p:nvPr>
            <p:ph idx="1"/>
          </p:nvPr>
        </p:nvSpPr>
        <p:spPr/>
        <p:txBody>
          <a:bodyPr/>
          <a:lstStyle/>
          <a:p>
            <a:pPr marL="0" indent="0">
              <a:buNone/>
            </a:pPr>
            <a:endParaRPr lang="en-NZ" dirty="0"/>
          </a:p>
          <a:p>
            <a:r>
              <a:rPr lang="en-NZ" dirty="0"/>
              <a:t>ECC has very little savings between </a:t>
            </a:r>
            <a:r>
              <a:rPr lang="en-NZ" dirty="0" err="1"/>
              <a:t>sql</a:t>
            </a:r>
            <a:r>
              <a:rPr lang="en-NZ" dirty="0"/>
              <a:t> 2012 and </a:t>
            </a:r>
            <a:r>
              <a:rPr lang="en-NZ" dirty="0" err="1"/>
              <a:t>sql</a:t>
            </a:r>
            <a:r>
              <a:rPr lang="en-NZ" dirty="0"/>
              <a:t> 2016 less than 5%</a:t>
            </a:r>
          </a:p>
          <a:p>
            <a:r>
              <a:rPr lang="en-NZ" dirty="0"/>
              <a:t>BI has a +/- 20% space saving. Only after running MSSCSTORE and converting to CS</a:t>
            </a:r>
          </a:p>
          <a:p>
            <a:endParaRPr lang="en-NZ" dirty="0"/>
          </a:p>
          <a:p>
            <a:r>
              <a:rPr lang="en-NZ" dirty="0"/>
              <a:t>Performance increase of about 15% for BI reports without changing BI model.</a:t>
            </a:r>
          </a:p>
        </p:txBody>
      </p:sp>
      <p:sp>
        <p:nvSpPr>
          <p:cNvPr id="4" name="Slide Number Placeholder 3"/>
          <p:cNvSpPr>
            <a:spLocks noGrp="1"/>
          </p:cNvSpPr>
          <p:nvPr>
            <p:ph type="sldNum" sz="quarter" idx="12"/>
          </p:nvPr>
        </p:nvSpPr>
        <p:spPr/>
        <p:txBody>
          <a:bodyPr/>
          <a:lstStyle/>
          <a:p>
            <a:fld id="{379209BF-D909-43CE-AD32-0ADB8DCADB9E}" type="slidenum">
              <a:rPr lang="en-NZ" smtClean="0"/>
              <a:pPr/>
              <a:t>18</a:t>
            </a:fld>
            <a:endParaRPr lang="en-NZ"/>
          </a:p>
        </p:txBody>
      </p:sp>
    </p:spTree>
    <p:extLst>
      <p:ext uri="{BB962C8B-B14F-4D97-AF65-F5344CB8AC3E}">
        <p14:creationId xmlns:p14="http://schemas.microsoft.com/office/powerpoint/2010/main" val="4226397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SQL Server Parallelism 	</a:t>
            </a:r>
          </a:p>
        </p:txBody>
      </p:sp>
      <p:sp>
        <p:nvSpPr>
          <p:cNvPr id="3" name="Content Placeholder 2"/>
          <p:cNvSpPr>
            <a:spLocks noGrp="1"/>
          </p:cNvSpPr>
          <p:nvPr>
            <p:ph idx="1"/>
          </p:nvPr>
        </p:nvSpPr>
        <p:spPr/>
        <p:txBody>
          <a:bodyPr>
            <a:normAutofit fontScale="85000" lnSpcReduction="20000"/>
          </a:bodyPr>
          <a:lstStyle/>
          <a:p>
            <a:r>
              <a:rPr lang="en-NZ" b="1" dirty="0"/>
              <a:t>1654613 - SQL Server Parallelism for SAP</a:t>
            </a:r>
          </a:p>
          <a:p>
            <a:r>
              <a:rPr lang="en-NZ" dirty="0"/>
              <a:t>RSADMIN parameters</a:t>
            </a:r>
            <a:endParaRPr lang="en-NZ" b="1" dirty="0"/>
          </a:p>
          <a:p>
            <a:pPr>
              <a:buFont typeface="Wingdings" panose="05000000000000000000" pitchFamily="2" charset="2"/>
              <a:buChar char="Ø"/>
            </a:pPr>
            <a:r>
              <a:rPr lang="en-NZ" b="1" dirty="0"/>
              <a:t>MSS_MAXDOP_QUERY</a:t>
            </a:r>
            <a:r>
              <a:rPr lang="en-NZ" dirty="0"/>
              <a:t/>
            </a:r>
            <a:br>
              <a:rPr lang="en-NZ" dirty="0"/>
            </a:br>
            <a:r>
              <a:rPr lang="en-NZ" dirty="0"/>
              <a:t>For database servers with at least 16 CPU threads we recommend setting MSS_MAXDOP_QUERY = 4. You may further increase the value of MSS_MAXDOP_QUERY in accordance with the number of CPU threads on the database server. If the RSADMIN parameter is not set, the default of 2 applies. Setting MSS_MAXDOP_QUERY = FALSE turns off the BW coding for query parallelism. In this case the SQL Server configuration option "max degree of parallelism" applies (which is 1 by default).</a:t>
            </a:r>
            <a:br>
              <a:rPr lang="en-NZ" dirty="0"/>
            </a:br>
            <a:r>
              <a:rPr lang="en-NZ" dirty="0"/>
              <a:t/>
            </a:r>
            <a:br>
              <a:rPr lang="en-NZ" dirty="0"/>
            </a:br>
            <a:r>
              <a:rPr lang="en-NZ" dirty="0"/>
              <a:t>MSS_MAXDOP_QUERY also has an impact on other BW activities, which use BW queries, for example filling of aggregates and executing DTPs.</a:t>
            </a:r>
            <a:br>
              <a:rPr lang="en-NZ" dirty="0"/>
            </a:br>
            <a:endParaRPr lang="en-NZ" dirty="0"/>
          </a:p>
          <a:p>
            <a:pPr>
              <a:buFont typeface="Wingdings" panose="05000000000000000000" pitchFamily="2" charset="2"/>
              <a:buChar char="Ø"/>
            </a:pPr>
            <a:r>
              <a:rPr lang="en-NZ" b="1" dirty="0"/>
              <a:t>MSS_MAXDOP_CUBE_&lt;</a:t>
            </a:r>
            <a:r>
              <a:rPr lang="en-NZ" b="1" dirty="0" err="1"/>
              <a:t>cubename</a:t>
            </a:r>
            <a:r>
              <a:rPr lang="en-NZ" b="1" dirty="0"/>
              <a:t>&gt;</a:t>
            </a:r>
            <a:r>
              <a:rPr lang="en-NZ" dirty="0"/>
              <a:t/>
            </a:r>
            <a:br>
              <a:rPr lang="en-NZ" dirty="0"/>
            </a:br>
            <a:r>
              <a:rPr lang="en-NZ" dirty="0"/>
              <a:t>This RSADMIN parameter overrides the MSS_MAXDOP_QUERY setting for a single BW cube. It is described in detail in SAP note 1126568. However, by applying SAP note 1654613 the </a:t>
            </a:r>
            <a:r>
              <a:rPr lang="en-NZ" dirty="0" err="1"/>
              <a:t>behavior</a:t>
            </a:r>
            <a:r>
              <a:rPr lang="en-NZ" dirty="0"/>
              <a:t> of MSS_MAXDOP_CUBE_&lt;</a:t>
            </a:r>
            <a:r>
              <a:rPr lang="en-NZ" dirty="0" err="1"/>
              <a:t>cubename</a:t>
            </a:r>
            <a:r>
              <a:rPr lang="en-NZ" dirty="0"/>
              <a:t>&gt; changes a little bit. It does not turn off parallelism on other cubes any more, once it is set for a single cube.</a:t>
            </a:r>
            <a:br>
              <a:rPr lang="en-NZ" dirty="0"/>
            </a:br>
            <a:endParaRPr lang="en-NZ" dirty="0"/>
          </a:p>
          <a:p>
            <a:pPr>
              <a:buFont typeface="Wingdings" panose="05000000000000000000" pitchFamily="2" charset="2"/>
              <a:buChar char="Ø"/>
            </a:pPr>
            <a:r>
              <a:rPr lang="en-NZ" b="1" dirty="0">
                <a:highlight>
                  <a:srgbClr val="FFFF00"/>
                </a:highlight>
              </a:rPr>
              <a:t>MSS_MAXDOP_INDEXING</a:t>
            </a:r>
            <a:r>
              <a:rPr lang="en-NZ" dirty="0"/>
              <a:t/>
            </a:r>
            <a:br>
              <a:rPr lang="en-NZ" dirty="0"/>
            </a:br>
            <a:r>
              <a:rPr lang="en-NZ" dirty="0"/>
              <a:t>This RSADMIN parameter controls the number of CPU threads used for index creation in BW process chains. The default value is 8. You may further increase the value of MSS_MAXDOP_INDEXING in accordance with the number of CPU threads on the database server. Setting MSS_MAXDOP_INDEXING = FALSE turns off the BW coding for parallelism at index creation. In this case the SQL Server configuration option "max degree of parallelism" applies (which is 1 by default).</a:t>
            </a:r>
            <a:br>
              <a:rPr lang="en-NZ" dirty="0"/>
            </a:br>
            <a:r>
              <a:rPr lang="en-NZ" dirty="0"/>
              <a:t/>
            </a:r>
            <a:br>
              <a:rPr lang="en-NZ" dirty="0"/>
            </a:br>
            <a:r>
              <a:rPr lang="en-NZ" dirty="0"/>
              <a:t>Setting MSS_MAXDOP_INDEXING = 0 results in maximum index creation performance. In this case all available CPU threads are used. However, this might have a performance impact on parallel running BW batch jobs or queries.</a:t>
            </a:r>
            <a:br>
              <a:rPr lang="en-NZ" dirty="0"/>
            </a:br>
            <a:r>
              <a:rPr lang="en-NZ" dirty="0"/>
              <a:t/>
            </a:r>
            <a:br>
              <a:rPr lang="en-NZ" dirty="0"/>
            </a:br>
            <a:r>
              <a:rPr lang="en-NZ" dirty="0"/>
              <a:t>Ideally, the value of MSS_MAXDOP_INDEXING is lower than the number of CPU threads on the database server. For an old database server with only 4 CPU threads we recommend setting MSS_MAXDOP_INDEXING = 2.</a:t>
            </a:r>
          </a:p>
          <a:p>
            <a:endParaRPr lang="en-NZ" b="1" dirty="0"/>
          </a:p>
        </p:txBody>
      </p:sp>
      <p:sp>
        <p:nvSpPr>
          <p:cNvPr id="4" name="Slide Number Placeholder 3"/>
          <p:cNvSpPr>
            <a:spLocks noGrp="1"/>
          </p:cNvSpPr>
          <p:nvPr>
            <p:ph type="sldNum" sz="quarter" idx="12"/>
          </p:nvPr>
        </p:nvSpPr>
        <p:spPr/>
        <p:txBody>
          <a:bodyPr/>
          <a:lstStyle/>
          <a:p>
            <a:fld id="{379209BF-D909-43CE-AD32-0ADB8DCADB9E}" type="slidenum">
              <a:rPr lang="en-NZ" smtClean="0"/>
              <a:pPr/>
              <a:t>19</a:t>
            </a:fld>
            <a:endParaRPr lang="en-NZ"/>
          </a:p>
        </p:txBody>
      </p:sp>
    </p:spTree>
    <p:extLst>
      <p:ext uri="{BB962C8B-B14F-4D97-AF65-F5344CB8AC3E}">
        <p14:creationId xmlns:p14="http://schemas.microsoft.com/office/powerpoint/2010/main" val="409371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9209BF-D909-43CE-AD32-0ADB8DCADB9E}" type="slidenum">
              <a:rPr lang="en-NZ" smtClean="0"/>
              <a:pPr/>
              <a:t>2</a:t>
            </a:fld>
            <a:endParaRPr lang="en-NZ"/>
          </a:p>
        </p:txBody>
      </p:sp>
      <p:pic>
        <p:nvPicPr>
          <p:cNvPr id="6" name="Picture 5"/>
          <p:cNvPicPr>
            <a:picLocks noChangeAspect="1"/>
          </p:cNvPicPr>
          <p:nvPr/>
        </p:nvPicPr>
        <p:blipFill>
          <a:blip r:embed="rId3"/>
          <a:stretch>
            <a:fillRect/>
          </a:stretch>
        </p:blipFill>
        <p:spPr>
          <a:xfrm>
            <a:off x="1534344" y="1440767"/>
            <a:ext cx="6566048" cy="3860441"/>
          </a:xfrm>
          <a:prstGeom prst="rect">
            <a:avLst/>
          </a:prstGeom>
        </p:spPr>
      </p:pic>
      <p:pic>
        <p:nvPicPr>
          <p:cNvPr id="7" name="Picture 6"/>
          <p:cNvPicPr>
            <a:picLocks noChangeAspect="1"/>
          </p:cNvPicPr>
          <p:nvPr/>
        </p:nvPicPr>
        <p:blipFill>
          <a:blip r:embed="rId4"/>
          <a:stretch>
            <a:fillRect/>
          </a:stretch>
        </p:blipFill>
        <p:spPr>
          <a:xfrm>
            <a:off x="1331640" y="1268760"/>
            <a:ext cx="6984776" cy="4202506"/>
          </a:xfrm>
          <a:prstGeom prst="rect">
            <a:avLst/>
          </a:prstGeom>
        </p:spPr>
      </p:pic>
    </p:spTree>
    <p:extLst>
      <p:ext uri="{BB962C8B-B14F-4D97-AF65-F5344CB8AC3E}">
        <p14:creationId xmlns:p14="http://schemas.microsoft.com/office/powerpoint/2010/main" val="26937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1385"/>
          <a:stretch/>
        </p:blipFill>
        <p:spPr>
          <a:xfrm>
            <a:off x="2" y="867649"/>
            <a:ext cx="9144000" cy="5142770"/>
          </a:xfrm>
          <a:prstGeom prst="rect">
            <a:avLst/>
          </a:prstGeom>
        </p:spPr>
      </p:pic>
      <p:sp>
        <p:nvSpPr>
          <p:cNvPr id="4" name="Rectangle 3"/>
          <p:cNvSpPr/>
          <p:nvPr/>
        </p:nvSpPr>
        <p:spPr>
          <a:xfrm>
            <a:off x="755577" y="2637025"/>
            <a:ext cx="1170503" cy="703394"/>
          </a:xfrm>
          <a:prstGeom prst="rect">
            <a:avLst/>
          </a:prstGeom>
        </p:spPr>
        <p:txBody>
          <a:bodyPr wrap="none" lIns="91435" tIns="45718" rIns="91435" bIns="45718">
            <a:spAutoFit/>
          </a:bodyPr>
          <a:lstStyle/>
          <a:p>
            <a:r>
              <a:rPr lang="en-GB" sz="3971" dirty="0"/>
              <a:t>Q&amp;A</a:t>
            </a:r>
          </a:p>
        </p:txBody>
      </p:sp>
      <p:sp>
        <p:nvSpPr>
          <p:cNvPr id="3" name="Slide Number Placeholder 2"/>
          <p:cNvSpPr>
            <a:spLocks noGrp="1"/>
          </p:cNvSpPr>
          <p:nvPr>
            <p:ph type="sldNum" sz="quarter" idx="12"/>
          </p:nvPr>
        </p:nvSpPr>
        <p:spPr/>
        <p:txBody>
          <a:bodyPr/>
          <a:lstStyle/>
          <a:p>
            <a:fld id="{379209BF-D909-43CE-AD32-0ADB8DCADB9E}" type="slidenum">
              <a:rPr lang="en-NZ" smtClean="0"/>
              <a:pPr/>
              <a:t>20</a:t>
            </a:fld>
            <a:endParaRPr lang="en-NZ"/>
          </a:p>
        </p:txBody>
      </p:sp>
    </p:spTree>
    <p:extLst>
      <p:ext uri="{BB962C8B-B14F-4D97-AF65-F5344CB8AC3E}">
        <p14:creationId xmlns:p14="http://schemas.microsoft.com/office/powerpoint/2010/main" val="2225183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44000" cy="720000"/>
          </a:xfrm>
        </p:spPr>
        <p:txBody>
          <a:bodyPr/>
          <a:lstStyle/>
          <a:p>
            <a:r>
              <a:rPr lang="en-NZ" dirty="0" smtClean="0"/>
              <a:t>Agenda</a:t>
            </a:r>
            <a:endParaRPr lang="en-NZ" dirty="0"/>
          </a:p>
        </p:txBody>
      </p:sp>
      <p:sp>
        <p:nvSpPr>
          <p:cNvPr id="3" name="Content Placeholder 2"/>
          <p:cNvSpPr>
            <a:spLocks noGrp="1"/>
          </p:cNvSpPr>
          <p:nvPr>
            <p:ph idx="1"/>
          </p:nvPr>
        </p:nvSpPr>
        <p:spPr>
          <a:xfrm>
            <a:off x="457200" y="1556793"/>
            <a:ext cx="8229600" cy="4464495"/>
          </a:xfrm>
        </p:spPr>
        <p:txBody>
          <a:bodyPr/>
          <a:lstStyle/>
          <a:p>
            <a:pPr>
              <a:lnSpc>
                <a:spcPct val="200000"/>
              </a:lnSpc>
            </a:pPr>
            <a:r>
              <a:rPr lang="en-NZ" sz="2000" dirty="0" smtClean="0"/>
              <a:t>Who </a:t>
            </a:r>
            <a:r>
              <a:rPr lang="en-NZ" sz="2000" dirty="0" smtClean="0"/>
              <a:t>we are</a:t>
            </a:r>
          </a:p>
          <a:p>
            <a:pPr>
              <a:lnSpc>
                <a:spcPct val="200000"/>
              </a:lnSpc>
            </a:pPr>
            <a:r>
              <a:rPr lang="en-NZ" sz="2000" dirty="0" smtClean="0"/>
              <a:t>What </a:t>
            </a:r>
            <a:r>
              <a:rPr lang="en-NZ" sz="2000" dirty="0" smtClean="0"/>
              <a:t>was the business problem</a:t>
            </a:r>
          </a:p>
          <a:p>
            <a:pPr>
              <a:lnSpc>
                <a:spcPct val="200000"/>
              </a:lnSpc>
            </a:pPr>
            <a:r>
              <a:rPr lang="en-NZ" sz="2000" dirty="0" smtClean="0"/>
              <a:t>Why have we gone down this path</a:t>
            </a:r>
          </a:p>
          <a:p>
            <a:pPr>
              <a:lnSpc>
                <a:spcPct val="200000"/>
              </a:lnSpc>
            </a:pPr>
            <a:r>
              <a:rPr lang="en-NZ" sz="2000" dirty="0" smtClean="0"/>
              <a:t>Technical overview </a:t>
            </a:r>
          </a:p>
          <a:p>
            <a:pPr>
              <a:lnSpc>
                <a:spcPct val="200000"/>
              </a:lnSpc>
            </a:pPr>
            <a:r>
              <a:rPr lang="en-NZ" sz="2000" dirty="0" smtClean="0"/>
              <a:t>Q &amp; A</a:t>
            </a:r>
          </a:p>
          <a:p>
            <a:endParaRPr lang="en-NZ" dirty="0" smtClean="0"/>
          </a:p>
          <a:p>
            <a:endParaRPr lang="en-NZ" dirty="0"/>
          </a:p>
        </p:txBody>
      </p:sp>
      <p:sp>
        <p:nvSpPr>
          <p:cNvPr id="4" name="Slide Number Placeholder 3"/>
          <p:cNvSpPr>
            <a:spLocks noGrp="1"/>
          </p:cNvSpPr>
          <p:nvPr>
            <p:ph type="sldNum" sz="quarter" idx="12"/>
          </p:nvPr>
        </p:nvSpPr>
        <p:spPr/>
        <p:txBody>
          <a:bodyPr/>
          <a:lstStyle/>
          <a:p>
            <a:fld id="{379209BF-D909-43CE-AD32-0ADB8DCADB9E}" type="slidenum">
              <a:rPr lang="en-NZ" smtClean="0"/>
              <a:pPr/>
              <a:t>3</a:t>
            </a:fld>
            <a:endParaRPr lang="en-NZ"/>
          </a:p>
        </p:txBody>
      </p:sp>
    </p:spTree>
    <p:extLst>
      <p:ext uri="{BB962C8B-B14F-4D97-AF65-F5344CB8AC3E}">
        <p14:creationId xmlns:p14="http://schemas.microsoft.com/office/powerpoint/2010/main" val="2628520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NZ" dirty="0"/>
              <a:t>About Kordia</a:t>
            </a:r>
          </a:p>
        </p:txBody>
      </p:sp>
      <p:sp>
        <p:nvSpPr>
          <p:cNvPr id="4" name="Slide Number Placeholder 3"/>
          <p:cNvSpPr>
            <a:spLocks noGrp="1"/>
          </p:cNvSpPr>
          <p:nvPr>
            <p:ph type="sldNum" sz="quarter" idx="12"/>
          </p:nvPr>
        </p:nvSpPr>
        <p:spPr/>
        <p:txBody>
          <a:bodyPr/>
          <a:lstStyle/>
          <a:p>
            <a:fld id="{379209BF-D909-43CE-AD32-0ADB8DCADB9E}" type="slidenum">
              <a:rPr lang="en-NZ" smtClean="0"/>
              <a:t>4</a:t>
            </a:fld>
            <a:endParaRPr lang="en-NZ" dirty="0"/>
          </a:p>
        </p:txBody>
      </p:sp>
      <p:sp>
        <p:nvSpPr>
          <p:cNvPr id="3" name="Text Placeholder 2"/>
          <p:cNvSpPr>
            <a:spLocks noGrp="1"/>
          </p:cNvSpPr>
          <p:nvPr>
            <p:ph type="body" idx="1"/>
          </p:nvPr>
        </p:nvSpPr>
        <p:spPr/>
        <p:txBody>
          <a:bodyPr/>
          <a:lstStyle/>
          <a:p>
            <a:endParaRPr lang="en-NZ"/>
          </a:p>
        </p:txBody>
      </p:sp>
      <p:pic>
        <p:nvPicPr>
          <p:cNvPr id="5" name="Picture 4"/>
          <p:cNvPicPr>
            <a:picLocks noChangeAspect="1"/>
          </p:cNvPicPr>
          <p:nvPr/>
        </p:nvPicPr>
        <p:blipFill>
          <a:blip r:embed="rId3"/>
          <a:stretch>
            <a:fillRect/>
          </a:stretch>
        </p:blipFill>
        <p:spPr>
          <a:xfrm>
            <a:off x="271290" y="4723052"/>
            <a:ext cx="6153150" cy="2076450"/>
          </a:xfrm>
          <a:prstGeom prst="rect">
            <a:avLst/>
          </a:prstGeom>
        </p:spPr>
      </p:pic>
      <p:pic>
        <p:nvPicPr>
          <p:cNvPr id="9" name="Picture 8"/>
          <p:cNvPicPr>
            <a:picLocks noChangeAspect="1"/>
          </p:cNvPicPr>
          <p:nvPr/>
        </p:nvPicPr>
        <p:blipFill>
          <a:blip r:embed="rId4"/>
          <a:stretch>
            <a:fillRect/>
          </a:stretch>
        </p:blipFill>
        <p:spPr>
          <a:xfrm>
            <a:off x="323529" y="1048396"/>
            <a:ext cx="3024336" cy="3643779"/>
          </a:xfrm>
          <a:prstGeom prst="rect">
            <a:avLst/>
          </a:prstGeom>
        </p:spPr>
      </p:pic>
      <p:pic>
        <p:nvPicPr>
          <p:cNvPr id="11" name="Picture 10"/>
          <p:cNvPicPr>
            <a:picLocks noChangeAspect="1"/>
          </p:cNvPicPr>
          <p:nvPr/>
        </p:nvPicPr>
        <p:blipFill>
          <a:blip r:embed="rId5"/>
          <a:stretch>
            <a:fillRect/>
          </a:stretch>
        </p:blipFill>
        <p:spPr>
          <a:xfrm>
            <a:off x="5272207" y="3903730"/>
            <a:ext cx="3275856" cy="2954270"/>
          </a:xfrm>
          <a:prstGeom prst="rect">
            <a:avLst/>
          </a:prstGeom>
        </p:spPr>
      </p:pic>
      <p:pic>
        <p:nvPicPr>
          <p:cNvPr id="12" name="Picture 11"/>
          <p:cNvPicPr>
            <a:picLocks noChangeAspect="1"/>
          </p:cNvPicPr>
          <p:nvPr/>
        </p:nvPicPr>
        <p:blipFill>
          <a:blip r:embed="rId6"/>
          <a:stretch>
            <a:fillRect/>
          </a:stretch>
        </p:blipFill>
        <p:spPr>
          <a:xfrm>
            <a:off x="3481536" y="1048396"/>
            <a:ext cx="5063878" cy="2481300"/>
          </a:xfrm>
          <a:prstGeom prst="rect">
            <a:avLst/>
          </a:prstGeom>
        </p:spPr>
      </p:pic>
    </p:spTree>
    <p:extLst>
      <p:ext uri="{BB962C8B-B14F-4D97-AF65-F5344CB8AC3E}">
        <p14:creationId xmlns:p14="http://schemas.microsoft.com/office/powerpoint/2010/main" val="577548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NZ" dirty="0"/>
              <a:t>About Kordia</a:t>
            </a:r>
          </a:p>
        </p:txBody>
      </p:sp>
      <p:pic>
        <p:nvPicPr>
          <p:cNvPr id="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179512" y="5181928"/>
            <a:ext cx="4040188" cy="148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ontent Placeholder 25"/>
          <p:cNvSpPr>
            <a:spLocks noGrp="1"/>
          </p:cNvSpPr>
          <p:nvPr>
            <p:ph sz="quarter" idx="4"/>
          </p:nvPr>
        </p:nvSpPr>
        <p:spPr>
          <a:xfrm>
            <a:off x="539552" y="1331904"/>
            <a:ext cx="6707088" cy="4329344"/>
          </a:xfrm>
        </p:spPr>
        <p:txBody>
          <a:bodyPr>
            <a:normAutofit/>
          </a:bodyPr>
          <a:lstStyle/>
          <a:p>
            <a:pPr>
              <a:lnSpc>
                <a:spcPct val="150000"/>
              </a:lnSpc>
            </a:pPr>
            <a:r>
              <a:rPr lang="en-NZ" sz="2000" dirty="0"/>
              <a:t>Major Infrastructure provider New Zealand &amp; Australia</a:t>
            </a:r>
          </a:p>
          <a:p>
            <a:pPr>
              <a:lnSpc>
                <a:spcPct val="150000"/>
              </a:lnSpc>
            </a:pPr>
            <a:r>
              <a:rPr lang="en-NZ" sz="2000" dirty="0"/>
              <a:t>We have diverse engineering skills (1000) supporting ours and our clients network(s)</a:t>
            </a:r>
          </a:p>
          <a:p>
            <a:pPr>
              <a:lnSpc>
                <a:spcPct val="150000"/>
              </a:lnSpc>
            </a:pPr>
            <a:r>
              <a:rPr lang="en-NZ" sz="2000" dirty="0"/>
              <a:t>Our field teams are at multiple locations across New Zealand and Australia to support our network</a:t>
            </a:r>
          </a:p>
          <a:p>
            <a:pPr>
              <a:lnSpc>
                <a:spcPct val="150000"/>
              </a:lnSpc>
            </a:pPr>
            <a:r>
              <a:rPr lang="en-NZ" sz="2000" dirty="0"/>
              <a:t>75 years trading - maintaining and running New Zealand’s ‘Lifeline Utility Network(s)’</a:t>
            </a:r>
          </a:p>
          <a:p>
            <a:endParaRPr lang="en-NZ" dirty="0"/>
          </a:p>
        </p:txBody>
      </p:sp>
      <p:sp>
        <p:nvSpPr>
          <p:cNvPr id="4" name="Slide Number Placeholder 3"/>
          <p:cNvSpPr>
            <a:spLocks noGrp="1"/>
          </p:cNvSpPr>
          <p:nvPr>
            <p:ph type="sldNum" sz="quarter" idx="12"/>
          </p:nvPr>
        </p:nvSpPr>
        <p:spPr/>
        <p:txBody>
          <a:bodyPr/>
          <a:lstStyle/>
          <a:p>
            <a:fld id="{379209BF-D909-43CE-AD32-0ADB8DCADB9E}" type="slidenum">
              <a:rPr lang="en-NZ" smtClean="0"/>
              <a:t>5</a:t>
            </a:fld>
            <a:endParaRPr lang="en-NZ" dirty="0"/>
          </a:p>
        </p:txBody>
      </p:sp>
    </p:spTree>
    <p:extLst>
      <p:ext uri="{BB962C8B-B14F-4D97-AF65-F5344CB8AC3E}">
        <p14:creationId xmlns:p14="http://schemas.microsoft.com/office/powerpoint/2010/main" val="2699933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5" y="1164709"/>
            <a:ext cx="4455384" cy="461599"/>
          </a:xfrm>
        </p:spPr>
        <p:txBody>
          <a:bodyPr>
            <a:normAutofit fontScale="90000"/>
          </a:bodyPr>
          <a:lstStyle/>
          <a:p>
            <a:r>
              <a:rPr lang="en-NZ" b="1" dirty="0"/>
              <a:t>Business Problem</a:t>
            </a:r>
          </a:p>
        </p:txBody>
      </p:sp>
      <p:sp>
        <p:nvSpPr>
          <p:cNvPr id="3" name="Content Placeholder 2"/>
          <p:cNvSpPr>
            <a:spLocks noGrp="1"/>
          </p:cNvSpPr>
          <p:nvPr>
            <p:ph idx="1"/>
          </p:nvPr>
        </p:nvSpPr>
        <p:spPr>
          <a:xfrm>
            <a:off x="531813" y="2057596"/>
            <a:ext cx="7772400" cy="2968987"/>
          </a:xfrm>
        </p:spPr>
        <p:txBody>
          <a:bodyPr>
            <a:normAutofit/>
          </a:bodyPr>
          <a:lstStyle/>
          <a:p>
            <a:pPr>
              <a:lnSpc>
                <a:spcPct val="200000"/>
              </a:lnSpc>
              <a:buFont typeface="Wingdings" panose="05000000000000000000" pitchFamily="2" charset="2"/>
              <a:buChar char="Ø"/>
            </a:pPr>
            <a:r>
              <a:rPr lang="en-NZ" sz="1765" dirty="0"/>
              <a:t>SAP environment behind in Service Pack and Enhancement packs</a:t>
            </a:r>
          </a:p>
          <a:p>
            <a:pPr>
              <a:lnSpc>
                <a:spcPct val="200000"/>
              </a:lnSpc>
              <a:buFont typeface="Wingdings" panose="05000000000000000000" pitchFamily="2" charset="2"/>
              <a:buChar char="Ø"/>
            </a:pPr>
            <a:r>
              <a:rPr lang="en-NZ" sz="1765" dirty="0"/>
              <a:t>Opportunity to move to </a:t>
            </a:r>
            <a:r>
              <a:rPr lang="en-NZ" sz="1765" dirty="0" smtClean="0"/>
              <a:t>SQL2016</a:t>
            </a:r>
            <a:endParaRPr lang="en-NZ" sz="1765" dirty="0"/>
          </a:p>
          <a:p>
            <a:pPr>
              <a:lnSpc>
                <a:spcPct val="200000"/>
              </a:lnSpc>
              <a:buFont typeface="Wingdings" panose="05000000000000000000" pitchFamily="2" charset="2"/>
              <a:buChar char="Ø"/>
            </a:pPr>
            <a:r>
              <a:rPr lang="en-NZ" sz="1765" dirty="0" smtClean="0"/>
              <a:t>Future proof the environment</a:t>
            </a:r>
            <a:endParaRPr lang="en-NZ" sz="1765" dirty="0"/>
          </a:p>
          <a:p>
            <a:pPr>
              <a:buFont typeface="Arial" pitchFamily="34" charset="0"/>
              <a:buChar char="•"/>
            </a:pPr>
            <a:endParaRPr lang="en-NZ"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879" y="3265921"/>
            <a:ext cx="3646471" cy="2734465"/>
          </a:xfrm>
          <a:prstGeom prst="rect">
            <a:avLst/>
          </a:prstGeom>
        </p:spPr>
      </p:pic>
      <p:sp>
        <p:nvSpPr>
          <p:cNvPr id="4" name="Slide Number Placeholder 3"/>
          <p:cNvSpPr>
            <a:spLocks noGrp="1"/>
          </p:cNvSpPr>
          <p:nvPr>
            <p:ph type="sldNum" sz="quarter" idx="12"/>
          </p:nvPr>
        </p:nvSpPr>
        <p:spPr/>
        <p:txBody>
          <a:bodyPr/>
          <a:lstStyle/>
          <a:p>
            <a:fld id="{379209BF-D909-43CE-AD32-0ADB8DCADB9E}" type="slidenum">
              <a:rPr lang="en-NZ" smtClean="0"/>
              <a:pPr/>
              <a:t>6</a:t>
            </a:fld>
            <a:endParaRPr lang="en-NZ"/>
          </a:p>
        </p:txBody>
      </p:sp>
    </p:spTree>
    <p:extLst>
      <p:ext uri="{BB962C8B-B14F-4D97-AF65-F5344CB8AC3E}">
        <p14:creationId xmlns:p14="http://schemas.microsoft.com/office/powerpoint/2010/main" val="39588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NZ" dirty="0"/>
              <a:t>Is this about </a:t>
            </a:r>
            <a:r>
              <a:rPr lang="en-NZ" dirty="0" err="1"/>
              <a:t>hana</a:t>
            </a:r>
            <a:r>
              <a:rPr lang="en-NZ" dirty="0"/>
              <a:t>……..</a:t>
            </a:r>
          </a:p>
        </p:txBody>
      </p:sp>
      <p:sp>
        <p:nvSpPr>
          <p:cNvPr id="4" name="Slide Number Placeholder 3"/>
          <p:cNvSpPr>
            <a:spLocks noGrp="1"/>
          </p:cNvSpPr>
          <p:nvPr>
            <p:ph type="sldNum" sz="quarter" idx="12"/>
          </p:nvPr>
        </p:nvSpPr>
        <p:spPr/>
        <p:txBody>
          <a:bodyPr/>
          <a:lstStyle/>
          <a:p>
            <a:fld id="{379209BF-D909-43CE-AD32-0ADB8DCADB9E}" type="slidenum">
              <a:rPr lang="en-NZ" smtClean="0"/>
              <a:t>7</a:t>
            </a:fld>
            <a:endParaRPr lang="en-NZ" dirty="0"/>
          </a:p>
        </p:txBody>
      </p:sp>
      <p:pic>
        <p:nvPicPr>
          <p:cNvPr id="2" name="Picture 1"/>
          <p:cNvPicPr>
            <a:picLocks noChangeAspect="1"/>
          </p:cNvPicPr>
          <p:nvPr/>
        </p:nvPicPr>
        <p:blipFill>
          <a:blip r:embed="rId3"/>
          <a:stretch>
            <a:fillRect/>
          </a:stretch>
        </p:blipFill>
        <p:spPr>
          <a:xfrm>
            <a:off x="611560" y="1556792"/>
            <a:ext cx="7884368" cy="3873023"/>
          </a:xfrm>
          <a:prstGeom prst="rect">
            <a:avLst/>
          </a:prstGeom>
        </p:spPr>
      </p:pic>
    </p:spTree>
    <p:extLst>
      <p:ext uri="{BB962C8B-B14F-4D97-AF65-F5344CB8AC3E}">
        <p14:creationId xmlns:p14="http://schemas.microsoft.com/office/powerpoint/2010/main" val="644443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5" y="1197070"/>
            <a:ext cx="5242141" cy="461599"/>
          </a:xfrm>
        </p:spPr>
        <p:txBody>
          <a:bodyPr>
            <a:normAutofit fontScale="90000"/>
          </a:bodyPr>
          <a:lstStyle/>
          <a:p>
            <a:r>
              <a:rPr lang="en-NZ" sz="3235">
                <a:solidFill>
                  <a:schemeClr val="tx1"/>
                </a:solidFill>
              </a:rPr>
              <a:t>Why Azure?</a:t>
            </a:r>
            <a:endParaRPr lang="en-NZ" sz="3235" dirty="0">
              <a:solidFill>
                <a:schemeClr val="tx1"/>
              </a:solidFill>
            </a:endParaRPr>
          </a:p>
        </p:txBody>
      </p:sp>
      <p:sp>
        <p:nvSpPr>
          <p:cNvPr id="3" name="Content Placeholder 2"/>
          <p:cNvSpPr>
            <a:spLocks noGrp="1"/>
          </p:cNvSpPr>
          <p:nvPr>
            <p:ph idx="1"/>
          </p:nvPr>
        </p:nvSpPr>
        <p:spPr>
          <a:xfrm>
            <a:off x="419668" y="2349033"/>
            <a:ext cx="4386909" cy="1734880"/>
          </a:xfrm>
        </p:spPr>
        <p:txBody>
          <a:bodyPr>
            <a:normAutofit lnSpcReduction="10000"/>
          </a:bodyPr>
          <a:lstStyle/>
          <a:p>
            <a:pPr marL="0" indent="0">
              <a:lnSpc>
                <a:spcPct val="200000"/>
              </a:lnSpc>
              <a:buNone/>
            </a:pPr>
            <a:r>
              <a:rPr lang="en-NZ" sz="1765" dirty="0"/>
              <a:t>Use as much as little at the ‘turn of a handle’</a:t>
            </a:r>
          </a:p>
          <a:p>
            <a:pPr marL="0" indent="0">
              <a:lnSpc>
                <a:spcPct val="200000"/>
              </a:lnSpc>
              <a:buNone/>
            </a:pPr>
            <a:r>
              <a:rPr lang="en-NZ" sz="1765" dirty="0"/>
              <a:t>Principals of lean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978" y="840565"/>
            <a:ext cx="3239023" cy="515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79209BF-D909-43CE-AD32-0ADB8DCADB9E}" type="slidenum">
              <a:rPr lang="en-NZ" smtClean="0"/>
              <a:pPr/>
              <a:t>8</a:t>
            </a:fld>
            <a:endParaRPr lang="en-NZ"/>
          </a:p>
        </p:txBody>
      </p:sp>
    </p:spTree>
    <p:extLst>
      <p:ext uri="{BB962C8B-B14F-4D97-AF65-F5344CB8AC3E}">
        <p14:creationId xmlns:p14="http://schemas.microsoft.com/office/powerpoint/2010/main" val="176994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960000"/>
          </a:xfrm>
        </p:spPr>
        <p:txBody>
          <a:bodyPr/>
          <a:lstStyle/>
          <a:p>
            <a:r>
              <a:rPr lang="en-NZ" dirty="0"/>
              <a:t>Ahead of the curve</a:t>
            </a:r>
          </a:p>
        </p:txBody>
      </p:sp>
      <p:pic>
        <p:nvPicPr>
          <p:cNvPr id="3" name="Picture 2"/>
          <p:cNvPicPr>
            <a:picLocks noChangeAspect="1"/>
          </p:cNvPicPr>
          <p:nvPr/>
        </p:nvPicPr>
        <p:blipFill>
          <a:blip r:embed="rId3"/>
          <a:stretch>
            <a:fillRect/>
          </a:stretch>
        </p:blipFill>
        <p:spPr>
          <a:xfrm>
            <a:off x="899592" y="1988840"/>
            <a:ext cx="7344816" cy="3672408"/>
          </a:xfrm>
          <a:prstGeom prst="rect">
            <a:avLst/>
          </a:prstGeom>
        </p:spPr>
      </p:pic>
    </p:spTree>
    <p:extLst>
      <p:ext uri="{BB962C8B-B14F-4D97-AF65-F5344CB8AC3E}">
        <p14:creationId xmlns:p14="http://schemas.microsoft.com/office/powerpoint/2010/main" val="3584220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16x9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5F7404ABD5724BAB16366E2F74EC5F" ma:contentTypeVersion="5" ma:contentTypeDescription="Create a new document." ma:contentTypeScope="" ma:versionID="ba3a0690fa87184c76608bd1f2b4b79a">
  <xsd:schema xmlns:xsd="http://www.w3.org/2001/XMLSchema" xmlns:xs="http://www.w3.org/2001/XMLSchema" xmlns:p="http://schemas.microsoft.com/office/2006/metadata/properties" xmlns:ns2="90798aa4-0cf6-4122-babf-211dd81c4184" xmlns:ns3="72b9a96b-c0ed-4266-976a-5b55b1e052a2" targetNamespace="http://schemas.microsoft.com/office/2006/metadata/properties" ma:root="true" ma:fieldsID="bc030ef7dde4326a0c1c6c312b8a49e5" ns2:_="" ns3:_="">
    <xsd:import namespace="90798aa4-0cf6-4122-babf-211dd81c4184"/>
    <xsd:import namespace="72b9a96b-c0ed-4266-976a-5b55b1e052a2"/>
    <xsd:element name="properties">
      <xsd:complexType>
        <xsd:sequence>
          <xsd:element name="documentManagement">
            <xsd:complexType>
              <xsd:all>
                <xsd:element ref="ns2:_dlc_DocId" minOccurs="0"/>
                <xsd:element ref="ns2:_dlc_DocIdUrl" minOccurs="0"/>
                <xsd:element ref="ns2:_dlc_DocIdPersistId" minOccurs="0"/>
                <xsd:element ref="ns3:Sort_x0020_order" minOccurs="0"/>
                <xsd:element ref="ns3:CategoryValu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98aa4-0cf6-4122-babf-211dd81c418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2b9a96b-c0ed-4266-976a-5b55b1e052a2" elementFormDefault="qualified">
    <xsd:import namespace="http://schemas.microsoft.com/office/2006/documentManagement/types"/>
    <xsd:import namespace="http://schemas.microsoft.com/office/infopath/2007/PartnerControls"/>
    <xsd:element name="Sort_x0020_order" ma:index="11" nillable="true" ma:displayName="Sort order" ma:internalName="Sort_x0020_order">
      <xsd:simpleType>
        <xsd:restriction base="dms:Text">
          <xsd:maxLength value="255"/>
        </xsd:restriction>
      </xsd:simpleType>
    </xsd:element>
    <xsd:element name="CategoryValue" ma:index="12" nillable="true" ma:displayName="Kordia Category" ma:format="Dropdown" ma:internalName="CategoryValue">
      <xsd:simpleType>
        <xsd:restriction base="dms:Choice">
          <xsd:enumeration value="! New Kordia templates - NZ ONLY"/>
          <xsd:enumeration value="Correspondence"/>
          <xsd:enumeration value="Proposals"/>
          <xsd:enumeration value="Recruitment Ads"/>
          <xsd:enumeration value="Invitations"/>
          <xsd:enumeration value="Office Templates - Word, PowerPoint"/>
          <xsd:enumeration value="Quality Templates"/>
          <xsd:enumeration value="Labels"/>
          <xsd:enumeration value="User Guides"/>
          <xsd:enumeration value="Certificates"/>
          <xsd:enumeration value="Correspondence: Letterheads - NZ"/>
          <xsd:enumeration value="Correspondence: Letterheads - AU"/>
          <xsd:enumeration value="Correspondence: Fax Templates - AU"/>
          <xsd:enumeration value="Correspondence: Fax Templates - NZ"/>
          <xsd:enumeration value="Kordia Templates – AUSTRALIA"/>
          <xsd:enumeration value="! General"/>
          <xsd:enumeration value="! Letterheads"/>
          <xsd:enumeration value="! Fa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ategoryValue xmlns="72b9a96b-c0ed-4266-976a-5b55b1e052a2">! General</CategoryValue>
    <Sort_x0020_order xmlns="72b9a96b-c0ed-4266-976a-5b55b1e052a2" xsi:nil="true"/>
    <_dlc_DocId xmlns="90798aa4-0cf6-4122-babf-211dd81c4184">XFMXZF32WFSA-7-275</_dlc_DocId>
    <_dlc_DocIdUrl xmlns="90798aa4-0cf6-4122-babf-211dd81c4184">
      <Url>https://kordia.net/policies/_layouts/DocIdRedir.aspx?ID=XFMXZF32WFSA-7-275</Url>
      <Description>XFMXZF32WFSA-7-275</Description>
    </_dlc_DocIdUrl>
  </documentManagement>
</p:properties>
</file>

<file path=customXml/itemProps1.xml><?xml version="1.0" encoding="utf-8"?>
<ds:datastoreItem xmlns:ds="http://schemas.openxmlformats.org/officeDocument/2006/customXml" ds:itemID="{1C48056B-A9F1-4D10-B52F-D100E8A2D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98aa4-0cf6-4122-babf-211dd81c4184"/>
    <ds:schemaRef ds:uri="72b9a96b-c0ed-4266-976a-5b55b1e05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72B45D-7901-4457-AA73-D3FB4B21BE77}">
  <ds:schemaRefs>
    <ds:schemaRef ds:uri="http://schemas.microsoft.com/sharepoint/events"/>
  </ds:schemaRefs>
</ds:datastoreItem>
</file>

<file path=customXml/itemProps3.xml><?xml version="1.0" encoding="utf-8"?>
<ds:datastoreItem xmlns:ds="http://schemas.openxmlformats.org/officeDocument/2006/customXml" ds:itemID="{B46127B3-F06E-4E59-862D-C85EA5A99CF5}">
  <ds:schemaRefs>
    <ds:schemaRef ds:uri="http://schemas.microsoft.com/sharepoint/v3/contenttype/forms"/>
  </ds:schemaRefs>
</ds:datastoreItem>
</file>

<file path=customXml/itemProps4.xml><?xml version="1.0" encoding="utf-8"?>
<ds:datastoreItem xmlns:ds="http://schemas.openxmlformats.org/officeDocument/2006/customXml" ds:itemID="{7CFF210C-4FDF-4CDF-923C-DC00379697D4}">
  <ds:schemaRef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72b9a96b-c0ed-4266-976a-5b55b1e052a2"/>
    <ds:schemaRef ds:uri="90798aa4-0cf6-4122-babf-211dd81c418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3038</TotalTime>
  <Words>938</Words>
  <Application>Microsoft Office PowerPoint</Application>
  <PresentationFormat>On-screen Show (4:3)</PresentationFormat>
  <Paragraphs>144</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ConduitRegITC TT</vt:lpstr>
      <vt:lpstr>Times New Roman</vt:lpstr>
      <vt:lpstr>Verdana</vt:lpstr>
      <vt:lpstr>Wingdings</vt:lpstr>
      <vt:lpstr>PowerPoint_16x9 Widescreen</vt:lpstr>
      <vt:lpstr>SQL 2016  and kordia</vt:lpstr>
      <vt:lpstr>PowerPoint Presentation</vt:lpstr>
      <vt:lpstr>Agenda</vt:lpstr>
      <vt:lpstr>About Kordia</vt:lpstr>
      <vt:lpstr>About Kordia</vt:lpstr>
      <vt:lpstr>Business Problem</vt:lpstr>
      <vt:lpstr>Is this about hana……..</vt:lpstr>
      <vt:lpstr>Why Azure?</vt:lpstr>
      <vt:lpstr>Ahead of the curve</vt:lpstr>
      <vt:lpstr>Digital Transformation......</vt:lpstr>
      <vt:lpstr>Bridging the gap….</vt:lpstr>
      <vt:lpstr>SQL Upgrade requirements</vt:lpstr>
      <vt:lpstr>Snotes and restrictions </vt:lpstr>
      <vt:lpstr>Azure Sizing</vt:lpstr>
      <vt:lpstr>Azure Sizing</vt:lpstr>
      <vt:lpstr>Azure Sizing</vt:lpstr>
      <vt:lpstr>SQL Upgrade requirements</vt:lpstr>
      <vt:lpstr>SQL Savings </vt:lpstr>
      <vt:lpstr>SQL Server Parallelism  </vt:lpstr>
      <vt:lpstr>PowerPoint Presentation</vt:lpstr>
    </vt:vector>
  </TitlesOfParts>
  <Company>Kordia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Evana Giacon</dc:creator>
  <cp:lastModifiedBy>Gavin Martin</cp:lastModifiedBy>
  <cp:revision>64</cp:revision>
  <dcterms:created xsi:type="dcterms:W3CDTF">2014-07-13T23:11:46Z</dcterms:created>
  <dcterms:modified xsi:type="dcterms:W3CDTF">2016-09-06T21:45:46Z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0x010100E25F7404ABD5724BAB16366E2F74EC5F</vt:lpwstr>
  </property>
  <property fmtid="{D5CDD505-2E9C-101B-9397-08002B2CF9AE}" pid="3" name="_dlc_DocIdItemGuid">
    <vt:lpwstr>e4421678-09d1-4102-aa7e-d8e4624ecfe2</vt:lpwstr>
  </property>
  <property fmtid="{D5CDD505-2E9C-101B-9397-08002B2CF9AE}" pid="4" name="Order">
    <vt:r8>27500</vt:r8>
  </property>
</Properties>
</file>