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56" r:id="rId2"/>
    <p:sldId id="257" r:id="rId3"/>
    <p:sldId id="258" r:id="rId4"/>
    <p:sldId id="259" r:id="rId5"/>
    <p:sldId id="260" r:id="rId6"/>
    <p:sldId id="261" r:id="rId7"/>
    <p:sldId id="264" r:id="rId8"/>
    <p:sldId id="266" r:id="rId9"/>
    <p:sldId id="265" r:id="rId10"/>
    <p:sldId id="267" r:id="rId11"/>
    <p:sldId id="268" r:id="rId12"/>
    <p:sldId id="269" r:id="rId13"/>
    <p:sldId id="270" r:id="rId14"/>
    <p:sldId id="271" r:id="rId15"/>
    <p:sldId id="272" r:id="rId16"/>
    <p:sldId id="273" r:id="rId17"/>
    <p:sldId id="274" r:id="rId18"/>
    <p:sldId id="275" r:id="rId19"/>
    <p:sldId id="286" r:id="rId20"/>
    <p:sldId id="276" r:id="rId21"/>
    <p:sldId id="277" r:id="rId22"/>
    <p:sldId id="285" r:id="rId23"/>
    <p:sldId id="278" r:id="rId24"/>
    <p:sldId id="279" r:id="rId25"/>
    <p:sldId id="280" r:id="rId26"/>
    <p:sldId id="284" r:id="rId27"/>
    <p:sldId id="281" r:id="rId28"/>
    <p:sldId id="282" r:id="rId29"/>
    <p:sldId id="283" r:id="rId30"/>
    <p:sldId id="262" r:id="rId31"/>
    <p:sldId id="287" r:id="rId32"/>
    <p:sldId id="28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090" autoAdjust="0"/>
  </p:normalViewPr>
  <p:slideViewPr>
    <p:cSldViewPr showGuides="1">
      <p:cViewPr>
        <p:scale>
          <a:sx n="94" d="100"/>
          <a:sy n="94" d="100"/>
        </p:scale>
        <p:origin x="-2124" y="-72"/>
      </p:cViewPr>
      <p:guideLst>
        <p:guide orient="horz" pos="981"/>
        <p:guide pos="4876"/>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49C9F36-C4F8-47BA-B81F-8D555D910A92}"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NZ"/>
        </a:p>
      </dgm:t>
    </dgm:pt>
    <dgm:pt modelId="{085EDCB0-3179-4F35-92BE-E312C6CD898D}">
      <dgm:prSet phldrT="[Text]"/>
      <dgm:spPr/>
      <dgm:t>
        <a:bodyPr/>
        <a:lstStyle/>
        <a:p>
          <a:r>
            <a:rPr lang="en-NZ" dirty="0" smtClean="0"/>
            <a:t>NZDF Business scenarios</a:t>
          </a:r>
          <a:endParaRPr lang="en-NZ" dirty="0"/>
        </a:p>
      </dgm:t>
    </dgm:pt>
    <dgm:pt modelId="{96BF6B8B-5E22-4E26-9E2B-590C9196F726}" type="parTrans" cxnId="{B17450CD-9619-49AE-9955-94922E7F4053}">
      <dgm:prSet/>
      <dgm:spPr/>
      <dgm:t>
        <a:bodyPr/>
        <a:lstStyle/>
        <a:p>
          <a:endParaRPr lang="en-NZ"/>
        </a:p>
      </dgm:t>
    </dgm:pt>
    <dgm:pt modelId="{69C309AF-24A5-43AF-846F-55E999E319C2}" type="sibTrans" cxnId="{B17450CD-9619-49AE-9955-94922E7F4053}">
      <dgm:prSet/>
      <dgm:spPr/>
      <dgm:t>
        <a:bodyPr/>
        <a:lstStyle/>
        <a:p>
          <a:endParaRPr lang="en-NZ"/>
        </a:p>
      </dgm:t>
    </dgm:pt>
    <dgm:pt modelId="{878E2B3B-EB3F-43D7-97F6-F8EC7AFC93FE}">
      <dgm:prSet phldrT="[Text]"/>
      <dgm:spPr/>
      <dgm:t>
        <a:bodyPr/>
        <a:lstStyle/>
        <a:p>
          <a:r>
            <a:rPr lang="en-NZ" dirty="0" smtClean="0"/>
            <a:t>Financial processes</a:t>
          </a:r>
          <a:endParaRPr lang="en-NZ" dirty="0"/>
        </a:p>
      </dgm:t>
    </dgm:pt>
    <dgm:pt modelId="{E4E08578-5B25-4CCC-947F-BF1BCAB46A65}" type="parTrans" cxnId="{3DC7A65C-12E8-4335-A981-74D62312B1D8}">
      <dgm:prSet/>
      <dgm:spPr/>
      <dgm:t>
        <a:bodyPr/>
        <a:lstStyle/>
        <a:p>
          <a:endParaRPr lang="en-NZ"/>
        </a:p>
      </dgm:t>
    </dgm:pt>
    <dgm:pt modelId="{9D58F9F6-95D5-4434-A1A9-1D31CD34712C}" type="sibTrans" cxnId="{3DC7A65C-12E8-4335-A981-74D62312B1D8}">
      <dgm:prSet/>
      <dgm:spPr/>
      <dgm:t>
        <a:bodyPr/>
        <a:lstStyle/>
        <a:p>
          <a:endParaRPr lang="en-NZ"/>
        </a:p>
      </dgm:t>
    </dgm:pt>
    <dgm:pt modelId="{B5F0B1DA-71F9-419C-849E-1C304CFBF023}">
      <dgm:prSet phldrT="[Text]"/>
      <dgm:spPr/>
      <dgm:t>
        <a:bodyPr/>
        <a:lstStyle/>
        <a:p>
          <a:r>
            <a:rPr lang="en-NZ" dirty="0" smtClean="0"/>
            <a:t>Accounts payable</a:t>
          </a:r>
          <a:endParaRPr lang="en-NZ" dirty="0"/>
        </a:p>
      </dgm:t>
    </dgm:pt>
    <dgm:pt modelId="{5C0E41AA-BF96-4FD5-BBC1-DC081FB89334}" type="parTrans" cxnId="{04081584-76F0-4FF7-9A6D-1176FD759079}">
      <dgm:prSet/>
      <dgm:spPr/>
      <dgm:t>
        <a:bodyPr/>
        <a:lstStyle/>
        <a:p>
          <a:endParaRPr lang="en-NZ"/>
        </a:p>
      </dgm:t>
    </dgm:pt>
    <dgm:pt modelId="{F2D125D7-1141-45AA-8165-E6D649A1B23B}" type="sibTrans" cxnId="{04081584-76F0-4FF7-9A6D-1176FD759079}">
      <dgm:prSet/>
      <dgm:spPr/>
      <dgm:t>
        <a:bodyPr/>
        <a:lstStyle/>
        <a:p>
          <a:endParaRPr lang="en-NZ"/>
        </a:p>
      </dgm:t>
    </dgm:pt>
    <dgm:pt modelId="{266FF8B8-A752-48F4-9C44-0FC405FCEDF7}">
      <dgm:prSet phldrT="[Text]"/>
      <dgm:spPr/>
      <dgm:t>
        <a:bodyPr/>
        <a:lstStyle/>
        <a:p>
          <a:r>
            <a:rPr lang="en-NZ" dirty="0" smtClean="0"/>
            <a:t>Consolidation</a:t>
          </a:r>
          <a:endParaRPr lang="en-NZ" dirty="0"/>
        </a:p>
      </dgm:t>
    </dgm:pt>
    <dgm:pt modelId="{A1A9C69F-40AC-4BE6-963C-C5B6427B2060}" type="parTrans" cxnId="{204F2A9A-3887-4ADA-A456-641C3BB61977}">
      <dgm:prSet/>
      <dgm:spPr/>
      <dgm:t>
        <a:bodyPr/>
        <a:lstStyle/>
        <a:p>
          <a:endParaRPr lang="en-NZ"/>
        </a:p>
      </dgm:t>
    </dgm:pt>
    <dgm:pt modelId="{46B6B9D2-D9B0-484F-90CA-EC80E7BD17E4}" type="sibTrans" cxnId="{204F2A9A-3887-4ADA-A456-641C3BB61977}">
      <dgm:prSet/>
      <dgm:spPr/>
      <dgm:t>
        <a:bodyPr/>
        <a:lstStyle/>
        <a:p>
          <a:endParaRPr lang="en-NZ"/>
        </a:p>
      </dgm:t>
    </dgm:pt>
    <dgm:pt modelId="{296801A4-EFB4-408C-8907-C7CAAD27C972}">
      <dgm:prSet phldrT="[Text]"/>
      <dgm:spPr/>
      <dgm:t>
        <a:bodyPr/>
        <a:lstStyle/>
        <a:p>
          <a:r>
            <a:rPr lang="en-NZ" dirty="0" smtClean="0"/>
            <a:t>Logistics processes</a:t>
          </a:r>
          <a:endParaRPr lang="en-NZ" dirty="0"/>
        </a:p>
      </dgm:t>
    </dgm:pt>
    <dgm:pt modelId="{93E8D3B3-9252-47E4-A3DC-7A04E05BCAA8}" type="parTrans" cxnId="{131B569F-6F3B-4C0D-9CBB-A0402169497F}">
      <dgm:prSet/>
      <dgm:spPr/>
      <dgm:t>
        <a:bodyPr/>
        <a:lstStyle/>
        <a:p>
          <a:endParaRPr lang="en-NZ"/>
        </a:p>
      </dgm:t>
    </dgm:pt>
    <dgm:pt modelId="{4FF564AF-7C12-4CAF-B139-C63C92403B23}" type="sibTrans" cxnId="{131B569F-6F3B-4C0D-9CBB-A0402169497F}">
      <dgm:prSet/>
      <dgm:spPr/>
      <dgm:t>
        <a:bodyPr/>
        <a:lstStyle/>
        <a:p>
          <a:endParaRPr lang="en-NZ"/>
        </a:p>
      </dgm:t>
    </dgm:pt>
    <dgm:pt modelId="{203CA499-D3F7-4781-A9F0-A0E252174F75}">
      <dgm:prSet phldrT="[Text]"/>
      <dgm:spPr/>
      <dgm:t>
        <a:bodyPr/>
        <a:lstStyle/>
        <a:p>
          <a:r>
            <a:rPr lang="en-NZ" dirty="0" smtClean="0"/>
            <a:t>Inventory management</a:t>
          </a:r>
          <a:endParaRPr lang="en-NZ" dirty="0"/>
        </a:p>
      </dgm:t>
    </dgm:pt>
    <dgm:pt modelId="{654198B5-93B7-4B68-AB9B-27F3D8657BF7}" type="parTrans" cxnId="{625E96B4-D26D-4C65-B445-B10126A165CC}">
      <dgm:prSet/>
      <dgm:spPr/>
      <dgm:t>
        <a:bodyPr/>
        <a:lstStyle/>
        <a:p>
          <a:endParaRPr lang="en-NZ"/>
        </a:p>
      </dgm:t>
    </dgm:pt>
    <dgm:pt modelId="{3903A8FB-A436-4790-96AB-7D0301AF9AA1}" type="sibTrans" cxnId="{625E96B4-D26D-4C65-B445-B10126A165CC}">
      <dgm:prSet/>
      <dgm:spPr/>
      <dgm:t>
        <a:bodyPr/>
        <a:lstStyle/>
        <a:p>
          <a:endParaRPr lang="en-NZ"/>
        </a:p>
      </dgm:t>
    </dgm:pt>
    <dgm:pt modelId="{381430E9-9664-4FC5-9F9B-D4973F41B331}">
      <dgm:prSet phldrT="[Text]"/>
      <dgm:spPr/>
      <dgm:t>
        <a:bodyPr/>
        <a:lstStyle/>
        <a:p>
          <a:r>
            <a:rPr lang="en-NZ" dirty="0" smtClean="0"/>
            <a:t>HR processes</a:t>
          </a:r>
          <a:endParaRPr lang="en-NZ" dirty="0"/>
        </a:p>
      </dgm:t>
    </dgm:pt>
    <dgm:pt modelId="{8FED2BA2-725A-4378-B057-2F81C976CE57}" type="parTrans" cxnId="{C2FEBD44-6C38-4AD0-AEEB-1EAF0C2351AB}">
      <dgm:prSet/>
      <dgm:spPr/>
      <dgm:t>
        <a:bodyPr/>
        <a:lstStyle/>
        <a:p>
          <a:endParaRPr lang="en-NZ"/>
        </a:p>
      </dgm:t>
    </dgm:pt>
    <dgm:pt modelId="{F1ED7E5A-411F-499A-A11B-06EAD0A98F83}" type="sibTrans" cxnId="{C2FEBD44-6C38-4AD0-AEEB-1EAF0C2351AB}">
      <dgm:prSet/>
      <dgm:spPr/>
      <dgm:t>
        <a:bodyPr/>
        <a:lstStyle/>
        <a:p>
          <a:endParaRPr lang="en-NZ"/>
        </a:p>
      </dgm:t>
    </dgm:pt>
    <dgm:pt modelId="{86B8803F-F2C5-4806-999D-478BF795EA68}">
      <dgm:prSet/>
      <dgm:spPr/>
      <dgm:t>
        <a:bodyPr/>
        <a:lstStyle/>
        <a:p>
          <a:r>
            <a:rPr lang="en-NZ" dirty="0" smtClean="0"/>
            <a:t>Manage Org. structure</a:t>
          </a:r>
          <a:endParaRPr lang="en-NZ" dirty="0"/>
        </a:p>
      </dgm:t>
    </dgm:pt>
    <dgm:pt modelId="{B09F8287-BFE1-4E00-BB45-07D25BB9FCC3}" type="parTrans" cxnId="{770E418D-D87A-4055-B6CE-7C509B6CD1E0}">
      <dgm:prSet/>
      <dgm:spPr/>
      <dgm:t>
        <a:bodyPr/>
        <a:lstStyle/>
        <a:p>
          <a:endParaRPr lang="en-NZ"/>
        </a:p>
      </dgm:t>
    </dgm:pt>
    <dgm:pt modelId="{C6857CAB-F83F-4B2E-A3F5-2BA845E9723B}" type="sibTrans" cxnId="{770E418D-D87A-4055-B6CE-7C509B6CD1E0}">
      <dgm:prSet/>
      <dgm:spPr/>
      <dgm:t>
        <a:bodyPr/>
        <a:lstStyle/>
        <a:p>
          <a:endParaRPr lang="en-NZ"/>
        </a:p>
      </dgm:t>
    </dgm:pt>
    <dgm:pt modelId="{3E1B767C-1107-417A-8B08-65A003AEF18F}">
      <dgm:prSet/>
      <dgm:spPr/>
      <dgm:t>
        <a:bodyPr/>
        <a:lstStyle/>
        <a:p>
          <a:r>
            <a:rPr lang="en-NZ" dirty="0" smtClean="0"/>
            <a:t>Post invoice</a:t>
          </a:r>
          <a:endParaRPr lang="en-NZ" dirty="0"/>
        </a:p>
      </dgm:t>
    </dgm:pt>
    <dgm:pt modelId="{6158D140-162A-4A79-8391-036E4086E566}" type="parTrans" cxnId="{94BB9774-BC3D-48FA-A277-A46EE6D0C405}">
      <dgm:prSet/>
      <dgm:spPr/>
      <dgm:t>
        <a:bodyPr/>
        <a:lstStyle/>
        <a:p>
          <a:endParaRPr lang="en-NZ"/>
        </a:p>
      </dgm:t>
    </dgm:pt>
    <dgm:pt modelId="{1B00FA59-46EA-467D-95BB-C25EA11BD09D}" type="sibTrans" cxnId="{94BB9774-BC3D-48FA-A277-A46EE6D0C405}">
      <dgm:prSet/>
      <dgm:spPr/>
      <dgm:t>
        <a:bodyPr/>
        <a:lstStyle/>
        <a:p>
          <a:endParaRPr lang="en-NZ"/>
        </a:p>
      </dgm:t>
    </dgm:pt>
    <dgm:pt modelId="{C843510A-4E51-4E2A-972F-15B3AC09BE33}">
      <dgm:prSet/>
      <dgm:spPr/>
      <dgm:t>
        <a:bodyPr/>
        <a:lstStyle/>
        <a:p>
          <a:r>
            <a:rPr lang="en-NZ" dirty="0" smtClean="0"/>
            <a:t>………</a:t>
          </a:r>
          <a:endParaRPr lang="en-NZ" dirty="0"/>
        </a:p>
      </dgm:t>
    </dgm:pt>
    <dgm:pt modelId="{F14DC604-FE5C-49D2-9D6F-5EE8EA9CB4A7}" type="parTrans" cxnId="{E1DC3475-62D9-4BF2-99DC-2CD3B53D94FD}">
      <dgm:prSet/>
      <dgm:spPr/>
      <dgm:t>
        <a:bodyPr/>
        <a:lstStyle/>
        <a:p>
          <a:endParaRPr lang="en-NZ"/>
        </a:p>
      </dgm:t>
    </dgm:pt>
    <dgm:pt modelId="{0334614E-6C99-416B-9F58-4CBBEBE5F93F}" type="sibTrans" cxnId="{E1DC3475-62D9-4BF2-99DC-2CD3B53D94FD}">
      <dgm:prSet/>
      <dgm:spPr/>
      <dgm:t>
        <a:bodyPr/>
        <a:lstStyle/>
        <a:p>
          <a:endParaRPr lang="en-NZ"/>
        </a:p>
      </dgm:t>
    </dgm:pt>
    <dgm:pt modelId="{058BE1BC-205D-4D65-84EA-0D8B06C35344}">
      <dgm:prSet/>
      <dgm:spPr/>
      <dgm:t>
        <a:bodyPr/>
        <a:lstStyle/>
        <a:p>
          <a:r>
            <a:rPr lang="en-NZ" dirty="0" smtClean="0"/>
            <a:t>…….</a:t>
          </a:r>
          <a:endParaRPr lang="en-NZ" dirty="0"/>
        </a:p>
      </dgm:t>
    </dgm:pt>
    <dgm:pt modelId="{3AD2B24E-B4C3-4E14-B804-0D78FD2BC03A}" type="parTrans" cxnId="{E3CE91E7-93E3-4083-B12B-C5E73DE37BAE}">
      <dgm:prSet/>
      <dgm:spPr/>
      <dgm:t>
        <a:bodyPr/>
        <a:lstStyle/>
        <a:p>
          <a:endParaRPr lang="en-NZ"/>
        </a:p>
      </dgm:t>
    </dgm:pt>
    <dgm:pt modelId="{BE7154D3-E191-43F2-9CDD-DBA5E0A3C32C}" type="sibTrans" cxnId="{E3CE91E7-93E3-4083-B12B-C5E73DE37BAE}">
      <dgm:prSet/>
      <dgm:spPr/>
      <dgm:t>
        <a:bodyPr/>
        <a:lstStyle/>
        <a:p>
          <a:endParaRPr lang="en-NZ"/>
        </a:p>
      </dgm:t>
    </dgm:pt>
    <dgm:pt modelId="{221E3DC5-717C-4F0B-86E6-DE3581A7FB22}">
      <dgm:prSet/>
      <dgm:spPr/>
      <dgm:t>
        <a:bodyPr/>
        <a:lstStyle/>
        <a:p>
          <a:r>
            <a:rPr lang="en-NZ" dirty="0" smtClean="0"/>
            <a:t>……..</a:t>
          </a:r>
          <a:endParaRPr lang="en-NZ" dirty="0"/>
        </a:p>
      </dgm:t>
    </dgm:pt>
    <dgm:pt modelId="{56382434-08EC-4844-8058-D9404710304F}" type="parTrans" cxnId="{DC70D60A-5BB8-4DA8-AB85-C0E525E99D46}">
      <dgm:prSet/>
      <dgm:spPr/>
      <dgm:t>
        <a:bodyPr/>
        <a:lstStyle/>
        <a:p>
          <a:endParaRPr lang="en-NZ"/>
        </a:p>
      </dgm:t>
    </dgm:pt>
    <dgm:pt modelId="{585CDF87-435C-420C-8309-2C70911C5634}" type="sibTrans" cxnId="{DC70D60A-5BB8-4DA8-AB85-C0E525E99D46}">
      <dgm:prSet/>
      <dgm:spPr/>
      <dgm:t>
        <a:bodyPr/>
        <a:lstStyle/>
        <a:p>
          <a:endParaRPr lang="en-NZ"/>
        </a:p>
      </dgm:t>
    </dgm:pt>
    <dgm:pt modelId="{190EAAB9-44EF-4282-93B1-57C1D4A30676}">
      <dgm:prSet/>
      <dgm:spPr/>
      <dgm:t>
        <a:bodyPr/>
        <a:lstStyle/>
        <a:p>
          <a:r>
            <a:rPr lang="en-NZ" dirty="0" smtClean="0"/>
            <a:t>…….</a:t>
          </a:r>
          <a:endParaRPr lang="en-NZ" dirty="0"/>
        </a:p>
      </dgm:t>
    </dgm:pt>
    <dgm:pt modelId="{4E882D3F-1BB7-488A-8152-A6AB145FB142}" type="parTrans" cxnId="{01BAAC60-121A-419B-B40F-2B841D27322B}">
      <dgm:prSet/>
      <dgm:spPr/>
      <dgm:t>
        <a:bodyPr/>
        <a:lstStyle/>
        <a:p>
          <a:endParaRPr lang="en-NZ"/>
        </a:p>
      </dgm:t>
    </dgm:pt>
    <dgm:pt modelId="{3A061018-55A7-4F8E-A8F0-5E9F38FCDD12}" type="sibTrans" cxnId="{01BAAC60-121A-419B-B40F-2B841D27322B}">
      <dgm:prSet/>
      <dgm:spPr/>
      <dgm:t>
        <a:bodyPr/>
        <a:lstStyle/>
        <a:p>
          <a:endParaRPr lang="en-NZ"/>
        </a:p>
      </dgm:t>
    </dgm:pt>
    <dgm:pt modelId="{E5BE962C-5DD3-4292-AB0B-E943A3957377}" type="pres">
      <dgm:prSet presAssocID="{749C9F36-C4F8-47BA-B81F-8D555D910A92}" presName="hierChild1" presStyleCnt="0">
        <dgm:presLayoutVars>
          <dgm:chPref val="1"/>
          <dgm:dir/>
          <dgm:animOne val="branch"/>
          <dgm:animLvl val="lvl"/>
          <dgm:resizeHandles/>
        </dgm:presLayoutVars>
      </dgm:prSet>
      <dgm:spPr/>
      <dgm:t>
        <a:bodyPr/>
        <a:lstStyle/>
        <a:p>
          <a:endParaRPr lang="en-NZ"/>
        </a:p>
      </dgm:t>
    </dgm:pt>
    <dgm:pt modelId="{6C4FFB74-BF3E-45DB-9049-9D086E6AAE4C}" type="pres">
      <dgm:prSet presAssocID="{085EDCB0-3179-4F35-92BE-E312C6CD898D}" presName="hierRoot1" presStyleCnt="0"/>
      <dgm:spPr/>
    </dgm:pt>
    <dgm:pt modelId="{3CDB010E-6DFF-4338-9DED-A492CA50F398}" type="pres">
      <dgm:prSet presAssocID="{085EDCB0-3179-4F35-92BE-E312C6CD898D}" presName="composite" presStyleCnt="0"/>
      <dgm:spPr/>
    </dgm:pt>
    <dgm:pt modelId="{53EE82EC-110F-4FFF-B4DC-4C07BC007608}" type="pres">
      <dgm:prSet presAssocID="{085EDCB0-3179-4F35-92BE-E312C6CD898D}" presName="background" presStyleLbl="node0" presStyleIdx="0" presStyleCnt="1"/>
      <dgm:spPr/>
    </dgm:pt>
    <dgm:pt modelId="{EB8752CE-A966-4835-AA67-B2B38897E162}" type="pres">
      <dgm:prSet presAssocID="{085EDCB0-3179-4F35-92BE-E312C6CD898D}" presName="text" presStyleLbl="fgAcc0" presStyleIdx="0" presStyleCnt="1" custScaleX="50088" custScaleY="42451" custLinFactNeighborX="-2114" custLinFactNeighborY="-22257">
        <dgm:presLayoutVars>
          <dgm:chPref val="3"/>
        </dgm:presLayoutVars>
      </dgm:prSet>
      <dgm:spPr/>
      <dgm:t>
        <a:bodyPr/>
        <a:lstStyle/>
        <a:p>
          <a:endParaRPr lang="en-NZ"/>
        </a:p>
      </dgm:t>
    </dgm:pt>
    <dgm:pt modelId="{692FCF52-AEE4-4541-8B06-9FF59B6D9041}" type="pres">
      <dgm:prSet presAssocID="{085EDCB0-3179-4F35-92BE-E312C6CD898D}" presName="hierChild2" presStyleCnt="0"/>
      <dgm:spPr/>
    </dgm:pt>
    <dgm:pt modelId="{71EC07E0-7494-4232-8C10-F16BB99EACD7}" type="pres">
      <dgm:prSet presAssocID="{E4E08578-5B25-4CCC-947F-BF1BCAB46A65}" presName="Name10" presStyleLbl="parChTrans1D2" presStyleIdx="0" presStyleCnt="3"/>
      <dgm:spPr/>
      <dgm:t>
        <a:bodyPr/>
        <a:lstStyle/>
        <a:p>
          <a:endParaRPr lang="en-NZ"/>
        </a:p>
      </dgm:t>
    </dgm:pt>
    <dgm:pt modelId="{CA8C27E7-0B9B-48C5-A4AA-665444E21496}" type="pres">
      <dgm:prSet presAssocID="{878E2B3B-EB3F-43D7-97F6-F8EC7AFC93FE}" presName="hierRoot2" presStyleCnt="0"/>
      <dgm:spPr/>
    </dgm:pt>
    <dgm:pt modelId="{7EBAC38E-23B5-448E-B464-B1C4E95ADB8F}" type="pres">
      <dgm:prSet presAssocID="{878E2B3B-EB3F-43D7-97F6-F8EC7AFC93FE}" presName="composite2" presStyleCnt="0"/>
      <dgm:spPr/>
    </dgm:pt>
    <dgm:pt modelId="{73D954D8-B096-44C1-8766-E17876492D11}" type="pres">
      <dgm:prSet presAssocID="{878E2B3B-EB3F-43D7-97F6-F8EC7AFC93FE}" presName="background2" presStyleLbl="node2" presStyleIdx="0" presStyleCnt="3"/>
      <dgm:spPr/>
    </dgm:pt>
    <dgm:pt modelId="{A1D434F3-CB29-4402-8075-B93A41C9005E}" type="pres">
      <dgm:prSet presAssocID="{878E2B3B-EB3F-43D7-97F6-F8EC7AFC93FE}" presName="text2" presStyleLbl="fgAcc2" presStyleIdx="0" presStyleCnt="3" custScaleX="52989" custScaleY="41351" custLinFactNeighborX="-3417" custLinFactNeighborY="-28996">
        <dgm:presLayoutVars>
          <dgm:chPref val="3"/>
        </dgm:presLayoutVars>
      </dgm:prSet>
      <dgm:spPr/>
      <dgm:t>
        <a:bodyPr/>
        <a:lstStyle/>
        <a:p>
          <a:endParaRPr lang="en-NZ"/>
        </a:p>
      </dgm:t>
    </dgm:pt>
    <dgm:pt modelId="{C4C2223F-B288-4B60-A42F-3D79C986299D}" type="pres">
      <dgm:prSet presAssocID="{878E2B3B-EB3F-43D7-97F6-F8EC7AFC93FE}" presName="hierChild3" presStyleCnt="0"/>
      <dgm:spPr/>
    </dgm:pt>
    <dgm:pt modelId="{A32AED1D-9FEB-4FEE-BA7F-36A0B4F97D4D}" type="pres">
      <dgm:prSet presAssocID="{5C0E41AA-BF96-4FD5-BBC1-DC081FB89334}" presName="Name17" presStyleLbl="parChTrans1D3" presStyleIdx="0" presStyleCnt="4" custSzX="739398" custSzY="615526"/>
      <dgm:spPr/>
      <dgm:t>
        <a:bodyPr/>
        <a:lstStyle/>
        <a:p>
          <a:endParaRPr lang="en-NZ"/>
        </a:p>
      </dgm:t>
    </dgm:pt>
    <dgm:pt modelId="{C95DC423-A03C-4F83-B401-1E9D0E094B79}" type="pres">
      <dgm:prSet presAssocID="{B5F0B1DA-71F9-419C-849E-1C304CFBF023}" presName="hierRoot3" presStyleCnt="0"/>
      <dgm:spPr/>
    </dgm:pt>
    <dgm:pt modelId="{D896D76B-752F-41AD-B713-CD9F2DC57687}" type="pres">
      <dgm:prSet presAssocID="{B5F0B1DA-71F9-419C-849E-1C304CFBF023}" presName="composite3" presStyleCnt="0"/>
      <dgm:spPr/>
    </dgm:pt>
    <dgm:pt modelId="{0594357C-B1D6-4A79-9C4B-C837042AD4F3}" type="pres">
      <dgm:prSet presAssocID="{B5F0B1DA-71F9-419C-849E-1C304CFBF023}" presName="background3" presStyleLbl="node3" presStyleIdx="0" presStyleCnt="4"/>
      <dgm:spPr/>
    </dgm:pt>
    <dgm:pt modelId="{F9A3A02D-A8EA-495F-9BA4-92643F918B57}" type="pres">
      <dgm:prSet presAssocID="{B5F0B1DA-71F9-419C-849E-1C304CFBF023}" presName="text3" presStyleLbl="fgAcc3" presStyleIdx="0" presStyleCnt="4" custScaleX="44248" custScaleY="49158" custLinFactNeighborY="-28996">
        <dgm:presLayoutVars>
          <dgm:chPref val="3"/>
        </dgm:presLayoutVars>
      </dgm:prSet>
      <dgm:spPr/>
      <dgm:t>
        <a:bodyPr/>
        <a:lstStyle/>
        <a:p>
          <a:endParaRPr lang="en-NZ"/>
        </a:p>
      </dgm:t>
    </dgm:pt>
    <dgm:pt modelId="{B42763F4-DCB6-4E91-8A77-DC2EDF6E6253}" type="pres">
      <dgm:prSet presAssocID="{B5F0B1DA-71F9-419C-849E-1C304CFBF023}" presName="hierChild4" presStyleCnt="0"/>
      <dgm:spPr/>
    </dgm:pt>
    <dgm:pt modelId="{1EB597A8-FA0A-4C3D-9D4A-F85F338A1C32}" type="pres">
      <dgm:prSet presAssocID="{6158D140-162A-4A79-8391-036E4086E566}" presName="Name23" presStyleLbl="parChTrans1D4" presStyleIdx="0" presStyleCnt="5"/>
      <dgm:spPr/>
      <dgm:t>
        <a:bodyPr/>
        <a:lstStyle/>
        <a:p>
          <a:endParaRPr lang="en-NZ"/>
        </a:p>
      </dgm:t>
    </dgm:pt>
    <dgm:pt modelId="{6F174CCC-63D6-46F3-BBEE-9BE3076ECD17}" type="pres">
      <dgm:prSet presAssocID="{3E1B767C-1107-417A-8B08-65A003AEF18F}" presName="hierRoot4" presStyleCnt="0"/>
      <dgm:spPr/>
    </dgm:pt>
    <dgm:pt modelId="{52F045D2-DC8D-499C-86F9-5017854FBFEC}" type="pres">
      <dgm:prSet presAssocID="{3E1B767C-1107-417A-8B08-65A003AEF18F}" presName="composite4" presStyleCnt="0"/>
      <dgm:spPr/>
    </dgm:pt>
    <dgm:pt modelId="{942B9246-F953-4B24-BEC7-B91AB55C2DAF}" type="pres">
      <dgm:prSet presAssocID="{3E1B767C-1107-417A-8B08-65A003AEF18F}" presName="background4" presStyleLbl="node4" presStyleIdx="0" presStyleCnt="5"/>
      <dgm:spPr/>
    </dgm:pt>
    <dgm:pt modelId="{63ABEF66-DAB5-470A-A446-4A28A17584E8}" type="pres">
      <dgm:prSet presAssocID="{3E1B767C-1107-417A-8B08-65A003AEF18F}" presName="text4" presStyleLbl="fgAcc4" presStyleIdx="0" presStyleCnt="5" custScaleX="52657" custScaleY="44673" custLinFactNeighborX="5243" custLinFactNeighborY="-39319">
        <dgm:presLayoutVars>
          <dgm:chPref val="3"/>
        </dgm:presLayoutVars>
      </dgm:prSet>
      <dgm:spPr/>
      <dgm:t>
        <a:bodyPr/>
        <a:lstStyle/>
        <a:p>
          <a:endParaRPr lang="en-NZ"/>
        </a:p>
      </dgm:t>
    </dgm:pt>
    <dgm:pt modelId="{7A9E9B91-8E22-4AEC-9963-EE9DF4B31226}" type="pres">
      <dgm:prSet presAssocID="{3E1B767C-1107-417A-8B08-65A003AEF18F}" presName="hierChild5" presStyleCnt="0"/>
      <dgm:spPr/>
    </dgm:pt>
    <dgm:pt modelId="{355CABD1-C81B-4019-B662-A30F62125544}" type="pres">
      <dgm:prSet presAssocID="{A1A9C69F-40AC-4BE6-963C-C5B6427B2060}" presName="Name17" presStyleLbl="parChTrans1D3" presStyleIdx="1" presStyleCnt="4" custSzX="856726" custSzY="615526"/>
      <dgm:spPr/>
      <dgm:t>
        <a:bodyPr/>
        <a:lstStyle/>
        <a:p>
          <a:endParaRPr lang="en-NZ"/>
        </a:p>
      </dgm:t>
    </dgm:pt>
    <dgm:pt modelId="{3B12CF5D-C0EF-4ECC-B42E-AEDA23D439B7}" type="pres">
      <dgm:prSet presAssocID="{266FF8B8-A752-48F4-9C44-0FC405FCEDF7}" presName="hierRoot3" presStyleCnt="0"/>
      <dgm:spPr/>
    </dgm:pt>
    <dgm:pt modelId="{AF540327-E559-4F2B-AC1C-BE708D20D4FC}" type="pres">
      <dgm:prSet presAssocID="{266FF8B8-A752-48F4-9C44-0FC405FCEDF7}" presName="composite3" presStyleCnt="0"/>
      <dgm:spPr/>
    </dgm:pt>
    <dgm:pt modelId="{257D4449-7E25-46EB-A5E0-4F2B625DCA9B}" type="pres">
      <dgm:prSet presAssocID="{266FF8B8-A752-48F4-9C44-0FC405FCEDF7}" presName="background3" presStyleLbl="node3" presStyleIdx="1" presStyleCnt="4"/>
      <dgm:spPr/>
    </dgm:pt>
    <dgm:pt modelId="{90CD8B00-2E0B-4DEB-8EA4-A746A0FF571E}" type="pres">
      <dgm:prSet presAssocID="{266FF8B8-A752-48F4-9C44-0FC405FCEDF7}" presName="text3" presStyleLbl="fgAcc3" presStyleIdx="1" presStyleCnt="4" custScaleX="44248" custScaleY="49158" custLinFactNeighborX="-1464" custLinFactNeighborY="-28996">
        <dgm:presLayoutVars>
          <dgm:chPref val="3"/>
        </dgm:presLayoutVars>
      </dgm:prSet>
      <dgm:spPr/>
      <dgm:t>
        <a:bodyPr/>
        <a:lstStyle/>
        <a:p>
          <a:endParaRPr lang="en-NZ"/>
        </a:p>
      </dgm:t>
    </dgm:pt>
    <dgm:pt modelId="{C42184C4-0A0C-4EEA-93C2-1A546FA43A80}" type="pres">
      <dgm:prSet presAssocID="{266FF8B8-A752-48F4-9C44-0FC405FCEDF7}" presName="hierChild4" presStyleCnt="0"/>
      <dgm:spPr/>
    </dgm:pt>
    <dgm:pt modelId="{79EACEA5-C125-4077-B4C0-22E1F3828E29}" type="pres">
      <dgm:prSet presAssocID="{3AD2B24E-B4C3-4E14-B804-0D78FD2BC03A}" presName="Name23" presStyleLbl="parChTrans1D4" presStyleIdx="1" presStyleCnt="5"/>
      <dgm:spPr/>
      <dgm:t>
        <a:bodyPr/>
        <a:lstStyle/>
        <a:p>
          <a:endParaRPr lang="en-NZ"/>
        </a:p>
      </dgm:t>
    </dgm:pt>
    <dgm:pt modelId="{C30FA490-AAAB-4CE7-83EA-7372C7B66FB3}" type="pres">
      <dgm:prSet presAssocID="{058BE1BC-205D-4D65-84EA-0D8B06C35344}" presName="hierRoot4" presStyleCnt="0"/>
      <dgm:spPr/>
    </dgm:pt>
    <dgm:pt modelId="{18FB3630-B157-4367-B616-EC41062AF7D1}" type="pres">
      <dgm:prSet presAssocID="{058BE1BC-205D-4D65-84EA-0D8B06C35344}" presName="composite4" presStyleCnt="0"/>
      <dgm:spPr/>
    </dgm:pt>
    <dgm:pt modelId="{AA911496-8701-4F94-A1A5-4E35CEA34BD2}" type="pres">
      <dgm:prSet presAssocID="{058BE1BC-205D-4D65-84EA-0D8B06C35344}" presName="background4" presStyleLbl="node4" presStyleIdx="1" presStyleCnt="5"/>
      <dgm:spPr/>
    </dgm:pt>
    <dgm:pt modelId="{C31C9C18-15E9-4478-80DC-4F037BCA26B1}" type="pres">
      <dgm:prSet presAssocID="{058BE1BC-205D-4D65-84EA-0D8B06C35344}" presName="text4" presStyleLbl="fgAcc4" presStyleIdx="1" presStyleCnt="5" custFlipVert="1" custScaleX="37381" custScaleY="37381" custLinFactNeighborX="9299" custLinFactNeighborY="-35841">
        <dgm:presLayoutVars>
          <dgm:chPref val="3"/>
        </dgm:presLayoutVars>
      </dgm:prSet>
      <dgm:spPr/>
      <dgm:t>
        <a:bodyPr/>
        <a:lstStyle/>
        <a:p>
          <a:endParaRPr lang="en-NZ"/>
        </a:p>
      </dgm:t>
    </dgm:pt>
    <dgm:pt modelId="{51668DFB-877C-4351-B07B-E709033DE806}" type="pres">
      <dgm:prSet presAssocID="{058BE1BC-205D-4D65-84EA-0D8B06C35344}" presName="hierChild5" presStyleCnt="0"/>
      <dgm:spPr/>
    </dgm:pt>
    <dgm:pt modelId="{04443F61-0006-4846-9342-3AF54B923EFE}" type="pres">
      <dgm:prSet presAssocID="{56382434-08EC-4844-8058-D9404710304F}" presName="Name23" presStyleLbl="parChTrans1D4" presStyleIdx="2" presStyleCnt="5"/>
      <dgm:spPr/>
      <dgm:t>
        <a:bodyPr/>
        <a:lstStyle/>
        <a:p>
          <a:endParaRPr lang="en-NZ"/>
        </a:p>
      </dgm:t>
    </dgm:pt>
    <dgm:pt modelId="{CD2F0B92-8296-4B85-9C22-03909990514C}" type="pres">
      <dgm:prSet presAssocID="{221E3DC5-717C-4F0B-86E6-DE3581A7FB22}" presName="hierRoot4" presStyleCnt="0"/>
      <dgm:spPr/>
    </dgm:pt>
    <dgm:pt modelId="{C10ADD1F-A06E-4F59-B250-2B1D5AC4A8E7}" type="pres">
      <dgm:prSet presAssocID="{221E3DC5-717C-4F0B-86E6-DE3581A7FB22}" presName="composite4" presStyleCnt="0"/>
      <dgm:spPr/>
    </dgm:pt>
    <dgm:pt modelId="{EC40A9FD-E3F3-426E-B63D-04448D5AB746}" type="pres">
      <dgm:prSet presAssocID="{221E3DC5-717C-4F0B-86E6-DE3581A7FB22}" presName="background4" presStyleLbl="node4" presStyleIdx="2" presStyleCnt="5"/>
      <dgm:spPr/>
    </dgm:pt>
    <dgm:pt modelId="{00A92161-D044-4025-BE04-9DC95C6A8C34}" type="pres">
      <dgm:prSet presAssocID="{221E3DC5-717C-4F0B-86E6-DE3581A7FB22}" presName="text4" presStyleLbl="fgAcc4" presStyleIdx="2" presStyleCnt="5" custFlipVert="1" custScaleX="37763" custScaleY="37763" custLinFactNeighborX="2199" custLinFactNeighborY="-35778">
        <dgm:presLayoutVars>
          <dgm:chPref val="3"/>
        </dgm:presLayoutVars>
      </dgm:prSet>
      <dgm:spPr/>
      <dgm:t>
        <a:bodyPr/>
        <a:lstStyle/>
        <a:p>
          <a:endParaRPr lang="en-NZ"/>
        </a:p>
      </dgm:t>
    </dgm:pt>
    <dgm:pt modelId="{07C0E2EF-6544-44EF-9886-05FCBF8ED4DC}" type="pres">
      <dgm:prSet presAssocID="{221E3DC5-717C-4F0B-86E6-DE3581A7FB22}" presName="hierChild5" presStyleCnt="0"/>
      <dgm:spPr/>
    </dgm:pt>
    <dgm:pt modelId="{078AAE89-E513-475F-9C5A-4F02C73BBD05}" type="pres">
      <dgm:prSet presAssocID="{4E882D3F-1BB7-488A-8152-A6AB145FB142}" presName="Name23" presStyleLbl="parChTrans1D4" presStyleIdx="3" presStyleCnt="5"/>
      <dgm:spPr/>
      <dgm:t>
        <a:bodyPr/>
        <a:lstStyle/>
        <a:p>
          <a:endParaRPr lang="en-NZ"/>
        </a:p>
      </dgm:t>
    </dgm:pt>
    <dgm:pt modelId="{4A57884B-232D-4533-893F-3A0F1BB748BE}" type="pres">
      <dgm:prSet presAssocID="{190EAAB9-44EF-4282-93B1-57C1D4A30676}" presName="hierRoot4" presStyleCnt="0"/>
      <dgm:spPr/>
    </dgm:pt>
    <dgm:pt modelId="{EC3934C6-A6FC-48D6-8E74-421BB589472B}" type="pres">
      <dgm:prSet presAssocID="{190EAAB9-44EF-4282-93B1-57C1D4A30676}" presName="composite4" presStyleCnt="0"/>
      <dgm:spPr/>
    </dgm:pt>
    <dgm:pt modelId="{70E7C36C-D544-4CEE-B023-0B9D55B5EDF0}" type="pres">
      <dgm:prSet presAssocID="{190EAAB9-44EF-4282-93B1-57C1D4A30676}" presName="background4" presStyleLbl="node4" presStyleIdx="3" presStyleCnt="5"/>
      <dgm:spPr/>
    </dgm:pt>
    <dgm:pt modelId="{0F2FC148-FCB5-428E-9B3A-006B1E32D0BF}" type="pres">
      <dgm:prSet presAssocID="{190EAAB9-44EF-4282-93B1-57C1D4A30676}" presName="text4" presStyleLbl="fgAcc4" presStyleIdx="3" presStyleCnt="5" custScaleX="36230" custScaleY="30190" custLinFactNeighborX="22902" custLinFactNeighborY="-50760">
        <dgm:presLayoutVars>
          <dgm:chPref val="3"/>
        </dgm:presLayoutVars>
      </dgm:prSet>
      <dgm:spPr/>
      <dgm:t>
        <a:bodyPr/>
        <a:lstStyle/>
        <a:p>
          <a:endParaRPr lang="en-NZ"/>
        </a:p>
      </dgm:t>
    </dgm:pt>
    <dgm:pt modelId="{013C9C87-0B3F-4415-A9B4-04D6085BCC0F}" type="pres">
      <dgm:prSet presAssocID="{190EAAB9-44EF-4282-93B1-57C1D4A30676}" presName="hierChild5" presStyleCnt="0"/>
      <dgm:spPr/>
    </dgm:pt>
    <dgm:pt modelId="{0326460B-CC54-4AB4-9D3F-E2762EFADE0F}" type="pres">
      <dgm:prSet presAssocID="{8FED2BA2-725A-4378-B057-2F81C976CE57}" presName="Name10" presStyleLbl="parChTrans1D2" presStyleIdx="1" presStyleCnt="3"/>
      <dgm:spPr/>
      <dgm:t>
        <a:bodyPr/>
        <a:lstStyle/>
        <a:p>
          <a:endParaRPr lang="en-NZ"/>
        </a:p>
      </dgm:t>
    </dgm:pt>
    <dgm:pt modelId="{2F1637B8-5F09-43D2-9706-2B4FDEAD0E90}" type="pres">
      <dgm:prSet presAssocID="{381430E9-9664-4FC5-9F9B-D4973F41B331}" presName="hierRoot2" presStyleCnt="0"/>
      <dgm:spPr/>
    </dgm:pt>
    <dgm:pt modelId="{46765A73-4BF5-40D0-B99C-B875661F75CF}" type="pres">
      <dgm:prSet presAssocID="{381430E9-9664-4FC5-9F9B-D4973F41B331}" presName="composite2" presStyleCnt="0"/>
      <dgm:spPr/>
    </dgm:pt>
    <dgm:pt modelId="{CEC82982-640F-4717-8B15-D46A2326ACE7}" type="pres">
      <dgm:prSet presAssocID="{381430E9-9664-4FC5-9F9B-D4973F41B331}" presName="background2" presStyleLbl="node2" presStyleIdx="1" presStyleCnt="3"/>
      <dgm:spPr/>
    </dgm:pt>
    <dgm:pt modelId="{017B74D9-78E6-4D4B-8604-4054050DD54B}" type="pres">
      <dgm:prSet presAssocID="{381430E9-9664-4FC5-9F9B-D4973F41B331}" presName="text2" presStyleLbl="fgAcc2" presStyleIdx="1" presStyleCnt="3" custScaleX="52989" custScaleY="41351" custLinFactNeighborX="-3417" custLinFactNeighborY="-28996">
        <dgm:presLayoutVars>
          <dgm:chPref val="3"/>
        </dgm:presLayoutVars>
      </dgm:prSet>
      <dgm:spPr/>
      <dgm:t>
        <a:bodyPr/>
        <a:lstStyle/>
        <a:p>
          <a:endParaRPr lang="en-NZ"/>
        </a:p>
      </dgm:t>
    </dgm:pt>
    <dgm:pt modelId="{B4296639-CD03-431C-A713-FA1E0BCCAE36}" type="pres">
      <dgm:prSet presAssocID="{381430E9-9664-4FC5-9F9B-D4973F41B331}" presName="hierChild3" presStyleCnt="0"/>
      <dgm:spPr/>
    </dgm:pt>
    <dgm:pt modelId="{20EE2026-6EF5-44BF-BB81-BA7160522040}" type="pres">
      <dgm:prSet presAssocID="{B09F8287-BFE1-4E00-BB45-07D25BB9FCC3}" presName="Name17" presStyleLbl="parChTrans1D3" presStyleIdx="2" presStyleCnt="4" custSzX="77370" custSzY="618254"/>
      <dgm:spPr/>
      <dgm:t>
        <a:bodyPr/>
        <a:lstStyle/>
        <a:p>
          <a:endParaRPr lang="en-NZ"/>
        </a:p>
      </dgm:t>
    </dgm:pt>
    <dgm:pt modelId="{D9B8421D-4282-4431-91B1-DB5B2F9C2CA6}" type="pres">
      <dgm:prSet presAssocID="{86B8803F-F2C5-4806-999D-478BF795EA68}" presName="hierRoot3" presStyleCnt="0"/>
      <dgm:spPr/>
    </dgm:pt>
    <dgm:pt modelId="{690661C1-B468-45D9-9830-311D9FB20F0D}" type="pres">
      <dgm:prSet presAssocID="{86B8803F-F2C5-4806-999D-478BF795EA68}" presName="composite3" presStyleCnt="0"/>
      <dgm:spPr/>
    </dgm:pt>
    <dgm:pt modelId="{130D94A9-8332-4C36-8632-8EDDD901A5E5}" type="pres">
      <dgm:prSet presAssocID="{86B8803F-F2C5-4806-999D-478BF795EA68}" presName="background3" presStyleLbl="node3" presStyleIdx="2" presStyleCnt="4"/>
      <dgm:spPr/>
    </dgm:pt>
    <dgm:pt modelId="{39997F90-5B0F-4D08-A5E2-D2FBFE7FFE39}" type="pres">
      <dgm:prSet presAssocID="{86B8803F-F2C5-4806-999D-478BF795EA68}" presName="text3" presStyleLbl="fgAcc3" presStyleIdx="2" presStyleCnt="4" custScaleX="45067" custScaleY="50068" custLinFactNeighborX="-2885" custLinFactNeighborY="-28793">
        <dgm:presLayoutVars>
          <dgm:chPref val="3"/>
        </dgm:presLayoutVars>
      </dgm:prSet>
      <dgm:spPr/>
      <dgm:t>
        <a:bodyPr/>
        <a:lstStyle/>
        <a:p>
          <a:endParaRPr lang="en-NZ"/>
        </a:p>
      </dgm:t>
    </dgm:pt>
    <dgm:pt modelId="{E5A0B1D8-FB46-478D-AD15-C62222F3C8BB}" type="pres">
      <dgm:prSet presAssocID="{86B8803F-F2C5-4806-999D-478BF795EA68}" presName="hierChild4" presStyleCnt="0"/>
      <dgm:spPr/>
    </dgm:pt>
    <dgm:pt modelId="{5983B1B7-4B95-4189-B4DB-6DE8C0AFFEB9}" type="pres">
      <dgm:prSet presAssocID="{93E8D3B3-9252-47E4-A3DC-7A04E05BCAA8}" presName="Name10" presStyleLbl="parChTrans1D2" presStyleIdx="2" presStyleCnt="3"/>
      <dgm:spPr/>
      <dgm:t>
        <a:bodyPr/>
        <a:lstStyle/>
        <a:p>
          <a:endParaRPr lang="en-NZ"/>
        </a:p>
      </dgm:t>
    </dgm:pt>
    <dgm:pt modelId="{78DD446C-13BA-4683-B443-95207A73EC8A}" type="pres">
      <dgm:prSet presAssocID="{296801A4-EFB4-408C-8907-C7CAAD27C972}" presName="hierRoot2" presStyleCnt="0"/>
      <dgm:spPr/>
    </dgm:pt>
    <dgm:pt modelId="{B1E84C28-0AB5-45FC-97AC-CB4B613528C4}" type="pres">
      <dgm:prSet presAssocID="{296801A4-EFB4-408C-8907-C7CAAD27C972}" presName="composite2" presStyleCnt="0"/>
      <dgm:spPr/>
    </dgm:pt>
    <dgm:pt modelId="{A19EF3D0-4211-4CF1-8953-F590DE69D7E6}" type="pres">
      <dgm:prSet presAssocID="{296801A4-EFB4-408C-8907-C7CAAD27C972}" presName="background2" presStyleLbl="node2" presStyleIdx="2" presStyleCnt="3"/>
      <dgm:spPr/>
    </dgm:pt>
    <dgm:pt modelId="{71498B5A-0742-4D33-B941-E78BDD53F8E2}" type="pres">
      <dgm:prSet presAssocID="{296801A4-EFB4-408C-8907-C7CAAD27C972}" presName="text2" presStyleLbl="fgAcc2" presStyleIdx="2" presStyleCnt="3" custScaleX="52989" custScaleY="41351" custLinFactNeighborX="-3417" custLinFactNeighborY="-28996">
        <dgm:presLayoutVars>
          <dgm:chPref val="3"/>
        </dgm:presLayoutVars>
      </dgm:prSet>
      <dgm:spPr/>
      <dgm:t>
        <a:bodyPr/>
        <a:lstStyle/>
        <a:p>
          <a:endParaRPr lang="en-NZ"/>
        </a:p>
      </dgm:t>
    </dgm:pt>
    <dgm:pt modelId="{FAC9512B-6B4C-4813-A9C6-784A17F5E5BA}" type="pres">
      <dgm:prSet presAssocID="{296801A4-EFB4-408C-8907-C7CAAD27C972}" presName="hierChild3" presStyleCnt="0"/>
      <dgm:spPr/>
    </dgm:pt>
    <dgm:pt modelId="{42C1CD3A-1DC6-4605-860A-EAB0E7266388}" type="pres">
      <dgm:prSet presAssocID="{654198B5-93B7-4B68-AB9B-27F3D8657BF7}" presName="Name17" presStyleLbl="parChTrans1D3" presStyleIdx="3" presStyleCnt="4" custSzX="77370" custSzY="615526"/>
      <dgm:spPr/>
      <dgm:t>
        <a:bodyPr/>
        <a:lstStyle/>
        <a:p>
          <a:endParaRPr lang="en-NZ"/>
        </a:p>
      </dgm:t>
    </dgm:pt>
    <dgm:pt modelId="{676BA80F-59E4-4DEF-9203-A800B65B7B20}" type="pres">
      <dgm:prSet presAssocID="{203CA499-D3F7-4781-A9F0-A0E252174F75}" presName="hierRoot3" presStyleCnt="0"/>
      <dgm:spPr/>
    </dgm:pt>
    <dgm:pt modelId="{E6244750-BB2C-45A3-88BC-9BE7E062B047}" type="pres">
      <dgm:prSet presAssocID="{203CA499-D3F7-4781-A9F0-A0E252174F75}" presName="composite3" presStyleCnt="0"/>
      <dgm:spPr/>
    </dgm:pt>
    <dgm:pt modelId="{4737DA97-4319-444C-A4F5-693AAE73BC1D}" type="pres">
      <dgm:prSet presAssocID="{203CA499-D3F7-4781-A9F0-A0E252174F75}" presName="background3" presStyleLbl="node3" presStyleIdx="3" presStyleCnt="4"/>
      <dgm:spPr/>
    </dgm:pt>
    <dgm:pt modelId="{ACDB676C-3E7A-4B29-B71C-0CE8D0A6E811}" type="pres">
      <dgm:prSet presAssocID="{203CA499-D3F7-4781-A9F0-A0E252174F75}" presName="text3" presStyleLbl="fgAcc3" presStyleIdx="3" presStyleCnt="4" custScaleX="44248" custScaleY="49158" custLinFactNeighborX="-3417" custLinFactNeighborY="-28996">
        <dgm:presLayoutVars>
          <dgm:chPref val="3"/>
        </dgm:presLayoutVars>
      </dgm:prSet>
      <dgm:spPr/>
      <dgm:t>
        <a:bodyPr/>
        <a:lstStyle/>
        <a:p>
          <a:endParaRPr lang="en-NZ"/>
        </a:p>
      </dgm:t>
    </dgm:pt>
    <dgm:pt modelId="{E85D89CF-22ED-4FBE-84FE-0D25458252ED}" type="pres">
      <dgm:prSet presAssocID="{203CA499-D3F7-4781-A9F0-A0E252174F75}" presName="hierChild4" presStyleCnt="0"/>
      <dgm:spPr/>
    </dgm:pt>
    <dgm:pt modelId="{12428370-14BF-4468-B0FF-82B627A85842}" type="pres">
      <dgm:prSet presAssocID="{F14DC604-FE5C-49D2-9D6F-5EE8EA9CB4A7}" presName="Name23" presStyleLbl="parChTrans1D4" presStyleIdx="4" presStyleCnt="5" custSzX="335635" custSzY="345356"/>
      <dgm:spPr/>
      <dgm:t>
        <a:bodyPr/>
        <a:lstStyle/>
        <a:p>
          <a:endParaRPr lang="en-NZ"/>
        </a:p>
      </dgm:t>
    </dgm:pt>
    <dgm:pt modelId="{DB7F75BB-9610-4616-B199-9DA7D6C87FBE}" type="pres">
      <dgm:prSet presAssocID="{C843510A-4E51-4E2A-972F-15B3AC09BE33}" presName="hierRoot4" presStyleCnt="0"/>
      <dgm:spPr/>
    </dgm:pt>
    <dgm:pt modelId="{A3606357-50A6-47E4-93C8-B258B370EAFC}" type="pres">
      <dgm:prSet presAssocID="{C843510A-4E51-4E2A-972F-15B3AC09BE33}" presName="composite4" presStyleCnt="0"/>
      <dgm:spPr/>
    </dgm:pt>
    <dgm:pt modelId="{CBC2B113-3483-472B-BA25-3F949E718EEF}" type="pres">
      <dgm:prSet presAssocID="{C843510A-4E51-4E2A-972F-15B3AC09BE33}" presName="background4" presStyleLbl="node4" presStyleIdx="4" presStyleCnt="5"/>
      <dgm:spPr/>
    </dgm:pt>
    <dgm:pt modelId="{A0EB247F-C755-40D4-B1CC-F7EABD9636DF}" type="pres">
      <dgm:prSet presAssocID="{C843510A-4E51-4E2A-972F-15B3AC09BE33}" presName="text4" presStyleLbl="fgAcc4" presStyleIdx="4" presStyleCnt="5" custScaleX="47397" custScaleY="33127" custLinFactNeighborX="13087" custLinFactNeighborY="-49099">
        <dgm:presLayoutVars>
          <dgm:chPref val="3"/>
        </dgm:presLayoutVars>
      </dgm:prSet>
      <dgm:spPr/>
      <dgm:t>
        <a:bodyPr/>
        <a:lstStyle/>
        <a:p>
          <a:endParaRPr lang="en-NZ"/>
        </a:p>
      </dgm:t>
    </dgm:pt>
    <dgm:pt modelId="{F83EF745-03BB-499A-8523-A374084EF0C5}" type="pres">
      <dgm:prSet presAssocID="{C843510A-4E51-4E2A-972F-15B3AC09BE33}" presName="hierChild5" presStyleCnt="0"/>
      <dgm:spPr/>
    </dgm:pt>
  </dgm:ptLst>
  <dgm:cxnLst>
    <dgm:cxn modelId="{3C03C718-A64F-402F-A8E8-5D38A04E07C4}" type="presOf" srcId="{6158D140-162A-4A79-8391-036E4086E566}" destId="{1EB597A8-FA0A-4C3D-9D4A-F85F338A1C32}" srcOrd="0" destOrd="0" presId="urn:microsoft.com/office/officeart/2005/8/layout/hierarchy1"/>
    <dgm:cxn modelId="{FE3AFAB2-2A28-4E44-AD0B-612B46081F6B}" type="presOf" srcId="{4E882D3F-1BB7-488A-8152-A6AB145FB142}" destId="{078AAE89-E513-475F-9C5A-4F02C73BBD05}" srcOrd="0" destOrd="0" presId="urn:microsoft.com/office/officeart/2005/8/layout/hierarchy1"/>
    <dgm:cxn modelId="{625E96B4-D26D-4C65-B445-B10126A165CC}" srcId="{296801A4-EFB4-408C-8907-C7CAAD27C972}" destId="{203CA499-D3F7-4781-A9F0-A0E252174F75}" srcOrd="0" destOrd="0" parTransId="{654198B5-93B7-4B68-AB9B-27F3D8657BF7}" sibTransId="{3903A8FB-A436-4790-96AB-7D0301AF9AA1}"/>
    <dgm:cxn modelId="{C2FEBD44-6C38-4AD0-AEEB-1EAF0C2351AB}" srcId="{085EDCB0-3179-4F35-92BE-E312C6CD898D}" destId="{381430E9-9664-4FC5-9F9B-D4973F41B331}" srcOrd="1" destOrd="0" parTransId="{8FED2BA2-725A-4378-B057-2F81C976CE57}" sibTransId="{F1ED7E5A-411F-499A-A11B-06EAD0A98F83}"/>
    <dgm:cxn modelId="{7B9501C9-8AB0-439B-8424-5663E86F5DB0}" type="presOf" srcId="{A1A9C69F-40AC-4BE6-963C-C5B6427B2060}" destId="{355CABD1-C81B-4019-B662-A30F62125544}" srcOrd="0" destOrd="0" presId="urn:microsoft.com/office/officeart/2005/8/layout/hierarchy1"/>
    <dgm:cxn modelId="{94BB9774-BC3D-48FA-A277-A46EE6D0C405}" srcId="{B5F0B1DA-71F9-419C-849E-1C304CFBF023}" destId="{3E1B767C-1107-417A-8B08-65A003AEF18F}" srcOrd="0" destOrd="0" parTransId="{6158D140-162A-4A79-8391-036E4086E566}" sibTransId="{1B00FA59-46EA-467D-95BB-C25EA11BD09D}"/>
    <dgm:cxn modelId="{01BAAC60-121A-419B-B40F-2B841D27322B}" srcId="{221E3DC5-717C-4F0B-86E6-DE3581A7FB22}" destId="{190EAAB9-44EF-4282-93B1-57C1D4A30676}" srcOrd="0" destOrd="0" parTransId="{4E882D3F-1BB7-488A-8152-A6AB145FB142}" sibTransId="{3A061018-55A7-4F8E-A8F0-5E9F38FCDD12}"/>
    <dgm:cxn modelId="{4F449992-915B-49DE-AB81-250F81151411}" type="presOf" srcId="{93E8D3B3-9252-47E4-A3DC-7A04E05BCAA8}" destId="{5983B1B7-4B95-4189-B4DB-6DE8C0AFFEB9}" srcOrd="0" destOrd="0" presId="urn:microsoft.com/office/officeart/2005/8/layout/hierarchy1"/>
    <dgm:cxn modelId="{04081584-76F0-4FF7-9A6D-1176FD759079}" srcId="{878E2B3B-EB3F-43D7-97F6-F8EC7AFC93FE}" destId="{B5F0B1DA-71F9-419C-849E-1C304CFBF023}" srcOrd="0" destOrd="0" parTransId="{5C0E41AA-BF96-4FD5-BBC1-DC081FB89334}" sibTransId="{F2D125D7-1141-45AA-8165-E6D649A1B23B}"/>
    <dgm:cxn modelId="{C9C04477-5648-4F8E-858C-E18F0C5810B2}" type="presOf" srcId="{B09F8287-BFE1-4E00-BB45-07D25BB9FCC3}" destId="{20EE2026-6EF5-44BF-BB81-BA7160522040}" srcOrd="0" destOrd="0" presId="urn:microsoft.com/office/officeart/2005/8/layout/hierarchy1"/>
    <dgm:cxn modelId="{5C4242E9-027E-4867-96AA-3D03724B436C}" type="presOf" srcId="{5C0E41AA-BF96-4FD5-BBC1-DC081FB89334}" destId="{A32AED1D-9FEB-4FEE-BA7F-36A0B4F97D4D}" srcOrd="0" destOrd="0" presId="urn:microsoft.com/office/officeart/2005/8/layout/hierarchy1"/>
    <dgm:cxn modelId="{EA444921-1DFF-492D-8CBA-22AB5A1B0DA8}" type="presOf" srcId="{190EAAB9-44EF-4282-93B1-57C1D4A30676}" destId="{0F2FC148-FCB5-428E-9B3A-006B1E32D0BF}" srcOrd="0" destOrd="0" presId="urn:microsoft.com/office/officeart/2005/8/layout/hierarchy1"/>
    <dgm:cxn modelId="{DC70D60A-5BB8-4DA8-AB85-C0E525E99D46}" srcId="{266FF8B8-A752-48F4-9C44-0FC405FCEDF7}" destId="{221E3DC5-717C-4F0B-86E6-DE3581A7FB22}" srcOrd="1" destOrd="0" parTransId="{56382434-08EC-4844-8058-D9404710304F}" sibTransId="{585CDF87-435C-420C-8309-2C70911C5634}"/>
    <dgm:cxn modelId="{49D01E2B-7217-4E3F-BAF6-D1F9E33AFEA1}" type="presOf" srcId="{221E3DC5-717C-4F0B-86E6-DE3581A7FB22}" destId="{00A92161-D044-4025-BE04-9DC95C6A8C34}" srcOrd="0" destOrd="0" presId="urn:microsoft.com/office/officeart/2005/8/layout/hierarchy1"/>
    <dgm:cxn modelId="{B5C16200-03BB-48AA-8913-3A44DA162ED1}" type="presOf" srcId="{085EDCB0-3179-4F35-92BE-E312C6CD898D}" destId="{EB8752CE-A966-4835-AA67-B2B38897E162}" srcOrd="0" destOrd="0" presId="urn:microsoft.com/office/officeart/2005/8/layout/hierarchy1"/>
    <dgm:cxn modelId="{F8D9E79E-71B7-4E26-A47E-97ADE1F3CEAC}" type="presOf" srcId="{878E2B3B-EB3F-43D7-97F6-F8EC7AFC93FE}" destId="{A1D434F3-CB29-4402-8075-B93A41C9005E}" srcOrd="0" destOrd="0" presId="urn:microsoft.com/office/officeart/2005/8/layout/hierarchy1"/>
    <dgm:cxn modelId="{0D05EA5D-0FF9-418D-AC54-712916C4A07C}" type="presOf" srcId="{749C9F36-C4F8-47BA-B81F-8D555D910A92}" destId="{E5BE962C-5DD3-4292-AB0B-E943A3957377}" srcOrd="0" destOrd="0" presId="urn:microsoft.com/office/officeart/2005/8/layout/hierarchy1"/>
    <dgm:cxn modelId="{3DC7A65C-12E8-4335-A981-74D62312B1D8}" srcId="{085EDCB0-3179-4F35-92BE-E312C6CD898D}" destId="{878E2B3B-EB3F-43D7-97F6-F8EC7AFC93FE}" srcOrd="0" destOrd="0" parTransId="{E4E08578-5B25-4CCC-947F-BF1BCAB46A65}" sibTransId="{9D58F9F6-95D5-4434-A1A9-1D31CD34712C}"/>
    <dgm:cxn modelId="{5B92BB9E-5332-492E-BBBC-00A212B2C1A6}" type="presOf" srcId="{8FED2BA2-725A-4378-B057-2F81C976CE57}" destId="{0326460B-CC54-4AB4-9D3F-E2762EFADE0F}" srcOrd="0" destOrd="0" presId="urn:microsoft.com/office/officeart/2005/8/layout/hierarchy1"/>
    <dgm:cxn modelId="{D0D83A14-D9DD-4E80-9528-AFD785BDD724}" type="presOf" srcId="{058BE1BC-205D-4D65-84EA-0D8B06C35344}" destId="{C31C9C18-15E9-4478-80DC-4F037BCA26B1}" srcOrd="0" destOrd="0" presId="urn:microsoft.com/office/officeart/2005/8/layout/hierarchy1"/>
    <dgm:cxn modelId="{0E440AC3-7444-4CF2-91E7-09694BE5E527}" type="presOf" srcId="{B5F0B1DA-71F9-419C-849E-1C304CFBF023}" destId="{F9A3A02D-A8EA-495F-9BA4-92643F918B57}" srcOrd="0" destOrd="0" presId="urn:microsoft.com/office/officeart/2005/8/layout/hierarchy1"/>
    <dgm:cxn modelId="{3A26EDF9-7ED4-4132-8C5E-BCC9BFA18DF2}" type="presOf" srcId="{86B8803F-F2C5-4806-999D-478BF795EA68}" destId="{39997F90-5B0F-4D08-A5E2-D2FBFE7FFE39}" srcOrd="0" destOrd="0" presId="urn:microsoft.com/office/officeart/2005/8/layout/hierarchy1"/>
    <dgm:cxn modelId="{131B569F-6F3B-4C0D-9CBB-A0402169497F}" srcId="{085EDCB0-3179-4F35-92BE-E312C6CD898D}" destId="{296801A4-EFB4-408C-8907-C7CAAD27C972}" srcOrd="2" destOrd="0" parTransId="{93E8D3B3-9252-47E4-A3DC-7A04E05BCAA8}" sibTransId="{4FF564AF-7C12-4CAF-B139-C63C92403B23}"/>
    <dgm:cxn modelId="{A2479C8C-675E-4FB8-8303-5F348F6B71FC}" type="presOf" srcId="{381430E9-9664-4FC5-9F9B-D4973F41B331}" destId="{017B74D9-78E6-4D4B-8604-4054050DD54B}" srcOrd="0" destOrd="0" presId="urn:microsoft.com/office/officeart/2005/8/layout/hierarchy1"/>
    <dgm:cxn modelId="{F8171EF0-4652-4913-BD1B-4A0FD51FFDF3}" type="presOf" srcId="{654198B5-93B7-4B68-AB9B-27F3D8657BF7}" destId="{42C1CD3A-1DC6-4605-860A-EAB0E7266388}" srcOrd="0" destOrd="0" presId="urn:microsoft.com/office/officeart/2005/8/layout/hierarchy1"/>
    <dgm:cxn modelId="{6A17107C-2EC5-4F03-8CFC-9F7F7DC640E0}" type="presOf" srcId="{F14DC604-FE5C-49D2-9D6F-5EE8EA9CB4A7}" destId="{12428370-14BF-4468-B0FF-82B627A85842}" srcOrd="0" destOrd="0" presId="urn:microsoft.com/office/officeart/2005/8/layout/hierarchy1"/>
    <dgm:cxn modelId="{B17450CD-9619-49AE-9955-94922E7F4053}" srcId="{749C9F36-C4F8-47BA-B81F-8D555D910A92}" destId="{085EDCB0-3179-4F35-92BE-E312C6CD898D}" srcOrd="0" destOrd="0" parTransId="{96BF6B8B-5E22-4E26-9E2B-590C9196F726}" sibTransId="{69C309AF-24A5-43AF-846F-55E999E319C2}"/>
    <dgm:cxn modelId="{BADDC89C-0E6E-4A28-A083-910BFC4F627E}" type="presOf" srcId="{3E1B767C-1107-417A-8B08-65A003AEF18F}" destId="{63ABEF66-DAB5-470A-A446-4A28A17584E8}" srcOrd="0" destOrd="0" presId="urn:microsoft.com/office/officeart/2005/8/layout/hierarchy1"/>
    <dgm:cxn modelId="{D723732C-175A-4383-AD8F-D6C07914BA27}" type="presOf" srcId="{C843510A-4E51-4E2A-972F-15B3AC09BE33}" destId="{A0EB247F-C755-40D4-B1CC-F7EABD9636DF}" srcOrd="0" destOrd="0" presId="urn:microsoft.com/office/officeart/2005/8/layout/hierarchy1"/>
    <dgm:cxn modelId="{47455D42-6DA1-4C50-94B5-E34CFE947D13}" type="presOf" srcId="{203CA499-D3F7-4781-A9F0-A0E252174F75}" destId="{ACDB676C-3E7A-4B29-B71C-0CE8D0A6E811}" srcOrd="0" destOrd="0" presId="urn:microsoft.com/office/officeart/2005/8/layout/hierarchy1"/>
    <dgm:cxn modelId="{E1DC3475-62D9-4BF2-99DC-2CD3B53D94FD}" srcId="{203CA499-D3F7-4781-A9F0-A0E252174F75}" destId="{C843510A-4E51-4E2A-972F-15B3AC09BE33}" srcOrd="0" destOrd="0" parTransId="{F14DC604-FE5C-49D2-9D6F-5EE8EA9CB4A7}" sibTransId="{0334614E-6C99-416B-9F58-4CBBEBE5F93F}"/>
    <dgm:cxn modelId="{204F2A9A-3887-4ADA-A456-641C3BB61977}" srcId="{878E2B3B-EB3F-43D7-97F6-F8EC7AFC93FE}" destId="{266FF8B8-A752-48F4-9C44-0FC405FCEDF7}" srcOrd="1" destOrd="0" parTransId="{A1A9C69F-40AC-4BE6-963C-C5B6427B2060}" sibTransId="{46B6B9D2-D9B0-484F-90CA-EC80E7BD17E4}"/>
    <dgm:cxn modelId="{E3CE91E7-93E3-4083-B12B-C5E73DE37BAE}" srcId="{266FF8B8-A752-48F4-9C44-0FC405FCEDF7}" destId="{058BE1BC-205D-4D65-84EA-0D8B06C35344}" srcOrd="0" destOrd="0" parTransId="{3AD2B24E-B4C3-4E14-B804-0D78FD2BC03A}" sibTransId="{BE7154D3-E191-43F2-9CDD-DBA5E0A3C32C}"/>
    <dgm:cxn modelId="{770E418D-D87A-4055-B6CE-7C509B6CD1E0}" srcId="{381430E9-9664-4FC5-9F9B-D4973F41B331}" destId="{86B8803F-F2C5-4806-999D-478BF795EA68}" srcOrd="0" destOrd="0" parTransId="{B09F8287-BFE1-4E00-BB45-07D25BB9FCC3}" sibTransId="{C6857CAB-F83F-4B2E-A3F5-2BA845E9723B}"/>
    <dgm:cxn modelId="{89DD62B9-CDF4-475A-84FB-E9C34D56B749}" type="presOf" srcId="{266FF8B8-A752-48F4-9C44-0FC405FCEDF7}" destId="{90CD8B00-2E0B-4DEB-8EA4-A746A0FF571E}" srcOrd="0" destOrd="0" presId="urn:microsoft.com/office/officeart/2005/8/layout/hierarchy1"/>
    <dgm:cxn modelId="{2EFBCBD1-BE5F-471F-B678-BC3C265C274D}" type="presOf" srcId="{56382434-08EC-4844-8058-D9404710304F}" destId="{04443F61-0006-4846-9342-3AF54B923EFE}" srcOrd="0" destOrd="0" presId="urn:microsoft.com/office/officeart/2005/8/layout/hierarchy1"/>
    <dgm:cxn modelId="{73083F04-325E-4B38-B687-135913DA8A25}" type="presOf" srcId="{3AD2B24E-B4C3-4E14-B804-0D78FD2BC03A}" destId="{79EACEA5-C125-4077-B4C0-22E1F3828E29}" srcOrd="0" destOrd="0" presId="urn:microsoft.com/office/officeart/2005/8/layout/hierarchy1"/>
    <dgm:cxn modelId="{911C8C55-5DD4-4AA8-A43B-26ADCCA6371A}" type="presOf" srcId="{296801A4-EFB4-408C-8907-C7CAAD27C972}" destId="{71498B5A-0742-4D33-B941-E78BDD53F8E2}" srcOrd="0" destOrd="0" presId="urn:microsoft.com/office/officeart/2005/8/layout/hierarchy1"/>
    <dgm:cxn modelId="{F02F6951-0777-432E-A541-B4190D7AC1D8}" type="presOf" srcId="{E4E08578-5B25-4CCC-947F-BF1BCAB46A65}" destId="{71EC07E0-7494-4232-8C10-F16BB99EACD7}" srcOrd="0" destOrd="0" presId="urn:microsoft.com/office/officeart/2005/8/layout/hierarchy1"/>
    <dgm:cxn modelId="{E1C1920A-0644-4C48-A2EF-685D6C893AFD}" type="presParOf" srcId="{E5BE962C-5DD3-4292-AB0B-E943A3957377}" destId="{6C4FFB74-BF3E-45DB-9049-9D086E6AAE4C}" srcOrd="0" destOrd="0" presId="urn:microsoft.com/office/officeart/2005/8/layout/hierarchy1"/>
    <dgm:cxn modelId="{C0BAD841-5751-44E5-9251-380252C15C1C}" type="presParOf" srcId="{6C4FFB74-BF3E-45DB-9049-9D086E6AAE4C}" destId="{3CDB010E-6DFF-4338-9DED-A492CA50F398}" srcOrd="0" destOrd="0" presId="urn:microsoft.com/office/officeart/2005/8/layout/hierarchy1"/>
    <dgm:cxn modelId="{D4F36CC0-75C5-4D28-BEEB-57B639923473}" type="presParOf" srcId="{3CDB010E-6DFF-4338-9DED-A492CA50F398}" destId="{53EE82EC-110F-4FFF-B4DC-4C07BC007608}" srcOrd="0" destOrd="0" presId="urn:microsoft.com/office/officeart/2005/8/layout/hierarchy1"/>
    <dgm:cxn modelId="{9554A6F5-ED77-4257-87AA-71DC36E4DDD6}" type="presParOf" srcId="{3CDB010E-6DFF-4338-9DED-A492CA50F398}" destId="{EB8752CE-A966-4835-AA67-B2B38897E162}" srcOrd="1" destOrd="0" presId="urn:microsoft.com/office/officeart/2005/8/layout/hierarchy1"/>
    <dgm:cxn modelId="{DEDFB697-833B-47C5-8213-7FC4BC3D1A30}" type="presParOf" srcId="{6C4FFB74-BF3E-45DB-9049-9D086E6AAE4C}" destId="{692FCF52-AEE4-4541-8B06-9FF59B6D9041}" srcOrd="1" destOrd="0" presId="urn:microsoft.com/office/officeart/2005/8/layout/hierarchy1"/>
    <dgm:cxn modelId="{20FD1ED5-108B-40F7-8753-8D61A846B02D}" type="presParOf" srcId="{692FCF52-AEE4-4541-8B06-9FF59B6D9041}" destId="{71EC07E0-7494-4232-8C10-F16BB99EACD7}" srcOrd="0" destOrd="0" presId="urn:microsoft.com/office/officeart/2005/8/layout/hierarchy1"/>
    <dgm:cxn modelId="{63C10547-097E-4737-BD59-AE176E68E396}" type="presParOf" srcId="{692FCF52-AEE4-4541-8B06-9FF59B6D9041}" destId="{CA8C27E7-0B9B-48C5-A4AA-665444E21496}" srcOrd="1" destOrd="0" presId="urn:microsoft.com/office/officeart/2005/8/layout/hierarchy1"/>
    <dgm:cxn modelId="{FAB268E6-C645-4EA3-B7CE-969CDD5F6A10}" type="presParOf" srcId="{CA8C27E7-0B9B-48C5-A4AA-665444E21496}" destId="{7EBAC38E-23B5-448E-B464-B1C4E95ADB8F}" srcOrd="0" destOrd="0" presId="urn:microsoft.com/office/officeart/2005/8/layout/hierarchy1"/>
    <dgm:cxn modelId="{70AC9622-A4A0-4919-914F-025F4B360162}" type="presParOf" srcId="{7EBAC38E-23B5-448E-B464-B1C4E95ADB8F}" destId="{73D954D8-B096-44C1-8766-E17876492D11}" srcOrd="0" destOrd="0" presId="urn:microsoft.com/office/officeart/2005/8/layout/hierarchy1"/>
    <dgm:cxn modelId="{6CFB4315-95B0-4E5B-AAF1-BB6BEB905FF5}" type="presParOf" srcId="{7EBAC38E-23B5-448E-B464-B1C4E95ADB8F}" destId="{A1D434F3-CB29-4402-8075-B93A41C9005E}" srcOrd="1" destOrd="0" presId="urn:microsoft.com/office/officeart/2005/8/layout/hierarchy1"/>
    <dgm:cxn modelId="{950301DF-9F16-4E09-A1E6-C0BBCC156493}" type="presParOf" srcId="{CA8C27E7-0B9B-48C5-A4AA-665444E21496}" destId="{C4C2223F-B288-4B60-A42F-3D79C986299D}" srcOrd="1" destOrd="0" presId="urn:microsoft.com/office/officeart/2005/8/layout/hierarchy1"/>
    <dgm:cxn modelId="{55B63588-F141-43B9-9ADF-2BD07A8B1A40}" type="presParOf" srcId="{C4C2223F-B288-4B60-A42F-3D79C986299D}" destId="{A32AED1D-9FEB-4FEE-BA7F-36A0B4F97D4D}" srcOrd="0" destOrd="0" presId="urn:microsoft.com/office/officeart/2005/8/layout/hierarchy1"/>
    <dgm:cxn modelId="{81257819-A079-4AEF-8948-D43E6BF1AB3F}" type="presParOf" srcId="{C4C2223F-B288-4B60-A42F-3D79C986299D}" destId="{C95DC423-A03C-4F83-B401-1E9D0E094B79}" srcOrd="1" destOrd="0" presId="urn:microsoft.com/office/officeart/2005/8/layout/hierarchy1"/>
    <dgm:cxn modelId="{8AAF6E8A-4F5D-40DE-AF49-930E97E461B8}" type="presParOf" srcId="{C95DC423-A03C-4F83-B401-1E9D0E094B79}" destId="{D896D76B-752F-41AD-B713-CD9F2DC57687}" srcOrd="0" destOrd="0" presId="urn:microsoft.com/office/officeart/2005/8/layout/hierarchy1"/>
    <dgm:cxn modelId="{2D7F625D-AE77-4443-91D6-E6465BD960FA}" type="presParOf" srcId="{D896D76B-752F-41AD-B713-CD9F2DC57687}" destId="{0594357C-B1D6-4A79-9C4B-C837042AD4F3}" srcOrd="0" destOrd="0" presId="urn:microsoft.com/office/officeart/2005/8/layout/hierarchy1"/>
    <dgm:cxn modelId="{F39E2599-C547-4C4D-9CF7-4652F77EBA79}" type="presParOf" srcId="{D896D76B-752F-41AD-B713-CD9F2DC57687}" destId="{F9A3A02D-A8EA-495F-9BA4-92643F918B57}" srcOrd="1" destOrd="0" presId="urn:microsoft.com/office/officeart/2005/8/layout/hierarchy1"/>
    <dgm:cxn modelId="{4A1F0EF2-F39B-47E6-A227-3116B00252A8}" type="presParOf" srcId="{C95DC423-A03C-4F83-B401-1E9D0E094B79}" destId="{B42763F4-DCB6-4E91-8A77-DC2EDF6E6253}" srcOrd="1" destOrd="0" presId="urn:microsoft.com/office/officeart/2005/8/layout/hierarchy1"/>
    <dgm:cxn modelId="{E5CD1A50-89A4-48A6-9F21-3E3BB76E7237}" type="presParOf" srcId="{B42763F4-DCB6-4E91-8A77-DC2EDF6E6253}" destId="{1EB597A8-FA0A-4C3D-9D4A-F85F338A1C32}" srcOrd="0" destOrd="0" presId="urn:microsoft.com/office/officeart/2005/8/layout/hierarchy1"/>
    <dgm:cxn modelId="{4A2775DF-673E-40AE-880C-4CA5C87561FF}" type="presParOf" srcId="{B42763F4-DCB6-4E91-8A77-DC2EDF6E6253}" destId="{6F174CCC-63D6-46F3-BBEE-9BE3076ECD17}" srcOrd="1" destOrd="0" presId="urn:microsoft.com/office/officeart/2005/8/layout/hierarchy1"/>
    <dgm:cxn modelId="{5938273C-563C-4B69-BC1D-2BA6C701C48C}" type="presParOf" srcId="{6F174CCC-63D6-46F3-BBEE-9BE3076ECD17}" destId="{52F045D2-DC8D-499C-86F9-5017854FBFEC}" srcOrd="0" destOrd="0" presId="urn:microsoft.com/office/officeart/2005/8/layout/hierarchy1"/>
    <dgm:cxn modelId="{479C6A6F-0016-49F3-AD6F-62310EB33469}" type="presParOf" srcId="{52F045D2-DC8D-499C-86F9-5017854FBFEC}" destId="{942B9246-F953-4B24-BEC7-B91AB55C2DAF}" srcOrd="0" destOrd="0" presId="urn:microsoft.com/office/officeart/2005/8/layout/hierarchy1"/>
    <dgm:cxn modelId="{6672C7D7-3E6A-461D-84B1-7F813F88264B}" type="presParOf" srcId="{52F045D2-DC8D-499C-86F9-5017854FBFEC}" destId="{63ABEF66-DAB5-470A-A446-4A28A17584E8}" srcOrd="1" destOrd="0" presId="urn:microsoft.com/office/officeart/2005/8/layout/hierarchy1"/>
    <dgm:cxn modelId="{3799F833-B9A8-467A-A3B0-6D6130022C4C}" type="presParOf" srcId="{6F174CCC-63D6-46F3-BBEE-9BE3076ECD17}" destId="{7A9E9B91-8E22-4AEC-9963-EE9DF4B31226}" srcOrd="1" destOrd="0" presId="urn:microsoft.com/office/officeart/2005/8/layout/hierarchy1"/>
    <dgm:cxn modelId="{EF11344A-8217-4447-9A5E-43864F7990AF}" type="presParOf" srcId="{C4C2223F-B288-4B60-A42F-3D79C986299D}" destId="{355CABD1-C81B-4019-B662-A30F62125544}" srcOrd="2" destOrd="0" presId="urn:microsoft.com/office/officeart/2005/8/layout/hierarchy1"/>
    <dgm:cxn modelId="{42E56953-EC79-48AB-92FE-D13B2A7F3B93}" type="presParOf" srcId="{C4C2223F-B288-4B60-A42F-3D79C986299D}" destId="{3B12CF5D-C0EF-4ECC-B42E-AEDA23D439B7}" srcOrd="3" destOrd="0" presId="urn:microsoft.com/office/officeart/2005/8/layout/hierarchy1"/>
    <dgm:cxn modelId="{D7960212-59A2-42AE-8ADA-323913A58692}" type="presParOf" srcId="{3B12CF5D-C0EF-4ECC-B42E-AEDA23D439B7}" destId="{AF540327-E559-4F2B-AC1C-BE708D20D4FC}" srcOrd="0" destOrd="0" presId="urn:microsoft.com/office/officeart/2005/8/layout/hierarchy1"/>
    <dgm:cxn modelId="{44B795E3-244D-4E60-8AF2-C19A7182CC5A}" type="presParOf" srcId="{AF540327-E559-4F2B-AC1C-BE708D20D4FC}" destId="{257D4449-7E25-46EB-A5E0-4F2B625DCA9B}" srcOrd="0" destOrd="0" presId="urn:microsoft.com/office/officeart/2005/8/layout/hierarchy1"/>
    <dgm:cxn modelId="{B6F0F776-AC2C-46D1-8828-C140FB38B83B}" type="presParOf" srcId="{AF540327-E559-4F2B-AC1C-BE708D20D4FC}" destId="{90CD8B00-2E0B-4DEB-8EA4-A746A0FF571E}" srcOrd="1" destOrd="0" presId="urn:microsoft.com/office/officeart/2005/8/layout/hierarchy1"/>
    <dgm:cxn modelId="{F4348BDF-9716-4B67-AA31-99DD93F70BFE}" type="presParOf" srcId="{3B12CF5D-C0EF-4ECC-B42E-AEDA23D439B7}" destId="{C42184C4-0A0C-4EEA-93C2-1A546FA43A80}" srcOrd="1" destOrd="0" presId="urn:microsoft.com/office/officeart/2005/8/layout/hierarchy1"/>
    <dgm:cxn modelId="{E7A21F73-6F50-4E03-9C94-44AE92023EF6}" type="presParOf" srcId="{C42184C4-0A0C-4EEA-93C2-1A546FA43A80}" destId="{79EACEA5-C125-4077-B4C0-22E1F3828E29}" srcOrd="0" destOrd="0" presId="urn:microsoft.com/office/officeart/2005/8/layout/hierarchy1"/>
    <dgm:cxn modelId="{E642E304-177A-41EE-A347-039086E03E3C}" type="presParOf" srcId="{C42184C4-0A0C-4EEA-93C2-1A546FA43A80}" destId="{C30FA490-AAAB-4CE7-83EA-7372C7B66FB3}" srcOrd="1" destOrd="0" presId="urn:microsoft.com/office/officeart/2005/8/layout/hierarchy1"/>
    <dgm:cxn modelId="{A2AFCAD2-4F02-465D-A6E9-3F32B069B643}" type="presParOf" srcId="{C30FA490-AAAB-4CE7-83EA-7372C7B66FB3}" destId="{18FB3630-B157-4367-B616-EC41062AF7D1}" srcOrd="0" destOrd="0" presId="urn:microsoft.com/office/officeart/2005/8/layout/hierarchy1"/>
    <dgm:cxn modelId="{D4903552-CB5F-4D96-8580-C056E0424D88}" type="presParOf" srcId="{18FB3630-B157-4367-B616-EC41062AF7D1}" destId="{AA911496-8701-4F94-A1A5-4E35CEA34BD2}" srcOrd="0" destOrd="0" presId="urn:microsoft.com/office/officeart/2005/8/layout/hierarchy1"/>
    <dgm:cxn modelId="{2C4845A1-1736-40ED-9154-6C5E1D8AB9AF}" type="presParOf" srcId="{18FB3630-B157-4367-B616-EC41062AF7D1}" destId="{C31C9C18-15E9-4478-80DC-4F037BCA26B1}" srcOrd="1" destOrd="0" presId="urn:microsoft.com/office/officeart/2005/8/layout/hierarchy1"/>
    <dgm:cxn modelId="{E422A932-8FFA-4E3C-82E4-D5CF2827F8CC}" type="presParOf" srcId="{C30FA490-AAAB-4CE7-83EA-7372C7B66FB3}" destId="{51668DFB-877C-4351-B07B-E709033DE806}" srcOrd="1" destOrd="0" presId="urn:microsoft.com/office/officeart/2005/8/layout/hierarchy1"/>
    <dgm:cxn modelId="{0C33A2FC-0B4B-4EBE-9AD9-B01025FA2A7C}" type="presParOf" srcId="{C42184C4-0A0C-4EEA-93C2-1A546FA43A80}" destId="{04443F61-0006-4846-9342-3AF54B923EFE}" srcOrd="2" destOrd="0" presId="urn:microsoft.com/office/officeart/2005/8/layout/hierarchy1"/>
    <dgm:cxn modelId="{632E5B83-A713-4706-90A7-566951D108B2}" type="presParOf" srcId="{C42184C4-0A0C-4EEA-93C2-1A546FA43A80}" destId="{CD2F0B92-8296-4B85-9C22-03909990514C}" srcOrd="3" destOrd="0" presId="urn:microsoft.com/office/officeart/2005/8/layout/hierarchy1"/>
    <dgm:cxn modelId="{2378D2B4-025A-4470-AAF1-541F7F5334F0}" type="presParOf" srcId="{CD2F0B92-8296-4B85-9C22-03909990514C}" destId="{C10ADD1F-A06E-4F59-B250-2B1D5AC4A8E7}" srcOrd="0" destOrd="0" presId="urn:microsoft.com/office/officeart/2005/8/layout/hierarchy1"/>
    <dgm:cxn modelId="{2E334C05-40EA-48D0-A27D-6FBBC5ED7AD4}" type="presParOf" srcId="{C10ADD1F-A06E-4F59-B250-2B1D5AC4A8E7}" destId="{EC40A9FD-E3F3-426E-B63D-04448D5AB746}" srcOrd="0" destOrd="0" presId="urn:microsoft.com/office/officeart/2005/8/layout/hierarchy1"/>
    <dgm:cxn modelId="{381D065D-41F0-46A2-A4CB-61C0E6DFEB2E}" type="presParOf" srcId="{C10ADD1F-A06E-4F59-B250-2B1D5AC4A8E7}" destId="{00A92161-D044-4025-BE04-9DC95C6A8C34}" srcOrd="1" destOrd="0" presId="urn:microsoft.com/office/officeart/2005/8/layout/hierarchy1"/>
    <dgm:cxn modelId="{09E40A3B-2C6C-462F-A4C5-513B591962C3}" type="presParOf" srcId="{CD2F0B92-8296-4B85-9C22-03909990514C}" destId="{07C0E2EF-6544-44EF-9886-05FCBF8ED4DC}" srcOrd="1" destOrd="0" presId="urn:microsoft.com/office/officeart/2005/8/layout/hierarchy1"/>
    <dgm:cxn modelId="{9830354B-BDD9-41BD-85AD-03A405E4F8DA}" type="presParOf" srcId="{07C0E2EF-6544-44EF-9886-05FCBF8ED4DC}" destId="{078AAE89-E513-475F-9C5A-4F02C73BBD05}" srcOrd="0" destOrd="0" presId="urn:microsoft.com/office/officeart/2005/8/layout/hierarchy1"/>
    <dgm:cxn modelId="{E4D0F764-444A-418F-815B-4B19FC832799}" type="presParOf" srcId="{07C0E2EF-6544-44EF-9886-05FCBF8ED4DC}" destId="{4A57884B-232D-4533-893F-3A0F1BB748BE}" srcOrd="1" destOrd="0" presId="urn:microsoft.com/office/officeart/2005/8/layout/hierarchy1"/>
    <dgm:cxn modelId="{476D2096-F44F-4946-B8BA-65B1E37CFFA9}" type="presParOf" srcId="{4A57884B-232D-4533-893F-3A0F1BB748BE}" destId="{EC3934C6-A6FC-48D6-8E74-421BB589472B}" srcOrd="0" destOrd="0" presId="urn:microsoft.com/office/officeart/2005/8/layout/hierarchy1"/>
    <dgm:cxn modelId="{F5E15BA5-EA24-41AD-A9CB-270FEE7681A9}" type="presParOf" srcId="{EC3934C6-A6FC-48D6-8E74-421BB589472B}" destId="{70E7C36C-D544-4CEE-B023-0B9D55B5EDF0}" srcOrd="0" destOrd="0" presId="urn:microsoft.com/office/officeart/2005/8/layout/hierarchy1"/>
    <dgm:cxn modelId="{6FDE986C-B4E6-40B5-B674-F33B9D9191D3}" type="presParOf" srcId="{EC3934C6-A6FC-48D6-8E74-421BB589472B}" destId="{0F2FC148-FCB5-428E-9B3A-006B1E32D0BF}" srcOrd="1" destOrd="0" presId="urn:microsoft.com/office/officeart/2005/8/layout/hierarchy1"/>
    <dgm:cxn modelId="{CF188B2F-CB18-4C67-AF57-852C4EDB0AEA}" type="presParOf" srcId="{4A57884B-232D-4533-893F-3A0F1BB748BE}" destId="{013C9C87-0B3F-4415-A9B4-04D6085BCC0F}" srcOrd="1" destOrd="0" presId="urn:microsoft.com/office/officeart/2005/8/layout/hierarchy1"/>
    <dgm:cxn modelId="{EFB9C3E0-9970-47EB-A261-D6991D26B9D7}" type="presParOf" srcId="{692FCF52-AEE4-4541-8B06-9FF59B6D9041}" destId="{0326460B-CC54-4AB4-9D3F-E2762EFADE0F}" srcOrd="2" destOrd="0" presId="urn:microsoft.com/office/officeart/2005/8/layout/hierarchy1"/>
    <dgm:cxn modelId="{54E21B5B-890E-4998-B551-F7DA1B5D73E5}" type="presParOf" srcId="{692FCF52-AEE4-4541-8B06-9FF59B6D9041}" destId="{2F1637B8-5F09-43D2-9706-2B4FDEAD0E90}" srcOrd="3" destOrd="0" presId="urn:microsoft.com/office/officeart/2005/8/layout/hierarchy1"/>
    <dgm:cxn modelId="{33AB4761-B722-459E-BA70-2905A4EADD4C}" type="presParOf" srcId="{2F1637B8-5F09-43D2-9706-2B4FDEAD0E90}" destId="{46765A73-4BF5-40D0-B99C-B875661F75CF}" srcOrd="0" destOrd="0" presId="urn:microsoft.com/office/officeart/2005/8/layout/hierarchy1"/>
    <dgm:cxn modelId="{2F44A5D8-2271-41CA-96AD-4367777D3694}" type="presParOf" srcId="{46765A73-4BF5-40D0-B99C-B875661F75CF}" destId="{CEC82982-640F-4717-8B15-D46A2326ACE7}" srcOrd="0" destOrd="0" presId="urn:microsoft.com/office/officeart/2005/8/layout/hierarchy1"/>
    <dgm:cxn modelId="{2DB9393B-BBCA-49E2-9743-98BA4E50071A}" type="presParOf" srcId="{46765A73-4BF5-40D0-B99C-B875661F75CF}" destId="{017B74D9-78E6-4D4B-8604-4054050DD54B}" srcOrd="1" destOrd="0" presId="urn:microsoft.com/office/officeart/2005/8/layout/hierarchy1"/>
    <dgm:cxn modelId="{8C51A50F-7E6A-450F-A9E0-8B2D85942948}" type="presParOf" srcId="{2F1637B8-5F09-43D2-9706-2B4FDEAD0E90}" destId="{B4296639-CD03-431C-A713-FA1E0BCCAE36}" srcOrd="1" destOrd="0" presId="urn:microsoft.com/office/officeart/2005/8/layout/hierarchy1"/>
    <dgm:cxn modelId="{F43E6DAF-6777-44B1-9B4D-7DE5D1CEAF8B}" type="presParOf" srcId="{B4296639-CD03-431C-A713-FA1E0BCCAE36}" destId="{20EE2026-6EF5-44BF-BB81-BA7160522040}" srcOrd="0" destOrd="0" presId="urn:microsoft.com/office/officeart/2005/8/layout/hierarchy1"/>
    <dgm:cxn modelId="{5BAB76D3-CDB7-4632-B43C-28C27090FEFD}" type="presParOf" srcId="{B4296639-CD03-431C-A713-FA1E0BCCAE36}" destId="{D9B8421D-4282-4431-91B1-DB5B2F9C2CA6}" srcOrd="1" destOrd="0" presId="urn:microsoft.com/office/officeart/2005/8/layout/hierarchy1"/>
    <dgm:cxn modelId="{B40C1F0F-159B-4257-8258-9289B9434F3A}" type="presParOf" srcId="{D9B8421D-4282-4431-91B1-DB5B2F9C2CA6}" destId="{690661C1-B468-45D9-9830-311D9FB20F0D}" srcOrd="0" destOrd="0" presId="urn:microsoft.com/office/officeart/2005/8/layout/hierarchy1"/>
    <dgm:cxn modelId="{32021003-81B5-4EAA-AB71-CF7BECEF97F8}" type="presParOf" srcId="{690661C1-B468-45D9-9830-311D9FB20F0D}" destId="{130D94A9-8332-4C36-8632-8EDDD901A5E5}" srcOrd="0" destOrd="0" presId="urn:microsoft.com/office/officeart/2005/8/layout/hierarchy1"/>
    <dgm:cxn modelId="{FEE54478-F4E7-4EEF-B345-04010D1AFE0A}" type="presParOf" srcId="{690661C1-B468-45D9-9830-311D9FB20F0D}" destId="{39997F90-5B0F-4D08-A5E2-D2FBFE7FFE39}" srcOrd="1" destOrd="0" presId="urn:microsoft.com/office/officeart/2005/8/layout/hierarchy1"/>
    <dgm:cxn modelId="{6AEAA45B-EB8C-4239-A72E-2857B1C5404F}" type="presParOf" srcId="{D9B8421D-4282-4431-91B1-DB5B2F9C2CA6}" destId="{E5A0B1D8-FB46-478D-AD15-C62222F3C8BB}" srcOrd="1" destOrd="0" presId="urn:microsoft.com/office/officeart/2005/8/layout/hierarchy1"/>
    <dgm:cxn modelId="{1127EA18-9FD8-42D6-BAA6-0D078CFF9EAF}" type="presParOf" srcId="{692FCF52-AEE4-4541-8B06-9FF59B6D9041}" destId="{5983B1B7-4B95-4189-B4DB-6DE8C0AFFEB9}" srcOrd="4" destOrd="0" presId="urn:microsoft.com/office/officeart/2005/8/layout/hierarchy1"/>
    <dgm:cxn modelId="{DECBD907-CABC-496A-9343-5D90114983E6}" type="presParOf" srcId="{692FCF52-AEE4-4541-8B06-9FF59B6D9041}" destId="{78DD446C-13BA-4683-B443-95207A73EC8A}" srcOrd="5" destOrd="0" presId="urn:microsoft.com/office/officeart/2005/8/layout/hierarchy1"/>
    <dgm:cxn modelId="{486A2CC8-7BBC-4D76-9D5E-81E3E46C1C6E}" type="presParOf" srcId="{78DD446C-13BA-4683-B443-95207A73EC8A}" destId="{B1E84C28-0AB5-45FC-97AC-CB4B613528C4}" srcOrd="0" destOrd="0" presId="urn:microsoft.com/office/officeart/2005/8/layout/hierarchy1"/>
    <dgm:cxn modelId="{4F6E3FA9-8F4C-4933-BC1E-67A1F03C5CF3}" type="presParOf" srcId="{B1E84C28-0AB5-45FC-97AC-CB4B613528C4}" destId="{A19EF3D0-4211-4CF1-8953-F590DE69D7E6}" srcOrd="0" destOrd="0" presId="urn:microsoft.com/office/officeart/2005/8/layout/hierarchy1"/>
    <dgm:cxn modelId="{3523F841-E7D1-402F-A02A-5313B3FE209C}" type="presParOf" srcId="{B1E84C28-0AB5-45FC-97AC-CB4B613528C4}" destId="{71498B5A-0742-4D33-B941-E78BDD53F8E2}" srcOrd="1" destOrd="0" presId="urn:microsoft.com/office/officeart/2005/8/layout/hierarchy1"/>
    <dgm:cxn modelId="{59D93DC8-8C85-4680-B954-B866156CD43E}" type="presParOf" srcId="{78DD446C-13BA-4683-B443-95207A73EC8A}" destId="{FAC9512B-6B4C-4813-A9C6-784A17F5E5BA}" srcOrd="1" destOrd="0" presId="urn:microsoft.com/office/officeart/2005/8/layout/hierarchy1"/>
    <dgm:cxn modelId="{0649C43E-0C21-4F9D-80CA-9D290B1FDBB4}" type="presParOf" srcId="{FAC9512B-6B4C-4813-A9C6-784A17F5E5BA}" destId="{42C1CD3A-1DC6-4605-860A-EAB0E7266388}" srcOrd="0" destOrd="0" presId="urn:microsoft.com/office/officeart/2005/8/layout/hierarchy1"/>
    <dgm:cxn modelId="{19685B70-D581-45D3-B442-E34EC6DE6814}" type="presParOf" srcId="{FAC9512B-6B4C-4813-A9C6-784A17F5E5BA}" destId="{676BA80F-59E4-4DEF-9203-A800B65B7B20}" srcOrd="1" destOrd="0" presId="urn:microsoft.com/office/officeart/2005/8/layout/hierarchy1"/>
    <dgm:cxn modelId="{9EC453D8-FD86-48CF-B8BD-CB39E56C943C}" type="presParOf" srcId="{676BA80F-59E4-4DEF-9203-A800B65B7B20}" destId="{E6244750-BB2C-45A3-88BC-9BE7E062B047}" srcOrd="0" destOrd="0" presId="urn:microsoft.com/office/officeart/2005/8/layout/hierarchy1"/>
    <dgm:cxn modelId="{94B08DDB-CC58-4798-A2D4-4A99FC07CDB9}" type="presParOf" srcId="{E6244750-BB2C-45A3-88BC-9BE7E062B047}" destId="{4737DA97-4319-444C-A4F5-693AAE73BC1D}" srcOrd="0" destOrd="0" presId="urn:microsoft.com/office/officeart/2005/8/layout/hierarchy1"/>
    <dgm:cxn modelId="{488DF10E-AF89-46DF-8793-046715A7A5A4}" type="presParOf" srcId="{E6244750-BB2C-45A3-88BC-9BE7E062B047}" destId="{ACDB676C-3E7A-4B29-B71C-0CE8D0A6E811}" srcOrd="1" destOrd="0" presId="urn:microsoft.com/office/officeart/2005/8/layout/hierarchy1"/>
    <dgm:cxn modelId="{7BD574B4-A57B-4000-A30A-3EFB572B4330}" type="presParOf" srcId="{676BA80F-59E4-4DEF-9203-A800B65B7B20}" destId="{E85D89CF-22ED-4FBE-84FE-0D25458252ED}" srcOrd="1" destOrd="0" presId="urn:microsoft.com/office/officeart/2005/8/layout/hierarchy1"/>
    <dgm:cxn modelId="{3DAAEE1A-AB87-4ED7-8F6E-21E1C362622F}" type="presParOf" srcId="{E85D89CF-22ED-4FBE-84FE-0D25458252ED}" destId="{12428370-14BF-4468-B0FF-82B627A85842}" srcOrd="0" destOrd="0" presId="urn:microsoft.com/office/officeart/2005/8/layout/hierarchy1"/>
    <dgm:cxn modelId="{8DC1379F-87F3-4852-B447-B1094A5129ED}" type="presParOf" srcId="{E85D89CF-22ED-4FBE-84FE-0D25458252ED}" destId="{DB7F75BB-9610-4616-B199-9DA7D6C87FBE}" srcOrd="1" destOrd="0" presId="urn:microsoft.com/office/officeart/2005/8/layout/hierarchy1"/>
    <dgm:cxn modelId="{ADE80E5B-0903-4BE2-A0A7-2F190687A73C}" type="presParOf" srcId="{DB7F75BB-9610-4616-B199-9DA7D6C87FBE}" destId="{A3606357-50A6-47E4-93C8-B258B370EAFC}" srcOrd="0" destOrd="0" presId="urn:microsoft.com/office/officeart/2005/8/layout/hierarchy1"/>
    <dgm:cxn modelId="{7BE406D5-49CB-46AB-BE6E-CBC45AA9F29F}" type="presParOf" srcId="{A3606357-50A6-47E4-93C8-B258B370EAFC}" destId="{CBC2B113-3483-472B-BA25-3F949E718EEF}" srcOrd="0" destOrd="0" presId="urn:microsoft.com/office/officeart/2005/8/layout/hierarchy1"/>
    <dgm:cxn modelId="{31AE207C-9B8B-4898-B247-929EF8544387}" type="presParOf" srcId="{A3606357-50A6-47E4-93C8-B258B370EAFC}" destId="{A0EB247F-C755-40D4-B1CC-F7EABD9636DF}" srcOrd="1" destOrd="0" presId="urn:microsoft.com/office/officeart/2005/8/layout/hierarchy1"/>
    <dgm:cxn modelId="{50C79E83-8E70-4464-9D16-BBACD91FE1DA}" type="presParOf" srcId="{DB7F75BB-9610-4616-B199-9DA7D6C87FBE}" destId="{F83EF745-03BB-499A-8523-A374084EF0C5}"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29D5BBC-6E7A-4A67-9655-7C99BD54BFEA}" type="doc">
      <dgm:prSet loTypeId="urn:microsoft.com/office/officeart/2005/8/layout/gear1" loCatId="process" qsTypeId="urn:microsoft.com/office/officeart/2005/8/quickstyle/simple1" qsCatId="simple" csTypeId="urn:microsoft.com/office/officeart/2005/8/colors/accent1_2" csCatId="accent1" phldr="1"/>
      <dgm:spPr/>
    </dgm:pt>
    <dgm:pt modelId="{5225B5CD-4646-4089-8B64-61EDF3B73260}">
      <dgm:prSet phldrT="[Text]"/>
      <dgm:spPr>
        <a:solidFill>
          <a:srgbClr val="FF0000"/>
        </a:solidFill>
      </dgm:spPr>
      <dgm:t>
        <a:bodyPr/>
        <a:lstStyle/>
        <a:p>
          <a:r>
            <a:rPr lang="en-NZ" dirty="0" smtClean="0">
              <a:solidFill>
                <a:srgbClr val="FF0000"/>
              </a:solidFill>
            </a:rPr>
            <a:t>tst1</a:t>
          </a:r>
          <a:endParaRPr lang="en-NZ" dirty="0">
            <a:solidFill>
              <a:srgbClr val="FF0000"/>
            </a:solidFill>
          </a:endParaRPr>
        </a:p>
      </dgm:t>
    </dgm:pt>
    <dgm:pt modelId="{FA94B4BB-893D-4339-96AE-A05D0C4F8BD2}" type="parTrans" cxnId="{AEAC02CD-9D03-4763-86E8-7D45709405E0}">
      <dgm:prSet/>
      <dgm:spPr/>
      <dgm:t>
        <a:bodyPr/>
        <a:lstStyle/>
        <a:p>
          <a:endParaRPr lang="en-NZ"/>
        </a:p>
      </dgm:t>
    </dgm:pt>
    <dgm:pt modelId="{1FDED762-F1B2-425F-BC19-00B6AEBA3771}" type="sibTrans" cxnId="{AEAC02CD-9D03-4763-86E8-7D45709405E0}">
      <dgm:prSet/>
      <dgm:spPr/>
      <dgm:t>
        <a:bodyPr/>
        <a:lstStyle/>
        <a:p>
          <a:endParaRPr lang="en-NZ"/>
        </a:p>
      </dgm:t>
    </dgm:pt>
    <dgm:pt modelId="{EE85BCD8-347C-4F96-88A1-29CFE1F38B2A}">
      <dgm:prSet phldrT="[Text]"/>
      <dgm:spPr>
        <a:solidFill>
          <a:srgbClr val="0070C0"/>
        </a:solidFill>
      </dgm:spPr>
      <dgm:t>
        <a:bodyPr/>
        <a:lstStyle/>
        <a:p>
          <a:r>
            <a:rPr lang="en-NZ" dirty="0" smtClean="0">
              <a:solidFill>
                <a:srgbClr val="0070C0"/>
              </a:solidFill>
            </a:rPr>
            <a:t>tst2</a:t>
          </a:r>
          <a:endParaRPr lang="en-NZ" dirty="0">
            <a:solidFill>
              <a:srgbClr val="0070C0"/>
            </a:solidFill>
          </a:endParaRPr>
        </a:p>
      </dgm:t>
    </dgm:pt>
    <dgm:pt modelId="{6F8105F7-D163-430A-9CEA-98D967D32143}" type="parTrans" cxnId="{D0B251CE-99CA-416A-BF50-17C73CD3BFDF}">
      <dgm:prSet/>
      <dgm:spPr/>
      <dgm:t>
        <a:bodyPr/>
        <a:lstStyle/>
        <a:p>
          <a:endParaRPr lang="en-NZ"/>
        </a:p>
      </dgm:t>
    </dgm:pt>
    <dgm:pt modelId="{1674A219-A4FB-4462-9045-DAD51DA98AE0}" type="sibTrans" cxnId="{D0B251CE-99CA-416A-BF50-17C73CD3BFDF}">
      <dgm:prSet/>
      <dgm:spPr/>
      <dgm:t>
        <a:bodyPr/>
        <a:lstStyle/>
        <a:p>
          <a:endParaRPr lang="en-NZ"/>
        </a:p>
      </dgm:t>
    </dgm:pt>
    <dgm:pt modelId="{93CAEEB9-45D5-4644-8D77-BAC76C9BE02C}">
      <dgm:prSet phldrT="[Text]"/>
      <dgm:spPr>
        <a:solidFill>
          <a:srgbClr val="FFFF00"/>
        </a:solidFill>
        <a:ln w="3175">
          <a:solidFill>
            <a:schemeClr val="tx1"/>
          </a:solidFill>
        </a:ln>
      </dgm:spPr>
      <dgm:t>
        <a:bodyPr/>
        <a:lstStyle/>
        <a:p>
          <a:r>
            <a:rPr lang="en-NZ" dirty="0" smtClean="0">
              <a:solidFill>
                <a:srgbClr val="FFFF00"/>
              </a:solidFill>
            </a:rPr>
            <a:t>tst3</a:t>
          </a:r>
          <a:endParaRPr lang="en-NZ" dirty="0">
            <a:solidFill>
              <a:srgbClr val="FFFF00"/>
            </a:solidFill>
          </a:endParaRPr>
        </a:p>
      </dgm:t>
    </dgm:pt>
    <dgm:pt modelId="{EFD099CE-30E5-49E9-B399-749B8597BB75}" type="parTrans" cxnId="{0FAB48E6-1B73-41F4-9BF3-2170122A3662}">
      <dgm:prSet/>
      <dgm:spPr/>
      <dgm:t>
        <a:bodyPr/>
        <a:lstStyle/>
        <a:p>
          <a:endParaRPr lang="en-NZ"/>
        </a:p>
      </dgm:t>
    </dgm:pt>
    <dgm:pt modelId="{60E5660A-358C-426C-9881-12F9848EF6D3}" type="sibTrans" cxnId="{0FAB48E6-1B73-41F4-9BF3-2170122A3662}">
      <dgm:prSet/>
      <dgm:spPr/>
      <dgm:t>
        <a:bodyPr/>
        <a:lstStyle/>
        <a:p>
          <a:endParaRPr lang="en-NZ"/>
        </a:p>
      </dgm:t>
    </dgm:pt>
    <dgm:pt modelId="{C5D60167-4F80-4237-991A-530090D7A533}" type="pres">
      <dgm:prSet presAssocID="{929D5BBC-6E7A-4A67-9655-7C99BD54BFEA}" presName="composite" presStyleCnt="0">
        <dgm:presLayoutVars>
          <dgm:chMax val="3"/>
          <dgm:animLvl val="lvl"/>
          <dgm:resizeHandles val="exact"/>
        </dgm:presLayoutVars>
      </dgm:prSet>
      <dgm:spPr/>
    </dgm:pt>
    <dgm:pt modelId="{12024A5B-9D1B-4BE7-A55C-17336495F1F1}" type="pres">
      <dgm:prSet presAssocID="{5225B5CD-4646-4089-8B64-61EDF3B73260}" presName="gear1" presStyleLbl="node1" presStyleIdx="0" presStyleCnt="3">
        <dgm:presLayoutVars>
          <dgm:chMax val="1"/>
          <dgm:bulletEnabled val="1"/>
        </dgm:presLayoutVars>
      </dgm:prSet>
      <dgm:spPr/>
      <dgm:t>
        <a:bodyPr/>
        <a:lstStyle/>
        <a:p>
          <a:endParaRPr lang="en-NZ"/>
        </a:p>
      </dgm:t>
    </dgm:pt>
    <dgm:pt modelId="{E07EF0D3-FC23-483B-AD6B-379D098A5277}" type="pres">
      <dgm:prSet presAssocID="{5225B5CD-4646-4089-8B64-61EDF3B73260}" presName="gear1srcNode" presStyleLbl="node1" presStyleIdx="0" presStyleCnt="3"/>
      <dgm:spPr/>
      <dgm:t>
        <a:bodyPr/>
        <a:lstStyle/>
        <a:p>
          <a:endParaRPr lang="en-NZ"/>
        </a:p>
      </dgm:t>
    </dgm:pt>
    <dgm:pt modelId="{7501CE14-C463-436E-B53D-A171DA2CA084}" type="pres">
      <dgm:prSet presAssocID="{5225B5CD-4646-4089-8B64-61EDF3B73260}" presName="gear1dstNode" presStyleLbl="node1" presStyleIdx="0" presStyleCnt="3"/>
      <dgm:spPr/>
      <dgm:t>
        <a:bodyPr/>
        <a:lstStyle/>
        <a:p>
          <a:endParaRPr lang="en-NZ"/>
        </a:p>
      </dgm:t>
    </dgm:pt>
    <dgm:pt modelId="{307C2C6D-A340-4537-827B-3D37FD84BB9A}" type="pres">
      <dgm:prSet presAssocID="{EE85BCD8-347C-4F96-88A1-29CFE1F38B2A}" presName="gear2" presStyleLbl="node1" presStyleIdx="1" presStyleCnt="3">
        <dgm:presLayoutVars>
          <dgm:chMax val="1"/>
          <dgm:bulletEnabled val="1"/>
        </dgm:presLayoutVars>
      </dgm:prSet>
      <dgm:spPr/>
      <dgm:t>
        <a:bodyPr/>
        <a:lstStyle/>
        <a:p>
          <a:endParaRPr lang="en-NZ"/>
        </a:p>
      </dgm:t>
    </dgm:pt>
    <dgm:pt modelId="{21B631FB-E280-4B65-9644-355D613C910B}" type="pres">
      <dgm:prSet presAssocID="{EE85BCD8-347C-4F96-88A1-29CFE1F38B2A}" presName="gear2srcNode" presStyleLbl="node1" presStyleIdx="1" presStyleCnt="3"/>
      <dgm:spPr/>
      <dgm:t>
        <a:bodyPr/>
        <a:lstStyle/>
        <a:p>
          <a:endParaRPr lang="en-NZ"/>
        </a:p>
      </dgm:t>
    </dgm:pt>
    <dgm:pt modelId="{22610844-A7F3-465F-82C1-E081F9B28046}" type="pres">
      <dgm:prSet presAssocID="{EE85BCD8-347C-4F96-88A1-29CFE1F38B2A}" presName="gear2dstNode" presStyleLbl="node1" presStyleIdx="1" presStyleCnt="3"/>
      <dgm:spPr/>
      <dgm:t>
        <a:bodyPr/>
        <a:lstStyle/>
        <a:p>
          <a:endParaRPr lang="en-NZ"/>
        </a:p>
      </dgm:t>
    </dgm:pt>
    <dgm:pt modelId="{5B06378D-0C2C-4DCD-9D9E-AC7675CE33D5}" type="pres">
      <dgm:prSet presAssocID="{93CAEEB9-45D5-4644-8D77-BAC76C9BE02C}" presName="gear3" presStyleLbl="node1" presStyleIdx="2" presStyleCnt="3"/>
      <dgm:spPr/>
      <dgm:t>
        <a:bodyPr/>
        <a:lstStyle/>
        <a:p>
          <a:endParaRPr lang="en-NZ"/>
        </a:p>
      </dgm:t>
    </dgm:pt>
    <dgm:pt modelId="{68704BC7-718A-4677-A8ED-1B8D3658AE39}" type="pres">
      <dgm:prSet presAssocID="{93CAEEB9-45D5-4644-8D77-BAC76C9BE02C}" presName="gear3tx" presStyleLbl="node1" presStyleIdx="2" presStyleCnt="3">
        <dgm:presLayoutVars>
          <dgm:chMax val="1"/>
          <dgm:bulletEnabled val="1"/>
        </dgm:presLayoutVars>
      </dgm:prSet>
      <dgm:spPr/>
      <dgm:t>
        <a:bodyPr/>
        <a:lstStyle/>
        <a:p>
          <a:endParaRPr lang="en-NZ"/>
        </a:p>
      </dgm:t>
    </dgm:pt>
    <dgm:pt modelId="{B5BEEA75-8A89-47D3-820C-652F29CBD639}" type="pres">
      <dgm:prSet presAssocID="{93CAEEB9-45D5-4644-8D77-BAC76C9BE02C}" presName="gear3srcNode" presStyleLbl="node1" presStyleIdx="2" presStyleCnt="3"/>
      <dgm:spPr/>
      <dgm:t>
        <a:bodyPr/>
        <a:lstStyle/>
        <a:p>
          <a:endParaRPr lang="en-NZ"/>
        </a:p>
      </dgm:t>
    </dgm:pt>
    <dgm:pt modelId="{0A44326D-B895-4B2D-AA84-3458F22E9671}" type="pres">
      <dgm:prSet presAssocID="{93CAEEB9-45D5-4644-8D77-BAC76C9BE02C}" presName="gear3dstNode" presStyleLbl="node1" presStyleIdx="2" presStyleCnt="3"/>
      <dgm:spPr/>
      <dgm:t>
        <a:bodyPr/>
        <a:lstStyle/>
        <a:p>
          <a:endParaRPr lang="en-NZ"/>
        </a:p>
      </dgm:t>
    </dgm:pt>
    <dgm:pt modelId="{CA2250A2-D9E8-4B6F-AB3F-C12D5126F63C}" type="pres">
      <dgm:prSet presAssocID="{1FDED762-F1B2-425F-BC19-00B6AEBA3771}" presName="connector1" presStyleLbl="sibTrans2D1" presStyleIdx="0" presStyleCnt="3"/>
      <dgm:spPr/>
      <dgm:t>
        <a:bodyPr/>
        <a:lstStyle/>
        <a:p>
          <a:endParaRPr lang="en-NZ"/>
        </a:p>
      </dgm:t>
    </dgm:pt>
    <dgm:pt modelId="{BD1CE873-C1FF-48A5-B375-DAF269887422}" type="pres">
      <dgm:prSet presAssocID="{1674A219-A4FB-4462-9045-DAD51DA98AE0}" presName="connector2" presStyleLbl="sibTrans2D1" presStyleIdx="1" presStyleCnt="3"/>
      <dgm:spPr/>
      <dgm:t>
        <a:bodyPr/>
        <a:lstStyle/>
        <a:p>
          <a:endParaRPr lang="en-NZ"/>
        </a:p>
      </dgm:t>
    </dgm:pt>
    <dgm:pt modelId="{A2DDAC11-DD28-4417-A4C7-E8218B235B02}" type="pres">
      <dgm:prSet presAssocID="{60E5660A-358C-426C-9881-12F9848EF6D3}" presName="connector3" presStyleLbl="sibTrans2D1" presStyleIdx="2" presStyleCnt="3"/>
      <dgm:spPr/>
      <dgm:t>
        <a:bodyPr/>
        <a:lstStyle/>
        <a:p>
          <a:endParaRPr lang="en-NZ"/>
        </a:p>
      </dgm:t>
    </dgm:pt>
  </dgm:ptLst>
  <dgm:cxnLst>
    <dgm:cxn modelId="{10318E7B-14D1-4099-9A10-9778A25222F7}" type="presOf" srcId="{93CAEEB9-45D5-4644-8D77-BAC76C9BE02C}" destId="{0A44326D-B895-4B2D-AA84-3458F22E9671}" srcOrd="3" destOrd="0" presId="urn:microsoft.com/office/officeart/2005/8/layout/gear1"/>
    <dgm:cxn modelId="{AEAC02CD-9D03-4763-86E8-7D45709405E0}" srcId="{929D5BBC-6E7A-4A67-9655-7C99BD54BFEA}" destId="{5225B5CD-4646-4089-8B64-61EDF3B73260}" srcOrd="0" destOrd="0" parTransId="{FA94B4BB-893D-4339-96AE-A05D0C4F8BD2}" sibTransId="{1FDED762-F1B2-425F-BC19-00B6AEBA3771}"/>
    <dgm:cxn modelId="{0FAB48E6-1B73-41F4-9BF3-2170122A3662}" srcId="{929D5BBC-6E7A-4A67-9655-7C99BD54BFEA}" destId="{93CAEEB9-45D5-4644-8D77-BAC76C9BE02C}" srcOrd="2" destOrd="0" parTransId="{EFD099CE-30E5-49E9-B399-749B8597BB75}" sibTransId="{60E5660A-358C-426C-9881-12F9848EF6D3}"/>
    <dgm:cxn modelId="{AC4523B6-13B8-4264-9578-ACE4D06BC359}" type="presOf" srcId="{1674A219-A4FB-4462-9045-DAD51DA98AE0}" destId="{BD1CE873-C1FF-48A5-B375-DAF269887422}" srcOrd="0" destOrd="0" presId="urn:microsoft.com/office/officeart/2005/8/layout/gear1"/>
    <dgm:cxn modelId="{1F019D8E-3C94-4DD9-9698-A219D26E777A}" type="presOf" srcId="{93CAEEB9-45D5-4644-8D77-BAC76C9BE02C}" destId="{5B06378D-0C2C-4DCD-9D9E-AC7675CE33D5}" srcOrd="0" destOrd="0" presId="urn:microsoft.com/office/officeart/2005/8/layout/gear1"/>
    <dgm:cxn modelId="{D0B251CE-99CA-416A-BF50-17C73CD3BFDF}" srcId="{929D5BBC-6E7A-4A67-9655-7C99BD54BFEA}" destId="{EE85BCD8-347C-4F96-88A1-29CFE1F38B2A}" srcOrd="1" destOrd="0" parTransId="{6F8105F7-D163-430A-9CEA-98D967D32143}" sibTransId="{1674A219-A4FB-4462-9045-DAD51DA98AE0}"/>
    <dgm:cxn modelId="{A51E9C49-4CEB-499C-9934-627F275DB8C5}" type="presOf" srcId="{5225B5CD-4646-4089-8B64-61EDF3B73260}" destId="{E07EF0D3-FC23-483B-AD6B-379D098A5277}" srcOrd="1" destOrd="0" presId="urn:microsoft.com/office/officeart/2005/8/layout/gear1"/>
    <dgm:cxn modelId="{A2AF89E8-0132-41C0-B52F-3E8AECF948AE}" type="presOf" srcId="{5225B5CD-4646-4089-8B64-61EDF3B73260}" destId="{7501CE14-C463-436E-B53D-A171DA2CA084}" srcOrd="2" destOrd="0" presId="urn:microsoft.com/office/officeart/2005/8/layout/gear1"/>
    <dgm:cxn modelId="{3407A5CE-8009-499E-A23D-C5B9F873283D}" type="presOf" srcId="{93CAEEB9-45D5-4644-8D77-BAC76C9BE02C}" destId="{B5BEEA75-8A89-47D3-820C-652F29CBD639}" srcOrd="2" destOrd="0" presId="urn:microsoft.com/office/officeart/2005/8/layout/gear1"/>
    <dgm:cxn modelId="{6CD3C4C4-E3DF-4272-B288-40950656BEF0}" type="presOf" srcId="{5225B5CD-4646-4089-8B64-61EDF3B73260}" destId="{12024A5B-9D1B-4BE7-A55C-17336495F1F1}" srcOrd="0" destOrd="0" presId="urn:microsoft.com/office/officeart/2005/8/layout/gear1"/>
    <dgm:cxn modelId="{AC34EA4D-E7A0-4632-B066-937365B11F0C}" type="presOf" srcId="{EE85BCD8-347C-4F96-88A1-29CFE1F38B2A}" destId="{21B631FB-E280-4B65-9644-355D613C910B}" srcOrd="1" destOrd="0" presId="urn:microsoft.com/office/officeart/2005/8/layout/gear1"/>
    <dgm:cxn modelId="{0ABB7253-221E-46B4-A7BD-3A1EF941255E}" type="presOf" srcId="{EE85BCD8-347C-4F96-88A1-29CFE1F38B2A}" destId="{22610844-A7F3-465F-82C1-E081F9B28046}" srcOrd="2" destOrd="0" presId="urn:microsoft.com/office/officeart/2005/8/layout/gear1"/>
    <dgm:cxn modelId="{D0A606CF-BB4C-4953-90EE-014453B82E9D}" type="presOf" srcId="{EE85BCD8-347C-4F96-88A1-29CFE1F38B2A}" destId="{307C2C6D-A340-4537-827B-3D37FD84BB9A}" srcOrd="0" destOrd="0" presId="urn:microsoft.com/office/officeart/2005/8/layout/gear1"/>
    <dgm:cxn modelId="{628481C6-3135-47D7-B3AC-48198020A3A5}" type="presOf" srcId="{93CAEEB9-45D5-4644-8D77-BAC76C9BE02C}" destId="{68704BC7-718A-4677-A8ED-1B8D3658AE39}" srcOrd="1" destOrd="0" presId="urn:microsoft.com/office/officeart/2005/8/layout/gear1"/>
    <dgm:cxn modelId="{F3E6D3B3-BDE5-4E81-96AF-B53468B623B5}" type="presOf" srcId="{929D5BBC-6E7A-4A67-9655-7C99BD54BFEA}" destId="{C5D60167-4F80-4237-991A-530090D7A533}" srcOrd="0" destOrd="0" presId="urn:microsoft.com/office/officeart/2005/8/layout/gear1"/>
    <dgm:cxn modelId="{71971FBD-EBC5-4FAA-937F-000EFFF4466E}" type="presOf" srcId="{1FDED762-F1B2-425F-BC19-00B6AEBA3771}" destId="{CA2250A2-D9E8-4B6F-AB3F-C12D5126F63C}" srcOrd="0" destOrd="0" presId="urn:microsoft.com/office/officeart/2005/8/layout/gear1"/>
    <dgm:cxn modelId="{C1B92A67-AB07-4487-85AB-823E713939FB}" type="presOf" srcId="{60E5660A-358C-426C-9881-12F9848EF6D3}" destId="{A2DDAC11-DD28-4417-A4C7-E8218B235B02}" srcOrd="0" destOrd="0" presId="urn:microsoft.com/office/officeart/2005/8/layout/gear1"/>
    <dgm:cxn modelId="{53F64D31-8D39-4EC9-A88E-134630799F20}" type="presParOf" srcId="{C5D60167-4F80-4237-991A-530090D7A533}" destId="{12024A5B-9D1B-4BE7-A55C-17336495F1F1}" srcOrd="0" destOrd="0" presId="urn:microsoft.com/office/officeart/2005/8/layout/gear1"/>
    <dgm:cxn modelId="{C4451171-A3FF-4E26-9619-780B67779D66}" type="presParOf" srcId="{C5D60167-4F80-4237-991A-530090D7A533}" destId="{E07EF0D3-FC23-483B-AD6B-379D098A5277}" srcOrd="1" destOrd="0" presId="urn:microsoft.com/office/officeart/2005/8/layout/gear1"/>
    <dgm:cxn modelId="{ED5CA6BE-6040-4761-BC20-0354B7E9CD9E}" type="presParOf" srcId="{C5D60167-4F80-4237-991A-530090D7A533}" destId="{7501CE14-C463-436E-B53D-A171DA2CA084}" srcOrd="2" destOrd="0" presId="urn:microsoft.com/office/officeart/2005/8/layout/gear1"/>
    <dgm:cxn modelId="{1AFFCEB5-5919-4836-8637-A22A3002DE19}" type="presParOf" srcId="{C5D60167-4F80-4237-991A-530090D7A533}" destId="{307C2C6D-A340-4537-827B-3D37FD84BB9A}" srcOrd="3" destOrd="0" presId="urn:microsoft.com/office/officeart/2005/8/layout/gear1"/>
    <dgm:cxn modelId="{DD7E26AF-0BD4-463D-8A11-CBEA36A4DA02}" type="presParOf" srcId="{C5D60167-4F80-4237-991A-530090D7A533}" destId="{21B631FB-E280-4B65-9644-355D613C910B}" srcOrd="4" destOrd="0" presId="urn:microsoft.com/office/officeart/2005/8/layout/gear1"/>
    <dgm:cxn modelId="{DDFF2284-292C-48D7-98BA-F696AADF6AC6}" type="presParOf" srcId="{C5D60167-4F80-4237-991A-530090D7A533}" destId="{22610844-A7F3-465F-82C1-E081F9B28046}" srcOrd="5" destOrd="0" presId="urn:microsoft.com/office/officeart/2005/8/layout/gear1"/>
    <dgm:cxn modelId="{A9755DF2-BB49-4C6D-9009-FFFE76F35B45}" type="presParOf" srcId="{C5D60167-4F80-4237-991A-530090D7A533}" destId="{5B06378D-0C2C-4DCD-9D9E-AC7675CE33D5}" srcOrd="6" destOrd="0" presId="urn:microsoft.com/office/officeart/2005/8/layout/gear1"/>
    <dgm:cxn modelId="{FEB0A5A0-E15D-4496-926D-528CBCED80CB}" type="presParOf" srcId="{C5D60167-4F80-4237-991A-530090D7A533}" destId="{68704BC7-718A-4677-A8ED-1B8D3658AE39}" srcOrd="7" destOrd="0" presId="urn:microsoft.com/office/officeart/2005/8/layout/gear1"/>
    <dgm:cxn modelId="{499B605F-6E0A-4B93-B485-2FBDB277A772}" type="presParOf" srcId="{C5D60167-4F80-4237-991A-530090D7A533}" destId="{B5BEEA75-8A89-47D3-820C-652F29CBD639}" srcOrd="8" destOrd="0" presId="urn:microsoft.com/office/officeart/2005/8/layout/gear1"/>
    <dgm:cxn modelId="{DD0A1231-D70A-4247-AA36-735CC363DCAF}" type="presParOf" srcId="{C5D60167-4F80-4237-991A-530090D7A533}" destId="{0A44326D-B895-4B2D-AA84-3458F22E9671}" srcOrd="9" destOrd="0" presId="urn:microsoft.com/office/officeart/2005/8/layout/gear1"/>
    <dgm:cxn modelId="{D4795AA6-3C71-46B7-AEBC-F7A0863A3961}" type="presParOf" srcId="{C5D60167-4F80-4237-991A-530090D7A533}" destId="{CA2250A2-D9E8-4B6F-AB3F-C12D5126F63C}" srcOrd="10" destOrd="0" presId="urn:microsoft.com/office/officeart/2005/8/layout/gear1"/>
    <dgm:cxn modelId="{518E0A08-EFA9-4933-97E7-1767B644443A}" type="presParOf" srcId="{C5D60167-4F80-4237-991A-530090D7A533}" destId="{BD1CE873-C1FF-48A5-B375-DAF269887422}" srcOrd="11" destOrd="0" presId="urn:microsoft.com/office/officeart/2005/8/layout/gear1"/>
    <dgm:cxn modelId="{C142ED90-29C6-4F12-8940-1F8646EE58FC}" type="presParOf" srcId="{C5D60167-4F80-4237-991A-530090D7A533}" destId="{A2DDAC11-DD28-4417-A4C7-E8218B235B02}" srcOrd="12" destOrd="0" presId="urn:microsoft.com/office/officeart/2005/8/layout/gear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D82088C-17E0-4FCD-B5F0-7FCCD7E0F0D6}" type="datetimeFigureOut">
              <a:rPr lang="en-NZ" smtClean="0"/>
              <a:t>5/09/2016</a:t>
            </a:fld>
            <a:endParaRPr lang="en-NZ"/>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74E602-9707-4D4F-B949-C223BF0BE0E5}" type="slidenum">
              <a:rPr lang="en-NZ" smtClean="0"/>
              <a:t>‹#›</a:t>
            </a:fld>
            <a:endParaRPr lang="en-NZ"/>
          </a:p>
        </p:txBody>
      </p:sp>
    </p:spTree>
    <p:extLst>
      <p:ext uri="{BB962C8B-B14F-4D97-AF65-F5344CB8AC3E}">
        <p14:creationId xmlns:p14="http://schemas.microsoft.com/office/powerpoint/2010/main" val="536140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First…our initial</a:t>
            </a:r>
            <a:r>
              <a:rPr lang="en-NZ" baseline="0" dirty="0" smtClean="0"/>
              <a:t> motivation.</a:t>
            </a:r>
            <a:endParaRPr lang="en-NZ" dirty="0" smtClean="0"/>
          </a:p>
          <a:p>
            <a:endParaRPr lang="en-NZ" dirty="0" smtClean="0"/>
          </a:p>
          <a:p>
            <a:r>
              <a:rPr lang="en-NZ" dirty="0" smtClean="0"/>
              <a:t>There’s no rocket-science</a:t>
            </a:r>
            <a:r>
              <a:rPr lang="en-NZ" baseline="0" dirty="0" smtClean="0"/>
              <a:t> here…it begins with complexity</a:t>
            </a:r>
            <a:endParaRPr lang="en-NZ" dirty="0" smtClean="0"/>
          </a:p>
          <a:p>
            <a:endParaRPr lang="en-NZ" dirty="0" smtClean="0"/>
          </a:p>
          <a:p>
            <a:endParaRPr lang="en-NZ" dirty="0" smtClean="0"/>
          </a:p>
          <a:p>
            <a:r>
              <a:rPr lang="en-NZ" dirty="0" smtClean="0"/>
              <a:t>Once upon a time (and remembering that we had our</a:t>
            </a:r>
            <a:r>
              <a:rPr lang="en-NZ" baseline="0" dirty="0" smtClean="0"/>
              <a:t> 20 </a:t>
            </a:r>
            <a:r>
              <a:rPr lang="en-NZ" baseline="0" dirty="0" err="1" smtClean="0"/>
              <a:t>yr</a:t>
            </a:r>
            <a:r>
              <a:rPr lang="en-NZ" baseline="0" dirty="0" smtClean="0"/>
              <a:t> anniversary at the beginning of July) </a:t>
            </a:r>
            <a:r>
              <a:rPr lang="en-NZ" dirty="0" smtClean="0"/>
              <a:t>SAP was a monolithic entity.</a:t>
            </a:r>
          </a:p>
          <a:p>
            <a:endParaRPr lang="en-NZ" dirty="0" smtClean="0"/>
          </a:p>
          <a:p>
            <a:r>
              <a:rPr lang="en-NZ" dirty="0" smtClean="0"/>
              <a:t>&lt;click&gt;</a:t>
            </a:r>
          </a:p>
          <a:p>
            <a:r>
              <a:rPr lang="en-NZ" dirty="0" smtClean="0"/>
              <a:t>20</a:t>
            </a:r>
            <a:r>
              <a:rPr lang="en-NZ" baseline="0" dirty="0" smtClean="0"/>
              <a:t> years ago that may have been true.</a:t>
            </a:r>
          </a:p>
          <a:p>
            <a:r>
              <a:rPr lang="en-NZ" baseline="0" dirty="0" smtClean="0"/>
              <a:t>Enterprise core component </a:t>
            </a:r>
          </a:p>
          <a:p>
            <a:r>
              <a:rPr lang="en-NZ" baseline="0" dirty="0" smtClean="0"/>
              <a:t>Finance , log and now HR</a:t>
            </a:r>
          </a:p>
          <a:p>
            <a:endParaRPr lang="en-NZ" baseline="0" dirty="0" smtClean="0"/>
          </a:p>
          <a:p>
            <a:r>
              <a:rPr lang="en-NZ" baseline="0" dirty="0" smtClean="0"/>
              <a:t>&lt;click&gt;</a:t>
            </a:r>
          </a:p>
          <a:p>
            <a:r>
              <a:rPr lang="en-NZ" baseline="0" dirty="0" smtClean="0"/>
              <a:t>Things have changed a bit since then</a:t>
            </a:r>
          </a:p>
          <a:p>
            <a:endParaRPr lang="en-NZ" baseline="0" dirty="0" smtClean="0"/>
          </a:p>
          <a:p>
            <a:r>
              <a:rPr lang="en-NZ" baseline="0" dirty="0" smtClean="0"/>
              <a:t>&lt;click&gt;</a:t>
            </a:r>
          </a:p>
        </p:txBody>
      </p:sp>
      <p:sp>
        <p:nvSpPr>
          <p:cNvPr id="4" name="Slide Number Placeholder 3"/>
          <p:cNvSpPr>
            <a:spLocks noGrp="1"/>
          </p:cNvSpPr>
          <p:nvPr>
            <p:ph type="sldNum" sz="quarter" idx="10"/>
          </p:nvPr>
        </p:nvSpPr>
        <p:spPr/>
        <p:txBody>
          <a:bodyPr/>
          <a:lstStyle/>
          <a:p>
            <a:fld id="{82313B09-1718-47C1-AA48-15816FA29603}" type="slidenum">
              <a:rPr lang="en-NZ" smtClean="0"/>
              <a:t>2</a:t>
            </a:fld>
            <a:endParaRPr lang="en-NZ"/>
          </a:p>
        </p:txBody>
      </p:sp>
    </p:spTree>
    <p:extLst>
      <p:ext uri="{BB962C8B-B14F-4D97-AF65-F5344CB8AC3E}">
        <p14:creationId xmlns:p14="http://schemas.microsoft.com/office/powerpoint/2010/main" val="3049565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It also allows….</a:t>
            </a:r>
          </a:p>
          <a:p>
            <a:endParaRPr lang="en-NZ" dirty="0" smtClean="0"/>
          </a:p>
          <a:p>
            <a:r>
              <a:rPr lang="en-NZ" dirty="0" smtClean="0"/>
              <a:t>&lt;click&gt;</a:t>
            </a:r>
          </a:p>
          <a:p>
            <a:endParaRPr lang="en-NZ" dirty="0" smtClean="0"/>
          </a:p>
          <a:p>
            <a:r>
              <a:rPr lang="en-NZ" dirty="0" smtClean="0"/>
              <a:t>&lt;click&gt;</a:t>
            </a:r>
          </a:p>
          <a:p>
            <a:endParaRPr lang="en-NZ" dirty="0" smtClean="0"/>
          </a:p>
          <a:p>
            <a:r>
              <a:rPr lang="en-NZ" dirty="0" smtClean="0"/>
              <a:t>&lt;click&gt;</a:t>
            </a:r>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13</a:t>
            </a:fld>
            <a:endParaRPr lang="en-NZ"/>
          </a:p>
        </p:txBody>
      </p:sp>
    </p:spTree>
    <p:extLst>
      <p:ext uri="{BB962C8B-B14F-4D97-AF65-F5344CB8AC3E}">
        <p14:creationId xmlns:p14="http://schemas.microsoft.com/office/powerpoint/2010/main" val="29858622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And it allows us…..</a:t>
            </a:r>
          </a:p>
          <a:p>
            <a:endParaRPr lang="en-NZ" dirty="0" smtClean="0"/>
          </a:p>
          <a:p>
            <a:r>
              <a:rPr lang="en-NZ" dirty="0" smtClean="0"/>
              <a:t>&lt;click&gt;</a:t>
            </a:r>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14</a:t>
            </a:fld>
            <a:endParaRPr lang="en-NZ"/>
          </a:p>
        </p:txBody>
      </p:sp>
    </p:spTree>
    <p:extLst>
      <p:ext uri="{BB962C8B-B14F-4D97-AF65-F5344CB8AC3E}">
        <p14:creationId xmlns:p14="http://schemas.microsoft.com/office/powerpoint/2010/main" val="1850688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Our second major</a:t>
            </a:r>
            <a:r>
              <a:rPr lang="en-NZ" baseline="0" dirty="0" smtClean="0"/>
              <a:t> use is in monitoring.</a:t>
            </a:r>
          </a:p>
          <a:p>
            <a:endParaRPr lang="en-NZ" baseline="0" dirty="0" smtClean="0"/>
          </a:p>
          <a:p>
            <a:r>
              <a:rPr lang="en-NZ" baseline="0" dirty="0" smtClean="0"/>
              <a:t>Like everyone (I hope !!), we use Early watch – which I would argue is monitoring.  And we use it extensively and proactively.</a:t>
            </a:r>
          </a:p>
          <a:p>
            <a:endParaRPr lang="en-NZ" baseline="0" dirty="0" smtClean="0"/>
          </a:p>
          <a:p>
            <a:r>
              <a:rPr lang="en-NZ" baseline="0" dirty="0" smtClean="0"/>
              <a:t>Equally, we use technical monitoring pro-actively, including </a:t>
            </a:r>
            <a:endParaRPr lang="en-NZ" dirty="0"/>
          </a:p>
        </p:txBody>
      </p:sp>
      <p:sp>
        <p:nvSpPr>
          <p:cNvPr id="4" name="Slide Number Placeholder 3"/>
          <p:cNvSpPr>
            <a:spLocks noGrp="1"/>
          </p:cNvSpPr>
          <p:nvPr>
            <p:ph type="sldNum" sz="quarter" idx="10"/>
          </p:nvPr>
        </p:nvSpPr>
        <p:spPr/>
        <p:txBody>
          <a:bodyPr/>
          <a:lstStyle/>
          <a:p>
            <a:fld id="{4A74E602-9707-4D4F-B949-C223BF0BE0E5}" type="slidenum">
              <a:rPr lang="en-NZ" smtClean="0"/>
              <a:t>15</a:t>
            </a:fld>
            <a:endParaRPr lang="en-NZ"/>
          </a:p>
        </p:txBody>
      </p:sp>
    </p:spTree>
    <p:extLst>
      <p:ext uri="{BB962C8B-B14F-4D97-AF65-F5344CB8AC3E}">
        <p14:creationId xmlns:p14="http://schemas.microsoft.com/office/powerpoint/2010/main" val="29815695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A74E602-9707-4D4F-B949-C223BF0BE0E5}" type="slidenum">
              <a:rPr lang="en-NZ" smtClean="0"/>
              <a:t>21</a:t>
            </a:fld>
            <a:endParaRPr lang="en-NZ"/>
          </a:p>
        </p:txBody>
      </p:sp>
    </p:spTree>
    <p:extLst>
      <p:ext uri="{BB962C8B-B14F-4D97-AF65-F5344CB8AC3E}">
        <p14:creationId xmlns:p14="http://schemas.microsoft.com/office/powerpoint/2010/main" val="29815695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4A74E602-9707-4D4F-B949-C223BF0BE0E5}" type="slidenum">
              <a:rPr lang="en-NZ" smtClean="0"/>
              <a:t>26</a:t>
            </a:fld>
            <a:endParaRPr lang="en-NZ"/>
          </a:p>
        </p:txBody>
      </p:sp>
    </p:spTree>
    <p:extLst>
      <p:ext uri="{BB962C8B-B14F-4D97-AF65-F5344CB8AC3E}">
        <p14:creationId xmlns:p14="http://schemas.microsoft.com/office/powerpoint/2010/main" val="29815695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27</a:t>
            </a:fld>
            <a:endParaRPr lang="en-NZ"/>
          </a:p>
        </p:txBody>
      </p:sp>
    </p:spTree>
    <p:extLst>
      <p:ext uri="{BB962C8B-B14F-4D97-AF65-F5344CB8AC3E}">
        <p14:creationId xmlns:p14="http://schemas.microsoft.com/office/powerpoint/2010/main" val="38728356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Taken together,</a:t>
            </a:r>
            <a:r>
              <a:rPr lang="en-NZ" baseline="0" dirty="0" smtClean="0"/>
              <a:t> that gives us this…..</a:t>
            </a:r>
          </a:p>
          <a:p>
            <a:endParaRPr lang="en-NZ" baseline="0" dirty="0" smtClean="0"/>
          </a:p>
          <a:p>
            <a:endParaRPr lang="en-NZ" baseline="0" dirty="0" smtClean="0"/>
          </a:p>
          <a:p>
            <a:r>
              <a:rPr lang="en-NZ" baseline="0" dirty="0" smtClean="0"/>
              <a:t>THIS IS NOT a </a:t>
            </a:r>
            <a:r>
              <a:rPr lang="en-NZ" baseline="0" dirty="0" err="1" smtClean="0"/>
              <a:t>vizio</a:t>
            </a:r>
            <a:r>
              <a:rPr lang="en-NZ" baseline="0" dirty="0" smtClean="0"/>
              <a:t> </a:t>
            </a:r>
            <a:r>
              <a:rPr lang="en-NZ" baseline="0" dirty="0" err="1" smtClean="0"/>
              <a:t>diagramme</a:t>
            </a:r>
            <a:r>
              <a:rPr lang="en-NZ" baseline="0" dirty="0" smtClean="0"/>
              <a:t> !!</a:t>
            </a:r>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32</a:t>
            </a:fld>
            <a:endParaRPr lang="en-NZ"/>
          </a:p>
        </p:txBody>
      </p:sp>
    </p:spTree>
    <p:extLst>
      <p:ext uri="{BB962C8B-B14F-4D97-AF65-F5344CB8AC3E}">
        <p14:creationId xmlns:p14="http://schemas.microsoft.com/office/powerpoint/2010/main" val="3832800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But not only that…</a:t>
            </a:r>
          </a:p>
          <a:p>
            <a:endParaRPr lang="en-NZ" dirty="0" smtClean="0"/>
          </a:p>
          <a:p>
            <a:r>
              <a:rPr lang="en-NZ" dirty="0" smtClean="0"/>
              <a:t>&lt;click&gt;</a:t>
            </a:r>
          </a:p>
          <a:p>
            <a:endParaRPr lang="en-NZ" dirty="0" smtClean="0"/>
          </a:p>
          <a:p>
            <a:r>
              <a:rPr lang="en-NZ" dirty="0" smtClean="0"/>
              <a:t>The</a:t>
            </a:r>
            <a:r>
              <a:rPr lang="en-NZ" baseline="0" dirty="0" smtClean="0"/>
              <a:t> ECC system has 5 app servers and 1 </a:t>
            </a:r>
            <a:r>
              <a:rPr lang="en-NZ" baseline="0" dirty="0" err="1" smtClean="0"/>
              <a:t>db</a:t>
            </a:r>
            <a:r>
              <a:rPr lang="en-NZ" baseline="0" dirty="0" smtClean="0"/>
              <a:t> server.</a:t>
            </a:r>
          </a:p>
          <a:p>
            <a:endParaRPr lang="en-NZ" baseline="0" dirty="0" smtClean="0"/>
          </a:p>
          <a:p>
            <a:endParaRPr lang="en-NZ" baseline="0" dirty="0" smtClean="0"/>
          </a:p>
          <a:p>
            <a:r>
              <a:rPr lang="en-NZ" baseline="0" dirty="0" smtClean="0"/>
              <a:t>True to a lesser extent of all the others</a:t>
            </a:r>
          </a:p>
          <a:p>
            <a:endParaRPr lang="en-NZ" baseline="0" dirty="0" smtClean="0"/>
          </a:p>
          <a:p>
            <a:r>
              <a:rPr lang="en-NZ" baseline="0" dirty="0" smtClean="0"/>
              <a:t>&lt;click&gt;</a:t>
            </a:r>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3</a:t>
            </a:fld>
            <a:endParaRPr lang="en-NZ"/>
          </a:p>
        </p:txBody>
      </p:sp>
    </p:spTree>
    <p:extLst>
      <p:ext uri="{BB962C8B-B14F-4D97-AF65-F5344CB8AC3E}">
        <p14:creationId xmlns:p14="http://schemas.microsoft.com/office/powerpoint/2010/main" val="2627347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a:p>
            <a:r>
              <a:rPr lang="en-NZ" dirty="0" smtClean="0"/>
              <a:t>But wait….there’s more…</a:t>
            </a:r>
          </a:p>
          <a:p>
            <a:endParaRPr lang="en-NZ" dirty="0" smtClean="0"/>
          </a:p>
          <a:p>
            <a:r>
              <a:rPr lang="en-NZ" dirty="0" smtClean="0"/>
              <a:t>This is the production environment</a:t>
            </a:r>
          </a:p>
          <a:p>
            <a:endParaRPr lang="en-NZ" dirty="0" smtClean="0"/>
          </a:p>
          <a:p>
            <a:r>
              <a:rPr lang="en-NZ" dirty="0" smtClean="0"/>
              <a:t>&lt;click&gt;</a:t>
            </a:r>
          </a:p>
          <a:p>
            <a:endParaRPr lang="en-NZ" dirty="0" smtClean="0"/>
          </a:p>
          <a:p>
            <a:r>
              <a:rPr lang="en-NZ" dirty="0" smtClean="0"/>
              <a:t>A parallel set of servers &amp; systems for QA</a:t>
            </a:r>
          </a:p>
          <a:p>
            <a:endParaRPr lang="en-NZ" dirty="0" smtClean="0"/>
          </a:p>
          <a:p>
            <a:r>
              <a:rPr lang="en-NZ" dirty="0" smtClean="0"/>
              <a:t>&lt;click&gt;</a:t>
            </a:r>
          </a:p>
          <a:p>
            <a:endParaRPr lang="en-NZ" dirty="0" smtClean="0"/>
          </a:p>
          <a:p>
            <a:r>
              <a:rPr lang="en-NZ" dirty="0" smtClean="0"/>
              <a:t>And development – as well as training</a:t>
            </a:r>
            <a:r>
              <a:rPr lang="en-NZ" baseline="0" dirty="0" smtClean="0"/>
              <a:t> and DR</a:t>
            </a:r>
          </a:p>
          <a:p>
            <a:endParaRPr lang="en-NZ" baseline="0" dirty="0" smtClean="0"/>
          </a:p>
          <a:p>
            <a:r>
              <a:rPr lang="en-NZ" baseline="0" dirty="0" smtClean="0"/>
              <a:t>&lt;click&gt;</a:t>
            </a:r>
          </a:p>
          <a:p>
            <a:endParaRPr lang="en-NZ" baseline="0" dirty="0" smtClean="0"/>
          </a:p>
          <a:p>
            <a:r>
              <a:rPr lang="en-NZ" baseline="0" dirty="0" smtClean="0"/>
              <a:t>Net result is </a:t>
            </a:r>
          </a:p>
          <a:p>
            <a:endParaRPr lang="en-NZ" baseline="0" dirty="0" smtClean="0"/>
          </a:p>
          <a:p>
            <a:r>
              <a:rPr lang="en-NZ" baseline="0" dirty="0" smtClean="0"/>
              <a:t>……………………..</a:t>
            </a:r>
          </a:p>
          <a:p>
            <a:endParaRPr lang="en-NZ" baseline="0" dirty="0" smtClean="0"/>
          </a:p>
          <a:p>
            <a:r>
              <a:rPr lang="en-NZ" baseline="0" dirty="0" smtClean="0"/>
              <a:t>&lt;click&gt;</a:t>
            </a:r>
          </a:p>
          <a:p>
            <a:endParaRPr lang="en-NZ" baseline="0" dirty="0" smtClean="0"/>
          </a:p>
          <a:p>
            <a:r>
              <a:rPr lang="en-NZ" baseline="0" dirty="0" smtClean="0"/>
              <a:t>This is where Solution manager comes in…</a:t>
            </a:r>
          </a:p>
          <a:p>
            <a:endParaRPr lang="en-NZ" baseline="0" dirty="0" smtClean="0"/>
          </a:p>
          <a:p>
            <a:r>
              <a:rPr lang="en-NZ" dirty="0" smtClean="0"/>
              <a:t>In an environment</a:t>
            </a:r>
            <a:r>
              <a:rPr lang="en-NZ" baseline="0" dirty="0" smtClean="0"/>
              <a:t> like this, </a:t>
            </a:r>
            <a:r>
              <a:rPr lang="en-NZ" dirty="0" smtClean="0"/>
              <a:t>Solution manager plays a role in</a:t>
            </a:r>
            <a:r>
              <a:rPr lang="en-NZ" baseline="0" dirty="0" smtClean="0"/>
              <a:t> bringing some order to what could easily be a chaotic situation</a:t>
            </a:r>
            <a:r>
              <a:rPr lang="en-NZ" dirty="0" smtClean="0"/>
              <a:t>…</a:t>
            </a:r>
          </a:p>
          <a:p>
            <a:endParaRPr lang="en-NZ" dirty="0" smtClean="0"/>
          </a:p>
          <a:p>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4</a:t>
            </a:fld>
            <a:endParaRPr lang="en-NZ"/>
          </a:p>
        </p:txBody>
      </p:sp>
    </p:spTree>
    <p:extLst>
      <p:ext uri="{BB962C8B-B14F-4D97-AF65-F5344CB8AC3E}">
        <p14:creationId xmlns:p14="http://schemas.microsoft.com/office/powerpoint/2010/main" val="22183372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smtClean="0"/>
          </a:p>
          <a:p>
            <a:r>
              <a:rPr lang="en-NZ" dirty="0" smtClean="0"/>
              <a:t>Let’s think about</a:t>
            </a:r>
            <a:r>
              <a:rPr lang="en-NZ" baseline="0" dirty="0" smtClean="0"/>
              <a:t> the application lifecycle…what tools do we need to bring order to chaos?</a:t>
            </a:r>
          </a:p>
          <a:p>
            <a:endParaRPr lang="en-NZ" baseline="0" dirty="0" smtClean="0"/>
          </a:p>
          <a:p>
            <a:r>
              <a:rPr lang="en-NZ" baseline="0" dirty="0" smtClean="0"/>
              <a:t>&lt;click&gt;</a:t>
            </a:r>
          </a:p>
          <a:p>
            <a:endParaRPr lang="en-NZ" baseline="0" dirty="0" smtClean="0"/>
          </a:p>
          <a:p>
            <a:r>
              <a:rPr lang="en-NZ" baseline="0" dirty="0" smtClean="0"/>
              <a:t>Planning</a:t>
            </a:r>
          </a:p>
          <a:p>
            <a:endParaRPr lang="en-NZ" baseline="0" dirty="0" smtClean="0"/>
          </a:p>
          <a:p>
            <a:r>
              <a:rPr lang="en-NZ" baseline="0" dirty="0" smtClean="0"/>
              <a:t>&lt;click&gt;</a:t>
            </a:r>
          </a:p>
          <a:p>
            <a:endParaRPr lang="en-NZ" baseline="0" dirty="0" smtClean="0"/>
          </a:p>
          <a:p>
            <a:r>
              <a:rPr lang="en-NZ" baseline="0" dirty="0" smtClean="0"/>
              <a:t>I’ll come back to Solution documentation…….</a:t>
            </a:r>
          </a:p>
          <a:p>
            <a:endParaRPr lang="en-NZ" baseline="0" dirty="0" smtClean="0"/>
          </a:p>
          <a:p>
            <a:endParaRPr lang="en-NZ" baseline="0" dirty="0" smtClean="0"/>
          </a:p>
          <a:p>
            <a:r>
              <a:rPr lang="en-NZ" baseline="0" dirty="0" smtClean="0"/>
              <a:t>Build</a:t>
            </a:r>
          </a:p>
          <a:p>
            <a:endParaRPr lang="en-NZ" baseline="0" dirty="0" smtClean="0"/>
          </a:p>
          <a:p>
            <a:r>
              <a:rPr lang="en-NZ" baseline="0" dirty="0" smtClean="0"/>
              <a:t>&lt;click&gt;</a:t>
            </a:r>
          </a:p>
          <a:p>
            <a:endParaRPr lang="en-NZ" baseline="0" dirty="0" smtClean="0"/>
          </a:p>
          <a:p>
            <a:r>
              <a:rPr lang="en-NZ" baseline="0" dirty="0" smtClean="0"/>
              <a:t>Deployment</a:t>
            </a:r>
          </a:p>
          <a:p>
            <a:endParaRPr lang="en-NZ" baseline="0" dirty="0" smtClean="0"/>
          </a:p>
          <a:p>
            <a:r>
              <a:rPr lang="en-NZ" baseline="0" dirty="0" smtClean="0"/>
              <a:t>&lt;click&gt;</a:t>
            </a:r>
          </a:p>
          <a:p>
            <a:endParaRPr lang="en-NZ" baseline="0" dirty="0" smtClean="0"/>
          </a:p>
          <a:p>
            <a:r>
              <a:rPr lang="en-NZ" baseline="0" dirty="0" smtClean="0"/>
              <a:t>Operate / Manage run time</a:t>
            </a:r>
          </a:p>
          <a:p>
            <a:endParaRPr lang="en-NZ" baseline="0" dirty="0" smtClean="0"/>
          </a:p>
          <a:p>
            <a:r>
              <a:rPr lang="en-NZ" baseline="0" dirty="0" smtClean="0"/>
              <a:t>&lt;click&gt; </a:t>
            </a:r>
          </a:p>
          <a:p>
            <a:endParaRPr lang="en-NZ" baseline="0" dirty="0" smtClean="0"/>
          </a:p>
          <a:p>
            <a:r>
              <a:rPr lang="en-NZ" baseline="0" dirty="0" smtClean="0"/>
              <a:t>Retire</a:t>
            </a:r>
          </a:p>
          <a:p>
            <a:endParaRPr lang="en-NZ" baseline="0" dirty="0" smtClean="0"/>
          </a:p>
          <a:p>
            <a:r>
              <a:rPr lang="en-NZ" baseline="0" dirty="0" smtClean="0"/>
              <a:t>All these tools come as part of solution manager ….</a:t>
            </a:r>
          </a:p>
          <a:p>
            <a:endParaRPr lang="en-NZ" baseline="0" dirty="0" smtClean="0"/>
          </a:p>
          <a:p>
            <a:r>
              <a:rPr lang="en-NZ" baseline="0" dirty="0" smtClean="0"/>
              <a:t>SAP has a phrase for their aspiration….</a:t>
            </a:r>
          </a:p>
          <a:p>
            <a:endParaRPr lang="en-NZ" baseline="0" dirty="0" smtClean="0"/>
          </a:p>
          <a:p>
            <a:r>
              <a:rPr lang="en-NZ" baseline="0" dirty="0" smtClean="0"/>
              <a:t>&lt;click&gt;</a:t>
            </a:r>
          </a:p>
          <a:p>
            <a:endParaRPr lang="en-NZ" baseline="0" dirty="0" smtClean="0"/>
          </a:p>
          <a:p>
            <a:r>
              <a:rPr lang="en-NZ" baseline="0" dirty="0" smtClean="0"/>
              <a:t>But I prefer to think a better analogy is</a:t>
            </a:r>
          </a:p>
          <a:p>
            <a:endParaRPr lang="en-NZ" baseline="0" dirty="0" smtClean="0"/>
          </a:p>
          <a:p>
            <a:r>
              <a:rPr lang="en-NZ" baseline="0" dirty="0" smtClean="0"/>
              <a:t>&lt;click&gt;</a:t>
            </a:r>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5</a:t>
            </a:fld>
            <a:endParaRPr lang="en-NZ"/>
          </a:p>
        </p:txBody>
      </p:sp>
    </p:spTree>
    <p:extLst>
      <p:ext uri="{BB962C8B-B14F-4D97-AF65-F5344CB8AC3E}">
        <p14:creationId xmlns:p14="http://schemas.microsoft.com/office/powerpoint/2010/main" val="2723939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So what use</a:t>
            </a:r>
            <a:r>
              <a:rPr lang="en-NZ" baseline="0" dirty="0" smtClean="0"/>
              <a:t> do we presently make of this toolset.?</a:t>
            </a:r>
          </a:p>
          <a:p>
            <a:endParaRPr lang="en-NZ" baseline="0" dirty="0" smtClean="0"/>
          </a:p>
          <a:p>
            <a:r>
              <a:rPr lang="en-NZ" baseline="0" dirty="0" smtClean="0"/>
              <a:t>&lt;click&gt;</a:t>
            </a:r>
          </a:p>
          <a:p>
            <a:endParaRPr lang="en-NZ" baseline="0" dirty="0" smtClean="0"/>
          </a:p>
          <a:p>
            <a:r>
              <a:rPr lang="en-NZ" baseline="0" dirty="0" smtClean="0"/>
              <a:t>To the extent indicated we use these tools today….</a:t>
            </a:r>
          </a:p>
          <a:p>
            <a:endParaRPr lang="en-NZ" baseline="0" dirty="0" smtClean="0"/>
          </a:p>
          <a:p>
            <a:r>
              <a:rPr lang="en-NZ" baseline="0" dirty="0" smtClean="0"/>
              <a:t>&lt;click&gt;</a:t>
            </a:r>
          </a:p>
          <a:p>
            <a:endParaRPr lang="en-NZ" baseline="0" dirty="0" smtClean="0"/>
          </a:p>
          <a:p>
            <a:r>
              <a:rPr lang="en-NZ" baseline="0" dirty="0" smtClean="0"/>
              <a:t>These are deployed, we have used them but the need doesn’t arise every day.</a:t>
            </a:r>
          </a:p>
          <a:p>
            <a:endParaRPr lang="en-NZ" baseline="0" dirty="0" smtClean="0"/>
          </a:p>
          <a:p>
            <a:r>
              <a:rPr lang="en-NZ" baseline="0" dirty="0" smtClean="0"/>
              <a:t>&lt;click&gt;</a:t>
            </a:r>
          </a:p>
          <a:p>
            <a:endParaRPr lang="en-NZ" baseline="0" dirty="0" smtClean="0"/>
          </a:p>
          <a:p>
            <a:r>
              <a:rPr lang="en-NZ" baseline="0" dirty="0" smtClean="0"/>
              <a:t>I’m looking into this one as we speak, in preparation for our eventual move to </a:t>
            </a:r>
            <a:r>
              <a:rPr lang="en-NZ" baseline="0" dirty="0" err="1" smtClean="0"/>
              <a:t>hana</a:t>
            </a:r>
            <a:r>
              <a:rPr lang="en-NZ" baseline="0" dirty="0" smtClean="0"/>
              <a:t>, but as part of best practice anyway.</a:t>
            </a:r>
          </a:p>
          <a:p>
            <a:endParaRPr lang="en-NZ" baseline="0" dirty="0" smtClean="0"/>
          </a:p>
          <a:p>
            <a:r>
              <a:rPr lang="en-NZ" baseline="0" dirty="0" smtClean="0"/>
              <a:t>&lt;click&gt;</a:t>
            </a:r>
          </a:p>
          <a:p>
            <a:endParaRPr lang="en-NZ" baseline="0" dirty="0" smtClean="0"/>
          </a:p>
          <a:p>
            <a:r>
              <a:rPr lang="en-NZ" baseline="0" dirty="0" smtClean="0"/>
              <a:t>These are technically available now, but are very much improved in version 7.2 </a:t>
            </a:r>
          </a:p>
          <a:p>
            <a:endParaRPr lang="en-NZ" baseline="0" dirty="0" smtClean="0"/>
          </a:p>
          <a:p>
            <a:r>
              <a:rPr lang="en-NZ" baseline="0" dirty="0" smtClean="0"/>
              <a:t>&lt;click&gt;</a:t>
            </a:r>
          </a:p>
          <a:p>
            <a:endParaRPr lang="en-NZ" baseline="0" dirty="0" smtClean="0"/>
          </a:p>
          <a:p>
            <a:r>
              <a:rPr lang="en-NZ" baseline="0" dirty="0" smtClean="0"/>
              <a:t>And we have not to date given any thought to this</a:t>
            </a:r>
          </a:p>
          <a:p>
            <a:endParaRPr lang="en-NZ" baseline="0" dirty="0" smtClean="0"/>
          </a:p>
          <a:p>
            <a:endParaRPr lang="en-NZ" baseline="0" dirty="0" smtClean="0"/>
          </a:p>
          <a:p>
            <a:r>
              <a:rPr lang="en-NZ" baseline="0" dirty="0" smtClean="0"/>
              <a:t>So, solution manager plays a large part in CIS daily life…..</a:t>
            </a:r>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6</a:t>
            </a:fld>
            <a:endParaRPr lang="en-NZ"/>
          </a:p>
        </p:txBody>
      </p:sp>
    </p:spTree>
    <p:extLst>
      <p:ext uri="{BB962C8B-B14F-4D97-AF65-F5344CB8AC3E}">
        <p14:creationId xmlns:p14="http://schemas.microsoft.com/office/powerpoint/2010/main" val="21501238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baseline="0" dirty="0" smtClean="0"/>
          </a:p>
          <a:p>
            <a:r>
              <a:rPr lang="en-NZ" baseline="0" dirty="0" smtClean="0"/>
              <a:t>No accident that Sol doc is in the centre of this picture.</a:t>
            </a:r>
          </a:p>
          <a:p>
            <a:endParaRPr lang="en-NZ" baseline="0" dirty="0" smtClean="0"/>
          </a:p>
          <a:p>
            <a:r>
              <a:rPr lang="en-NZ" baseline="0" dirty="0" smtClean="0"/>
              <a:t>&lt;click&gt;</a:t>
            </a:r>
          </a:p>
          <a:p>
            <a:endParaRPr lang="en-NZ" baseline="0" dirty="0" smtClean="0"/>
          </a:p>
          <a:p>
            <a:r>
              <a:rPr lang="en-NZ" baseline="0" dirty="0" smtClean="0"/>
              <a:t>It is directly related to these functions and indirectly to nearly all the components of Solution Manager.  It forms the backbone of all that Solution manager is designed to do.  In this way, it helps us to….well.. ‘manage the solution’</a:t>
            </a:r>
          </a:p>
          <a:p>
            <a:endParaRPr lang="en-NZ" baseline="0" dirty="0" smtClean="0"/>
          </a:p>
          <a:p>
            <a:r>
              <a:rPr lang="en-NZ" baseline="0" dirty="0" smtClean="0"/>
              <a:t>Now I just said ‘US’ – and here’s a key point.   Who is the target audience for Solution manager ?  </a:t>
            </a:r>
          </a:p>
          <a:p>
            <a:r>
              <a:rPr lang="en-NZ" baseline="0" dirty="0" smtClean="0"/>
              <a:t>Instinctively and historically, we’ve been accustomed to think of the apps development team, the basis folk and the operations group.</a:t>
            </a:r>
          </a:p>
          <a:p>
            <a:r>
              <a:rPr lang="en-NZ" baseline="0" dirty="0" smtClean="0"/>
              <a:t>And indeed, to a great extent, ‘Us’ is just that…’us’ is the group I work for developing and running the ERP environment; an IT group.  And that’s reflected in the fact that – at least at defence, and I suspect in most other installations – Solution manager is seen as a back office tool.</a:t>
            </a:r>
          </a:p>
          <a:p>
            <a:r>
              <a:rPr lang="en-NZ" baseline="0" dirty="0" smtClean="0"/>
              <a:t> </a:t>
            </a:r>
          </a:p>
          <a:p>
            <a:r>
              <a:rPr lang="en-NZ" baseline="0" dirty="0" smtClean="0"/>
              <a:t>But my view – and it’s one I’m pushing with some success at defence – is that it provides the tool we can use to develop the co-operative environment we so badly need to get the best out of this complex environment. </a:t>
            </a:r>
          </a:p>
          <a:p>
            <a:endParaRPr lang="en-NZ" baseline="0" dirty="0" smtClean="0"/>
          </a:p>
          <a:p>
            <a:r>
              <a:rPr lang="en-NZ" baseline="0" dirty="0" smtClean="0"/>
              <a:t>So just what is it ???</a:t>
            </a:r>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9</a:t>
            </a:fld>
            <a:endParaRPr lang="en-NZ"/>
          </a:p>
        </p:txBody>
      </p:sp>
    </p:spTree>
    <p:extLst>
      <p:ext uri="{BB962C8B-B14F-4D97-AF65-F5344CB8AC3E}">
        <p14:creationId xmlns:p14="http://schemas.microsoft.com/office/powerpoint/2010/main" val="8184179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Depiction of the business process we undertake.  Who knows</a:t>
            </a:r>
            <a:r>
              <a:rPr lang="en-NZ" baseline="0" dirty="0" smtClean="0"/>
              <a:t> that ??</a:t>
            </a:r>
          </a:p>
          <a:p>
            <a:endParaRPr lang="en-NZ" baseline="0" dirty="0" smtClean="0"/>
          </a:p>
          <a:p>
            <a:r>
              <a:rPr lang="en-NZ" baseline="0" dirty="0" smtClean="0"/>
              <a:t>It </a:t>
            </a:r>
            <a:r>
              <a:rPr lang="en-NZ" b="1" i="1" u="sng" baseline="0" dirty="0" smtClean="0"/>
              <a:t>should</a:t>
            </a:r>
            <a:r>
              <a:rPr lang="en-NZ" b="0" i="0" u="none" baseline="0" dirty="0" smtClean="0"/>
              <a:t> be our users, but I’m constantly surprised to hear that there’s no good or universal </a:t>
            </a:r>
            <a:r>
              <a:rPr lang="en-NZ" b="0" i="0" u="none" baseline="0" dirty="0" err="1" smtClean="0"/>
              <a:t>catalog</a:t>
            </a:r>
            <a:r>
              <a:rPr lang="en-NZ" b="0" i="0" u="none" baseline="0" dirty="0" smtClean="0"/>
              <a:t> of such things and certainly not one that is shared by the user community and the SAP group.</a:t>
            </a:r>
          </a:p>
          <a:p>
            <a:endParaRPr lang="en-NZ" b="0" i="0" u="none" baseline="0" dirty="0" smtClean="0"/>
          </a:p>
          <a:p>
            <a:r>
              <a:rPr lang="en-NZ" b="0" i="0" u="none" baseline="0" dirty="0" smtClean="0"/>
              <a:t>So we’ve (the IT group) built this over the years using the RBPE tools, augmented by institutional knowledge.  The history of </a:t>
            </a:r>
            <a:r>
              <a:rPr lang="en-NZ" b="0" i="0" u="none" baseline="0" dirty="0" err="1" smtClean="0"/>
              <a:t>Solman</a:t>
            </a:r>
            <a:r>
              <a:rPr lang="en-NZ" b="0" i="0" u="none" baseline="0" dirty="0" smtClean="0"/>
              <a:t> at defence has meant that this started out as an IT-centric view but gradually it has become more business process focussed and now, I’ve got one of the key user groups enthused and involved in maintaining it with the business perspective that SAP always intended.</a:t>
            </a:r>
          </a:p>
          <a:p>
            <a:endParaRPr lang="en-NZ" b="0" i="0" u="none" baseline="0" dirty="0" smtClean="0"/>
          </a:p>
          <a:p>
            <a:r>
              <a:rPr lang="en-NZ" b="0" i="0" u="none" baseline="0" dirty="0" smtClean="0"/>
              <a:t>I’m now confident that it’s complete.</a:t>
            </a:r>
          </a:p>
          <a:p>
            <a:endParaRPr lang="en-NZ" b="0" i="0" u="none" baseline="0" dirty="0" smtClean="0"/>
          </a:p>
          <a:p>
            <a:r>
              <a:rPr lang="en-NZ" b="0" i="0" u="none" baseline="0" dirty="0" smtClean="0"/>
              <a:t>So how do we use it ?</a:t>
            </a:r>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10</a:t>
            </a:fld>
            <a:endParaRPr lang="en-NZ"/>
          </a:p>
        </p:txBody>
      </p:sp>
    </p:spTree>
    <p:extLst>
      <p:ext uri="{BB962C8B-B14F-4D97-AF65-F5344CB8AC3E}">
        <p14:creationId xmlns:p14="http://schemas.microsoft.com/office/powerpoint/2010/main" val="10376953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err="1" smtClean="0"/>
              <a:t>THe</a:t>
            </a:r>
            <a:r>
              <a:rPr lang="en-NZ" dirty="0" smtClean="0"/>
              <a:t> hierarchy….</a:t>
            </a:r>
          </a:p>
          <a:p>
            <a:endParaRPr lang="en-NZ" dirty="0" smtClean="0"/>
          </a:p>
          <a:p>
            <a:endParaRPr lang="en-NZ" dirty="0" smtClean="0"/>
          </a:p>
          <a:p>
            <a:r>
              <a:rPr lang="en-NZ" dirty="0" smtClean="0"/>
              <a:t>&lt;click&gt;</a:t>
            </a:r>
          </a:p>
          <a:p>
            <a:endParaRPr lang="en-NZ" dirty="0" smtClean="0"/>
          </a:p>
          <a:p>
            <a:r>
              <a:rPr lang="en-NZ" dirty="0" smtClean="0"/>
              <a:t>Allows us…..</a:t>
            </a:r>
          </a:p>
          <a:p>
            <a:endParaRPr lang="en-NZ" dirty="0" smtClean="0"/>
          </a:p>
          <a:p>
            <a:r>
              <a:rPr lang="en-NZ" dirty="0" smtClean="0"/>
              <a:t>&lt;click&gt;</a:t>
            </a:r>
          </a:p>
          <a:p>
            <a:endParaRPr lang="en-NZ" dirty="0" smtClean="0"/>
          </a:p>
          <a:p>
            <a:r>
              <a:rPr lang="en-NZ" dirty="0" smtClean="0"/>
              <a:t>Link back to the environment</a:t>
            </a:r>
          </a:p>
          <a:p>
            <a:endParaRPr lang="en-NZ" dirty="0" smtClean="0"/>
          </a:p>
          <a:p>
            <a:r>
              <a:rPr lang="en-NZ" dirty="0" smtClean="0"/>
              <a:t>&lt;click&gt;</a:t>
            </a:r>
          </a:p>
          <a:p>
            <a:endParaRPr lang="en-NZ" dirty="0" smtClean="0"/>
          </a:p>
          <a:p>
            <a:r>
              <a:rPr lang="en-NZ" dirty="0" smtClean="0"/>
              <a:t>Link</a:t>
            </a:r>
            <a:r>
              <a:rPr lang="en-NZ" baseline="0" dirty="0" smtClean="0"/>
              <a:t> to the run-time</a:t>
            </a:r>
          </a:p>
          <a:p>
            <a:endParaRPr lang="en-NZ" baseline="0" dirty="0" smtClean="0"/>
          </a:p>
          <a:p>
            <a:r>
              <a:rPr lang="en-NZ" baseline="0" dirty="0" smtClean="0"/>
              <a:t>&lt;click&gt;</a:t>
            </a:r>
          </a:p>
          <a:p>
            <a:endParaRPr lang="en-NZ" baseline="0" dirty="0" smtClean="0"/>
          </a:p>
          <a:p>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11</a:t>
            </a:fld>
            <a:endParaRPr lang="en-NZ"/>
          </a:p>
        </p:txBody>
      </p:sp>
    </p:spTree>
    <p:extLst>
      <p:ext uri="{BB962C8B-B14F-4D97-AF65-F5344CB8AC3E}">
        <p14:creationId xmlns:p14="http://schemas.microsoft.com/office/powerpoint/2010/main" val="23708157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smtClean="0"/>
              <a:t>It also….</a:t>
            </a:r>
          </a:p>
          <a:p>
            <a:endParaRPr lang="en-NZ" dirty="0" smtClean="0"/>
          </a:p>
          <a:p>
            <a:endParaRPr lang="en-NZ" dirty="0" smtClean="0"/>
          </a:p>
          <a:p>
            <a:r>
              <a:rPr lang="en-NZ" dirty="0" smtClean="0"/>
              <a:t>&lt;click&gt;</a:t>
            </a:r>
          </a:p>
          <a:p>
            <a:endParaRPr lang="en-NZ" dirty="0" smtClean="0"/>
          </a:p>
          <a:p>
            <a:r>
              <a:rPr lang="en-NZ" dirty="0" smtClean="0"/>
              <a:t>Allows us to describe…..</a:t>
            </a:r>
          </a:p>
          <a:p>
            <a:endParaRPr lang="en-NZ" dirty="0" smtClean="0"/>
          </a:p>
          <a:p>
            <a:r>
              <a:rPr lang="en-NZ" dirty="0" smtClean="0"/>
              <a:t>&lt;click&gt;</a:t>
            </a:r>
          </a:p>
          <a:p>
            <a:endParaRPr lang="en-NZ" dirty="0" smtClean="0"/>
          </a:p>
          <a:p>
            <a:r>
              <a:rPr lang="en-NZ" dirty="0" smtClean="0"/>
              <a:t>Link back to the environment</a:t>
            </a:r>
          </a:p>
          <a:p>
            <a:endParaRPr lang="en-NZ" dirty="0" smtClean="0"/>
          </a:p>
          <a:p>
            <a:endParaRPr lang="en-NZ" dirty="0"/>
          </a:p>
        </p:txBody>
      </p:sp>
      <p:sp>
        <p:nvSpPr>
          <p:cNvPr id="4" name="Slide Number Placeholder 3"/>
          <p:cNvSpPr>
            <a:spLocks noGrp="1"/>
          </p:cNvSpPr>
          <p:nvPr>
            <p:ph type="sldNum" sz="quarter" idx="10"/>
          </p:nvPr>
        </p:nvSpPr>
        <p:spPr/>
        <p:txBody>
          <a:bodyPr/>
          <a:lstStyle/>
          <a:p>
            <a:fld id="{82313B09-1718-47C1-AA48-15816FA29603}" type="slidenum">
              <a:rPr lang="en-NZ" smtClean="0"/>
              <a:t>12</a:t>
            </a:fld>
            <a:endParaRPr lang="en-NZ"/>
          </a:p>
        </p:txBody>
      </p:sp>
    </p:spTree>
    <p:extLst>
      <p:ext uri="{BB962C8B-B14F-4D97-AF65-F5344CB8AC3E}">
        <p14:creationId xmlns:p14="http://schemas.microsoft.com/office/powerpoint/2010/main" val="2257539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NZ"/>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NZ"/>
          </a:p>
        </p:txBody>
      </p:sp>
      <p:sp>
        <p:nvSpPr>
          <p:cNvPr id="4" name="Date Placeholder 3"/>
          <p:cNvSpPr>
            <a:spLocks noGrp="1"/>
          </p:cNvSpPr>
          <p:nvPr>
            <p:ph type="dt" sz="half" idx="10"/>
          </p:nvPr>
        </p:nvSpPr>
        <p:spPr/>
        <p:txBody>
          <a:bodyPr/>
          <a:lstStyle/>
          <a:p>
            <a:fld id="{75FBEE6D-1562-4FBC-A7FB-4E2E97D0D8F8}" type="datetimeFigureOut">
              <a:rPr lang="en-NZ" smtClean="0"/>
              <a:t>5/09/2016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9084185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5FBEE6D-1562-4FBC-A7FB-4E2E97D0D8F8}" type="datetimeFigureOut">
              <a:rPr lang="en-NZ" smtClean="0"/>
              <a:t>5/09/2016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30200465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5FBEE6D-1562-4FBC-A7FB-4E2E97D0D8F8}" type="datetimeFigureOut">
              <a:rPr lang="en-NZ" smtClean="0"/>
              <a:t>5/09/2016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15655425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p>
            <a:fld id="{75FBEE6D-1562-4FBC-A7FB-4E2E97D0D8F8}" type="datetimeFigureOut">
              <a:rPr lang="en-NZ" smtClean="0"/>
              <a:t>5/09/2016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1304014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FBEE6D-1562-4FBC-A7FB-4E2E97D0D8F8}" type="datetimeFigureOut">
              <a:rPr lang="en-NZ" smtClean="0"/>
              <a:t>5/09/2016</a:t>
            </a:fld>
            <a:endParaRPr lang="en-NZ"/>
          </a:p>
        </p:txBody>
      </p:sp>
      <p:sp>
        <p:nvSpPr>
          <p:cNvPr id="5" name="Footer Placeholder 4"/>
          <p:cNvSpPr>
            <a:spLocks noGrp="1"/>
          </p:cNvSpPr>
          <p:nvPr>
            <p:ph type="ftr" sz="quarter" idx="11"/>
          </p:nvPr>
        </p:nvSpPr>
        <p:spPr/>
        <p:txBody>
          <a:bodyPr/>
          <a:lstStyle/>
          <a:p>
            <a:endParaRPr lang="en-NZ"/>
          </a:p>
        </p:txBody>
      </p:sp>
      <p:sp>
        <p:nvSpPr>
          <p:cNvPr id="6" name="Slide Number Placeholder 5"/>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1698164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p>
            <a:fld id="{75FBEE6D-1562-4FBC-A7FB-4E2E97D0D8F8}" type="datetimeFigureOut">
              <a:rPr lang="en-NZ" smtClean="0"/>
              <a:t>5/09/2016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27717505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p>
            <a:fld id="{75FBEE6D-1562-4FBC-A7FB-4E2E97D0D8F8}" type="datetimeFigureOut">
              <a:rPr lang="en-NZ" smtClean="0"/>
              <a:t>5/09/2016</a:t>
            </a:fld>
            <a:endParaRPr lang="en-NZ"/>
          </a:p>
        </p:txBody>
      </p:sp>
      <p:sp>
        <p:nvSpPr>
          <p:cNvPr id="8" name="Footer Placeholder 7"/>
          <p:cNvSpPr>
            <a:spLocks noGrp="1"/>
          </p:cNvSpPr>
          <p:nvPr>
            <p:ph type="ftr" sz="quarter" idx="11"/>
          </p:nvPr>
        </p:nvSpPr>
        <p:spPr/>
        <p:txBody>
          <a:bodyPr/>
          <a:lstStyle/>
          <a:p>
            <a:endParaRPr lang="en-NZ"/>
          </a:p>
        </p:txBody>
      </p:sp>
      <p:sp>
        <p:nvSpPr>
          <p:cNvPr id="9" name="Slide Number Placeholder 8"/>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778753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p>
            <a:fld id="{75FBEE6D-1562-4FBC-A7FB-4E2E97D0D8F8}" type="datetimeFigureOut">
              <a:rPr lang="en-NZ" smtClean="0"/>
              <a:t>5/09/2016</a:t>
            </a:fld>
            <a:endParaRPr lang="en-NZ"/>
          </a:p>
        </p:txBody>
      </p:sp>
      <p:sp>
        <p:nvSpPr>
          <p:cNvPr id="4" name="Footer Placeholder 3"/>
          <p:cNvSpPr>
            <a:spLocks noGrp="1"/>
          </p:cNvSpPr>
          <p:nvPr>
            <p:ph type="ftr" sz="quarter" idx="11"/>
          </p:nvPr>
        </p:nvSpPr>
        <p:spPr/>
        <p:txBody>
          <a:bodyPr/>
          <a:lstStyle/>
          <a:p>
            <a:endParaRPr lang="en-NZ"/>
          </a:p>
        </p:txBody>
      </p:sp>
      <p:sp>
        <p:nvSpPr>
          <p:cNvPr id="5" name="Slide Number Placeholder 4"/>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30325162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FBEE6D-1562-4FBC-A7FB-4E2E97D0D8F8}" type="datetimeFigureOut">
              <a:rPr lang="en-NZ" smtClean="0"/>
              <a:t>5/09/2016</a:t>
            </a:fld>
            <a:endParaRPr lang="en-NZ"/>
          </a:p>
        </p:txBody>
      </p:sp>
      <p:sp>
        <p:nvSpPr>
          <p:cNvPr id="3" name="Footer Placeholder 2"/>
          <p:cNvSpPr>
            <a:spLocks noGrp="1"/>
          </p:cNvSpPr>
          <p:nvPr>
            <p:ph type="ftr" sz="quarter" idx="11"/>
          </p:nvPr>
        </p:nvSpPr>
        <p:spPr/>
        <p:txBody>
          <a:bodyPr/>
          <a:lstStyle/>
          <a:p>
            <a:endParaRPr lang="en-NZ"/>
          </a:p>
        </p:txBody>
      </p:sp>
      <p:sp>
        <p:nvSpPr>
          <p:cNvPr id="4" name="Slide Number Placeholder 3"/>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634313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BEE6D-1562-4FBC-A7FB-4E2E97D0D8F8}" type="datetimeFigureOut">
              <a:rPr lang="en-NZ" smtClean="0"/>
              <a:t>5/09/2016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24796003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FBEE6D-1562-4FBC-A7FB-4E2E97D0D8F8}" type="datetimeFigureOut">
              <a:rPr lang="en-NZ" smtClean="0"/>
              <a:t>5/09/2016</a:t>
            </a:fld>
            <a:endParaRPr lang="en-NZ"/>
          </a:p>
        </p:txBody>
      </p:sp>
      <p:sp>
        <p:nvSpPr>
          <p:cNvPr id="6" name="Footer Placeholder 5"/>
          <p:cNvSpPr>
            <a:spLocks noGrp="1"/>
          </p:cNvSpPr>
          <p:nvPr>
            <p:ph type="ftr" sz="quarter" idx="11"/>
          </p:nvPr>
        </p:nvSpPr>
        <p:spPr/>
        <p:txBody>
          <a:bodyPr/>
          <a:lstStyle/>
          <a:p>
            <a:endParaRPr lang="en-NZ"/>
          </a:p>
        </p:txBody>
      </p:sp>
      <p:sp>
        <p:nvSpPr>
          <p:cNvPr id="7" name="Slide Number Placeholder 6"/>
          <p:cNvSpPr>
            <a:spLocks noGrp="1"/>
          </p:cNvSpPr>
          <p:nvPr>
            <p:ph type="sldNum" sz="quarter" idx="12"/>
          </p:nvPr>
        </p:nvSpPr>
        <p:spPr/>
        <p:txBody>
          <a:bodyPr/>
          <a:lstStyle/>
          <a:p>
            <a:fld id="{AD2DD305-19F9-42D8-B750-0D11A5BC0576}" type="slidenum">
              <a:rPr lang="en-NZ" smtClean="0"/>
              <a:t>‹#›</a:t>
            </a:fld>
            <a:endParaRPr lang="en-NZ"/>
          </a:p>
        </p:txBody>
      </p:sp>
    </p:spTree>
    <p:extLst>
      <p:ext uri="{BB962C8B-B14F-4D97-AF65-F5344CB8AC3E}">
        <p14:creationId xmlns:p14="http://schemas.microsoft.com/office/powerpoint/2010/main" val="350537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FBEE6D-1562-4FBC-A7FB-4E2E97D0D8F8}" type="datetimeFigureOut">
              <a:rPr lang="en-NZ" smtClean="0"/>
              <a:t>5/09/2016</a:t>
            </a:fld>
            <a:endParaRPr lang="en-NZ"/>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NZ"/>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D2DD305-19F9-42D8-B750-0D11A5BC0576}" type="slidenum">
              <a:rPr lang="en-NZ" smtClean="0"/>
              <a:t>‹#›</a:t>
            </a:fld>
            <a:endParaRPr lang="en-NZ"/>
          </a:p>
        </p:txBody>
      </p:sp>
    </p:spTree>
    <p:extLst>
      <p:ext uri="{BB962C8B-B14F-4D97-AF65-F5344CB8AC3E}">
        <p14:creationId xmlns:p14="http://schemas.microsoft.com/office/powerpoint/2010/main" val="24675925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notesSlide" Target="../notesSlides/notesSlide8.xml"/><Relationship Id="rId7" Type="http://schemas.openxmlformats.org/officeDocument/2006/relationships/oleObject" Target="../embeddings/oleObject4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emf"/><Relationship Id="rId5" Type="http://schemas.openxmlformats.org/officeDocument/2006/relationships/oleObject" Target="../embeddings/oleObject47.bin"/><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8.png"/><Relationship Id="rId7" Type="http://schemas.openxmlformats.org/officeDocument/2006/relationships/diagramColors" Target="../diagrams/colors2.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oleObject" Target="../embeddings/oleObject4.bin"/><Relationship Id="rId13" Type="http://schemas.openxmlformats.org/officeDocument/2006/relationships/oleObject" Target="../embeddings/oleObject9.bin"/><Relationship Id="rId3" Type="http://schemas.openxmlformats.org/officeDocument/2006/relationships/notesSlide" Target="../notesSlides/notesSlide1.xml"/><Relationship Id="rId7" Type="http://schemas.openxmlformats.org/officeDocument/2006/relationships/oleObject" Target="../embeddings/oleObject3.bin"/><Relationship Id="rId12"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oleObject" Target="../embeddings/oleObject7.bin"/><Relationship Id="rId5" Type="http://schemas.openxmlformats.org/officeDocument/2006/relationships/image" Target="../media/image1.emf"/><Relationship Id="rId10" Type="http://schemas.openxmlformats.org/officeDocument/2006/relationships/oleObject" Target="../embeddings/oleObject6.bin"/><Relationship Id="rId4" Type="http://schemas.openxmlformats.org/officeDocument/2006/relationships/oleObject" Target="../embeddings/oleObject1.bin"/><Relationship Id="rId9" Type="http://schemas.openxmlformats.org/officeDocument/2006/relationships/oleObject" Target="../embeddings/oleObject5.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3.bin"/><Relationship Id="rId13" Type="http://schemas.openxmlformats.org/officeDocument/2006/relationships/oleObject" Target="../embeddings/oleObject18.bin"/><Relationship Id="rId3" Type="http://schemas.openxmlformats.org/officeDocument/2006/relationships/notesSlide" Target="../notesSlides/notesSlide2.xml"/><Relationship Id="rId7" Type="http://schemas.openxmlformats.org/officeDocument/2006/relationships/oleObject" Target="../embeddings/oleObject12.bin"/><Relationship Id="rId12"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11.bin"/><Relationship Id="rId11" Type="http://schemas.openxmlformats.org/officeDocument/2006/relationships/oleObject" Target="../embeddings/oleObject16.bin"/><Relationship Id="rId5" Type="http://schemas.openxmlformats.org/officeDocument/2006/relationships/image" Target="../media/image1.emf"/><Relationship Id="rId10" Type="http://schemas.openxmlformats.org/officeDocument/2006/relationships/oleObject" Target="../embeddings/oleObject15.bin"/><Relationship Id="rId4" Type="http://schemas.openxmlformats.org/officeDocument/2006/relationships/oleObject" Target="../embeddings/oleObject10.bin"/><Relationship Id="rId9" Type="http://schemas.openxmlformats.org/officeDocument/2006/relationships/oleObject" Target="../embeddings/oleObject14.bin"/><Relationship Id="rId14"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oleObject" Target="../embeddings/oleObject22.bin"/><Relationship Id="rId13" Type="http://schemas.openxmlformats.org/officeDocument/2006/relationships/oleObject" Target="../embeddings/oleObject27.bin"/><Relationship Id="rId18" Type="http://schemas.openxmlformats.org/officeDocument/2006/relationships/oleObject" Target="../embeddings/oleObject32.bin"/><Relationship Id="rId26" Type="http://schemas.openxmlformats.org/officeDocument/2006/relationships/oleObject" Target="../embeddings/oleObject40.bin"/><Relationship Id="rId3" Type="http://schemas.openxmlformats.org/officeDocument/2006/relationships/notesSlide" Target="../notesSlides/notesSlide3.xml"/><Relationship Id="rId21" Type="http://schemas.openxmlformats.org/officeDocument/2006/relationships/oleObject" Target="../embeddings/oleObject35.bin"/><Relationship Id="rId7" Type="http://schemas.openxmlformats.org/officeDocument/2006/relationships/oleObject" Target="../embeddings/oleObject21.bin"/><Relationship Id="rId12" Type="http://schemas.openxmlformats.org/officeDocument/2006/relationships/oleObject" Target="../embeddings/oleObject26.bin"/><Relationship Id="rId17" Type="http://schemas.openxmlformats.org/officeDocument/2006/relationships/oleObject" Target="../embeddings/oleObject31.bin"/><Relationship Id="rId25" Type="http://schemas.openxmlformats.org/officeDocument/2006/relationships/oleObject" Target="../embeddings/oleObject39.bin"/><Relationship Id="rId2" Type="http://schemas.openxmlformats.org/officeDocument/2006/relationships/slideLayout" Target="../slideLayouts/slideLayout2.xml"/><Relationship Id="rId16" Type="http://schemas.openxmlformats.org/officeDocument/2006/relationships/oleObject" Target="../embeddings/oleObject30.bin"/><Relationship Id="rId20" Type="http://schemas.openxmlformats.org/officeDocument/2006/relationships/oleObject" Target="../embeddings/oleObject34.bin"/><Relationship Id="rId29" Type="http://schemas.openxmlformats.org/officeDocument/2006/relationships/oleObject" Target="../embeddings/oleObject43.bin"/><Relationship Id="rId1" Type="http://schemas.openxmlformats.org/officeDocument/2006/relationships/vmlDrawing" Target="../drawings/vmlDrawing3.vml"/><Relationship Id="rId6" Type="http://schemas.openxmlformats.org/officeDocument/2006/relationships/oleObject" Target="../embeddings/oleObject20.bin"/><Relationship Id="rId11" Type="http://schemas.openxmlformats.org/officeDocument/2006/relationships/oleObject" Target="../embeddings/oleObject25.bin"/><Relationship Id="rId24" Type="http://schemas.openxmlformats.org/officeDocument/2006/relationships/oleObject" Target="../embeddings/oleObject38.bin"/><Relationship Id="rId32" Type="http://schemas.openxmlformats.org/officeDocument/2006/relationships/oleObject" Target="../embeddings/oleObject46.bin"/><Relationship Id="rId5" Type="http://schemas.openxmlformats.org/officeDocument/2006/relationships/image" Target="../media/image1.emf"/><Relationship Id="rId15" Type="http://schemas.openxmlformats.org/officeDocument/2006/relationships/oleObject" Target="../embeddings/oleObject29.bin"/><Relationship Id="rId23" Type="http://schemas.openxmlformats.org/officeDocument/2006/relationships/oleObject" Target="../embeddings/oleObject37.bin"/><Relationship Id="rId28" Type="http://schemas.openxmlformats.org/officeDocument/2006/relationships/oleObject" Target="../embeddings/oleObject42.bin"/><Relationship Id="rId10" Type="http://schemas.openxmlformats.org/officeDocument/2006/relationships/oleObject" Target="../embeddings/oleObject24.bin"/><Relationship Id="rId19" Type="http://schemas.openxmlformats.org/officeDocument/2006/relationships/oleObject" Target="../embeddings/oleObject33.bin"/><Relationship Id="rId31" Type="http://schemas.openxmlformats.org/officeDocument/2006/relationships/oleObject" Target="../embeddings/oleObject45.bin"/><Relationship Id="rId4" Type="http://schemas.openxmlformats.org/officeDocument/2006/relationships/oleObject" Target="../embeddings/oleObject19.bin"/><Relationship Id="rId9" Type="http://schemas.openxmlformats.org/officeDocument/2006/relationships/oleObject" Target="../embeddings/oleObject23.bin"/><Relationship Id="rId14" Type="http://schemas.openxmlformats.org/officeDocument/2006/relationships/oleObject" Target="../embeddings/oleObject28.bin"/><Relationship Id="rId22" Type="http://schemas.openxmlformats.org/officeDocument/2006/relationships/oleObject" Target="../embeddings/oleObject36.bin"/><Relationship Id="rId27" Type="http://schemas.openxmlformats.org/officeDocument/2006/relationships/oleObject" Target="../embeddings/oleObject41.bin"/><Relationship Id="rId30" Type="http://schemas.openxmlformats.org/officeDocument/2006/relationships/oleObject" Target="../embeddings/oleObject44.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NZ" dirty="0" smtClean="0"/>
              <a:t>Solution Manager @ NZ Defence</a:t>
            </a:r>
            <a:endParaRPr lang="en-NZ" dirty="0"/>
          </a:p>
        </p:txBody>
      </p:sp>
      <p:sp>
        <p:nvSpPr>
          <p:cNvPr id="3" name="Subtitle 2"/>
          <p:cNvSpPr>
            <a:spLocks noGrp="1"/>
          </p:cNvSpPr>
          <p:nvPr>
            <p:ph type="subTitle" idx="1"/>
          </p:nvPr>
        </p:nvSpPr>
        <p:spPr/>
        <p:txBody>
          <a:bodyPr/>
          <a:lstStyle/>
          <a:p>
            <a:endParaRPr lang="en-NZ"/>
          </a:p>
        </p:txBody>
      </p:sp>
    </p:spTree>
    <p:extLst>
      <p:ext uri="{BB962C8B-B14F-4D97-AF65-F5344CB8AC3E}">
        <p14:creationId xmlns:p14="http://schemas.microsoft.com/office/powerpoint/2010/main" val="34570239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445269488"/>
              </p:ext>
            </p:extLst>
          </p:nvPr>
        </p:nvGraphicFramePr>
        <p:xfrm>
          <a:off x="208722" y="506892"/>
          <a:ext cx="8229600" cy="60827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p:cNvSpPr txBox="1"/>
          <p:nvPr/>
        </p:nvSpPr>
        <p:spPr>
          <a:xfrm>
            <a:off x="675860" y="6042989"/>
            <a:ext cx="7663070" cy="369332"/>
          </a:xfrm>
          <a:prstGeom prst="rect">
            <a:avLst/>
          </a:prstGeom>
          <a:noFill/>
        </p:spPr>
        <p:txBody>
          <a:bodyPr wrap="square" rtlCol="0">
            <a:spAutoFit/>
          </a:bodyPr>
          <a:lstStyle/>
          <a:p>
            <a:pPr algn="ctr"/>
            <a:r>
              <a:rPr lang="en-NZ" dirty="0" smtClean="0"/>
              <a:t>Hierarchy of business processes undertaken in the ERP environment</a:t>
            </a:r>
            <a:endParaRPr lang="en-NZ" dirty="0"/>
          </a:p>
        </p:txBody>
      </p:sp>
    </p:spTree>
    <p:extLst>
      <p:ext uri="{BB962C8B-B14F-4D97-AF65-F5344CB8AC3E}">
        <p14:creationId xmlns:p14="http://schemas.microsoft.com/office/powerpoint/2010/main" val="2986450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69181" y="1267176"/>
            <a:ext cx="1248186" cy="880549"/>
            <a:chOff x="801129" y="2921829"/>
            <a:chExt cx="1248186" cy="880549"/>
          </a:xfrm>
        </p:grpSpPr>
        <p:sp>
          <p:nvSpPr>
            <p:cNvPr id="8" name="Rounded Rectangle 7"/>
            <p:cNvSpPr/>
            <p:nvPr/>
          </p:nvSpPr>
          <p:spPr>
            <a:xfrm>
              <a:off x="801129" y="2921829"/>
              <a:ext cx="1248186" cy="88054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ounded Rectangle 4"/>
            <p:cNvSpPr/>
            <p:nvPr/>
          </p:nvSpPr>
          <p:spPr>
            <a:xfrm>
              <a:off x="826919" y="2947619"/>
              <a:ext cx="1196606" cy="8289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Materials Management</a:t>
              </a:r>
              <a:endParaRPr lang="en-NZ" sz="1500" kern="1200" dirty="0"/>
            </a:p>
          </p:txBody>
        </p:sp>
      </p:grpSp>
      <p:grpSp>
        <p:nvGrpSpPr>
          <p:cNvPr id="5" name="Group 4"/>
          <p:cNvGrpSpPr/>
          <p:nvPr/>
        </p:nvGrpSpPr>
        <p:grpSpPr>
          <a:xfrm>
            <a:off x="877112" y="2783221"/>
            <a:ext cx="1502133" cy="781226"/>
            <a:chOff x="635050" y="4437874"/>
            <a:chExt cx="1876144" cy="939034"/>
          </a:xfrm>
        </p:grpSpPr>
        <p:sp>
          <p:nvSpPr>
            <p:cNvPr id="6" name="Rounded Rectangle 5"/>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Rounded Rectangle 6"/>
            <p:cNvSpPr/>
            <p:nvPr/>
          </p:nvSpPr>
          <p:spPr>
            <a:xfrm>
              <a:off x="662553" y="4465377"/>
              <a:ext cx="1821138"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Purchasing</a:t>
              </a:r>
              <a:endParaRPr lang="en-NZ" sz="1500" kern="1200" dirty="0"/>
            </a:p>
          </p:txBody>
        </p:sp>
      </p:grpSp>
      <p:cxnSp>
        <p:nvCxnSpPr>
          <p:cNvPr id="11" name="Elbow Connector 10"/>
          <p:cNvCxnSpPr>
            <a:stCxn id="8" idx="2"/>
            <a:endCxn id="6" idx="0"/>
          </p:cNvCxnSpPr>
          <p:nvPr/>
        </p:nvCxnSpPr>
        <p:spPr>
          <a:xfrm rot="16200000" flipH="1">
            <a:off x="1142978" y="2298020"/>
            <a:ext cx="635496" cy="33490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1166300" y="4177062"/>
            <a:ext cx="1502133" cy="781226"/>
            <a:chOff x="635050" y="4437874"/>
            <a:chExt cx="1876144" cy="939034"/>
          </a:xfrm>
        </p:grpSpPr>
        <p:sp>
          <p:nvSpPr>
            <p:cNvPr id="13" name="Rounded Rectangle 12"/>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6"/>
            <p:cNvSpPr/>
            <p:nvPr/>
          </p:nvSpPr>
          <p:spPr>
            <a:xfrm>
              <a:off x="662553" y="4465377"/>
              <a:ext cx="1821138"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Shop from Catalogue</a:t>
              </a:r>
              <a:endParaRPr lang="en-NZ" sz="1500" kern="1200" dirty="0"/>
            </a:p>
          </p:txBody>
        </p:sp>
      </p:grpSp>
      <p:cxnSp>
        <p:nvCxnSpPr>
          <p:cNvPr id="15" name="Elbow Connector 14"/>
          <p:cNvCxnSpPr>
            <a:endCxn id="13" idx="0"/>
          </p:cNvCxnSpPr>
          <p:nvPr/>
        </p:nvCxnSpPr>
        <p:spPr>
          <a:xfrm rot="16200000" flipH="1">
            <a:off x="1432166" y="3691861"/>
            <a:ext cx="635496" cy="33490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endCxn id="8" idx="0"/>
          </p:cNvCxnSpPr>
          <p:nvPr/>
        </p:nvCxnSpPr>
        <p:spPr>
          <a:xfrm rot="16200000" flipH="1">
            <a:off x="759718" y="733620"/>
            <a:ext cx="650950" cy="41616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62" name="Group 61"/>
          <p:cNvGrpSpPr/>
          <p:nvPr/>
        </p:nvGrpSpPr>
        <p:grpSpPr>
          <a:xfrm>
            <a:off x="495482" y="1265143"/>
            <a:ext cx="7117892" cy="5012610"/>
            <a:chOff x="495482" y="1265143"/>
            <a:chExt cx="7117892" cy="5012610"/>
          </a:xfrm>
        </p:grpSpPr>
        <p:grpSp>
          <p:nvGrpSpPr>
            <p:cNvPr id="42" name="Group 41"/>
            <p:cNvGrpSpPr/>
            <p:nvPr/>
          </p:nvGrpSpPr>
          <p:grpSpPr>
            <a:xfrm>
              <a:off x="495482" y="4958287"/>
              <a:ext cx="5292013" cy="1319466"/>
              <a:chOff x="495482" y="4958287"/>
              <a:chExt cx="5292013" cy="1319466"/>
            </a:xfrm>
          </p:grpSpPr>
          <p:grpSp>
            <p:nvGrpSpPr>
              <p:cNvPr id="19" name="Group 18"/>
              <p:cNvGrpSpPr/>
              <p:nvPr/>
            </p:nvGrpSpPr>
            <p:grpSpPr>
              <a:xfrm>
                <a:off x="495482" y="5795735"/>
                <a:ext cx="1149640" cy="468302"/>
                <a:chOff x="635050" y="4437874"/>
                <a:chExt cx="1876144" cy="939034"/>
              </a:xfrm>
            </p:grpSpPr>
            <p:sp>
              <p:nvSpPr>
                <p:cNvPr id="20" name="Rounded Rectangle 19"/>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6"/>
                <p:cNvSpPr/>
                <p:nvPr/>
              </p:nvSpPr>
              <p:spPr>
                <a:xfrm>
                  <a:off x="662553" y="4465377"/>
                  <a:ext cx="1821137"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Fill shopping cart</a:t>
                  </a:r>
                  <a:endParaRPr lang="en-NZ" sz="1200" kern="1200" dirty="0"/>
                </a:p>
              </p:txBody>
            </p:sp>
          </p:grpSp>
          <p:cxnSp>
            <p:nvCxnSpPr>
              <p:cNvPr id="22" name="Elbow Connector 21"/>
              <p:cNvCxnSpPr>
                <a:stCxn id="13" idx="2"/>
                <a:endCxn id="20" idx="0"/>
              </p:cNvCxnSpPr>
              <p:nvPr/>
            </p:nvCxnSpPr>
            <p:spPr>
              <a:xfrm rot="5400000">
                <a:off x="1075112" y="4953479"/>
                <a:ext cx="837447" cy="84706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1939386" y="5795735"/>
                <a:ext cx="1149640" cy="468302"/>
                <a:chOff x="635050" y="4437874"/>
                <a:chExt cx="1876144" cy="939034"/>
              </a:xfrm>
            </p:grpSpPr>
            <p:sp>
              <p:nvSpPr>
                <p:cNvPr id="25" name="Rounded Rectangle 24"/>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Rounded Rectangle 6"/>
                <p:cNvSpPr/>
                <p:nvPr/>
              </p:nvSpPr>
              <p:spPr>
                <a:xfrm>
                  <a:off x="662553" y="4465377"/>
                  <a:ext cx="1821137"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Approve expenditure</a:t>
                  </a:r>
                  <a:endParaRPr lang="en-NZ" sz="1200" kern="1200" dirty="0"/>
                </a:p>
              </p:txBody>
            </p:sp>
          </p:grpSp>
          <p:cxnSp>
            <p:nvCxnSpPr>
              <p:cNvPr id="27" name="Elbow Connector 26"/>
              <p:cNvCxnSpPr>
                <a:stCxn id="13" idx="2"/>
                <a:endCxn id="25" idx="0"/>
              </p:cNvCxnSpPr>
              <p:nvPr/>
            </p:nvCxnSpPr>
            <p:spPr>
              <a:xfrm rot="16200000" flipH="1">
                <a:off x="1797063" y="5078591"/>
                <a:ext cx="837447" cy="596839"/>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3324237" y="5809451"/>
                <a:ext cx="1132787" cy="468302"/>
                <a:chOff x="635050" y="4437874"/>
                <a:chExt cx="1876144" cy="939034"/>
              </a:xfrm>
            </p:grpSpPr>
            <p:sp>
              <p:nvSpPr>
                <p:cNvPr id="30" name="Rounded Rectangle 29"/>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Rounded Rectangle 6"/>
                <p:cNvSpPr/>
                <p:nvPr/>
              </p:nvSpPr>
              <p:spPr>
                <a:xfrm>
                  <a:off x="662553" y="4465377"/>
                  <a:ext cx="1821138" cy="88402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Order goods</a:t>
                  </a:r>
                  <a:endParaRPr lang="en-NZ" sz="1200" kern="1200" dirty="0"/>
                </a:p>
              </p:txBody>
            </p:sp>
          </p:grpSp>
          <p:cxnSp>
            <p:nvCxnSpPr>
              <p:cNvPr id="32" name="Elbow Connector 31"/>
              <p:cNvCxnSpPr>
                <a:stCxn id="13" idx="2"/>
                <a:endCxn id="30" idx="0"/>
              </p:cNvCxnSpPr>
              <p:nvPr/>
            </p:nvCxnSpPr>
            <p:spPr>
              <a:xfrm rot="16200000" flipH="1">
                <a:off x="2478418" y="4397237"/>
                <a:ext cx="851163" cy="1973264"/>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4654708" y="5809450"/>
                <a:ext cx="1132787" cy="468302"/>
                <a:chOff x="635050" y="4437874"/>
                <a:chExt cx="1876144" cy="939034"/>
              </a:xfrm>
            </p:grpSpPr>
            <p:sp>
              <p:nvSpPr>
                <p:cNvPr id="36" name="Rounded Rectangle 35"/>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Rounded Rectangle 6"/>
                <p:cNvSpPr/>
                <p:nvPr/>
              </p:nvSpPr>
              <p:spPr>
                <a:xfrm>
                  <a:off x="662553" y="4465377"/>
                  <a:ext cx="1821138" cy="88402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a:t>
                  </a:r>
                  <a:endParaRPr lang="en-NZ" sz="1200" kern="1200" dirty="0"/>
                </a:p>
              </p:txBody>
            </p:sp>
          </p:grpSp>
          <p:cxnSp>
            <p:nvCxnSpPr>
              <p:cNvPr id="38" name="Elbow Connector 37"/>
              <p:cNvCxnSpPr>
                <a:stCxn id="13" idx="2"/>
                <a:endCxn id="36" idx="0"/>
              </p:cNvCxnSpPr>
              <p:nvPr/>
            </p:nvCxnSpPr>
            <p:spPr>
              <a:xfrm rot="16200000" flipH="1">
                <a:off x="3143653" y="3732001"/>
                <a:ext cx="851162" cy="330373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4119230" y="1265143"/>
              <a:ext cx="3494144" cy="1200329"/>
            </a:xfrm>
            <a:prstGeom prst="rect">
              <a:avLst/>
            </a:prstGeom>
            <a:noFill/>
          </p:spPr>
          <p:txBody>
            <a:bodyPr wrap="square" rtlCol="0">
              <a:spAutoFit/>
            </a:bodyPr>
            <a:lstStyle/>
            <a:p>
              <a:r>
                <a:rPr lang="en-NZ" i="1" u="sng" dirty="0" smtClean="0"/>
                <a:t>Define</a:t>
              </a:r>
              <a:r>
                <a:rPr lang="en-NZ" dirty="0" smtClean="0"/>
                <a:t> the business process in terms of..</a:t>
              </a:r>
            </a:p>
            <a:p>
              <a:pPr marL="285750" indent="-285750">
                <a:buFont typeface="Arial" panose="020B0604020202020204" pitchFamily="34" charset="0"/>
                <a:buChar char="•"/>
              </a:pPr>
              <a:r>
                <a:rPr lang="en-NZ" dirty="0" smtClean="0"/>
                <a:t>The steps performed</a:t>
              </a:r>
              <a:endParaRPr lang="en-NZ" sz="1400" dirty="0" smtClean="0"/>
            </a:p>
            <a:p>
              <a:pPr marL="285750" indent="-285750">
                <a:buFont typeface="Arial" panose="020B0604020202020204" pitchFamily="34" charset="0"/>
                <a:buChar char="•"/>
              </a:pPr>
              <a:endParaRPr lang="en-NZ" dirty="0"/>
            </a:p>
          </p:txBody>
        </p:sp>
      </p:grpSp>
      <p:grpSp>
        <p:nvGrpSpPr>
          <p:cNvPr id="53" name="Group 52"/>
          <p:cNvGrpSpPr/>
          <p:nvPr/>
        </p:nvGrpSpPr>
        <p:grpSpPr>
          <a:xfrm>
            <a:off x="1778255" y="2891842"/>
            <a:ext cx="5838434" cy="3031546"/>
            <a:chOff x="1778255" y="2891842"/>
            <a:chExt cx="5838434" cy="3031546"/>
          </a:xfrm>
        </p:grpSpPr>
        <p:sp>
          <p:nvSpPr>
            <p:cNvPr id="50" name="TextBox 49"/>
            <p:cNvSpPr txBox="1"/>
            <p:nvPr/>
          </p:nvSpPr>
          <p:spPr>
            <a:xfrm>
              <a:off x="4122545" y="2891842"/>
              <a:ext cx="3494144" cy="861774"/>
            </a:xfrm>
            <a:prstGeom prst="rect">
              <a:avLst/>
            </a:prstGeom>
            <a:noFill/>
          </p:spPr>
          <p:txBody>
            <a:bodyPr wrap="square" rtlCol="0">
              <a:spAutoFit/>
            </a:bodyPr>
            <a:lstStyle/>
            <a:p>
              <a:pPr marL="285750" indent="-285750">
                <a:buFont typeface="Arial" panose="020B0604020202020204" pitchFamily="34" charset="0"/>
                <a:buChar char="•"/>
              </a:pPr>
              <a:r>
                <a:rPr lang="en-NZ" dirty="0" smtClean="0"/>
                <a:t>How the step is performed</a:t>
              </a:r>
            </a:p>
            <a:p>
              <a:pPr marL="742950" lvl="1" indent="-285750">
                <a:buFont typeface="Arial" panose="020B0604020202020204" pitchFamily="34" charset="0"/>
                <a:buChar char="•"/>
              </a:pPr>
              <a:r>
                <a:rPr lang="en-NZ" sz="1400" dirty="0" smtClean="0"/>
                <a:t>Programme/transaction </a:t>
              </a:r>
              <a:r>
                <a:rPr lang="en-NZ" sz="1400" dirty="0" err="1" smtClean="0"/>
                <a:t>etc</a:t>
              </a:r>
              <a:endParaRPr lang="en-NZ" sz="1400" dirty="0" smtClean="0"/>
            </a:p>
            <a:p>
              <a:pPr marL="285750" indent="-285750">
                <a:buFont typeface="Arial" panose="020B0604020202020204" pitchFamily="34" charset="0"/>
                <a:buChar char="•"/>
              </a:pPr>
              <a:endParaRPr lang="en-NZ" dirty="0"/>
            </a:p>
          </p:txBody>
        </p:sp>
        <p:sp>
          <p:nvSpPr>
            <p:cNvPr id="51" name="TextBox 50"/>
            <p:cNvSpPr txBox="1"/>
            <p:nvPr/>
          </p:nvSpPr>
          <p:spPr>
            <a:xfrm rot="19727916">
              <a:off x="3138546" y="5615611"/>
              <a:ext cx="615602" cy="307777"/>
            </a:xfrm>
            <a:prstGeom prst="rect">
              <a:avLst/>
            </a:prstGeom>
            <a:solidFill>
              <a:schemeClr val="accent3">
                <a:lumMod val="20000"/>
                <a:lumOff val="80000"/>
              </a:schemeClr>
            </a:solidFill>
            <a:ln w="3175">
              <a:solidFill>
                <a:schemeClr val="tx1"/>
              </a:solidFill>
            </a:ln>
          </p:spPr>
          <p:txBody>
            <a:bodyPr wrap="square" rtlCol="0">
              <a:spAutoFit/>
            </a:bodyPr>
            <a:lstStyle/>
            <a:p>
              <a:r>
                <a:rPr lang="en-NZ" sz="1400" dirty="0" smtClean="0"/>
                <a:t>me21</a:t>
              </a:r>
              <a:endParaRPr lang="en-NZ" sz="1400" dirty="0"/>
            </a:p>
          </p:txBody>
        </p:sp>
        <p:sp>
          <p:nvSpPr>
            <p:cNvPr id="52" name="TextBox 51"/>
            <p:cNvSpPr txBox="1"/>
            <p:nvPr/>
          </p:nvSpPr>
          <p:spPr>
            <a:xfrm rot="19727916">
              <a:off x="1778255" y="5615611"/>
              <a:ext cx="710419" cy="307777"/>
            </a:xfrm>
            <a:prstGeom prst="rect">
              <a:avLst/>
            </a:prstGeom>
            <a:solidFill>
              <a:schemeClr val="accent3">
                <a:lumMod val="20000"/>
                <a:lumOff val="80000"/>
              </a:schemeClr>
            </a:solidFill>
            <a:ln w="3175">
              <a:solidFill>
                <a:schemeClr val="tx1"/>
              </a:solidFill>
            </a:ln>
          </p:spPr>
          <p:txBody>
            <a:bodyPr wrap="square" rtlCol="0">
              <a:spAutoFit/>
            </a:bodyPr>
            <a:lstStyle/>
            <a:p>
              <a:r>
                <a:rPr lang="en-NZ" sz="1400" i="1" dirty="0" smtClean="0"/>
                <a:t>w/flow</a:t>
              </a:r>
              <a:endParaRPr lang="en-NZ" sz="1400" dirty="0"/>
            </a:p>
          </p:txBody>
        </p:sp>
      </p:grpSp>
      <p:grpSp>
        <p:nvGrpSpPr>
          <p:cNvPr id="57" name="Group 56"/>
          <p:cNvGrpSpPr/>
          <p:nvPr/>
        </p:nvGrpSpPr>
        <p:grpSpPr>
          <a:xfrm>
            <a:off x="2514206" y="3501436"/>
            <a:ext cx="5095859" cy="2294299"/>
            <a:chOff x="2514206" y="3501436"/>
            <a:chExt cx="5095859" cy="2294299"/>
          </a:xfrm>
        </p:grpSpPr>
        <p:sp>
          <p:nvSpPr>
            <p:cNvPr id="54" name="TextBox 53"/>
            <p:cNvSpPr txBox="1"/>
            <p:nvPr/>
          </p:nvSpPr>
          <p:spPr>
            <a:xfrm>
              <a:off x="4115921" y="3501436"/>
              <a:ext cx="3494144" cy="923330"/>
            </a:xfrm>
            <a:prstGeom prst="rect">
              <a:avLst/>
            </a:prstGeom>
            <a:noFill/>
          </p:spPr>
          <p:txBody>
            <a:bodyPr wrap="square" rtlCol="0">
              <a:spAutoFit/>
            </a:bodyPr>
            <a:lstStyle/>
            <a:p>
              <a:pPr marL="285750" indent="-285750">
                <a:buFont typeface="Arial" panose="020B0604020202020204" pitchFamily="34" charset="0"/>
                <a:buChar char="•"/>
              </a:pPr>
              <a:r>
                <a:rPr lang="en-NZ" dirty="0" smtClean="0"/>
                <a:t>What happens when something goes wrong</a:t>
              </a:r>
              <a:endParaRPr lang="en-NZ" sz="1400" dirty="0" smtClean="0"/>
            </a:p>
            <a:p>
              <a:pPr marL="285750" indent="-285750">
                <a:buFont typeface="Arial" panose="020B0604020202020204" pitchFamily="34" charset="0"/>
                <a:buChar char="•"/>
              </a:pPr>
              <a:endParaRPr lang="en-NZ" dirty="0"/>
            </a:p>
          </p:txBody>
        </p:sp>
        <p:pic>
          <p:nvPicPr>
            <p:cNvPr id="28674" name="85D5BFB6-B207-4E19-B05B-E3DC23F7900D" descr="C4F252DE-79F2-4CEC-B45E-9EDA12232419@D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77364" y="4229760"/>
              <a:ext cx="984506" cy="9417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6" name="Curved Connector 55"/>
            <p:cNvCxnSpPr>
              <a:stCxn id="28674" idx="1"/>
              <a:endCxn id="25" idx="0"/>
            </p:cNvCxnSpPr>
            <p:nvPr/>
          </p:nvCxnSpPr>
          <p:spPr>
            <a:xfrm rot="10800000" flipV="1">
              <a:off x="2514206" y="4700611"/>
              <a:ext cx="2863158" cy="1095124"/>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61" name="Group 60"/>
          <p:cNvGrpSpPr/>
          <p:nvPr/>
        </p:nvGrpSpPr>
        <p:grpSpPr>
          <a:xfrm>
            <a:off x="1219119" y="2331943"/>
            <a:ext cx="6394255" cy="4460944"/>
            <a:chOff x="1219119" y="2331943"/>
            <a:chExt cx="6394255" cy="4460944"/>
          </a:xfrm>
        </p:grpSpPr>
        <p:sp>
          <p:nvSpPr>
            <p:cNvPr id="43" name="TextBox 42"/>
            <p:cNvSpPr txBox="1"/>
            <p:nvPr/>
          </p:nvSpPr>
          <p:spPr>
            <a:xfrm>
              <a:off x="4119230" y="2331943"/>
              <a:ext cx="3494144" cy="861774"/>
            </a:xfrm>
            <a:prstGeom prst="rect">
              <a:avLst/>
            </a:prstGeom>
            <a:noFill/>
          </p:spPr>
          <p:txBody>
            <a:bodyPr wrap="square" rtlCol="0">
              <a:spAutoFit/>
            </a:bodyPr>
            <a:lstStyle/>
            <a:p>
              <a:pPr marL="285750" indent="-285750">
                <a:buFont typeface="Arial" panose="020B0604020202020204" pitchFamily="34" charset="0"/>
                <a:buChar char="•"/>
              </a:pPr>
              <a:r>
                <a:rPr lang="en-NZ" dirty="0" smtClean="0"/>
                <a:t>Where the step is performed</a:t>
              </a:r>
            </a:p>
            <a:p>
              <a:pPr marL="742950" lvl="1" indent="-285750">
                <a:buFont typeface="Arial" panose="020B0604020202020204" pitchFamily="34" charset="0"/>
                <a:buChar char="•"/>
              </a:pPr>
              <a:r>
                <a:rPr lang="en-NZ" sz="1400" dirty="0" smtClean="0"/>
                <a:t>Logical component </a:t>
              </a:r>
              <a:r>
                <a:rPr lang="en-NZ" sz="1400" dirty="0" err="1" smtClean="0"/>
                <a:t>Ecc</a:t>
              </a:r>
              <a:r>
                <a:rPr lang="en-NZ" sz="1400" dirty="0" smtClean="0"/>
                <a:t>/SRM </a:t>
              </a:r>
              <a:r>
                <a:rPr lang="en-NZ" sz="1400" dirty="0" err="1" smtClean="0"/>
                <a:t>etc</a:t>
              </a:r>
              <a:endParaRPr lang="en-NZ" sz="1400" dirty="0" smtClean="0"/>
            </a:p>
            <a:p>
              <a:pPr marL="285750" indent="-285750">
                <a:buFont typeface="Arial" panose="020B0604020202020204" pitchFamily="34" charset="0"/>
                <a:buChar char="•"/>
              </a:pPr>
              <a:endParaRPr lang="en-NZ" dirty="0"/>
            </a:p>
          </p:txBody>
        </p:sp>
        <p:grpSp>
          <p:nvGrpSpPr>
            <p:cNvPr id="60" name="Group 59"/>
            <p:cNvGrpSpPr/>
            <p:nvPr/>
          </p:nvGrpSpPr>
          <p:grpSpPr>
            <a:xfrm>
              <a:off x="1219119" y="5950044"/>
              <a:ext cx="731484" cy="839787"/>
              <a:chOff x="2482601" y="521807"/>
              <a:chExt cx="731484" cy="839787"/>
            </a:xfrm>
          </p:grpSpPr>
          <p:graphicFrame>
            <p:nvGraphicFramePr>
              <p:cNvPr id="58" name="Object 57"/>
              <p:cNvGraphicFramePr>
                <a:graphicFrameLocks noChangeAspect="1"/>
              </p:cNvGraphicFramePr>
              <p:nvPr>
                <p:extLst>
                  <p:ext uri="{D42A27DB-BD31-4B8C-83A1-F6EECF244321}">
                    <p14:modId xmlns:p14="http://schemas.microsoft.com/office/powerpoint/2010/main" val="553451152"/>
                  </p:ext>
                </p:extLst>
              </p:nvPr>
            </p:nvGraphicFramePr>
            <p:xfrm>
              <a:off x="2482601" y="521807"/>
              <a:ext cx="606425" cy="839787"/>
            </p:xfrm>
            <a:graphic>
              <a:graphicData uri="http://schemas.openxmlformats.org/presentationml/2006/ole">
                <mc:AlternateContent xmlns:mc="http://schemas.openxmlformats.org/markup-compatibility/2006">
                  <mc:Choice xmlns:v="urn:schemas-microsoft-com:vml" Requires="v">
                    <p:oleObj spid="_x0000_s4137" name="Visio" r:id="rId5" imgW="741581" imgH="947577" progId="Visio.Drawing.11">
                      <p:embed/>
                    </p:oleObj>
                  </mc:Choice>
                  <mc:Fallback>
                    <p:oleObj name="Visio" r:id="rId5" imgW="741581" imgH="94757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2601" y="521807"/>
                            <a:ext cx="6064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59" name="Rectangle 58"/>
              <p:cNvSpPr/>
              <p:nvPr/>
            </p:nvSpPr>
            <p:spPr>
              <a:xfrm rot="19782805">
                <a:off x="2587096" y="929457"/>
                <a:ext cx="626989" cy="307777"/>
              </a:xfrm>
              <a:prstGeom prst="rect">
                <a:avLst/>
              </a:prstGeom>
            </p:spPr>
            <p:txBody>
              <a:bodyPr wrap="square">
                <a:spAutoFit/>
              </a:bodyPr>
              <a:lstStyle/>
              <a:p>
                <a:r>
                  <a:rPr lang="en-NZ" sz="1400" dirty="0"/>
                  <a:t>SRM</a:t>
                </a:r>
              </a:p>
            </p:txBody>
          </p:sp>
        </p:grpSp>
        <p:grpSp>
          <p:nvGrpSpPr>
            <p:cNvPr id="63" name="Group 62"/>
            <p:cNvGrpSpPr/>
            <p:nvPr/>
          </p:nvGrpSpPr>
          <p:grpSpPr>
            <a:xfrm>
              <a:off x="2691453" y="5950044"/>
              <a:ext cx="731484" cy="839787"/>
              <a:chOff x="2482601" y="521807"/>
              <a:chExt cx="731484" cy="839787"/>
            </a:xfrm>
          </p:grpSpPr>
          <p:graphicFrame>
            <p:nvGraphicFramePr>
              <p:cNvPr id="64" name="Object 63"/>
              <p:cNvGraphicFramePr>
                <a:graphicFrameLocks noChangeAspect="1"/>
              </p:cNvGraphicFramePr>
              <p:nvPr>
                <p:extLst>
                  <p:ext uri="{D42A27DB-BD31-4B8C-83A1-F6EECF244321}">
                    <p14:modId xmlns:p14="http://schemas.microsoft.com/office/powerpoint/2010/main" val="1376665117"/>
                  </p:ext>
                </p:extLst>
              </p:nvPr>
            </p:nvGraphicFramePr>
            <p:xfrm>
              <a:off x="2482601" y="521807"/>
              <a:ext cx="606425" cy="839787"/>
            </p:xfrm>
            <a:graphic>
              <a:graphicData uri="http://schemas.openxmlformats.org/presentationml/2006/ole">
                <mc:AlternateContent xmlns:mc="http://schemas.openxmlformats.org/markup-compatibility/2006">
                  <mc:Choice xmlns:v="urn:schemas-microsoft-com:vml" Requires="v">
                    <p:oleObj spid="_x0000_s4138" name="Visio" r:id="rId7" imgW="741581" imgH="947577" progId="Visio.Drawing.11">
                      <p:embed/>
                    </p:oleObj>
                  </mc:Choice>
                  <mc:Fallback>
                    <p:oleObj name="Visio" r:id="rId7" imgW="741581" imgH="94757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2601" y="521807"/>
                            <a:ext cx="6064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5" name="Rectangle 64"/>
              <p:cNvSpPr/>
              <p:nvPr/>
            </p:nvSpPr>
            <p:spPr>
              <a:xfrm rot="19782805">
                <a:off x="2587096" y="929457"/>
                <a:ext cx="626989" cy="307777"/>
              </a:xfrm>
              <a:prstGeom prst="rect">
                <a:avLst/>
              </a:prstGeom>
            </p:spPr>
            <p:txBody>
              <a:bodyPr wrap="square">
                <a:spAutoFit/>
              </a:bodyPr>
              <a:lstStyle/>
              <a:p>
                <a:r>
                  <a:rPr lang="en-NZ" sz="1400" dirty="0" smtClean="0"/>
                  <a:t>Portal</a:t>
                </a:r>
                <a:endParaRPr lang="en-NZ" sz="1400" dirty="0"/>
              </a:p>
            </p:txBody>
          </p:sp>
        </p:grpSp>
        <p:grpSp>
          <p:nvGrpSpPr>
            <p:cNvPr id="66" name="Group 65"/>
            <p:cNvGrpSpPr/>
            <p:nvPr/>
          </p:nvGrpSpPr>
          <p:grpSpPr>
            <a:xfrm>
              <a:off x="4074676" y="5953100"/>
              <a:ext cx="731484" cy="839787"/>
              <a:chOff x="2482601" y="521807"/>
              <a:chExt cx="731484" cy="839787"/>
            </a:xfrm>
          </p:grpSpPr>
          <p:graphicFrame>
            <p:nvGraphicFramePr>
              <p:cNvPr id="67" name="Object 66"/>
              <p:cNvGraphicFramePr>
                <a:graphicFrameLocks noChangeAspect="1"/>
              </p:cNvGraphicFramePr>
              <p:nvPr>
                <p:extLst>
                  <p:ext uri="{D42A27DB-BD31-4B8C-83A1-F6EECF244321}">
                    <p14:modId xmlns:p14="http://schemas.microsoft.com/office/powerpoint/2010/main" val="1314702745"/>
                  </p:ext>
                </p:extLst>
              </p:nvPr>
            </p:nvGraphicFramePr>
            <p:xfrm>
              <a:off x="2482601" y="521807"/>
              <a:ext cx="606425" cy="839787"/>
            </p:xfrm>
            <a:graphic>
              <a:graphicData uri="http://schemas.openxmlformats.org/presentationml/2006/ole">
                <mc:AlternateContent xmlns:mc="http://schemas.openxmlformats.org/markup-compatibility/2006">
                  <mc:Choice xmlns:v="urn:schemas-microsoft-com:vml" Requires="v">
                    <p:oleObj spid="_x0000_s4139" name="Visio" r:id="rId8" imgW="741581" imgH="947577" progId="Visio.Drawing.11">
                      <p:embed/>
                    </p:oleObj>
                  </mc:Choice>
                  <mc:Fallback>
                    <p:oleObj name="Visio" r:id="rId8" imgW="741581" imgH="947577" progId="Visio.Drawing.1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2601" y="521807"/>
                            <a:ext cx="6064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8" name="Rectangle 67"/>
              <p:cNvSpPr/>
              <p:nvPr/>
            </p:nvSpPr>
            <p:spPr>
              <a:xfrm rot="19782805">
                <a:off x="2587096" y="929457"/>
                <a:ext cx="626989" cy="307777"/>
              </a:xfrm>
              <a:prstGeom prst="rect">
                <a:avLst/>
              </a:prstGeom>
            </p:spPr>
            <p:txBody>
              <a:bodyPr wrap="square">
                <a:spAutoFit/>
              </a:bodyPr>
              <a:lstStyle/>
              <a:p>
                <a:r>
                  <a:rPr lang="en-NZ" sz="1400" dirty="0" smtClean="0"/>
                  <a:t>ECC</a:t>
                </a:r>
                <a:endParaRPr lang="en-NZ" sz="1400" dirty="0"/>
              </a:p>
            </p:txBody>
          </p:sp>
        </p:grpSp>
      </p:grpSp>
    </p:spTree>
    <p:extLst>
      <p:ext uri="{BB962C8B-B14F-4D97-AF65-F5344CB8AC3E}">
        <p14:creationId xmlns:p14="http://schemas.microsoft.com/office/powerpoint/2010/main" val="3701181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
                                        </p:tgtEl>
                                        <p:attrNameLst>
                                          <p:attrName>style.visibility</p:attrName>
                                        </p:attrNameLst>
                                      </p:cBhvr>
                                      <p:to>
                                        <p:strVal val="visible"/>
                                      </p:to>
                                    </p:set>
                                    <p:animEffect transition="in" filter="fade">
                                      <p:cBhvr>
                                        <p:cTn id="12" dur="500"/>
                                        <p:tgtEl>
                                          <p:spTgt spid="6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fade">
                                      <p:cBhvr>
                                        <p:cTn id="17" dur="500"/>
                                        <p:tgtEl>
                                          <p:spTgt spid="5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7"/>
                                        </p:tgtEl>
                                        <p:attrNameLst>
                                          <p:attrName>style.visibility</p:attrName>
                                        </p:attrNameLst>
                                      </p:cBhvr>
                                      <p:to>
                                        <p:strVal val="visible"/>
                                      </p:to>
                                    </p:set>
                                    <p:animEffect transition="in" filter="fade">
                                      <p:cBhvr>
                                        <p:cTn id="22"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69181" y="1267176"/>
            <a:ext cx="1248186" cy="880549"/>
            <a:chOff x="801129" y="2921829"/>
            <a:chExt cx="1248186" cy="880549"/>
          </a:xfrm>
        </p:grpSpPr>
        <p:sp>
          <p:nvSpPr>
            <p:cNvPr id="8" name="Rounded Rectangle 7"/>
            <p:cNvSpPr/>
            <p:nvPr/>
          </p:nvSpPr>
          <p:spPr>
            <a:xfrm>
              <a:off x="801129" y="2921829"/>
              <a:ext cx="1248186" cy="88054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ounded Rectangle 4"/>
            <p:cNvSpPr/>
            <p:nvPr/>
          </p:nvSpPr>
          <p:spPr>
            <a:xfrm>
              <a:off x="826919" y="2947619"/>
              <a:ext cx="1196606" cy="8289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Materials Management</a:t>
              </a:r>
              <a:endParaRPr lang="en-NZ" sz="1500" kern="1200" dirty="0"/>
            </a:p>
          </p:txBody>
        </p:sp>
      </p:grpSp>
      <p:grpSp>
        <p:nvGrpSpPr>
          <p:cNvPr id="5" name="Group 4"/>
          <p:cNvGrpSpPr/>
          <p:nvPr/>
        </p:nvGrpSpPr>
        <p:grpSpPr>
          <a:xfrm>
            <a:off x="877112" y="2783221"/>
            <a:ext cx="1502133" cy="781226"/>
            <a:chOff x="635050" y="4437874"/>
            <a:chExt cx="1876144" cy="939034"/>
          </a:xfrm>
        </p:grpSpPr>
        <p:sp>
          <p:nvSpPr>
            <p:cNvPr id="6" name="Rounded Rectangle 5"/>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Rounded Rectangle 6"/>
            <p:cNvSpPr/>
            <p:nvPr/>
          </p:nvSpPr>
          <p:spPr>
            <a:xfrm>
              <a:off x="662553" y="4465377"/>
              <a:ext cx="1821138"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Purchasing</a:t>
              </a:r>
              <a:endParaRPr lang="en-NZ" sz="1500" kern="1200" dirty="0"/>
            </a:p>
          </p:txBody>
        </p:sp>
      </p:grpSp>
      <p:cxnSp>
        <p:nvCxnSpPr>
          <p:cNvPr id="11" name="Elbow Connector 10"/>
          <p:cNvCxnSpPr>
            <a:stCxn id="8" idx="2"/>
            <a:endCxn id="6" idx="0"/>
          </p:cNvCxnSpPr>
          <p:nvPr/>
        </p:nvCxnSpPr>
        <p:spPr>
          <a:xfrm rot="16200000" flipH="1">
            <a:off x="1142978" y="2298020"/>
            <a:ext cx="635496" cy="33490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1166300" y="4177062"/>
            <a:ext cx="1502133" cy="781226"/>
            <a:chOff x="635050" y="4437874"/>
            <a:chExt cx="1876144" cy="939034"/>
          </a:xfrm>
        </p:grpSpPr>
        <p:sp>
          <p:nvSpPr>
            <p:cNvPr id="13" name="Rounded Rectangle 12"/>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6"/>
            <p:cNvSpPr/>
            <p:nvPr/>
          </p:nvSpPr>
          <p:spPr>
            <a:xfrm>
              <a:off x="662553" y="4465377"/>
              <a:ext cx="1821138"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Shop from Catalogue</a:t>
              </a:r>
              <a:endParaRPr lang="en-NZ" sz="1500" kern="1200" dirty="0"/>
            </a:p>
          </p:txBody>
        </p:sp>
      </p:grpSp>
      <p:cxnSp>
        <p:nvCxnSpPr>
          <p:cNvPr id="15" name="Elbow Connector 14"/>
          <p:cNvCxnSpPr>
            <a:endCxn id="13" idx="0"/>
          </p:cNvCxnSpPr>
          <p:nvPr/>
        </p:nvCxnSpPr>
        <p:spPr>
          <a:xfrm rot="16200000" flipH="1">
            <a:off x="1432166" y="3691861"/>
            <a:ext cx="635496" cy="33490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endCxn id="8" idx="0"/>
          </p:cNvCxnSpPr>
          <p:nvPr/>
        </p:nvCxnSpPr>
        <p:spPr>
          <a:xfrm rot="16200000" flipH="1">
            <a:off x="759718" y="733620"/>
            <a:ext cx="650950" cy="41616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495482" y="4958287"/>
            <a:ext cx="5292013" cy="1319466"/>
            <a:chOff x="495482" y="4958287"/>
            <a:chExt cx="5292013" cy="1319466"/>
          </a:xfrm>
        </p:grpSpPr>
        <p:grpSp>
          <p:nvGrpSpPr>
            <p:cNvPr id="19" name="Group 18"/>
            <p:cNvGrpSpPr/>
            <p:nvPr/>
          </p:nvGrpSpPr>
          <p:grpSpPr>
            <a:xfrm>
              <a:off x="495482" y="5795735"/>
              <a:ext cx="1149640" cy="468302"/>
              <a:chOff x="635050" y="4437874"/>
              <a:chExt cx="1876144" cy="939034"/>
            </a:xfrm>
          </p:grpSpPr>
          <p:sp>
            <p:nvSpPr>
              <p:cNvPr id="20" name="Rounded Rectangle 19"/>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6"/>
              <p:cNvSpPr/>
              <p:nvPr/>
            </p:nvSpPr>
            <p:spPr>
              <a:xfrm>
                <a:off x="662553" y="4465377"/>
                <a:ext cx="1821137"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Fill shopping cart</a:t>
                </a:r>
                <a:endParaRPr lang="en-NZ" sz="1200" kern="1200" dirty="0"/>
              </a:p>
            </p:txBody>
          </p:sp>
        </p:grpSp>
        <p:cxnSp>
          <p:nvCxnSpPr>
            <p:cNvPr id="22" name="Elbow Connector 21"/>
            <p:cNvCxnSpPr>
              <a:stCxn id="13" idx="2"/>
              <a:endCxn id="20" idx="0"/>
            </p:cNvCxnSpPr>
            <p:nvPr/>
          </p:nvCxnSpPr>
          <p:spPr>
            <a:xfrm rot="5400000">
              <a:off x="1075112" y="4953479"/>
              <a:ext cx="837447" cy="84706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1939386" y="5795735"/>
              <a:ext cx="1149640" cy="468302"/>
              <a:chOff x="635050" y="4437874"/>
              <a:chExt cx="1876144" cy="939034"/>
            </a:xfrm>
          </p:grpSpPr>
          <p:sp>
            <p:nvSpPr>
              <p:cNvPr id="25" name="Rounded Rectangle 24"/>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Rounded Rectangle 6"/>
              <p:cNvSpPr/>
              <p:nvPr/>
            </p:nvSpPr>
            <p:spPr>
              <a:xfrm>
                <a:off x="662553" y="4465377"/>
                <a:ext cx="1821137"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Approve expenditure</a:t>
                </a:r>
                <a:endParaRPr lang="en-NZ" sz="1200" kern="1200" dirty="0"/>
              </a:p>
            </p:txBody>
          </p:sp>
        </p:grpSp>
        <p:cxnSp>
          <p:nvCxnSpPr>
            <p:cNvPr id="27" name="Elbow Connector 26"/>
            <p:cNvCxnSpPr>
              <a:stCxn id="13" idx="2"/>
              <a:endCxn id="25" idx="0"/>
            </p:cNvCxnSpPr>
            <p:nvPr/>
          </p:nvCxnSpPr>
          <p:spPr>
            <a:xfrm rot="16200000" flipH="1">
              <a:off x="1797063" y="5078591"/>
              <a:ext cx="837447" cy="596839"/>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3324237" y="5809451"/>
              <a:ext cx="1132787" cy="468302"/>
              <a:chOff x="635050" y="4437874"/>
              <a:chExt cx="1876144" cy="939034"/>
            </a:xfrm>
          </p:grpSpPr>
          <p:sp>
            <p:nvSpPr>
              <p:cNvPr id="30" name="Rounded Rectangle 29"/>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Rounded Rectangle 6"/>
              <p:cNvSpPr/>
              <p:nvPr/>
            </p:nvSpPr>
            <p:spPr>
              <a:xfrm>
                <a:off x="662553" y="4465377"/>
                <a:ext cx="1821138" cy="88402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Order goods</a:t>
                </a:r>
                <a:endParaRPr lang="en-NZ" sz="1200" kern="1200" dirty="0"/>
              </a:p>
            </p:txBody>
          </p:sp>
        </p:grpSp>
        <p:cxnSp>
          <p:nvCxnSpPr>
            <p:cNvPr id="32" name="Elbow Connector 31"/>
            <p:cNvCxnSpPr>
              <a:stCxn id="13" idx="2"/>
              <a:endCxn id="30" idx="0"/>
            </p:cNvCxnSpPr>
            <p:nvPr/>
          </p:nvCxnSpPr>
          <p:spPr>
            <a:xfrm rot="16200000" flipH="1">
              <a:off x="2478418" y="4397237"/>
              <a:ext cx="851163" cy="1973264"/>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4654708" y="5809450"/>
              <a:ext cx="1132787" cy="468302"/>
              <a:chOff x="635050" y="4437874"/>
              <a:chExt cx="1876144" cy="939034"/>
            </a:xfrm>
          </p:grpSpPr>
          <p:sp>
            <p:nvSpPr>
              <p:cNvPr id="36" name="Rounded Rectangle 35"/>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Rounded Rectangle 6"/>
              <p:cNvSpPr/>
              <p:nvPr/>
            </p:nvSpPr>
            <p:spPr>
              <a:xfrm>
                <a:off x="662553" y="4465377"/>
                <a:ext cx="1821138" cy="88402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a:t>
                </a:r>
                <a:endParaRPr lang="en-NZ" sz="1200" kern="1200" dirty="0"/>
              </a:p>
            </p:txBody>
          </p:sp>
        </p:grpSp>
        <p:cxnSp>
          <p:nvCxnSpPr>
            <p:cNvPr id="38" name="Elbow Connector 37"/>
            <p:cNvCxnSpPr>
              <a:stCxn id="13" idx="2"/>
              <a:endCxn id="36" idx="0"/>
            </p:cNvCxnSpPr>
            <p:nvPr/>
          </p:nvCxnSpPr>
          <p:spPr>
            <a:xfrm rot="16200000" flipH="1">
              <a:off x="3143653" y="3732001"/>
              <a:ext cx="851162" cy="330373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4119230" y="1265143"/>
            <a:ext cx="3494144" cy="646331"/>
          </a:xfrm>
          <a:prstGeom prst="rect">
            <a:avLst/>
          </a:prstGeom>
          <a:noFill/>
        </p:spPr>
        <p:txBody>
          <a:bodyPr wrap="square" rtlCol="0">
            <a:spAutoFit/>
          </a:bodyPr>
          <a:lstStyle/>
          <a:p>
            <a:r>
              <a:rPr lang="en-NZ" i="1" u="sng" dirty="0" smtClean="0"/>
              <a:t>Describe</a:t>
            </a:r>
            <a:r>
              <a:rPr lang="en-NZ" dirty="0" smtClean="0"/>
              <a:t> the business process in terms of..</a:t>
            </a:r>
          </a:p>
        </p:txBody>
      </p:sp>
      <p:grpSp>
        <p:nvGrpSpPr>
          <p:cNvPr id="28" name="Group 27"/>
          <p:cNvGrpSpPr/>
          <p:nvPr/>
        </p:nvGrpSpPr>
        <p:grpSpPr>
          <a:xfrm>
            <a:off x="3890631" y="2997539"/>
            <a:ext cx="4206309" cy="3640404"/>
            <a:chOff x="3890631" y="2997539"/>
            <a:chExt cx="4206309" cy="3640404"/>
          </a:xfrm>
        </p:grpSpPr>
        <p:sp>
          <p:nvSpPr>
            <p:cNvPr id="43" name="TextBox 42"/>
            <p:cNvSpPr txBox="1"/>
            <p:nvPr/>
          </p:nvSpPr>
          <p:spPr>
            <a:xfrm>
              <a:off x="4116581" y="2997539"/>
              <a:ext cx="3494144" cy="923330"/>
            </a:xfrm>
            <a:prstGeom prst="rect">
              <a:avLst/>
            </a:prstGeom>
            <a:noFill/>
          </p:spPr>
          <p:txBody>
            <a:bodyPr wrap="square" rtlCol="0">
              <a:spAutoFit/>
            </a:bodyPr>
            <a:lstStyle/>
            <a:p>
              <a:pPr marL="285750" indent="-285750">
                <a:buFont typeface="Arial" panose="020B0604020202020204" pitchFamily="34" charset="0"/>
                <a:buChar char="•"/>
              </a:pPr>
              <a:r>
                <a:rPr lang="en-NZ" dirty="0" smtClean="0"/>
                <a:t>Exactly how to execute each step</a:t>
              </a:r>
              <a:endParaRPr lang="en-NZ" sz="1400" dirty="0" smtClean="0"/>
            </a:p>
            <a:p>
              <a:pPr marL="285750" indent="-285750">
                <a:buFont typeface="Arial" panose="020B0604020202020204" pitchFamily="34" charset="0"/>
                <a:buChar char="•"/>
              </a:pPr>
              <a:endParaRPr lang="en-NZ" dirty="0"/>
            </a:p>
          </p:txBody>
        </p:sp>
        <p:pic>
          <p:nvPicPr>
            <p:cNvPr id="4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45493" y="5449261"/>
              <a:ext cx="1351447" cy="1188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6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69770" y="5228826"/>
              <a:ext cx="1351447" cy="1188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Curved Connector 2"/>
            <p:cNvCxnSpPr>
              <a:stCxn id="26626" idx="0"/>
              <a:endCxn id="30" idx="0"/>
            </p:cNvCxnSpPr>
            <p:nvPr/>
          </p:nvCxnSpPr>
          <p:spPr>
            <a:xfrm rot="16200000" flipH="1" flipV="1">
              <a:off x="5027750" y="4091706"/>
              <a:ext cx="580625" cy="2854863"/>
            </a:xfrm>
            <a:prstGeom prst="curvedConnector3">
              <a:avLst>
                <a:gd name="adj1" fmla="val -91866"/>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41" name="Group 40"/>
          <p:cNvGrpSpPr/>
          <p:nvPr/>
        </p:nvGrpSpPr>
        <p:grpSpPr>
          <a:xfrm>
            <a:off x="1917367" y="1856844"/>
            <a:ext cx="5693358" cy="3101443"/>
            <a:chOff x="1917367" y="1856844"/>
            <a:chExt cx="5693358" cy="3101443"/>
          </a:xfrm>
        </p:grpSpPr>
        <p:pic>
          <p:nvPicPr>
            <p:cNvPr id="26627" name="BDCE3C59-CA87-4864-836A-1B39E8D3CF2F" descr="0DD8C87B-E4B7-4322-A05B-F2A8501A6B09@D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2173" y="4039326"/>
              <a:ext cx="1270329" cy="91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4" name="Curved Connector 33"/>
            <p:cNvCxnSpPr>
              <a:stCxn id="26627" idx="0"/>
              <a:endCxn id="13" idx="0"/>
            </p:cNvCxnSpPr>
            <p:nvPr/>
          </p:nvCxnSpPr>
          <p:spPr>
            <a:xfrm rot="16200000" flipH="1" flipV="1">
              <a:off x="2743485" y="3213208"/>
              <a:ext cx="137736" cy="1789971"/>
            </a:xfrm>
            <a:prstGeom prst="curvedConnector3">
              <a:avLst>
                <a:gd name="adj1" fmla="val -331939"/>
              </a:avLst>
            </a:prstGeom>
            <a:ln>
              <a:tailEnd type="arrow"/>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4116581" y="1856844"/>
              <a:ext cx="3494144" cy="1200329"/>
            </a:xfrm>
            <a:prstGeom prst="rect">
              <a:avLst/>
            </a:prstGeom>
            <a:noFill/>
          </p:spPr>
          <p:txBody>
            <a:bodyPr wrap="square" rtlCol="0">
              <a:spAutoFit/>
            </a:bodyPr>
            <a:lstStyle/>
            <a:p>
              <a:pPr marL="285750" indent="-285750">
                <a:buFont typeface="Arial" panose="020B0604020202020204" pitchFamily="34" charset="0"/>
                <a:buChar char="•"/>
              </a:pPr>
              <a:r>
                <a:rPr lang="en-NZ" dirty="0" smtClean="0"/>
                <a:t>It’s context, up- and down-stream relationships and the end-to-end overview. </a:t>
              </a:r>
              <a:endParaRPr lang="en-NZ" sz="1400" dirty="0" smtClean="0"/>
            </a:p>
            <a:p>
              <a:pPr marL="285750" indent="-285750">
                <a:buFont typeface="Arial" panose="020B0604020202020204" pitchFamily="34" charset="0"/>
                <a:buChar char="•"/>
              </a:pPr>
              <a:endParaRPr lang="en-NZ" dirty="0"/>
            </a:p>
          </p:txBody>
        </p:sp>
      </p:grpSp>
    </p:spTree>
    <p:extLst>
      <p:ext uri="{BB962C8B-B14F-4D97-AF65-F5344CB8AC3E}">
        <p14:creationId xmlns:p14="http://schemas.microsoft.com/office/powerpoint/2010/main" val="3096205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69181" y="1267176"/>
            <a:ext cx="1248186" cy="880549"/>
            <a:chOff x="801129" y="2921829"/>
            <a:chExt cx="1248186" cy="880549"/>
          </a:xfrm>
        </p:grpSpPr>
        <p:sp>
          <p:nvSpPr>
            <p:cNvPr id="8" name="Rounded Rectangle 7"/>
            <p:cNvSpPr/>
            <p:nvPr/>
          </p:nvSpPr>
          <p:spPr>
            <a:xfrm>
              <a:off x="801129" y="2921829"/>
              <a:ext cx="1248186" cy="88054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ounded Rectangle 4"/>
            <p:cNvSpPr/>
            <p:nvPr/>
          </p:nvSpPr>
          <p:spPr>
            <a:xfrm>
              <a:off x="826919" y="2947619"/>
              <a:ext cx="1196606" cy="8289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Materials Management</a:t>
              </a:r>
              <a:endParaRPr lang="en-NZ" sz="1500" kern="1200" dirty="0"/>
            </a:p>
          </p:txBody>
        </p:sp>
      </p:grpSp>
      <p:grpSp>
        <p:nvGrpSpPr>
          <p:cNvPr id="5" name="Group 4"/>
          <p:cNvGrpSpPr/>
          <p:nvPr/>
        </p:nvGrpSpPr>
        <p:grpSpPr>
          <a:xfrm>
            <a:off x="877112" y="2783221"/>
            <a:ext cx="1502133" cy="781226"/>
            <a:chOff x="635050" y="4437874"/>
            <a:chExt cx="1876144" cy="939034"/>
          </a:xfrm>
        </p:grpSpPr>
        <p:sp>
          <p:nvSpPr>
            <p:cNvPr id="6" name="Rounded Rectangle 5"/>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Rounded Rectangle 6"/>
            <p:cNvSpPr/>
            <p:nvPr/>
          </p:nvSpPr>
          <p:spPr>
            <a:xfrm>
              <a:off x="662553" y="4465377"/>
              <a:ext cx="1821138"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Purchasing</a:t>
              </a:r>
              <a:endParaRPr lang="en-NZ" sz="1500" kern="1200" dirty="0"/>
            </a:p>
          </p:txBody>
        </p:sp>
      </p:grpSp>
      <p:cxnSp>
        <p:nvCxnSpPr>
          <p:cNvPr id="11" name="Elbow Connector 10"/>
          <p:cNvCxnSpPr>
            <a:stCxn id="8" idx="2"/>
            <a:endCxn id="6" idx="0"/>
          </p:cNvCxnSpPr>
          <p:nvPr/>
        </p:nvCxnSpPr>
        <p:spPr>
          <a:xfrm rot="16200000" flipH="1">
            <a:off x="1142978" y="2298020"/>
            <a:ext cx="635496" cy="33490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1166300" y="4177062"/>
            <a:ext cx="1502133" cy="781226"/>
            <a:chOff x="635050" y="4437874"/>
            <a:chExt cx="1876144" cy="939034"/>
          </a:xfrm>
        </p:grpSpPr>
        <p:sp>
          <p:nvSpPr>
            <p:cNvPr id="13" name="Rounded Rectangle 12"/>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6"/>
            <p:cNvSpPr/>
            <p:nvPr/>
          </p:nvSpPr>
          <p:spPr>
            <a:xfrm>
              <a:off x="662553" y="4465377"/>
              <a:ext cx="1821138"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Shop from Catalogue</a:t>
              </a:r>
              <a:endParaRPr lang="en-NZ" sz="1500" kern="1200" dirty="0"/>
            </a:p>
          </p:txBody>
        </p:sp>
      </p:grpSp>
      <p:cxnSp>
        <p:nvCxnSpPr>
          <p:cNvPr id="15" name="Elbow Connector 14"/>
          <p:cNvCxnSpPr>
            <a:endCxn id="13" idx="0"/>
          </p:cNvCxnSpPr>
          <p:nvPr/>
        </p:nvCxnSpPr>
        <p:spPr>
          <a:xfrm rot="16200000" flipH="1">
            <a:off x="1432166" y="3691861"/>
            <a:ext cx="635496" cy="33490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endCxn id="8" idx="0"/>
          </p:cNvCxnSpPr>
          <p:nvPr/>
        </p:nvCxnSpPr>
        <p:spPr>
          <a:xfrm rot="16200000" flipH="1">
            <a:off x="759718" y="733620"/>
            <a:ext cx="650950" cy="41616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495482" y="4958287"/>
            <a:ext cx="5292013" cy="1319466"/>
            <a:chOff x="495482" y="4958287"/>
            <a:chExt cx="5292013" cy="1319466"/>
          </a:xfrm>
        </p:grpSpPr>
        <p:grpSp>
          <p:nvGrpSpPr>
            <p:cNvPr id="19" name="Group 18"/>
            <p:cNvGrpSpPr/>
            <p:nvPr/>
          </p:nvGrpSpPr>
          <p:grpSpPr>
            <a:xfrm>
              <a:off x="495482" y="5795735"/>
              <a:ext cx="1149640" cy="468302"/>
              <a:chOff x="635050" y="4437874"/>
              <a:chExt cx="1876144" cy="939034"/>
            </a:xfrm>
          </p:grpSpPr>
          <p:sp>
            <p:nvSpPr>
              <p:cNvPr id="20" name="Rounded Rectangle 19"/>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6"/>
              <p:cNvSpPr/>
              <p:nvPr/>
            </p:nvSpPr>
            <p:spPr>
              <a:xfrm>
                <a:off x="662553" y="4465377"/>
                <a:ext cx="1821137"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Fill shopping cart</a:t>
                </a:r>
                <a:endParaRPr lang="en-NZ" sz="1200" kern="1200" dirty="0"/>
              </a:p>
            </p:txBody>
          </p:sp>
        </p:grpSp>
        <p:cxnSp>
          <p:nvCxnSpPr>
            <p:cNvPr id="22" name="Elbow Connector 21"/>
            <p:cNvCxnSpPr>
              <a:stCxn id="13" idx="2"/>
              <a:endCxn id="20" idx="0"/>
            </p:cNvCxnSpPr>
            <p:nvPr/>
          </p:nvCxnSpPr>
          <p:spPr>
            <a:xfrm rot="5400000">
              <a:off x="1075112" y="4953479"/>
              <a:ext cx="837447" cy="84706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1939386" y="5795735"/>
              <a:ext cx="1149640" cy="468302"/>
              <a:chOff x="635050" y="4437874"/>
              <a:chExt cx="1876144" cy="939034"/>
            </a:xfrm>
          </p:grpSpPr>
          <p:sp>
            <p:nvSpPr>
              <p:cNvPr id="25" name="Rounded Rectangle 24"/>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Rounded Rectangle 6"/>
              <p:cNvSpPr/>
              <p:nvPr/>
            </p:nvSpPr>
            <p:spPr>
              <a:xfrm>
                <a:off x="662553" y="4465377"/>
                <a:ext cx="1821137"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Approve expenditure</a:t>
                </a:r>
                <a:endParaRPr lang="en-NZ" sz="1200" kern="1200" dirty="0"/>
              </a:p>
            </p:txBody>
          </p:sp>
        </p:grpSp>
        <p:cxnSp>
          <p:nvCxnSpPr>
            <p:cNvPr id="27" name="Elbow Connector 26"/>
            <p:cNvCxnSpPr>
              <a:stCxn id="13" idx="2"/>
              <a:endCxn id="25" idx="0"/>
            </p:cNvCxnSpPr>
            <p:nvPr/>
          </p:nvCxnSpPr>
          <p:spPr>
            <a:xfrm rot="16200000" flipH="1">
              <a:off x="1797063" y="5078591"/>
              <a:ext cx="837447" cy="596839"/>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3324237" y="5809451"/>
              <a:ext cx="1132787" cy="468302"/>
              <a:chOff x="635050" y="4437874"/>
              <a:chExt cx="1876144" cy="939034"/>
            </a:xfrm>
          </p:grpSpPr>
          <p:sp>
            <p:nvSpPr>
              <p:cNvPr id="30" name="Rounded Rectangle 29"/>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Rounded Rectangle 6"/>
              <p:cNvSpPr/>
              <p:nvPr/>
            </p:nvSpPr>
            <p:spPr>
              <a:xfrm>
                <a:off x="662553" y="4465377"/>
                <a:ext cx="1821138" cy="88402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Order goods</a:t>
                </a:r>
                <a:endParaRPr lang="en-NZ" sz="1200" kern="1200" dirty="0"/>
              </a:p>
            </p:txBody>
          </p:sp>
        </p:grpSp>
        <p:cxnSp>
          <p:nvCxnSpPr>
            <p:cNvPr id="32" name="Elbow Connector 31"/>
            <p:cNvCxnSpPr>
              <a:stCxn id="13" idx="2"/>
              <a:endCxn id="30" idx="0"/>
            </p:cNvCxnSpPr>
            <p:nvPr/>
          </p:nvCxnSpPr>
          <p:spPr>
            <a:xfrm rot="16200000" flipH="1">
              <a:off x="2478418" y="4397237"/>
              <a:ext cx="851163" cy="1973264"/>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4654708" y="5809450"/>
              <a:ext cx="1132787" cy="468302"/>
              <a:chOff x="635050" y="4437874"/>
              <a:chExt cx="1876144" cy="939034"/>
            </a:xfrm>
          </p:grpSpPr>
          <p:sp>
            <p:nvSpPr>
              <p:cNvPr id="36" name="Rounded Rectangle 35"/>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Rounded Rectangle 6"/>
              <p:cNvSpPr/>
              <p:nvPr/>
            </p:nvSpPr>
            <p:spPr>
              <a:xfrm>
                <a:off x="662553" y="4465377"/>
                <a:ext cx="1821138" cy="88402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a:t>
                </a:r>
                <a:endParaRPr lang="en-NZ" sz="1200" kern="1200" dirty="0"/>
              </a:p>
            </p:txBody>
          </p:sp>
        </p:grpSp>
        <p:cxnSp>
          <p:nvCxnSpPr>
            <p:cNvPr id="38" name="Elbow Connector 37"/>
            <p:cNvCxnSpPr>
              <a:stCxn id="13" idx="2"/>
              <a:endCxn id="36" idx="0"/>
            </p:cNvCxnSpPr>
            <p:nvPr/>
          </p:nvCxnSpPr>
          <p:spPr>
            <a:xfrm rot="16200000" flipH="1">
              <a:off x="3143653" y="3732001"/>
              <a:ext cx="851162" cy="330373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4119229" y="1265143"/>
            <a:ext cx="4478119" cy="646331"/>
          </a:xfrm>
          <a:prstGeom prst="rect">
            <a:avLst/>
          </a:prstGeom>
          <a:noFill/>
        </p:spPr>
        <p:txBody>
          <a:bodyPr wrap="square" rtlCol="0">
            <a:spAutoFit/>
          </a:bodyPr>
          <a:lstStyle/>
          <a:p>
            <a:r>
              <a:rPr lang="en-NZ" i="1" u="sng" dirty="0" smtClean="0"/>
              <a:t>Describe changes/additions</a:t>
            </a:r>
            <a:r>
              <a:rPr lang="en-NZ" dirty="0" smtClean="0"/>
              <a:t> to the technical components of business process in terms of..</a:t>
            </a:r>
          </a:p>
        </p:txBody>
      </p:sp>
      <p:grpSp>
        <p:nvGrpSpPr>
          <p:cNvPr id="52" name="Group 51"/>
          <p:cNvGrpSpPr/>
          <p:nvPr/>
        </p:nvGrpSpPr>
        <p:grpSpPr>
          <a:xfrm>
            <a:off x="1917368" y="3349024"/>
            <a:ext cx="6471257" cy="1534019"/>
            <a:chOff x="1917368" y="3349024"/>
            <a:chExt cx="6471257" cy="1534019"/>
          </a:xfrm>
        </p:grpSpPr>
        <p:sp>
          <p:nvSpPr>
            <p:cNvPr id="53" name="TextBox 52"/>
            <p:cNvSpPr txBox="1"/>
            <p:nvPr/>
          </p:nvSpPr>
          <p:spPr>
            <a:xfrm>
              <a:off x="4135798" y="3349024"/>
              <a:ext cx="4252827" cy="646331"/>
            </a:xfrm>
            <a:prstGeom prst="rect">
              <a:avLst/>
            </a:prstGeom>
            <a:noFill/>
          </p:spPr>
          <p:txBody>
            <a:bodyPr wrap="square" rtlCol="0">
              <a:spAutoFit/>
            </a:bodyPr>
            <a:lstStyle/>
            <a:p>
              <a:pPr marL="285750" indent="-285750">
                <a:buFont typeface="Arial" panose="020B0604020202020204" pitchFamily="34" charset="0"/>
                <a:buChar char="•"/>
              </a:pPr>
              <a:r>
                <a:rPr lang="en-NZ" dirty="0" smtClean="0"/>
                <a:t>and by linking the change control document to the process</a:t>
              </a:r>
            </a:p>
          </p:txBody>
        </p:sp>
        <p:pic>
          <p:nvPicPr>
            <p:cNvPr id="27650" name="C7CB9A12-D153-434B-B3C2-2BDBC8519FD4" descr="7F2875F8-E51C-4789-9390-FD0147BDC416@DS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8234" y="3859313"/>
              <a:ext cx="917565" cy="1023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1" name="Curved Connector 50"/>
            <p:cNvCxnSpPr>
              <a:stCxn id="27650" idx="1"/>
              <a:endCxn id="13" idx="0"/>
            </p:cNvCxnSpPr>
            <p:nvPr/>
          </p:nvCxnSpPr>
          <p:spPr>
            <a:xfrm rot="10800000">
              <a:off x="1917368" y="4177062"/>
              <a:ext cx="1300867" cy="194116"/>
            </a:xfrm>
            <a:prstGeom prst="curvedConnector4">
              <a:avLst>
                <a:gd name="adj1" fmla="val 21132"/>
                <a:gd name="adj2" fmla="val 217765"/>
              </a:avLst>
            </a:prstGeom>
            <a:ln>
              <a:tailEnd type="arrow"/>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p:nvGrpSpPr>
        <p:grpSpPr>
          <a:xfrm>
            <a:off x="2514207" y="2610223"/>
            <a:ext cx="5530391" cy="3185512"/>
            <a:chOff x="2514207" y="2610223"/>
            <a:chExt cx="5530391" cy="3185512"/>
          </a:xfrm>
        </p:grpSpPr>
        <p:grpSp>
          <p:nvGrpSpPr>
            <p:cNvPr id="47" name="Group 46"/>
            <p:cNvGrpSpPr/>
            <p:nvPr/>
          </p:nvGrpSpPr>
          <p:grpSpPr>
            <a:xfrm>
              <a:off x="2514207" y="2610223"/>
              <a:ext cx="5530391" cy="3185512"/>
              <a:chOff x="2514207" y="2610223"/>
              <a:chExt cx="5530391" cy="3185512"/>
            </a:xfrm>
          </p:grpSpPr>
          <p:sp>
            <p:nvSpPr>
              <p:cNvPr id="48" name="TextBox 47"/>
              <p:cNvSpPr txBox="1"/>
              <p:nvPr/>
            </p:nvSpPr>
            <p:spPr>
              <a:xfrm>
                <a:off x="4132484" y="2610223"/>
                <a:ext cx="3912114" cy="646331"/>
              </a:xfrm>
              <a:prstGeom prst="rect">
                <a:avLst/>
              </a:prstGeom>
              <a:noFill/>
            </p:spPr>
            <p:txBody>
              <a:bodyPr wrap="square" rtlCol="0">
                <a:spAutoFit/>
              </a:bodyPr>
              <a:lstStyle/>
              <a:p>
                <a:pPr marL="285750" indent="-285750">
                  <a:buFont typeface="Arial" panose="020B0604020202020204" pitchFamily="34" charset="0"/>
                  <a:buChar char="•"/>
                </a:pPr>
                <a:r>
                  <a:rPr lang="en-NZ" dirty="0" smtClean="0"/>
                  <a:t>or changes to the configuration that governs how the process runs</a:t>
                </a:r>
              </a:p>
            </p:txBody>
          </p:sp>
          <p:cxnSp>
            <p:nvCxnSpPr>
              <p:cNvPr id="39" name="Curved Connector 38"/>
              <p:cNvCxnSpPr>
                <a:stCxn id="59" idx="1"/>
                <a:endCxn id="25" idx="0"/>
              </p:cNvCxnSpPr>
              <p:nvPr/>
            </p:nvCxnSpPr>
            <p:spPr>
              <a:xfrm rot="10800000" flipV="1">
                <a:off x="2514207" y="4669039"/>
                <a:ext cx="2580959" cy="1126696"/>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59"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5165" y="4074698"/>
              <a:ext cx="1351447" cy="1188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61" name="Group 60"/>
          <p:cNvGrpSpPr/>
          <p:nvPr/>
        </p:nvGrpSpPr>
        <p:grpSpPr>
          <a:xfrm>
            <a:off x="1917367" y="1934234"/>
            <a:ext cx="6802952" cy="4377115"/>
            <a:chOff x="1917367" y="1934234"/>
            <a:chExt cx="6802952" cy="4377115"/>
          </a:xfrm>
        </p:grpSpPr>
        <p:grpSp>
          <p:nvGrpSpPr>
            <p:cNvPr id="23" name="Group 22"/>
            <p:cNvGrpSpPr/>
            <p:nvPr/>
          </p:nvGrpSpPr>
          <p:grpSpPr>
            <a:xfrm>
              <a:off x="1917367" y="1934234"/>
              <a:ext cx="6802952" cy="4357235"/>
              <a:chOff x="1917367" y="1934234"/>
              <a:chExt cx="6802952" cy="4357235"/>
            </a:xfrm>
          </p:grpSpPr>
          <p:sp>
            <p:nvSpPr>
              <p:cNvPr id="43" name="TextBox 42"/>
              <p:cNvSpPr txBox="1"/>
              <p:nvPr/>
            </p:nvSpPr>
            <p:spPr>
              <a:xfrm>
                <a:off x="4102667" y="1934234"/>
                <a:ext cx="3941928" cy="923330"/>
              </a:xfrm>
              <a:prstGeom prst="rect">
                <a:avLst/>
              </a:prstGeom>
              <a:noFill/>
            </p:spPr>
            <p:txBody>
              <a:bodyPr wrap="square" rtlCol="0">
                <a:spAutoFit/>
              </a:bodyPr>
              <a:lstStyle/>
              <a:p>
                <a:pPr marL="285750" indent="-285750">
                  <a:buFont typeface="Arial" panose="020B0604020202020204" pitchFamily="34" charset="0"/>
                  <a:buChar char="•"/>
                </a:pPr>
                <a:r>
                  <a:rPr lang="en-NZ" dirty="0" smtClean="0"/>
                  <a:t>Custom-built executables and technical </a:t>
                </a:r>
                <a:r>
                  <a:rPr lang="en-NZ" dirty="0"/>
                  <a:t>specifications </a:t>
                </a:r>
                <a:r>
                  <a:rPr lang="en-NZ" dirty="0" smtClean="0"/>
                  <a:t>for them</a:t>
                </a:r>
                <a:endParaRPr lang="en-NZ" dirty="0"/>
              </a:p>
              <a:p>
                <a:pPr marL="285750" indent="-285750">
                  <a:buFont typeface="Arial" panose="020B0604020202020204" pitchFamily="34" charset="0"/>
                  <a:buChar char="•"/>
                </a:pPr>
                <a:endParaRPr lang="en-NZ" dirty="0"/>
              </a:p>
            </p:txBody>
          </p:sp>
          <p:pic>
            <p:nvPicPr>
              <p:cNvPr id="4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68872" y="4425579"/>
                <a:ext cx="1351447" cy="11886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Curved Connector 2"/>
              <p:cNvCxnSpPr>
                <a:stCxn id="45" idx="2"/>
                <a:endCxn id="44" idx="3"/>
              </p:cNvCxnSpPr>
              <p:nvPr/>
            </p:nvCxnSpPr>
            <p:spPr>
              <a:xfrm rot="5400000">
                <a:off x="7375877" y="5388598"/>
                <a:ext cx="443057" cy="894383"/>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6017426" y="5823167"/>
                <a:ext cx="1132787" cy="468302"/>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NZ" dirty="0" smtClean="0"/>
                  <a:t>Zl18</a:t>
                </a:r>
                <a:endParaRPr lang="en-NZ" dirty="0"/>
              </a:p>
            </p:txBody>
          </p:sp>
          <p:cxnSp>
            <p:nvCxnSpPr>
              <p:cNvPr id="46" name="Elbow Connector 45"/>
              <p:cNvCxnSpPr>
                <a:stCxn id="13" idx="2"/>
                <a:endCxn id="44" idx="0"/>
              </p:cNvCxnSpPr>
              <p:nvPr/>
            </p:nvCxnSpPr>
            <p:spPr>
              <a:xfrm rot="16200000" flipH="1">
                <a:off x="3818154" y="3057500"/>
                <a:ext cx="864879" cy="4666453"/>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pic>
          <p:nvPicPr>
            <p:cNvPr id="27651"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013468" y="5790165"/>
              <a:ext cx="694911" cy="5211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3" name="Curved Connector 62"/>
            <p:cNvCxnSpPr>
              <a:stCxn id="27651" idx="2"/>
              <a:endCxn id="44" idx="3"/>
            </p:cNvCxnSpPr>
            <p:nvPr/>
          </p:nvCxnSpPr>
          <p:spPr>
            <a:xfrm rot="5400000" flipH="1">
              <a:off x="7628554" y="5578978"/>
              <a:ext cx="254030" cy="1210711"/>
            </a:xfrm>
            <a:prstGeom prst="curvedConnector4">
              <a:avLst>
                <a:gd name="adj1" fmla="val -89989"/>
                <a:gd name="adj2" fmla="val 64349"/>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76064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fade">
                                      <p:cBhvr>
                                        <p:cTn id="7" dur="500"/>
                                        <p:tgtEl>
                                          <p:spTgt spid="6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fade">
                                      <p:cBhvr>
                                        <p:cTn id="12" dur="500"/>
                                        <p:tgtEl>
                                          <p:spTgt spid="5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fade">
                                      <p:cBhvr>
                                        <p:cTn id="1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69181" y="1267176"/>
            <a:ext cx="1248186" cy="880549"/>
            <a:chOff x="801129" y="2921829"/>
            <a:chExt cx="1248186" cy="880549"/>
          </a:xfrm>
        </p:grpSpPr>
        <p:sp>
          <p:nvSpPr>
            <p:cNvPr id="8" name="Rounded Rectangle 7"/>
            <p:cNvSpPr/>
            <p:nvPr/>
          </p:nvSpPr>
          <p:spPr>
            <a:xfrm>
              <a:off x="801129" y="2921829"/>
              <a:ext cx="1248186" cy="88054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Rounded Rectangle 4"/>
            <p:cNvSpPr/>
            <p:nvPr/>
          </p:nvSpPr>
          <p:spPr>
            <a:xfrm>
              <a:off x="826919" y="2947619"/>
              <a:ext cx="1196606" cy="8289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Materials Management</a:t>
              </a:r>
              <a:endParaRPr lang="en-NZ" sz="1500" kern="1200" dirty="0"/>
            </a:p>
          </p:txBody>
        </p:sp>
      </p:grpSp>
      <p:grpSp>
        <p:nvGrpSpPr>
          <p:cNvPr id="5" name="Group 4"/>
          <p:cNvGrpSpPr/>
          <p:nvPr/>
        </p:nvGrpSpPr>
        <p:grpSpPr>
          <a:xfrm>
            <a:off x="877112" y="2783221"/>
            <a:ext cx="1502133" cy="781226"/>
            <a:chOff x="635050" y="4437874"/>
            <a:chExt cx="1876144" cy="939034"/>
          </a:xfrm>
        </p:grpSpPr>
        <p:sp>
          <p:nvSpPr>
            <p:cNvPr id="6" name="Rounded Rectangle 5"/>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Rounded Rectangle 6"/>
            <p:cNvSpPr/>
            <p:nvPr/>
          </p:nvSpPr>
          <p:spPr>
            <a:xfrm>
              <a:off x="662553" y="4465377"/>
              <a:ext cx="1821138"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Purchasing</a:t>
              </a:r>
              <a:endParaRPr lang="en-NZ" sz="1500" kern="1200" dirty="0"/>
            </a:p>
          </p:txBody>
        </p:sp>
      </p:grpSp>
      <p:cxnSp>
        <p:nvCxnSpPr>
          <p:cNvPr id="11" name="Elbow Connector 10"/>
          <p:cNvCxnSpPr>
            <a:stCxn id="8" idx="2"/>
            <a:endCxn id="6" idx="0"/>
          </p:cNvCxnSpPr>
          <p:nvPr/>
        </p:nvCxnSpPr>
        <p:spPr>
          <a:xfrm rot="16200000" flipH="1">
            <a:off x="1142978" y="2298020"/>
            <a:ext cx="635496" cy="33490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12" name="Group 11"/>
          <p:cNvGrpSpPr/>
          <p:nvPr/>
        </p:nvGrpSpPr>
        <p:grpSpPr>
          <a:xfrm>
            <a:off x="1166300" y="4177062"/>
            <a:ext cx="1502133" cy="781226"/>
            <a:chOff x="635050" y="4437874"/>
            <a:chExt cx="1876144" cy="939034"/>
          </a:xfrm>
        </p:grpSpPr>
        <p:sp>
          <p:nvSpPr>
            <p:cNvPr id="13" name="Rounded Rectangle 12"/>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Rounded Rectangle 6"/>
            <p:cNvSpPr/>
            <p:nvPr/>
          </p:nvSpPr>
          <p:spPr>
            <a:xfrm>
              <a:off x="662553" y="4465377"/>
              <a:ext cx="1821138"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Shop from Catalogue</a:t>
              </a:r>
              <a:endParaRPr lang="en-NZ" sz="1500" kern="1200" dirty="0"/>
            </a:p>
          </p:txBody>
        </p:sp>
      </p:grpSp>
      <p:cxnSp>
        <p:nvCxnSpPr>
          <p:cNvPr id="15" name="Elbow Connector 14"/>
          <p:cNvCxnSpPr>
            <a:endCxn id="13" idx="0"/>
          </p:cNvCxnSpPr>
          <p:nvPr/>
        </p:nvCxnSpPr>
        <p:spPr>
          <a:xfrm rot="16200000" flipH="1">
            <a:off x="1432166" y="3691861"/>
            <a:ext cx="635496" cy="33490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endCxn id="8" idx="0"/>
          </p:cNvCxnSpPr>
          <p:nvPr/>
        </p:nvCxnSpPr>
        <p:spPr>
          <a:xfrm rot="16200000" flipH="1">
            <a:off x="759718" y="733620"/>
            <a:ext cx="650950" cy="41616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2" name="Group 41"/>
          <p:cNvGrpSpPr/>
          <p:nvPr/>
        </p:nvGrpSpPr>
        <p:grpSpPr>
          <a:xfrm>
            <a:off x="495482" y="4958287"/>
            <a:ext cx="5292013" cy="1319466"/>
            <a:chOff x="495482" y="4958287"/>
            <a:chExt cx="5292013" cy="1319466"/>
          </a:xfrm>
        </p:grpSpPr>
        <p:grpSp>
          <p:nvGrpSpPr>
            <p:cNvPr id="19" name="Group 18"/>
            <p:cNvGrpSpPr/>
            <p:nvPr/>
          </p:nvGrpSpPr>
          <p:grpSpPr>
            <a:xfrm>
              <a:off x="495482" y="5795735"/>
              <a:ext cx="1149640" cy="468302"/>
              <a:chOff x="635050" y="4437874"/>
              <a:chExt cx="1876144" cy="939034"/>
            </a:xfrm>
          </p:grpSpPr>
          <p:sp>
            <p:nvSpPr>
              <p:cNvPr id="20" name="Rounded Rectangle 19"/>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1" name="Rounded Rectangle 6"/>
              <p:cNvSpPr/>
              <p:nvPr/>
            </p:nvSpPr>
            <p:spPr>
              <a:xfrm>
                <a:off x="662553" y="4465377"/>
                <a:ext cx="1821137"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Fill shopping cart</a:t>
                </a:r>
                <a:endParaRPr lang="en-NZ" sz="1200" kern="1200" dirty="0"/>
              </a:p>
            </p:txBody>
          </p:sp>
        </p:grpSp>
        <p:cxnSp>
          <p:nvCxnSpPr>
            <p:cNvPr id="22" name="Elbow Connector 21"/>
            <p:cNvCxnSpPr>
              <a:stCxn id="13" idx="2"/>
              <a:endCxn id="20" idx="0"/>
            </p:cNvCxnSpPr>
            <p:nvPr/>
          </p:nvCxnSpPr>
          <p:spPr>
            <a:xfrm rot="5400000">
              <a:off x="1075112" y="4953479"/>
              <a:ext cx="837447" cy="84706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4" name="Group 23"/>
            <p:cNvGrpSpPr/>
            <p:nvPr/>
          </p:nvGrpSpPr>
          <p:grpSpPr>
            <a:xfrm>
              <a:off x="1939386" y="5795735"/>
              <a:ext cx="1149640" cy="468302"/>
              <a:chOff x="635050" y="4437874"/>
              <a:chExt cx="1876144" cy="939034"/>
            </a:xfrm>
          </p:grpSpPr>
          <p:sp>
            <p:nvSpPr>
              <p:cNvPr id="25" name="Rounded Rectangle 24"/>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26" name="Rounded Rectangle 6"/>
              <p:cNvSpPr/>
              <p:nvPr/>
            </p:nvSpPr>
            <p:spPr>
              <a:xfrm>
                <a:off x="662553" y="4465377"/>
                <a:ext cx="1821137" cy="884028"/>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Approve expenditure</a:t>
                </a:r>
                <a:endParaRPr lang="en-NZ" sz="1200" kern="1200" dirty="0"/>
              </a:p>
            </p:txBody>
          </p:sp>
        </p:grpSp>
        <p:cxnSp>
          <p:nvCxnSpPr>
            <p:cNvPr id="27" name="Elbow Connector 26"/>
            <p:cNvCxnSpPr>
              <a:stCxn id="13" idx="2"/>
              <a:endCxn id="25" idx="0"/>
            </p:cNvCxnSpPr>
            <p:nvPr/>
          </p:nvCxnSpPr>
          <p:spPr>
            <a:xfrm rot="16200000" flipH="1">
              <a:off x="1797063" y="5078591"/>
              <a:ext cx="837447" cy="596839"/>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29" name="Group 28"/>
            <p:cNvGrpSpPr/>
            <p:nvPr/>
          </p:nvGrpSpPr>
          <p:grpSpPr>
            <a:xfrm>
              <a:off x="3324237" y="5809451"/>
              <a:ext cx="1132787" cy="468302"/>
              <a:chOff x="635050" y="4437874"/>
              <a:chExt cx="1876144" cy="939034"/>
            </a:xfrm>
          </p:grpSpPr>
          <p:sp>
            <p:nvSpPr>
              <p:cNvPr id="30" name="Rounded Rectangle 29"/>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1" name="Rounded Rectangle 6"/>
              <p:cNvSpPr/>
              <p:nvPr/>
            </p:nvSpPr>
            <p:spPr>
              <a:xfrm>
                <a:off x="662553" y="4465377"/>
                <a:ext cx="1821138" cy="88402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Order goods</a:t>
                </a:r>
                <a:endParaRPr lang="en-NZ" sz="1200" kern="1200" dirty="0"/>
              </a:p>
            </p:txBody>
          </p:sp>
        </p:grpSp>
        <p:cxnSp>
          <p:nvCxnSpPr>
            <p:cNvPr id="32" name="Elbow Connector 31"/>
            <p:cNvCxnSpPr>
              <a:stCxn id="13" idx="2"/>
              <a:endCxn id="30" idx="0"/>
            </p:cNvCxnSpPr>
            <p:nvPr/>
          </p:nvCxnSpPr>
          <p:spPr>
            <a:xfrm rot="16200000" flipH="1">
              <a:off x="2478418" y="4397237"/>
              <a:ext cx="851163" cy="1973264"/>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5" name="Group 34"/>
            <p:cNvGrpSpPr/>
            <p:nvPr/>
          </p:nvGrpSpPr>
          <p:grpSpPr>
            <a:xfrm>
              <a:off x="4654708" y="5809450"/>
              <a:ext cx="1132787" cy="468302"/>
              <a:chOff x="635050" y="4437874"/>
              <a:chExt cx="1876144" cy="939034"/>
            </a:xfrm>
          </p:grpSpPr>
          <p:sp>
            <p:nvSpPr>
              <p:cNvPr id="36" name="Rounded Rectangle 35"/>
              <p:cNvSpPr/>
              <p:nvPr/>
            </p:nvSpPr>
            <p:spPr>
              <a:xfrm>
                <a:off x="635050" y="4437874"/>
                <a:ext cx="1876144" cy="939034"/>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37" name="Rounded Rectangle 6"/>
              <p:cNvSpPr/>
              <p:nvPr/>
            </p:nvSpPr>
            <p:spPr>
              <a:xfrm>
                <a:off x="662553" y="4465377"/>
                <a:ext cx="1821138" cy="88402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200" dirty="0" smtClean="0"/>
                  <a:t>……..</a:t>
                </a:r>
                <a:endParaRPr lang="en-NZ" sz="1200" kern="1200" dirty="0"/>
              </a:p>
            </p:txBody>
          </p:sp>
        </p:grpSp>
        <p:cxnSp>
          <p:nvCxnSpPr>
            <p:cNvPr id="38" name="Elbow Connector 37"/>
            <p:cNvCxnSpPr>
              <a:stCxn id="13" idx="2"/>
              <a:endCxn id="36" idx="0"/>
            </p:cNvCxnSpPr>
            <p:nvPr/>
          </p:nvCxnSpPr>
          <p:spPr>
            <a:xfrm rot="16200000" flipH="1">
              <a:off x="3143653" y="3732001"/>
              <a:ext cx="851162" cy="3303735"/>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sp>
        <p:nvSpPr>
          <p:cNvPr id="40" name="TextBox 39"/>
          <p:cNvSpPr txBox="1"/>
          <p:nvPr/>
        </p:nvSpPr>
        <p:spPr>
          <a:xfrm>
            <a:off x="4119230" y="1265143"/>
            <a:ext cx="3494144" cy="646331"/>
          </a:xfrm>
          <a:prstGeom prst="rect">
            <a:avLst/>
          </a:prstGeom>
          <a:noFill/>
        </p:spPr>
        <p:txBody>
          <a:bodyPr wrap="square" rtlCol="0">
            <a:spAutoFit/>
          </a:bodyPr>
          <a:lstStyle/>
          <a:p>
            <a:r>
              <a:rPr lang="en-NZ" dirty="0" smtClean="0"/>
              <a:t>Define the </a:t>
            </a:r>
            <a:r>
              <a:rPr lang="en-NZ" i="1" u="sng" dirty="0" smtClean="0"/>
              <a:t>testing </a:t>
            </a:r>
            <a:r>
              <a:rPr lang="en-NZ" dirty="0" smtClean="0"/>
              <a:t>of the business process in terms of..</a:t>
            </a:r>
          </a:p>
        </p:txBody>
      </p:sp>
      <p:grpSp>
        <p:nvGrpSpPr>
          <p:cNvPr id="46" name="Group 45"/>
          <p:cNvGrpSpPr/>
          <p:nvPr/>
        </p:nvGrpSpPr>
        <p:grpSpPr>
          <a:xfrm>
            <a:off x="2514207" y="1924011"/>
            <a:ext cx="5090314" cy="3885439"/>
            <a:chOff x="2514207" y="1924011"/>
            <a:chExt cx="5090314" cy="3885439"/>
          </a:xfrm>
        </p:grpSpPr>
        <p:grpSp>
          <p:nvGrpSpPr>
            <p:cNvPr id="33" name="Group 32"/>
            <p:cNvGrpSpPr/>
            <p:nvPr/>
          </p:nvGrpSpPr>
          <p:grpSpPr>
            <a:xfrm>
              <a:off x="2668433" y="1924011"/>
              <a:ext cx="4936088" cy="3885439"/>
              <a:chOff x="2668433" y="1924011"/>
              <a:chExt cx="4936088" cy="3885439"/>
            </a:xfrm>
          </p:grpSpPr>
          <p:cxnSp>
            <p:nvCxnSpPr>
              <p:cNvPr id="3" name="Curved Connector 2"/>
              <p:cNvCxnSpPr>
                <a:stCxn id="29698" idx="1"/>
                <a:endCxn id="13" idx="3"/>
              </p:cNvCxnSpPr>
              <p:nvPr/>
            </p:nvCxnSpPr>
            <p:spPr>
              <a:xfrm rot="10800000" flipV="1">
                <a:off x="2668433" y="3713533"/>
                <a:ext cx="2221620" cy="854141"/>
              </a:xfrm>
              <a:prstGeom prst="curvedConnector3">
                <a:avLst>
                  <a:gd name="adj1" fmla="val 78632"/>
                </a:avLst>
              </a:prstGeom>
              <a:ln>
                <a:tailEnd type="arrow"/>
              </a:ln>
            </p:spPr>
            <p:style>
              <a:lnRef idx="1">
                <a:schemeClr val="accent1"/>
              </a:lnRef>
              <a:fillRef idx="0">
                <a:schemeClr val="accent1"/>
              </a:fillRef>
              <a:effectRef idx="0">
                <a:schemeClr val="accent1"/>
              </a:effectRef>
              <a:fontRef idx="minor">
                <a:schemeClr val="tx1"/>
              </a:fontRef>
            </p:style>
          </p:cxnSp>
          <p:pic>
            <p:nvPicPr>
              <p:cNvPr id="296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90053" y="2975450"/>
                <a:ext cx="1315580" cy="14761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45" name="Curved Connector 44"/>
              <p:cNvCxnSpPr>
                <a:stCxn id="23" idx="1"/>
                <a:endCxn id="30" idx="0"/>
              </p:cNvCxnSpPr>
              <p:nvPr/>
            </p:nvCxnSpPr>
            <p:spPr>
              <a:xfrm rot="10800000" flipV="1">
                <a:off x="3890631" y="4451615"/>
                <a:ext cx="2145734" cy="1357835"/>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graphicFrame>
            <p:nvGraphicFramePr>
              <p:cNvPr id="23" name="Diagram 22"/>
              <p:cNvGraphicFramePr/>
              <p:nvPr>
                <p:extLst>
                  <p:ext uri="{D42A27DB-BD31-4B8C-83A1-F6EECF244321}">
                    <p14:modId xmlns:p14="http://schemas.microsoft.com/office/powerpoint/2010/main" val="1005298677"/>
                  </p:ext>
                </p:extLst>
              </p:nvPr>
            </p:nvGraphicFramePr>
            <p:xfrm>
              <a:off x="6036365" y="4076254"/>
              <a:ext cx="855245" cy="75072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4" name="TextBox 53"/>
              <p:cNvSpPr txBox="1"/>
              <p:nvPr/>
            </p:nvSpPr>
            <p:spPr>
              <a:xfrm>
                <a:off x="4110377" y="1924011"/>
                <a:ext cx="3494144" cy="1200329"/>
              </a:xfrm>
              <a:prstGeom prst="rect">
                <a:avLst/>
              </a:prstGeom>
              <a:noFill/>
            </p:spPr>
            <p:txBody>
              <a:bodyPr wrap="square" rtlCol="0">
                <a:spAutoFit/>
              </a:bodyPr>
              <a:lstStyle/>
              <a:p>
                <a:pPr marL="285750" indent="-285750">
                  <a:buFont typeface="Arial" panose="020B0604020202020204" pitchFamily="34" charset="0"/>
                  <a:buChar char="•"/>
                </a:pPr>
                <a:r>
                  <a:rPr lang="en-NZ" dirty="0" smtClean="0"/>
                  <a:t>End-to-end and/or individual tests</a:t>
                </a:r>
              </a:p>
              <a:p>
                <a:pPr marL="285750" indent="-285750">
                  <a:buFont typeface="Arial" panose="020B0604020202020204" pitchFamily="34" charset="0"/>
                  <a:buChar char="•"/>
                </a:pPr>
                <a:r>
                  <a:rPr lang="en-NZ" dirty="0"/>
                  <a:t>Either manual or automated</a:t>
                </a:r>
              </a:p>
              <a:p>
                <a:pPr marL="285750" indent="-285750">
                  <a:buFont typeface="Arial" panose="020B0604020202020204" pitchFamily="34" charset="0"/>
                  <a:buChar char="•"/>
                </a:pPr>
                <a:endParaRPr lang="en-NZ" dirty="0"/>
              </a:p>
            </p:txBody>
          </p:sp>
        </p:grpSp>
        <p:cxnSp>
          <p:nvCxnSpPr>
            <p:cNvPr id="55" name="Curved Connector 54"/>
            <p:cNvCxnSpPr>
              <a:stCxn id="29698" idx="1"/>
              <a:endCxn id="25" idx="0"/>
            </p:cNvCxnSpPr>
            <p:nvPr/>
          </p:nvCxnSpPr>
          <p:spPr>
            <a:xfrm rot="10800000" flipV="1">
              <a:off x="2514207" y="3713533"/>
              <a:ext cx="2375847" cy="2082201"/>
            </a:xfrm>
            <a:prstGeom prst="curvedConnector2">
              <a:avLst/>
            </a:prstGeom>
            <a:ln>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00351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46"/>
                                        </p:tgtEl>
                                        <p:attrNameLst>
                                          <p:attrName>style.visibility</p:attrName>
                                        </p:attrNameLst>
                                      </p:cBhvr>
                                      <p:to>
                                        <p:strVal val="visible"/>
                                      </p:to>
                                    </p:set>
                                    <p:animEffect transition="in" filter="fade">
                                      <p:cBhvr>
                                        <p:cTn id="1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NZ" sz="3600" dirty="0" smtClean="0">
                <a:solidFill>
                  <a:schemeClr val="bg1">
                    <a:lumMod val="85000"/>
                  </a:schemeClr>
                </a:solidFill>
              </a:rPr>
              <a:t>Solution documentation</a:t>
            </a:r>
          </a:p>
          <a:p>
            <a:r>
              <a:rPr lang="en-NZ" sz="3600" dirty="0" smtClean="0"/>
              <a:t>Monitoring/Job management</a:t>
            </a:r>
          </a:p>
          <a:p>
            <a:r>
              <a:rPr lang="en-NZ" sz="3600" dirty="0" smtClean="0">
                <a:solidFill>
                  <a:schemeClr val="bg1">
                    <a:lumMod val="85000"/>
                  </a:schemeClr>
                </a:solidFill>
              </a:rPr>
              <a:t>Test management</a:t>
            </a:r>
            <a:r>
              <a:rPr lang="en-NZ" sz="3600" dirty="0">
                <a:solidFill>
                  <a:schemeClr val="bg1">
                    <a:lumMod val="85000"/>
                  </a:schemeClr>
                </a:solidFill>
              </a:rPr>
              <a:t>/change analysis</a:t>
            </a:r>
            <a:endParaRPr lang="en-NZ" sz="3600" dirty="0" smtClean="0">
              <a:solidFill>
                <a:schemeClr val="bg1">
                  <a:lumMod val="85000"/>
                </a:schemeClr>
              </a:solidFill>
            </a:endParaRPr>
          </a:p>
          <a:p>
            <a:r>
              <a:rPr lang="en-NZ" sz="3600" dirty="0" smtClean="0">
                <a:solidFill>
                  <a:schemeClr val="bg1">
                    <a:lumMod val="85000"/>
                  </a:schemeClr>
                </a:solidFill>
              </a:rPr>
              <a:t>Change management</a:t>
            </a:r>
            <a:endParaRPr lang="en-NZ" sz="3600" dirty="0">
              <a:solidFill>
                <a:schemeClr val="bg1">
                  <a:lumMod val="85000"/>
                </a:schemeClr>
              </a:solidFill>
            </a:endParaRPr>
          </a:p>
        </p:txBody>
      </p:sp>
      <p:sp>
        <p:nvSpPr>
          <p:cNvPr id="5" name="Title 1"/>
          <p:cNvSpPr>
            <a:spLocks noGrp="1"/>
          </p:cNvSpPr>
          <p:nvPr>
            <p:ph type="title"/>
          </p:nvPr>
        </p:nvSpPr>
        <p:spPr/>
        <p:txBody>
          <a:bodyPr/>
          <a:lstStyle/>
          <a:p>
            <a:pPr algn="l"/>
            <a:r>
              <a:rPr lang="en-NZ" u="sng" dirty="0" smtClean="0"/>
              <a:t>Specific use cases</a:t>
            </a:r>
            <a:endParaRPr lang="en-NZ" u="sng" dirty="0"/>
          </a:p>
        </p:txBody>
      </p:sp>
      <p:sp>
        <p:nvSpPr>
          <p:cNvPr id="6" name="Hexagon 5"/>
          <p:cNvSpPr/>
          <p:nvPr/>
        </p:nvSpPr>
        <p:spPr>
          <a:xfrm>
            <a:off x="6732240" y="1105409"/>
            <a:ext cx="1015940" cy="931634"/>
          </a:xfrm>
          <a:prstGeom prst="hexagon">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Job schedule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7" name="Hexagon 6"/>
          <p:cNvSpPr/>
          <p:nvPr/>
        </p:nvSpPr>
        <p:spPr>
          <a:xfrm>
            <a:off x="7556911" y="620688"/>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Tech., </a:t>
            </a:r>
            <a:r>
              <a:rPr lang="en-NZ" sz="1000" dirty="0" err="1" smtClean="0">
                <a:solidFill>
                  <a:schemeClr val="tx1"/>
                </a:solidFill>
              </a:rPr>
              <a:t>Interface,Health</a:t>
            </a:r>
            <a:r>
              <a:rPr lang="en-NZ" sz="1000" dirty="0" smtClean="0">
                <a:solidFill>
                  <a:schemeClr val="tx1"/>
                </a:solidFill>
              </a:rPr>
              <a:t>, Process Monitor</a:t>
            </a:r>
            <a:endParaRPr lang="en-NZ" sz="1000" dirty="0">
              <a:solidFill>
                <a:schemeClr val="tx1"/>
              </a:solidFill>
            </a:endParaRPr>
          </a:p>
        </p:txBody>
      </p:sp>
    </p:spTree>
    <p:extLst>
      <p:ext uri="{BB962C8B-B14F-4D97-AF65-F5344CB8AC3E}">
        <p14:creationId xmlns:p14="http://schemas.microsoft.com/office/powerpoint/2010/main" val="27491260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NZ" dirty="0"/>
              <a:t>Monitoring/Job </a:t>
            </a:r>
            <a:r>
              <a:rPr lang="en-NZ" dirty="0" smtClean="0"/>
              <a:t>management</a:t>
            </a:r>
            <a:endParaRPr lang="en-NZ" dirty="0"/>
          </a:p>
        </p:txBody>
      </p:sp>
      <p:sp>
        <p:nvSpPr>
          <p:cNvPr id="3" name="Content Placeholder 2"/>
          <p:cNvSpPr>
            <a:spLocks noGrp="1"/>
          </p:cNvSpPr>
          <p:nvPr>
            <p:ph idx="1"/>
          </p:nvPr>
        </p:nvSpPr>
        <p:spPr/>
        <p:txBody>
          <a:bodyPr>
            <a:normAutofit fontScale="92500" lnSpcReduction="10000"/>
          </a:bodyPr>
          <a:lstStyle/>
          <a:p>
            <a:r>
              <a:rPr lang="en-NZ" dirty="0" smtClean="0"/>
              <a:t>Early watch (of course)</a:t>
            </a:r>
          </a:p>
          <a:p>
            <a:r>
              <a:rPr lang="en-NZ" dirty="0" smtClean="0"/>
              <a:t>Technical monitoring</a:t>
            </a:r>
          </a:p>
          <a:p>
            <a:pPr lvl="1"/>
            <a:r>
              <a:rPr lang="en-NZ" sz="2000" dirty="0" smtClean="0"/>
              <a:t>RFC connections including to non-SAP systems</a:t>
            </a:r>
          </a:p>
          <a:p>
            <a:pPr lvl="1"/>
            <a:r>
              <a:rPr lang="en-NZ" sz="2000" dirty="0" smtClean="0"/>
              <a:t>Remote file servers</a:t>
            </a:r>
          </a:p>
          <a:p>
            <a:pPr lvl="1"/>
            <a:r>
              <a:rPr lang="en-NZ" sz="2000" dirty="0" smtClean="0"/>
              <a:t>http latency</a:t>
            </a:r>
          </a:p>
          <a:p>
            <a:pPr lvl="1"/>
            <a:r>
              <a:rPr lang="en-NZ" sz="2000" dirty="0" smtClean="0"/>
              <a:t>…..</a:t>
            </a:r>
          </a:p>
          <a:p>
            <a:r>
              <a:rPr lang="en-NZ" dirty="0"/>
              <a:t>Job </a:t>
            </a:r>
            <a:r>
              <a:rPr lang="en-NZ" dirty="0" smtClean="0"/>
              <a:t>management &amp; monitoring</a:t>
            </a:r>
          </a:p>
          <a:p>
            <a:pPr lvl="1"/>
            <a:r>
              <a:rPr lang="en-NZ" sz="2000" dirty="0"/>
              <a:t>scheduling</a:t>
            </a:r>
          </a:p>
          <a:p>
            <a:pPr lvl="1"/>
            <a:r>
              <a:rPr lang="en-NZ" sz="2000" dirty="0" smtClean="0"/>
              <a:t>Cancellations</a:t>
            </a:r>
          </a:p>
          <a:p>
            <a:pPr lvl="1"/>
            <a:r>
              <a:rPr lang="en-NZ" sz="2000" dirty="0" smtClean="0"/>
              <a:t>Delays</a:t>
            </a:r>
          </a:p>
          <a:p>
            <a:pPr lvl="1"/>
            <a:r>
              <a:rPr lang="en-NZ" sz="2000" dirty="0" smtClean="0"/>
              <a:t>Messages</a:t>
            </a:r>
          </a:p>
          <a:p>
            <a:pPr lvl="1"/>
            <a:r>
              <a:rPr lang="en-NZ" sz="2000" dirty="0" smtClean="0"/>
              <a:t>Run time thresholds</a:t>
            </a:r>
            <a:endParaRPr lang="en-NZ" sz="2000" dirty="0"/>
          </a:p>
          <a:p>
            <a:pPr lvl="1"/>
            <a:endParaRPr lang="en-NZ" dirty="0"/>
          </a:p>
        </p:txBody>
      </p:sp>
    </p:spTree>
    <p:extLst>
      <p:ext uri="{BB962C8B-B14F-4D97-AF65-F5344CB8AC3E}">
        <p14:creationId xmlns:p14="http://schemas.microsoft.com/office/powerpoint/2010/main" val="13207644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a:p>
        </p:txBody>
      </p:sp>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116632"/>
            <a:ext cx="6639379" cy="452596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83968" y="1645489"/>
            <a:ext cx="4714875" cy="47815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4" name="TextBox 3"/>
          <p:cNvSpPr txBox="1"/>
          <p:nvPr/>
        </p:nvSpPr>
        <p:spPr>
          <a:xfrm>
            <a:off x="107504" y="4797152"/>
            <a:ext cx="3960440" cy="1477328"/>
          </a:xfrm>
          <a:prstGeom prst="rect">
            <a:avLst/>
          </a:prstGeom>
          <a:noFill/>
        </p:spPr>
        <p:txBody>
          <a:bodyPr wrap="square" rtlCol="0">
            <a:spAutoFit/>
          </a:bodyPr>
          <a:lstStyle/>
          <a:p>
            <a:pPr marL="285750" indent="-285750">
              <a:buFont typeface="Arial" panose="020B0604020202020204" pitchFamily="34" charset="0"/>
              <a:buChar char="•"/>
            </a:pPr>
            <a:r>
              <a:rPr lang="en-NZ" dirty="0" smtClean="0"/>
              <a:t>What bus. Process is this for?</a:t>
            </a:r>
          </a:p>
          <a:p>
            <a:pPr marL="285750" indent="-285750">
              <a:buFont typeface="Arial" panose="020B0604020202020204" pitchFamily="34" charset="0"/>
              <a:buChar char="•"/>
            </a:pPr>
            <a:r>
              <a:rPr lang="en-NZ" dirty="0" smtClean="0"/>
              <a:t>What does the job do?</a:t>
            </a:r>
          </a:p>
          <a:p>
            <a:pPr marL="285750" indent="-285750">
              <a:buFont typeface="Arial" panose="020B0604020202020204" pitchFamily="34" charset="0"/>
              <a:buChar char="•"/>
            </a:pPr>
            <a:r>
              <a:rPr lang="en-NZ" dirty="0" smtClean="0"/>
              <a:t>When should it run</a:t>
            </a:r>
          </a:p>
          <a:p>
            <a:pPr marL="285750" indent="-285750">
              <a:buFont typeface="Arial" panose="020B0604020202020204" pitchFamily="34" charset="0"/>
              <a:buChar char="•"/>
            </a:pPr>
            <a:r>
              <a:rPr lang="en-NZ" dirty="0" smtClean="0"/>
              <a:t>Who to contact when it fails</a:t>
            </a:r>
          </a:p>
          <a:p>
            <a:pPr marL="285750" indent="-285750">
              <a:buFont typeface="Arial" panose="020B0604020202020204" pitchFamily="34" charset="0"/>
              <a:buChar char="•"/>
            </a:pPr>
            <a:r>
              <a:rPr lang="en-NZ" dirty="0" smtClean="0"/>
              <a:t>Easy scheduling across Prod, QA </a:t>
            </a:r>
            <a:r>
              <a:rPr lang="en-NZ" dirty="0" err="1" smtClean="0"/>
              <a:t>etc</a:t>
            </a:r>
            <a:endParaRPr lang="en-NZ" dirty="0"/>
          </a:p>
        </p:txBody>
      </p:sp>
    </p:spTree>
    <p:extLst>
      <p:ext uri="{BB962C8B-B14F-4D97-AF65-F5344CB8AC3E}">
        <p14:creationId xmlns:p14="http://schemas.microsoft.com/office/powerpoint/2010/main" val="34327745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3414406"/>
            <a:ext cx="6762750" cy="33845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 name="Content Placeholder 2"/>
          <p:cNvSpPr>
            <a:spLocks noGrp="1"/>
          </p:cNvSpPr>
          <p:nvPr>
            <p:ph idx="1"/>
          </p:nvPr>
        </p:nvSpPr>
        <p:spPr>
          <a:xfrm>
            <a:off x="107504" y="332656"/>
            <a:ext cx="1450504" cy="1152128"/>
          </a:xfrm>
        </p:spPr>
        <p:txBody>
          <a:bodyPr>
            <a:normAutofit/>
          </a:bodyPr>
          <a:lstStyle/>
          <a:p>
            <a:pPr marL="0" indent="0">
              <a:buNone/>
            </a:pPr>
            <a:r>
              <a:rPr lang="en-NZ" sz="2000" dirty="0" smtClean="0"/>
              <a:t>Job event monitoring</a:t>
            </a:r>
            <a:endParaRPr lang="en-NZ" sz="2000"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1126" y="188640"/>
            <a:ext cx="6994944" cy="381642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Content Placeholder 2"/>
          <p:cNvSpPr txBox="1">
            <a:spLocks/>
          </p:cNvSpPr>
          <p:nvPr/>
        </p:nvSpPr>
        <p:spPr>
          <a:xfrm>
            <a:off x="7236296" y="5106681"/>
            <a:ext cx="1450504" cy="115212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NZ" sz="2000" dirty="0" smtClean="0"/>
              <a:t>..tied back to the business process</a:t>
            </a:r>
            <a:endParaRPr lang="en-NZ" sz="2000" dirty="0"/>
          </a:p>
        </p:txBody>
      </p:sp>
    </p:spTree>
    <p:extLst>
      <p:ext uri="{BB962C8B-B14F-4D97-AF65-F5344CB8AC3E}">
        <p14:creationId xmlns:p14="http://schemas.microsoft.com/office/powerpoint/2010/main" val="13269458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itle 1"/>
          <p:cNvSpPr>
            <a:spLocks noGrp="1"/>
          </p:cNvSpPr>
          <p:nvPr>
            <p:ph type="title"/>
          </p:nvPr>
        </p:nvSpPr>
        <p:spPr>
          <a:xfrm>
            <a:off x="457200" y="274638"/>
            <a:ext cx="8229600" cy="1143000"/>
          </a:xfrm>
        </p:spPr>
        <p:txBody>
          <a:bodyPr/>
          <a:lstStyle/>
          <a:p>
            <a:r>
              <a:rPr lang="en-NZ" u="sng" dirty="0" smtClean="0"/>
              <a:t>True story !!</a:t>
            </a:r>
            <a:endParaRPr lang="en-NZ" u="sng" dirty="0"/>
          </a:p>
        </p:txBody>
      </p:sp>
      <p:sp>
        <p:nvSpPr>
          <p:cNvPr id="32" name="Content Placeholder 2"/>
          <p:cNvSpPr>
            <a:spLocks noGrp="1"/>
          </p:cNvSpPr>
          <p:nvPr>
            <p:ph idx="1"/>
          </p:nvPr>
        </p:nvSpPr>
        <p:spPr>
          <a:xfrm>
            <a:off x="457200" y="1600200"/>
            <a:ext cx="8229600" cy="4525963"/>
          </a:xfrm>
        </p:spPr>
        <p:txBody>
          <a:bodyPr>
            <a:normAutofit/>
          </a:bodyPr>
          <a:lstStyle/>
          <a:p>
            <a:r>
              <a:rPr lang="en-NZ" sz="3600" dirty="0" smtClean="0"/>
              <a:t>BI process chains</a:t>
            </a:r>
          </a:p>
          <a:p>
            <a:pPr lvl="1"/>
            <a:r>
              <a:rPr lang="en-NZ" dirty="0" smtClean="0"/>
              <a:t>Normal run time 6 – 7 hours</a:t>
            </a:r>
          </a:p>
          <a:p>
            <a:pPr lvl="1"/>
            <a:r>
              <a:rPr lang="en-NZ" dirty="0" smtClean="0"/>
              <a:t>Sudden increase to 30+ hours</a:t>
            </a:r>
          </a:p>
          <a:p>
            <a:pPr lvl="1"/>
            <a:r>
              <a:rPr lang="en-NZ" dirty="0" smtClean="0"/>
              <a:t>Sudden return to 15+ hours </a:t>
            </a:r>
          </a:p>
          <a:p>
            <a:r>
              <a:rPr lang="en-NZ" sz="3600" dirty="0"/>
              <a:t>Why ?</a:t>
            </a:r>
          </a:p>
          <a:p>
            <a:pPr lvl="1"/>
            <a:r>
              <a:rPr lang="en-NZ" dirty="0" smtClean="0"/>
              <a:t>Transports ?</a:t>
            </a:r>
          </a:p>
          <a:p>
            <a:pPr lvl="1"/>
            <a:r>
              <a:rPr lang="en-NZ" dirty="0" smtClean="0"/>
              <a:t>Application or Database ?</a:t>
            </a:r>
          </a:p>
        </p:txBody>
      </p:sp>
    </p:spTree>
    <p:extLst>
      <p:ext uri="{BB962C8B-B14F-4D97-AF65-F5344CB8AC3E}">
        <p14:creationId xmlns:p14="http://schemas.microsoft.com/office/powerpoint/2010/main" val="27218485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50850" y="620713"/>
            <a:ext cx="8297863" cy="58324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820400">
              <a:spcBef>
                <a:spcPts val="0"/>
              </a:spcBef>
              <a:spcAft>
                <a:spcPts val="269"/>
              </a:spcAft>
              <a:buNone/>
              <a:defRPr/>
            </a:pPr>
            <a:r>
              <a:rPr lang="en-NZ" sz="1200" dirty="0" smtClean="0">
                <a:solidFill>
                  <a:schemeClr val="accent1"/>
                </a:solidFill>
                <a:ea typeface="ＭＳ Ｐゴシック" pitchFamily="34" charset="-128"/>
                <a:cs typeface="+mj-cs"/>
              </a:rPr>
              <a:t>	</a:t>
            </a: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a:solidFill>
                <a:schemeClr val="accent1"/>
              </a:solidFill>
              <a:ea typeface="ＭＳ Ｐゴシック" pitchFamily="34" charset="-128"/>
              <a:cs typeface="+mj-cs"/>
            </a:endParaRPr>
          </a:p>
        </p:txBody>
      </p:sp>
      <p:grpSp>
        <p:nvGrpSpPr>
          <p:cNvPr id="7" name="Group 6"/>
          <p:cNvGrpSpPr/>
          <p:nvPr/>
        </p:nvGrpSpPr>
        <p:grpSpPr>
          <a:xfrm>
            <a:off x="4561773" y="1360555"/>
            <a:ext cx="684213" cy="1418129"/>
            <a:chOff x="3915568" y="2426598"/>
            <a:chExt cx="684213" cy="1418129"/>
          </a:xfrm>
        </p:grpSpPr>
        <p:graphicFrame>
          <p:nvGraphicFramePr>
            <p:cNvPr id="5" name="Object 4"/>
            <p:cNvGraphicFramePr>
              <a:graphicFrameLocks noChangeAspect="1"/>
            </p:cNvGraphicFramePr>
            <p:nvPr>
              <p:extLst>
                <p:ext uri="{D42A27DB-BD31-4B8C-83A1-F6EECF244321}">
                  <p14:modId xmlns:p14="http://schemas.microsoft.com/office/powerpoint/2010/main" val="3989441866"/>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1143" name="Visio" r:id="rId4" imgW="741581" imgH="947577" progId="Visio.Drawing.11">
                    <p:embed/>
                  </p:oleObj>
                </mc:Choice>
                <mc:Fallback>
                  <p:oleObj name="Visio" r:id="rId4"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3922643" y="3536950"/>
              <a:ext cx="677138" cy="307777"/>
            </a:xfrm>
            <a:prstGeom prst="rect">
              <a:avLst/>
            </a:prstGeom>
            <a:noFill/>
          </p:spPr>
          <p:txBody>
            <a:bodyPr wrap="square" rtlCol="0">
              <a:spAutoFit/>
            </a:bodyPr>
            <a:lstStyle/>
            <a:p>
              <a:r>
                <a:rPr lang="en-NZ" sz="1400" dirty="0" smtClean="0"/>
                <a:t>PI</a:t>
              </a:r>
              <a:endParaRPr lang="en-NZ" sz="1400" dirty="0"/>
            </a:p>
          </p:txBody>
        </p:sp>
      </p:grpSp>
      <p:grpSp>
        <p:nvGrpSpPr>
          <p:cNvPr id="8" name="Group 7"/>
          <p:cNvGrpSpPr/>
          <p:nvPr/>
        </p:nvGrpSpPr>
        <p:grpSpPr>
          <a:xfrm>
            <a:off x="6138612" y="2914837"/>
            <a:ext cx="684213" cy="1418129"/>
            <a:chOff x="3915568" y="2426598"/>
            <a:chExt cx="684213" cy="1418129"/>
          </a:xfrm>
        </p:grpSpPr>
        <p:graphicFrame>
          <p:nvGraphicFramePr>
            <p:cNvPr id="9" name="Object 8"/>
            <p:cNvGraphicFramePr>
              <a:graphicFrameLocks noChangeAspect="1"/>
            </p:cNvGraphicFramePr>
            <p:nvPr>
              <p:extLst>
                <p:ext uri="{D42A27DB-BD31-4B8C-83A1-F6EECF244321}">
                  <p14:modId xmlns:p14="http://schemas.microsoft.com/office/powerpoint/2010/main" val="2308182063"/>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1144" name="Visio" r:id="rId6" imgW="741581" imgH="947577" progId="Visio.Drawing.11">
                    <p:embed/>
                  </p:oleObj>
                </mc:Choice>
                <mc:Fallback>
                  <p:oleObj name="Visio" r:id="rId6"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Box 9"/>
            <p:cNvSpPr txBox="1"/>
            <p:nvPr/>
          </p:nvSpPr>
          <p:spPr>
            <a:xfrm>
              <a:off x="3922643" y="3536950"/>
              <a:ext cx="677138" cy="307777"/>
            </a:xfrm>
            <a:prstGeom prst="rect">
              <a:avLst/>
            </a:prstGeom>
            <a:noFill/>
          </p:spPr>
          <p:txBody>
            <a:bodyPr wrap="square" rtlCol="0">
              <a:spAutoFit/>
            </a:bodyPr>
            <a:lstStyle/>
            <a:p>
              <a:r>
                <a:rPr lang="en-NZ" sz="1400" dirty="0" smtClean="0"/>
                <a:t>SRM</a:t>
              </a:r>
              <a:endParaRPr lang="en-NZ" sz="1400" dirty="0"/>
            </a:p>
          </p:txBody>
        </p:sp>
      </p:grpSp>
      <p:grpSp>
        <p:nvGrpSpPr>
          <p:cNvPr id="11" name="Group 10"/>
          <p:cNvGrpSpPr/>
          <p:nvPr/>
        </p:nvGrpSpPr>
        <p:grpSpPr>
          <a:xfrm>
            <a:off x="7543343" y="2914837"/>
            <a:ext cx="822083" cy="1418129"/>
            <a:chOff x="3915568" y="2426598"/>
            <a:chExt cx="822083" cy="1418129"/>
          </a:xfrm>
        </p:grpSpPr>
        <p:graphicFrame>
          <p:nvGraphicFramePr>
            <p:cNvPr id="12" name="Object 11"/>
            <p:cNvGraphicFramePr>
              <a:graphicFrameLocks noChangeAspect="1"/>
            </p:cNvGraphicFramePr>
            <p:nvPr>
              <p:extLst>
                <p:ext uri="{D42A27DB-BD31-4B8C-83A1-F6EECF244321}">
                  <p14:modId xmlns:p14="http://schemas.microsoft.com/office/powerpoint/2010/main" val="4207539332"/>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1145" name="Visio" r:id="rId7" imgW="741581" imgH="947577" progId="Visio.Drawing.11">
                    <p:embed/>
                  </p:oleObj>
                </mc:Choice>
                <mc:Fallback>
                  <p:oleObj name="Visio" r:id="rId7"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TextBox 12"/>
            <p:cNvSpPr txBox="1"/>
            <p:nvPr/>
          </p:nvSpPr>
          <p:spPr>
            <a:xfrm>
              <a:off x="3922642" y="3536950"/>
              <a:ext cx="815009" cy="307777"/>
            </a:xfrm>
            <a:prstGeom prst="rect">
              <a:avLst/>
            </a:prstGeom>
            <a:noFill/>
          </p:spPr>
          <p:txBody>
            <a:bodyPr wrap="square" rtlCol="0">
              <a:spAutoFit/>
            </a:bodyPr>
            <a:lstStyle/>
            <a:p>
              <a:r>
                <a:rPr lang="en-NZ" sz="1400" dirty="0" smtClean="0"/>
                <a:t>MDM</a:t>
              </a:r>
              <a:endParaRPr lang="en-NZ" sz="1400" dirty="0"/>
            </a:p>
          </p:txBody>
        </p:sp>
      </p:grpSp>
      <p:grpSp>
        <p:nvGrpSpPr>
          <p:cNvPr id="14" name="Group 13"/>
          <p:cNvGrpSpPr/>
          <p:nvPr/>
        </p:nvGrpSpPr>
        <p:grpSpPr>
          <a:xfrm>
            <a:off x="4609063" y="2849298"/>
            <a:ext cx="684213" cy="1418129"/>
            <a:chOff x="3915568" y="2426598"/>
            <a:chExt cx="684213" cy="1418129"/>
          </a:xfrm>
        </p:grpSpPr>
        <p:graphicFrame>
          <p:nvGraphicFramePr>
            <p:cNvPr id="15" name="Object 14"/>
            <p:cNvGraphicFramePr>
              <a:graphicFrameLocks noChangeAspect="1"/>
            </p:cNvGraphicFramePr>
            <p:nvPr>
              <p:extLst>
                <p:ext uri="{D42A27DB-BD31-4B8C-83A1-F6EECF244321}">
                  <p14:modId xmlns:p14="http://schemas.microsoft.com/office/powerpoint/2010/main" val="1994877634"/>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1146" name="Visio" r:id="rId8" imgW="741581" imgH="947577" progId="Visio.Drawing.11">
                    <p:embed/>
                  </p:oleObj>
                </mc:Choice>
                <mc:Fallback>
                  <p:oleObj name="Visio" r:id="rId8"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extBox 15"/>
            <p:cNvSpPr txBox="1"/>
            <p:nvPr/>
          </p:nvSpPr>
          <p:spPr>
            <a:xfrm>
              <a:off x="3922643" y="3536950"/>
              <a:ext cx="677138" cy="307777"/>
            </a:xfrm>
            <a:prstGeom prst="rect">
              <a:avLst/>
            </a:prstGeom>
            <a:noFill/>
          </p:spPr>
          <p:txBody>
            <a:bodyPr wrap="square" rtlCol="0">
              <a:spAutoFit/>
            </a:bodyPr>
            <a:lstStyle/>
            <a:p>
              <a:r>
                <a:rPr lang="en-NZ" sz="1400" dirty="0" smtClean="0"/>
                <a:t>BW</a:t>
              </a:r>
              <a:endParaRPr lang="en-NZ" sz="1400" dirty="0"/>
            </a:p>
          </p:txBody>
        </p:sp>
      </p:grpSp>
      <p:grpSp>
        <p:nvGrpSpPr>
          <p:cNvPr id="17" name="Group 16"/>
          <p:cNvGrpSpPr/>
          <p:nvPr/>
        </p:nvGrpSpPr>
        <p:grpSpPr>
          <a:xfrm>
            <a:off x="6145687" y="1360555"/>
            <a:ext cx="866741" cy="1418129"/>
            <a:chOff x="3915568" y="2426598"/>
            <a:chExt cx="866741" cy="1418129"/>
          </a:xfrm>
        </p:grpSpPr>
        <p:graphicFrame>
          <p:nvGraphicFramePr>
            <p:cNvPr id="18" name="Object 17"/>
            <p:cNvGraphicFramePr>
              <a:graphicFrameLocks noChangeAspect="1"/>
            </p:cNvGraphicFramePr>
            <p:nvPr>
              <p:extLst>
                <p:ext uri="{D42A27DB-BD31-4B8C-83A1-F6EECF244321}">
                  <p14:modId xmlns:p14="http://schemas.microsoft.com/office/powerpoint/2010/main" val="4038895148"/>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1147" name="Visio" r:id="rId9" imgW="741581" imgH="947577" progId="Visio.Drawing.11">
                    <p:embed/>
                  </p:oleObj>
                </mc:Choice>
                <mc:Fallback>
                  <p:oleObj name="Visio" r:id="rId9"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TextBox 18"/>
            <p:cNvSpPr txBox="1"/>
            <p:nvPr/>
          </p:nvSpPr>
          <p:spPr>
            <a:xfrm>
              <a:off x="3922643" y="3536950"/>
              <a:ext cx="859666" cy="307777"/>
            </a:xfrm>
            <a:prstGeom prst="rect">
              <a:avLst/>
            </a:prstGeom>
            <a:noFill/>
          </p:spPr>
          <p:txBody>
            <a:bodyPr wrap="square" rtlCol="0">
              <a:spAutoFit/>
            </a:bodyPr>
            <a:lstStyle/>
            <a:p>
              <a:r>
                <a:rPr lang="en-NZ" sz="1400" dirty="0" smtClean="0"/>
                <a:t>Portal</a:t>
              </a:r>
              <a:endParaRPr lang="en-NZ" sz="1400" dirty="0"/>
            </a:p>
          </p:txBody>
        </p:sp>
      </p:grpSp>
      <p:grpSp>
        <p:nvGrpSpPr>
          <p:cNvPr id="20" name="Group 19"/>
          <p:cNvGrpSpPr/>
          <p:nvPr/>
        </p:nvGrpSpPr>
        <p:grpSpPr>
          <a:xfrm>
            <a:off x="3130368" y="2795218"/>
            <a:ext cx="684213" cy="1418129"/>
            <a:chOff x="3915568" y="2426598"/>
            <a:chExt cx="684213" cy="1418129"/>
          </a:xfrm>
        </p:grpSpPr>
        <p:graphicFrame>
          <p:nvGraphicFramePr>
            <p:cNvPr id="21" name="Object 20"/>
            <p:cNvGraphicFramePr>
              <a:graphicFrameLocks noChangeAspect="1"/>
            </p:cNvGraphicFramePr>
            <p:nvPr>
              <p:extLst>
                <p:ext uri="{D42A27DB-BD31-4B8C-83A1-F6EECF244321}">
                  <p14:modId xmlns:p14="http://schemas.microsoft.com/office/powerpoint/2010/main" val="219885106"/>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1148" name="Visio" r:id="rId10" imgW="741581" imgH="947577" progId="Visio.Drawing.11">
                    <p:embed/>
                  </p:oleObj>
                </mc:Choice>
                <mc:Fallback>
                  <p:oleObj name="Visio" r:id="rId10"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 name="TextBox 21"/>
            <p:cNvSpPr txBox="1"/>
            <p:nvPr/>
          </p:nvSpPr>
          <p:spPr>
            <a:xfrm>
              <a:off x="3922643" y="3536950"/>
              <a:ext cx="677138" cy="307777"/>
            </a:xfrm>
            <a:prstGeom prst="rect">
              <a:avLst/>
            </a:prstGeom>
            <a:noFill/>
          </p:spPr>
          <p:txBody>
            <a:bodyPr wrap="square" rtlCol="0">
              <a:spAutoFit/>
            </a:bodyPr>
            <a:lstStyle/>
            <a:p>
              <a:r>
                <a:rPr lang="en-NZ" sz="1400" dirty="0" smtClean="0"/>
                <a:t>ECC</a:t>
              </a:r>
              <a:endParaRPr lang="en-NZ" sz="1400" dirty="0"/>
            </a:p>
          </p:txBody>
        </p:sp>
      </p:grpSp>
      <p:grpSp>
        <p:nvGrpSpPr>
          <p:cNvPr id="23" name="Group 22"/>
          <p:cNvGrpSpPr/>
          <p:nvPr/>
        </p:nvGrpSpPr>
        <p:grpSpPr>
          <a:xfrm>
            <a:off x="7546884" y="1360555"/>
            <a:ext cx="684213" cy="1418129"/>
            <a:chOff x="3915568" y="2426598"/>
            <a:chExt cx="684213" cy="1418129"/>
          </a:xfrm>
        </p:grpSpPr>
        <p:graphicFrame>
          <p:nvGraphicFramePr>
            <p:cNvPr id="24" name="Object 23"/>
            <p:cNvGraphicFramePr>
              <a:graphicFrameLocks noChangeAspect="1"/>
            </p:cNvGraphicFramePr>
            <p:nvPr>
              <p:extLst>
                <p:ext uri="{D42A27DB-BD31-4B8C-83A1-F6EECF244321}">
                  <p14:modId xmlns:p14="http://schemas.microsoft.com/office/powerpoint/2010/main" val="3384166339"/>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1149" name="Visio" r:id="rId11" imgW="741581" imgH="947577" progId="Visio.Drawing.11">
                    <p:embed/>
                  </p:oleObj>
                </mc:Choice>
                <mc:Fallback>
                  <p:oleObj name="Visio" r:id="rId11"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 name="TextBox 24"/>
            <p:cNvSpPr txBox="1"/>
            <p:nvPr/>
          </p:nvSpPr>
          <p:spPr>
            <a:xfrm>
              <a:off x="3922643" y="3536950"/>
              <a:ext cx="677138" cy="307777"/>
            </a:xfrm>
            <a:prstGeom prst="rect">
              <a:avLst/>
            </a:prstGeom>
            <a:noFill/>
          </p:spPr>
          <p:txBody>
            <a:bodyPr wrap="square" rtlCol="0">
              <a:spAutoFit/>
            </a:bodyPr>
            <a:lstStyle/>
            <a:p>
              <a:r>
                <a:rPr lang="en-NZ" sz="1400" dirty="0" err="1" smtClean="0"/>
                <a:t>IdM</a:t>
              </a:r>
              <a:endParaRPr lang="en-NZ" sz="1400" dirty="0"/>
            </a:p>
          </p:txBody>
        </p:sp>
      </p:grpSp>
      <p:grpSp>
        <p:nvGrpSpPr>
          <p:cNvPr id="26" name="Group 25"/>
          <p:cNvGrpSpPr/>
          <p:nvPr/>
        </p:nvGrpSpPr>
        <p:grpSpPr>
          <a:xfrm>
            <a:off x="6138612" y="4490316"/>
            <a:ext cx="684213" cy="1418129"/>
            <a:chOff x="3915568" y="2426598"/>
            <a:chExt cx="684213" cy="1418129"/>
          </a:xfrm>
        </p:grpSpPr>
        <p:graphicFrame>
          <p:nvGraphicFramePr>
            <p:cNvPr id="27" name="Object 26"/>
            <p:cNvGraphicFramePr>
              <a:graphicFrameLocks noChangeAspect="1"/>
            </p:cNvGraphicFramePr>
            <p:nvPr>
              <p:extLst>
                <p:ext uri="{D42A27DB-BD31-4B8C-83A1-F6EECF244321}">
                  <p14:modId xmlns:p14="http://schemas.microsoft.com/office/powerpoint/2010/main" val="541658912"/>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1150" name="Visio" r:id="rId12" imgW="741581" imgH="947577" progId="Visio.Drawing.11">
                    <p:embed/>
                  </p:oleObj>
                </mc:Choice>
                <mc:Fallback>
                  <p:oleObj name="Visio" r:id="rId12"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TextBox 27"/>
            <p:cNvSpPr txBox="1"/>
            <p:nvPr/>
          </p:nvSpPr>
          <p:spPr>
            <a:xfrm>
              <a:off x="3922643" y="3536950"/>
              <a:ext cx="677138" cy="307777"/>
            </a:xfrm>
            <a:prstGeom prst="rect">
              <a:avLst/>
            </a:prstGeom>
            <a:noFill/>
          </p:spPr>
          <p:txBody>
            <a:bodyPr wrap="square" rtlCol="0">
              <a:spAutoFit/>
            </a:bodyPr>
            <a:lstStyle/>
            <a:p>
              <a:r>
                <a:rPr lang="en-NZ" sz="1400" dirty="0" err="1" smtClean="0"/>
                <a:t>TRex</a:t>
              </a:r>
              <a:endParaRPr lang="en-NZ" sz="1400" dirty="0"/>
            </a:p>
          </p:txBody>
        </p:sp>
      </p:grpSp>
      <p:grpSp>
        <p:nvGrpSpPr>
          <p:cNvPr id="29" name="Group 28"/>
          <p:cNvGrpSpPr/>
          <p:nvPr/>
        </p:nvGrpSpPr>
        <p:grpSpPr>
          <a:xfrm>
            <a:off x="7379001" y="4397214"/>
            <a:ext cx="1034119" cy="1633572"/>
            <a:chOff x="3915568" y="2426598"/>
            <a:chExt cx="1034119" cy="1633572"/>
          </a:xfrm>
        </p:grpSpPr>
        <p:graphicFrame>
          <p:nvGraphicFramePr>
            <p:cNvPr id="30" name="Object 29"/>
            <p:cNvGraphicFramePr>
              <a:graphicFrameLocks noChangeAspect="1"/>
            </p:cNvGraphicFramePr>
            <p:nvPr>
              <p:extLst>
                <p:ext uri="{D42A27DB-BD31-4B8C-83A1-F6EECF244321}">
                  <p14:modId xmlns:p14="http://schemas.microsoft.com/office/powerpoint/2010/main" val="558677142"/>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1151" name="Visio" r:id="rId13" imgW="741581" imgH="947577" progId="Visio.Drawing.11">
                    <p:embed/>
                  </p:oleObj>
                </mc:Choice>
                <mc:Fallback>
                  <p:oleObj name="Visio" r:id="rId13"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 name="TextBox 30"/>
            <p:cNvSpPr txBox="1"/>
            <p:nvPr/>
          </p:nvSpPr>
          <p:spPr>
            <a:xfrm>
              <a:off x="3922643" y="3536950"/>
              <a:ext cx="1027044" cy="523220"/>
            </a:xfrm>
            <a:prstGeom prst="rect">
              <a:avLst/>
            </a:prstGeom>
            <a:noFill/>
          </p:spPr>
          <p:txBody>
            <a:bodyPr wrap="square" rtlCol="0">
              <a:spAutoFit/>
            </a:bodyPr>
            <a:lstStyle/>
            <a:p>
              <a:pPr algn="ctr"/>
              <a:r>
                <a:rPr lang="en-NZ" sz="1400" dirty="0" smtClean="0"/>
                <a:t>Content store</a:t>
              </a:r>
              <a:endParaRPr lang="en-NZ" sz="1400" dirty="0"/>
            </a:p>
          </p:txBody>
        </p:sp>
      </p:grpSp>
      <p:sp>
        <p:nvSpPr>
          <p:cNvPr id="2" name="TextBox 1"/>
          <p:cNvSpPr txBox="1"/>
          <p:nvPr/>
        </p:nvSpPr>
        <p:spPr>
          <a:xfrm>
            <a:off x="1557432" y="180870"/>
            <a:ext cx="6020401" cy="584775"/>
          </a:xfrm>
          <a:prstGeom prst="rect">
            <a:avLst/>
          </a:prstGeom>
          <a:noFill/>
        </p:spPr>
        <p:txBody>
          <a:bodyPr wrap="square" rtlCol="0">
            <a:spAutoFit/>
          </a:bodyPr>
          <a:lstStyle/>
          <a:p>
            <a:pPr algn="ctr"/>
            <a:r>
              <a:rPr lang="en-NZ" sz="3200" u="sng" dirty="0" smtClean="0"/>
              <a:t>The Defence ERP eco-system</a:t>
            </a:r>
            <a:endParaRPr lang="en-NZ" sz="3200" u="sng" dirty="0"/>
          </a:p>
        </p:txBody>
      </p:sp>
    </p:spTree>
    <p:extLst>
      <p:ext uri="{BB962C8B-B14F-4D97-AF65-F5344CB8AC3E}">
        <p14:creationId xmlns:p14="http://schemas.microsoft.com/office/powerpoint/2010/main" val="1501996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childTnLst>
                          </p:cTn>
                        </p:par>
                        <p:par>
                          <p:cTn id="13" fill="hold">
                            <p:stCondLst>
                              <p:cond delay="500"/>
                            </p:stCondLst>
                            <p:childTnLst>
                              <p:par>
                                <p:cTn id="14" presetID="10" presetClass="entr" presetSubtype="0" fill="hold" nodeType="afterEffect">
                                  <p:stCondLst>
                                    <p:cond delay="2000"/>
                                  </p:stCondLst>
                                  <p:childTnLst>
                                    <p:set>
                                      <p:cBhvr>
                                        <p:cTn id="15" dur="1" fill="hold">
                                          <p:stCondLst>
                                            <p:cond delay="0"/>
                                          </p:stCondLst>
                                        </p:cTn>
                                        <p:tgtEl>
                                          <p:spTgt spid="29"/>
                                        </p:tgtEl>
                                        <p:attrNameLst>
                                          <p:attrName>style.visibility</p:attrName>
                                        </p:attrNameLst>
                                      </p:cBhvr>
                                      <p:to>
                                        <p:strVal val="visible"/>
                                      </p:to>
                                    </p:set>
                                    <p:animEffect transition="in" filter="fade">
                                      <p:cBhvr>
                                        <p:cTn id="16" dur="500"/>
                                        <p:tgtEl>
                                          <p:spTgt spid="29"/>
                                        </p:tgtEl>
                                      </p:cBhvr>
                                    </p:animEffect>
                                  </p:childTnLst>
                                </p:cTn>
                              </p:par>
                            </p:childTnLst>
                          </p:cTn>
                        </p:par>
                        <p:par>
                          <p:cTn id="17" fill="hold">
                            <p:stCondLst>
                              <p:cond delay="3000"/>
                            </p:stCondLst>
                            <p:childTnLst>
                              <p:par>
                                <p:cTn id="18" presetID="10" presetClass="entr" presetSubtype="0" fill="hold" nodeType="afterEffect">
                                  <p:stCondLst>
                                    <p:cond delay="300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par>
                          <p:cTn id="21" fill="hold">
                            <p:stCondLst>
                              <p:cond delay="6500"/>
                            </p:stCondLst>
                            <p:childTnLst>
                              <p:par>
                                <p:cTn id="22" presetID="10" presetClass="entr" presetSubtype="0" fill="hold" nodeType="afterEffect">
                                  <p:stCondLst>
                                    <p:cond delay="200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par>
                          <p:cTn id="25" fill="hold">
                            <p:stCondLst>
                              <p:cond delay="9000"/>
                            </p:stCondLst>
                            <p:childTnLst>
                              <p:par>
                                <p:cTn id="26" presetID="10" presetClass="entr" presetSubtype="0" fill="hold" nodeType="afterEffect">
                                  <p:stCondLst>
                                    <p:cond delay="200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500"/>
                                        <p:tgtEl>
                                          <p:spTgt spid="11"/>
                                        </p:tgtEl>
                                      </p:cBhvr>
                                    </p:animEffect>
                                  </p:childTnLst>
                                </p:cTn>
                              </p:par>
                            </p:childTnLst>
                          </p:cTn>
                        </p:par>
                        <p:par>
                          <p:cTn id="29" fill="hold">
                            <p:stCondLst>
                              <p:cond delay="11500"/>
                            </p:stCondLst>
                            <p:childTnLst>
                              <p:par>
                                <p:cTn id="30" presetID="10" presetClass="entr" presetSubtype="0" fill="hold" nodeType="afterEffect">
                                  <p:stCondLst>
                                    <p:cond delay="2000"/>
                                  </p:stCondLst>
                                  <p:childTnLst>
                                    <p:set>
                                      <p:cBhvr>
                                        <p:cTn id="31" dur="1" fill="hold">
                                          <p:stCondLst>
                                            <p:cond delay="0"/>
                                          </p:stCondLst>
                                        </p:cTn>
                                        <p:tgtEl>
                                          <p:spTgt spid="17"/>
                                        </p:tgtEl>
                                        <p:attrNameLst>
                                          <p:attrName>style.visibility</p:attrName>
                                        </p:attrNameLst>
                                      </p:cBhvr>
                                      <p:to>
                                        <p:strVal val="visible"/>
                                      </p:to>
                                    </p:set>
                                    <p:animEffect transition="in" filter="fade">
                                      <p:cBhvr>
                                        <p:cTn id="32" dur="500"/>
                                        <p:tgtEl>
                                          <p:spTgt spid="17"/>
                                        </p:tgtEl>
                                      </p:cBhvr>
                                    </p:animEffect>
                                  </p:childTnLst>
                                </p:cTn>
                              </p:par>
                            </p:childTnLst>
                          </p:cTn>
                        </p:par>
                        <p:par>
                          <p:cTn id="33" fill="hold">
                            <p:stCondLst>
                              <p:cond delay="14000"/>
                            </p:stCondLst>
                            <p:childTnLst>
                              <p:par>
                                <p:cTn id="34" presetID="10" presetClass="entr" presetSubtype="0" fill="hold" nodeType="afterEffect">
                                  <p:stCondLst>
                                    <p:cond delay="250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childTnLst>
                          </p:cTn>
                        </p:par>
                        <p:par>
                          <p:cTn id="37" fill="hold">
                            <p:stCondLst>
                              <p:cond delay="17000"/>
                            </p:stCondLst>
                            <p:childTnLst>
                              <p:par>
                                <p:cTn id="38" presetID="10" presetClass="entr" presetSubtype="0" fill="hold" nodeType="afterEffect">
                                  <p:stCondLst>
                                    <p:cond delay="2000"/>
                                  </p:stCondLst>
                                  <p:childTnLst>
                                    <p:set>
                                      <p:cBhvr>
                                        <p:cTn id="39" dur="1" fill="hold">
                                          <p:stCondLst>
                                            <p:cond delay="0"/>
                                          </p:stCondLst>
                                        </p:cTn>
                                        <p:tgtEl>
                                          <p:spTgt spid="26"/>
                                        </p:tgtEl>
                                        <p:attrNameLst>
                                          <p:attrName>style.visibility</p:attrName>
                                        </p:attrNameLst>
                                      </p:cBhvr>
                                      <p:to>
                                        <p:strVal val="visible"/>
                                      </p:to>
                                    </p:set>
                                    <p:animEffect transition="in" filter="fade">
                                      <p:cBhvr>
                                        <p:cTn id="40"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Straight Connector 6"/>
          <p:cNvCxnSpPr/>
          <p:nvPr/>
        </p:nvCxnSpPr>
        <p:spPr>
          <a:xfrm>
            <a:off x="683568" y="1124744"/>
            <a:ext cx="0" cy="48245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539552" y="5805264"/>
            <a:ext cx="79208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539552" y="5229200"/>
            <a:ext cx="79208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539552" y="2420888"/>
            <a:ext cx="79208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39552" y="4527122"/>
            <a:ext cx="79208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539552" y="3122966"/>
            <a:ext cx="792088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539552" y="3825044"/>
            <a:ext cx="7920880"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Flowchart: Connector 15"/>
          <p:cNvSpPr/>
          <p:nvPr/>
        </p:nvSpPr>
        <p:spPr>
          <a:xfrm>
            <a:off x="1547664" y="3429000"/>
            <a:ext cx="144016" cy="10801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7" name="Flowchart: Connector 16"/>
          <p:cNvSpPr/>
          <p:nvPr/>
        </p:nvSpPr>
        <p:spPr>
          <a:xfrm>
            <a:off x="6660232" y="2852936"/>
            <a:ext cx="144016" cy="10801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8" name="Flowchart: Connector 17"/>
          <p:cNvSpPr/>
          <p:nvPr/>
        </p:nvSpPr>
        <p:spPr>
          <a:xfrm>
            <a:off x="6228184" y="4257092"/>
            <a:ext cx="144016" cy="10801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Flowchart: Connector 18"/>
          <p:cNvSpPr/>
          <p:nvPr/>
        </p:nvSpPr>
        <p:spPr>
          <a:xfrm>
            <a:off x="5580112" y="3320988"/>
            <a:ext cx="144016" cy="10801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0" name="Flowchart: Connector 19"/>
          <p:cNvSpPr/>
          <p:nvPr/>
        </p:nvSpPr>
        <p:spPr>
          <a:xfrm>
            <a:off x="4788024" y="3591296"/>
            <a:ext cx="144016" cy="10801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Flowchart: Connector 20"/>
          <p:cNvSpPr/>
          <p:nvPr/>
        </p:nvSpPr>
        <p:spPr>
          <a:xfrm>
            <a:off x="3131840" y="4118758"/>
            <a:ext cx="144016" cy="10801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2" name="Flowchart: Connector 21"/>
          <p:cNvSpPr/>
          <p:nvPr/>
        </p:nvSpPr>
        <p:spPr>
          <a:xfrm>
            <a:off x="2456329" y="3581400"/>
            <a:ext cx="144016" cy="10801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3" name="Flowchart: Connector 22"/>
          <p:cNvSpPr/>
          <p:nvPr/>
        </p:nvSpPr>
        <p:spPr>
          <a:xfrm>
            <a:off x="3635896" y="2060848"/>
            <a:ext cx="144016" cy="10801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Flowchart: Connector 23"/>
          <p:cNvSpPr/>
          <p:nvPr/>
        </p:nvSpPr>
        <p:spPr>
          <a:xfrm>
            <a:off x="1888759" y="2060848"/>
            <a:ext cx="144016" cy="108012"/>
          </a:xfrm>
          <a:prstGeom prst="flowChart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29" name="Group 28"/>
          <p:cNvGrpSpPr/>
          <p:nvPr/>
        </p:nvGrpSpPr>
        <p:grpSpPr>
          <a:xfrm>
            <a:off x="539552" y="2060848"/>
            <a:ext cx="7920880" cy="3168352"/>
            <a:chOff x="539552" y="2060848"/>
            <a:chExt cx="7920880" cy="3168352"/>
          </a:xfrm>
        </p:grpSpPr>
        <p:cxnSp>
          <p:nvCxnSpPr>
            <p:cNvPr id="25" name="Straight Connector 24"/>
            <p:cNvCxnSpPr/>
            <p:nvPr/>
          </p:nvCxnSpPr>
          <p:spPr>
            <a:xfrm>
              <a:off x="539552" y="5229200"/>
              <a:ext cx="792088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39552" y="2420888"/>
              <a:ext cx="7920880"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Flowchart: Connector 26"/>
            <p:cNvSpPr/>
            <p:nvPr/>
          </p:nvSpPr>
          <p:spPr>
            <a:xfrm>
              <a:off x="3654841" y="2060848"/>
              <a:ext cx="144016" cy="108012"/>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8" name="Flowchart: Connector 27"/>
            <p:cNvSpPr/>
            <p:nvPr/>
          </p:nvSpPr>
          <p:spPr>
            <a:xfrm>
              <a:off x="1907704" y="2060848"/>
              <a:ext cx="144016" cy="108012"/>
            </a:xfrm>
            <a:prstGeom prst="flowChartConnector">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sp>
        <p:nvSpPr>
          <p:cNvPr id="30" name="TextBox 29"/>
          <p:cNvSpPr txBox="1"/>
          <p:nvPr/>
        </p:nvSpPr>
        <p:spPr>
          <a:xfrm rot="16200000">
            <a:off x="-918974" y="3770674"/>
            <a:ext cx="2547719" cy="369332"/>
          </a:xfrm>
          <a:prstGeom prst="rect">
            <a:avLst/>
          </a:prstGeom>
          <a:noFill/>
        </p:spPr>
        <p:txBody>
          <a:bodyPr wrap="square" rtlCol="0">
            <a:spAutoFit/>
          </a:bodyPr>
          <a:lstStyle/>
          <a:p>
            <a:pPr algn="ctr"/>
            <a:r>
              <a:rPr lang="en-NZ" i="1" dirty="0" smtClean="0"/>
              <a:t>Run-time</a:t>
            </a:r>
            <a:endParaRPr lang="en-NZ" i="1" dirty="0"/>
          </a:p>
        </p:txBody>
      </p:sp>
      <p:sp>
        <p:nvSpPr>
          <p:cNvPr id="31" name="Title 1"/>
          <p:cNvSpPr>
            <a:spLocks noGrp="1"/>
          </p:cNvSpPr>
          <p:nvPr>
            <p:ph type="title"/>
          </p:nvPr>
        </p:nvSpPr>
        <p:spPr>
          <a:xfrm>
            <a:off x="457200" y="274638"/>
            <a:ext cx="8229600" cy="1143000"/>
          </a:xfrm>
        </p:spPr>
        <p:txBody>
          <a:bodyPr/>
          <a:lstStyle/>
          <a:p>
            <a:r>
              <a:rPr lang="en-NZ" u="sng" dirty="0" smtClean="0"/>
              <a:t>True story !!</a:t>
            </a:r>
            <a:endParaRPr lang="en-NZ" u="sng" dirty="0"/>
          </a:p>
        </p:txBody>
      </p:sp>
      <p:cxnSp>
        <p:nvCxnSpPr>
          <p:cNvPr id="32" name="Straight Connector 31"/>
          <p:cNvCxnSpPr/>
          <p:nvPr/>
        </p:nvCxnSpPr>
        <p:spPr>
          <a:xfrm>
            <a:off x="539552" y="1700808"/>
            <a:ext cx="792088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116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NZ" sz="3600" dirty="0" smtClean="0">
                <a:solidFill>
                  <a:schemeClr val="bg1">
                    <a:lumMod val="85000"/>
                  </a:schemeClr>
                </a:solidFill>
              </a:rPr>
              <a:t>Solution documentation</a:t>
            </a:r>
          </a:p>
          <a:p>
            <a:r>
              <a:rPr lang="en-NZ" sz="3600" dirty="0">
                <a:solidFill>
                  <a:schemeClr val="bg1">
                    <a:lumMod val="85000"/>
                  </a:schemeClr>
                </a:solidFill>
              </a:rPr>
              <a:t>Monitoring/Job management</a:t>
            </a:r>
          </a:p>
          <a:p>
            <a:r>
              <a:rPr lang="en-NZ" sz="3600" dirty="0" smtClean="0"/>
              <a:t>Test management/change analysis</a:t>
            </a:r>
          </a:p>
          <a:p>
            <a:r>
              <a:rPr lang="en-NZ" sz="3600" dirty="0" smtClean="0">
                <a:solidFill>
                  <a:schemeClr val="bg1">
                    <a:lumMod val="85000"/>
                  </a:schemeClr>
                </a:solidFill>
              </a:rPr>
              <a:t>Change management</a:t>
            </a:r>
            <a:endParaRPr lang="en-NZ" sz="3600" dirty="0">
              <a:solidFill>
                <a:schemeClr val="bg1">
                  <a:lumMod val="85000"/>
                </a:schemeClr>
              </a:solidFill>
            </a:endParaRPr>
          </a:p>
        </p:txBody>
      </p:sp>
      <p:sp>
        <p:nvSpPr>
          <p:cNvPr id="5" name="Title 1"/>
          <p:cNvSpPr>
            <a:spLocks noGrp="1"/>
          </p:cNvSpPr>
          <p:nvPr>
            <p:ph type="title"/>
          </p:nvPr>
        </p:nvSpPr>
        <p:spPr/>
        <p:txBody>
          <a:bodyPr/>
          <a:lstStyle/>
          <a:p>
            <a:pPr algn="l"/>
            <a:r>
              <a:rPr lang="en-NZ" u="sng" dirty="0" smtClean="0"/>
              <a:t>Specific use cases</a:t>
            </a:r>
            <a:endParaRPr lang="en-NZ" u="sng" dirty="0"/>
          </a:p>
        </p:txBody>
      </p:sp>
      <p:sp>
        <p:nvSpPr>
          <p:cNvPr id="4" name="Hexagon 3"/>
          <p:cNvSpPr/>
          <p:nvPr/>
        </p:nvSpPr>
        <p:spPr>
          <a:xfrm>
            <a:off x="7780556" y="1109741"/>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Change, Scope &amp; Effort analysis</a:t>
            </a:r>
            <a:endParaRPr lang="en-NZ" sz="1000" dirty="0">
              <a:solidFill>
                <a:schemeClr val="tx1"/>
              </a:solidFill>
            </a:endParaRPr>
          </a:p>
        </p:txBody>
      </p:sp>
      <p:sp>
        <p:nvSpPr>
          <p:cNvPr id="6" name="Hexagon 5"/>
          <p:cNvSpPr/>
          <p:nvPr/>
        </p:nvSpPr>
        <p:spPr>
          <a:xfrm>
            <a:off x="6940436" y="620688"/>
            <a:ext cx="1015940" cy="931634"/>
          </a:xfrm>
          <a:prstGeom prst="hexagon">
            <a:avLst/>
          </a:prstGeom>
          <a:solidFill>
            <a:schemeClr val="accent1">
              <a:lumMod val="60000"/>
              <a:lumOff val="40000"/>
            </a:schemeClr>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Test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Tree>
    <p:extLst>
      <p:ext uri="{BB962C8B-B14F-4D97-AF65-F5344CB8AC3E}">
        <p14:creationId xmlns:p14="http://schemas.microsoft.com/office/powerpoint/2010/main" val="160636918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 name="Group 104"/>
          <p:cNvGrpSpPr/>
          <p:nvPr/>
        </p:nvGrpSpPr>
        <p:grpSpPr>
          <a:xfrm>
            <a:off x="253689" y="581394"/>
            <a:ext cx="3033838" cy="2575100"/>
            <a:chOff x="253689" y="581394"/>
            <a:chExt cx="3033838" cy="2575100"/>
          </a:xfrm>
        </p:grpSpPr>
        <p:grpSp>
          <p:nvGrpSpPr>
            <p:cNvPr id="16" name="Group 15"/>
            <p:cNvGrpSpPr/>
            <p:nvPr/>
          </p:nvGrpSpPr>
          <p:grpSpPr>
            <a:xfrm>
              <a:off x="583054" y="581394"/>
              <a:ext cx="928501" cy="490830"/>
              <a:chOff x="801129" y="2921829"/>
              <a:chExt cx="1248186" cy="880549"/>
            </a:xfrm>
          </p:grpSpPr>
          <p:sp>
            <p:nvSpPr>
              <p:cNvPr id="17" name="Rounded Rectangle 16"/>
              <p:cNvSpPr/>
              <p:nvPr/>
            </p:nvSpPr>
            <p:spPr>
              <a:xfrm>
                <a:off x="801129" y="2921829"/>
                <a:ext cx="1248186" cy="88054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8" name="Rounded Rectangle 4"/>
              <p:cNvSpPr/>
              <p:nvPr/>
            </p:nvSpPr>
            <p:spPr>
              <a:xfrm>
                <a:off x="826919" y="2947619"/>
                <a:ext cx="1196606" cy="8289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a:t>
                </a:r>
                <a:endParaRPr lang="en-NZ" sz="1500" kern="1200" dirty="0"/>
              </a:p>
            </p:txBody>
          </p:sp>
        </p:grpSp>
        <p:cxnSp>
          <p:nvCxnSpPr>
            <p:cNvPr id="27" name="Elbow Connector 26"/>
            <p:cNvCxnSpPr>
              <a:stCxn id="18" idx="2"/>
              <a:endCxn id="73" idx="0"/>
            </p:cNvCxnSpPr>
            <p:nvPr/>
          </p:nvCxnSpPr>
          <p:spPr>
            <a:xfrm rot="16200000" flipH="1">
              <a:off x="1000733" y="1104420"/>
              <a:ext cx="413314" cy="320171"/>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7" name="Group 46"/>
            <p:cNvGrpSpPr/>
            <p:nvPr/>
          </p:nvGrpSpPr>
          <p:grpSpPr>
            <a:xfrm>
              <a:off x="2378210" y="2665664"/>
              <a:ext cx="909317" cy="490830"/>
              <a:chOff x="801129" y="2921829"/>
              <a:chExt cx="1248186" cy="880549"/>
            </a:xfrm>
          </p:grpSpPr>
          <p:sp>
            <p:nvSpPr>
              <p:cNvPr id="48" name="Rounded Rectangle 47"/>
              <p:cNvSpPr/>
              <p:nvPr/>
            </p:nvSpPr>
            <p:spPr>
              <a:xfrm>
                <a:off x="801129" y="2921829"/>
                <a:ext cx="1248186" cy="88054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49" name="Rounded Rectangle 4"/>
              <p:cNvSpPr/>
              <p:nvPr/>
            </p:nvSpPr>
            <p:spPr>
              <a:xfrm>
                <a:off x="826919" y="2947619"/>
                <a:ext cx="1196606" cy="8289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IE08</a:t>
                </a:r>
                <a:endParaRPr lang="en-NZ" sz="1500" kern="1200" dirty="0"/>
              </a:p>
            </p:txBody>
          </p:sp>
        </p:grpSp>
        <p:grpSp>
          <p:nvGrpSpPr>
            <p:cNvPr id="50" name="Group 49"/>
            <p:cNvGrpSpPr/>
            <p:nvPr/>
          </p:nvGrpSpPr>
          <p:grpSpPr>
            <a:xfrm>
              <a:off x="1285832" y="2651288"/>
              <a:ext cx="909317" cy="490830"/>
              <a:chOff x="801129" y="2921829"/>
              <a:chExt cx="1248186" cy="880549"/>
            </a:xfrm>
          </p:grpSpPr>
          <p:sp>
            <p:nvSpPr>
              <p:cNvPr id="51" name="Rounded Rectangle 50"/>
              <p:cNvSpPr/>
              <p:nvPr/>
            </p:nvSpPr>
            <p:spPr>
              <a:xfrm>
                <a:off x="801129" y="2921829"/>
                <a:ext cx="1248186" cy="88054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2" name="Rounded Rectangle 4"/>
              <p:cNvSpPr/>
              <p:nvPr/>
            </p:nvSpPr>
            <p:spPr>
              <a:xfrm>
                <a:off x="826919" y="2947619"/>
                <a:ext cx="1196606" cy="8289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FB03</a:t>
                </a:r>
                <a:endParaRPr lang="en-NZ" sz="1500" kern="1200" dirty="0"/>
              </a:p>
            </p:txBody>
          </p:sp>
        </p:grpSp>
        <p:grpSp>
          <p:nvGrpSpPr>
            <p:cNvPr id="53" name="Group 52"/>
            <p:cNvGrpSpPr/>
            <p:nvPr/>
          </p:nvGrpSpPr>
          <p:grpSpPr>
            <a:xfrm>
              <a:off x="253689" y="2636912"/>
              <a:ext cx="909317" cy="490830"/>
              <a:chOff x="801129" y="2921829"/>
              <a:chExt cx="1248186" cy="880549"/>
            </a:xfrm>
          </p:grpSpPr>
          <p:sp>
            <p:nvSpPr>
              <p:cNvPr id="54" name="Rounded Rectangle 53"/>
              <p:cNvSpPr/>
              <p:nvPr/>
            </p:nvSpPr>
            <p:spPr>
              <a:xfrm>
                <a:off x="801129" y="2921829"/>
                <a:ext cx="1248186" cy="88054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55" name="Rounded Rectangle 4"/>
              <p:cNvSpPr/>
              <p:nvPr/>
            </p:nvSpPr>
            <p:spPr>
              <a:xfrm>
                <a:off x="826919" y="2947619"/>
                <a:ext cx="1196606" cy="828969"/>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a:t>
                </a:r>
                <a:endParaRPr lang="en-NZ" sz="1500" kern="1200" dirty="0"/>
              </a:p>
            </p:txBody>
          </p:sp>
        </p:grpSp>
        <p:cxnSp>
          <p:nvCxnSpPr>
            <p:cNvPr id="58" name="Elbow Connector 57"/>
            <p:cNvCxnSpPr>
              <a:endCxn id="72" idx="2"/>
            </p:cNvCxnSpPr>
            <p:nvPr/>
          </p:nvCxnSpPr>
          <p:spPr>
            <a:xfrm rot="5400000" flipH="1" flipV="1">
              <a:off x="711810" y="1962942"/>
              <a:ext cx="670990" cy="640341"/>
            </a:xfrm>
            <a:prstGeom prst="bentConnector3">
              <a:avLst>
                <a:gd name="adj1" fmla="val 42920"/>
              </a:avLst>
            </a:prstGeom>
          </p:spPr>
          <p:style>
            <a:lnRef idx="1">
              <a:schemeClr val="accent1"/>
            </a:lnRef>
            <a:fillRef idx="0">
              <a:schemeClr val="accent1"/>
            </a:fillRef>
            <a:effectRef idx="0">
              <a:schemeClr val="accent1"/>
            </a:effectRef>
            <a:fontRef idx="minor">
              <a:schemeClr val="tx1"/>
            </a:fontRef>
          </p:style>
        </p:cxnSp>
        <p:cxnSp>
          <p:nvCxnSpPr>
            <p:cNvPr id="64" name="Elbow Connector 63"/>
            <p:cNvCxnSpPr>
              <a:endCxn id="72" idx="2"/>
            </p:cNvCxnSpPr>
            <p:nvPr/>
          </p:nvCxnSpPr>
          <p:spPr>
            <a:xfrm rot="16200000" flipV="1">
              <a:off x="1202148" y="2112945"/>
              <a:ext cx="703672" cy="373015"/>
            </a:xfrm>
            <a:prstGeom prst="bentConnector3">
              <a:avLst>
                <a:gd name="adj1" fmla="val 44937"/>
              </a:avLst>
            </a:prstGeom>
          </p:spPr>
          <p:style>
            <a:lnRef idx="1">
              <a:schemeClr val="accent1"/>
            </a:lnRef>
            <a:fillRef idx="0">
              <a:schemeClr val="accent1"/>
            </a:fillRef>
            <a:effectRef idx="0">
              <a:schemeClr val="accent1"/>
            </a:effectRef>
            <a:fontRef idx="minor">
              <a:schemeClr val="tx1"/>
            </a:fontRef>
          </p:style>
        </p:cxnSp>
        <p:cxnSp>
          <p:nvCxnSpPr>
            <p:cNvPr id="67" name="Elbow Connector 66"/>
            <p:cNvCxnSpPr>
              <a:stCxn id="48" idx="0"/>
              <a:endCxn id="72" idx="2"/>
            </p:cNvCxnSpPr>
            <p:nvPr/>
          </p:nvCxnSpPr>
          <p:spPr>
            <a:xfrm rot="16200000" flipV="1">
              <a:off x="1741150" y="1573944"/>
              <a:ext cx="718047" cy="1465393"/>
            </a:xfrm>
            <a:prstGeom prst="bentConnector3">
              <a:avLst>
                <a:gd name="adj1" fmla="val 45039"/>
              </a:avLst>
            </a:prstGeom>
          </p:spPr>
          <p:style>
            <a:lnRef idx="1">
              <a:schemeClr val="accent1"/>
            </a:lnRef>
            <a:fillRef idx="0">
              <a:schemeClr val="accent1"/>
            </a:fillRef>
            <a:effectRef idx="0">
              <a:schemeClr val="accent1"/>
            </a:effectRef>
            <a:fontRef idx="minor">
              <a:schemeClr val="tx1"/>
            </a:fontRef>
          </p:style>
        </p:cxnSp>
        <p:grpSp>
          <p:nvGrpSpPr>
            <p:cNvPr id="71" name="Group 70"/>
            <p:cNvGrpSpPr/>
            <p:nvPr/>
          </p:nvGrpSpPr>
          <p:grpSpPr>
            <a:xfrm>
              <a:off x="903225" y="1456787"/>
              <a:ext cx="928501" cy="490830"/>
              <a:chOff x="801129" y="2921829"/>
              <a:chExt cx="1248186" cy="880549"/>
            </a:xfrm>
          </p:grpSpPr>
          <p:sp>
            <p:nvSpPr>
              <p:cNvPr id="72" name="Rounded Rectangle 71"/>
              <p:cNvSpPr/>
              <p:nvPr/>
            </p:nvSpPr>
            <p:spPr>
              <a:xfrm>
                <a:off x="801129" y="2921829"/>
                <a:ext cx="1248186" cy="88054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3" name="Rounded Rectangle 4"/>
              <p:cNvSpPr/>
              <p:nvPr/>
            </p:nvSpPr>
            <p:spPr>
              <a:xfrm>
                <a:off x="826919" y="2947620"/>
                <a:ext cx="1196606" cy="828970"/>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57150" rIns="57150" bIns="57150" numCol="1" spcCol="1270" anchor="ctr" anchorCtr="0">
                <a:noAutofit/>
              </a:bodyPr>
              <a:lstStyle/>
              <a:p>
                <a:pPr lvl="0" algn="ctr" defTabSz="666750">
                  <a:lnSpc>
                    <a:spcPct val="90000"/>
                  </a:lnSpc>
                  <a:spcBef>
                    <a:spcPct val="0"/>
                  </a:spcBef>
                  <a:spcAft>
                    <a:spcPct val="35000"/>
                  </a:spcAft>
                </a:pPr>
                <a:r>
                  <a:rPr lang="en-NZ" sz="1500" kern="1200" dirty="0" smtClean="0"/>
                  <a:t>….</a:t>
                </a:r>
                <a:endParaRPr lang="en-NZ" sz="1500" kern="1200" dirty="0"/>
              </a:p>
            </p:txBody>
          </p:sp>
        </p:grpSp>
      </p:grpSp>
      <p:grpSp>
        <p:nvGrpSpPr>
          <p:cNvPr id="83" name="Group 82"/>
          <p:cNvGrpSpPr>
            <a:grpSpLocks/>
          </p:cNvGrpSpPr>
          <p:nvPr/>
        </p:nvGrpSpPr>
        <p:grpSpPr bwMode="auto">
          <a:xfrm>
            <a:off x="1056892" y="3142118"/>
            <a:ext cx="1511299" cy="1548944"/>
            <a:chOff x="1403350" y="2070556"/>
            <a:chExt cx="1511300" cy="1548944"/>
          </a:xfrm>
        </p:grpSpPr>
        <p:sp>
          <p:nvSpPr>
            <p:cNvPr id="84" name="Text Box 9"/>
            <p:cNvSpPr txBox="1">
              <a:spLocks noChangeArrowheads="1"/>
            </p:cNvSpPr>
            <p:nvPr/>
          </p:nvSpPr>
          <p:spPr bwMode="auto">
            <a:xfrm>
              <a:off x="1403350" y="2781300"/>
              <a:ext cx="1511300" cy="838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NZ" altLang="en-US" sz="1600"/>
                <a:t>Technical Bill of Materials (TBOM)</a:t>
              </a:r>
              <a:endParaRPr lang="en-GB" altLang="en-US" sz="1400"/>
            </a:p>
          </p:txBody>
        </p:sp>
        <p:cxnSp>
          <p:nvCxnSpPr>
            <p:cNvPr id="85" name="AutoShape 12"/>
            <p:cNvCxnSpPr>
              <a:cxnSpLocks noChangeShapeType="1"/>
              <a:stCxn id="51" idx="2"/>
              <a:endCxn id="84" idx="0"/>
            </p:cNvCxnSpPr>
            <p:nvPr/>
          </p:nvCxnSpPr>
          <p:spPr bwMode="auto">
            <a:xfrm rot="16200000" flipH="1">
              <a:off x="1767602" y="2389902"/>
              <a:ext cx="710744" cy="72051"/>
            </a:xfrm>
            <a:prstGeom prst="bentConnector3">
              <a:avLst>
                <a:gd name="adj1" fmla="val 50000"/>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8" name="Group 16"/>
          <p:cNvGrpSpPr>
            <a:grpSpLocks/>
          </p:cNvGrpSpPr>
          <p:nvPr/>
        </p:nvGrpSpPr>
        <p:grpSpPr bwMode="auto">
          <a:xfrm>
            <a:off x="1057399" y="4271962"/>
            <a:ext cx="1851025" cy="1136650"/>
            <a:chOff x="1124" y="2016"/>
            <a:chExt cx="1166" cy="716"/>
          </a:xfrm>
        </p:grpSpPr>
        <p:sp>
          <p:nvSpPr>
            <p:cNvPr id="89" name="Text Box 10"/>
            <p:cNvSpPr txBox="1">
              <a:spLocks noChangeArrowheads="1"/>
            </p:cNvSpPr>
            <p:nvPr/>
          </p:nvSpPr>
          <p:spPr bwMode="auto">
            <a:xfrm>
              <a:off x="1338" y="2358"/>
              <a:ext cx="952" cy="374"/>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NZ" altLang="en-US" sz="1600"/>
                <a:t>Technical objects</a:t>
              </a:r>
              <a:endParaRPr lang="en-GB" altLang="en-US" sz="1600"/>
            </a:p>
          </p:txBody>
        </p:sp>
        <p:cxnSp>
          <p:nvCxnSpPr>
            <p:cNvPr id="90" name="AutoShape 13"/>
            <p:cNvCxnSpPr>
              <a:cxnSpLocks noChangeShapeType="1"/>
              <a:stCxn id="84" idx="1"/>
              <a:endCxn id="89" idx="1"/>
            </p:cNvCxnSpPr>
            <p:nvPr/>
          </p:nvCxnSpPr>
          <p:spPr bwMode="auto">
            <a:xfrm rot="10800000" flipH="1" flipV="1">
              <a:off x="1124" y="2016"/>
              <a:ext cx="214" cy="529"/>
            </a:xfrm>
            <a:prstGeom prst="bentConnector3">
              <a:avLst>
                <a:gd name="adj1" fmla="val -67189"/>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5" name="Group 94"/>
          <p:cNvGrpSpPr>
            <a:grpSpLocks/>
          </p:cNvGrpSpPr>
          <p:nvPr/>
        </p:nvGrpSpPr>
        <p:grpSpPr bwMode="auto">
          <a:xfrm>
            <a:off x="2987675" y="1052513"/>
            <a:ext cx="2663825" cy="5545137"/>
            <a:chOff x="2987675" y="1052513"/>
            <a:chExt cx="2663825" cy="5545137"/>
          </a:xfrm>
        </p:grpSpPr>
        <p:sp>
          <p:nvSpPr>
            <p:cNvPr id="96" name="Line 17"/>
            <p:cNvSpPr>
              <a:spLocks noChangeShapeType="1"/>
            </p:cNvSpPr>
            <p:nvPr/>
          </p:nvSpPr>
          <p:spPr bwMode="auto">
            <a:xfrm flipH="1">
              <a:off x="3492500" y="1052513"/>
              <a:ext cx="2159000" cy="5545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NZ"/>
            </a:p>
          </p:txBody>
        </p:sp>
        <p:sp>
          <p:nvSpPr>
            <p:cNvPr id="99" name="Text Box 22"/>
            <p:cNvSpPr txBox="1">
              <a:spLocks noChangeArrowheads="1"/>
            </p:cNvSpPr>
            <p:nvPr/>
          </p:nvSpPr>
          <p:spPr bwMode="auto">
            <a:xfrm>
              <a:off x="2987675" y="1125538"/>
              <a:ext cx="208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NZ" altLang="en-US" sz="1800" i="1" dirty="0"/>
                <a:t>Solution manager</a:t>
              </a:r>
              <a:endParaRPr lang="en-GB" altLang="en-US" sz="1800" i="1" dirty="0"/>
            </a:p>
          </p:txBody>
        </p:sp>
      </p:grpSp>
      <p:grpSp>
        <p:nvGrpSpPr>
          <p:cNvPr id="100" name="Group 99"/>
          <p:cNvGrpSpPr>
            <a:grpSpLocks/>
          </p:cNvGrpSpPr>
          <p:nvPr/>
        </p:nvGrpSpPr>
        <p:grpSpPr bwMode="auto">
          <a:xfrm>
            <a:off x="5508625" y="2997200"/>
            <a:ext cx="3476625" cy="3694113"/>
            <a:chOff x="5508625" y="2997200"/>
            <a:chExt cx="3476625" cy="3694113"/>
          </a:xfrm>
        </p:grpSpPr>
        <p:pic>
          <p:nvPicPr>
            <p:cNvPr id="10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3779838"/>
              <a:ext cx="3476625" cy="291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2" name="Text Box 23"/>
            <p:cNvSpPr txBox="1">
              <a:spLocks noChangeArrowheads="1"/>
            </p:cNvSpPr>
            <p:nvPr/>
          </p:nvSpPr>
          <p:spPr bwMode="auto">
            <a:xfrm>
              <a:off x="6300788" y="2997200"/>
              <a:ext cx="2305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NZ" altLang="en-US" sz="1800" i="1"/>
                <a:t>Managed system(s)</a:t>
              </a:r>
              <a:endParaRPr lang="en-GB" altLang="en-US" sz="1800" i="1"/>
            </a:p>
          </p:txBody>
        </p:sp>
      </p:grpSp>
      <p:sp>
        <p:nvSpPr>
          <p:cNvPr id="103" name="AutoShape 19"/>
          <p:cNvSpPr>
            <a:spLocks noChangeArrowheads="1"/>
          </p:cNvSpPr>
          <p:nvPr/>
        </p:nvSpPr>
        <p:spPr bwMode="auto">
          <a:xfrm>
            <a:off x="5775622" y="737649"/>
            <a:ext cx="3168650" cy="1438275"/>
          </a:xfrm>
          <a:prstGeom prst="cloudCallout">
            <a:avLst>
              <a:gd name="adj1" fmla="val 5977"/>
              <a:gd name="adj2" fmla="val 24536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NZ" altLang="en-US" sz="1400"/>
              <a:t>Which business process is this method used in ?</a:t>
            </a:r>
          </a:p>
          <a:p>
            <a:pPr algn="ctr" eaLnBrk="1" hangingPunct="1">
              <a:spcBef>
                <a:spcPct val="0"/>
              </a:spcBef>
              <a:buFontTx/>
              <a:buNone/>
            </a:pPr>
            <a:r>
              <a:rPr lang="en-NZ" altLang="en-US" sz="1400"/>
              <a:t>What should I test ?</a:t>
            </a:r>
            <a:endParaRPr lang="en-GB" altLang="en-US" sz="1400"/>
          </a:p>
        </p:txBody>
      </p:sp>
      <p:sp>
        <p:nvSpPr>
          <p:cNvPr id="104" name="Right Arrow 103"/>
          <p:cNvSpPr/>
          <p:nvPr/>
        </p:nvSpPr>
        <p:spPr>
          <a:xfrm rot="11957301">
            <a:off x="3238695" y="5329567"/>
            <a:ext cx="223202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a:defRPr/>
            </a:pPr>
            <a:r>
              <a:rPr lang="en-NZ" dirty="0"/>
              <a:t>BPCA</a:t>
            </a:r>
          </a:p>
        </p:txBody>
      </p:sp>
      <p:sp>
        <p:nvSpPr>
          <p:cNvPr id="106" name="Title 1"/>
          <p:cNvSpPr>
            <a:spLocks noGrp="1"/>
          </p:cNvSpPr>
          <p:nvPr>
            <p:ph type="title"/>
          </p:nvPr>
        </p:nvSpPr>
        <p:spPr>
          <a:xfrm>
            <a:off x="457200" y="-94424"/>
            <a:ext cx="8229600" cy="850900"/>
          </a:xfrm>
        </p:spPr>
        <p:txBody>
          <a:bodyPr>
            <a:normAutofit/>
          </a:bodyPr>
          <a:lstStyle/>
          <a:p>
            <a:r>
              <a:rPr lang="en-NZ" sz="2800" u="sng" dirty="0" smtClean="0"/>
              <a:t>Business Process Change Analyser</a:t>
            </a:r>
            <a:endParaRPr lang="en-NZ" sz="2800" u="sng" dirty="0"/>
          </a:p>
        </p:txBody>
      </p:sp>
    </p:spTree>
    <p:extLst>
      <p:ext uri="{BB962C8B-B14F-4D97-AF65-F5344CB8AC3E}">
        <p14:creationId xmlns:p14="http://schemas.microsoft.com/office/powerpoint/2010/main" val="901233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4"/>
                                        </p:tgtEl>
                                        <p:attrNameLst>
                                          <p:attrName>style.visibility</p:attrName>
                                        </p:attrNameLst>
                                      </p:cBhvr>
                                      <p:to>
                                        <p:strVal val="visible"/>
                                      </p:to>
                                    </p:set>
                                    <p:animEffect transition="in" filter="fade">
                                      <p:cBhvr>
                                        <p:cTn id="3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4" grpId="0" animBg="1"/>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 name="Group 2"/>
          <p:cNvGrpSpPr>
            <a:grpSpLocks/>
          </p:cNvGrpSpPr>
          <p:nvPr/>
        </p:nvGrpSpPr>
        <p:grpSpPr bwMode="auto">
          <a:xfrm>
            <a:off x="323850" y="1638300"/>
            <a:ext cx="2014538" cy="1016000"/>
            <a:chOff x="323850" y="1638300"/>
            <a:chExt cx="2014538" cy="1016000"/>
          </a:xfrm>
        </p:grpSpPr>
        <p:sp>
          <p:nvSpPr>
            <p:cNvPr id="13333" name="Text Box 8"/>
            <p:cNvSpPr txBox="1">
              <a:spLocks noChangeArrowheads="1"/>
            </p:cNvSpPr>
            <p:nvPr/>
          </p:nvSpPr>
          <p:spPr bwMode="auto">
            <a:xfrm>
              <a:off x="827088" y="2060575"/>
              <a:ext cx="1511300" cy="5937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NZ" altLang="en-US" sz="1600"/>
                <a:t>Executable unit</a:t>
              </a:r>
              <a:endParaRPr lang="en-GB" altLang="en-US" sz="1600"/>
            </a:p>
          </p:txBody>
        </p:sp>
        <p:cxnSp>
          <p:nvCxnSpPr>
            <p:cNvPr id="13334" name="AutoShape 11"/>
            <p:cNvCxnSpPr>
              <a:cxnSpLocks noChangeShapeType="1"/>
              <a:stCxn id="13327" idx="1"/>
              <a:endCxn id="13333" idx="1"/>
            </p:cNvCxnSpPr>
            <p:nvPr/>
          </p:nvCxnSpPr>
          <p:spPr bwMode="auto">
            <a:xfrm rot="10800000" flipH="1" flipV="1">
              <a:off x="323850" y="1638300"/>
              <a:ext cx="503238" cy="719138"/>
            </a:xfrm>
            <a:prstGeom prst="bentConnector3">
              <a:avLst>
                <a:gd name="adj1" fmla="val -45426"/>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4" name="Group 3"/>
          <p:cNvGrpSpPr>
            <a:grpSpLocks/>
          </p:cNvGrpSpPr>
          <p:nvPr/>
        </p:nvGrpSpPr>
        <p:grpSpPr bwMode="auto">
          <a:xfrm>
            <a:off x="1403350" y="2357438"/>
            <a:ext cx="1511300" cy="1262062"/>
            <a:chOff x="1403350" y="2357438"/>
            <a:chExt cx="1511301" cy="1262062"/>
          </a:xfrm>
        </p:grpSpPr>
        <p:sp>
          <p:nvSpPr>
            <p:cNvPr id="13331" name="Text Box 9"/>
            <p:cNvSpPr txBox="1">
              <a:spLocks noChangeArrowheads="1"/>
            </p:cNvSpPr>
            <p:nvPr/>
          </p:nvSpPr>
          <p:spPr bwMode="auto">
            <a:xfrm>
              <a:off x="1403350" y="2781300"/>
              <a:ext cx="1511300" cy="838200"/>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NZ" altLang="en-US" sz="1600"/>
                <a:t>Technical Bill of Materials (TBOM)</a:t>
              </a:r>
              <a:endParaRPr lang="en-GB" altLang="en-US" sz="1400"/>
            </a:p>
          </p:txBody>
        </p:sp>
        <p:cxnSp>
          <p:nvCxnSpPr>
            <p:cNvPr id="13332" name="AutoShape 12"/>
            <p:cNvCxnSpPr>
              <a:cxnSpLocks noChangeShapeType="1"/>
              <a:stCxn id="13333" idx="3"/>
              <a:endCxn id="13331" idx="3"/>
            </p:cNvCxnSpPr>
            <p:nvPr/>
          </p:nvCxnSpPr>
          <p:spPr bwMode="auto">
            <a:xfrm>
              <a:off x="2338388" y="2357438"/>
              <a:ext cx="576263" cy="842962"/>
            </a:xfrm>
            <a:prstGeom prst="bentConnector3">
              <a:avLst>
                <a:gd name="adj1" fmla="val 139671"/>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6160" name="Group 16"/>
          <p:cNvGrpSpPr>
            <a:grpSpLocks/>
          </p:cNvGrpSpPr>
          <p:nvPr/>
        </p:nvGrpSpPr>
        <p:grpSpPr bwMode="auto">
          <a:xfrm>
            <a:off x="1403350" y="3200400"/>
            <a:ext cx="2232025" cy="1136650"/>
            <a:chOff x="884" y="2016"/>
            <a:chExt cx="1406" cy="716"/>
          </a:xfrm>
        </p:grpSpPr>
        <p:sp>
          <p:nvSpPr>
            <p:cNvPr id="13329" name="Text Box 10"/>
            <p:cNvSpPr txBox="1">
              <a:spLocks noChangeArrowheads="1"/>
            </p:cNvSpPr>
            <p:nvPr/>
          </p:nvSpPr>
          <p:spPr bwMode="auto">
            <a:xfrm>
              <a:off x="1338" y="2358"/>
              <a:ext cx="952" cy="374"/>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NZ" altLang="en-US" sz="1600"/>
                <a:t>Technical objects</a:t>
              </a:r>
              <a:endParaRPr lang="en-GB" altLang="en-US" sz="1600"/>
            </a:p>
          </p:txBody>
        </p:sp>
        <p:cxnSp>
          <p:nvCxnSpPr>
            <p:cNvPr id="13330" name="AutoShape 13"/>
            <p:cNvCxnSpPr>
              <a:cxnSpLocks noChangeShapeType="1"/>
              <a:stCxn id="13331" idx="1"/>
              <a:endCxn id="13329" idx="1"/>
            </p:cNvCxnSpPr>
            <p:nvPr/>
          </p:nvCxnSpPr>
          <p:spPr bwMode="auto">
            <a:xfrm rot="10800000" flipH="1" flipV="1">
              <a:off x="884" y="2016"/>
              <a:ext cx="454" cy="529"/>
            </a:xfrm>
            <a:prstGeom prst="bentConnector3">
              <a:avLst>
                <a:gd name="adj1" fmla="val -31718"/>
              </a:avLst>
            </a:prstGeom>
            <a:noFill/>
            <a:ln w="9525">
              <a:solidFill>
                <a:schemeClr val="tx1"/>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1280" name="AutoShape 19"/>
          <p:cNvSpPr>
            <a:spLocks noChangeArrowheads="1"/>
          </p:cNvSpPr>
          <p:nvPr/>
        </p:nvSpPr>
        <p:spPr bwMode="auto">
          <a:xfrm>
            <a:off x="323850" y="5014913"/>
            <a:ext cx="3168650" cy="1438275"/>
          </a:xfrm>
          <a:prstGeom prst="cloudCallout">
            <a:avLst>
              <a:gd name="adj1" fmla="val 162796"/>
              <a:gd name="adj2" fmla="val 26190"/>
            </a:avLst>
          </a:prstGeom>
          <a:solidFill>
            <a:schemeClr val="accent1"/>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r>
              <a:rPr lang="en-NZ" altLang="en-US" sz="1400"/>
              <a:t>Which business process is this method used in ?</a:t>
            </a:r>
          </a:p>
          <a:p>
            <a:pPr algn="ctr" eaLnBrk="1" hangingPunct="1">
              <a:spcBef>
                <a:spcPct val="0"/>
              </a:spcBef>
              <a:buFontTx/>
              <a:buNone/>
            </a:pPr>
            <a:r>
              <a:rPr lang="en-NZ" altLang="en-US" sz="1400"/>
              <a:t>What should I test ?</a:t>
            </a:r>
            <a:endParaRPr lang="en-GB" altLang="en-US" sz="1400"/>
          </a:p>
        </p:txBody>
      </p:sp>
      <p:grpSp>
        <p:nvGrpSpPr>
          <p:cNvPr id="7" name="Group 6"/>
          <p:cNvGrpSpPr>
            <a:grpSpLocks/>
          </p:cNvGrpSpPr>
          <p:nvPr/>
        </p:nvGrpSpPr>
        <p:grpSpPr bwMode="auto">
          <a:xfrm>
            <a:off x="323850" y="1052513"/>
            <a:ext cx="5327650" cy="5545137"/>
            <a:chOff x="323850" y="1052513"/>
            <a:chExt cx="5327650" cy="5545137"/>
          </a:xfrm>
        </p:grpSpPr>
        <p:sp>
          <p:nvSpPr>
            <p:cNvPr id="13325" name="Line 17"/>
            <p:cNvSpPr>
              <a:spLocks noChangeShapeType="1"/>
            </p:cNvSpPr>
            <p:nvPr/>
          </p:nvSpPr>
          <p:spPr bwMode="auto">
            <a:xfrm flipH="1">
              <a:off x="3492500" y="1052513"/>
              <a:ext cx="2159000" cy="55451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NZ"/>
            </a:p>
          </p:txBody>
        </p:sp>
        <p:grpSp>
          <p:nvGrpSpPr>
            <p:cNvPr id="13326" name="Group 4"/>
            <p:cNvGrpSpPr>
              <a:grpSpLocks/>
            </p:cNvGrpSpPr>
            <p:nvPr/>
          </p:nvGrpSpPr>
          <p:grpSpPr bwMode="auto">
            <a:xfrm>
              <a:off x="323850" y="1125538"/>
              <a:ext cx="4752975" cy="809625"/>
              <a:chOff x="323850" y="1125538"/>
              <a:chExt cx="4752975" cy="809625"/>
            </a:xfrm>
          </p:grpSpPr>
          <p:sp>
            <p:nvSpPr>
              <p:cNvPr id="13327" name="Text Box 7"/>
              <p:cNvSpPr txBox="1">
                <a:spLocks noChangeArrowheads="1"/>
              </p:cNvSpPr>
              <p:nvPr/>
            </p:nvSpPr>
            <p:spPr bwMode="auto">
              <a:xfrm>
                <a:off x="323850" y="1341438"/>
                <a:ext cx="1511300" cy="593725"/>
              </a:xfrm>
              <a:prstGeom prst="rect">
                <a:avLst/>
              </a:prstGeom>
              <a:noFill/>
              <a:ln w="12700">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50000"/>
                  </a:spcBef>
                  <a:buFontTx/>
                  <a:buNone/>
                </a:pPr>
                <a:r>
                  <a:rPr lang="en-NZ" altLang="en-US" sz="1600"/>
                  <a:t>Business Process/step</a:t>
                </a:r>
                <a:endParaRPr lang="en-GB" altLang="en-US" sz="1600"/>
              </a:p>
            </p:txBody>
          </p:sp>
          <p:sp>
            <p:nvSpPr>
              <p:cNvPr id="13328" name="Text Box 22"/>
              <p:cNvSpPr txBox="1">
                <a:spLocks noChangeArrowheads="1"/>
              </p:cNvSpPr>
              <p:nvPr/>
            </p:nvSpPr>
            <p:spPr bwMode="auto">
              <a:xfrm>
                <a:off x="2987675" y="1125538"/>
                <a:ext cx="208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NZ" altLang="en-US" sz="1800" i="1" dirty="0"/>
                  <a:t>Solution manager</a:t>
                </a:r>
                <a:endParaRPr lang="en-GB" altLang="en-US" sz="1800" i="1" dirty="0"/>
              </a:p>
            </p:txBody>
          </p:sp>
        </p:grpSp>
      </p:grpSp>
      <p:grpSp>
        <p:nvGrpSpPr>
          <p:cNvPr id="6" name="Group 5"/>
          <p:cNvGrpSpPr>
            <a:grpSpLocks/>
          </p:cNvGrpSpPr>
          <p:nvPr/>
        </p:nvGrpSpPr>
        <p:grpSpPr bwMode="auto">
          <a:xfrm>
            <a:off x="5508625" y="2997200"/>
            <a:ext cx="3476625" cy="3694113"/>
            <a:chOff x="5508625" y="2997200"/>
            <a:chExt cx="3476625" cy="3694113"/>
          </a:xfrm>
        </p:grpSpPr>
        <p:pic>
          <p:nvPicPr>
            <p:cNvPr id="1332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3779838"/>
              <a:ext cx="3476625" cy="2911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324" name="Text Box 23"/>
            <p:cNvSpPr txBox="1">
              <a:spLocks noChangeArrowheads="1"/>
            </p:cNvSpPr>
            <p:nvPr/>
          </p:nvSpPr>
          <p:spPr bwMode="auto">
            <a:xfrm>
              <a:off x="6300788" y="2997200"/>
              <a:ext cx="2305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20000"/>
                </a:spcBef>
                <a:buChar char="•"/>
                <a:defRPr sz="3200">
                  <a:solidFill>
                    <a:schemeClr val="tx1"/>
                  </a:solidFill>
                  <a:latin typeface="Arial" charset="0"/>
                </a:defRPr>
              </a:lvl1pPr>
              <a:lvl2pPr marL="742950" indent="-285750"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50000"/>
                </a:spcBef>
                <a:buFontTx/>
                <a:buNone/>
              </a:pPr>
              <a:r>
                <a:rPr lang="en-NZ" altLang="en-US" sz="1800" i="1"/>
                <a:t>Managed system(s)</a:t>
              </a:r>
              <a:endParaRPr lang="en-GB" altLang="en-US" sz="1800" i="1"/>
            </a:p>
          </p:txBody>
        </p:sp>
      </p:grpSp>
      <p:cxnSp>
        <p:nvCxnSpPr>
          <p:cNvPr id="6169" name="AutoShape 25"/>
          <p:cNvCxnSpPr>
            <a:cxnSpLocks noChangeShapeType="1"/>
            <a:stCxn id="13327" idx="3"/>
            <a:endCxn id="13327" idx="0"/>
          </p:cNvCxnSpPr>
          <p:nvPr/>
        </p:nvCxnSpPr>
        <p:spPr bwMode="auto">
          <a:xfrm flipH="1" flipV="1">
            <a:off x="1079500" y="1341438"/>
            <a:ext cx="755650" cy="296862"/>
          </a:xfrm>
          <a:prstGeom prst="curvedConnector4">
            <a:avLst>
              <a:gd name="adj1" fmla="val -30250"/>
              <a:gd name="adj2" fmla="val 177005"/>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Right Arrow 10"/>
          <p:cNvSpPr/>
          <p:nvPr/>
        </p:nvSpPr>
        <p:spPr>
          <a:xfrm rot="12926659">
            <a:off x="3328988" y="4921250"/>
            <a:ext cx="2232025" cy="571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vert="vert" anchor="ctr"/>
          <a:lstStyle/>
          <a:p>
            <a:pPr algn="ctr">
              <a:defRPr/>
            </a:pPr>
            <a:r>
              <a:rPr lang="en-NZ" dirty="0"/>
              <a:t>BPCA</a:t>
            </a:r>
          </a:p>
        </p:txBody>
      </p:sp>
      <p:sp>
        <p:nvSpPr>
          <p:cNvPr id="2" name="Title 1"/>
          <p:cNvSpPr>
            <a:spLocks noGrp="1"/>
          </p:cNvSpPr>
          <p:nvPr>
            <p:ph type="title"/>
          </p:nvPr>
        </p:nvSpPr>
        <p:spPr>
          <a:xfrm>
            <a:off x="457200" y="129828"/>
            <a:ext cx="8229600" cy="850900"/>
          </a:xfrm>
        </p:spPr>
        <p:txBody>
          <a:bodyPr>
            <a:normAutofit/>
          </a:bodyPr>
          <a:lstStyle/>
          <a:p>
            <a:r>
              <a:rPr lang="en-NZ" sz="2800" u="sng" dirty="0" smtClean="0"/>
              <a:t>Business Process Change Analyser</a:t>
            </a:r>
            <a:endParaRPr lang="en-NZ" sz="2800" u="sng" dirty="0"/>
          </a:p>
        </p:txBody>
      </p:sp>
    </p:spTree>
    <p:extLst>
      <p:ext uri="{BB962C8B-B14F-4D97-AF65-F5344CB8AC3E}">
        <p14:creationId xmlns:p14="http://schemas.microsoft.com/office/powerpoint/2010/main" val="3053058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280"/>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nodeType="clickEffect">
                                  <p:stCondLst>
                                    <p:cond delay="0"/>
                                  </p:stCondLst>
                                  <p:childTnLst>
                                    <p:set>
                                      <p:cBhvr>
                                        <p:cTn id="18" dur="1" fill="hold">
                                          <p:stCondLst>
                                            <p:cond delay="0"/>
                                          </p:stCondLst>
                                        </p:cTn>
                                        <p:tgtEl>
                                          <p:spTgt spid="6169"/>
                                        </p:tgtEl>
                                        <p:attrNameLst>
                                          <p:attrName>style.visibility</p:attrName>
                                        </p:attrNameLst>
                                      </p:cBhvr>
                                      <p:to>
                                        <p:strVal val="visible"/>
                                      </p:to>
                                    </p:set>
                                    <p:animEffect transition="in" filter="blinds(horizontal)">
                                      <p:cBhvr>
                                        <p:cTn id="19" dur="500"/>
                                        <p:tgtEl>
                                          <p:spTgt spid="6169"/>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6160"/>
                                        </p:tgtEl>
                                        <p:attrNameLst>
                                          <p:attrName>style.visibility</p:attrName>
                                        </p:attrNameLst>
                                      </p:cBhvr>
                                      <p:to>
                                        <p:strVal val="visible"/>
                                      </p:to>
                                    </p:set>
                                  </p:childTnLst>
                                </p:cTn>
                              </p:par>
                            </p:childTnLst>
                          </p:cTn>
                        </p:par>
                      </p:childTnLst>
                    </p:cTn>
                  </p:par>
                  <p:par>
                    <p:cTn id="32" fill="hold" nodeType="clickPar">
                      <p:stCondLst>
                        <p:cond delay="indefinite"/>
                      </p:stCondLst>
                      <p:childTnLst>
                        <p:par>
                          <p:cTn id="33" fill="hold" nodeType="withGroup">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fade">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80" grpId="0" animBg="1"/>
      <p:bldP spid="1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endParaRPr lang="en-NZ" altLang="en-US" smtClean="0"/>
          </a:p>
        </p:txBody>
      </p:sp>
      <p:sp>
        <p:nvSpPr>
          <p:cNvPr id="18435" name="Content Placeholder 2"/>
          <p:cNvSpPr>
            <a:spLocks noGrp="1"/>
          </p:cNvSpPr>
          <p:nvPr>
            <p:ph idx="1"/>
          </p:nvPr>
        </p:nvSpPr>
        <p:spPr/>
        <p:txBody>
          <a:bodyPr/>
          <a:lstStyle/>
          <a:p>
            <a:endParaRPr lang="en-NZ" altLang="en-US" smtClean="0"/>
          </a:p>
        </p:txBody>
      </p:sp>
      <p:pic>
        <p:nvPicPr>
          <p:cNvPr id="1843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0"/>
            <a:ext cx="9145588" cy="681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868836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5373216"/>
            <a:ext cx="8229600" cy="1143000"/>
          </a:xfrm>
        </p:spPr>
        <p:txBody>
          <a:bodyPr>
            <a:normAutofit/>
          </a:bodyPr>
          <a:lstStyle/>
          <a:p>
            <a:r>
              <a:rPr lang="en-NZ" sz="3200" dirty="0" smtClean="0"/>
              <a:t>Test plan generated from BPCA and optimized</a:t>
            </a:r>
            <a:endParaRPr lang="en-NZ" sz="3200" dirty="0"/>
          </a:p>
        </p:txBody>
      </p:sp>
      <p:pic>
        <p:nvPicPr>
          <p:cNvPr id="717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59632" y="404664"/>
            <a:ext cx="6763476" cy="51935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743551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n-NZ" sz="3600" dirty="0" smtClean="0">
                <a:solidFill>
                  <a:schemeClr val="bg1">
                    <a:lumMod val="85000"/>
                  </a:schemeClr>
                </a:solidFill>
              </a:rPr>
              <a:t>Solution documentation</a:t>
            </a:r>
          </a:p>
          <a:p>
            <a:r>
              <a:rPr lang="en-NZ" sz="3600" dirty="0">
                <a:solidFill>
                  <a:schemeClr val="bg1">
                    <a:lumMod val="85000"/>
                  </a:schemeClr>
                </a:solidFill>
              </a:rPr>
              <a:t>Monitoring/Job management</a:t>
            </a:r>
          </a:p>
          <a:p>
            <a:r>
              <a:rPr lang="en-NZ" sz="3600" dirty="0" smtClean="0">
                <a:solidFill>
                  <a:schemeClr val="bg1">
                    <a:lumMod val="85000"/>
                  </a:schemeClr>
                </a:solidFill>
              </a:rPr>
              <a:t>Test management/change analysis</a:t>
            </a:r>
          </a:p>
          <a:p>
            <a:r>
              <a:rPr lang="en-NZ" sz="3600" dirty="0" smtClean="0"/>
              <a:t>Change management</a:t>
            </a:r>
            <a:endParaRPr lang="en-NZ" sz="3600" dirty="0"/>
          </a:p>
        </p:txBody>
      </p:sp>
      <p:sp>
        <p:nvSpPr>
          <p:cNvPr id="5" name="Title 1"/>
          <p:cNvSpPr>
            <a:spLocks noGrp="1"/>
          </p:cNvSpPr>
          <p:nvPr>
            <p:ph type="title"/>
          </p:nvPr>
        </p:nvSpPr>
        <p:spPr/>
        <p:txBody>
          <a:bodyPr/>
          <a:lstStyle/>
          <a:p>
            <a:pPr algn="l"/>
            <a:r>
              <a:rPr lang="en-NZ" u="sng" dirty="0" smtClean="0"/>
              <a:t>Specific use cases</a:t>
            </a:r>
            <a:endParaRPr lang="en-NZ" u="sng" dirty="0"/>
          </a:p>
        </p:txBody>
      </p:sp>
      <p:sp>
        <p:nvSpPr>
          <p:cNvPr id="4" name="Hexagon 3"/>
          <p:cNvSpPr/>
          <p:nvPr/>
        </p:nvSpPr>
        <p:spPr>
          <a:xfrm>
            <a:off x="6925632" y="639798"/>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err="1" smtClean="0">
                <a:solidFill>
                  <a:schemeClr val="tx1"/>
                </a:solidFill>
              </a:rPr>
              <a:t>Req’mnt</a:t>
            </a:r>
            <a:r>
              <a:rPr lang="en-NZ" sz="1000" dirty="0" smtClean="0">
                <a:solidFill>
                  <a:schemeClr val="tx1"/>
                </a:solidFill>
              </a:rPr>
              <a: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6" name="Hexagon 5"/>
          <p:cNvSpPr/>
          <p:nvPr/>
        </p:nvSpPr>
        <p:spPr>
          <a:xfrm>
            <a:off x="7740352" y="1129214"/>
            <a:ext cx="1015940" cy="931634"/>
          </a:xfrm>
          <a:prstGeom prst="hexagon">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Change Request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Tree>
    <p:extLst>
      <p:ext uri="{BB962C8B-B14F-4D97-AF65-F5344CB8AC3E}">
        <p14:creationId xmlns:p14="http://schemas.microsoft.com/office/powerpoint/2010/main" val="14035168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877798127"/>
              </p:ext>
            </p:extLst>
          </p:nvPr>
        </p:nvGraphicFramePr>
        <p:xfrm>
          <a:off x="1581139" y="3308889"/>
          <a:ext cx="5950726" cy="3170968"/>
        </p:xfrm>
        <a:graphic>
          <a:graphicData uri="http://schemas.openxmlformats.org/drawingml/2006/table">
            <a:tbl>
              <a:tblPr firstRow="1" firstCol="1" bandRow="1">
                <a:tableStyleId>{5C22544A-7EE6-4342-B048-85BDC9FD1C3A}</a:tableStyleId>
              </a:tblPr>
              <a:tblGrid>
                <a:gridCol w="1131309"/>
                <a:gridCol w="1113141"/>
                <a:gridCol w="1055143"/>
                <a:gridCol w="1108948"/>
                <a:gridCol w="1542185"/>
              </a:tblGrid>
              <a:tr h="520956">
                <a:tc>
                  <a:txBody>
                    <a:bodyPr/>
                    <a:lstStyle/>
                    <a:p>
                      <a:pPr algn="ctr">
                        <a:spcAft>
                          <a:spcPts val="0"/>
                        </a:spcAft>
                      </a:pPr>
                      <a:r>
                        <a:rPr lang="en-US" sz="1200" dirty="0">
                          <a:effectLst/>
                        </a:rPr>
                        <a:t> </a:t>
                      </a:r>
                      <a:endParaRPr lang="en-NZ" sz="1200" dirty="0">
                        <a:effectLst/>
                        <a:latin typeface="Arial"/>
                        <a:ea typeface="MS Mincho"/>
                        <a:cs typeface="Times New Roman"/>
                      </a:endParaRPr>
                    </a:p>
                  </a:txBody>
                  <a:tcPr marL="68580" marR="68580" marT="0" marB="0"/>
                </a:tc>
                <a:tc>
                  <a:txBody>
                    <a:bodyPr/>
                    <a:lstStyle/>
                    <a:p>
                      <a:pPr algn="ctr">
                        <a:spcAft>
                          <a:spcPts val="0"/>
                        </a:spcAft>
                      </a:pPr>
                      <a:r>
                        <a:rPr lang="en-US" sz="1200">
                          <a:effectLst/>
                        </a:rPr>
                        <a:t>Emergency change</a:t>
                      </a:r>
                      <a:endParaRPr lang="en-NZ" sz="1200">
                        <a:effectLst/>
                        <a:latin typeface="Arial"/>
                        <a:ea typeface="MS Mincho"/>
                        <a:cs typeface="Times New Roman"/>
                      </a:endParaRPr>
                    </a:p>
                  </a:txBody>
                  <a:tcPr marL="68580" marR="68580" marT="0" marB="0"/>
                </a:tc>
                <a:tc>
                  <a:txBody>
                    <a:bodyPr/>
                    <a:lstStyle/>
                    <a:p>
                      <a:pPr algn="ctr">
                        <a:spcAft>
                          <a:spcPts val="0"/>
                        </a:spcAft>
                      </a:pPr>
                      <a:r>
                        <a:rPr lang="en-US" sz="1200">
                          <a:effectLst/>
                        </a:rPr>
                        <a:t>Standard change</a:t>
                      </a:r>
                      <a:endParaRPr lang="en-NZ" sz="1200">
                        <a:effectLst/>
                        <a:latin typeface="Arial"/>
                        <a:ea typeface="MS Mincho"/>
                        <a:cs typeface="Times New Roman"/>
                      </a:endParaRPr>
                    </a:p>
                  </a:txBody>
                  <a:tcPr marL="68580" marR="68580" marT="0" marB="0"/>
                </a:tc>
                <a:tc>
                  <a:txBody>
                    <a:bodyPr/>
                    <a:lstStyle/>
                    <a:p>
                      <a:pPr algn="ctr">
                        <a:spcAft>
                          <a:spcPts val="0"/>
                        </a:spcAft>
                      </a:pPr>
                      <a:r>
                        <a:rPr lang="en-US" sz="1200">
                          <a:effectLst/>
                        </a:rPr>
                        <a:t>Minor Release</a:t>
                      </a:r>
                      <a:endParaRPr lang="en-NZ" sz="1200">
                        <a:effectLst/>
                        <a:latin typeface="Arial"/>
                        <a:ea typeface="MS Mincho"/>
                        <a:cs typeface="Times New Roman"/>
                      </a:endParaRPr>
                    </a:p>
                  </a:txBody>
                  <a:tcPr marL="68580" marR="68580" marT="0" marB="0"/>
                </a:tc>
                <a:tc>
                  <a:txBody>
                    <a:bodyPr/>
                    <a:lstStyle/>
                    <a:p>
                      <a:pPr algn="ctr">
                        <a:spcAft>
                          <a:spcPts val="0"/>
                        </a:spcAft>
                      </a:pPr>
                      <a:r>
                        <a:rPr lang="en-US" sz="1200">
                          <a:effectLst/>
                        </a:rPr>
                        <a:t>Major release</a:t>
                      </a:r>
                      <a:endParaRPr lang="en-NZ" sz="1200">
                        <a:effectLst/>
                        <a:latin typeface="Arial"/>
                        <a:ea typeface="MS Mincho"/>
                        <a:cs typeface="Times New Roman"/>
                      </a:endParaRPr>
                    </a:p>
                  </a:txBody>
                  <a:tcPr marL="68580" marR="68580" marT="0" marB="0"/>
                </a:tc>
              </a:tr>
              <a:tr h="520956">
                <a:tc>
                  <a:txBody>
                    <a:bodyPr/>
                    <a:lstStyle/>
                    <a:p>
                      <a:pPr>
                        <a:spcAft>
                          <a:spcPts val="0"/>
                        </a:spcAft>
                      </a:pPr>
                      <a:r>
                        <a:rPr lang="en-US" sz="1200">
                          <a:effectLst/>
                        </a:rPr>
                        <a:t>Deployment cycle</a:t>
                      </a:r>
                      <a:endParaRPr lang="en-NZ" sz="1200">
                        <a:effectLst/>
                        <a:latin typeface="Arial"/>
                        <a:ea typeface="MS Mincho"/>
                        <a:cs typeface="Times New Roman"/>
                      </a:endParaRPr>
                    </a:p>
                  </a:txBody>
                  <a:tcPr marL="68580" marR="68580" marT="0" marB="0"/>
                </a:tc>
                <a:tc>
                  <a:txBody>
                    <a:bodyPr/>
                    <a:lstStyle/>
                    <a:p>
                      <a:pPr>
                        <a:spcAft>
                          <a:spcPts val="0"/>
                        </a:spcAft>
                      </a:pPr>
                      <a:r>
                        <a:rPr lang="en-US" sz="1000">
                          <a:effectLst/>
                        </a:rPr>
                        <a:t>As necessary</a:t>
                      </a:r>
                      <a:endParaRPr lang="en-NZ" sz="1200">
                        <a:effectLst/>
                        <a:latin typeface="Arial"/>
                        <a:ea typeface="MS Mincho"/>
                        <a:cs typeface="Times New Roman"/>
                      </a:endParaRPr>
                    </a:p>
                  </a:txBody>
                  <a:tcPr marL="68580" marR="68580" marT="0" marB="0"/>
                </a:tc>
                <a:tc>
                  <a:txBody>
                    <a:bodyPr/>
                    <a:lstStyle/>
                    <a:p>
                      <a:pPr>
                        <a:spcAft>
                          <a:spcPts val="0"/>
                        </a:spcAft>
                      </a:pPr>
                      <a:r>
                        <a:rPr lang="en-US" sz="1000">
                          <a:effectLst/>
                        </a:rPr>
                        <a:t>Weekly</a:t>
                      </a:r>
                      <a:endParaRPr lang="en-NZ" sz="1200">
                        <a:effectLst/>
                        <a:latin typeface="Arial"/>
                        <a:ea typeface="MS Mincho"/>
                        <a:cs typeface="Times New Roman"/>
                      </a:endParaRPr>
                    </a:p>
                  </a:txBody>
                  <a:tcPr marL="68580" marR="68580" marT="0" marB="0"/>
                </a:tc>
                <a:tc>
                  <a:txBody>
                    <a:bodyPr/>
                    <a:lstStyle/>
                    <a:p>
                      <a:pPr>
                        <a:spcAft>
                          <a:spcPts val="0"/>
                        </a:spcAft>
                      </a:pPr>
                      <a:r>
                        <a:rPr lang="en-US" sz="1000" dirty="0" smtClean="0">
                          <a:effectLst/>
                        </a:rPr>
                        <a:t>Monthly(</a:t>
                      </a:r>
                      <a:r>
                        <a:rPr lang="en-US" sz="1000" dirty="0" err="1" smtClean="0">
                          <a:effectLst/>
                        </a:rPr>
                        <a:t>ish</a:t>
                      </a:r>
                      <a:r>
                        <a:rPr lang="en-US" sz="1000" dirty="0" smtClean="0">
                          <a:effectLst/>
                        </a:rPr>
                        <a:t>)</a:t>
                      </a:r>
                      <a:endParaRPr lang="en-NZ" sz="1200" dirty="0">
                        <a:effectLst/>
                        <a:latin typeface="Arial"/>
                        <a:ea typeface="MS Mincho"/>
                        <a:cs typeface="Times New Roman"/>
                      </a:endParaRPr>
                    </a:p>
                  </a:txBody>
                  <a:tcPr marL="68580" marR="68580" marT="0" marB="0"/>
                </a:tc>
                <a:tc>
                  <a:txBody>
                    <a:bodyPr/>
                    <a:lstStyle/>
                    <a:p>
                      <a:pPr>
                        <a:spcAft>
                          <a:spcPts val="0"/>
                        </a:spcAft>
                      </a:pPr>
                      <a:r>
                        <a:rPr lang="en-US" sz="1000">
                          <a:effectLst/>
                        </a:rPr>
                        <a:t>Twice annual</a:t>
                      </a:r>
                      <a:endParaRPr lang="en-NZ" sz="1200">
                        <a:effectLst/>
                        <a:latin typeface="Arial"/>
                        <a:ea typeface="MS Mincho"/>
                        <a:cs typeface="Times New Roman"/>
                      </a:endParaRPr>
                    </a:p>
                  </a:txBody>
                  <a:tcPr marL="68580" marR="68580" marT="0" marB="0"/>
                </a:tc>
              </a:tr>
              <a:tr h="520956">
                <a:tc>
                  <a:txBody>
                    <a:bodyPr/>
                    <a:lstStyle/>
                    <a:p>
                      <a:pPr>
                        <a:spcAft>
                          <a:spcPts val="0"/>
                        </a:spcAft>
                      </a:pPr>
                      <a:r>
                        <a:rPr lang="en-US" sz="1200">
                          <a:effectLst/>
                        </a:rPr>
                        <a:t>Change categories</a:t>
                      </a:r>
                      <a:endParaRPr lang="en-NZ" sz="1200">
                        <a:effectLst/>
                        <a:latin typeface="Arial"/>
                        <a:ea typeface="MS Mincho"/>
                        <a:cs typeface="Times New Roman"/>
                      </a:endParaRPr>
                    </a:p>
                  </a:txBody>
                  <a:tcPr marL="68580" marR="68580" marT="0" marB="0"/>
                </a:tc>
                <a:tc>
                  <a:txBody>
                    <a:bodyPr/>
                    <a:lstStyle/>
                    <a:p>
                      <a:pPr>
                        <a:spcAft>
                          <a:spcPts val="0"/>
                        </a:spcAft>
                      </a:pPr>
                      <a:r>
                        <a:rPr lang="en-US" sz="1000">
                          <a:effectLst/>
                        </a:rPr>
                        <a:t>Emergency only</a:t>
                      </a:r>
                      <a:endParaRPr lang="en-NZ" sz="1200">
                        <a:effectLst/>
                        <a:latin typeface="Arial"/>
                        <a:ea typeface="MS Mincho"/>
                        <a:cs typeface="Times New Roman"/>
                      </a:endParaRPr>
                    </a:p>
                  </a:txBody>
                  <a:tcPr marL="68580" marR="68580" marT="0" marB="0"/>
                </a:tc>
                <a:tc>
                  <a:txBody>
                    <a:bodyPr/>
                    <a:lstStyle/>
                    <a:p>
                      <a:pPr>
                        <a:spcAft>
                          <a:spcPts val="1200"/>
                        </a:spcAft>
                      </a:pPr>
                      <a:r>
                        <a:rPr lang="en-US" sz="1000" dirty="0" smtClean="0">
                          <a:effectLst/>
                        </a:rPr>
                        <a:t>Low risk, low impact, predictable</a:t>
                      </a:r>
                      <a:r>
                        <a:rPr lang="en-US" sz="1000" baseline="0" dirty="0" smtClean="0">
                          <a:effectLst/>
                        </a:rPr>
                        <a:t> results</a:t>
                      </a:r>
                      <a:endParaRPr lang="en-NZ" sz="1200" dirty="0">
                        <a:effectLst/>
                        <a:latin typeface="Arial"/>
                        <a:ea typeface="MS Mincho"/>
                        <a:cs typeface="Times New Roman"/>
                      </a:endParaRPr>
                    </a:p>
                  </a:txBody>
                  <a:tcPr marL="68580" marR="68580" marT="0" marB="0"/>
                </a:tc>
                <a:tc>
                  <a:txBody>
                    <a:bodyPr/>
                    <a:lstStyle/>
                    <a:p>
                      <a:pPr>
                        <a:spcAft>
                          <a:spcPts val="1200"/>
                        </a:spcAft>
                      </a:pPr>
                      <a:r>
                        <a:rPr lang="en-US" sz="1000" dirty="0">
                          <a:effectLst/>
                        </a:rPr>
                        <a:t>Non-invasive </a:t>
                      </a:r>
                      <a:r>
                        <a:rPr lang="en-US" sz="1000" dirty="0" smtClean="0">
                          <a:effectLst/>
                        </a:rPr>
                        <a:t>changes</a:t>
                      </a:r>
                      <a:endParaRPr lang="en-NZ" sz="1200" dirty="0">
                        <a:effectLst/>
                        <a:latin typeface="Arial"/>
                        <a:ea typeface="MS Mincho"/>
                        <a:cs typeface="Times New Roman"/>
                      </a:endParaRPr>
                    </a:p>
                  </a:txBody>
                  <a:tcPr marL="68580" marR="68580" marT="0" marB="0"/>
                </a:tc>
                <a:tc>
                  <a:txBody>
                    <a:bodyPr/>
                    <a:lstStyle/>
                    <a:p>
                      <a:pPr>
                        <a:spcAft>
                          <a:spcPts val="0"/>
                        </a:spcAft>
                      </a:pPr>
                      <a:r>
                        <a:rPr lang="en-US" sz="1000">
                          <a:effectLst/>
                        </a:rPr>
                        <a:t>All types of change</a:t>
                      </a:r>
                      <a:endParaRPr lang="en-NZ" sz="1200">
                        <a:effectLst/>
                        <a:latin typeface="Arial"/>
                        <a:ea typeface="MS Mincho"/>
                        <a:cs typeface="Times New Roman"/>
                      </a:endParaRPr>
                    </a:p>
                  </a:txBody>
                  <a:tcPr marL="68580" marR="68580" marT="0" marB="0"/>
                </a:tc>
              </a:tr>
              <a:tr h="1519456">
                <a:tc>
                  <a:txBody>
                    <a:bodyPr/>
                    <a:lstStyle/>
                    <a:p>
                      <a:pPr>
                        <a:spcAft>
                          <a:spcPts val="0"/>
                        </a:spcAft>
                      </a:pPr>
                      <a:r>
                        <a:rPr lang="en-US" sz="1200" dirty="0">
                          <a:effectLst/>
                        </a:rPr>
                        <a:t>Test focus</a:t>
                      </a:r>
                      <a:endParaRPr lang="en-NZ" sz="1200" dirty="0">
                        <a:effectLst/>
                        <a:latin typeface="Arial"/>
                        <a:ea typeface="MS Mincho"/>
                        <a:cs typeface="Times New Roman"/>
                      </a:endParaRPr>
                    </a:p>
                  </a:txBody>
                  <a:tcPr marL="68580" marR="68580" marT="0" marB="0"/>
                </a:tc>
                <a:tc>
                  <a:txBody>
                    <a:bodyPr/>
                    <a:lstStyle/>
                    <a:p>
                      <a:pPr>
                        <a:spcAft>
                          <a:spcPts val="1200"/>
                        </a:spcAft>
                      </a:pPr>
                      <a:r>
                        <a:rPr lang="en-US" sz="1000">
                          <a:effectLst/>
                        </a:rPr>
                        <a:t>Regression test based on results of change impact analysis</a:t>
                      </a:r>
                      <a:endParaRPr lang="en-NZ" sz="1200">
                        <a:effectLst/>
                      </a:endParaRPr>
                    </a:p>
                    <a:p>
                      <a:pPr>
                        <a:spcAft>
                          <a:spcPts val="0"/>
                        </a:spcAft>
                      </a:pPr>
                      <a:r>
                        <a:rPr lang="en-US" sz="1000">
                          <a:effectLst/>
                        </a:rPr>
                        <a:t> </a:t>
                      </a:r>
                      <a:endParaRPr lang="en-NZ" sz="1200">
                        <a:effectLst/>
                        <a:latin typeface="Arial"/>
                        <a:ea typeface="MS Mincho"/>
                        <a:cs typeface="Times New Roman"/>
                      </a:endParaRPr>
                    </a:p>
                  </a:txBody>
                  <a:tcPr marL="68580" marR="68580" marT="0" marB="0"/>
                </a:tc>
                <a:tc>
                  <a:txBody>
                    <a:bodyPr/>
                    <a:lstStyle/>
                    <a:p>
                      <a:pPr>
                        <a:spcAft>
                          <a:spcPts val="1200"/>
                        </a:spcAft>
                      </a:pPr>
                      <a:r>
                        <a:rPr lang="en-US" sz="1000">
                          <a:effectLst/>
                        </a:rPr>
                        <a:t>UAT and Regression test based on results of change impact analysis</a:t>
                      </a:r>
                      <a:endParaRPr lang="en-NZ" sz="1200">
                        <a:effectLst/>
                        <a:latin typeface="Arial"/>
                        <a:ea typeface="MS Mincho"/>
                        <a:cs typeface="Times New Roman"/>
                      </a:endParaRPr>
                    </a:p>
                  </a:txBody>
                  <a:tcPr marL="68580" marR="68580" marT="0" marB="0"/>
                </a:tc>
                <a:tc>
                  <a:txBody>
                    <a:bodyPr/>
                    <a:lstStyle/>
                    <a:p>
                      <a:pPr>
                        <a:spcAft>
                          <a:spcPts val="1200"/>
                        </a:spcAft>
                      </a:pPr>
                      <a:r>
                        <a:rPr lang="en-US" sz="1000">
                          <a:effectLst/>
                        </a:rPr>
                        <a:t>UAT and Regression test based on results of change impact analysis</a:t>
                      </a:r>
                      <a:endParaRPr lang="en-NZ" sz="1200">
                        <a:effectLst/>
                      </a:endParaRPr>
                    </a:p>
                    <a:p>
                      <a:pPr>
                        <a:spcAft>
                          <a:spcPts val="0"/>
                        </a:spcAft>
                      </a:pPr>
                      <a:r>
                        <a:rPr lang="en-US" sz="1000">
                          <a:effectLst/>
                        </a:rPr>
                        <a:t> </a:t>
                      </a:r>
                      <a:endParaRPr lang="en-NZ" sz="1200">
                        <a:effectLst/>
                        <a:latin typeface="Arial"/>
                        <a:ea typeface="MS Mincho"/>
                        <a:cs typeface="Times New Roman"/>
                      </a:endParaRPr>
                    </a:p>
                  </a:txBody>
                  <a:tcPr marL="68580" marR="68580" marT="0" marB="0"/>
                </a:tc>
                <a:tc>
                  <a:txBody>
                    <a:bodyPr/>
                    <a:lstStyle/>
                    <a:p>
                      <a:pPr>
                        <a:spcAft>
                          <a:spcPts val="1200"/>
                        </a:spcAft>
                      </a:pPr>
                      <a:r>
                        <a:rPr lang="en-US" sz="1000" dirty="0">
                          <a:effectLst/>
                        </a:rPr>
                        <a:t>UAT and Regression test based on results of change impact analysis, Interface Tests and Integration Validation.</a:t>
                      </a:r>
                      <a:endParaRPr lang="en-NZ" sz="1200" dirty="0">
                        <a:effectLst/>
                      </a:endParaRPr>
                    </a:p>
                    <a:p>
                      <a:pPr>
                        <a:spcAft>
                          <a:spcPts val="0"/>
                        </a:spcAft>
                      </a:pPr>
                      <a:r>
                        <a:rPr lang="en-US" sz="1000" dirty="0">
                          <a:effectLst/>
                        </a:rPr>
                        <a:t> </a:t>
                      </a:r>
                      <a:endParaRPr lang="en-NZ" sz="1200" dirty="0">
                        <a:effectLst/>
                        <a:latin typeface="Arial"/>
                        <a:ea typeface="MS Mincho"/>
                        <a:cs typeface="Times New Roman"/>
                      </a:endParaRPr>
                    </a:p>
                  </a:txBody>
                  <a:tcPr marL="68580" marR="68580" marT="0" marB="0"/>
                </a:tc>
              </a:tr>
            </a:tbl>
          </a:graphicData>
        </a:graphic>
      </p:graphicFrame>
      <p:sp>
        <p:nvSpPr>
          <p:cNvPr id="5" name="TextBox 4"/>
          <p:cNvSpPr txBox="1"/>
          <p:nvPr/>
        </p:nvSpPr>
        <p:spPr>
          <a:xfrm>
            <a:off x="1553708" y="1743546"/>
            <a:ext cx="6044339" cy="1508105"/>
          </a:xfrm>
          <a:prstGeom prst="rect">
            <a:avLst/>
          </a:prstGeom>
          <a:noFill/>
        </p:spPr>
        <p:txBody>
          <a:bodyPr wrap="square" rtlCol="0">
            <a:spAutoFit/>
          </a:bodyPr>
          <a:lstStyle/>
          <a:p>
            <a:r>
              <a:rPr lang="en-NZ" dirty="0" smtClean="0"/>
              <a:t>….to a rhythm with differing release types and approval needs, according to change categories based on;</a:t>
            </a:r>
          </a:p>
          <a:p>
            <a:pPr marL="285750" indent="-285750">
              <a:buFont typeface="Arial" panose="020B0604020202020204" pitchFamily="34" charset="0"/>
              <a:buChar char="•"/>
            </a:pPr>
            <a:r>
              <a:rPr lang="en-NZ" sz="1400" dirty="0" smtClean="0"/>
              <a:t>Risk</a:t>
            </a:r>
          </a:p>
          <a:p>
            <a:pPr marL="285750" indent="-285750">
              <a:buFont typeface="Arial" panose="020B0604020202020204" pitchFamily="34" charset="0"/>
              <a:buChar char="•"/>
            </a:pPr>
            <a:r>
              <a:rPr lang="en-NZ" sz="1400" dirty="0" smtClean="0"/>
              <a:t>Impact</a:t>
            </a:r>
          </a:p>
          <a:p>
            <a:pPr marL="285750" indent="-285750">
              <a:buFont typeface="Arial" panose="020B0604020202020204" pitchFamily="34" charset="0"/>
              <a:buChar char="•"/>
            </a:pPr>
            <a:r>
              <a:rPr lang="en-NZ" sz="1400" dirty="0" smtClean="0"/>
              <a:t>Test requirements</a:t>
            </a:r>
          </a:p>
          <a:p>
            <a:pPr marL="285750" indent="-285750">
              <a:buFont typeface="Arial" panose="020B0604020202020204" pitchFamily="34" charset="0"/>
              <a:buChar char="•"/>
            </a:pPr>
            <a:r>
              <a:rPr lang="en-NZ" sz="1400" dirty="0" smtClean="0"/>
              <a:t>Ability of business to adopt/adapt </a:t>
            </a:r>
            <a:endParaRPr lang="en-NZ" sz="1400" dirty="0"/>
          </a:p>
        </p:txBody>
      </p:sp>
      <p:sp>
        <p:nvSpPr>
          <p:cNvPr id="6" name="TextBox 5"/>
          <p:cNvSpPr txBox="1"/>
          <p:nvPr/>
        </p:nvSpPr>
        <p:spPr>
          <a:xfrm>
            <a:off x="1294112" y="193729"/>
            <a:ext cx="6563532" cy="369332"/>
          </a:xfrm>
          <a:prstGeom prst="rect">
            <a:avLst/>
          </a:prstGeom>
          <a:noFill/>
        </p:spPr>
        <p:txBody>
          <a:bodyPr wrap="square" rtlCol="0">
            <a:spAutoFit/>
          </a:bodyPr>
          <a:lstStyle/>
          <a:p>
            <a:pPr algn="ctr"/>
            <a:r>
              <a:rPr lang="en-NZ" u="sng" dirty="0" smtClean="0"/>
              <a:t>Change management rhythm</a:t>
            </a:r>
            <a:endParaRPr lang="en-NZ" u="sng" dirty="0"/>
          </a:p>
        </p:txBody>
      </p:sp>
      <p:sp>
        <p:nvSpPr>
          <p:cNvPr id="7" name="TextBox 6"/>
          <p:cNvSpPr txBox="1"/>
          <p:nvPr/>
        </p:nvSpPr>
        <p:spPr>
          <a:xfrm>
            <a:off x="1570497" y="842082"/>
            <a:ext cx="6044339" cy="646331"/>
          </a:xfrm>
          <a:prstGeom prst="rect">
            <a:avLst/>
          </a:prstGeom>
          <a:noFill/>
        </p:spPr>
        <p:txBody>
          <a:bodyPr wrap="square" rtlCol="0">
            <a:spAutoFit/>
          </a:bodyPr>
          <a:lstStyle/>
          <a:p>
            <a:r>
              <a:rPr lang="en-NZ" dirty="0" smtClean="0"/>
              <a:t>A change management rhythm that is essentially ad-hoc with special handling for major projects….</a:t>
            </a:r>
            <a:endParaRPr lang="en-NZ" dirty="0"/>
          </a:p>
        </p:txBody>
      </p:sp>
    </p:spTree>
    <p:extLst>
      <p:ext uri="{BB962C8B-B14F-4D97-AF65-F5344CB8AC3E}">
        <p14:creationId xmlns:p14="http://schemas.microsoft.com/office/powerpoint/2010/main" val="312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subTnLst>
                                    <p:animClr clrSpc="rgb" dir="cw">
                                      <p:cBhvr override="childStyle">
                                        <p:cTn dur="1" fill="hold" display="0" masterRel="nextClick" afterEffect="1"/>
                                        <p:tgtEl>
                                          <p:spTgt spid="7"/>
                                        </p:tgtEl>
                                        <p:attrNameLst>
                                          <p:attrName>ppt_c</p:attrName>
                                        </p:attrNameLst>
                                      </p:cBhvr>
                                      <p:to>
                                        <a:schemeClr val="bg2"/>
                                      </p:to>
                                    </p:animClr>
                                  </p:sub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par>
                                <p:cTn id="12" presetID="10" presetClass="entr" presetSubtype="0"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0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2852936"/>
            <a:ext cx="8942337" cy="34063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2857" y="967315"/>
            <a:ext cx="2520280" cy="1793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19208" y="846584"/>
            <a:ext cx="2808312" cy="11811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8" name="Straight Arrow Connector 7"/>
          <p:cNvCxnSpPr/>
          <p:nvPr/>
        </p:nvCxnSpPr>
        <p:spPr>
          <a:xfrm flipH="1">
            <a:off x="2703026" y="1608331"/>
            <a:ext cx="2148328" cy="1909842"/>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a:stCxn id="5" idx="2"/>
          </p:cNvCxnSpPr>
          <p:nvPr/>
        </p:nvCxnSpPr>
        <p:spPr>
          <a:xfrm>
            <a:off x="1452997" y="2760602"/>
            <a:ext cx="828092" cy="812414"/>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07503" y="692696"/>
            <a:ext cx="3901777" cy="307777"/>
          </a:xfrm>
          <a:prstGeom prst="rect">
            <a:avLst/>
          </a:prstGeom>
          <a:noFill/>
        </p:spPr>
        <p:txBody>
          <a:bodyPr wrap="square" rtlCol="0">
            <a:spAutoFit/>
          </a:bodyPr>
          <a:lstStyle/>
          <a:p>
            <a:r>
              <a:rPr lang="en-NZ" sz="1400" dirty="0" smtClean="0"/>
              <a:t>Solution Documentation Links (Bi-Directional)</a:t>
            </a:r>
            <a:endParaRPr lang="en-NZ" sz="1400" dirty="0"/>
          </a:p>
        </p:txBody>
      </p:sp>
      <p:sp>
        <p:nvSpPr>
          <p:cNvPr id="13" name="TextBox 12"/>
          <p:cNvSpPr txBox="1"/>
          <p:nvPr/>
        </p:nvSpPr>
        <p:spPr>
          <a:xfrm>
            <a:off x="5108288" y="2143767"/>
            <a:ext cx="2430152" cy="307777"/>
          </a:xfrm>
          <a:prstGeom prst="rect">
            <a:avLst/>
          </a:prstGeom>
          <a:noFill/>
        </p:spPr>
        <p:txBody>
          <a:bodyPr wrap="none" rtlCol="0">
            <a:spAutoFit/>
          </a:bodyPr>
          <a:lstStyle/>
          <a:p>
            <a:r>
              <a:rPr lang="en-NZ" sz="1400" dirty="0" smtClean="0"/>
              <a:t>Integrated Test Plans/Packages</a:t>
            </a:r>
            <a:endParaRPr lang="en-NZ" sz="1400" dirty="0"/>
          </a:p>
        </p:txBody>
      </p:sp>
      <p:sp>
        <p:nvSpPr>
          <p:cNvPr id="14" name="TextBox 13"/>
          <p:cNvSpPr txBox="1"/>
          <p:nvPr/>
        </p:nvSpPr>
        <p:spPr>
          <a:xfrm>
            <a:off x="107504" y="159023"/>
            <a:ext cx="4459234" cy="461665"/>
          </a:xfrm>
          <a:prstGeom prst="rect">
            <a:avLst/>
          </a:prstGeom>
          <a:noFill/>
        </p:spPr>
        <p:txBody>
          <a:bodyPr wrap="none" rtlCol="0">
            <a:spAutoFit/>
          </a:bodyPr>
          <a:lstStyle/>
          <a:p>
            <a:r>
              <a:rPr lang="en-NZ" sz="2400" b="1" dirty="0" smtClean="0"/>
              <a:t>CHARM: The Request For Change</a:t>
            </a:r>
            <a:r>
              <a:rPr lang="en-NZ" dirty="0" smtClean="0"/>
              <a:t>:</a:t>
            </a:r>
            <a:endParaRPr lang="en-NZ" dirty="0"/>
          </a:p>
        </p:txBody>
      </p:sp>
    </p:spTree>
    <p:extLst>
      <p:ext uri="{BB962C8B-B14F-4D97-AF65-F5344CB8AC3E}">
        <p14:creationId xmlns:p14="http://schemas.microsoft.com/office/powerpoint/2010/main" val="104794025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112" y="2827560"/>
            <a:ext cx="9008392" cy="31217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19872" y="1575879"/>
            <a:ext cx="3456384" cy="6819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5"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3" y="1412777"/>
            <a:ext cx="2520280" cy="10081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Arrow Connector 2"/>
          <p:cNvCxnSpPr/>
          <p:nvPr/>
        </p:nvCxnSpPr>
        <p:spPr>
          <a:xfrm flipH="1">
            <a:off x="827585" y="2348880"/>
            <a:ext cx="720080" cy="79208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flipH="1">
            <a:off x="1439653" y="2060848"/>
            <a:ext cx="2556284" cy="1152128"/>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2123728" y="260648"/>
            <a:ext cx="5377113" cy="461665"/>
          </a:xfrm>
          <a:prstGeom prst="rect">
            <a:avLst/>
          </a:prstGeom>
          <a:noFill/>
        </p:spPr>
        <p:txBody>
          <a:bodyPr wrap="none" rtlCol="0">
            <a:spAutoFit/>
          </a:bodyPr>
          <a:lstStyle/>
          <a:p>
            <a:r>
              <a:rPr lang="en-NZ" sz="2400" b="1" dirty="0" smtClean="0"/>
              <a:t>CHARM: Change</a:t>
            </a:r>
            <a:r>
              <a:rPr lang="en-NZ" dirty="0"/>
              <a:t> </a:t>
            </a:r>
            <a:r>
              <a:rPr lang="en-NZ" sz="2400" b="1" dirty="0" smtClean="0"/>
              <a:t>Document </a:t>
            </a:r>
            <a:r>
              <a:rPr lang="en-NZ" dirty="0" smtClean="0"/>
              <a:t>(Many to 1 RFC)</a:t>
            </a:r>
            <a:endParaRPr lang="en-NZ" dirty="0"/>
          </a:p>
        </p:txBody>
      </p:sp>
      <p:sp>
        <p:nvSpPr>
          <p:cNvPr id="19" name="TextBox 18"/>
          <p:cNvSpPr txBox="1"/>
          <p:nvPr/>
        </p:nvSpPr>
        <p:spPr>
          <a:xfrm>
            <a:off x="179513" y="836712"/>
            <a:ext cx="3277051" cy="523220"/>
          </a:xfrm>
          <a:prstGeom prst="rect">
            <a:avLst/>
          </a:prstGeom>
          <a:noFill/>
        </p:spPr>
        <p:txBody>
          <a:bodyPr wrap="none" rtlCol="0">
            <a:spAutoFit/>
          </a:bodyPr>
          <a:lstStyle/>
          <a:p>
            <a:r>
              <a:rPr lang="en-NZ" sz="1400" dirty="0" smtClean="0"/>
              <a:t>Password free access to Systems involved </a:t>
            </a:r>
          </a:p>
          <a:p>
            <a:r>
              <a:rPr lang="en-NZ" sz="1400" dirty="0" smtClean="0"/>
              <a:t>in Change</a:t>
            </a:r>
            <a:endParaRPr lang="en-NZ" sz="1400" dirty="0"/>
          </a:p>
        </p:txBody>
      </p:sp>
      <p:sp>
        <p:nvSpPr>
          <p:cNvPr id="20" name="TextBox 19"/>
          <p:cNvSpPr txBox="1"/>
          <p:nvPr/>
        </p:nvSpPr>
        <p:spPr>
          <a:xfrm>
            <a:off x="3877871" y="1134616"/>
            <a:ext cx="2804486" cy="307777"/>
          </a:xfrm>
          <a:prstGeom prst="rect">
            <a:avLst/>
          </a:prstGeom>
          <a:noFill/>
        </p:spPr>
        <p:txBody>
          <a:bodyPr wrap="none" rtlCol="0">
            <a:spAutoFit/>
          </a:bodyPr>
          <a:lstStyle/>
          <a:p>
            <a:r>
              <a:rPr lang="en-NZ" sz="1400" dirty="0" smtClean="0"/>
              <a:t>Transports created from change doc</a:t>
            </a:r>
            <a:endParaRPr lang="en-NZ" sz="1400" dirty="0"/>
          </a:p>
        </p:txBody>
      </p:sp>
    </p:spTree>
    <p:extLst>
      <p:ext uri="{BB962C8B-B14F-4D97-AF65-F5344CB8AC3E}">
        <p14:creationId xmlns:p14="http://schemas.microsoft.com/office/powerpoint/2010/main" val="39316064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50850" y="620713"/>
            <a:ext cx="8297863" cy="58324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820400">
              <a:spcBef>
                <a:spcPts val="0"/>
              </a:spcBef>
              <a:spcAft>
                <a:spcPts val="269"/>
              </a:spcAft>
              <a:buNone/>
              <a:defRPr/>
            </a:pPr>
            <a:r>
              <a:rPr lang="en-NZ" sz="1200" dirty="0" smtClean="0">
                <a:solidFill>
                  <a:schemeClr val="accent1"/>
                </a:solidFill>
                <a:ea typeface="ＭＳ Ｐゴシック" pitchFamily="34" charset="-128"/>
                <a:cs typeface="+mj-cs"/>
              </a:rPr>
              <a:t>	</a:t>
            </a: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a:solidFill>
                <a:schemeClr val="accent1"/>
              </a:solidFill>
              <a:ea typeface="ＭＳ Ｐゴシック" pitchFamily="34" charset="-128"/>
              <a:cs typeface="+mj-cs"/>
            </a:endParaRPr>
          </a:p>
        </p:txBody>
      </p:sp>
      <p:grpSp>
        <p:nvGrpSpPr>
          <p:cNvPr id="3" name="Group 2"/>
          <p:cNvGrpSpPr/>
          <p:nvPr/>
        </p:nvGrpSpPr>
        <p:grpSpPr>
          <a:xfrm>
            <a:off x="3130368" y="1360555"/>
            <a:ext cx="5282752" cy="4670231"/>
            <a:chOff x="2504211" y="1360555"/>
            <a:chExt cx="5282752" cy="4670231"/>
          </a:xfrm>
        </p:grpSpPr>
        <p:grpSp>
          <p:nvGrpSpPr>
            <p:cNvPr id="7" name="Group 6"/>
            <p:cNvGrpSpPr/>
            <p:nvPr/>
          </p:nvGrpSpPr>
          <p:grpSpPr>
            <a:xfrm>
              <a:off x="3935616" y="1360555"/>
              <a:ext cx="684213" cy="1418129"/>
              <a:chOff x="3915568" y="2426598"/>
              <a:chExt cx="684213" cy="1418129"/>
            </a:xfrm>
          </p:grpSpPr>
          <p:graphicFrame>
            <p:nvGraphicFramePr>
              <p:cNvPr id="5" name="Object 4"/>
              <p:cNvGraphicFramePr>
                <a:graphicFrameLocks noChangeAspect="1"/>
              </p:cNvGraphicFramePr>
              <p:nvPr>
                <p:extLst>
                  <p:ext uri="{D42A27DB-BD31-4B8C-83A1-F6EECF244321}">
                    <p14:modId xmlns:p14="http://schemas.microsoft.com/office/powerpoint/2010/main" val="746728337"/>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2167" name="Visio" r:id="rId4" imgW="741581" imgH="947577" progId="Visio.Drawing.11">
                      <p:embed/>
                    </p:oleObj>
                  </mc:Choice>
                  <mc:Fallback>
                    <p:oleObj name="Visio" r:id="rId4"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3922643" y="3536950"/>
                <a:ext cx="677138" cy="307777"/>
              </a:xfrm>
              <a:prstGeom prst="rect">
                <a:avLst/>
              </a:prstGeom>
              <a:noFill/>
            </p:spPr>
            <p:txBody>
              <a:bodyPr wrap="square" rtlCol="0">
                <a:spAutoFit/>
              </a:bodyPr>
              <a:lstStyle/>
              <a:p>
                <a:r>
                  <a:rPr lang="en-NZ" sz="1400" dirty="0" smtClean="0"/>
                  <a:t>PI</a:t>
                </a:r>
                <a:endParaRPr lang="en-NZ" sz="1400" dirty="0"/>
              </a:p>
            </p:txBody>
          </p:sp>
        </p:grpSp>
        <p:grpSp>
          <p:nvGrpSpPr>
            <p:cNvPr id="8" name="Group 7"/>
            <p:cNvGrpSpPr/>
            <p:nvPr/>
          </p:nvGrpSpPr>
          <p:grpSpPr>
            <a:xfrm>
              <a:off x="5512455" y="2914837"/>
              <a:ext cx="684213" cy="1418129"/>
              <a:chOff x="3915568" y="2426598"/>
              <a:chExt cx="684213" cy="1418129"/>
            </a:xfrm>
          </p:grpSpPr>
          <p:graphicFrame>
            <p:nvGraphicFramePr>
              <p:cNvPr id="9" name="Object 8"/>
              <p:cNvGraphicFramePr>
                <a:graphicFrameLocks noChangeAspect="1"/>
              </p:cNvGraphicFramePr>
              <p:nvPr>
                <p:extLst>
                  <p:ext uri="{D42A27DB-BD31-4B8C-83A1-F6EECF244321}">
                    <p14:modId xmlns:p14="http://schemas.microsoft.com/office/powerpoint/2010/main" val="420724367"/>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2168" name="Visio" r:id="rId6" imgW="741581" imgH="947577" progId="Visio.Drawing.11">
                      <p:embed/>
                    </p:oleObj>
                  </mc:Choice>
                  <mc:Fallback>
                    <p:oleObj name="Visio" r:id="rId6"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Box 9"/>
              <p:cNvSpPr txBox="1"/>
              <p:nvPr/>
            </p:nvSpPr>
            <p:spPr>
              <a:xfrm>
                <a:off x="3922643" y="3536950"/>
                <a:ext cx="677138" cy="307777"/>
              </a:xfrm>
              <a:prstGeom prst="rect">
                <a:avLst/>
              </a:prstGeom>
              <a:noFill/>
            </p:spPr>
            <p:txBody>
              <a:bodyPr wrap="square" rtlCol="0">
                <a:spAutoFit/>
              </a:bodyPr>
              <a:lstStyle/>
              <a:p>
                <a:r>
                  <a:rPr lang="en-NZ" sz="1400" dirty="0" smtClean="0"/>
                  <a:t>SRM</a:t>
                </a:r>
                <a:endParaRPr lang="en-NZ" sz="1400" dirty="0"/>
              </a:p>
            </p:txBody>
          </p:sp>
        </p:grpSp>
        <p:grpSp>
          <p:nvGrpSpPr>
            <p:cNvPr id="11" name="Group 10"/>
            <p:cNvGrpSpPr/>
            <p:nvPr/>
          </p:nvGrpSpPr>
          <p:grpSpPr>
            <a:xfrm>
              <a:off x="6917186" y="2914837"/>
              <a:ext cx="822083" cy="1418129"/>
              <a:chOff x="3915568" y="2426598"/>
              <a:chExt cx="822083" cy="1418129"/>
            </a:xfrm>
          </p:grpSpPr>
          <p:graphicFrame>
            <p:nvGraphicFramePr>
              <p:cNvPr id="12" name="Object 11"/>
              <p:cNvGraphicFramePr>
                <a:graphicFrameLocks noChangeAspect="1"/>
              </p:cNvGraphicFramePr>
              <p:nvPr>
                <p:extLst>
                  <p:ext uri="{D42A27DB-BD31-4B8C-83A1-F6EECF244321}">
                    <p14:modId xmlns:p14="http://schemas.microsoft.com/office/powerpoint/2010/main" val="896079667"/>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2169" name="Visio" r:id="rId7" imgW="741581" imgH="947577" progId="Visio.Drawing.11">
                      <p:embed/>
                    </p:oleObj>
                  </mc:Choice>
                  <mc:Fallback>
                    <p:oleObj name="Visio" r:id="rId7"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TextBox 12"/>
              <p:cNvSpPr txBox="1"/>
              <p:nvPr/>
            </p:nvSpPr>
            <p:spPr>
              <a:xfrm>
                <a:off x="3922642" y="3536950"/>
                <a:ext cx="815009" cy="307777"/>
              </a:xfrm>
              <a:prstGeom prst="rect">
                <a:avLst/>
              </a:prstGeom>
              <a:noFill/>
            </p:spPr>
            <p:txBody>
              <a:bodyPr wrap="square" rtlCol="0">
                <a:spAutoFit/>
              </a:bodyPr>
              <a:lstStyle/>
              <a:p>
                <a:r>
                  <a:rPr lang="en-NZ" sz="1400" dirty="0" smtClean="0"/>
                  <a:t>MDM</a:t>
                </a:r>
                <a:endParaRPr lang="en-NZ" sz="1400" dirty="0"/>
              </a:p>
            </p:txBody>
          </p:sp>
        </p:grpSp>
        <p:grpSp>
          <p:nvGrpSpPr>
            <p:cNvPr id="14" name="Group 13"/>
            <p:cNvGrpSpPr/>
            <p:nvPr/>
          </p:nvGrpSpPr>
          <p:grpSpPr>
            <a:xfrm>
              <a:off x="3982906" y="2849298"/>
              <a:ext cx="684213" cy="1418129"/>
              <a:chOff x="3915568" y="2426598"/>
              <a:chExt cx="684213" cy="1418129"/>
            </a:xfrm>
          </p:grpSpPr>
          <p:graphicFrame>
            <p:nvGraphicFramePr>
              <p:cNvPr id="15" name="Object 14"/>
              <p:cNvGraphicFramePr>
                <a:graphicFrameLocks noChangeAspect="1"/>
              </p:cNvGraphicFramePr>
              <p:nvPr>
                <p:extLst>
                  <p:ext uri="{D42A27DB-BD31-4B8C-83A1-F6EECF244321}">
                    <p14:modId xmlns:p14="http://schemas.microsoft.com/office/powerpoint/2010/main" val="3604139278"/>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2170" name="Visio" r:id="rId8" imgW="741581" imgH="947577" progId="Visio.Drawing.11">
                      <p:embed/>
                    </p:oleObj>
                  </mc:Choice>
                  <mc:Fallback>
                    <p:oleObj name="Visio" r:id="rId8"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extBox 15"/>
              <p:cNvSpPr txBox="1"/>
              <p:nvPr/>
            </p:nvSpPr>
            <p:spPr>
              <a:xfrm>
                <a:off x="3922643" y="3536950"/>
                <a:ext cx="677138" cy="307777"/>
              </a:xfrm>
              <a:prstGeom prst="rect">
                <a:avLst/>
              </a:prstGeom>
              <a:noFill/>
            </p:spPr>
            <p:txBody>
              <a:bodyPr wrap="square" rtlCol="0">
                <a:spAutoFit/>
              </a:bodyPr>
              <a:lstStyle/>
              <a:p>
                <a:r>
                  <a:rPr lang="en-NZ" sz="1400" dirty="0" smtClean="0"/>
                  <a:t>BW</a:t>
                </a:r>
                <a:endParaRPr lang="en-NZ" sz="1400" dirty="0"/>
              </a:p>
            </p:txBody>
          </p:sp>
        </p:grpSp>
        <p:grpSp>
          <p:nvGrpSpPr>
            <p:cNvPr id="17" name="Group 16"/>
            <p:cNvGrpSpPr/>
            <p:nvPr/>
          </p:nvGrpSpPr>
          <p:grpSpPr>
            <a:xfrm>
              <a:off x="5519530" y="1360555"/>
              <a:ext cx="866741" cy="1418129"/>
              <a:chOff x="3915568" y="2426598"/>
              <a:chExt cx="866741" cy="1418129"/>
            </a:xfrm>
          </p:grpSpPr>
          <p:graphicFrame>
            <p:nvGraphicFramePr>
              <p:cNvPr id="18" name="Object 17"/>
              <p:cNvGraphicFramePr>
                <a:graphicFrameLocks noChangeAspect="1"/>
              </p:cNvGraphicFramePr>
              <p:nvPr>
                <p:extLst>
                  <p:ext uri="{D42A27DB-BD31-4B8C-83A1-F6EECF244321}">
                    <p14:modId xmlns:p14="http://schemas.microsoft.com/office/powerpoint/2010/main" val="3949403447"/>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2171" name="Visio" r:id="rId9" imgW="741581" imgH="947577" progId="Visio.Drawing.11">
                      <p:embed/>
                    </p:oleObj>
                  </mc:Choice>
                  <mc:Fallback>
                    <p:oleObj name="Visio" r:id="rId9"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TextBox 18"/>
              <p:cNvSpPr txBox="1"/>
              <p:nvPr/>
            </p:nvSpPr>
            <p:spPr>
              <a:xfrm>
                <a:off x="3922643" y="3536950"/>
                <a:ext cx="859666" cy="307777"/>
              </a:xfrm>
              <a:prstGeom prst="rect">
                <a:avLst/>
              </a:prstGeom>
              <a:noFill/>
            </p:spPr>
            <p:txBody>
              <a:bodyPr wrap="square" rtlCol="0">
                <a:spAutoFit/>
              </a:bodyPr>
              <a:lstStyle/>
              <a:p>
                <a:r>
                  <a:rPr lang="en-NZ" sz="1400" dirty="0" smtClean="0"/>
                  <a:t>Portal</a:t>
                </a:r>
                <a:endParaRPr lang="en-NZ" sz="1400" dirty="0"/>
              </a:p>
            </p:txBody>
          </p:sp>
        </p:grpSp>
        <p:grpSp>
          <p:nvGrpSpPr>
            <p:cNvPr id="20" name="Group 19"/>
            <p:cNvGrpSpPr/>
            <p:nvPr/>
          </p:nvGrpSpPr>
          <p:grpSpPr>
            <a:xfrm>
              <a:off x="2504211" y="2795218"/>
              <a:ext cx="684213" cy="1418129"/>
              <a:chOff x="3915568" y="2426598"/>
              <a:chExt cx="684213" cy="1418129"/>
            </a:xfrm>
          </p:grpSpPr>
          <p:graphicFrame>
            <p:nvGraphicFramePr>
              <p:cNvPr id="21" name="Object 20"/>
              <p:cNvGraphicFramePr>
                <a:graphicFrameLocks noChangeAspect="1"/>
              </p:cNvGraphicFramePr>
              <p:nvPr>
                <p:extLst>
                  <p:ext uri="{D42A27DB-BD31-4B8C-83A1-F6EECF244321}">
                    <p14:modId xmlns:p14="http://schemas.microsoft.com/office/powerpoint/2010/main" val="3148205095"/>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2172" name="Visio" r:id="rId10" imgW="741581" imgH="947577" progId="Visio.Drawing.11">
                      <p:embed/>
                    </p:oleObj>
                  </mc:Choice>
                  <mc:Fallback>
                    <p:oleObj name="Visio" r:id="rId10"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 name="TextBox 21"/>
              <p:cNvSpPr txBox="1"/>
              <p:nvPr/>
            </p:nvSpPr>
            <p:spPr>
              <a:xfrm>
                <a:off x="3922643" y="3536950"/>
                <a:ext cx="677138" cy="307777"/>
              </a:xfrm>
              <a:prstGeom prst="rect">
                <a:avLst/>
              </a:prstGeom>
              <a:noFill/>
            </p:spPr>
            <p:txBody>
              <a:bodyPr wrap="square" rtlCol="0">
                <a:spAutoFit/>
              </a:bodyPr>
              <a:lstStyle/>
              <a:p>
                <a:r>
                  <a:rPr lang="en-NZ" sz="1400" dirty="0" smtClean="0"/>
                  <a:t>ECC</a:t>
                </a:r>
                <a:endParaRPr lang="en-NZ" sz="1400" dirty="0"/>
              </a:p>
            </p:txBody>
          </p:sp>
        </p:grpSp>
        <p:grpSp>
          <p:nvGrpSpPr>
            <p:cNvPr id="23" name="Group 22"/>
            <p:cNvGrpSpPr/>
            <p:nvPr/>
          </p:nvGrpSpPr>
          <p:grpSpPr>
            <a:xfrm>
              <a:off x="6920727" y="1360555"/>
              <a:ext cx="684213" cy="1418129"/>
              <a:chOff x="3915568" y="2426598"/>
              <a:chExt cx="684213" cy="1418129"/>
            </a:xfrm>
          </p:grpSpPr>
          <p:graphicFrame>
            <p:nvGraphicFramePr>
              <p:cNvPr id="24" name="Object 23"/>
              <p:cNvGraphicFramePr>
                <a:graphicFrameLocks noChangeAspect="1"/>
              </p:cNvGraphicFramePr>
              <p:nvPr>
                <p:extLst>
                  <p:ext uri="{D42A27DB-BD31-4B8C-83A1-F6EECF244321}">
                    <p14:modId xmlns:p14="http://schemas.microsoft.com/office/powerpoint/2010/main" val="4114732146"/>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2173" name="Visio" r:id="rId11" imgW="741581" imgH="947577" progId="Visio.Drawing.11">
                      <p:embed/>
                    </p:oleObj>
                  </mc:Choice>
                  <mc:Fallback>
                    <p:oleObj name="Visio" r:id="rId11"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 name="TextBox 24"/>
              <p:cNvSpPr txBox="1"/>
              <p:nvPr/>
            </p:nvSpPr>
            <p:spPr>
              <a:xfrm>
                <a:off x="3922643" y="3536950"/>
                <a:ext cx="677138" cy="307777"/>
              </a:xfrm>
              <a:prstGeom prst="rect">
                <a:avLst/>
              </a:prstGeom>
              <a:noFill/>
            </p:spPr>
            <p:txBody>
              <a:bodyPr wrap="square" rtlCol="0">
                <a:spAutoFit/>
              </a:bodyPr>
              <a:lstStyle/>
              <a:p>
                <a:r>
                  <a:rPr lang="en-NZ" sz="1400" dirty="0" err="1" smtClean="0"/>
                  <a:t>IdM</a:t>
                </a:r>
                <a:endParaRPr lang="en-NZ" sz="1400" dirty="0"/>
              </a:p>
            </p:txBody>
          </p:sp>
        </p:grpSp>
        <p:grpSp>
          <p:nvGrpSpPr>
            <p:cNvPr id="26" name="Group 25"/>
            <p:cNvGrpSpPr/>
            <p:nvPr/>
          </p:nvGrpSpPr>
          <p:grpSpPr>
            <a:xfrm>
              <a:off x="5512455" y="4490316"/>
              <a:ext cx="684213" cy="1418129"/>
              <a:chOff x="3915568" y="2426598"/>
              <a:chExt cx="684213" cy="1418129"/>
            </a:xfrm>
          </p:grpSpPr>
          <p:graphicFrame>
            <p:nvGraphicFramePr>
              <p:cNvPr id="27" name="Object 26"/>
              <p:cNvGraphicFramePr>
                <a:graphicFrameLocks noChangeAspect="1"/>
              </p:cNvGraphicFramePr>
              <p:nvPr>
                <p:extLst>
                  <p:ext uri="{D42A27DB-BD31-4B8C-83A1-F6EECF244321}">
                    <p14:modId xmlns:p14="http://schemas.microsoft.com/office/powerpoint/2010/main" val="1592306912"/>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2174" name="Visio" r:id="rId12" imgW="741581" imgH="947577" progId="Visio.Drawing.11">
                      <p:embed/>
                    </p:oleObj>
                  </mc:Choice>
                  <mc:Fallback>
                    <p:oleObj name="Visio" r:id="rId12"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TextBox 27"/>
              <p:cNvSpPr txBox="1"/>
              <p:nvPr/>
            </p:nvSpPr>
            <p:spPr>
              <a:xfrm>
                <a:off x="3922643" y="3536950"/>
                <a:ext cx="677138" cy="307777"/>
              </a:xfrm>
              <a:prstGeom prst="rect">
                <a:avLst/>
              </a:prstGeom>
              <a:noFill/>
            </p:spPr>
            <p:txBody>
              <a:bodyPr wrap="square" rtlCol="0">
                <a:spAutoFit/>
              </a:bodyPr>
              <a:lstStyle/>
              <a:p>
                <a:r>
                  <a:rPr lang="en-NZ" sz="1400" dirty="0" err="1" smtClean="0"/>
                  <a:t>TRex</a:t>
                </a:r>
                <a:endParaRPr lang="en-NZ" sz="1400" dirty="0"/>
              </a:p>
            </p:txBody>
          </p:sp>
        </p:grpSp>
        <p:grpSp>
          <p:nvGrpSpPr>
            <p:cNvPr id="29" name="Group 28"/>
            <p:cNvGrpSpPr/>
            <p:nvPr/>
          </p:nvGrpSpPr>
          <p:grpSpPr>
            <a:xfrm>
              <a:off x="6752844" y="4397214"/>
              <a:ext cx="1034119" cy="1633572"/>
              <a:chOff x="3915568" y="2426598"/>
              <a:chExt cx="1034119" cy="1633572"/>
            </a:xfrm>
          </p:grpSpPr>
          <p:graphicFrame>
            <p:nvGraphicFramePr>
              <p:cNvPr id="30" name="Object 29"/>
              <p:cNvGraphicFramePr>
                <a:graphicFrameLocks noChangeAspect="1"/>
              </p:cNvGraphicFramePr>
              <p:nvPr>
                <p:extLst>
                  <p:ext uri="{D42A27DB-BD31-4B8C-83A1-F6EECF244321}">
                    <p14:modId xmlns:p14="http://schemas.microsoft.com/office/powerpoint/2010/main" val="341557368"/>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2175" name="Visio" r:id="rId13" imgW="741581" imgH="947577" progId="Visio.Drawing.11">
                      <p:embed/>
                    </p:oleObj>
                  </mc:Choice>
                  <mc:Fallback>
                    <p:oleObj name="Visio" r:id="rId13"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 name="TextBox 30"/>
              <p:cNvSpPr txBox="1"/>
              <p:nvPr/>
            </p:nvSpPr>
            <p:spPr>
              <a:xfrm>
                <a:off x="3922643" y="3536950"/>
                <a:ext cx="1027044" cy="523220"/>
              </a:xfrm>
              <a:prstGeom prst="rect">
                <a:avLst/>
              </a:prstGeom>
              <a:noFill/>
            </p:spPr>
            <p:txBody>
              <a:bodyPr wrap="square" rtlCol="0">
                <a:spAutoFit/>
              </a:bodyPr>
              <a:lstStyle/>
              <a:p>
                <a:pPr algn="ctr"/>
                <a:r>
                  <a:rPr lang="en-NZ" sz="1400" dirty="0" smtClean="0"/>
                  <a:t>Content store</a:t>
                </a:r>
                <a:endParaRPr lang="en-NZ" sz="1400" dirty="0"/>
              </a:p>
            </p:txBody>
          </p:sp>
        </p:grpSp>
      </p:grpSp>
      <p:grpSp>
        <p:nvGrpSpPr>
          <p:cNvPr id="44" name="Group 43"/>
          <p:cNvGrpSpPr/>
          <p:nvPr/>
        </p:nvGrpSpPr>
        <p:grpSpPr>
          <a:xfrm>
            <a:off x="530966" y="2281895"/>
            <a:ext cx="1556251" cy="1931452"/>
            <a:chOff x="530966" y="2281895"/>
            <a:chExt cx="1556251" cy="1931452"/>
          </a:xfrm>
        </p:grpSpPr>
        <p:sp>
          <p:nvSpPr>
            <p:cNvPr id="43" name="Oval Callout 42"/>
            <p:cNvSpPr/>
            <p:nvPr/>
          </p:nvSpPr>
          <p:spPr>
            <a:xfrm>
              <a:off x="530966" y="2281895"/>
              <a:ext cx="1556251" cy="1931452"/>
            </a:xfrm>
            <a:prstGeom prst="wedgeEllipseCallout">
              <a:avLst>
                <a:gd name="adj1" fmla="val 138322"/>
                <a:gd name="adj2" fmla="val 5800"/>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3564" name="Picture 1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691620" y="2719384"/>
              <a:ext cx="456534" cy="630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 name="Picture 1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83776" y="2722699"/>
              <a:ext cx="456534" cy="630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 name="Picture 1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95810" y="2698882"/>
              <a:ext cx="456534" cy="630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 name="Picture 1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297905" y="2679634"/>
              <a:ext cx="456534" cy="630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 name="Picture 1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450305" y="2682949"/>
              <a:ext cx="456534" cy="630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2" name="Picture 12"/>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8378" y="3419768"/>
              <a:ext cx="456534" cy="6301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5" name="TextBox 44"/>
          <p:cNvSpPr txBox="1"/>
          <p:nvPr/>
        </p:nvSpPr>
        <p:spPr>
          <a:xfrm>
            <a:off x="1557432" y="180870"/>
            <a:ext cx="6020401" cy="584775"/>
          </a:xfrm>
          <a:prstGeom prst="rect">
            <a:avLst/>
          </a:prstGeom>
          <a:noFill/>
        </p:spPr>
        <p:txBody>
          <a:bodyPr wrap="square" rtlCol="0">
            <a:spAutoFit/>
          </a:bodyPr>
          <a:lstStyle/>
          <a:p>
            <a:pPr algn="ctr"/>
            <a:r>
              <a:rPr lang="en-NZ" sz="3200" u="sng" dirty="0" smtClean="0"/>
              <a:t>The Defence ERP eco-system</a:t>
            </a:r>
            <a:endParaRPr lang="en-NZ" sz="3200" u="sng" dirty="0"/>
          </a:p>
        </p:txBody>
      </p:sp>
    </p:spTree>
    <p:extLst>
      <p:ext uri="{BB962C8B-B14F-4D97-AF65-F5344CB8AC3E}">
        <p14:creationId xmlns:p14="http://schemas.microsoft.com/office/powerpoint/2010/main" val="38421621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1000" fill="hold"/>
                                        <p:tgtEl>
                                          <p:spTgt spid="3"/>
                                        </p:tgtEl>
                                      </p:cBhvr>
                                      <p:by x="75000" y="75000"/>
                                    </p:animScale>
                                  </p:childTnLst>
                                </p:cTn>
                              </p:par>
                            </p:childTnLst>
                          </p:cTn>
                        </p:par>
                        <p:par>
                          <p:cTn id="7" fill="hold">
                            <p:stCondLst>
                              <p:cond delay="1000"/>
                            </p:stCondLst>
                            <p:childTnLst>
                              <p:par>
                                <p:cTn id="8" presetID="10" presetClass="entr" presetSubtype="0" fill="hold" nodeType="afterEffect">
                                  <p:stCondLst>
                                    <p:cond delay="500"/>
                                  </p:stCondLst>
                                  <p:childTnLst>
                                    <p:set>
                                      <p:cBhvr>
                                        <p:cTn id="9" dur="1" fill="hold">
                                          <p:stCondLst>
                                            <p:cond delay="0"/>
                                          </p:stCondLst>
                                        </p:cTn>
                                        <p:tgtEl>
                                          <p:spTgt spid="44"/>
                                        </p:tgtEl>
                                        <p:attrNameLst>
                                          <p:attrName>style.visibility</p:attrName>
                                        </p:attrNameLst>
                                      </p:cBhvr>
                                      <p:to>
                                        <p:strVal val="visible"/>
                                      </p:to>
                                    </p:set>
                                    <p:animEffect transition="in" filter="fade">
                                      <p:cBhvr>
                                        <p:cTn id="10"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6845" y="554919"/>
            <a:ext cx="8598059" cy="6001643"/>
          </a:xfrm>
          <a:prstGeom prst="rect">
            <a:avLst/>
          </a:prstGeom>
          <a:noFill/>
        </p:spPr>
        <p:txBody>
          <a:bodyPr wrap="none" rtlCol="0">
            <a:spAutoFit/>
          </a:bodyPr>
          <a:lstStyle/>
          <a:p>
            <a:pPr algn="ctr"/>
            <a:r>
              <a:rPr lang="en-NZ" sz="2400" b="1" dirty="0" smtClean="0"/>
              <a:t>Aspects &amp; Benefits of Charm:</a:t>
            </a:r>
          </a:p>
          <a:p>
            <a:pPr marL="285750" indent="-285750" algn="ctr">
              <a:buFont typeface="Arial" panose="020B0604020202020204" pitchFamily="34" charset="0"/>
              <a:buChar char="•"/>
            </a:pPr>
            <a:endParaRPr lang="en-NZ" b="1" dirty="0" smtClean="0"/>
          </a:p>
          <a:p>
            <a:pPr marL="285750" indent="-285750">
              <a:buFont typeface="Arial" panose="020B0604020202020204" pitchFamily="34" charset="0"/>
              <a:buChar char="•"/>
            </a:pPr>
            <a:r>
              <a:rPr lang="en-NZ" dirty="0" smtClean="0"/>
              <a:t>Manages import of related objects in sync across landscapes (Multi </a:t>
            </a:r>
            <a:r>
              <a:rPr lang="en-NZ" dirty="0" err="1" smtClean="0"/>
              <a:t>Envmt</a:t>
            </a:r>
            <a:r>
              <a:rPr lang="en-NZ" dirty="0" smtClean="0"/>
              <a:t> per Change)</a:t>
            </a:r>
          </a:p>
          <a:p>
            <a:pPr marL="285750" indent="-285750">
              <a:buFont typeface="Arial" panose="020B0604020202020204" pitchFamily="34" charset="0"/>
              <a:buChar char="•"/>
            </a:pPr>
            <a:r>
              <a:rPr lang="en-NZ" dirty="0" smtClean="0"/>
              <a:t>Transport Tracking/Import Tools</a:t>
            </a:r>
          </a:p>
          <a:p>
            <a:pPr marL="285750" indent="-285750">
              <a:buFont typeface="Arial" panose="020B0604020202020204" pitchFamily="34" charset="0"/>
              <a:buChar char="•"/>
            </a:pPr>
            <a:r>
              <a:rPr lang="en-NZ" dirty="0"/>
              <a:t>Critical Object identification and Alerting.</a:t>
            </a:r>
          </a:p>
          <a:p>
            <a:pPr marL="285750" indent="-285750">
              <a:buFont typeface="Arial" panose="020B0604020202020204" pitchFamily="34" charset="0"/>
              <a:buChar char="•"/>
            </a:pPr>
            <a:r>
              <a:rPr lang="en-NZ" dirty="0" smtClean="0"/>
              <a:t>Identifies </a:t>
            </a:r>
            <a:r>
              <a:rPr lang="en-NZ" dirty="0"/>
              <a:t>Transport conflicts and sequencing discrepancies (Downgrade Protection)</a:t>
            </a:r>
          </a:p>
          <a:p>
            <a:pPr marL="285750" indent="-285750">
              <a:buFont typeface="Arial" panose="020B0604020202020204" pitchFamily="34" charset="0"/>
              <a:buChar char="•"/>
            </a:pPr>
            <a:r>
              <a:rPr lang="en-NZ" dirty="0"/>
              <a:t>Handles both ABAP &amp; Java changes (CTS+)</a:t>
            </a:r>
          </a:p>
          <a:p>
            <a:pPr marL="285750" indent="-285750">
              <a:buFont typeface="Arial" panose="020B0604020202020204" pitchFamily="34" charset="0"/>
              <a:buChar char="•"/>
            </a:pPr>
            <a:r>
              <a:rPr lang="en-NZ" dirty="0"/>
              <a:t>Manages parallel developments – Project Stacks (Cross System Object Locks &amp; Retrofit)</a:t>
            </a:r>
          </a:p>
          <a:p>
            <a:pPr marL="285750" indent="-285750">
              <a:buFont typeface="Arial" panose="020B0604020202020204" pitchFamily="34" charset="0"/>
              <a:buChar char="•"/>
            </a:pPr>
            <a:r>
              <a:rPr lang="en-NZ" dirty="0" smtClean="0"/>
              <a:t>Changes </a:t>
            </a:r>
            <a:r>
              <a:rPr lang="en-NZ" dirty="0"/>
              <a:t>can be reflected in Solution </a:t>
            </a:r>
            <a:r>
              <a:rPr lang="en-NZ" dirty="0" smtClean="0"/>
              <a:t>Documentation &amp; vice-versa</a:t>
            </a:r>
            <a:endParaRPr lang="en-NZ" dirty="0"/>
          </a:p>
          <a:p>
            <a:pPr marL="285750" indent="-285750">
              <a:buFont typeface="Arial" panose="020B0604020202020204" pitchFamily="34" charset="0"/>
              <a:buChar char="•"/>
            </a:pPr>
            <a:r>
              <a:rPr lang="en-NZ" dirty="0" smtClean="0"/>
              <a:t>Identifies impacts of object changes on other unrelated processes (BPCA Integration)</a:t>
            </a:r>
          </a:p>
          <a:p>
            <a:pPr marL="285750" indent="-285750">
              <a:buFont typeface="Arial" panose="020B0604020202020204" pitchFamily="34" charset="0"/>
              <a:buChar char="•"/>
            </a:pPr>
            <a:r>
              <a:rPr lang="en-NZ" dirty="0" smtClean="0"/>
              <a:t>Test workbench Integration &amp; Assignment of Test packages</a:t>
            </a:r>
          </a:p>
          <a:p>
            <a:pPr marL="285750" indent="-285750">
              <a:buFont typeface="Arial" panose="020B0604020202020204" pitchFamily="34" charset="0"/>
              <a:buChar char="•"/>
            </a:pPr>
            <a:r>
              <a:rPr lang="en-NZ" dirty="0"/>
              <a:t>Reporting Tools and BI Integration</a:t>
            </a:r>
          </a:p>
          <a:p>
            <a:pPr marL="285750" indent="-285750">
              <a:buFont typeface="Arial" panose="020B0604020202020204" pitchFamily="34" charset="0"/>
              <a:buChar char="•"/>
            </a:pPr>
            <a:r>
              <a:rPr lang="en-NZ" dirty="0" smtClean="0"/>
              <a:t>Incorporates Change Logging</a:t>
            </a:r>
          </a:p>
          <a:p>
            <a:pPr marL="285750" indent="-285750">
              <a:buFont typeface="Arial" panose="020B0604020202020204" pitchFamily="34" charset="0"/>
              <a:buChar char="•"/>
            </a:pPr>
            <a:r>
              <a:rPr lang="en-NZ" dirty="0" smtClean="0"/>
              <a:t>Provides Email notifications (Workflows)</a:t>
            </a:r>
          </a:p>
          <a:p>
            <a:pPr marL="285750" indent="-285750">
              <a:buFont typeface="Arial" panose="020B0604020202020204" pitchFamily="34" charset="0"/>
              <a:buChar char="•"/>
            </a:pPr>
            <a:r>
              <a:rPr lang="en-NZ" dirty="0" smtClean="0"/>
              <a:t>Supports Release </a:t>
            </a:r>
            <a:r>
              <a:rPr lang="en-NZ" dirty="0"/>
              <a:t>M</a:t>
            </a:r>
            <a:r>
              <a:rPr lang="en-NZ" dirty="0" smtClean="0"/>
              <a:t>anagement (Release Cycles)</a:t>
            </a:r>
          </a:p>
          <a:p>
            <a:pPr marL="285750" indent="-285750">
              <a:buFont typeface="Arial" panose="020B0604020202020204" pitchFamily="34" charset="0"/>
              <a:buChar char="•"/>
            </a:pPr>
            <a:r>
              <a:rPr lang="en-NZ" dirty="0" smtClean="0"/>
              <a:t>Uses Templates to Simplify Change Requesting (for End Users)</a:t>
            </a:r>
          </a:p>
          <a:p>
            <a:pPr marL="285750" indent="-285750">
              <a:buFont typeface="Arial" panose="020B0604020202020204" pitchFamily="34" charset="0"/>
              <a:buChar char="•"/>
            </a:pPr>
            <a:r>
              <a:rPr lang="en-NZ" dirty="0" smtClean="0"/>
              <a:t>Built in check-lists</a:t>
            </a:r>
          </a:p>
          <a:p>
            <a:pPr marL="285750" indent="-285750">
              <a:buFont typeface="Arial" panose="020B0604020202020204" pitchFamily="34" charset="0"/>
              <a:buChar char="•"/>
            </a:pPr>
            <a:r>
              <a:rPr lang="en-NZ" dirty="0" smtClean="0"/>
              <a:t>BRF+ for automated agent assignment</a:t>
            </a:r>
          </a:p>
          <a:p>
            <a:pPr marL="285750" indent="-285750">
              <a:buFont typeface="Arial" panose="020B0604020202020204" pitchFamily="34" charset="0"/>
              <a:buChar char="•"/>
            </a:pPr>
            <a:r>
              <a:rPr lang="en-NZ" dirty="0" smtClean="0"/>
              <a:t>Ability to manage different types of change according to their own Custom Rules.</a:t>
            </a:r>
          </a:p>
          <a:p>
            <a:pPr marL="285750" indent="-285750">
              <a:buFont typeface="Arial" panose="020B0604020202020204" pitchFamily="34" charset="0"/>
              <a:buChar char="•"/>
            </a:pPr>
            <a:endParaRPr lang="en-NZ" dirty="0" smtClean="0"/>
          </a:p>
          <a:p>
            <a:endParaRPr lang="en-NZ" dirty="0"/>
          </a:p>
        </p:txBody>
      </p:sp>
    </p:spTree>
    <p:extLst>
      <p:ext uri="{BB962C8B-B14F-4D97-AF65-F5344CB8AC3E}">
        <p14:creationId xmlns:p14="http://schemas.microsoft.com/office/powerpoint/2010/main" val="41914462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8229600" cy="706090"/>
          </a:xfrm>
          <a:prstGeom prst="rect">
            <a:avLst/>
          </a:prstGeom>
        </p:spPr>
        <p:txBody>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NZ" u="sng" dirty="0" smtClean="0"/>
              <a:t>Challenges</a:t>
            </a:r>
            <a:endParaRPr lang="en-NZ" u="sng" dirty="0"/>
          </a:p>
        </p:txBody>
      </p:sp>
      <p:sp>
        <p:nvSpPr>
          <p:cNvPr id="3" name="TextBox 2"/>
          <p:cNvSpPr txBox="1"/>
          <p:nvPr/>
        </p:nvSpPr>
        <p:spPr>
          <a:xfrm>
            <a:off x="539553" y="1196752"/>
            <a:ext cx="7992888" cy="5324535"/>
          </a:xfrm>
          <a:prstGeom prst="rect">
            <a:avLst/>
          </a:prstGeom>
          <a:noFill/>
        </p:spPr>
        <p:txBody>
          <a:bodyPr wrap="square" rtlCol="0">
            <a:spAutoFit/>
          </a:bodyPr>
          <a:lstStyle/>
          <a:p>
            <a:pPr marL="285750" indent="-285750">
              <a:buFont typeface="Arial" panose="020B0604020202020204" pitchFamily="34" charset="0"/>
              <a:buChar char="•"/>
            </a:pPr>
            <a:r>
              <a:rPr lang="en-NZ" sz="2000" dirty="0" smtClean="0"/>
              <a:t>Solution manager needs a full-time champion/analyst</a:t>
            </a:r>
          </a:p>
          <a:p>
            <a:pPr marL="742950" lvl="1" indent="-285750">
              <a:buFont typeface="Arial" panose="020B0604020202020204" pitchFamily="34" charset="0"/>
              <a:buChar char="•"/>
            </a:pPr>
            <a:r>
              <a:rPr lang="en-NZ" sz="2000" dirty="0" smtClean="0"/>
              <a:t>It’s not just a back-office tool anymore (if it ever was)</a:t>
            </a:r>
          </a:p>
          <a:p>
            <a:pPr marL="285750" indent="-285750">
              <a:buFont typeface="Arial" panose="020B0604020202020204" pitchFamily="34" charset="0"/>
              <a:buChar char="•"/>
            </a:pPr>
            <a:r>
              <a:rPr lang="en-NZ" sz="2000" dirty="0" smtClean="0"/>
              <a:t>SAP design ‘evolving’</a:t>
            </a:r>
          </a:p>
          <a:p>
            <a:pPr marL="742950" lvl="1" indent="-285750">
              <a:buFont typeface="Arial" panose="020B0604020202020204" pitchFamily="34" charset="0"/>
              <a:buChar char="•"/>
            </a:pPr>
            <a:r>
              <a:rPr lang="en-NZ" sz="2000" dirty="0" smtClean="0"/>
              <a:t>Project vs. Solution</a:t>
            </a:r>
          </a:p>
          <a:p>
            <a:pPr marL="742950" lvl="1" indent="-285750">
              <a:buFont typeface="Arial" panose="020B0604020202020204" pitchFamily="34" charset="0"/>
              <a:buChar char="•"/>
            </a:pPr>
            <a:r>
              <a:rPr lang="en-NZ" sz="2000" dirty="0" smtClean="0"/>
              <a:t>LMDB / SLD / SMSY</a:t>
            </a:r>
          </a:p>
          <a:p>
            <a:pPr marL="742950" lvl="1" indent="-285750">
              <a:buFont typeface="Arial" panose="020B0604020202020204" pitchFamily="34" charset="0"/>
              <a:buChar char="•"/>
            </a:pPr>
            <a:r>
              <a:rPr lang="en-NZ" sz="2000" dirty="0" smtClean="0"/>
              <a:t>Monitoring architecture</a:t>
            </a:r>
          </a:p>
          <a:p>
            <a:pPr marL="285750" indent="-285750">
              <a:buFont typeface="Arial" panose="020B0604020202020204" pitchFamily="34" charset="0"/>
              <a:buChar char="•"/>
            </a:pPr>
            <a:r>
              <a:rPr lang="en-NZ" sz="2000" dirty="0" smtClean="0"/>
              <a:t>Automated testing is not easy</a:t>
            </a:r>
          </a:p>
          <a:p>
            <a:pPr marL="742950" lvl="1" indent="-285750">
              <a:buFont typeface="Arial" panose="020B0604020202020204" pitchFamily="34" charset="0"/>
              <a:buChar char="•"/>
            </a:pPr>
            <a:r>
              <a:rPr lang="en-NZ" sz="2000" dirty="0" smtClean="0"/>
              <a:t>Developing good tests needs development (coding) skills</a:t>
            </a:r>
          </a:p>
          <a:p>
            <a:pPr marL="742950" lvl="1" indent="-285750">
              <a:buFont typeface="Arial" panose="020B0604020202020204" pitchFamily="34" charset="0"/>
              <a:buChar char="•"/>
            </a:pPr>
            <a:r>
              <a:rPr lang="en-NZ" sz="2000" dirty="0" smtClean="0"/>
              <a:t>Test prep. takes time – short term pain vs. long term gain</a:t>
            </a:r>
          </a:p>
          <a:p>
            <a:pPr marL="285750" indent="-285750">
              <a:buFont typeface="Arial" panose="020B0604020202020204" pitchFamily="34" charset="0"/>
              <a:buChar char="•"/>
            </a:pPr>
            <a:r>
              <a:rPr lang="en-NZ" sz="2000" dirty="0"/>
              <a:t>Occasional performance </a:t>
            </a:r>
            <a:r>
              <a:rPr lang="en-NZ" sz="2000" dirty="0" smtClean="0"/>
              <a:t>issues, especially in the monitor/alert inbox application</a:t>
            </a:r>
            <a:endParaRPr lang="en-NZ" sz="2000" dirty="0"/>
          </a:p>
          <a:p>
            <a:pPr marL="285750" indent="-285750">
              <a:buFont typeface="Arial" panose="020B0604020202020204" pitchFamily="34" charset="0"/>
              <a:buChar char="•"/>
            </a:pPr>
            <a:r>
              <a:rPr lang="en-NZ" sz="2000" dirty="0"/>
              <a:t>Business </a:t>
            </a:r>
            <a:r>
              <a:rPr lang="en-NZ" sz="2000" dirty="0" smtClean="0"/>
              <a:t>resistance – IT staff</a:t>
            </a:r>
          </a:p>
          <a:p>
            <a:pPr marL="742950" lvl="1" indent="-285750">
              <a:buFont typeface="Arial" panose="020B0604020202020204" pitchFamily="34" charset="0"/>
              <a:buChar char="•"/>
            </a:pPr>
            <a:r>
              <a:rPr lang="en-NZ" sz="2000" dirty="0" smtClean="0"/>
              <a:t>Process hierarchy/documentation is boring</a:t>
            </a:r>
          </a:p>
          <a:p>
            <a:pPr marL="742950" lvl="1" indent="-285750">
              <a:buFont typeface="Arial" panose="020B0604020202020204" pitchFamily="34" charset="0"/>
              <a:buChar char="•"/>
            </a:pPr>
            <a:r>
              <a:rPr lang="en-NZ" sz="2000" dirty="0" smtClean="0"/>
              <a:t>Testing is boring</a:t>
            </a:r>
          </a:p>
          <a:p>
            <a:pPr marL="742950" lvl="1" indent="-285750">
              <a:buFont typeface="Arial" panose="020B0604020202020204" pitchFamily="34" charset="0"/>
              <a:buChar char="•"/>
            </a:pPr>
            <a:r>
              <a:rPr lang="en-NZ" sz="2000" dirty="0" smtClean="0"/>
              <a:t>Current change </a:t>
            </a:r>
            <a:r>
              <a:rPr lang="en-NZ" sz="2000" dirty="0" err="1" smtClean="0"/>
              <a:t>mgmt</a:t>
            </a:r>
            <a:r>
              <a:rPr lang="en-NZ" sz="2000" dirty="0" smtClean="0"/>
              <a:t> system is embedded, works &amp; is simple</a:t>
            </a:r>
            <a:endParaRPr lang="en-NZ" sz="2000" dirty="0"/>
          </a:p>
          <a:p>
            <a:pPr marL="285750" indent="-285750">
              <a:buFont typeface="Arial" panose="020B0604020202020204" pitchFamily="34" charset="0"/>
              <a:buChar char="•"/>
            </a:pPr>
            <a:r>
              <a:rPr lang="en-NZ" sz="2000" dirty="0" smtClean="0"/>
              <a:t>Maintaining the process hierarchy from a business perspective</a:t>
            </a:r>
          </a:p>
          <a:p>
            <a:pPr marL="742950" lvl="1" indent="-285750">
              <a:buFont typeface="Arial" panose="020B0604020202020204" pitchFamily="34" charset="0"/>
              <a:buChar char="•"/>
            </a:pPr>
            <a:r>
              <a:rPr lang="en-NZ" sz="2000" dirty="0" smtClean="0"/>
              <a:t>Lack of a diagramming tool*</a:t>
            </a:r>
          </a:p>
        </p:txBody>
      </p:sp>
    </p:spTree>
    <p:extLst>
      <p:ext uri="{BB962C8B-B14F-4D97-AF65-F5344CB8AC3E}">
        <p14:creationId xmlns:p14="http://schemas.microsoft.com/office/powerpoint/2010/main" val="421431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10" end="10"/>
                                            </p:txEl>
                                          </p:spTgt>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
                                            <p:txEl>
                                              <p:pRg st="11" end="11"/>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
                                            <p:txEl>
                                              <p:pRg st="12" end="12"/>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13" end="13"/>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14" end="14"/>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052875" y="371959"/>
            <a:ext cx="7038249" cy="5926919"/>
            <a:chOff x="1052875" y="371959"/>
            <a:chExt cx="7038249" cy="5926919"/>
          </a:xfrm>
        </p:grpSpPr>
        <p:pic>
          <p:nvPicPr>
            <p:cNvPr id="2457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2875" y="845621"/>
              <a:ext cx="7038249" cy="54532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231756" y="371959"/>
              <a:ext cx="4788976" cy="369332"/>
            </a:xfrm>
            <a:prstGeom prst="rect">
              <a:avLst/>
            </a:prstGeom>
            <a:noFill/>
          </p:spPr>
          <p:txBody>
            <a:bodyPr wrap="square" rtlCol="0">
              <a:spAutoFit/>
            </a:bodyPr>
            <a:lstStyle/>
            <a:p>
              <a:pPr algn="ctr"/>
              <a:r>
                <a:rPr lang="en-NZ" i="1" u="sng" dirty="0" smtClean="0"/>
                <a:t>Business</a:t>
              </a:r>
              <a:r>
                <a:rPr lang="en-NZ" dirty="0" smtClean="0"/>
                <a:t> view of the process</a:t>
              </a:r>
              <a:endParaRPr lang="en-NZ" i="1" u="sng" dirty="0"/>
            </a:p>
          </p:txBody>
        </p:sp>
      </p:grpSp>
    </p:spTree>
    <p:extLst>
      <p:ext uri="{BB962C8B-B14F-4D97-AF65-F5344CB8AC3E}">
        <p14:creationId xmlns:p14="http://schemas.microsoft.com/office/powerpoint/2010/main" val="13012233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50850" y="620713"/>
            <a:ext cx="8297863" cy="583247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defTabSz="820400">
              <a:spcBef>
                <a:spcPts val="0"/>
              </a:spcBef>
              <a:spcAft>
                <a:spcPts val="269"/>
              </a:spcAft>
              <a:buNone/>
              <a:defRPr/>
            </a:pPr>
            <a:r>
              <a:rPr lang="en-NZ" sz="1200" dirty="0" smtClean="0">
                <a:solidFill>
                  <a:schemeClr val="accent1"/>
                </a:solidFill>
                <a:ea typeface="ＭＳ Ｐゴシック" pitchFamily="34" charset="-128"/>
                <a:cs typeface="+mj-cs"/>
              </a:rPr>
              <a:t>	</a:t>
            </a: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smtClean="0">
              <a:solidFill>
                <a:schemeClr val="accent1"/>
              </a:solidFill>
              <a:ea typeface="ＭＳ Ｐゴシック" pitchFamily="34" charset="-128"/>
              <a:cs typeface="+mj-cs"/>
            </a:endParaRPr>
          </a:p>
          <a:p>
            <a:pPr marL="0" indent="12700" defTabSz="819150">
              <a:defRPr/>
            </a:pPr>
            <a:endParaRPr lang="en-NZ" sz="1200" dirty="0">
              <a:solidFill>
                <a:schemeClr val="accent1"/>
              </a:solidFill>
              <a:ea typeface="ＭＳ Ｐゴシック" pitchFamily="34" charset="-128"/>
              <a:cs typeface="+mj-cs"/>
            </a:endParaRPr>
          </a:p>
        </p:txBody>
      </p:sp>
      <p:grpSp>
        <p:nvGrpSpPr>
          <p:cNvPr id="3" name="Group 2"/>
          <p:cNvGrpSpPr/>
          <p:nvPr/>
        </p:nvGrpSpPr>
        <p:grpSpPr>
          <a:xfrm>
            <a:off x="3707296" y="1360555"/>
            <a:ext cx="4685946" cy="4142623"/>
            <a:chOff x="2504211" y="1360555"/>
            <a:chExt cx="5282752" cy="4670231"/>
          </a:xfrm>
        </p:grpSpPr>
        <p:grpSp>
          <p:nvGrpSpPr>
            <p:cNvPr id="7" name="Group 6"/>
            <p:cNvGrpSpPr/>
            <p:nvPr/>
          </p:nvGrpSpPr>
          <p:grpSpPr>
            <a:xfrm>
              <a:off x="3935616" y="1360555"/>
              <a:ext cx="684213" cy="1418129"/>
              <a:chOff x="3915568" y="2426598"/>
              <a:chExt cx="684213" cy="1418129"/>
            </a:xfrm>
          </p:grpSpPr>
          <p:graphicFrame>
            <p:nvGraphicFramePr>
              <p:cNvPr id="5" name="Object 4"/>
              <p:cNvGraphicFramePr>
                <a:graphicFrameLocks noChangeAspect="1"/>
              </p:cNvGraphicFramePr>
              <p:nvPr>
                <p:extLst>
                  <p:ext uri="{D42A27DB-BD31-4B8C-83A1-F6EECF244321}">
                    <p14:modId xmlns:p14="http://schemas.microsoft.com/office/powerpoint/2010/main" val="356938175"/>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38" name="Visio" r:id="rId4" imgW="741581" imgH="947577" progId="Visio.Drawing.11">
                      <p:embed/>
                    </p:oleObj>
                  </mc:Choice>
                  <mc:Fallback>
                    <p:oleObj name="Visio" r:id="rId4"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TextBox 5"/>
              <p:cNvSpPr txBox="1"/>
              <p:nvPr/>
            </p:nvSpPr>
            <p:spPr>
              <a:xfrm>
                <a:off x="3922643" y="3536950"/>
                <a:ext cx="677138" cy="307777"/>
              </a:xfrm>
              <a:prstGeom prst="rect">
                <a:avLst/>
              </a:prstGeom>
              <a:noFill/>
            </p:spPr>
            <p:txBody>
              <a:bodyPr wrap="square" rtlCol="0">
                <a:spAutoFit/>
              </a:bodyPr>
              <a:lstStyle/>
              <a:p>
                <a:r>
                  <a:rPr lang="en-NZ" sz="1400" dirty="0" smtClean="0"/>
                  <a:t>PI</a:t>
                </a:r>
                <a:endParaRPr lang="en-NZ" sz="1400" dirty="0"/>
              </a:p>
            </p:txBody>
          </p:sp>
        </p:grpSp>
        <p:grpSp>
          <p:nvGrpSpPr>
            <p:cNvPr id="8" name="Group 7"/>
            <p:cNvGrpSpPr/>
            <p:nvPr/>
          </p:nvGrpSpPr>
          <p:grpSpPr>
            <a:xfrm>
              <a:off x="5512455" y="2914837"/>
              <a:ext cx="684213" cy="1418129"/>
              <a:chOff x="3915568" y="2426598"/>
              <a:chExt cx="684213" cy="1418129"/>
            </a:xfrm>
          </p:grpSpPr>
          <p:graphicFrame>
            <p:nvGraphicFramePr>
              <p:cNvPr id="9" name="Object 8"/>
              <p:cNvGraphicFramePr>
                <a:graphicFrameLocks noChangeAspect="1"/>
              </p:cNvGraphicFramePr>
              <p:nvPr>
                <p:extLst>
                  <p:ext uri="{D42A27DB-BD31-4B8C-83A1-F6EECF244321}">
                    <p14:modId xmlns:p14="http://schemas.microsoft.com/office/powerpoint/2010/main" val="3561459132"/>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39" name="Visio" r:id="rId6" imgW="741581" imgH="947577" progId="Visio.Drawing.11">
                      <p:embed/>
                    </p:oleObj>
                  </mc:Choice>
                  <mc:Fallback>
                    <p:oleObj name="Visio" r:id="rId6"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TextBox 9"/>
              <p:cNvSpPr txBox="1"/>
              <p:nvPr/>
            </p:nvSpPr>
            <p:spPr>
              <a:xfrm>
                <a:off x="3922643" y="3536950"/>
                <a:ext cx="677138" cy="307777"/>
              </a:xfrm>
              <a:prstGeom prst="rect">
                <a:avLst/>
              </a:prstGeom>
              <a:noFill/>
            </p:spPr>
            <p:txBody>
              <a:bodyPr wrap="square" rtlCol="0">
                <a:spAutoFit/>
              </a:bodyPr>
              <a:lstStyle/>
              <a:p>
                <a:r>
                  <a:rPr lang="en-NZ" sz="1400" dirty="0" smtClean="0"/>
                  <a:t>SRM</a:t>
                </a:r>
                <a:endParaRPr lang="en-NZ" sz="1400" dirty="0"/>
              </a:p>
            </p:txBody>
          </p:sp>
        </p:grpSp>
        <p:grpSp>
          <p:nvGrpSpPr>
            <p:cNvPr id="11" name="Group 10"/>
            <p:cNvGrpSpPr/>
            <p:nvPr/>
          </p:nvGrpSpPr>
          <p:grpSpPr>
            <a:xfrm>
              <a:off x="6917186" y="2914837"/>
              <a:ext cx="822083" cy="1418129"/>
              <a:chOff x="3915568" y="2426598"/>
              <a:chExt cx="822083" cy="1418129"/>
            </a:xfrm>
          </p:grpSpPr>
          <p:graphicFrame>
            <p:nvGraphicFramePr>
              <p:cNvPr id="12" name="Object 11"/>
              <p:cNvGraphicFramePr>
                <a:graphicFrameLocks noChangeAspect="1"/>
              </p:cNvGraphicFramePr>
              <p:nvPr>
                <p:extLst>
                  <p:ext uri="{D42A27DB-BD31-4B8C-83A1-F6EECF244321}">
                    <p14:modId xmlns:p14="http://schemas.microsoft.com/office/powerpoint/2010/main" val="1569107370"/>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40" name="Visio" r:id="rId7" imgW="741581" imgH="947577" progId="Visio.Drawing.11">
                      <p:embed/>
                    </p:oleObj>
                  </mc:Choice>
                  <mc:Fallback>
                    <p:oleObj name="Visio" r:id="rId7"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3" name="TextBox 12"/>
              <p:cNvSpPr txBox="1"/>
              <p:nvPr/>
            </p:nvSpPr>
            <p:spPr>
              <a:xfrm>
                <a:off x="3922642" y="3536950"/>
                <a:ext cx="815009" cy="307777"/>
              </a:xfrm>
              <a:prstGeom prst="rect">
                <a:avLst/>
              </a:prstGeom>
              <a:noFill/>
            </p:spPr>
            <p:txBody>
              <a:bodyPr wrap="square" rtlCol="0">
                <a:spAutoFit/>
              </a:bodyPr>
              <a:lstStyle/>
              <a:p>
                <a:r>
                  <a:rPr lang="en-NZ" sz="1400" dirty="0" smtClean="0"/>
                  <a:t>MDM</a:t>
                </a:r>
                <a:endParaRPr lang="en-NZ" sz="1400" dirty="0"/>
              </a:p>
            </p:txBody>
          </p:sp>
        </p:grpSp>
        <p:grpSp>
          <p:nvGrpSpPr>
            <p:cNvPr id="14" name="Group 13"/>
            <p:cNvGrpSpPr/>
            <p:nvPr/>
          </p:nvGrpSpPr>
          <p:grpSpPr>
            <a:xfrm>
              <a:off x="3982906" y="2849298"/>
              <a:ext cx="684213" cy="1418129"/>
              <a:chOff x="3915568" y="2426598"/>
              <a:chExt cx="684213" cy="1418129"/>
            </a:xfrm>
          </p:grpSpPr>
          <p:graphicFrame>
            <p:nvGraphicFramePr>
              <p:cNvPr id="15" name="Object 14"/>
              <p:cNvGraphicFramePr>
                <a:graphicFrameLocks noChangeAspect="1"/>
              </p:cNvGraphicFramePr>
              <p:nvPr>
                <p:extLst>
                  <p:ext uri="{D42A27DB-BD31-4B8C-83A1-F6EECF244321}">
                    <p14:modId xmlns:p14="http://schemas.microsoft.com/office/powerpoint/2010/main" val="2594088953"/>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41" name="Visio" r:id="rId8" imgW="741581" imgH="947577" progId="Visio.Drawing.11">
                      <p:embed/>
                    </p:oleObj>
                  </mc:Choice>
                  <mc:Fallback>
                    <p:oleObj name="Visio" r:id="rId8"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 name="TextBox 15"/>
              <p:cNvSpPr txBox="1"/>
              <p:nvPr/>
            </p:nvSpPr>
            <p:spPr>
              <a:xfrm>
                <a:off x="3922643" y="3536950"/>
                <a:ext cx="677138" cy="307777"/>
              </a:xfrm>
              <a:prstGeom prst="rect">
                <a:avLst/>
              </a:prstGeom>
              <a:noFill/>
            </p:spPr>
            <p:txBody>
              <a:bodyPr wrap="square" rtlCol="0">
                <a:spAutoFit/>
              </a:bodyPr>
              <a:lstStyle/>
              <a:p>
                <a:r>
                  <a:rPr lang="en-NZ" sz="1400" dirty="0" smtClean="0"/>
                  <a:t>BW</a:t>
                </a:r>
                <a:endParaRPr lang="en-NZ" sz="1400" dirty="0"/>
              </a:p>
            </p:txBody>
          </p:sp>
        </p:grpSp>
        <p:grpSp>
          <p:nvGrpSpPr>
            <p:cNvPr id="17" name="Group 16"/>
            <p:cNvGrpSpPr/>
            <p:nvPr/>
          </p:nvGrpSpPr>
          <p:grpSpPr>
            <a:xfrm>
              <a:off x="5519530" y="1360555"/>
              <a:ext cx="866741" cy="1418129"/>
              <a:chOff x="3915568" y="2426598"/>
              <a:chExt cx="866741" cy="1418129"/>
            </a:xfrm>
          </p:grpSpPr>
          <p:graphicFrame>
            <p:nvGraphicFramePr>
              <p:cNvPr id="18" name="Object 17"/>
              <p:cNvGraphicFramePr>
                <a:graphicFrameLocks noChangeAspect="1"/>
              </p:cNvGraphicFramePr>
              <p:nvPr>
                <p:extLst>
                  <p:ext uri="{D42A27DB-BD31-4B8C-83A1-F6EECF244321}">
                    <p14:modId xmlns:p14="http://schemas.microsoft.com/office/powerpoint/2010/main" val="3159706509"/>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42" name="Visio" r:id="rId9" imgW="741581" imgH="947577" progId="Visio.Drawing.11">
                      <p:embed/>
                    </p:oleObj>
                  </mc:Choice>
                  <mc:Fallback>
                    <p:oleObj name="Visio" r:id="rId9"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 name="TextBox 18"/>
              <p:cNvSpPr txBox="1"/>
              <p:nvPr/>
            </p:nvSpPr>
            <p:spPr>
              <a:xfrm>
                <a:off x="3922643" y="3536950"/>
                <a:ext cx="859666" cy="307777"/>
              </a:xfrm>
              <a:prstGeom prst="rect">
                <a:avLst/>
              </a:prstGeom>
              <a:noFill/>
            </p:spPr>
            <p:txBody>
              <a:bodyPr wrap="square" rtlCol="0">
                <a:spAutoFit/>
              </a:bodyPr>
              <a:lstStyle/>
              <a:p>
                <a:r>
                  <a:rPr lang="en-NZ" sz="1400" dirty="0" smtClean="0"/>
                  <a:t>Portal</a:t>
                </a:r>
                <a:endParaRPr lang="en-NZ" sz="1400" dirty="0"/>
              </a:p>
            </p:txBody>
          </p:sp>
        </p:grpSp>
        <p:grpSp>
          <p:nvGrpSpPr>
            <p:cNvPr id="20" name="Group 19"/>
            <p:cNvGrpSpPr/>
            <p:nvPr/>
          </p:nvGrpSpPr>
          <p:grpSpPr>
            <a:xfrm>
              <a:off x="2504211" y="2795218"/>
              <a:ext cx="684213" cy="1418129"/>
              <a:chOff x="3915568" y="2426598"/>
              <a:chExt cx="684213" cy="1418129"/>
            </a:xfrm>
          </p:grpSpPr>
          <p:graphicFrame>
            <p:nvGraphicFramePr>
              <p:cNvPr id="21" name="Object 20"/>
              <p:cNvGraphicFramePr>
                <a:graphicFrameLocks noChangeAspect="1"/>
              </p:cNvGraphicFramePr>
              <p:nvPr>
                <p:extLst>
                  <p:ext uri="{D42A27DB-BD31-4B8C-83A1-F6EECF244321}">
                    <p14:modId xmlns:p14="http://schemas.microsoft.com/office/powerpoint/2010/main" val="2996235284"/>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43" name="Visio" r:id="rId10" imgW="741581" imgH="947577" progId="Visio.Drawing.11">
                      <p:embed/>
                    </p:oleObj>
                  </mc:Choice>
                  <mc:Fallback>
                    <p:oleObj name="Visio" r:id="rId10"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 name="TextBox 21"/>
              <p:cNvSpPr txBox="1"/>
              <p:nvPr/>
            </p:nvSpPr>
            <p:spPr>
              <a:xfrm>
                <a:off x="3922643" y="3536950"/>
                <a:ext cx="677138" cy="307777"/>
              </a:xfrm>
              <a:prstGeom prst="rect">
                <a:avLst/>
              </a:prstGeom>
              <a:noFill/>
            </p:spPr>
            <p:txBody>
              <a:bodyPr wrap="square" rtlCol="0">
                <a:spAutoFit/>
              </a:bodyPr>
              <a:lstStyle/>
              <a:p>
                <a:r>
                  <a:rPr lang="en-NZ" sz="1400" dirty="0" smtClean="0"/>
                  <a:t>ECC</a:t>
                </a:r>
                <a:endParaRPr lang="en-NZ" sz="1400" dirty="0"/>
              </a:p>
            </p:txBody>
          </p:sp>
        </p:grpSp>
        <p:grpSp>
          <p:nvGrpSpPr>
            <p:cNvPr id="23" name="Group 22"/>
            <p:cNvGrpSpPr/>
            <p:nvPr/>
          </p:nvGrpSpPr>
          <p:grpSpPr>
            <a:xfrm>
              <a:off x="6920727" y="1360555"/>
              <a:ext cx="684213" cy="1418129"/>
              <a:chOff x="3915568" y="2426598"/>
              <a:chExt cx="684213" cy="1418129"/>
            </a:xfrm>
          </p:grpSpPr>
          <p:graphicFrame>
            <p:nvGraphicFramePr>
              <p:cNvPr id="24" name="Object 23"/>
              <p:cNvGraphicFramePr>
                <a:graphicFrameLocks noChangeAspect="1"/>
              </p:cNvGraphicFramePr>
              <p:nvPr>
                <p:extLst>
                  <p:ext uri="{D42A27DB-BD31-4B8C-83A1-F6EECF244321}">
                    <p14:modId xmlns:p14="http://schemas.microsoft.com/office/powerpoint/2010/main" val="2950500286"/>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44" name="Visio" r:id="rId11" imgW="741581" imgH="947577" progId="Visio.Drawing.11">
                      <p:embed/>
                    </p:oleObj>
                  </mc:Choice>
                  <mc:Fallback>
                    <p:oleObj name="Visio" r:id="rId11"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5" name="TextBox 24"/>
              <p:cNvSpPr txBox="1"/>
              <p:nvPr/>
            </p:nvSpPr>
            <p:spPr>
              <a:xfrm>
                <a:off x="3922643" y="3536950"/>
                <a:ext cx="677138" cy="307777"/>
              </a:xfrm>
              <a:prstGeom prst="rect">
                <a:avLst/>
              </a:prstGeom>
              <a:noFill/>
            </p:spPr>
            <p:txBody>
              <a:bodyPr wrap="square" rtlCol="0">
                <a:spAutoFit/>
              </a:bodyPr>
              <a:lstStyle/>
              <a:p>
                <a:r>
                  <a:rPr lang="en-NZ" sz="1400" dirty="0" err="1" smtClean="0"/>
                  <a:t>IdM</a:t>
                </a:r>
                <a:endParaRPr lang="en-NZ" sz="1400" dirty="0"/>
              </a:p>
            </p:txBody>
          </p:sp>
        </p:grpSp>
        <p:grpSp>
          <p:nvGrpSpPr>
            <p:cNvPr id="26" name="Group 25"/>
            <p:cNvGrpSpPr/>
            <p:nvPr/>
          </p:nvGrpSpPr>
          <p:grpSpPr>
            <a:xfrm>
              <a:off x="5512455" y="4490316"/>
              <a:ext cx="684213" cy="1418129"/>
              <a:chOff x="3915568" y="2426598"/>
              <a:chExt cx="684213" cy="1418129"/>
            </a:xfrm>
          </p:grpSpPr>
          <p:graphicFrame>
            <p:nvGraphicFramePr>
              <p:cNvPr id="27" name="Object 26"/>
              <p:cNvGraphicFramePr>
                <a:graphicFrameLocks noChangeAspect="1"/>
              </p:cNvGraphicFramePr>
              <p:nvPr>
                <p:extLst>
                  <p:ext uri="{D42A27DB-BD31-4B8C-83A1-F6EECF244321}">
                    <p14:modId xmlns:p14="http://schemas.microsoft.com/office/powerpoint/2010/main" val="1982074275"/>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45" name="Visio" r:id="rId12" imgW="741581" imgH="947577" progId="Visio.Drawing.11">
                      <p:embed/>
                    </p:oleObj>
                  </mc:Choice>
                  <mc:Fallback>
                    <p:oleObj name="Visio" r:id="rId12"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TextBox 27"/>
              <p:cNvSpPr txBox="1"/>
              <p:nvPr/>
            </p:nvSpPr>
            <p:spPr>
              <a:xfrm>
                <a:off x="3922643" y="3536950"/>
                <a:ext cx="677138" cy="307777"/>
              </a:xfrm>
              <a:prstGeom prst="rect">
                <a:avLst/>
              </a:prstGeom>
              <a:noFill/>
            </p:spPr>
            <p:txBody>
              <a:bodyPr wrap="square" rtlCol="0">
                <a:spAutoFit/>
              </a:bodyPr>
              <a:lstStyle/>
              <a:p>
                <a:r>
                  <a:rPr lang="en-NZ" sz="1400" dirty="0" err="1" smtClean="0"/>
                  <a:t>TRex</a:t>
                </a:r>
                <a:endParaRPr lang="en-NZ" sz="1400" dirty="0"/>
              </a:p>
            </p:txBody>
          </p:sp>
        </p:grpSp>
        <p:grpSp>
          <p:nvGrpSpPr>
            <p:cNvPr id="29" name="Group 28"/>
            <p:cNvGrpSpPr/>
            <p:nvPr/>
          </p:nvGrpSpPr>
          <p:grpSpPr>
            <a:xfrm>
              <a:off x="6752844" y="4397214"/>
              <a:ext cx="1034119" cy="1633572"/>
              <a:chOff x="3915568" y="2426598"/>
              <a:chExt cx="1034119" cy="1633572"/>
            </a:xfrm>
          </p:grpSpPr>
          <p:graphicFrame>
            <p:nvGraphicFramePr>
              <p:cNvPr id="30" name="Object 29"/>
              <p:cNvGraphicFramePr>
                <a:graphicFrameLocks noChangeAspect="1"/>
              </p:cNvGraphicFramePr>
              <p:nvPr>
                <p:extLst>
                  <p:ext uri="{D42A27DB-BD31-4B8C-83A1-F6EECF244321}">
                    <p14:modId xmlns:p14="http://schemas.microsoft.com/office/powerpoint/2010/main" val="4033177697"/>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46" name="Visio" r:id="rId13" imgW="741581" imgH="947577" progId="Visio.Drawing.11">
                      <p:embed/>
                    </p:oleObj>
                  </mc:Choice>
                  <mc:Fallback>
                    <p:oleObj name="Visio" r:id="rId13"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 name="TextBox 30"/>
              <p:cNvSpPr txBox="1"/>
              <p:nvPr/>
            </p:nvSpPr>
            <p:spPr>
              <a:xfrm>
                <a:off x="3922643" y="3536950"/>
                <a:ext cx="1027044" cy="523220"/>
              </a:xfrm>
              <a:prstGeom prst="rect">
                <a:avLst/>
              </a:prstGeom>
              <a:noFill/>
            </p:spPr>
            <p:txBody>
              <a:bodyPr wrap="square" rtlCol="0">
                <a:spAutoFit/>
              </a:bodyPr>
              <a:lstStyle/>
              <a:p>
                <a:pPr algn="ctr"/>
                <a:r>
                  <a:rPr lang="en-NZ" sz="1400" dirty="0" smtClean="0"/>
                  <a:t>Content store</a:t>
                </a:r>
                <a:endParaRPr lang="en-NZ" sz="1400" dirty="0"/>
              </a:p>
            </p:txBody>
          </p:sp>
        </p:grpSp>
      </p:grpSp>
      <p:grpSp>
        <p:nvGrpSpPr>
          <p:cNvPr id="33" name="Group 32"/>
          <p:cNvGrpSpPr/>
          <p:nvPr/>
        </p:nvGrpSpPr>
        <p:grpSpPr>
          <a:xfrm>
            <a:off x="450850" y="397731"/>
            <a:ext cx="1528831" cy="2084239"/>
            <a:chOff x="3730486" y="2426598"/>
            <a:chExt cx="1119809" cy="1702666"/>
          </a:xfrm>
        </p:grpSpPr>
        <p:graphicFrame>
          <p:nvGraphicFramePr>
            <p:cNvPr id="34" name="Object 33"/>
            <p:cNvGraphicFramePr>
              <a:graphicFrameLocks noChangeAspect="1"/>
            </p:cNvGraphicFramePr>
            <p:nvPr>
              <p:extLst>
                <p:ext uri="{D42A27DB-BD31-4B8C-83A1-F6EECF244321}">
                  <p14:modId xmlns:p14="http://schemas.microsoft.com/office/powerpoint/2010/main" val="1360208420"/>
                </p:ext>
              </p:extLst>
            </p:nvPr>
          </p:nvGraphicFramePr>
          <p:xfrm>
            <a:off x="3915568" y="2426598"/>
            <a:ext cx="684213" cy="947737"/>
          </p:xfrm>
          <a:graphic>
            <a:graphicData uri="http://schemas.openxmlformats.org/presentationml/2006/ole">
              <mc:AlternateContent xmlns:mc="http://schemas.openxmlformats.org/markup-compatibility/2006">
                <mc:Choice xmlns:v="urn:schemas-microsoft-com:vml" Requires="v">
                  <p:oleObj spid="_x0000_s3447" name="Visio" r:id="rId14" imgW="741581" imgH="947577" progId="Visio.Drawing.11">
                    <p:embed/>
                  </p:oleObj>
                </mc:Choice>
                <mc:Fallback>
                  <p:oleObj name="Visio" r:id="rId14"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15568" y="2426598"/>
                          <a:ext cx="684213" cy="94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 name="TextBox 34"/>
            <p:cNvSpPr txBox="1"/>
            <p:nvPr/>
          </p:nvSpPr>
          <p:spPr>
            <a:xfrm>
              <a:off x="3730486" y="3482933"/>
              <a:ext cx="1119809" cy="646331"/>
            </a:xfrm>
            <a:prstGeom prst="rect">
              <a:avLst/>
            </a:prstGeom>
            <a:noFill/>
          </p:spPr>
          <p:txBody>
            <a:bodyPr wrap="square" rtlCol="0">
              <a:spAutoFit/>
            </a:bodyPr>
            <a:lstStyle/>
            <a:p>
              <a:pPr algn="ctr"/>
              <a:r>
                <a:rPr lang="en-NZ" dirty="0" smtClean="0"/>
                <a:t>Solution Manager</a:t>
              </a:r>
              <a:endParaRPr lang="en-NZ" dirty="0"/>
            </a:p>
          </p:txBody>
        </p:sp>
      </p:grpSp>
      <p:sp>
        <p:nvSpPr>
          <p:cNvPr id="36" name="Text Box 32"/>
          <p:cNvSpPr txBox="1">
            <a:spLocks noChangeArrowheads="1"/>
          </p:cNvSpPr>
          <p:nvPr/>
        </p:nvSpPr>
        <p:spPr bwMode="auto">
          <a:xfrm>
            <a:off x="450850" y="2875230"/>
            <a:ext cx="3057663" cy="3016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spcBef>
                <a:spcPct val="20000"/>
              </a:spcBef>
              <a:buChar char="•"/>
              <a:defRPr sz="3200">
                <a:solidFill>
                  <a:schemeClr val="tx1"/>
                </a:solidFill>
                <a:latin typeface="Arial" charset="0"/>
              </a:defRPr>
            </a:lvl1pPr>
            <a:lvl2pPr eaLnBrk="0" hangingPunct="0">
              <a:spcBef>
                <a:spcPct val="20000"/>
              </a:spcBef>
              <a:buChar char="–"/>
              <a:defRPr sz="2800">
                <a:solidFill>
                  <a:schemeClr val="tx1"/>
                </a:solidFill>
                <a:latin typeface="Arial" charset="0"/>
              </a:defRPr>
            </a:lvl2pPr>
            <a:lvl3pPr marL="1143000" indent="-228600" eaLnBrk="0" hangingPunct="0">
              <a:spcBef>
                <a:spcPct val="20000"/>
              </a:spcBef>
              <a:buChar char="•"/>
              <a:defRPr sz="2400">
                <a:solidFill>
                  <a:schemeClr val="tx1"/>
                </a:solidFill>
                <a:latin typeface="Arial" charset="0"/>
              </a:defRPr>
            </a:lvl3pPr>
            <a:lvl4pPr marL="1600200" indent="-228600" eaLnBrk="0" hangingPunct="0">
              <a:spcBef>
                <a:spcPct val="20000"/>
              </a:spcBef>
              <a:buChar char="–"/>
              <a:defRPr sz="2000">
                <a:solidFill>
                  <a:schemeClr val="tx1"/>
                </a:solidFill>
                <a:latin typeface="Arial" charset="0"/>
              </a:defRPr>
            </a:lvl4pPr>
            <a:lvl5pPr marL="2057400" indent="-228600"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342900" indent="-342900" eaLnBrk="1" hangingPunct="1">
              <a:spcBef>
                <a:spcPts val="0"/>
              </a:spcBef>
              <a:spcAft>
                <a:spcPts val="1200"/>
              </a:spcAft>
              <a:buFont typeface="Arial" panose="020B0604020202020204" pitchFamily="34" charset="0"/>
              <a:buChar char="•"/>
            </a:pPr>
            <a:r>
              <a:rPr lang="en-NZ" altLang="en-US" sz="1400" dirty="0" smtClean="0"/>
              <a:t>3 &lt; </a:t>
            </a:r>
            <a:r>
              <a:rPr lang="en-NZ" altLang="en-US" sz="1400" dirty="0"/>
              <a:t>landscape </a:t>
            </a:r>
            <a:r>
              <a:rPr lang="en-NZ" altLang="en-US" sz="1400" dirty="0" smtClean="0"/>
              <a:t>stacks &lt; 6</a:t>
            </a:r>
            <a:endParaRPr lang="en-NZ" altLang="en-US" sz="1400" dirty="0"/>
          </a:p>
          <a:p>
            <a:pPr marL="800100" lvl="1" indent="-342900" eaLnBrk="1" hangingPunct="1">
              <a:spcBef>
                <a:spcPts val="0"/>
              </a:spcBef>
              <a:spcAft>
                <a:spcPts val="1200"/>
              </a:spcAft>
              <a:buFont typeface="Arial" panose="020B0604020202020204" pitchFamily="34" charset="0"/>
              <a:buChar char="•"/>
            </a:pPr>
            <a:r>
              <a:rPr lang="en-NZ" altLang="en-US" sz="1400" dirty="0"/>
              <a:t> </a:t>
            </a:r>
            <a:r>
              <a:rPr lang="en-NZ" altLang="en-US" sz="1400" dirty="0" smtClean="0"/>
              <a:t>10 &lt; </a:t>
            </a:r>
            <a:r>
              <a:rPr lang="en-NZ" altLang="en-US" sz="1400" dirty="0"/>
              <a:t>servers each </a:t>
            </a:r>
            <a:r>
              <a:rPr lang="en-NZ" altLang="en-US" sz="1400" dirty="0" smtClean="0"/>
              <a:t>&lt; 25</a:t>
            </a:r>
          </a:p>
          <a:p>
            <a:pPr marL="342900" indent="-342900" eaLnBrk="1" hangingPunct="1">
              <a:spcBef>
                <a:spcPts val="0"/>
              </a:spcBef>
              <a:spcAft>
                <a:spcPts val="1200"/>
              </a:spcAft>
              <a:buFont typeface="Arial" panose="020B0604020202020204" pitchFamily="34" charset="0"/>
              <a:buChar char="•"/>
            </a:pPr>
            <a:r>
              <a:rPr lang="en-NZ" altLang="en-US" sz="1400" dirty="0" smtClean="0"/>
              <a:t>2 &lt; domains &lt; 4 </a:t>
            </a:r>
          </a:p>
          <a:p>
            <a:pPr marL="342900" indent="-342900" eaLnBrk="1" hangingPunct="1">
              <a:spcBef>
                <a:spcPts val="0"/>
              </a:spcBef>
              <a:spcAft>
                <a:spcPts val="1200"/>
              </a:spcAft>
              <a:buFont typeface="Arial" panose="020B0604020202020204" pitchFamily="34" charset="0"/>
              <a:buChar char="•"/>
            </a:pPr>
            <a:r>
              <a:rPr lang="en-NZ" altLang="en-US" sz="1400" dirty="0" smtClean="0"/>
              <a:t>Mix </a:t>
            </a:r>
            <a:r>
              <a:rPr lang="en-NZ" altLang="en-US" sz="1400" dirty="0"/>
              <a:t>of </a:t>
            </a:r>
            <a:endParaRPr lang="en-NZ" altLang="en-US" sz="1400" dirty="0" smtClean="0"/>
          </a:p>
          <a:p>
            <a:pPr marL="800100" lvl="1" indent="-342900" eaLnBrk="1" hangingPunct="1">
              <a:spcBef>
                <a:spcPts val="0"/>
              </a:spcBef>
              <a:spcAft>
                <a:spcPts val="1200"/>
              </a:spcAft>
              <a:buFont typeface="Arial" panose="020B0604020202020204" pitchFamily="34" charset="0"/>
              <a:buChar char="•"/>
            </a:pPr>
            <a:r>
              <a:rPr lang="en-NZ" altLang="en-US" sz="1000" dirty="0" smtClean="0"/>
              <a:t>physical/virtual hosts,</a:t>
            </a:r>
          </a:p>
          <a:p>
            <a:pPr marL="800100" lvl="1" indent="-342900" eaLnBrk="1" hangingPunct="1">
              <a:spcBef>
                <a:spcPts val="0"/>
              </a:spcBef>
              <a:spcAft>
                <a:spcPts val="1200"/>
              </a:spcAft>
              <a:buFont typeface="Arial" panose="020B0604020202020204" pitchFamily="34" charset="0"/>
              <a:buChar char="•"/>
            </a:pPr>
            <a:r>
              <a:rPr lang="en-NZ" altLang="en-US" sz="1000" dirty="0" smtClean="0"/>
              <a:t>Operating systems</a:t>
            </a:r>
          </a:p>
          <a:p>
            <a:pPr marL="800100" lvl="1" indent="-342900" eaLnBrk="1" hangingPunct="1">
              <a:spcBef>
                <a:spcPts val="0"/>
              </a:spcBef>
              <a:spcAft>
                <a:spcPts val="1200"/>
              </a:spcAft>
              <a:buFont typeface="Arial" panose="020B0604020202020204" pitchFamily="34" charset="0"/>
              <a:buChar char="•"/>
            </a:pPr>
            <a:r>
              <a:rPr lang="en-NZ" altLang="en-US" sz="1000" dirty="0" smtClean="0"/>
              <a:t>Programme languages</a:t>
            </a:r>
          </a:p>
          <a:p>
            <a:pPr marL="800100" lvl="1" indent="-342900" eaLnBrk="1" hangingPunct="1">
              <a:spcBef>
                <a:spcPts val="0"/>
              </a:spcBef>
              <a:spcAft>
                <a:spcPts val="1200"/>
              </a:spcAft>
              <a:buFont typeface="Arial" panose="020B0604020202020204" pitchFamily="34" charset="0"/>
              <a:buChar char="•"/>
            </a:pPr>
            <a:r>
              <a:rPr lang="en-NZ" altLang="en-US" sz="1000" dirty="0" smtClean="0"/>
              <a:t>Databases</a:t>
            </a:r>
            <a:endParaRPr lang="en-NZ" altLang="en-US" sz="1000" dirty="0"/>
          </a:p>
          <a:p>
            <a:pPr marL="342900" indent="-342900" eaLnBrk="1" hangingPunct="1">
              <a:spcBef>
                <a:spcPts val="0"/>
              </a:spcBef>
              <a:spcAft>
                <a:spcPts val="1200"/>
              </a:spcAft>
              <a:buFont typeface="Arial" panose="020B0604020202020204" pitchFamily="34" charset="0"/>
              <a:buChar char="•"/>
            </a:pPr>
            <a:r>
              <a:rPr lang="en-NZ" altLang="en-US" sz="1400" dirty="0" smtClean="0"/>
              <a:t>Connections </a:t>
            </a:r>
            <a:r>
              <a:rPr lang="en-NZ" altLang="en-US" sz="1400" dirty="0"/>
              <a:t>for Africa</a:t>
            </a:r>
            <a:endParaRPr lang="en-GB" altLang="en-US" sz="1400" dirty="0"/>
          </a:p>
        </p:txBody>
      </p:sp>
      <p:grpSp>
        <p:nvGrpSpPr>
          <p:cNvPr id="23578" name="Group 23577"/>
          <p:cNvGrpSpPr/>
          <p:nvPr/>
        </p:nvGrpSpPr>
        <p:grpSpPr>
          <a:xfrm>
            <a:off x="3926230" y="1261098"/>
            <a:ext cx="4524375" cy="3616325"/>
            <a:chOff x="3926230" y="1360488"/>
            <a:chExt cx="4524375" cy="3616325"/>
          </a:xfrm>
        </p:grpSpPr>
        <p:graphicFrame>
          <p:nvGraphicFramePr>
            <p:cNvPr id="23569" name="Object 23568"/>
            <p:cNvGraphicFramePr>
              <a:graphicFrameLocks noChangeAspect="1"/>
            </p:cNvGraphicFramePr>
            <p:nvPr>
              <p:extLst>
                <p:ext uri="{D42A27DB-BD31-4B8C-83A1-F6EECF244321}">
                  <p14:modId xmlns:p14="http://schemas.microsoft.com/office/powerpoint/2010/main" val="2167512247"/>
                </p:ext>
              </p:extLst>
            </p:nvPr>
          </p:nvGraphicFramePr>
          <p:xfrm>
            <a:off x="5196230" y="1360488"/>
            <a:ext cx="606425" cy="841375"/>
          </p:xfrm>
          <a:graphic>
            <a:graphicData uri="http://schemas.openxmlformats.org/presentationml/2006/ole">
              <mc:AlternateContent xmlns:mc="http://schemas.openxmlformats.org/markup-compatibility/2006">
                <mc:Choice xmlns:v="urn:schemas-microsoft-com:vml" Requires="v">
                  <p:oleObj spid="_x0000_s3448" name="Visio" r:id="rId15" imgW="741581" imgH="947577" progId="Visio.Drawing.11">
                    <p:embed/>
                  </p:oleObj>
                </mc:Choice>
                <mc:Fallback>
                  <p:oleObj name="Visio" r:id="rId15"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96230" y="1360488"/>
                          <a:ext cx="60642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70" name="Object 23569"/>
            <p:cNvGraphicFramePr>
              <a:graphicFrameLocks noChangeAspect="1"/>
            </p:cNvGraphicFramePr>
            <p:nvPr>
              <p:extLst>
                <p:ext uri="{D42A27DB-BD31-4B8C-83A1-F6EECF244321}">
                  <p14:modId xmlns:p14="http://schemas.microsoft.com/office/powerpoint/2010/main" val="928097234"/>
                </p:ext>
              </p:extLst>
            </p:nvPr>
          </p:nvGraphicFramePr>
          <p:xfrm>
            <a:off x="6594818" y="2740025"/>
            <a:ext cx="606425" cy="839788"/>
          </p:xfrm>
          <a:graphic>
            <a:graphicData uri="http://schemas.openxmlformats.org/presentationml/2006/ole">
              <mc:AlternateContent xmlns:mc="http://schemas.openxmlformats.org/markup-compatibility/2006">
                <mc:Choice xmlns:v="urn:schemas-microsoft-com:vml" Requires="v">
                  <p:oleObj spid="_x0000_s3449" name="Visio" r:id="rId16" imgW="741581" imgH="947577" progId="Visio.Drawing.11">
                    <p:embed/>
                  </p:oleObj>
                </mc:Choice>
                <mc:Fallback>
                  <p:oleObj name="Visio" r:id="rId16"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4818" y="2740025"/>
                          <a:ext cx="6064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71" name="Object 23570"/>
            <p:cNvGraphicFramePr>
              <a:graphicFrameLocks noChangeAspect="1"/>
            </p:cNvGraphicFramePr>
            <p:nvPr>
              <p:extLst>
                <p:ext uri="{D42A27DB-BD31-4B8C-83A1-F6EECF244321}">
                  <p14:modId xmlns:p14="http://schemas.microsoft.com/office/powerpoint/2010/main" val="206611537"/>
                </p:ext>
              </p:extLst>
            </p:nvPr>
          </p:nvGraphicFramePr>
          <p:xfrm>
            <a:off x="7841005" y="2740025"/>
            <a:ext cx="606425" cy="839788"/>
          </p:xfrm>
          <a:graphic>
            <a:graphicData uri="http://schemas.openxmlformats.org/presentationml/2006/ole">
              <mc:AlternateContent xmlns:mc="http://schemas.openxmlformats.org/markup-compatibility/2006">
                <mc:Choice xmlns:v="urn:schemas-microsoft-com:vml" Requires="v">
                  <p:oleObj spid="_x0000_s3450" name="Visio" r:id="rId17" imgW="741581" imgH="947577" progId="Visio.Drawing.11">
                    <p:embed/>
                  </p:oleObj>
                </mc:Choice>
                <mc:Fallback>
                  <p:oleObj name="Visio" r:id="rId17"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1005" y="2740025"/>
                          <a:ext cx="6064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72" name="Object 23571"/>
            <p:cNvGraphicFramePr>
              <a:graphicFrameLocks noChangeAspect="1"/>
            </p:cNvGraphicFramePr>
            <p:nvPr>
              <p:extLst>
                <p:ext uri="{D42A27DB-BD31-4B8C-83A1-F6EECF244321}">
                  <p14:modId xmlns:p14="http://schemas.microsoft.com/office/powerpoint/2010/main" val="2147577042"/>
                </p:ext>
              </p:extLst>
            </p:nvPr>
          </p:nvGraphicFramePr>
          <p:xfrm>
            <a:off x="5237505" y="2681288"/>
            <a:ext cx="606425" cy="839787"/>
          </p:xfrm>
          <a:graphic>
            <a:graphicData uri="http://schemas.openxmlformats.org/presentationml/2006/ole">
              <mc:AlternateContent xmlns:mc="http://schemas.openxmlformats.org/markup-compatibility/2006">
                <mc:Choice xmlns:v="urn:schemas-microsoft-com:vml" Requires="v">
                  <p:oleObj spid="_x0000_s3451" name="Visio" r:id="rId18" imgW="741581" imgH="947577" progId="Visio.Drawing.11">
                    <p:embed/>
                  </p:oleObj>
                </mc:Choice>
                <mc:Fallback>
                  <p:oleObj name="Visio" r:id="rId18"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37505" y="2681288"/>
                          <a:ext cx="6064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73" name="Object 23572"/>
            <p:cNvGraphicFramePr>
              <a:graphicFrameLocks noChangeAspect="1"/>
            </p:cNvGraphicFramePr>
            <p:nvPr>
              <p:extLst>
                <p:ext uri="{D42A27DB-BD31-4B8C-83A1-F6EECF244321}">
                  <p14:modId xmlns:p14="http://schemas.microsoft.com/office/powerpoint/2010/main" val="1480921594"/>
                </p:ext>
              </p:extLst>
            </p:nvPr>
          </p:nvGraphicFramePr>
          <p:xfrm>
            <a:off x="6601168" y="1360488"/>
            <a:ext cx="606425" cy="841375"/>
          </p:xfrm>
          <a:graphic>
            <a:graphicData uri="http://schemas.openxmlformats.org/presentationml/2006/ole">
              <mc:AlternateContent xmlns:mc="http://schemas.openxmlformats.org/markup-compatibility/2006">
                <mc:Choice xmlns:v="urn:schemas-microsoft-com:vml" Requires="v">
                  <p:oleObj spid="_x0000_s3452" name="Visio" r:id="rId19" imgW="741581" imgH="947577" progId="Visio.Drawing.11">
                    <p:embed/>
                  </p:oleObj>
                </mc:Choice>
                <mc:Fallback>
                  <p:oleObj name="Visio" r:id="rId19"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601168" y="1360488"/>
                          <a:ext cx="60642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74" name="Object 23573"/>
            <p:cNvGraphicFramePr>
              <a:graphicFrameLocks noChangeAspect="1"/>
            </p:cNvGraphicFramePr>
            <p:nvPr>
              <p:extLst>
                <p:ext uri="{D42A27DB-BD31-4B8C-83A1-F6EECF244321}">
                  <p14:modId xmlns:p14="http://schemas.microsoft.com/office/powerpoint/2010/main" val="4083218953"/>
                </p:ext>
              </p:extLst>
            </p:nvPr>
          </p:nvGraphicFramePr>
          <p:xfrm>
            <a:off x="3926230" y="2633663"/>
            <a:ext cx="606425" cy="839787"/>
          </p:xfrm>
          <a:graphic>
            <a:graphicData uri="http://schemas.openxmlformats.org/presentationml/2006/ole">
              <mc:AlternateContent xmlns:mc="http://schemas.openxmlformats.org/markup-compatibility/2006">
                <mc:Choice xmlns:v="urn:schemas-microsoft-com:vml" Requires="v">
                  <p:oleObj spid="_x0000_s3453" name="Visio" r:id="rId20" imgW="741581" imgH="947577" progId="Visio.Drawing.11">
                    <p:embed/>
                  </p:oleObj>
                </mc:Choice>
                <mc:Fallback>
                  <p:oleObj name="Visio" r:id="rId20"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6230" y="2633663"/>
                          <a:ext cx="6064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75" name="Object 23574"/>
            <p:cNvGraphicFramePr>
              <a:graphicFrameLocks noChangeAspect="1"/>
            </p:cNvGraphicFramePr>
            <p:nvPr>
              <p:extLst>
                <p:ext uri="{D42A27DB-BD31-4B8C-83A1-F6EECF244321}">
                  <p14:modId xmlns:p14="http://schemas.microsoft.com/office/powerpoint/2010/main" val="1989485593"/>
                </p:ext>
              </p:extLst>
            </p:nvPr>
          </p:nvGraphicFramePr>
          <p:xfrm>
            <a:off x="7844180" y="1360488"/>
            <a:ext cx="606425" cy="841375"/>
          </p:xfrm>
          <a:graphic>
            <a:graphicData uri="http://schemas.openxmlformats.org/presentationml/2006/ole">
              <mc:AlternateContent xmlns:mc="http://schemas.openxmlformats.org/markup-compatibility/2006">
                <mc:Choice xmlns:v="urn:schemas-microsoft-com:vml" Requires="v">
                  <p:oleObj spid="_x0000_s3454" name="Visio" r:id="rId21" imgW="741581" imgH="947577" progId="Visio.Drawing.11">
                    <p:embed/>
                  </p:oleObj>
                </mc:Choice>
                <mc:Fallback>
                  <p:oleObj name="Visio" r:id="rId21"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44180" y="1360488"/>
                          <a:ext cx="60642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76" name="Object 23575"/>
            <p:cNvGraphicFramePr>
              <a:graphicFrameLocks noChangeAspect="1"/>
            </p:cNvGraphicFramePr>
            <p:nvPr>
              <p:extLst>
                <p:ext uri="{D42A27DB-BD31-4B8C-83A1-F6EECF244321}">
                  <p14:modId xmlns:p14="http://schemas.microsoft.com/office/powerpoint/2010/main" val="2261859089"/>
                </p:ext>
              </p:extLst>
            </p:nvPr>
          </p:nvGraphicFramePr>
          <p:xfrm>
            <a:off x="6594818" y="4137025"/>
            <a:ext cx="606425" cy="839788"/>
          </p:xfrm>
          <a:graphic>
            <a:graphicData uri="http://schemas.openxmlformats.org/presentationml/2006/ole">
              <mc:AlternateContent xmlns:mc="http://schemas.openxmlformats.org/markup-compatibility/2006">
                <mc:Choice xmlns:v="urn:schemas-microsoft-com:vml" Requires="v">
                  <p:oleObj spid="_x0000_s3455" name="Visio" r:id="rId22" imgW="741581" imgH="947577" progId="Visio.Drawing.11">
                    <p:embed/>
                  </p:oleObj>
                </mc:Choice>
                <mc:Fallback>
                  <p:oleObj name="Visio" r:id="rId22"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94818" y="4137025"/>
                          <a:ext cx="6064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77" name="Object 23576"/>
            <p:cNvGraphicFramePr>
              <a:graphicFrameLocks noChangeAspect="1"/>
            </p:cNvGraphicFramePr>
            <p:nvPr>
              <p:extLst>
                <p:ext uri="{D42A27DB-BD31-4B8C-83A1-F6EECF244321}">
                  <p14:modId xmlns:p14="http://schemas.microsoft.com/office/powerpoint/2010/main" val="1567728160"/>
                </p:ext>
              </p:extLst>
            </p:nvPr>
          </p:nvGraphicFramePr>
          <p:xfrm>
            <a:off x="7694955" y="4054475"/>
            <a:ext cx="606425" cy="839788"/>
          </p:xfrm>
          <a:graphic>
            <a:graphicData uri="http://schemas.openxmlformats.org/presentationml/2006/ole">
              <mc:AlternateContent xmlns:mc="http://schemas.openxmlformats.org/markup-compatibility/2006">
                <mc:Choice xmlns:v="urn:schemas-microsoft-com:vml" Requires="v">
                  <p:oleObj spid="_x0000_s3456" name="Visio" r:id="rId23" imgW="741581" imgH="947577" progId="Visio.Drawing.11">
                    <p:embed/>
                  </p:oleObj>
                </mc:Choice>
                <mc:Fallback>
                  <p:oleObj name="Visio" r:id="rId23"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94955" y="4054475"/>
                          <a:ext cx="6064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77" name="Group 76"/>
          <p:cNvGrpSpPr/>
          <p:nvPr/>
        </p:nvGrpSpPr>
        <p:grpSpPr>
          <a:xfrm>
            <a:off x="4184644" y="1141830"/>
            <a:ext cx="4524375" cy="3616325"/>
            <a:chOff x="4184644" y="1141830"/>
            <a:chExt cx="4524375" cy="3616325"/>
          </a:xfrm>
        </p:grpSpPr>
        <p:graphicFrame>
          <p:nvGraphicFramePr>
            <p:cNvPr id="23579" name="Object 23578"/>
            <p:cNvGraphicFramePr>
              <a:graphicFrameLocks noChangeAspect="1"/>
            </p:cNvGraphicFramePr>
            <p:nvPr>
              <p:extLst>
                <p:ext uri="{D42A27DB-BD31-4B8C-83A1-F6EECF244321}">
                  <p14:modId xmlns:p14="http://schemas.microsoft.com/office/powerpoint/2010/main" val="1105734155"/>
                </p:ext>
              </p:extLst>
            </p:nvPr>
          </p:nvGraphicFramePr>
          <p:xfrm>
            <a:off x="5454644" y="1141830"/>
            <a:ext cx="606425" cy="841375"/>
          </p:xfrm>
          <a:graphic>
            <a:graphicData uri="http://schemas.openxmlformats.org/presentationml/2006/ole">
              <mc:AlternateContent xmlns:mc="http://schemas.openxmlformats.org/markup-compatibility/2006">
                <mc:Choice xmlns:v="urn:schemas-microsoft-com:vml" Requires="v">
                  <p:oleObj spid="_x0000_s3457" name="Visio" r:id="rId24" imgW="741581" imgH="947577" progId="Visio.Drawing.11">
                    <p:embed/>
                  </p:oleObj>
                </mc:Choice>
                <mc:Fallback>
                  <p:oleObj name="Visio" r:id="rId24"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54644" y="1141830"/>
                          <a:ext cx="60642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80" name="Object 23579"/>
            <p:cNvGraphicFramePr>
              <a:graphicFrameLocks noChangeAspect="1"/>
            </p:cNvGraphicFramePr>
            <p:nvPr>
              <p:extLst>
                <p:ext uri="{D42A27DB-BD31-4B8C-83A1-F6EECF244321}">
                  <p14:modId xmlns:p14="http://schemas.microsoft.com/office/powerpoint/2010/main" val="365088923"/>
                </p:ext>
              </p:extLst>
            </p:nvPr>
          </p:nvGraphicFramePr>
          <p:xfrm>
            <a:off x="6853232" y="2521367"/>
            <a:ext cx="606425" cy="839788"/>
          </p:xfrm>
          <a:graphic>
            <a:graphicData uri="http://schemas.openxmlformats.org/presentationml/2006/ole">
              <mc:AlternateContent xmlns:mc="http://schemas.openxmlformats.org/markup-compatibility/2006">
                <mc:Choice xmlns:v="urn:schemas-microsoft-com:vml" Requires="v">
                  <p:oleObj spid="_x0000_s3458" name="Visio" r:id="rId25" imgW="741581" imgH="947577" progId="Visio.Drawing.11">
                    <p:embed/>
                  </p:oleObj>
                </mc:Choice>
                <mc:Fallback>
                  <p:oleObj name="Visio" r:id="rId25"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3232" y="2521367"/>
                          <a:ext cx="6064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81" name="Object 23580"/>
            <p:cNvGraphicFramePr>
              <a:graphicFrameLocks noChangeAspect="1"/>
            </p:cNvGraphicFramePr>
            <p:nvPr>
              <p:extLst>
                <p:ext uri="{D42A27DB-BD31-4B8C-83A1-F6EECF244321}">
                  <p14:modId xmlns:p14="http://schemas.microsoft.com/office/powerpoint/2010/main" val="82518743"/>
                </p:ext>
              </p:extLst>
            </p:nvPr>
          </p:nvGraphicFramePr>
          <p:xfrm>
            <a:off x="8099419" y="2521367"/>
            <a:ext cx="606425" cy="839788"/>
          </p:xfrm>
          <a:graphic>
            <a:graphicData uri="http://schemas.openxmlformats.org/presentationml/2006/ole">
              <mc:AlternateContent xmlns:mc="http://schemas.openxmlformats.org/markup-compatibility/2006">
                <mc:Choice xmlns:v="urn:schemas-microsoft-com:vml" Requires="v">
                  <p:oleObj spid="_x0000_s3459" name="Visio" r:id="rId26" imgW="741581" imgH="947577" progId="Visio.Drawing.11">
                    <p:embed/>
                  </p:oleObj>
                </mc:Choice>
                <mc:Fallback>
                  <p:oleObj name="Visio" r:id="rId26"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99419" y="2521367"/>
                          <a:ext cx="6064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82" name="Object 23581"/>
            <p:cNvGraphicFramePr>
              <a:graphicFrameLocks noChangeAspect="1"/>
            </p:cNvGraphicFramePr>
            <p:nvPr>
              <p:extLst>
                <p:ext uri="{D42A27DB-BD31-4B8C-83A1-F6EECF244321}">
                  <p14:modId xmlns:p14="http://schemas.microsoft.com/office/powerpoint/2010/main" val="3753966684"/>
                </p:ext>
              </p:extLst>
            </p:nvPr>
          </p:nvGraphicFramePr>
          <p:xfrm>
            <a:off x="5495919" y="2462630"/>
            <a:ext cx="606425" cy="839787"/>
          </p:xfrm>
          <a:graphic>
            <a:graphicData uri="http://schemas.openxmlformats.org/presentationml/2006/ole">
              <mc:AlternateContent xmlns:mc="http://schemas.openxmlformats.org/markup-compatibility/2006">
                <mc:Choice xmlns:v="urn:schemas-microsoft-com:vml" Requires="v">
                  <p:oleObj spid="_x0000_s3460" name="Visio" r:id="rId27" imgW="741581" imgH="947577" progId="Visio.Drawing.11">
                    <p:embed/>
                  </p:oleObj>
                </mc:Choice>
                <mc:Fallback>
                  <p:oleObj name="Visio" r:id="rId27"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95919" y="2462630"/>
                          <a:ext cx="6064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583" name="Object 23582"/>
            <p:cNvGraphicFramePr>
              <a:graphicFrameLocks noChangeAspect="1"/>
            </p:cNvGraphicFramePr>
            <p:nvPr>
              <p:extLst>
                <p:ext uri="{D42A27DB-BD31-4B8C-83A1-F6EECF244321}">
                  <p14:modId xmlns:p14="http://schemas.microsoft.com/office/powerpoint/2010/main" val="3021310231"/>
                </p:ext>
              </p:extLst>
            </p:nvPr>
          </p:nvGraphicFramePr>
          <p:xfrm>
            <a:off x="6859582" y="1141830"/>
            <a:ext cx="606425" cy="841375"/>
          </p:xfrm>
          <a:graphic>
            <a:graphicData uri="http://schemas.openxmlformats.org/presentationml/2006/ole">
              <mc:AlternateContent xmlns:mc="http://schemas.openxmlformats.org/markup-compatibility/2006">
                <mc:Choice xmlns:v="urn:schemas-microsoft-com:vml" Requires="v">
                  <p:oleObj spid="_x0000_s3461" name="Visio" r:id="rId28" imgW="741581" imgH="947577" progId="Visio.Drawing.11">
                    <p:embed/>
                  </p:oleObj>
                </mc:Choice>
                <mc:Fallback>
                  <p:oleObj name="Visio" r:id="rId28"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9582" y="1141830"/>
                          <a:ext cx="60642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3" name="Object 72"/>
            <p:cNvGraphicFramePr>
              <a:graphicFrameLocks noChangeAspect="1"/>
            </p:cNvGraphicFramePr>
            <p:nvPr>
              <p:extLst>
                <p:ext uri="{D42A27DB-BD31-4B8C-83A1-F6EECF244321}">
                  <p14:modId xmlns:p14="http://schemas.microsoft.com/office/powerpoint/2010/main" val="3899826671"/>
                </p:ext>
              </p:extLst>
            </p:nvPr>
          </p:nvGraphicFramePr>
          <p:xfrm>
            <a:off x="4184644" y="2415005"/>
            <a:ext cx="606425" cy="839787"/>
          </p:xfrm>
          <a:graphic>
            <a:graphicData uri="http://schemas.openxmlformats.org/presentationml/2006/ole">
              <mc:AlternateContent xmlns:mc="http://schemas.openxmlformats.org/markup-compatibility/2006">
                <mc:Choice xmlns:v="urn:schemas-microsoft-com:vml" Requires="v">
                  <p:oleObj spid="_x0000_s3462" name="Visio" r:id="rId29" imgW="741581" imgH="947577" progId="Visio.Drawing.11">
                    <p:embed/>
                  </p:oleObj>
                </mc:Choice>
                <mc:Fallback>
                  <p:oleObj name="Visio" r:id="rId29"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84644" y="2415005"/>
                          <a:ext cx="606425" cy="83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4" name="Object 73"/>
            <p:cNvGraphicFramePr>
              <a:graphicFrameLocks noChangeAspect="1"/>
            </p:cNvGraphicFramePr>
            <p:nvPr>
              <p:extLst>
                <p:ext uri="{D42A27DB-BD31-4B8C-83A1-F6EECF244321}">
                  <p14:modId xmlns:p14="http://schemas.microsoft.com/office/powerpoint/2010/main" val="1365322222"/>
                </p:ext>
              </p:extLst>
            </p:nvPr>
          </p:nvGraphicFramePr>
          <p:xfrm>
            <a:off x="8102594" y="1141830"/>
            <a:ext cx="606425" cy="841375"/>
          </p:xfrm>
          <a:graphic>
            <a:graphicData uri="http://schemas.openxmlformats.org/presentationml/2006/ole">
              <mc:AlternateContent xmlns:mc="http://schemas.openxmlformats.org/markup-compatibility/2006">
                <mc:Choice xmlns:v="urn:schemas-microsoft-com:vml" Requires="v">
                  <p:oleObj spid="_x0000_s3463" name="Visio" r:id="rId30" imgW="741581" imgH="947577" progId="Visio.Drawing.11">
                    <p:embed/>
                  </p:oleObj>
                </mc:Choice>
                <mc:Fallback>
                  <p:oleObj name="Visio" r:id="rId30"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02594" y="1141830"/>
                          <a:ext cx="606425" cy="84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5" name="Object 74"/>
            <p:cNvGraphicFramePr>
              <a:graphicFrameLocks noChangeAspect="1"/>
            </p:cNvGraphicFramePr>
            <p:nvPr>
              <p:extLst>
                <p:ext uri="{D42A27DB-BD31-4B8C-83A1-F6EECF244321}">
                  <p14:modId xmlns:p14="http://schemas.microsoft.com/office/powerpoint/2010/main" val="486249635"/>
                </p:ext>
              </p:extLst>
            </p:nvPr>
          </p:nvGraphicFramePr>
          <p:xfrm>
            <a:off x="6853232" y="3918367"/>
            <a:ext cx="606425" cy="839788"/>
          </p:xfrm>
          <a:graphic>
            <a:graphicData uri="http://schemas.openxmlformats.org/presentationml/2006/ole">
              <mc:AlternateContent xmlns:mc="http://schemas.openxmlformats.org/markup-compatibility/2006">
                <mc:Choice xmlns:v="urn:schemas-microsoft-com:vml" Requires="v">
                  <p:oleObj spid="_x0000_s3464" name="Visio" r:id="rId31" imgW="741581" imgH="947577" progId="Visio.Drawing.11">
                    <p:embed/>
                  </p:oleObj>
                </mc:Choice>
                <mc:Fallback>
                  <p:oleObj name="Visio" r:id="rId31"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53232" y="3918367"/>
                          <a:ext cx="6064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76" name="Object 75"/>
            <p:cNvGraphicFramePr>
              <a:graphicFrameLocks noChangeAspect="1"/>
            </p:cNvGraphicFramePr>
            <p:nvPr>
              <p:extLst>
                <p:ext uri="{D42A27DB-BD31-4B8C-83A1-F6EECF244321}">
                  <p14:modId xmlns:p14="http://schemas.microsoft.com/office/powerpoint/2010/main" val="2551996088"/>
                </p:ext>
              </p:extLst>
            </p:nvPr>
          </p:nvGraphicFramePr>
          <p:xfrm>
            <a:off x="7953369" y="3835817"/>
            <a:ext cx="606425" cy="839788"/>
          </p:xfrm>
          <a:graphic>
            <a:graphicData uri="http://schemas.openxmlformats.org/presentationml/2006/ole">
              <mc:AlternateContent xmlns:mc="http://schemas.openxmlformats.org/markup-compatibility/2006">
                <mc:Choice xmlns:v="urn:schemas-microsoft-com:vml" Requires="v">
                  <p:oleObj spid="_x0000_s3465" name="Visio" r:id="rId32" imgW="741581" imgH="947577" progId="Visio.Drawing.11">
                    <p:embed/>
                  </p:oleObj>
                </mc:Choice>
                <mc:Fallback>
                  <p:oleObj name="Visio" r:id="rId32" imgW="741581" imgH="947577" progId="Visio.Drawing.1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953369" y="3835817"/>
                          <a:ext cx="606425" cy="839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sp>
        <p:nvSpPr>
          <p:cNvPr id="56" name="TextBox 55"/>
          <p:cNvSpPr txBox="1"/>
          <p:nvPr/>
        </p:nvSpPr>
        <p:spPr>
          <a:xfrm>
            <a:off x="1557432" y="180870"/>
            <a:ext cx="6020401" cy="584775"/>
          </a:xfrm>
          <a:prstGeom prst="rect">
            <a:avLst/>
          </a:prstGeom>
          <a:noFill/>
        </p:spPr>
        <p:txBody>
          <a:bodyPr wrap="square" rtlCol="0">
            <a:spAutoFit/>
          </a:bodyPr>
          <a:lstStyle/>
          <a:p>
            <a:pPr algn="ctr"/>
            <a:r>
              <a:rPr lang="en-NZ" sz="3200" u="sng" dirty="0" smtClean="0"/>
              <a:t>The Defence ERP eco-system</a:t>
            </a:r>
            <a:endParaRPr lang="en-NZ" sz="3200" u="sng" dirty="0"/>
          </a:p>
        </p:txBody>
      </p:sp>
    </p:spTree>
    <p:extLst>
      <p:ext uri="{BB962C8B-B14F-4D97-AF65-F5344CB8AC3E}">
        <p14:creationId xmlns:p14="http://schemas.microsoft.com/office/powerpoint/2010/main" val="25330119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578"/>
                                        </p:tgtEl>
                                        <p:attrNameLst>
                                          <p:attrName>style.visibility</p:attrName>
                                        </p:attrNameLst>
                                      </p:cBhvr>
                                      <p:to>
                                        <p:strVal val="visible"/>
                                      </p:to>
                                    </p:set>
                                    <p:animEffect transition="in" filter="fade">
                                      <p:cBhvr>
                                        <p:cTn id="7" dur="500"/>
                                        <p:tgtEl>
                                          <p:spTgt spid="2357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fade">
                                      <p:cBhvr>
                                        <p:cTn id="12" dur="500"/>
                                        <p:tgtEl>
                                          <p:spTgt spid="7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6">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xEl>
                                              <p:pRg st="3" end="3"/>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6">
                                            <p:txEl>
                                              <p:pRg st="4" end="4"/>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6">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6">
                                            <p:txEl>
                                              <p:pRg st="6" end="6"/>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6">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6">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33"/>
                                        </p:tgtEl>
                                        <p:attrNameLst>
                                          <p:attrName>style.visibility</p:attrName>
                                        </p:attrNameLst>
                                      </p:cBhvr>
                                      <p:to>
                                        <p:strVal val="visible"/>
                                      </p:to>
                                    </p:set>
                                    <p:anim calcmode="lin" valueType="num">
                                      <p:cBhvr additive="base">
                                        <p:cTn id="43" dur="2000" fill="hold"/>
                                        <p:tgtEl>
                                          <p:spTgt spid="33"/>
                                        </p:tgtEl>
                                        <p:attrNameLst>
                                          <p:attrName>ppt_x</p:attrName>
                                        </p:attrNameLst>
                                      </p:cBhvr>
                                      <p:tavLst>
                                        <p:tav tm="0">
                                          <p:val>
                                            <p:strVal val="0-#ppt_w/2"/>
                                          </p:val>
                                        </p:tav>
                                        <p:tav tm="100000">
                                          <p:val>
                                            <p:strVal val="#ppt_x"/>
                                          </p:val>
                                        </p:tav>
                                      </p:tavLst>
                                    </p:anim>
                                    <p:anim calcmode="lin" valueType="num">
                                      <p:cBhvr additive="base">
                                        <p:cTn id="44" dur="200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Donut 35"/>
          <p:cNvSpPr/>
          <p:nvPr/>
        </p:nvSpPr>
        <p:spPr>
          <a:xfrm>
            <a:off x="886969" y="265177"/>
            <a:ext cx="7051028" cy="6483324"/>
          </a:xfrm>
          <a:prstGeom prst="donut">
            <a:avLst>
              <a:gd name="adj" fmla="val 70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sp>
        <p:nvSpPr>
          <p:cNvPr id="2" name="Title 1"/>
          <p:cNvSpPr>
            <a:spLocks noGrp="1"/>
          </p:cNvSpPr>
          <p:nvPr>
            <p:ph type="title"/>
          </p:nvPr>
        </p:nvSpPr>
        <p:spPr/>
        <p:txBody>
          <a:bodyPr/>
          <a:lstStyle/>
          <a:p>
            <a:r>
              <a:rPr lang="en-NZ" dirty="0" smtClean="0"/>
              <a:t>  </a:t>
            </a:r>
            <a:endParaRPr lang="en-NZ" dirty="0"/>
          </a:p>
        </p:txBody>
      </p:sp>
      <p:sp>
        <p:nvSpPr>
          <p:cNvPr id="37" name="Pentagon 36"/>
          <p:cNvSpPr/>
          <p:nvPr/>
        </p:nvSpPr>
        <p:spPr>
          <a:xfrm rot="19105602">
            <a:off x="1963060" y="1037430"/>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8" name="Pentagon 37"/>
          <p:cNvSpPr/>
          <p:nvPr/>
        </p:nvSpPr>
        <p:spPr>
          <a:xfrm rot="2481709">
            <a:off x="6441315" y="1123457"/>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9" name="Pentagon 38"/>
          <p:cNvSpPr/>
          <p:nvPr/>
        </p:nvSpPr>
        <p:spPr>
          <a:xfrm rot="6902199">
            <a:off x="7103404" y="4636595"/>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0" name="Pentagon 39"/>
          <p:cNvSpPr/>
          <p:nvPr/>
        </p:nvSpPr>
        <p:spPr>
          <a:xfrm rot="10463748">
            <a:off x="4234811" y="6307623"/>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1" name="Pentagon 40"/>
          <p:cNvSpPr/>
          <p:nvPr/>
        </p:nvSpPr>
        <p:spPr>
          <a:xfrm rot="14633721">
            <a:off x="1063053" y="4353705"/>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66" name="Group 65"/>
          <p:cNvGrpSpPr/>
          <p:nvPr/>
        </p:nvGrpSpPr>
        <p:grpSpPr>
          <a:xfrm>
            <a:off x="3472149" y="0"/>
            <a:ext cx="2644230" cy="3072931"/>
            <a:chOff x="3472149" y="0"/>
            <a:chExt cx="2644230" cy="3072931"/>
          </a:xfrm>
        </p:grpSpPr>
        <p:grpSp>
          <p:nvGrpSpPr>
            <p:cNvPr id="5" name="Group 4"/>
            <p:cNvGrpSpPr/>
            <p:nvPr/>
          </p:nvGrpSpPr>
          <p:grpSpPr>
            <a:xfrm>
              <a:off x="3712218" y="0"/>
              <a:ext cx="1183482" cy="1294121"/>
              <a:chOff x="3854998" y="72013"/>
              <a:chExt cx="1183482" cy="1294121"/>
            </a:xfrm>
          </p:grpSpPr>
          <p:sp>
            <p:nvSpPr>
              <p:cNvPr id="33" name="Oval 32"/>
              <p:cNvSpPr/>
              <p:nvPr/>
            </p:nvSpPr>
            <p:spPr>
              <a:xfrm>
                <a:off x="3854998" y="72013"/>
                <a:ext cx="1183482" cy="1294121"/>
              </a:xfrm>
              <a:prstGeom prst="ellipse">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4" name="Oval 4"/>
              <p:cNvSpPr/>
              <p:nvPr/>
            </p:nvSpPr>
            <p:spPr>
              <a:xfrm>
                <a:off x="4028315" y="261533"/>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Build</a:t>
                </a:r>
                <a:endParaRPr lang="en-NZ" sz="1300" kern="1200" dirty="0"/>
              </a:p>
            </p:txBody>
          </p:sp>
        </p:grpSp>
        <p:sp>
          <p:nvSpPr>
            <p:cNvPr id="47" name="Hexagon 46"/>
            <p:cNvSpPr/>
            <p:nvPr/>
          </p:nvSpPr>
          <p:spPr>
            <a:xfrm>
              <a:off x="3472149" y="2141138"/>
              <a:ext cx="1015940" cy="931634"/>
            </a:xfrm>
            <a:prstGeom prst="hexagon">
              <a:avLst/>
            </a:prstGeom>
            <a:solidFill>
              <a:schemeClr val="accent1">
                <a:lumMod val="60000"/>
                <a:lumOff val="40000"/>
              </a:schemeClr>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Change Request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50" name="Hexagon 49"/>
            <p:cNvSpPr/>
            <p:nvPr/>
          </p:nvSpPr>
          <p:spPr>
            <a:xfrm>
              <a:off x="4282783" y="1658744"/>
              <a:ext cx="1015940" cy="931634"/>
            </a:xfrm>
            <a:prstGeom prst="hexagon">
              <a:avLst/>
            </a:prstGeom>
            <a:solidFill>
              <a:schemeClr val="accent1">
                <a:lumMod val="60000"/>
                <a:lumOff val="40000"/>
              </a:schemeClr>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Release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52" name="Hexagon 51"/>
            <p:cNvSpPr/>
            <p:nvPr/>
          </p:nvSpPr>
          <p:spPr>
            <a:xfrm>
              <a:off x="5100439" y="2141297"/>
              <a:ext cx="1015940" cy="931634"/>
            </a:xfrm>
            <a:prstGeom prst="hexagon">
              <a:avLst/>
            </a:prstGeom>
            <a:solidFill>
              <a:schemeClr val="accent1">
                <a:lumMod val="60000"/>
                <a:lumOff val="40000"/>
              </a:schemeClr>
            </a:solid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Test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grpSp>
        <p:nvGrpSpPr>
          <p:cNvPr id="69" name="Group 68"/>
          <p:cNvGrpSpPr/>
          <p:nvPr/>
        </p:nvGrpSpPr>
        <p:grpSpPr>
          <a:xfrm>
            <a:off x="1964746" y="3574259"/>
            <a:ext cx="1696665" cy="3055399"/>
            <a:chOff x="1964746" y="3574259"/>
            <a:chExt cx="1696665" cy="3055399"/>
          </a:xfrm>
        </p:grpSpPr>
        <p:grpSp>
          <p:nvGrpSpPr>
            <p:cNvPr id="43" name="Group 42"/>
            <p:cNvGrpSpPr/>
            <p:nvPr/>
          </p:nvGrpSpPr>
          <p:grpSpPr>
            <a:xfrm>
              <a:off x="1964746" y="5335537"/>
              <a:ext cx="1183482" cy="1294121"/>
              <a:chOff x="560636" y="2154399"/>
              <a:chExt cx="1183482" cy="1294121"/>
            </a:xfrm>
            <a:solidFill>
              <a:schemeClr val="accent2">
                <a:lumMod val="40000"/>
                <a:lumOff val="60000"/>
              </a:schemeClr>
            </a:solidFill>
          </p:grpSpPr>
          <p:sp>
            <p:nvSpPr>
              <p:cNvPr id="44" name="Oval 43"/>
              <p:cNvSpPr/>
              <p:nvPr/>
            </p:nvSpPr>
            <p:spPr>
              <a:xfrm>
                <a:off x="560636" y="2154399"/>
                <a:ext cx="1183482" cy="1294121"/>
              </a:xfrm>
              <a:prstGeom prst="ellipse">
                <a:avLst/>
              </a:prstGeom>
              <a:solidFill>
                <a:srgbClr val="F8BAE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5" name="Oval 20"/>
              <p:cNvSpPr/>
              <p:nvPr/>
            </p:nvSpPr>
            <p:spPr>
              <a:xfrm>
                <a:off x="733953" y="2343919"/>
                <a:ext cx="836848" cy="915081"/>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Retire</a:t>
                </a:r>
                <a:endParaRPr lang="en-NZ" sz="1300" kern="1200" dirty="0"/>
              </a:p>
            </p:txBody>
          </p:sp>
        </p:grpSp>
        <p:sp>
          <p:nvSpPr>
            <p:cNvPr id="55" name="Hexagon 54"/>
            <p:cNvSpPr/>
            <p:nvPr/>
          </p:nvSpPr>
          <p:spPr>
            <a:xfrm>
              <a:off x="2645471" y="3574259"/>
              <a:ext cx="1015940" cy="931634"/>
            </a:xfrm>
            <a:prstGeom prst="hexagon">
              <a:avLst/>
            </a:prstGeom>
            <a:solidFill>
              <a:srgbClr val="F8BAEC"/>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Custom Code </a:t>
              </a:r>
              <a:r>
                <a:rPr lang="en-NZ" sz="1000" dirty="0" err="1" smtClean="0">
                  <a:solidFill>
                    <a:schemeClr val="tx1"/>
                  </a:solidFill>
                </a:rPr>
                <a:t>mgmnt</a:t>
              </a:r>
              <a:endParaRPr lang="en-NZ" sz="1000" dirty="0">
                <a:solidFill>
                  <a:schemeClr val="tx1"/>
                </a:solidFill>
              </a:endParaRPr>
            </a:p>
          </p:txBody>
        </p:sp>
      </p:grpSp>
      <p:grpSp>
        <p:nvGrpSpPr>
          <p:cNvPr id="65" name="Group 64"/>
          <p:cNvGrpSpPr/>
          <p:nvPr/>
        </p:nvGrpSpPr>
        <p:grpSpPr>
          <a:xfrm>
            <a:off x="628864" y="1651722"/>
            <a:ext cx="3855231" cy="2383944"/>
            <a:chOff x="628864" y="1651722"/>
            <a:chExt cx="3855231" cy="2383944"/>
          </a:xfrm>
        </p:grpSpPr>
        <p:sp>
          <p:nvSpPr>
            <p:cNvPr id="42" name="Hexagon 41"/>
            <p:cNvSpPr/>
            <p:nvPr/>
          </p:nvSpPr>
          <p:spPr>
            <a:xfrm>
              <a:off x="3468155" y="3104032"/>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Solution Docs.</a:t>
              </a:r>
              <a:endParaRPr lang="en-NZ" sz="1000" dirty="0">
                <a:solidFill>
                  <a:schemeClr val="tx1"/>
                </a:solidFill>
              </a:endParaRPr>
            </a:p>
          </p:txBody>
        </p:sp>
        <p:sp>
          <p:nvSpPr>
            <p:cNvPr id="46" name="Hexagon 45"/>
            <p:cNvSpPr/>
            <p:nvPr/>
          </p:nvSpPr>
          <p:spPr>
            <a:xfrm>
              <a:off x="2653634" y="2609917"/>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Project /Portfolio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49" name="Hexagon 48"/>
            <p:cNvSpPr/>
            <p:nvPr/>
          </p:nvSpPr>
          <p:spPr>
            <a:xfrm>
              <a:off x="2657429" y="1651722"/>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err="1" smtClean="0">
                  <a:solidFill>
                    <a:schemeClr val="tx1"/>
                  </a:solidFill>
                </a:rPr>
                <a:t>Req’mnt</a:t>
              </a:r>
              <a:r>
                <a:rPr lang="en-NZ" sz="1000" dirty="0" smtClean="0">
                  <a:solidFill>
                    <a:schemeClr val="tx1"/>
                  </a:solidFill>
                </a:rPr>
                <a: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nvGrpSpPr>
            <p:cNvPr id="64" name="Group 63"/>
            <p:cNvGrpSpPr/>
            <p:nvPr/>
          </p:nvGrpSpPr>
          <p:grpSpPr>
            <a:xfrm>
              <a:off x="628864" y="2437757"/>
              <a:ext cx="1183482" cy="1294121"/>
              <a:chOff x="37123" y="919403"/>
              <a:chExt cx="1183482" cy="1294121"/>
            </a:xfrm>
          </p:grpSpPr>
          <p:sp>
            <p:nvSpPr>
              <p:cNvPr id="17" name="Oval 16"/>
              <p:cNvSpPr/>
              <p:nvPr/>
            </p:nvSpPr>
            <p:spPr>
              <a:xfrm>
                <a:off x="37123" y="919403"/>
                <a:ext cx="1183482" cy="1294121"/>
              </a:xfrm>
              <a:prstGeom prst="ellipse">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Oval 20"/>
              <p:cNvSpPr/>
              <p:nvPr/>
            </p:nvSpPr>
            <p:spPr>
              <a:xfrm>
                <a:off x="210440" y="1087521"/>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Plan/design</a:t>
                </a:r>
                <a:endParaRPr lang="en-NZ" sz="1300" kern="1200" dirty="0"/>
              </a:p>
            </p:txBody>
          </p:sp>
        </p:grpSp>
      </p:grpSp>
      <p:grpSp>
        <p:nvGrpSpPr>
          <p:cNvPr id="71" name="Group 70"/>
          <p:cNvGrpSpPr/>
          <p:nvPr/>
        </p:nvGrpSpPr>
        <p:grpSpPr>
          <a:xfrm>
            <a:off x="3460533" y="2457491"/>
            <a:ext cx="4909723" cy="2541736"/>
            <a:chOff x="3460533" y="2457491"/>
            <a:chExt cx="4909723" cy="2541736"/>
          </a:xfrm>
        </p:grpSpPr>
        <p:sp>
          <p:nvSpPr>
            <p:cNvPr id="48" name="Hexagon 47"/>
            <p:cNvSpPr/>
            <p:nvPr/>
          </p:nvSpPr>
          <p:spPr>
            <a:xfrm>
              <a:off x="4282783" y="2618709"/>
              <a:ext cx="1015940" cy="931634"/>
            </a:xfrm>
            <a:prstGeom prst="hexagon">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Transport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nvGrpSpPr>
            <p:cNvPr id="7" name="Group 6"/>
            <p:cNvGrpSpPr/>
            <p:nvPr/>
          </p:nvGrpSpPr>
          <p:grpSpPr>
            <a:xfrm>
              <a:off x="7186774" y="2457491"/>
              <a:ext cx="1183482" cy="1294121"/>
              <a:chOff x="6771074" y="2154369"/>
              <a:chExt cx="1183482" cy="1294121"/>
            </a:xfrm>
          </p:grpSpPr>
          <p:sp>
            <p:nvSpPr>
              <p:cNvPr id="29" name="Oval 28"/>
              <p:cNvSpPr/>
              <p:nvPr/>
            </p:nvSpPr>
            <p:spPr>
              <a:xfrm>
                <a:off x="6771074" y="2154369"/>
                <a:ext cx="1183482" cy="1294121"/>
              </a:xfrm>
              <a:prstGeom prst="ellipse">
                <a:avLst/>
              </a:prstGeom>
              <a:solidFill>
                <a:schemeClr val="accent3">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0" name="Oval 8"/>
              <p:cNvSpPr/>
              <p:nvPr/>
            </p:nvSpPr>
            <p:spPr>
              <a:xfrm>
                <a:off x="6944391" y="2343889"/>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Deploy</a:t>
                </a:r>
                <a:endParaRPr lang="en-NZ" sz="1300" kern="1200" dirty="0"/>
              </a:p>
            </p:txBody>
          </p:sp>
        </p:grpSp>
        <p:sp>
          <p:nvSpPr>
            <p:cNvPr id="51" name="Hexagon 50"/>
            <p:cNvSpPr/>
            <p:nvPr/>
          </p:nvSpPr>
          <p:spPr>
            <a:xfrm>
              <a:off x="3460533" y="4067593"/>
              <a:ext cx="1015940" cy="931634"/>
            </a:xfrm>
            <a:prstGeom prst="hexagon">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Job schedule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sp>
        <p:nvSpPr>
          <p:cNvPr id="3" name="TextBox 2"/>
          <p:cNvSpPr txBox="1"/>
          <p:nvPr/>
        </p:nvSpPr>
        <p:spPr>
          <a:xfrm>
            <a:off x="123986" y="189520"/>
            <a:ext cx="1945038" cy="923330"/>
          </a:xfrm>
          <a:prstGeom prst="rect">
            <a:avLst/>
          </a:prstGeom>
          <a:noFill/>
        </p:spPr>
        <p:txBody>
          <a:bodyPr wrap="square" rtlCol="0">
            <a:spAutoFit/>
          </a:bodyPr>
          <a:lstStyle/>
          <a:p>
            <a:r>
              <a:rPr lang="en-NZ" dirty="0" smtClean="0"/>
              <a:t>What does Solution manager offer ?</a:t>
            </a:r>
            <a:endParaRPr lang="en-NZ" dirty="0"/>
          </a:p>
        </p:txBody>
      </p:sp>
      <p:grpSp>
        <p:nvGrpSpPr>
          <p:cNvPr id="4" name="Group 3"/>
          <p:cNvGrpSpPr/>
          <p:nvPr/>
        </p:nvGrpSpPr>
        <p:grpSpPr>
          <a:xfrm>
            <a:off x="3461632" y="1177682"/>
            <a:ext cx="3473020" cy="5378325"/>
            <a:chOff x="3461632" y="1177682"/>
            <a:chExt cx="3473020" cy="5378325"/>
          </a:xfrm>
        </p:grpSpPr>
        <p:grpSp>
          <p:nvGrpSpPr>
            <p:cNvPr id="73" name="Group 72"/>
            <p:cNvGrpSpPr/>
            <p:nvPr/>
          </p:nvGrpSpPr>
          <p:grpSpPr>
            <a:xfrm>
              <a:off x="3461632" y="2619001"/>
              <a:ext cx="3473020" cy="3937006"/>
              <a:chOff x="3461632" y="2619001"/>
              <a:chExt cx="3473020" cy="3937006"/>
            </a:xfrm>
          </p:grpSpPr>
          <p:grpSp>
            <p:nvGrpSpPr>
              <p:cNvPr id="68" name="Group 67"/>
              <p:cNvGrpSpPr/>
              <p:nvPr/>
            </p:nvGrpSpPr>
            <p:grpSpPr>
              <a:xfrm>
                <a:off x="3461632" y="2619001"/>
                <a:ext cx="3473020" cy="3937006"/>
                <a:chOff x="3461632" y="2619001"/>
                <a:chExt cx="3473020" cy="3937006"/>
              </a:xfrm>
            </p:grpSpPr>
            <p:grpSp>
              <p:nvGrpSpPr>
                <p:cNvPr id="9" name="Group 8"/>
                <p:cNvGrpSpPr/>
                <p:nvPr/>
              </p:nvGrpSpPr>
              <p:grpSpPr>
                <a:xfrm>
                  <a:off x="5751170" y="5261886"/>
                  <a:ext cx="1183482" cy="1294121"/>
                  <a:chOff x="5264518" y="4885612"/>
                  <a:chExt cx="1183482" cy="1294121"/>
                </a:xfrm>
              </p:grpSpPr>
              <p:sp>
                <p:nvSpPr>
                  <p:cNvPr id="25" name="Oval 24"/>
                  <p:cNvSpPr/>
                  <p:nvPr/>
                </p:nvSpPr>
                <p:spPr>
                  <a:xfrm>
                    <a:off x="5264518" y="4885612"/>
                    <a:ext cx="1183482" cy="1294121"/>
                  </a:xfrm>
                  <a:prstGeom prst="ellipse">
                    <a:avLst/>
                  </a:prstGeom>
                  <a:solidFill>
                    <a:srgbClr val="D5593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6" name="Oval 12"/>
                  <p:cNvSpPr/>
                  <p:nvPr/>
                </p:nvSpPr>
                <p:spPr>
                  <a:xfrm>
                    <a:off x="5437835" y="5075132"/>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Operate &amp; Manage</a:t>
                    </a:r>
                    <a:endParaRPr lang="en-NZ" sz="1300" kern="1200" dirty="0"/>
                  </a:p>
                </p:txBody>
              </p:sp>
            </p:grpSp>
            <p:sp>
              <p:nvSpPr>
                <p:cNvPr id="53" name="Hexagon 52"/>
                <p:cNvSpPr/>
                <p:nvPr/>
              </p:nvSpPr>
              <p:spPr>
                <a:xfrm>
                  <a:off x="4285204" y="3582872"/>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Tech., </a:t>
                  </a:r>
                  <a:r>
                    <a:rPr lang="en-NZ" sz="1000" dirty="0" err="1" smtClean="0">
                      <a:solidFill>
                        <a:schemeClr val="tx1"/>
                      </a:solidFill>
                    </a:rPr>
                    <a:t>Interface,Health</a:t>
                  </a:r>
                  <a:r>
                    <a:rPr lang="en-NZ" sz="1000" dirty="0" smtClean="0">
                      <a:solidFill>
                        <a:schemeClr val="tx1"/>
                      </a:solidFill>
                    </a:rPr>
                    <a:t>, Process Monitor</a:t>
                  </a:r>
                  <a:endParaRPr lang="en-NZ" sz="1000" dirty="0">
                    <a:solidFill>
                      <a:schemeClr val="tx1"/>
                    </a:solidFill>
                  </a:endParaRPr>
                </a:p>
              </p:txBody>
            </p:sp>
            <p:sp>
              <p:nvSpPr>
                <p:cNvPr id="54" name="Hexagon 53"/>
                <p:cNvSpPr/>
                <p:nvPr/>
              </p:nvSpPr>
              <p:spPr>
                <a:xfrm>
                  <a:off x="3461632" y="5038239"/>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RCA, EUEM tools</a:t>
                  </a:r>
                  <a:endParaRPr lang="en-NZ" sz="1000" dirty="0">
                    <a:solidFill>
                      <a:schemeClr val="tx1"/>
                    </a:solidFill>
                  </a:endParaRPr>
                </a:p>
              </p:txBody>
            </p:sp>
            <p:sp>
              <p:nvSpPr>
                <p:cNvPr id="56" name="Hexagon 55"/>
                <p:cNvSpPr/>
                <p:nvPr/>
              </p:nvSpPr>
              <p:spPr>
                <a:xfrm>
                  <a:off x="5913282" y="2619001"/>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Change, Scope &amp; Effort analysis</a:t>
                  </a:r>
                  <a:endParaRPr lang="en-NZ" sz="1000" dirty="0">
                    <a:solidFill>
                      <a:schemeClr val="tx1"/>
                    </a:solidFill>
                  </a:endParaRPr>
                </a:p>
              </p:txBody>
            </p:sp>
          </p:grpSp>
          <p:sp>
            <p:nvSpPr>
              <p:cNvPr id="70" name="Hexagon 69"/>
              <p:cNvSpPr/>
              <p:nvPr/>
            </p:nvSpPr>
            <p:spPr>
              <a:xfrm>
                <a:off x="5916738" y="3582276"/>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Patch. </a:t>
                </a:r>
                <a:r>
                  <a:rPr lang="en-NZ" sz="1000" dirty="0" err="1" smtClean="0">
                    <a:solidFill>
                      <a:schemeClr val="tx1"/>
                    </a:solidFill>
                  </a:rPr>
                  <a:t>Mgr</a:t>
                </a:r>
                <a:endParaRPr lang="en-NZ" sz="1000" dirty="0">
                  <a:solidFill>
                    <a:schemeClr val="tx1"/>
                  </a:solidFill>
                </a:endParaRPr>
              </a:p>
            </p:txBody>
          </p:sp>
        </p:grpSp>
        <p:sp>
          <p:nvSpPr>
            <p:cNvPr id="57" name="Hexagon 56"/>
            <p:cNvSpPr/>
            <p:nvPr/>
          </p:nvSpPr>
          <p:spPr>
            <a:xfrm>
              <a:off x="3477318" y="1177682"/>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IT service </a:t>
              </a:r>
              <a:r>
                <a:rPr lang="en-NZ" sz="1000" dirty="0" err="1" smtClean="0">
                  <a:solidFill>
                    <a:schemeClr val="tx1"/>
                  </a:solidFill>
                </a:rPr>
                <a:t>mgmnt</a:t>
              </a:r>
              <a:endParaRPr lang="en-NZ" sz="1000" dirty="0">
                <a:solidFill>
                  <a:schemeClr val="tx1"/>
                </a:solidFill>
              </a:endParaRPr>
            </a:p>
          </p:txBody>
        </p:sp>
      </p:grpSp>
      <p:sp>
        <p:nvSpPr>
          <p:cNvPr id="58" name="TextBox 57"/>
          <p:cNvSpPr txBox="1"/>
          <p:nvPr/>
        </p:nvSpPr>
        <p:spPr>
          <a:xfrm>
            <a:off x="7049539" y="5995065"/>
            <a:ext cx="1945038" cy="646331"/>
          </a:xfrm>
          <a:prstGeom prst="rect">
            <a:avLst/>
          </a:prstGeom>
          <a:noFill/>
        </p:spPr>
        <p:txBody>
          <a:bodyPr wrap="square" rtlCol="0">
            <a:spAutoFit/>
          </a:bodyPr>
          <a:lstStyle/>
          <a:p>
            <a:pPr algn="ctr"/>
            <a:r>
              <a:rPr lang="en-NZ" dirty="0" smtClean="0"/>
              <a:t>“Run SAP like a factory”</a:t>
            </a:r>
            <a:endParaRPr lang="en-NZ" dirty="0"/>
          </a:p>
        </p:txBody>
      </p:sp>
    </p:spTree>
    <p:extLst>
      <p:ext uri="{BB962C8B-B14F-4D97-AF65-F5344CB8AC3E}">
        <p14:creationId xmlns:p14="http://schemas.microsoft.com/office/powerpoint/2010/main" val="2786348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fade">
                                      <p:cBhvr>
                                        <p:cTn id="7" dur="500"/>
                                        <p:tgtEl>
                                          <p:spTgt spid="6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6"/>
                                        </p:tgtEl>
                                        <p:attrNameLst>
                                          <p:attrName>style.visibility</p:attrName>
                                        </p:attrNameLst>
                                      </p:cBhvr>
                                      <p:to>
                                        <p:strVal val="visible"/>
                                      </p:to>
                                    </p:set>
                                    <p:animEffect transition="in" filter="fade">
                                      <p:cBhvr>
                                        <p:cTn id="12" dur="500"/>
                                        <p:tgtEl>
                                          <p:spTgt spid="6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
                                        </p:tgtEl>
                                        <p:attrNameLst>
                                          <p:attrName>style.visibility</p:attrName>
                                        </p:attrNameLst>
                                      </p:cBhvr>
                                      <p:to>
                                        <p:strVal val="visible"/>
                                      </p:to>
                                    </p:set>
                                    <p:animEffect transition="in" filter="fade">
                                      <p:cBhvr>
                                        <p:cTn id="17" dur="500"/>
                                        <p:tgtEl>
                                          <p:spTgt spid="7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9"/>
                                        </p:tgtEl>
                                        <p:attrNameLst>
                                          <p:attrName>style.visibility</p:attrName>
                                        </p:attrNameLst>
                                      </p:cBhvr>
                                      <p:to>
                                        <p:strVal val="visible"/>
                                      </p:to>
                                    </p:set>
                                    <p:animEffect transition="in" filter="fade">
                                      <p:cBhvr>
                                        <p:cTn id="27" dur="500"/>
                                        <p:tgtEl>
                                          <p:spTgt spid="6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8"/>
                                        </p:tgtEl>
                                        <p:attrNameLst>
                                          <p:attrName>style.visibility</p:attrName>
                                        </p:attrNameLst>
                                      </p:cBhvr>
                                      <p:to>
                                        <p:strVal val="visible"/>
                                      </p:to>
                                    </p:set>
                                    <p:animEffect transition="in" filter="fade">
                                      <p:cBhvr>
                                        <p:cTn id="32"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Donut 35"/>
          <p:cNvSpPr/>
          <p:nvPr/>
        </p:nvSpPr>
        <p:spPr>
          <a:xfrm>
            <a:off x="886969" y="265177"/>
            <a:ext cx="7051028" cy="6483324"/>
          </a:xfrm>
          <a:prstGeom prst="donut">
            <a:avLst>
              <a:gd name="adj" fmla="val 70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sp>
        <p:nvSpPr>
          <p:cNvPr id="2" name="Title 1"/>
          <p:cNvSpPr>
            <a:spLocks noGrp="1"/>
          </p:cNvSpPr>
          <p:nvPr>
            <p:ph type="title"/>
          </p:nvPr>
        </p:nvSpPr>
        <p:spPr>
          <a:xfrm>
            <a:off x="420505" y="265177"/>
            <a:ext cx="8229600" cy="1143000"/>
          </a:xfrm>
        </p:spPr>
        <p:txBody>
          <a:bodyPr/>
          <a:lstStyle/>
          <a:p>
            <a:r>
              <a:rPr lang="en-NZ" dirty="0" smtClean="0"/>
              <a:t>  </a:t>
            </a:r>
            <a:endParaRPr lang="en-NZ" dirty="0"/>
          </a:p>
        </p:txBody>
      </p:sp>
      <p:sp>
        <p:nvSpPr>
          <p:cNvPr id="37" name="Pentagon 36"/>
          <p:cNvSpPr/>
          <p:nvPr/>
        </p:nvSpPr>
        <p:spPr>
          <a:xfrm rot="19105602">
            <a:off x="1963060" y="1037430"/>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8" name="Pentagon 37"/>
          <p:cNvSpPr/>
          <p:nvPr/>
        </p:nvSpPr>
        <p:spPr>
          <a:xfrm rot="2481709">
            <a:off x="6441315" y="1123457"/>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9" name="Pentagon 38"/>
          <p:cNvSpPr/>
          <p:nvPr/>
        </p:nvSpPr>
        <p:spPr>
          <a:xfrm rot="6902199">
            <a:off x="7103404" y="4636595"/>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0" name="Pentagon 39"/>
          <p:cNvSpPr/>
          <p:nvPr/>
        </p:nvSpPr>
        <p:spPr>
          <a:xfrm rot="10463748">
            <a:off x="4234811" y="6307623"/>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1" name="Pentagon 40"/>
          <p:cNvSpPr/>
          <p:nvPr/>
        </p:nvSpPr>
        <p:spPr>
          <a:xfrm rot="14633721">
            <a:off x="1063053" y="4353705"/>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7" name="Group 6"/>
          <p:cNvGrpSpPr/>
          <p:nvPr/>
        </p:nvGrpSpPr>
        <p:grpSpPr>
          <a:xfrm>
            <a:off x="7186774" y="2457491"/>
            <a:ext cx="1183482" cy="1294121"/>
            <a:chOff x="6771074" y="2154369"/>
            <a:chExt cx="1183482" cy="1294121"/>
          </a:xfrm>
        </p:grpSpPr>
        <p:sp>
          <p:nvSpPr>
            <p:cNvPr id="29" name="Oval 28"/>
            <p:cNvSpPr/>
            <p:nvPr/>
          </p:nvSpPr>
          <p:spPr>
            <a:xfrm>
              <a:off x="6771074" y="2154369"/>
              <a:ext cx="1183482" cy="1294121"/>
            </a:xfrm>
            <a:prstGeom prst="ellipse">
              <a:avLst/>
            </a:prstGeom>
            <a:solidFill>
              <a:schemeClr val="accent3">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0" name="Oval 8"/>
            <p:cNvSpPr/>
            <p:nvPr/>
          </p:nvSpPr>
          <p:spPr>
            <a:xfrm>
              <a:off x="6944391" y="2343889"/>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Deploy</a:t>
              </a:r>
              <a:endParaRPr lang="en-NZ" sz="1300" kern="1200" dirty="0"/>
            </a:p>
          </p:txBody>
        </p:sp>
      </p:grpSp>
      <p:grpSp>
        <p:nvGrpSpPr>
          <p:cNvPr id="5" name="Group 4"/>
          <p:cNvGrpSpPr/>
          <p:nvPr/>
        </p:nvGrpSpPr>
        <p:grpSpPr>
          <a:xfrm>
            <a:off x="3712218" y="0"/>
            <a:ext cx="1183482" cy="1294121"/>
            <a:chOff x="3854998" y="72013"/>
            <a:chExt cx="1183482" cy="1294121"/>
          </a:xfrm>
        </p:grpSpPr>
        <p:sp>
          <p:nvSpPr>
            <p:cNvPr id="33" name="Oval 32"/>
            <p:cNvSpPr/>
            <p:nvPr/>
          </p:nvSpPr>
          <p:spPr>
            <a:xfrm>
              <a:off x="3854998" y="72013"/>
              <a:ext cx="1183482" cy="1294121"/>
            </a:xfrm>
            <a:prstGeom prst="ellipse">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4" name="Oval 4"/>
            <p:cNvSpPr/>
            <p:nvPr/>
          </p:nvSpPr>
          <p:spPr>
            <a:xfrm>
              <a:off x="4028315" y="261533"/>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Build</a:t>
              </a:r>
              <a:endParaRPr lang="en-NZ" sz="1300" kern="1200" dirty="0"/>
            </a:p>
          </p:txBody>
        </p:sp>
      </p:grpSp>
      <p:grpSp>
        <p:nvGrpSpPr>
          <p:cNvPr id="43" name="Group 42"/>
          <p:cNvGrpSpPr/>
          <p:nvPr/>
        </p:nvGrpSpPr>
        <p:grpSpPr>
          <a:xfrm>
            <a:off x="1964746" y="5335537"/>
            <a:ext cx="1183482" cy="1294121"/>
            <a:chOff x="560636" y="2154399"/>
            <a:chExt cx="1183482" cy="1294121"/>
          </a:xfrm>
          <a:solidFill>
            <a:schemeClr val="accent2">
              <a:lumMod val="40000"/>
              <a:lumOff val="60000"/>
            </a:schemeClr>
          </a:solidFill>
        </p:grpSpPr>
        <p:sp>
          <p:nvSpPr>
            <p:cNvPr id="44" name="Oval 43"/>
            <p:cNvSpPr/>
            <p:nvPr/>
          </p:nvSpPr>
          <p:spPr>
            <a:xfrm>
              <a:off x="560636" y="2154399"/>
              <a:ext cx="1183482" cy="1294121"/>
            </a:xfrm>
            <a:prstGeom prst="ellipse">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5" name="Oval 20"/>
            <p:cNvSpPr/>
            <p:nvPr/>
          </p:nvSpPr>
          <p:spPr>
            <a:xfrm>
              <a:off x="733953" y="2343919"/>
              <a:ext cx="836848" cy="91508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Retire</a:t>
              </a:r>
              <a:endParaRPr lang="en-NZ" sz="1300" kern="1200" dirty="0"/>
            </a:p>
          </p:txBody>
        </p:sp>
      </p:grpSp>
      <p:grpSp>
        <p:nvGrpSpPr>
          <p:cNvPr id="9" name="Group 8"/>
          <p:cNvGrpSpPr/>
          <p:nvPr/>
        </p:nvGrpSpPr>
        <p:grpSpPr>
          <a:xfrm>
            <a:off x="5751170" y="5261886"/>
            <a:ext cx="1183482" cy="1294121"/>
            <a:chOff x="5264518" y="4885612"/>
            <a:chExt cx="1183482" cy="1294121"/>
          </a:xfrm>
        </p:grpSpPr>
        <p:sp>
          <p:nvSpPr>
            <p:cNvPr id="25" name="Oval 24"/>
            <p:cNvSpPr/>
            <p:nvPr/>
          </p:nvSpPr>
          <p:spPr>
            <a:xfrm>
              <a:off x="5264518" y="4885612"/>
              <a:ext cx="1183482" cy="1294121"/>
            </a:xfrm>
            <a:prstGeom prst="ellipse">
              <a:avLst/>
            </a:prstGeom>
            <a:solidFill>
              <a:srgbClr val="D5593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6" name="Oval 12"/>
            <p:cNvSpPr/>
            <p:nvPr/>
          </p:nvSpPr>
          <p:spPr>
            <a:xfrm>
              <a:off x="5437835" y="5075132"/>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dirty="0"/>
                <a:t>Operate &amp; Manage</a:t>
              </a:r>
            </a:p>
          </p:txBody>
        </p:sp>
      </p:grpSp>
      <p:grpSp>
        <p:nvGrpSpPr>
          <p:cNvPr id="64" name="Group 63"/>
          <p:cNvGrpSpPr/>
          <p:nvPr/>
        </p:nvGrpSpPr>
        <p:grpSpPr>
          <a:xfrm>
            <a:off x="628864" y="2437757"/>
            <a:ext cx="1183482" cy="1294121"/>
            <a:chOff x="37123" y="919403"/>
            <a:chExt cx="1183482" cy="1294121"/>
          </a:xfrm>
        </p:grpSpPr>
        <p:sp>
          <p:nvSpPr>
            <p:cNvPr id="17" name="Oval 16"/>
            <p:cNvSpPr/>
            <p:nvPr/>
          </p:nvSpPr>
          <p:spPr>
            <a:xfrm>
              <a:off x="37123" y="919403"/>
              <a:ext cx="1183482" cy="1294121"/>
            </a:xfrm>
            <a:prstGeom prst="ellipse">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Oval 20"/>
            <p:cNvSpPr/>
            <p:nvPr/>
          </p:nvSpPr>
          <p:spPr>
            <a:xfrm>
              <a:off x="210440" y="1087521"/>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Plan/design</a:t>
              </a:r>
              <a:endParaRPr lang="en-NZ" sz="1300" kern="1200" dirty="0"/>
            </a:p>
          </p:txBody>
        </p:sp>
      </p:grpSp>
      <p:sp>
        <p:nvSpPr>
          <p:cNvPr id="57" name="TextBox 56"/>
          <p:cNvSpPr txBox="1"/>
          <p:nvPr/>
        </p:nvSpPr>
        <p:spPr>
          <a:xfrm>
            <a:off x="123986" y="189520"/>
            <a:ext cx="1945038" cy="923330"/>
          </a:xfrm>
          <a:prstGeom prst="rect">
            <a:avLst/>
          </a:prstGeom>
          <a:noFill/>
        </p:spPr>
        <p:txBody>
          <a:bodyPr wrap="square" rtlCol="0">
            <a:spAutoFit/>
          </a:bodyPr>
          <a:lstStyle/>
          <a:p>
            <a:r>
              <a:rPr lang="en-NZ" dirty="0" smtClean="0"/>
              <a:t>What does NZDF do with Solution Manager ?</a:t>
            </a:r>
            <a:endParaRPr lang="en-NZ" dirty="0"/>
          </a:p>
        </p:txBody>
      </p:sp>
      <p:grpSp>
        <p:nvGrpSpPr>
          <p:cNvPr id="6" name="Group 5"/>
          <p:cNvGrpSpPr/>
          <p:nvPr/>
        </p:nvGrpSpPr>
        <p:grpSpPr>
          <a:xfrm>
            <a:off x="3477318" y="1177682"/>
            <a:ext cx="1015940" cy="931634"/>
            <a:chOff x="3477318" y="1177682"/>
            <a:chExt cx="1015940" cy="931634"/>
          </a:xfrm>
        </p:grpSpPr>
        <p:sp>
          <p:nvSpPr>
            <p:cNvPr id="58" name="Hexagon 57"/>
            <p:cNvSpPr/>
            <p:nvPr/>
          </p:nvSpPr>
          <p:spPr>
            <a:xfrm>
              <a:off x="3477318" y="1177682"/>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IT service </a:t>
              </a:r>
              <a:r>
                <a:rPr lang="en-NZ" sz="1000" dirty="0" err="1" smtClean="0">
                  <a:solidFill>
                    <a:schemeClr val="tx1"/>
                  </a:solidFill>
                </a:rPr>
                <a:t>mgmnt</a:t>
              </a:r>
              <a:endParaRPr lang="en-NZ" sz="1000" dirty="0">
                <a:solidFill>
                  <a:schemeClr val="tx1"/>
                </a:solidFill>
              </a:endParaRPr>
            </a:p>
          </p:txBody>
        </p:sp>
        <p:grpSp>
          <p:nvGrpSpPr>
            <p:cNvPr id="80" name="Group 79"/>
            <p:cNvGrpSpPr/>
            <p:nvPr/>
          </p:nvGrpSpPr>
          <p:grpSpPr>
            <a:xfrm>
              <a:off x="3692015" y="1790210"/>
              <a:ext cx="568219" cy="291219"/>
              <a:chOff x="4950737" y="786143"/>
              <a:chExt cx="568219" cy="291219"/>
            </a:xfrm>
          </p:grpSpPr>
          <p:sp>
            <p:nvSpPr>
              <p:cNvPr id="81" name="Donut 4"/>
              <p:cNvSpPr/>
              <p:nvPr/>
            </p:nvSpPr>
            <p:spPr>
              <a:xfrm>
                <a:off x="4950737" y="786143"/>
                <a:ext cx="568219" cy="291219"/>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82" name="Straight Arrow Connector 81"/>
              <p:cNvCxnSpPr/>
              <p:nvPr/>
            </p:nvCxnSpPr>
            <p:spPr>
              <a:xfrm flipH="1">
                <a:off x="4950737" y="1066276"/>
                <a:ext cx="207788" cy="1108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7" name="Group 26"/>
          <p:cNvGrpSpPr/>
          <p:nvPr/>
        </p:nvGrpSpPr>
        <p:grpSpPr>
          <a:xfrm>
            <a:off x="2653634" y="1651722"/>
            <a:ext cx="2645089" cy="1889829"/>
            <a:chOff x="2653634" y="1651722"/>
            <a:chExt cx="2645089" cy="1889829"/>
          </a:xfrm>
        </p:grpSpPr>
        <p:grpSp>
          <p:nvGrpSpPr>
            <p:cNvPr id="13" name="Group 12"/>
            <p:cNvGrpSpPr/>
            <p:nvPr/>
          </p:nvGrpSpPr>
          <p:grpSpPr>
            <a:xfrm>
              <a:off x="2653634" y="2609917"/>
              <a:ext cx="1015940" cy="931634"/>
              <a:chOff x="2653634" y="2609917"/>
              <a:chExt cx="1015940" cy="931634"/>
            </a:xfrm>
          </p:grpSpPr>
          <p:sp>
            <p:nvSpPr>
              <p:cNvPr id="46" name="Hexagon 45"/>
              <p:cNvSpPr/>
              <p:nvPr/>
            </p:nvSpPr>
            <p:spPr>
              <a:xfrm>
                <a:off x="2653634" y="2609917"/>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Project /Portfolio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nvGrpSpPr>
              <p:cNvPr id="74" name="Group 73"/>
              <p:cNvGrpSpPr/>
              <p:nvPr/>
            </p:nvGrpSpPr>
            <p:grpSpPr>
              <a:xfrm>
                <a:off x="2877494" y="3229737"/>
                <a:ext cx="568219" cy="291219"/>
                <a:chOff x="4950737" y="786143"/>
                <a:chExt cx="568219" cy="291219"/>
              </a:xfrm>
            </p:grpSpPr>
            <p:sp>
              <p:nvSpPr>
                <p:cNvPr id="75" name="Donut 4"/>
                <p:cNvSpPr/>
                <p:nvPr/>
              </p:nvSpPr>
              <p:spPr>
                <a:xfrm>
                  <a:off x="4950737" y="786143"/>
                  <a:ext cx="568219" cy="291219"/>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76" name="Straight Arrow Connector 75"/>
                <p:cNvCxnSpPr/>
                <p:nvPr/>
              </p:nvCxnSpPr>
              <p:spPr>
                <a:xfrm flipH="1">
                  <a:off x="4950737" y="1066276"/>
                  <a:ext cx="207788" cy="1108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2" name="Group 11"/>
            <p:cNvGrpSpPr/>
            <p:nvPr/>
          </p:nvGrpSpPr>
          <p:grpSpPr>
            <a:xfrm>
              <a:off x="2657429" y="1651722"/>
              <a:ext cx="1015940" cy="931634"/>
              <a:chOff x="2657429" y="1651722"/>
              <a:chExt cx="1015940" cy="931634"/>
            </a:xfrm>
          </p:grpSpPr>
          <p:sp>
            <p:nvSpPr>
              <p:cNvPr id="49" name="Hexagon 48"/>
              <p:cNvSpPr/>
              <p:nvPr/>
            </p:nvSpPr>
            <p:spPr>
              <a:xfrm>
                <a:off x="2657429" y="1651722"/>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err="1" smtClean="0">
                    <a:solidFill>
                      <a:schemeClr val="tx1"/>
                    </a:solidFill>
                  </a:rPr>
                  <a:t>Req’mnt</a:t>
                </a:r>
                <a:r>
                  <a:rPr lang="en-NZ" sz="1000" dirty="0" smtClean="0">
                    <a:solidFill>
                      <a:schemeClr val="tx1"/>
                    </a:solidFill>
                  </a:rPr>
                  <a: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nvGrpSpPr>
              <p:cNvPr id="77" name="Group 76"/>
              <p:cNvGrpSpPr/>
              <p:nvPr/>
            </p:nvGrpSpPr>
            <p:grpSpPr>
              <a:xfrm>
                <a:off x="2877494" y="2291411"/>
                <a:ext cx="568219" cy="291219"/>
                <a:chOff x="4950737" y="786143"/>
                <a:chExt cx="568219" cy="291219"/>
              </a:xfrm>
            </p:grpSpPr>
            <p:sp>
              <p:nvSpPr>
                <p:cNvPr id="78" name="Donut 4"/>
                <p:cNvSpPr/>
                <p:nvPr/>
              </p:nvSpPr>
              <p:spPr>
                <a:xfrm>
                  <a:off x="4950737" y="786143"/>
                  <a:ext cx="568219" cy="291219"/>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79" name="Straight Arrow Connector 78"/>
                <p:cNvCxnSpPr/>
                <p:nvPr/>
              </p:nvCxnSpPr>
              <p:spPr>
                <a:xfrm flipH="1">
                  <a:off x="4950737" y="1066276"/>
                  <a:ext cx="207788" cy="1108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6" name="Group 15"/>
            <p:cNvGrpSpPr/>
            <p:nvPr/>
          </p:nvGrpSpPr>
          <p:grpSpPr>
            <a:xfrm>
              <a:off x="4282783" y="1658744"/>
              <a:ext cx="1015940" cy="931634"/>
              <a:chOff x="4282783" y="1658744"/>
              <a:chExt cx="1015940" cy="931634"/>
            </a:xfrm>
          </p:grpSpPr>
          <p:sp>
            <p:nvSpPr>
              <p:cNvPr id="50" name="Hexagon 49"/>
              <p:cNvSpPr/>
              <p:nvPr/>
            </p:nvSpPr>
            <p:spPr>
              <a:xfrm>
                <a:off x="4282783" y="1658744"/>
                <a:ext cx="1015940" cy="931634"/>
              </a:xfrm>
              <a:prstGeom prst="hexagon">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Release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nvGrpSpPr>
              <p:cNvPr id="83" name="Group 82"/>
              <p:cNvGrpSpPr/>
              <p:nvPr/>
            </p:nvGrpSpPr>
            <p:grpSpPr>
              <a:xfrm>
                <a:off x="4498847" y="2280325"/>
                <a:ext cx="568219" cy="291219"/>
                <a:chOff x="4950737" y="786143"/>
                <a:chExt cx="568219" cy="291219"/>
              </a:xfrm>
            </p:grpSpPr>
            <p:sp>
              <p:nvSpPr>
                <p:cNvPr id="84" name="Donut 4"/>
                <p:cNvSpPr/>
                <p:nvPr/>
              </p:nvSpPr>
              <p:spPr>
                <a:xfrm>
                  <a:off x="4950737" y="786143"/>
                  <a:ext cx="568219" cy="291219"/>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85" name="Straight Arrow Connector 84"/>
                <p:cNvCxnSpPr/>
                <p:nvPr/>
              </p:nvCxnSpPr>
              <p:spPr>
                <a:xfrm flipH="1">
                  <a:off x="4950737" y="1066276"/>
                  <a:ext cx="207788" cy="1108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grpSp>
        <p:nvGrpSpPr>
          <p:cNvPr id="24" name="Group 23"/>
          <p:cNvGrpSpPr/>
          <p:nvPr/>
        </p:nvGrpSpPr>
        <p:grpSpPr>
          <a:xfrm>
            <a:off x="3462897" y="2150090"/>
            <a:ext cx="3463239" cy="2858089"/>
            <a:chOff x="3462897" y="2150090"/>
            <a:chExt cx="3463239" cy="2858089"/>
          </a:xfrm>
        </p:grpSpPr>
        <p:grpSp>
          <p:nvGrpSpPr>
            <p:cNvPr id="23" name="Group 22"/>
            <p:cNvGrpSpPr/>
            <p:nvPr/>
          </p:nvGrpSpPr>
          <p:grpSpPr>
            <a:xfrm>
              <a:off x="3462897" y="2150090"/>
              <a:ext cx="3463239" cy="2858089"/>
              <a:chOff x="3465983" y="2141138"/>
              <a:chExt cx="3463239" cy="2858089"/>
            </a:xfrm>
          </p:grpSpPr>
          <p:sp>
            <p:nvSpPr>
              <p:cNvPr id="51" name="Hexagon 50"/>
              <p:cNvSpPr/>
              <p:nvPr/>
            </p:nvSpPr>
            <p:spPr>
              <a:xfrm>
                <a:off x="3465983" y="4067593"/>
                <a:ext cx="1015940" cy="931634"/>
              </a:xfrm>
              <a:prstGeom prst="hexagon">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Job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nvGrpSpPr>
              <p:cNvPr id="11" name="Group 10"/>
              <p:cNvGrpSpPr/>
              <p:nvPr/>
            </p:nvGrpSpPr>
            <p:grpSpPr>
              <a:xfrm>
                <a:off x="3468155" y="3104032"/>
                <a:ext cx="1015940" cy="931634"/>
                <a:chOff x="3468155" y="3104032"/>
                <a:chExt cx="1015940" cy="931634"/>
              </a:xfrm>
            </p:grpSpPr>
            <p:sp>
              <p:nvSpPr>
                <p:cNvPr id="42" name="Hexagon 41"/>
                <p:cNvSpPr/>
                <p:nvPr/>
              </p:nvSpPr>
              <p:spPr>
                <a:xfrm>
                  <a:off x="3468155" y="3104032"/>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Solution Docs.</a:t>
                  </a:r>
                  <a:endParaRPr lang="en-NZ" sz="1000" dirty="0">
                    <a:solidFill>
                      <a:schemeClr val="tx1"/>
                    </a:solidFill>
                  </a:endParaRPr>
                </a:p>
              </p:txBody>
            </p:sp>
            <p:grpSp>
              <p:nvGrpSpPr>
                <p:cNvPr id="60" name="Group 59"/>
                <p:cNvGrpSpPr/>
                <p:nvPr/>
              </p:nvGrpSpPr>
              <p:grpSpPr>
                <a:xfrm>
                  <a:off x="3711482" y="3756859"/>
                  <a:ext cx="527001" cy="270094"/>
                  <a:chOff x="1013989" y="3938258"/>
                  <a:chExt cx="2933322" cy="1466662"/>
                </a:xfrm>
              </p:grpSpPr>
              <p:sp>
                <p:nvSpPr>
                  <p:cNvPr id="61" name="Donut 4"/>
                  <p:cNvSpPr/>
                  <p:nvPr/>
                </p:nvSpPr>
                <p:spPr>
                  <a:xfrm>
                    <a:off x="1013989" y="3938258"/>
                    <a:ext cx="2933322" cy="1466661"/>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62" name="Straight Arrow Connector 61"/>
                  <p:cNvCxnSpPr/>
                  <p:nvPr/>
                </p:nvCxnSpPr>
                <p:spPr>
                  <a:xfrm flipV="1">
                    <a:off x="2480650" y="4902451"/>
                    <a:ext cx="1231271" cy="50246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2" name="Group 21"/>
              <p:cNvGrpSpPr/>
              <p:nvPr/>
            </p:nvGrpSpPr>
            <p:grpSpPr>
              <a:xfrm>
                <a:off x="4282783" y="2618709"/>
                <a:ext cx="1015940" cy="931634"/>
                <a:chOff x="4282783" y="2618709"/>
                <a:chExt cx="1015940" cy="931634"/>
              </a:xfrm>
            </p:grpSpPr>
            <p:sp>
              <p:nvSpPr>
                <p:cNvPr id="48" name="Hexagon 47"/>
                <p:cNvSpPr/>
                <p:nvPr/>
              </p:nvSpPr>
              <p:spPr>
                <a:xfrm>
                  <a:off x="4282783" y="2618709"/>
                  <a:ext cx="1015940" cy="931634"/>
                </a:xfrm>
                <a:prstGeom prst="hexagon">
                  <a:avLst/>
                </a:prstGeom>
                <a:solidFill>
                  <a:schemeClr val="accent3">
                    <a:lumMod val="60000"/>
                    <a:lumOff val="4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Transport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nvGrpSpPr>
                <p:cNvPr id="63" name="Group 62"/>
                <p:cNvGrpSpPr/>
                <p:nvPr/>
              </p:nvGrpSpPr>
              <p:grpSpPr>
                <a:xfrm>
                  <a:off x="4527252" y="3272957"/>
                  <a:ext cx="527001" cy="270094"/>
                  <a:chOff x="1013989" y="3938258"/>
                  <a:chExt cx="2933322" cy="1466662"/>
                </a:xfrm>
              </p:grpSpPr>
              <p:sp>
                <p:nvSpPr>
                  <p:cNvPr id="65" name="Donut 4"/>
                  <p:cNvSpPr/>
                  <p:nvPr/>
                </p:nvSpPr>
                <p:spPr>
                  <a:xfrm>
                    <a:off x="1013989" y="3938258"/>
                    <a:ext cx="2933322" cy="1466661"/>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66" name="Straight Arrow Connector 65"/>
                  <p:cNvCxnSpPr/>
                  <p:nvPr/>
                </p:nvCxnSpPr>
                <p:spPr>
                  <a:xfrm flipV="1">
                    <a:off x="2480650" y="4902451"/>
                    <a:ext cx="1231271" cy="50246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9" name="Group 18"/>
              <p:cNvGrpSpPr/>
              <p:nvPr/>
            </p:nvGrpSpPr>
            <p:grpSpPr>
              <a:xfrm>
                <a:off x="4282783" y="3589074"/>
                <a:ext cx="1015940" cy="931634"/>
                <a:chOff x="4282783" y="3589074"/>
                <a:chExt cx="1015940" cy="931634"/>
              </a:xfrm>
            </p:grpSpPr>
            <p:sp>
              <p:nvSpPr>
                <p:cNvPr id="53" name="Hexagon 52"/>
                <p:cNvSpPr/>
                <p:nvPr/>
              </p:nvSpPr>
              <p:spPr>
                <a:xfrm>
                  <a:off x="4282783" y="3589074"/>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a:solidFill>
                        <a:schemeClr val="tx1"/>
                      </a:solidFill>
                    </a:rPr>
                    <a:t>Tech., </a:t>
                  </a:r>
                  <a:r>
                    <a:rPr lang="en-NZ" sz="1000" dirty="0" err="1">
                      <a:solidFill>
                        <a:schemeClr val="tx1"/>
                      </a:solidFill>
                    </a:rPr>
                    <a:t>Interface,Health</a:t>
                  </a:r>
                  <a:r>
                    <a:rPr lang="en-NZ" sz="1000" dirty="0">
                      <a:solidFill>
                        <a:schemeClr val="tx1"/>
                      </a:solidFill>
                    </a:rPr>
                    <a:t>, Process Monitor</a:t>
                  </a:r>
                </a:p>
              </p:txBody>
            </p:sp>
            <p:grpSp>
              <p:nvGrpSpPr>
                <p:cNvPr id="67" name="Group 66"/>
                <p:cNvGrpSpPr/>
                <p:nvPr/>
              </p:nvGrpSpPr>
              <p:grpSpPr>
                <a:xfrm>
                  <a:off x="4535305" y="4236668"/>
                  <a:ext cx="527001" cy="270094"/>
                  <a:chOff x="1013989" y="3938258"/>
                  <a:chExt cx="2933322" cy="1466662"/>
                </a:xfrm>
              </p:grpSpPr>
              <p:sp>
                <p:nvSpPr>
                  <p:cNvPr id="68" name="Donut 4"/>
                  <p:cNvSpPr/>
                  <p:nvPr/>
                </p:nvSpPr>
                <p:spPr>
                  <a:xfrm>
                    <a:off x="1013989" y="3938258"/>
                    <a:ext cx="2933322" cy="1466661"/>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69" name="Straight Arrow Connector 68"/>
                  <p:cNvCxnSpPr/>
                  <p:nvPr/>
                </p:nvCxnSpPr>
                <p:spPr>
                  <a:xfrm flipV="1">
                    <a:off x="2480650" y="4902451"/>
                    <a:ext cx="1231271" cy="50246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15" name="Group 14"/>
              <p:cNvGrpSpPr/>
              <p:nvPr/>
            </p:nvGrpSpPr>
            <p:grpSpPr>
              <a:xfrm>
                <a:off x="3472149" y="2141138"/>
                <a:ext cx="1015940" cy="931634"/>
                <a:chOff x="3472149" y="2141138"/>
                <a:chExt cx="1015940" cy="931634"/>
              </a:xfrm>
            </p:grpSpPr>
            <p:sp>
              <p:nvSpPr>
                <p:cNvPr id="47" name="Hexagon 46"/>
                <p:cNvSpPr/>
                <p:nvPr/>
              </p:nvSpPr>
              <p:spPr>
                <a:xfrm>
                  <a:off x="3472149" y="2141138"/>
                  <a:ext cx="1015940" cy="931634"/>
                </a:xfrm>
                <a:prstGeom prst="hexagon">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Change Request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nvGrpSpPr>
                <p:cNvPr id="86" name="Group 85"/>
                <p:cNvGrpSpPr/>
                <p:nvPr/>
              </p:nvGrpSpPr>
              <p:grpSpPr>
                <a:xfrm>
                  <a:off x="3712571" y="2792729"/>
                  <a:ext cx="529440" cy="271344"/>
                  <a:chOff x="1331957" y="825625"/>
                  <a:chExt cx="2437757" cy="1249378"/>
                </a:xfrm>
              </p:grpSpPr>
              <p:sp>
                <p:nvSpPr>
                  <p:cNvPr id="87" name="Donut 4"/>
                  <p:cNvSpPr/>
                  <p:nvPr/>
                </p:nvSpPr>
                <p:spPr>
                  <a:xfrm>
                    <a:off x="1331957" y="825625"/>
                    <a:ext cx="2437757" cy="1249377"/>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88" name="Straight Arrow Connector 87"/>
                  <p:cNvCxnSpPr/>
                  <p:nvPr/>
                </p:nvCxnSpPr>
                <p:spPr>
                  <a:xfrm flipH="1" flipV="1">
                    <a:off x="1649924" y="1557196"/>
                    <a:ext cx="900911" cy="51780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0" name="Group 19"/>
              <p:cNvGrpSpPr/>
              <p:nvPr/>
            </p:nvGrpSpPr>
            <p:grpSpPr>
              <a:xfrm>
                <a:off x="5913282" y="2619001"/>
                <a:ext cx="1015940" cy="931634"/>
                <a:chOff x="5913282" y="2619001"/>
                <a:chExt cx="1015940" cy="931634"/>
              </a:xfrm>
            </p:grpSpPr>
            <p:sp>
              <p:nvSpPr>
                <p:cNvPr id="56" name="Hexagon 55"/>
                <p:cNvSpPr/>
                <p:nvPr/>
              </p:nvSpPr>
              <p:spPr>
                <a:xfrm>
                  <a:off x="5913282" y="2619001"/>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Change analysis</a:t>
                  </a:r>
                  <a:endParaRPr lang="en-NZ" sz="1000" dirty="0">
                    <a:solidFill>
                      <a:schemeClr val="tx1"/>
                    </a:solidFill>
                  </a:endParaRPr>
                </a:p>
              </p:txBody>
            </p:sp>
            <p:grpSp>
              <p:nvGrpSpPr>
                <p:cNvPr id="89" name="Group 88"/>
                <p:cNvGrpSpPr/>
                <p:nvPr/>
              </p:nvGrpSpPr>
              <p:grpSpPr>
                <a:xfrm>
                  <a:off x="6155380" y="3261984"/>
                  <a:ext cx="529440" cy="271344"/>
                  <a:chOff x="1331957" y="825625"/>
                  <a:chExt cx="2437757" cy="1249378"/>
                </a:xfrm>
              </p:grpSpPr>
              <p:sp>
                <p:nvSpPr>
                  <p:cNvPr id="90" name="Donut 4"/>
                  <p:cNvSpPr/>
                  <p:nvPr/>
                </p:nvSpPr>
                <p:spPr>
                  <a:xfrm>
                    <a:off x="1331957" y="825625"/>
                    <a:ext cx="2437757" cy="1249377"/>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91" name="Straight Arrow Connector 90"/>
                  <p:cNvCxnSpPr/>
                  <p:nvPr/>
                </p:nvCxnSpPr>
                <p:spPr>
                  <a:xfrm flipH="1" flipV="1">
                    <a:off x="1649924" y="1557196"/>
                    <a:ext cx="900911" cy="51780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1" name="Group 20"/>
              <p:cNvGrpSpPr/>
              <p:nvPr/>
            </p:nvGrpSpPr>
            <p:grpSpPr>
              <a:xfrm>
                <a:off x="5100439" y="2141297"/>
                <a:ext cx="1015940" cy="931634"/>
                <a:chOff x="5100439" y="2141297"/>
                <a:chExt cx="1015940" cy="931634"/>
              </a:xfrm>
            </p:grpSpPr>
            <p:sp>
              <p:nvSpPr>
                <p:cNvPr id="52" name="Hexagon 51"/>
                <p:cNvSpPr/>
                <p:nvPr/>
              </p:nvSpPr>
              <p:spPr>
                <a:xfrm>
                  <a:off x="5100439" y="2141297"/>
                  <a:ext cx="1015940" cy="931634"/>
                </a:xfrm>
                <a:prstGeom prst="hexagon">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Test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grpSp>
              <p:nvGrpSpPr>
                <p:cNvPr id="92" name="Group 91"/>
                <p:cNvGrpSpPr/>
                <p:nvPr/>
              </p:nvGrpSpPr>
              <p:grpSpPr>
                <a:xfrm>
                  <a:off x="5322242" y="2772070"/>
                  <a:ext cx="544234" cy="278926"/>
                  <a:chOff x="1999790" y="1740027"/>
                  <a:chExt cx="2437757" cy="1249379"/>
                </a:xfrm>
              </p:grpSpPr>
              <p:sp>
                <p:nvSpPr>
                  <p:cNvPr id="93" name="Donut 4"/>
                  <p:cNvSpPr/>
                  <p:nvPr/>
                </p:nvSpPr>
                <p:spPr>
                  <a:xfrm>
                    <a:off x="1999790" y="1740027"/>
                    <a:ext cx="2437757" cy="1249377"/>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94" name="Straight Arrow Connector 93"/>
                  <p:cNvCxnSpPr/>
                  <p:nvPr/>
                </p:nvCxnSpPr>
                <p:spPr>
                  <a:xfrm flipH="1" flipV="1">
                    <a:off x="3218668" y="2064190"/>
                    <a:ext cx="1" cy="92521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grpSp>
          <p:nvGrpSpPr>
            <p:cNvPr id="70" name="Group 69"/>
            <p:cNvGrpSpPr/>
            <p:nvPr/>
          </p:nvGrpSpPr>
          <p:grpSpPr>
            <a:xfrm>
              <a:off x="3702429" y="4716477"/>
              <a:ext cx="527001" cy="270094"/>
              <a:chOff x="1013989" y="3938258"/>
              <a:chExt cx="2933322" cy="1466662"/>
            </a:xfrm>
          </p:grpSpPr>
          <p:sp>
            <p:nvSpPr>
              <p:cNvPr id="72" name="Donut 4"/>
              <p:cNvSpPr/>
              <p:nvPr/>
            </p:nvSpPr>
            <p:spPr>
              <a:xfrm>
                <a:off x="1013989" y="3938258"/>
                <a:ext cx="2933322" cy="1466661"/>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73" name="Straight Arrow Connector 72"/>
              <p:cNvCxnSpPr/>
              <p:nvPr/>
            </p:nvCxnSpPr>
            <p:spPr>
              <a:xfrm flipV="1">
                <a:off x="2480650" y="4902451"/>
                <a:ext cx="1231271" cy="502469"/>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28" name="Group 27"/>
          <p:cNvGrpSpPr/>
          <p:nvPr/>
        </p:nvGrpSpPr>
        <p:grpSpPr>
          <a:xfrm>
            <a:off x="2645471" y="3574259"/>
            <a:ext cx="1015940" cy="931634"/>
            <a:chOff x="2645471" y="3574259"/>
            <a:chExt cx="1015940" cy="931634"/>
          </a:xfrm>
        </p:grpSpPr>
        <p:sp>
          <p:nvSpPr>
            <p:cNvPr id="55" name="Hexagon 54"/>
            <p:cNvSpPr/>
            <p:nvPr/>
          </p:nvSpPr>
          <p:spPr>
            <a:xfrm>
              <a:off x="2645471" y="3574259"/>
              <a:ext cx="1015940" cy="931634"/>
            </a:xfrm>
            <a:prstGeom prst="hexagon">
              <a:avLst/>
            </a:prstGeom>
            <a:solidFill>
              <a:schemeClr val="accent2">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Custom Code </a:t>
              </a:r>
              <a:r>
                <a:rPr lang="en-NZ" sz="1000" dirty="0" err="1" smtClean="0">
                  <a:solidFill>
                    <a:schemeClr val="tx1"/>
                  </a:solidFill>
                </a:rPr>
                <a:t>mgmnt</a:t>
              </a:r>
              <a:endParaRPr lang="en-NZ" sz="1000" dirty="0">
                <a:solidFill>
                  <a:schemeClr val="tx1"/>
                </a:solidFill>
              </a:endParaRPr>
            </a:p>
          </p:txBody>
        </p:sp>
        <p:grpSp>
          <p:nvGrpSpPr>
            <p:cNvPr id="98" name="Group 97"/>
            <p:cNvGrpSpPr/>
            <p:nvPr/>
          </p:nvGrpSpPr>
          <p:grpSpPr>
            <a:xfrm>
              <a:off x="2880966" y="4195140"/>
              <a:ext cx="568219" cy="291219"/>
              <a:chOff x="4950737" y="786143"/>
              <a:chExt cx="568219" cy="291219"/>
            </a:xfrm>
          </p:grpSpPr>
          <p:sp>
            <p:nvSpPr>
              <p:cNvPr id="99" name="Donut 4"/>
              <p:cNvSpPr/>
              <p:nvPr/>
            </p:nvSpPr>
            <p:spPr>
              <a:xfrm>
                <a:off x="4950737" y="786143"/>
                <a:ext cx="568219" cy="291219"/>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100" name="Straight Arrow Connector 99"/>
              <p:cNvCxnSpPr/>
              <p:nvPr/>
            </p:nvCxnSpPr>
            <p:spPr>
              <a:xfrm flipH="1">
                <a:off x="4950737" y="1066276"/>
                <a:ext cx="207788" cy="1108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35" name="Group 34"/>
          <p:cNvGrpSpPr/>
          <p:nvPr/>
        </p:nvGrpSpPr>
        <p:grpSpPr>
          <a:xfrm>
            <a:off x="3457960" y="3582276"/>
            <a:ext cx="3474718" cy="2383663"/>
            <a:chOff x="3457960" y="3582276"/>
            <a:chExt cx="3474718" cy="2383663"/>
          </a:xfrm>
        </p:grpSpPr>
        <p:grpSp>
          <p:nvGrpSpPr>
            <p:cNvPr id="32" name="Group 31"/>
            <p:cNvGrpSpPr/>
            <p:nvPr/>
          </p:nvGrpSpPr>
          <p:grpSpPr>
            <a:xfrm>
              <a:off x="5916738" y="3582276"/>
              <a:ext cx="1015940" cy="931634"/>
              <a:chOff x="5916738" y="3582276"/>
              <a:chExt cx="1015940" cy="931634"/>
            </a:xfrm>
          </p:grpSpPr>
          <p:sp>
            <p:nvSpPr>
              <p:cNvPr id="71" name="Hexagon 70"/>
              <p:cNvSpPr/>
              <p:nvPr/>
            </p:nvSpPr>
            <p:spPr>
              <a:xfrm>
                <a:off x="5916738" y="3582276"/>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Scope &amp;</a:t>
                </a:r>
              </a:p>
              <a:p>
                <a:pPr algn="ctr"/>
                <a:r>
                  <a:rPr lang="en-NZ" sz="1000" dirty="0" smtClean="0">
                    <a:solidFill>
                      <a:schemeClr val="tx1"/>
                    </a:solidFill>
                  </a:rPr>
                  <a:t>Effort analysis</a:t>
                </a:r>
                <a:endParaRPr lang="en-NZ" sz="1000" dirty="0">
                  <a:solidFill>
                    <a:schemeClr val="tx1"/>
                  </a:solidFill>
                </a:endParaRPr>
              </a:p>
            </p:txBody>
          </p:sp>
          <p:grpSp>
            <p:nvGrpSpPr>
              <p:cNvPr id="101" name="Group 100"/>
              <p:cNvGrpSpPr/>
              <p:nvPr/>
            </p:nvGrpSpPr>
            <p:grpSpPr>
              <a:xfrm>
                <a:off x="6153683" y="4224834"/>
                <a:ext cx="546539" cy="280107"/>
                <a:chOff x="1331957" y="825625"/>
                <a:chExt cx="2437757" cy="1249378"/>
              </a:xfrm>
            </p:grpSpPr>
            <p:sp>
              <p:nvSpPr>
                <p:cNvPr id="102" name="Donut 4"/>
                <p:cNvSpPr/>
                <p:nvPr/>
              </p:nvSpPr>
              <p:spPr>
                <a:xfrm>
                  <a:off x="1331957" y="825625"/>
                  <a:ext cx="2437757" cy="1249377"/>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103" name="Straight Arrow Connector 102"/>
                <p:cNvCxnSpPr/>
                <p:nvPr/>
              </p:nvCxnSpPr>
              <p:spPr>
                <a:xfrm flipH="1" flipV="1">
                  <a:off x="1649924" y="1557196"/>
                  <a:ext cx="900911" cy="51780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nvGrpSpPr>
            <p:cNvPr id="31" name="Group 30"/>
            <p:cNvGrpSpPr/>
            <p:nvPr/>
          </p:nvGrpSpPr>
          <p:grpSpPr>
            <a:xfrm>
              <a:off x="3457960" y="5034305"/>
              <a:ext cx="1015940" cy="931634"/>
              <a:chOff x="3457960" y="5034305"/>
              <a:chExt cx="1015940" cy="931634"/>
            </a:xfrm>
          </p:grpSpPr>
          <p:sp>
            <p:nvSpPr>
              <p:cNvPr id="54" name="Hexagon 53"/>
              <p:cNvSpPr/>
              <p:nvPr/>
            </p:nvSpPr>
            <p:spPr>
              <a:xfrm>
                <a:off x="3457960" y="5034305"/>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RCA, EUEM tools</a:t>
                </a:r>
                <a:endParaRPr lang="en-NZ" sz="1000" dirty="0">
                  <a:solidFill>
                    <a:schemeClr val="tx1"/>
                  </a:solidFill>
                </a:endParaRPr>
              </a:p>
            </p:txBody>
          </p:sp>
          <p:grpSp>
            <p:nvGrpSpPr>
              <p:cNvPr id="104" name="Group 103"/>
              <p:cNvGrpSpPr/>
              <p:nvPr/>
            </p:nvGrpSpPr>
            <p:grpSpPr>
              <a:xfrm>
                <a:off x="3712018" y="5677962"/>
                <a:ext cx="546539" cy="280107"/>
                <a:chOff x="1331957" y="825625"/>
                <a:chExt cx="2437757" cy="1249378"/>
              </a:xfrm>
            </p:grpSpPr>
            <p:sp>
              <p:nvSpPr>
                <p:cNvPr id="105" name="Donut 4"/>
                <p:cNvSpPr/>
                <p:nvPr/>
              </p:nvSpPr>
              <p:spPr>
                <a:xfrm>
                  <a:off x="1331957" y="825625"/>
                  <a:ext cx="2437757" cy="1249377"/>
                </a:xfrm>
                <a:custGeom>
                  <a:avLst/>
                  <a:gdLst/>
                  <a:ahLst/>
                  <a:cxnLst/>
                  <a:rect l="l" t="t" r="r" b="b"/>
                  <a:pathLst>
                    <a:path w="2933322" h="1466661">
                      <a:moveTo>
                        <a:pt x="1466661" y="0"/>
                      </a:moveTo>
                      <a:cubicBezTo>
                        <a:pt x="2276676" y="0"/>
                        <a:pt x="2933322" y="656646"/>
                        <a:pt x="2933322" y="1466661"/>
                      </a:cubicBezTo>
                      <a:lnTo>
                        <a:pt x="2199993" y="1466661"/>
                      </a:lnTo>
                      <a:cubicBezTo>
                        <a:pt x="2199993" y="1061653"/>
                        <a:pt x="1871670" y="733330"/>
                        <a:pt x="1466662" y="733330"/>
                      </a:cubicBezTo>
                      <a:cubicBezTo>
                        <a:pt x="1061654" y="733330"/>
                        <a:pt x="733331" y="1061653"/>
                        <a:pt x="733331" y="1466661"/>
                      </a:cubicBezTo>
                      <a:lnTo>
                        <a:pt x="0" y="1466661"/>
                      </a:lnTo>
                      <a:cubicBezTo>
                        <a:pt x="0" y="656646"/>
                        <a:pt x="656646" y="0"/>
                        <a:pt x="1466661" y="0"/>
                      </a:cubicBezTo>
                      <a:close/>
                    </a:path>
                  </a:pathLst>
                </a:custGeom>
                <a:gradFill flip="none" rotWithShape="1">
                  <a:gsLst>
                    <a:gs pos="0">
                      <a:srgbClr val="FF3399"/>
                    </a:gs>
                    <a:gs pos="25000">
                      <a:srgbClr val="FF6633"/>
                    </a:gs>
                    <a:gs pos="50000">
                      <a:srgbClr val="FFFF00"/>
                    </a:gs>
                    <a:gs pos="75000">
                      <a:srgbClr val="01A78F"/>
                    </a:gs>
                    <a:gs pos="98000">
                      <a:srgbClr val="3366FF"/>
                    </a:gs>
                  </a:gsLst>
                  <a:path path="circle">
                    <a:fillToRect l="100000" t="100000"/>
                  </a:path>
                  <a:tileRect r="-100000" b="-10000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cxnSp>
              <p:nvCxnSpPr>
                <p:cNvPr id="106" name="Straight Arrow Connector 105"/>
                <p:cNvCxnSpPr/>
                <p:nvPr/>
              </p:nvCxnSpPr>
              <p:spPr>
                <a:xfrm flipH="1" flipV="1">
                  <a:off x="1649924" y="1557196"/>
                  <a:ext cx="900911" cy="517807"/>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grpSp>
    </p:spTree>
    <p:extLst>
      <p:ext uri="{BB962C8B-B14F-4D97-AF65-F5344CB8AC3E}">
        <p14:creationId xmlns:p14="http://schemas.microsoft.com/office/powerpoint/2010/main" val="350610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5"/>
                                        </p:tgtEl>
                                        <p:attrNameLst>
                                          <p:attrName>style.visibility</p:attrName>
                                        </p:attrNameLst>
                                      </p:cBhvr>
                                      <p:to>
                                        <p:strVal val="visible"/>
                                      </p:to>
                                    </p:set>
                                    <p:animEffect transition="in" filter="fade">
                                      <p:cBhvr>
                                        <p:cTn id="12" dur="500"/>
                                        <p:tgtEl>
                                          <p:spTgt spid="3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fade">
                                      <p:cBhvr>
                                        <p:cTn id="17" dur="500"/>
                                        <p:tgtEl>
                                          <p:spTgt spid="2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u="sng" dirty="0" smtClean="0"/>
              <a:t>Specific use cases</a:t>
            </a:r>
            <a:endParaRPr lang="en-NZ" u="sng" dirty="0"/>
          </a:p>
        </p:txBody>
      </p:sp>
      <p:sp>
        <p:nvSpPr>
          <p:cNvPr id="3" name="Content Placeholder 2"/>
          <p:cNvSpPr>
            <a:spLocks noGrp="1"/>
          </p:cNvSpPr>
          <p:nvPr>
            <p:ph idx="1"/>
          </p:nvPr>
        </p:nvSpPr>
        <p:spPr/>
        <p:txBody>
          <a:bodyPr>
            <a:normAutofit/>
          </a:bodyPr>
          <a:lstStyle/>
          <a:p>
            <a:r>
              <a:rPr lang="en-NZ" sz="3600" dirty="0" smtClean="0"/>
              <a:t>Solution documentation</a:t>
            </a:r>
          </a:p>
          <a:p>
            <a:r>
              <a:rPr lang="en-NZ" sz="3600" dirty="0" smtClean="0"/>
              <a:t>Monitoring/Job documentation</a:t>
            </a:r>
          </a:p>
          <a:p>
            <a:r>
              <a:rPr lang="en-NZ" sz="3600" dirty="0" smtClean="0"/>
              <a:t>Test management/change analysis</a:t>
            </a:r>
          </a:p>
          <a:p>
            <a:r>
              <a:rPr lang="en-NZ" sz="3600" dirty="0" smtClean="0"/>
              <a:t>Change management</a:t>
            </a:r>
            <a:endParaRPr lang="en-NZ" sz="3600" dirty="0"/>
          </a:p>
        </p:txBody>
      </p:sp>
    </p:spTree>
    <p:extLst>
      <p:ext uri="{BB962C8B-B14F-4D97-AF65-F5344CB8AC3E}">
        <p14:creationId xmlns:p14="http://schemas.microsoft.com/office/powerpoint/2010/main" val="10941016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NZ" u="sng" dirty="0" smtClean="0"/>
              <a:t>Specific use cases</a:t>
            </a:r>
            <a:endParaRPr lang="en-NZ" u="sng" dirty="0"/>
          </a:p>
        </p:txBody>
      </p:sp>
      <p:sp>
        <p:nvSpPr>
          <p:cNvPr id="3" name="Content Placeholder 2"/>
          <p:cNvSpPr>
            <a:spLocks noGrp="1"/>
          </p:cNvSpPr>
          <p:nvPr>
            <p:ph idx="1"/>
          </p:nvPr>
        </p:nvSpPr>
        <p:spPr/>
        <p:txBody>
          <a:bodyPr>
            <a:normAutofit/>
          </a:bodyPr>
          <a:lstStyle/>
          <a:p>
            <a:r>
              <a:rPr lang="en-NZ" sz="3600" dirty="0" smtClean="0"/>
              <a:t>Solution documentation</a:t>
            </a:r>
          </a:p>
          <a:p>
            <a:r>
              <a:rPr lang="en-NZ" sz="3600" dirty="0" smtClean="0">
                <a:solidFill>
                  <a:schemeClr val="bg1">
                    <a:lumMod val="85000"/>
                  </a:schemeClr>
                </a:solidFill>
              </a:rPr>
              <a:t>Monitoring/Job management</a:t>
            </a:r>
          </a:p>
          <a:p>
            <a:r>
              <a:rPr lang="en-NZ" sz="3600" dirty="0">
                <a:solidFill>
                  <a:schemeClr val="bg1">
                    <a:lumMod val="85000"/>
                  </a:schemeClr>
                </a:solidFill>
              </a:rPr>
              <a:t>Test management/change analysis </a:t>
            </a:r>
            <a:r>
              <a:rPr lang="en-NZ" sz="3600" dirty="0" smtClean="0">
                <a:solidFill>
                  <a:schemeClr val="bg1">
                    <a:lumMod val="85000"/>
                  </a:schemeClr>
                </a:solidFill>
              </a:rPr>
              <a:t>Change management</a:t>
            </a:r>
            <a:endParaRPr lang="en-NZ" sz="3600" dirty="0">
              <a:solidFill>
                <a:schemeClr val="bg1">
                  <a:lumMod val="85000"/>
                </a:schemeClr>
              </a:solidFill>
            </a:endParaRPr>
          </a:p>
        </p:txBody>
      </p:sp>
      <p:sp>
        <p:nvSpPr>
          <p:cNvPr id="4" name="Hexagon 3"/>
          <p:cNvSpPr/>
          <p:nvPr/>
        </p:nvSpPr>
        <p:spPr>
          <a:xfrm>
            <a:off x="7452320" y="476672"/>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Solution Docs.</a:t>
            </a:r>
            <a:endParaRPr lang="en-NZ" sz="1000" dirty="0">
              <a:solidFill>
                <a:schemeClr val="tx1"/>
              </a:solidFill>
            </a:endParaRPr>
          </a:p>
        </p:txBody>
      </p:sp>
    </p:spTree>
    <p:extLst>
      <p:ext uri="{BB962C8B-B14F-4D97-AF65-F5344CB8AC3E}">
        <p14:creationId xmlns:p14="http://schemas.microsoft.com/office/powerpoint/2010/main" val="23244717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Donut 35"/>
          <p:cNvSpPr/>
          <p:nvPr/>
        </p:nvSpPr>
        <p:spPr>
          <a:xfrm>
            <a:off x="886969" y="265177"/>
            <a:ext cx="7051028" cy="6483324"/>
          </a:xfrm>
          <a:prstGeom prst="donut">
            <a:avLst>
              <a:gd name="adj" fmla="val 70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sp>
        <p:nvSpPr>
          <p:cNvPr id="37" name="Pentagon 36"/>
          <p:cNvSpPr/>
          <p:nvPr/>
        </p:nvSpPr>
        <p:spPr>
          <a:xfrm rot="19105602">
            <a:off x="1963060" y="1037430"/>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8" name="Pentagon 37"/>
          <p:cNvSpPr/>
          <p:nvPr/>
        </p:nvSpPr>
        <p:spPr>
          <a:xfrm rot="2481709">
            <a:off x="6441315" y="1123457"/>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9" name="Pentagon 38"/>
          <p:cNvSpPr/>
          <p:nvPr/>
        </p:nvSpPr>
        <p:spPr>
          <a:xfrm rot="6902199">
            <a:off x="7103404" y="4636595"/>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0" name="Pentagon 39"/>
          <p:cNvSpPr/>
          <p:nvPr/>
        </p:nvSpPr>
        <p:spPr>
          <a:xfrm rot="10463748">
            <a:off x="4234811" y="6307623"/>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41" name="Pentagon 40"/>
          <p:cNvSpPr/>
          <p:nvPr/>
        </p:nvSpPr>
        <p:spPr>
          <a:xfrm rot="14633721">
            <a:off x="1063053" y="4353705"/>
            <a:ext cx="528073" cy="441924"/>
          </a:xfrm>
          <a:prstGeom prst="homePlate">
            <a:avLst>
              <a:gd name="adj" fmla="val 48536"/>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grpSp>
        <p:nvGrpSpPr>
          <p:cNvPr id="7" name="Group 6"/>
          <p:cNvGrpSpPr/>
          <p:nvPr/>
        </p:nvGrpSpPr>
        <p:grpSpPr>
          <a:xfrm>
            <a:off x="7186774" y="2457491"/>
            <a:ext cx="1183482" cy="1294121"/>
            <a:chOff x="6771074" y="2154369"/>
            <a:chExt cx="1183482" cy="1294121"/>
          </a:xfrm>
        </p:grpSpPr>
        <p:sp>
          <p:nvSpPr>
            <p:cNvPr id="29" name="Oval 28"/>
            <p:cNvSpPr/>
            <p:nvPr/>
          </p:nvSpPr>
          <p:spPr>
            <a:xfrm>
              <a:off x="6771074" y="2154369"/>
              <a:ext cx="1183482" cy="1294121"/>
            </a:xfrm>
            <a:prstGeom prst="ellipse">
              <a:avLst/>
            </a:prstGeom>
            <a:solidFill>
              <a:schemeClr val="accent3">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0" name="Oval 8"/>
            <p:cNvSpPr/>
            <p:nvPr/>
          </p:nvSpPr>
          <p:spPr>
            <a:xfrm>
              <a:off x="6944391" y="2343889"/>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Deploy</a:t>
              </a:r>
              <a:endParaRPr lang="en-NZ" sz="1300" kern="1200" dirty="0"/>
            </a:p>
          </p:txBody>
        </p:sp>
      </p:grpSp>
      <p:grpSp>
        <p:nvGrpSpPr>
          <p:cNvPr id="5" name="Group 4"/>
          <p:cNvGrpSpPr/>
          <p:nvPr/>
        </p:nvGrpSpPr>
        <p:grpSpPr>
          <a:xfrm>
            <a:off x="3712218" y="0"/>
            <a:ext cx="1183482" cy="1294121"/>
            <a:chOff x="3854998" y="72013"/>
            <a:chExt cx="1183482" cy="1294121"/>
          </a:xfrm>
        </p:grpSpPr>
        <p:sp>
          <p:nvSpPr>
            <p:cNvPr id="33" name="Oval 32"/>
            <p:cNvSpPr/>
            <p:nvPr/>
          </p:nvSpPr>
          <p:spPr>
            <a:xfrm>
              <a:off x="3854998" y="72013"/>
              <a:ext cx="1183482" cy="1294121"/>
            </a:xfrm>
            <a:prstGeom prst="ellipse">
              <a:avLst/>
            </a:prstGeom>
            <a:solidFill>
              <a:schemeClr val="accent1">
                <a:lumMod val="60000"/>
                <a:lumOff val="40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34" name="Oval 4"/>
            <p:cNvSpPr/>
            <p:nvPr/>
          </p:nvSpPr>
          <p:spPr>
            <a:xfrm>
              <a:off x="4028315" y="261533"/>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Build</a:t>
              </a:r>
              <a:endParaRPr lang="en-NZ" sz="1300" kern="1200" dirty="0"/>
            </a:p>
          </p:txBody>
        </p:sp>
      </p:grpSp>
      <p:grpSp>
        <p:nvGrpSpPr>
          <p:cNvPr id="43" name="Group 42"/>
          <p:cNvGrpSpPr/>
          <p:nvPr/>
        </p:nvGrpSpPr>
        <p:grpSpPr>
          <a:xfrm>
            <a:off x="1964746" y="5335537"/>
            <a:ext cx="1183482" cy="1294121"/>
            <a:chOff x="560636" y="2154399"/>
            <a:chExt cx="1183482" cy="1294121"/>
          </a:xfrm>
          <a:solidFill>
            <a:schemeClr val="accent2">
              <a:lumMod val="40000"/>
              <a:lumOff val="60000"/>
            </a:schemeClr>
          </a:solidFill>
        </p:grpSpPr>
        <p:sp>
          <p:nvSpPr>
            <p:cNvPr id="44" name="Oval 43"/>
            <p:cNvSpPr/>
            <p:nvPr/>
          </p:nvSpPr>
          <p:spPr>
            <a:xfrm>
              <a:off x="560636" y="2154399"/>
              <a:ext cx="1183482" cy="1294121"/>
            </a:xfrm>
            <a:prstGeom prst="ellipse">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45" name="Oval 20"/>
            <p:cNvSpPr/>
            <p:nvPr/>
          </p:nvSpPr>
          <p:spPr>
            <a:xfrm>
              <a:off x="733953" y="2343919"/>
              <a:ext cx="836848" cy="915081"/>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Retire</a:t>
              </a:r>
              <a:endParaRPr lang="en-NZ" sz="1300" kern="1200" dirty="0"/>
            </a:p>
          </p:txBody>
        </p:sp>
      </p:grpSp>
      <p:grpSp>
        <p:nvGrpSpPr>
          <p:cNvPr id="9" name="Group 8"/>
          <p:cNvGrpSpPr/>
          <p:nvPr/>
        </p:nvGrpSpPr>
        <p:grpSpPr>
          <a:xfrm>
            <a:off x="5751170" y="5261886"/>
            <a:ext cx="1183482" cy="1294121"/>
            <a:chOff x="5264518" y="4885612"/>
            <a:chExt cx="1183482" cy="1294121"/>
          </a:xfrm>
        </p:grpSpPr>
        <p:sp>
          <p:nvSpPr>
            <p:cNvPr id="25" name="Oval 24"/>
            <p:cNvSpPr/>
            <p:nvPr/>
          </p:nvSpPr>
          <p:spPr>
            <a:xfrm>
              <a:off x="5264518" y="4885612"/>
              <a:ext cx="1183482" cy="1294121"/>
            </a:xfrm>
            <a:prstGeom prst="ellipse">
              <a:avLst/>
            </a:prstGeom>
            <a:solidFill>
              <a:srgbClr val="D55937"/>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26" name="Oval 12"/>
            <p:cNvSpPr/>
            <p:nvPr/>
          </p:nvSpPr>
          <p:spPr>
            <a:xfrm>
              <a:off x="5437835" y="5075132"/>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dirty="0"/>
                <a:t>Operate &amp; Manage</a:t>
              </a:r>
            </a:p>
          </p:txBody>
        </p:sp>
      </p:grpSp>
      <p:grpSp>
        <p:nvGrpSpPr>
          <p:cNvPr id="64" name="Group 63"/>
          <p:cNvGrpSpPr/>
          <p:nvPr/>
        </p:nvGrpSpPr>
        <p:grpSpPr>
          <a:xfrm>
            <a:off x="628864" y="2437757"/>
            <a:ext cx="1183482" cy="1294121"/>
            <a:chOff x="37123" y="919403"/>
            <a:chExt cx="1183482" cy="1294121"/>
          </a:xfrm>
        </p:grpSpPr>
        <p:sp>
          <p:nvSpPr>
            <p:cNvPr id="17" name="Oval 16"/>
            <p:cNvSpPr/>
            <p:nvPr/>
          </p:nvSpPr>
          <p:spPr>
            <a:xfrm>
              <a:off x="37123" y="919403"/>
              <a:ext cx="1183482" cy="1294121"/>
            </a:xfrm>
            <a:prstGeom prst="ellipse">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8" name="Oval 20"/>
            <p:cNvSpPr/>
            <p:nvPr/>
          </p:nvSpPr>
          <p:spPr>
            <a:xfrm>
              <a:off x="210440" y="1087521"/>
              <a:ext cx="836848" cy="915081"/>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6510" tIns="16510" rIns="16510" bIns="16510" numCol="1" spcCol="1270" anchor="ctr" anchorCtr="0">
              <a:noAutofit/>
            </a:bodyPr>
            <a:lstStyle/>
            <a:p>
              <a:pPr lvl="0" algn="ctr" defTabSz="577850">
                <a:lnSpc>
                  <a:spcPct val="90000"/>
                </a:lnSpc>
                <a:spcBef>
                  <a:spcPct val="0"/>
                </a:spcBef>
                <a:spcAft>
                  <a:spcPct val="35000"/>
                </a:spcAft>
              </a:pPr>
              <a:r>
                <a:rPr lang="en-NZ" sz="1300" kern="1200" dirty="0" smtClean="0"/>
                <a:t>Plan/design</a:t>
              </a:r>
              <a:endParaRPr lang="en-NZ" sz="1300" kern="1200" dirty="0"/>
            </a:p>
          </p:txBody>
        </p:sp>
      </p:grpSp>
      <p:grpSp>
        <p:nvGrpSpPr>
          <p:cNvPr id="6" name="Group 5"/>
          <p:cNvGrpSpPr/>
          <p:nvPr/>
        </p:nvGrpSpPr>
        <p:grpSpPr>
          <a:xfrm>
            <a:off x="2645471" y="1651722"/>
            <a:ext cx="4287207" cy="4314217"/>
            <a:chOff x="2645471" y="1651722"/>
            <a:chExt cx="4287207" cy="4314217"/>
          </a:xfrm>
        </p:grpSpPr>
        <p:sp>
          <p:nvSpPr>
            <p:cNvPr id="55" name="Hexagon 54"/>
            <p:cNvSpPr/>
            <p:nvPr/>
          </p:nvSpPr>
          <p:spPr>
            <a:xfrm>
              <a:off x="2645471" y="3574259"/>
              <a:ext cx="1015940" cy="931634"/>
            </a:xfrm>
            <a:prstGeom prst="hexagon">
              <a:avLst/>
            </a:prstGeom>
            <a:solidFill>
              <a:schemeClr val="accent2">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Custom Code </a:t>
              </a:r>
              <a:r>
                <a:rPr lang="en-NZ" sz="1000" dirty="0" err="1" smtClean="0">
                  <a:solidFill>
                    <a:schemeClr val="tx1"/>
                  </a:solidFill>
                </a:rPr>
                <a:t>mgmnt</a:t>
              </a:r>
              <a:endParaRPr lang="en-NZ" sz="1000" dirty="0">
                <a:solidFill>
                  <a:schemeClr val="tx1"/>
                </a:solidFill>
              </a:endParaRPr>
            </a:p>
          </p:txBody>
        </p:sp>
        <p:sp>
          <p:nvSpPr>
            <p:cNvPr id="50" name="Hexagon 49"/>
            <p:cNvSpPr/>
            <p:nvPr/>
          </p:nvSpPr>
          <p:spPr>
            <a:xfrm>
              <a:off x="4282783" y="1658744"/>
              <a:ext cx="1015940" cy="931634"/>
            </a:xfrm>
            <a:prstGeom prst="hexagon">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Release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46" name="Hexagon 45"/>
            <p:cNvSpPr/>
            <p:nvPr/>
          </p:nvSpPr>
          <p:spPr>
            <a:xfrm>
              <a:off x="2653634" y="2609917"/>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Project /Portfolio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49" name="Hexagon 48"/>
            <p:cNvSpPr/>
            <p:nvPr/>
          </p:nvSpPr>
          <p:spPr>
            <a:xfrm>
              <a:off x="2657429" y="1651722"/>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err="1" smtClean="0">
                  <a:solidFill>
                    <a:schemeClr val="tx1"/>
                  </a:solidFill>
                </a:rPr>
                <a:t>Req’mnt</a:t>
              </a:r>
              <a:r>
                <a:rPr lang="en-NZ" sz="1000" dirty="0" smtClean="0">
                  <a:solidFill>
                    <a:schemeClr val="tx1"/>
                  </a:solidFill>
                </a:rPr>
                <a: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48" name="Hexagon 47"/>
            <p:cNvSpPr/>
            <p:nvPr/>
          </p:nvSpPr>
          <p:spPr>
            <a:xfrm>
              <a:off x="4282783" y="2618709"/>
              <a:ext cx="1015940" cy="931634"/>
            </a:xfrm>
            <a:prstGeom prst="hexagon">
              <a:avLst/>
            </a:prstGeom>
            <a:solidFill>
              <a:schemeClr val="accent3">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Transport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51" name="Hexagon 50"/>
            <p:cNvSpPr/>
            <p:nvPr/>
          </p:nvSpPr>
          <p:spPr>
            <a:xfrm>
              <a:off x="3465983" y="4067593"/>
              <a:ext cx="1015940" cy="931634"/>
            </a:xfrm>
            <a:prstGeom prst="hexagon">
              <a:avLst/>
            </a:prstGeom>
            <a:solidFill>
              <a:schemeClr val="accent3">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Job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47" name="Hexagon 46"/>
            <p:cNvSpPr/>
            <p:nvPr/>
          </p:nvSpPr>
          <p:spPr>
            <a:xfrm>
              <a:off x="3472149" y="2141138"/>
              <a:ext cx="1015940" cy="931634"/>
            </a:xfrm>
            <a:prstGeom prst="hexagon">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Change Request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52" name="Hexagon 51"/>
            <p:cNvSpPr/>
            <p:nvPr/>
          </p:nvSpPr>
          <p:spPr>
            <a:xfrm>
              <a:off x="5100439" y="2141297"/>
              <a:ext cx="1015940" cy="931634"/>
            </a:xfrm>
            <a:prstGeom prst="hexagon">
              <a:avLst/>
            </a:prstGeom>
            <a:solidFill>
              <a:schemeClr val="accent1">
                <a:lumMod val="40000"/>
                <a:lumOff val="60000"/>
              </a:schemeClr>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Test </a:t>
              </a:r>
              <a:r>
                <a:rPr lang="en-NZ" sz="1000" dirty="0" err="1">
                  <a:solidFill>
                    <a:schemeClr val="tx1"/>
                  </a:solidFill>
                </a:rPr>
                <a:t>m</a:t>
              </a:r>
              <a:r>
                <a:rPr lang="en-NZ" sz="1000" dirty="0" err="1" smtClean="0">
                  <a:solidFill>
                    <a:schemeClr val="tx1"/>
                  </a:solidFill>
                </a:rPr>
                <a:t>gmnt</a:t>
              </a:r>
              <a:endParaRPr lang="en-NZ" sz="1000" dirty="0">
                <a:solidFill>
                  <a:schemeClr val="tx1"/>
                </a:solidFill>
              </a:endParaRPr>
            </a:p>
          </p:txBody>
        </p:sp>
        <p:sp>
          <p:nvSpPr>
            <p:cNvPr id="53" name="Hexagon 52"/>
            <p:cNvSpPr/>
            <p:nvPr/>
          </p:nvSpPr>
          <p:spPr>
            <a:xfrm>
              <a:off x="4282783" y="3596823"/>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a:solidFill>
                    <a:schemeClr val="tx1"/>
                  </a:solidFill>
                </a:rPr>
                <a:t>Tech., </a:t>
              </a:r>
              <a:r>
                <a:rPr lang="en-NZ" sz="1000" dirty="0" err="1">
                  <a:solidFill>
                    <a:schemeClr val="tx1"/>
                  </a:solidFill>
                </a:rPr>
                <a:t>Interface,Health</a:t>
              </a:r>
              <a:r>
                <a:rPr lang="en-NZ" sz="1000" dirty="0">
                  <a:solidFill>
                    <a:schemeClr val="tx1"/>
                  </a:solidFill>
                </a:rPr>
                <a:t>, Process Monitor</a:t>
              </a:r>
            </a:p>
          </p:txBody>
        </p:sp>
        <p:sp>
          <p:nvSpPr>
            <p:cNvPr id="54" name="Hexagon 53"/>
            <p:cNvSpPr/>
            <p:nvPr/>
          </p:nvSpPr>
          <p:spPr>
            <a:xfrm>
              <a:off x="3450211" y="5034305"/>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RCA, EUEM tools</a:t>
              </a:r>
              <a:endParaRPr lang="en-NZ" sz="1000" dirty="0">
                <a:solidFill>
                  <a:schemeClr val="tx1"/>
                </a:solidFill>
              </a:endParaRPr>
            </a:p>
          </p:txBody>
        </p:sp>
        <p:sp>
          <p:nvSpPr>
            <p:cNvPr id="56" name="Hexagon 55"/>
            <p:cNvSpPr/>
            <p:nvPr/>
          </p:nvSpPr>
          <p:spPr>
            <a:xfrm>
              <a:off x="5913282" y="2619001"/>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Change analysis</a:t>
              </a:r>
              <a:endParaRPr lang="en-NZ" sz="1000" dirty="0">
                <a:solidFill>
                  <a:schemeClr val="tx1"/>
                </a:solidFill>
              </a:endParaRPr>
            </a:p>
          </p:txBody>
        </p:sp>
        <p:sp>
          <p:nvSpPr>
            <p:cNvPr id="71" name="Hexagon 70"/>
            <p:cNvSpPr/>
            <p:nvPr/>
          </p:nvSpPr>
          <p:spPr>
            <a:xfrm>
              <a:off x="5916738" y="3582276"/>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Scope &amp;</a:t>
              </a:r>
            </a:p>
            <a:p>
              <a:pPr algn="ctr"/>
              <a:r>
                <a:rPr lang="en-NZ" sz="1000" dirty="0" smtClean="0">
                  <a:solidFill>
                    <a:schemeClr val="tx1"/>
                  </a:solidFill>
                </a:rPr>
                <a:t>Effort analysis</a:t>
              </a:r>
              <a:endParaRPr lang="en-NZ" sz="1000" dirty="0">
                <a:solidFill>
                  <a:schemeClr val="tx1"/>
                </a:solidFill>
              </a:endParaRPr>
            </a:p>
          </p:txBody>
        </p:sp>
      </p:grpSp>
      <p:sp>
        <p:nvSpPr>
          <p:cNvPr id="42" name="Hexagon 41"/>
          <p:cNvSpPr/>
          <p:nvPr/>
        </p:nvSpPr>
        <p:spPr>
          <a:xfrm>
            <a:off x="3468155" y="3104032"/>
            <a:ext cx="1015940" cy="931634"/>
          </a:xfrm>
          <a:prstGeom prst="hexagon">
            <a:avLst/>
          </a:prstGeom>
          <a:solidFill>
            <a:srgbClr val="FFC000"/>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Solution Docs.</a:t>
            </a:r>
            <a:endParaRPr lang="en-NZ" sz="1000" dirty="0">
              <a:solidFill>
                <a:schemeClr val="tx1"/>
              </a:solidFill>
            </a:endParaRPr>
          </a:p>
        </p:txBody>
      </p:sp>
      <p:sp>
        <p:nvSpPr>
          <p:cNvPr id="58" name="Hexagon 57"/>
          <p:cNvSpPr/>
          <p:nvPr/>
        </p:nvSpPr>
        <p:spPr>
          <a:xfrm>
            <a:off x="3477318" y="1177682"/>
            <a:ext cx="1015940" cy="931634"/>
          </a:xfrm>
          <a:prstGeom prst="hexagon">
            <a:avLst/>
          </a:prstGeom>
          <a:solidFill>
            <a:srgbClr val="D55937"/>
          </a:solidFill>
          <a:ln w="127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1000" dirty="0" smtClean="0">
                <a:solidFill>
                  <a:schemeClr val="tx1"/>
                </a:solidFill>
              </a:rPr>
              <a:t>IT service </a:t>
            </a:r>
            <a:r>
              <a:rPr lang="en-NZ" sz="1000" dirty="0" err="1" smtClean="0">
                <a:solidFill>
                  <a:schemeClr val="tx1"/>
                </a:solidFill>
              </a:rPr>
              <a:t>mgmnt</a:t>
            </a:r>
            <a:endParaRPr lang="en-NZ" sz="1000" dirty="0">
              <a:solidFill>
                <a:schemeClr val="tx1"/>
              </a:solidFill>
            </a:endParaRPr>
          </a:p>
        </p:txBody>
      </p:sp>
      <p:grpSp>
        <p:nvGrpSpPr>
          <p:cNvPr id="4" name="Group 3"/>
          <p:cNvGrpSpPr/>
          <p:nvPr/>
        </p:nvGrpSpPr>
        <p:grpSpPr>
          <a:xfrm>
            <a:off x="3301139" y="2309247"/>
            <a:ext cx="3041772" cy="2138767"/>
            <a:chOff x="3301139" y="2309247"/>
            <a:chExt cx="3041772" cy="2138767"/>
          </a:xfrm>
        </p:grpSpPr>
        <p:grpSp>
          <p:nvGrpSpPr>
            <p:cNvPr id="28" name="Group 27"/>
            <p:cNvGrpSpPr/>
            <p:nvPr/>
          </p:nvGrpSpPr>
          <p:grpSpPr>
            <a:xfrm>
              <a:off x="3301139" y="2309247"/>
              <a:ext cx="2177513" cy="2138767"/>
              <a:chOff x="3301139" y="2309247"/>
              <a:chExt cx="2177513" cy="2138767"/>
            </a:xfrm>
          </p:grpSpPr>
          <p:cxnSp>
            <p:nvCxnSpPr>
              <p:cNvPr id="3" name="Straight Arrow Connector 2"/>
              <p:cNvCxnSpPr/>
              <p:nvPr/>
            </p:nvCxnSpPr>
            <p:spPr>
              <a:xfrm>
                <a:off x="3301139" y="2309247"/>
                <a:ext cx="526942" cy="1069384"/>
              </a:xfrm>
              <a:prstGeom prst="straightConnector1">
                <a:avLst/>
              </a:prstGeom>
              <a:ln w="15875" cap="sq">
                <a:solidFill>
                  <a:schemeClr val="tx1"/>
                </a:solidFill>
                <a:headEnd type="triangle"/>
                <a:tailEnd type="oval"/>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3301139" y="3316637"/>
                <a:ext cx="411079" cy="280186"/>
              </a:xfrm>
              <a:prstGeom prst="straightConnector1">
                <a:avLst/>
              </a:prstGeom>
              <a:ln w="15875" cap="sq">
                <a:solidFill>
                  <a:schemeClr val="tx1"/>
                </a:solidFill>
                <a:headEnd type="triangle"/>
                <a:tailEnd type="oval"/>
              </a:ln>
            </p:spPr>
            <p:style>
              <a:lnRef idx="1">
                <a:schemeClr val="accent1"/>
              </a:lnRef>
              <a:fillRef idx="0">
                <a:schemeClr val="accent1"/>
              </a:fillRef>
              <a:effectRef idx="0">
                <a:schemeClr val="accent1"/>
              </a:effectRef>
              <a:fontRef idx="minor">
                <a:schemeClr val="tx1"/>
              </a:fontRef>
            </p:style>
          </p:cxnSp>
          <p:cxnSp>
            <p:nvCxnSpPr>
              <p:cNvPr id="61" name="Straight Arrow Connector 60"/>
              <p:cNvCxnSpPr/>
              <p:nvPr/>
            </p:nvCxnSpPr>
            <p:spPr>
              <a:xfrm>
                <a:off x="4214494" y="3731878"/>
                <a:ext cx="576259" cy="335715"/>
              </a:xfrm>
              <a:prstGeom prst="straightConnector1">
                <a:avLst/>
              </a:prstGeom>
              <a:ln w="15875" cap="sq">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flipH="1">
                <a:off x="4214494" y="2647011"/>
                <a:ext cx="1264158" cy="798437"/>
              </a:xfrm>
              <a:prstGeom prst="straightConnector1">
                <a:avLst/>
              </a:prstGeom>
              <a:ln w="15875" cap="sq">
                <a:solidFill>
                  <a:schemeClr val="tx1"/>
                </a:solidFill>
                <a:headEnd type="triangle"/>
                <a:tailEnd type="oval"/>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H="1">
                <a:off x="3985288" y="2647011"/>
                <a:ext cx="2" cy="669626"/>
              </a:xfrm>
              <a:prstGeom prst="straightConnector1">
                <a:avLst/>
              </a:prstGeom>
              <a:ln w="15875" cap="sq">
                <a:solidFill>
                  <a:schemeClr val="tx1"/>
                </a:solidFill>
                <a:headEnd type="triangle"/>
                <a:tailEnd type="oval"/>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3985288" y="3813269"/>
                <a:ext cx="0" cy="634745"/>
              </a:xfrm>
              <a:prstGeom prst="straightConnector1">
                <a:avLst/>
              </a:prstGeom>
              <a:ln w="15875" cap="sq">
                <a:solidFill>
                  <a:schemeClr val="tx1"/>
                </a:solidFill>
                <a:headEnd type="oval"/>
                <a:tailEnd type="triangle"/>
              </a:ln>
            </p:spPr>
            <p:style>
              <a:lnRef idx="1">
                <a:schemeClr val="accent1"/>
              </a:lnRef>
              <a:fillRef idx="0">
                <a:schemeClr val="accent1"/>
              </a:fillRef>
              <a:effectRef idx="0">
                <a:schemeClr val="accent1"/>
              </a:effectRef>
              <a:fontRef idx="minor">
                <a:schemeClr val="tx1"/>
              </a:fontRef>
            </p:style>
          </p:cxnSp>
        </p:grpSp>
        <p:cxnSp>
          <p:nvCxnSpPr>
            <p:cNvPr id="59" name="Straight Arrow Connector 58"/>
            <p:cNvCxnSpPr/>
            <p:nvPr/>
          </p:nvCxnSpPr>
          <p:spPr>
            <a:xfrm flipH="1">
              <a:off x="4366894" y="3198629"/>
              <a:ext cx="1976017" cy="399219"/>
            </a:xfrm>
            <a:prstGeom prst="straightConnector1">
              <a:avLst/>
            </a:prstGeom>
            <a:ln w="15875" cap="sq">
              <a:solidFill>
                <a:schemeClr val="tx1"/>
              </a:solidFill>
              <a:headEnd type="triangle"/>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30418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autoRev="1" fill="hold" grpId="0" nodeType="clickEffect">
                                  <p:stCondLst>
                                    <p:cond delay="0"/>
                                  </p:stCondLst>
                                  <p:childTnLst>
                                    <p:animScale>
                                      <p:cBhvr>
                                        <p:cTn id="6" dur="2000" fill="hold"/>
                                        <p:tgtEl>
                                          <p:spTgt spid="42"/>
                                        </p:tgtEl>
                                      </p:cBhvr>
                                      <p:by x="250000" y="250000"/>
                                    </p:animScale>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363</TotalTime>
  <Words>2063</Words>
  <Application>Microsoft Office PowerPoint</Application>
  <PresentationFormat>On-screen Show (4:3)</PresentationFormat>
  <Paragraphs>549</Paragraphs>
  <Slides>32</Slides>
  <Notes>16</Notes>
  <HiddenSlides>2</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32</vt:i4>
      </vt:variant>
    </vt:vector>
  </HeadingPairs>
  <TitlesOfParts>
    <vt:vector size="34" baseType="lpstr">
      <vt:lpstr>Office Theme</vt:lpstr>
      <vt:lpstr>Visio</vt:lpstr>
      <vt:lpstr>Solution Manager @ NZ Defence</vt:lpstr>
      <vt:lpstr>PowerPoint Presentation</vt:lpstr>
      <vt:lpstr>PowerPoint Presentation</vt:lpstr>
      <vt:lpstr>PowerPoint Presentation</vt:lpstr>
      <vt:lpstr>  </vt:lpstr>
      <vt:lpstr>  </vt:lpstr>
      <vt:lpstr>Specific use cases</vt:lpstr>
      <vt:lpstr>Specific use cases</vt:lpstr>
      <vt:lpstr>PowerPoint Presentation</vt:lpstr>
      <vt:lpstr>PowerPoint Presentation</vt:lpstr>
      <vt:lpstr>PowerPoint Presentation</vt:lpstr>
      <vt:lpstr>PowerPoint Presentation</vt:lpstr>
      <vt:lpstr>PowerPoint Presentation</vt:lpstr>
      <vt:lpstr>PowerPoint Presentation</vt:lpstr>
      <vt:lpstr>Specific use cases</vt:lpstr>
      <vt:lpstr>Monitoring/Job management</vt:lpstr>
      <vt:lpstr>PowerPoint Presentation</vt:lpstr>
      <vt:lpstr>PowerPoint Presentation</vt:lpstr>
      <vt:lpstr>True story !!</vt:lpstr>
      <vt:lpstr>True story !!</vt:lpstr>
      <vt:lpstr>Specific use cases</vt:lpstr>
      <vt:lpstr>Business Process Change Analyser</vt:lpstr>
      <vt:lpstr>Business Process Change Analyser</vt:lpstr>
      <vt:lpstr>PowerPoint Presentation</vt:lpstr>
      <vt:lpstr>Test plan generated from BPCA and optimized</vt:lpstr>
      <vt:lpstr>Specific use cases</vt:lpstr>
      <vt:lpstr>PowerPoint Presentation</vt:lpstr>
      <vt:lpstr>PowerPoint Presentation</vt:lpstr>
      <vt:lpstr>PowerPoint Presentation</vt:lpstr>
      <vt:lpstr>PowerPoint Presentation</vt:lpstr>
      <vt:lpstr>PowerPoint Presentation</vt:lpstr>
      <vt:lpstr>PowerPoint Presentation</vt:lpstr>
    </vt:vector>
  </TitlesOfParts>
  <Company>New Zealand Defence Force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F1015524</dc:creator>
  <cp:lastModifiedBy>Rosanne English</cp:lastModifiedBy>
  <cp:revision>32</cp:revision>
  <dcterms:created xsi:type="dcterms:W3CDTF">2016-07-17T20:19:05Z</dcterms:created>
  <dcterms:modified xsi:type="dcterms:W3CDTF">2016-09-04T20:48:41Z</dcterms:modified>
</cp:coreProperties>
</file>