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60" r:id="rId3"/>
    <p:sldId id="309" r:id="rId4"/>
    <p:sldId id="289" r:id="rId5"/>
    <p:sldId id="305" r:id="rId6"/>
    <p:sldId id="306" r:id="rId7"/>
    <p:sldId id="307" r:id="rId8"/>
    <p:sldId id="308" r:id="rId9"/>
    <p:sldId id="283" r:id="rId10"/>
    <p:sldId id="282" r:id="rId11"/>
    <p:sldId id="299" r:id="rId12"/>
    <p:sldId id="270" r:id="rId13"/>
    <p:sldId id="286" r:id="rId14"/>
    <p:sldId id="304" r:id="rId15"/>
    <p:sldId id="287" r:id="rId16"/>
    <p:sldId id="302" r:id="rId17"/>
    <p:sldId id="303" r:id="rId18"/>
    <p:sldId id="297" r:id="rId19"/>
    <p:sldId id="296" r:id="rId20"/>
    <p:sldId id="271" r:id="rId21"/>
  </p:sldIdLst>
  <p:sldSz cx="9144000" cy="6858000" type="screen4x3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97"/>
    <a:srgbClr val="CFD7E7"/>
    <a:srgbClr val="16AE02"/>
    <a:srgbClr val="E8E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79" autoAdjust="0"/>
    <p:restoredTop sz="91278" autoAdjust="0"/>
  </p:normalViewPr>
  <p:slideViewPr>
    <p:cSldViewPr>
      <p:cViewPr>
        <p:scale>
          <a:sx n="113" d="100"/>
          <a:sy n="113" d="100"/>
        </p:scale>
        <p:origin x="-15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79378760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Stock_000035320190_XXXLarge-small-filtered.jpeg"/>
          <p:cNvPicPr/>
          <p:nvPr userDrawn="1"/>
        </p:nvPicPr>
        <p:blipFill>
          <a:blip r:embed="rId2">
            <a:extLst/>
          </a:blip>
          <a:srcRect l="13398" t="27275" r="13398"/>
          <a:stretch>
            <a:fillRect/>
          </a:stretch>
        </p:blipFill>
        <p:spPr>
          <a:xfrm>
            <a:off x="0" y="-2520"/>
            <a:ext cx="9143873" cy="6061139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0"/>
          <p:cNvSpPr/>
          <p:nvPr/>
        </p:nvSpPr>
        <p:spPr>
          <a:xfrm>
            <a:off x="-215" y="4453545"/>
            <a:ext cx="9144430" cy="2405057"/>
          </a:xfrm>
          <a:prstGeom prst="rect">
            <a:avLst/>
          </a:prstGeom>
          <a:solidFill>
            <a:srgbClr val="00719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5053" y="2160622"/>
            <a:ext cx="7062464" cy="1764539"/>
          </a:xfrm>
          <a:prstGeom prst="rect">
            <a:avLst/>
          </a:prstGeom>
        </p:spPr>
        <p:txBody>
          <a:bodyPr/>
          <a:lstStyle>
            <a:lvl1pPr>
              <a:defRPr>
                <a:latin typeface="Proxima Nova"/>
              </a:defRPr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N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555777" y="4725144"/>
            <a:ext cx="6342384" cy="12239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  <a:endParaRPr lang="en-NZ" dirty="0"/>
          </a:p>
        </p:txBody>
      </p:sp>
      <p:pic>
        <p:nvPicPr>
          <p:cNvPr id="19" name="new logo PMS633.pdf"/>
          <p:cNvPicPr/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88000" y="288000"/>
            <a:ext cx="1152128" cy="115212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/>
          <p:cNvSpPr/>
          <p:nvPr userDrawn="1"/>
        </p:nvSpPr>
        <p:spPr>
          <a:xfrm>
            <a:off x="0" y="4445038"/>
            <a:ext cx="2412962" cy="24129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slide"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2015 11 06 - clouds (back).jpg"/>
          <p:cNvPicPr/>
          <p:nvPr userDrawn="1"/>
        </p:nvPicPr>
        <p:blipFill rotWithShape="1">
          <a:blip r:embed="rId2">
            <a:alphaModFix amt="88000"/>
            <a:extLst/>
          </a:blip>
          <a:srcRect l="15201" t="27203" r="30554" b="59127"/>
          <a:stretch/>
        </p:blipFill>
        <p:spPr>
          <a:xfrm>
            <a:off x="0" y="0"/>
            <a:ext cx="9144000" cy="129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new logo PMS633.pdf"/>
          <p:cNvPicPr/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88000" y="288000"/>
            <a:ext cx="799053" cy="799053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/>
          <p:nvPr/>
        </p:nvSpPr>
        <p:spPr>
          <a:xfrm>
            <a:off x="1836604" y="6381328"/>
            <a:ext cx="7304321" cy="485354"/>
          </a:xfrm>
          <a:prstGeom prst="rect">
            <a:avLst/>
          </a:prstGeom>
          <a:solidFill>
            <a:srgbClr val="00719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375053" y="639841"/>
            <a:ext cx="6264275" cy="5569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18" name="Shape 27"/>
          <p:cNvSpPr>
            <a:spLocks noGrp="1"/>
          </p:cNvSpPr>
          <p:nvPr>
            <p:ph type="body" idx="1" hasCustomPrompt="1"/>
          </p:nvPr>
        </p:nvSpPr>
        <p:spPr>
          <a:xfrm>
            <a:off x="1475656" y="1541949"/>
            <a:ext cx="7272807" cy="4467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300"/>
              </a:spcBef>
              <a:buSzTx/>
              <a:buNone/>
              <a:defRPr sz="2000">
                <a:solidFill>
                  <a:srgbClr val="007197"/>
                </a:solidFill>
              </a:defRPr>
            </a:lvl1pPr>
            <a:lvl2pPr marL="0" indent="457200">
              <a:spcBef>
                <a:spcPts val="300"/>
              </a:spcBef>
              <a:buSzTx/>
              <a:buNone/>
              <a:defRPr sz="1600" b="0">
                <a:solidFill>
                  <a:srgbClr val="535353"/>
                </a:solidFill>
              </a:defRPr>
            </a:lvl2pPr>
            <a:lvl3pPr marL="0" indent="914400">
              <a:spcBef>
                <a:spcPts val="300"/>
              </a:spcBef>
              <a:buSzTx/>
              <a:buNone/>
              <a:defRPr sz="1600" b="0">
                <a:solidFill>
                  <a:srgbClr val="535353"/>
                </a:solidFill>
              </a:defRPr>
            </a:lvl3pPr>
            <a:lvl4pPr marL="0" indent="1371600">
              <a:spcBef>
                <a:spcPts val="300"/>
              </a:spcBef>
              <a:buSzTx/>
              <a:buNone/>
              <a:defRPr sz="1600" b="0">
                <a:solidFill>
                  <a:srgbClr val="535353"/>
                </a:solidFill>
              </a:defRPr>
            </a:lvl4pPr>
            <a:lvl5pPr marL="0" indent="1828800">
              <a:spcBef>
                <a:spcPts val="300"/>
              </a:spcBef>
              <a:buSzTx/>
              <a:buNone/>
              <a:defRPr sz="1600" b="0">
                <a:solidFill>
                  <a:srgbClr val="535353"/>
                </a:solidFill>
              </a:defRPr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200" b="1" dirty="0">
                <a:solidFill>
                  <a:srgbClr val="007197"/>
                </a:solidFill>
              </a:rPr>
              <a:t>Body Level </a:t>
            </a:r>
            <a:r>
              <a:rPr sz="2200" b="1" dirty="0" smtClean="0">
                <a:solidFill>
                  <a:srgbClr val="007197"/>
                </a:solidFill>
              </a:rPr>
              <a:t>One</a:t>
            </a:r>
            <a:endParaRPr sz="2200" b="1" dirty="0">
              <a:solidFill>
                <a:srgbClr val="007197"/>
              </a:solidFill>
            </a:endParaRP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480938" y="2133327"/>
            <a:ext cx="7267525" cy="215976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0" i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spcBef>
                <a:spcPts val="0"/>
              </a:spcBef>
              <a:buFont typeface="Wingdings" charset="2"/>
              <a:buChar char="§"/>
              <a:defRPr sz="1600" b="0" i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1600" b="0" i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1600" b="0" i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1600" b="0" i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Shape 23"/>
          <p:cNvSpPr/>
          <p:nvPr userDrawn="1"/>
        </p:nvSpPr>
        <p:spPr>
          <a:xfrm>
            <a:off x="0" y="6381328"/>
            <a:ext cx="2412962" cy="485354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ffectLst/>
        </p:spPr>
        <p:txBody>
          <a:bodyPr lIns="0" tIns="0" rIns="0" bIns="0" anchor="ctr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256886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new logo PMS633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88000" y="288000"/>
            <a:ext cx="799053" cy="799053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/>
          <p:nvPr/>
        </p:nvSpPr>
        <p:spPr>
          <a:xfrm>
            <a:off x="1836604" y="6381328"/>
            <a:ext cx="7304321" cy="485354"/>
          </a:xfrm>
          <a:prstGeom prst="rect">
            <a:avLst/>
          </a:prstGeom>
          <a:solidFill>
            <a:srgbClr val="00719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375053" y="639841"/>
            <a:ext cx="6264275" cy="5569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rgbClr val="007197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19" name="Shape 23"/>
          <p:cNvSpPr/>
          <p:nvPr userDrawn="1"/>
        </p:nvSpPr>
        <p:spPr>
          <a:xfrm>
            <a:off x="0" y="6381328"/>
            <a:ext cx="2412962" cy="485354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ffectLst/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0" name="Shape 22"/>
          <p:cNvSpPr/>
          <p:nvPr userDrawn="1"/>
        </p:nvSpPr>
        <p:spPr>
          <a:xfrm>
            <a:off x="3075" y="0"/>
            <a:ext cx="9140925" cy="45719"/>
          </a:xfrm>
          <a:prstGeom prst="rect">
            <a:avLst/>
          </a:prstGeom>
          <a:solidFill>
            <a:srgbClr val="00719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1" name="Shape 27"/>
          <p:cNvSpPr>
            <a:spLocks noGrp="1"/>
          </p:cNvSpPr>
          <p:nvPr>
            <p:ph type="body" idx="1" hasCustomPrompt="1"/>
          </p:nvPr>
        </p:nvSpPr>
        <p:spPr>
          <a:xfrm>
            <a:off x="1475656" y="1541949"/>
            <a:ext cx="7272807" cy="4467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300"/>
              </a:spcBef>
              <a:buSzTx/>
              <a:buNone/>
              <a:defRPr sz="2000">
                <a:solidFill>
                  <a:srgbClr val="007197"/>
                </a:solidFill>
              </a:defRPr>
            </a:lvl1pPr>
            <a:lvl2pPr marL="0" indent="457200">
              <a:spcBef>
                <a:spcPts val="300"/>
              </a:spcBef>
              <a:buSzTx/>
              <a:buNone/>
              <a:defRPr sz="1600" b="0">
                <a:solidFill>
                  <a:srgbClr val="535353"/>
                </a:solidFill>
              </a:defRPr>
            </a:lvl2pPr>
            <a:lvl3pPr marL="0" indent="914400">
              <a:spcBef>
                <a:spcPts val="300"/>
              </a:spcBef>
              <a:buSzTx/>
              <a:buNone/>
              <a:defRPr sz="1600" b="0">
                <a:solidFill>
                  <a:srgbClr val="535353"/>
                </a:solidFill>
              </a:defRPr>
            </a:lvl3pPr>
            <a:lvl4pPr marL="0" indent="1371600">
              <a:spcBef>
                <a:spcPts val="300"/>
              </a:spcBef>
              <a:buSzTx/>
              <a:buNone/>
              <a:defRPr sz="1600" b="0">
                <a:solidFill>
                  <a:srgbClr val="535353"/>
                </a:solidFill>
              </a:defRPr>
            </a:lvl4pPr>
            <a:lvl5pPr marL="0" indent="1828800">
              <a:spcBef>
                <a:spcPts val="300"/>
              </a:spcBef>
              <a:buSzTx/>
              <a:buNone/>
              <a:defRPr sz="1600" b="0">
                <a:solidFill>
                  <a:srgbClr val="535353"/>
                </a:solidFill>
              </a:defRPr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200" b="1" dirty="0">
                <a:solidFill>
                  <a:srgbClr val="007197"/>
                </a:solidFill>
              </a:rPr>
              <a:t>Body Level </a:t>
            </a:r>
            <a:r>
              <a:rPr sz="2200" b="1" dirty="0" smtClean="0">
                <a:solidFill>
                  <a:srgbClr val="007197"/>
                </a:solidFill>
              </a:rPr>
              <a:t>One</a:t>
            </a:r>
            <a:endParaRPr sz="2200" b="1" dirty="0">
              <a:solidFill>
                <a:srgbClr val="007197"/>
              </a:solidFill>
            </a:endParaRP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480938" y="2133327"/>
            <a:ext cx="7267525" cy="215976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0" i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1600" b="0" i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1600" b="0" i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1600" b="0" i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1600" b="0" i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559746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new logo PMS633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88000" y="288000"/>
            <a:ext cx="799053" cy="799053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/>
          <p:nvPr/>
        </p:nvSpPr>
        <p:spPr>
          <a:xfrm>
            <a:off x="1836604" y="6741368"/>
            <a:ext cx="7304321" cy="125314"/>
          </a:xfrm>
          <a:prstGeom prst="rect">
            <a:avLst/>
          </a:prstGeom>
          <a:solidFill>
            <a:srgbClr val="00719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375053" y="639841"/>
            <a:ext cx="6264275" cy="5569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rgbClr val="007197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7" name="Shape 23"/>
          <p:cNvSpPr/>
          <p:nvPr userDrawn="1"/>
        </p:nvSpPr>
        <p:spPr>
          <a:xfrm>
            <a:off x="0" y="6741368"/>
            <a:ext cx="2412962" cy="125314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ffectLst/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8" name="Shape 22"/>
          <p:cNvSpPr/>
          <p:nvPr userDrawn="1"/>
        </p:nvSpPr>
        <p:spPr>
          <a:xfrm>
            <a:off x="3075" y="0"/>
            <a:ext cx="9140925" cy="45719"/>
          </a:xfrm>
          <a:prstGeom prst="rect">
            <a:avLst/>
          </a:prstGeom>
          <a:solidFill>
            <a:srgbClr val="00719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9" name="Shape 27"/>
          <p:cNvSpPr>
            <a:spLocks noGrp="1"/>
          </p:cNvSpPr>
          <p:nvPr>
            <p:ph type="body" idx="1" hasCustomPrompt="1"/>
          </p:nvPr>
        </p:nvSpPr>
        <p:spPr>
          <a:xfrm>
            <a:off x="1475656" y="1541949"/>
            <a:ext cx="7272807" cy="4467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300"/>
              </a:spcBef>
              <a:buSzTx/>
              <a:buNone/>
              <a:defRPr sz="2000">
                <a:solidFill>
                  <a:srgbClr val="007197"/>
                </a:solidFill>
              </a:defRPr>
            </a:lvl1pPr>
            <a:lvl2pPr marL="0" indent="457200">
              <a:spcBef>
                <a:spcPts val="300"/>
              </a:spcBef>
              <a:buSzTx/>
              <a:buNone/>
              <a:defRPr sz="1600" b="0">
                <a:solidFill>
                  <a:srgbClr val="535353"/>
                </a:solidFill>
              </a:defRPr>
            </a:lvl2pPr>
            <a:lvl3pPr marL="0" indent="914400">
              <a:spcBef>
                <a:spcPts val="300"/>
              </a:spcBef>
              <a:buSzTx/>
              <a:buNone/>
              <a:defRPr sz="1600" b="0">
                <a:solidFill>
                  <a:srgbClr val="535353"/>
                </a:solidFill>
              </a:defRPr>
            </a:lvl3pPr>
            <a:lvl4pPr marL="0" indent="1371600">
              <a:spcBef>
                <a:spcPts val="300"/>
              </a:spcBef>
              <a:buSzTx/>
              <a:buNone/>
              <a:defRPr sz="1600" b="0">
                <a:solidFill>
                  <a:srgbClr val="535353"/>
                </a:solidFill>
              </a:defRPr>
            </a:lvl4pPr>
            <a:lvl5pPr marL="0" indent="1828800">
              <a:spcBef>
                <a:spcPts val="300"/>
              </a:spcBef>
              <a:buSzTx/>
              <a:buNone/>
              <a:defRPr sz="1600" b="0">
                <a:solidFill>
                  <a:srgbClr val="535353"/>
                </a:solidFill>
              </a:defRPr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200" b="1" dirty="0">
                <a:solidFill>
                  <a:srgbClr val="007197"/>
                </a:solidFill>
              </a:rPr>
              <a:t>Body Level </a:t>
            </a:r>
            <a:r>
              <a:rPr sz="2200" b="1" dirty="0" smtClean="0">
                <a:solidFill>
                  <a:srgbClr val="007197"/>
                </a:solidFill>
              </a:rPr>
              <a:t>One</a:t>
            </a:r>
            <a:endParaRPr sz="2200" b="1" dirty="0">
              <a:solidFill>
                <a:srgbClr val="007197"/>
              </a:solidFill>
            </a:endParaRP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480938" y="2133327"/>
            <a:ext cx="7267525" cy="215976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0" i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1600" b="0" i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1600" b="0" i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1600" b="0" i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1600" b="0" i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50708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0" y="6741368"/>
            <a:ext cx="9140925" cy="125314"/>
          </a:xfrm>
          <a:prstGeom prst="rect">
            <a:avLst/>
          </a:prstGeom>
          <a:solidFill>
            <a:srgbClr val="00719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994" y="1916832"/>
            <a:ext cx="1786012" cy="1790422"/>
          </a:xfrm>
          <a:prstGeom prst="rect">
            <a:avLst/>
          </a:prstGeom>
        </p:spPr>
      </p:pic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684876" y="3861048"/>
            <a:ext cx="1780130" cy="55691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50" b="0">
                <a:solidFill>
                  <a:srgbClr val="007197"/>
                </a:solidFill>
              </a:defRPr>
            </a:lvl1pPr>
          </a:lstStyle>
          <a:p>
            <a:pPr lvl="0"/>
            <a:r>
              <a:rPr lang="en-US" dirty="0" err="1" smtClean="0"/>
              <a:t>tango.co.nz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56726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Stock_000035320190_XXXLarge-small-filtered.jpeg"/>
          <p:cNvPicPr/>
          <p:nvPr userDrawn="1"/>
        </p:nvPicPr>
        <p:blipFill>
          <a:blip r:embed="rId7">
            <a:extLst/>
          </a:blip>
          <a:srcRect l="13398" t="27275" r="13398"/>
          <a:stretch>
            <a:fillRect/>
          </a:stretch>
        </p:blipFill>
        <p:spPr>
          <a:xfrm>
            <a:off x="0" y="-2520"/>
            <a:ext cx="9143873" cy="6061139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10"/>
          <p:cNvSpPr/>
          <p:nvPr userDrawn="1"/>
        </p:nvSpPr>
        <p:spPr>
          <a:xfrm>
            <a:off x="-215" y="4453545"/>
            <a:ext cx="9144430" cy="2405057"/>
          </a:xfrm>
          <a:prstGeom prst="rect">
            <a:avLst/>
          </a:prstGeom>
          <a:solidFill>
            <a:srgbClr val="00719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5" name="new logo PMS633.pdf"/>
          <p:cNvPicPr/>
          <p:nvPr userDrawn="1"/>
        </p:nvPicPr>
        <p:blipFill>
          <a:blip r:embed="rId8">
            <a:extLst/>
          </a:blip>
          <a:stretch>
            <a:fillRect/>
          </a:stretch>
        </p:blipFill>
        <p:spPr>
          <a:xfrm>
            <a:off x="288000" y="288000"/>
            <a:ext cx="1152128" cy="115212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5"/>
          <p:cNvSpPr/>
          <p:nvPr userDrawn="1"/>
        </p:nvSpPr>
        <p:spPr>
          <a:xfrm>
            <a:off x="0" y="4445038"/>
            <a:ext cx="2412962" cy="24129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</p:sldLayoutIdLst>
  <p:transition spd="med"/>
  <p:timing>
    <p:tnLst>
      <p:par>
        <p:cTn id="1" dur="indefinite" restart="never" nodeType="tmRoot"/>
      </p:par>
    </p:tnLst>
  </p:timing>
  <p:txStyles>
    <p:titleStyle>
      <a:lvl1pPr>
        <a:defRPr sz="4400" b="1">
          <a:solidFill>
            <a:srgbClr val="FFFFFF"/>
          </a:solidFill>
          <a:latin typeface="Proxima Nova"/>
          <a:ea typeface="Proxima Nova"/>
          <a:cs typeface="Proxima Nova"/>
          <a:sym typeface="Proxima Nova"/>
        </a:defRPr>
      </a:lvl1pPr>
      <a:lvl2pPr>
        <a:defRPr sz="4400" b="1">
          <a:solidFill>
            <a:srgbClr val="FFFFFF"/>
          </a:solidFill>
          <a:latin typeface="Proxima Nova"/>
          <a:ea typeface="Proxima Nova"/>
          <a:cs typeface="Proxima Nova"/>
          <a:sym typeface="Proxima Nova"/>
        </a:defRPr>
      </a:lvl2pPr>
      <a:lvl3pPr>
        <a:defRPr sz="4400" b="1">
          <a:solidFill>
            <a:srgbClr val="FFFFFF"/>
          </a:solidFill>
          <a:latin typeface="Proxima Nova"/>
          <a:ea typeface="Proxima Nova"/>
          <a:cs typeface="Proxima Nova"/>
          <a:sym typeface="Proxima Nova"/>
        </a:defRPr>
      </a:lvl3pPr>
      <a:lvl4pPr>
        <a:defRPr sz="4400" b="1">
          <a:solidFill>
            <a:srgbClr val="FFFFFF"/>
          </a:solidFill>
          <a:latin typeface="Proxima Nova"/>
          <a:ea typeface="Proxima Nova"/>
          <a:cs typeface="Proxima Nova"/>
          <a:sym typeface="Proxima Nova"/>
        </a:defRPr>
      </a:lvl4pPr>
      <a:lvl5pPr>
        <a:defRPr sz="4400" b="1">
          <a:solidFill>
            <a:srgbClr val="FFFFFF"/>
          </a:solidFill>
          <a:latin typeface="Proxima Nova"/>
          <a:ea typeface="Proxima Nova"/>
          <a:cs typeface="Proxima Nova"/>
          <a:sym typeface="Proxima Nova"/>
        </a:defRPr>
      </a:lvl5pPr>
      <a:lvl6pPr>
        <a:defRPr sz="4400" b="1">
          <a:solidFill>
            <a:srgbClr val="FFFFFF"/>
          </a:solidFill>
          <a:latin typeface="Proxima Nova"/>
          <a:ea typeface="Proxima Nova"/>
          <a:cs typeface="Proxima Nova"/>
          <a:sym typeface="Proxima Nova"/>
        </a:defRPr>
      </a:lvl6pPr>
      <a:lvl7pPr>
        <a:defRPr sz="4400" b="1">
          <a:solidFill>
            <a:srgbClr val="FFFFFF"/>
          </a:solidFill>
          <a:latin typeface="Proxima Nova"/>
          <a:ea typeface="Proxima Nova"/>
          <a:cs typeface="Proxima Nova"/>
          <a:sym typeface="Proxima Nova"/>
        </a:defRPr>
      </a:lvl7pPr>
      <a:lvl8pPr>
        <a:defRPr sz="4400" b="1">
          <a:solidFill>
            <a:srgbClr val="FFFFFF"/>
          </a:solidFill>
          <a:latin typeface="Proxima Nova"/>
          <a:ea typeface="Proxima Nova"/>
          <a:cs typeface="Proxima Nova"/>
          <a:sym typeface="Proxima Nova"/>
        </a:defRPr>
      </a:lvl8pPr>
      <a:lvl9pPr>
        <a:defRPr sz="4400" b="1">
          <a:solidFill>
            <a:srgbClr val="FFFFFF"/>
          </a:solidFill>
          <a:latin typeface="Proxima Nova"/>
          <a:ea typeface="Proxima Nova"/>
          <a:cs typeface="Proxima Nova"/>
          <a:sym typeface="Proxima Nova"/>
        </a:defRPr>
      </a:lvl9pPr>
    </p:titleStyle>
    <p:bodyStyle>
      <a:lvl1pPr marL="228600" indent="-228600">
        <a:spcBef>
          <a:spcPts val="700"/>
        </a:spcBef>
        <a:buSzPct val="30000"/>
        <a:buFont typeface="Arial"/>
        <a:buBlip>
          <a:blip r:embed="rId9"/>
        </a:buBlip>
        <a:defRPr sz="2200" b="1">
          <a:solidFill>
            <a:srgbClr val="FFFFFF"/>
          </a:solidFill>
          <a:latin typeface="Proxima Nova"/>
          <a:ea typeface="Proxima Nova"/>
          <a:cs typeface="Proxima Nova"/>
          <a:sym typeface="Proxima Nova"/>
        </a:defRPr>
      </a:lvl1pPr>
      <a:lvl2pPr marL="681717" indent="-224517">
        <a:spcBef>
          <a:spcPts val="700"/>
        </a:spcBef>
        <a:buSzPct val="100000"/>
        <a:buFont typeface="Arial"/>
        <a:buBlip>
          <a:blip r:embed="rId10"/>
        </a:buBlip>
        <a:defRPr sz="2200" b="1">
          <a:solidFill>
            <a:srgbClr val="FFFFFF"/>
          </a:solidFill>
          <a:latin typeface="Proxima Nova"/>
          <a:ea typeface="Proxima Nova"/>
          <a:cs typeface="Proxima Nova"/>
          <a:sym typeface="Proxima Nova"/>
        </a:defRPr>
      </a:lvl2pPr>
      <a:lvl3pPr marL="1123950" indent="-209550">
        <a:spcBef>
          <a:spcPts val="700"/>
        </a:spcBef>
        <a:buSzPct val="100000"/>
        <a:buFont typeface="Arial"/>
        <a:buBlip>
          <a:blip r:embed="rId10"/>
        </a:buBlip>
        <a:defRPr sz="2200" b="1">
          <a:solidFill>
            <a:srgbClr val="FFFFFF"/>
          </a:solidFill>
          <a:latin typeface="Proxima Nova"/>
          <a:ea typeface="Proxima Nova"/>
          <a:cs typeface="Proxima Nova"/>
          <a:sym typeface="Proxima Nova"/>
        </a:defRPr>
      </a:lvl3pPr>
      <a:lvl4pPr marL="1623060" indent="-251460">
        <a:spcBef>
          <a:spcPts val="700"/>
        </a:spcBef>
        <a:buSzPct val="100000"/>
        <a:buFont typeface="Arial"/>
        <a:buBlip>
          <a:blip r:embed="rId10"/>
        </a:buBlip>
        <a:defRPr sz="2200" b="1">
          <a:solidFill>
            <a:srgbClr val="FFFFFF"/>
          </a:solidFill>
          <a:latin typeface="Proxima Nova"/>
          <a:ea typeface="Proxima Nova"/>
          <a:cs typeface="Proxima Nova"/>
          <a:sym typeface="Proxima Nova"/>
        </a:defRPr>
      </a:lvl4pPr>
      <a:lvl5pPr marL="2080260" indent="-251460">
        <a:spcBef>
          <a:spcPts val="700"/>
        </a:spcBef>
        <a:buSzPct val="100000"/>
        <a:buFont typeface="Arial"/>
        <a:buBlip>
          <a:blip r:embed="rId10"/>
        </a:buBlip>
        <a:defRPr sz="2200" b="1">
          <a:solidFill>
            <a:srgbClr val="FFFFFF"/>
          </a:solidFill>
          <a:latin typeface="Proxima Nova"/>
          <a:ea typeface="Proxima Nova"/>
          <a:cs typeface="Proxima Nova"/>
          <a:sym typeface="Proxima Nova"/>
        </a:defRPr>
      </a:lvl5pPr>
      <a:lvl6pPr marL="2537460" indent="-251460">
        <a:spcBef>
          <a:spcPts val="700"/>
        </a:spcBef>
        <a:buSzPct val="100000"/>
        <a:buFont typeface="Arial"/>
        <a:buChar char="•"/>
        <a:defRPr sz="2200" b="1">
          <a:solidFill>
            <a:srgbClr val="FFFFFF"/>
          </a:solidFill>
          <a:latin typeface="Proxima Nova"/>
          <a:ea typeface="Proxima Nova"/>
          <a:cs typeface="Proxima Nova"/>
          <a:sym typeface="Proxima Nova"/>
        </a:defRPr>
      </a:lvl6pPr>
      <a:lvl7pPr marL="2994660" indent="-251460">
        <a:spcBef>
          <a:spcPts val="700"/>
        </a:spcBef>
        <a:buSzPct val="100000"/>
        <a:buFont typeface="Arial"/>
        <a:buChar char="•"/>
        <a:defRPr sz="2200" b="1">
          <a:solidFill>
            <a:srgbClr val="FFFFFF"/>
          </a:solidFill>
          <a:latin typeface="Proxima Nova"/>
          <a:ea typeface="Proxima Nova"/>
          <a:cs typeface="Proxima Nova"/>
          <a:sym typeface="Proxima Nova"/>
        </a:defRPr>
      </a:lvl7pPr>
      <a:lvl8pPr marL="3451859" indent="-251459">
        <a:spcBef>
          <a:spcPts val="700"/>
        </a:spcBef>
        <a:buSzPct val="100000"/>
        <a:buFont typeface="Arial"/>
        <a:buChar char="•"/>
        <a:defRPr sz="2200" b="1">
          <a:solidFill>
            <a:srgbClr val="FFFFFF"/>
          </a:solidFill>
          <a:latin typeface="Proxima Nova"/>
          <a:ea typeface="Proxima Nova"/>
          <a:cs typeface="Proxima Nova"/>
          <a:sym typeface="Proxima Nova"/>
        </a:defRPr>
      </a:lvl8pPr>
      <a:lvl9pPr marL="3909059" indent="-251459">
        <a:spcBef>
          <a:spcPts val="700"/>
        </a:spcBef>
        <a:buSzPct val="100000"/>
        <a:buFont typeface="Arial"/>
        <a:buChar char="•"/>
        <a:defRPr sz="2200" b="1">
          <a:solidFill>
            <a:srgbClr val="FFFFFF"/>
          </a:solidFill>
          <a:latin typeface="Proxima Nova"/>
          <a:ea typeface="Proxima Nova"/>
          <a:cs typeface="Proxima Nova"/>
          <a:sym typeface="Proxima Nova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nR-QQAUefqU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v=pIHhgUPsIoI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v=YhGkfWw_07Y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Planning in SAP using EPM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New Zealand SAP User Group </a:t>
            </a:r>
          </a:p>
          <a:p>
            <a:r>
              <a:rPr lang="en-GB" dirty="0"/>
              <a:t>8</a:t>
            </a:r>
            <a:r>
              <a:rPr lang="en-GB" baseline="30000" dirty="0" smtClean="0"/>
              <a:t>th</a:t>
            </a:r>
            <a:r>
              <a:rPr lang="en-GB" dirty="0" smtClean="0"/>
              <a:t> September 2016</a:t>
            </a:r>
          </a:p>
          <a:p>
            <a:r>
              <a:rPr lang="en-GB" sz="16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by</a:t>
            </a:r>
            <a:r>
              <a:rPr lang="en-GB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Feroz Buksh &amp; Fritz Scheepers</a:t>
            </a:r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36" y="6165304"/>
            <a:ext cx="80962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283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979712" y="495825"/>
            <a:ext cx="5904656" cy="556911"/>
          </a:xfrm>
        </p:spPr>
        <p:txBody>
          <a:bodyPr/>
          <a:lstStyle/>
          <a:p>
            <a:r>
              <a:rPr lang="en-NZ" sz="2400" dirty="0" smtClean="0"/>
              <a:t>SAP EPM Planning Integrated Model </a:t>
            </a:r>
            <a:endParaRPr lang="en-NZ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1"/>
            <a:ext cx="6094416" cy="505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47696" y="1196752"/>
            <a:ext cx="2448272" cy="5256584"/>
          </a:xfrm>
          <a:prstGeom prst="rect">
            <a:avLst/>
          </a:prstGeom>
          <a:solidFill>
            <a:srgbClr val="007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NZ" sz="1400" dirty="0" smtClean="0"/>
              <a:t>Current issues addressed in SAP EPM Roadmap 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sz="1400" dirty="0" smtClean="0"/>
              <a:t>Status and Tracking vs. BPF’s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sz="1400" dirty="0" smtClean="0"/>
              <a:t>Auditing of data changes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sz="1400" dirty="0" smtClean="0"/>
              <a:t>Slow Performance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sz="1400" dirty="0" smtClean="0"/>
              <a:t>Input Layouts BPC vs. BO vs. BI7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sz="1400" dirty="0" smtClean="0"/>
              <a:t>Comments Reporting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sz="1400" dirty="0" smtClean="0"/>
              <a:t>Standard Functions toolset, Fox, Logic Scripts, SQL or ABAP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sz="1400" dirty="0" smtClean="0"/>
              <a:t>Offline planning or What if models End User created</a:t>
            </a:r>
            <a:endParaRPr lang="en-NZ" sz="1400" dirty="0"/>
          </a:p>
          <a:p>
            <a:endParaRPr lang="en-NZ" sz="1400" dirty="0" smtClean="0"/>
          </a:p>
          <a:p>
            <a:r>
              <a:rPr lang="en-NZ" sz="1400" dirty="0" smtClean="0"/>
              <a:t>Integrated Best Practise Data Model</a:t>
            </a:r>
            <a:endParaRPr lang="en-NZ" sz="1400" dirty="0"/>
          </a:p>
          <a:p>
            <a:r>
              <a:rPr lang="en-NZ" sz="1400" dirty="0" smtClean="0"/>
              <a:t>One version of data to report and analyse variances with latest UI’s UI5,BO or BI7 or other.</a:t>
            </a:r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34772449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411760" y="495825"/>
            <a:ext cx="4248472" cy="556911"/>
          </a:xfrm>
        </p:spPr>
        <p:txBody>
          <a:bodyPr/>
          <a:lstStyle/>
          <a:p>
            <a:r>
              <a:rPr lang="en-NZ" sz="2400" dirty="0" smtClean="0"/>
              <a:t>SAP EPM Embedded Model </a:t>
            </a:r>
            <a:endParaRPr lang="en-NZ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7" y="1521122"/>
            <a:ext cx="8656894" cy="396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4586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727684" y="476672"/>
            <a:ext cx="5688632" cy="556911"/>
          </a:xfrm>
        </p:spPr>
        <p:txBody>
          <a:bodyPr/>
          <a:lstStyle/>
          <a:p>
            <a:r>
              <a:rPr lang="en-NZ" sz="2400" dirty="0"/>
              <a:t>SAP </a:t>
            </a:r>
            <a:r>
              <a:rPr lang="en-NZ" sz="2400" dirty="0" smtClean="0"/>
              <a:t>EPM </a:t>
            </a:r>
            <a:r>
              <a:rPr lang="en-NZ" sz="2400" dirty="0"/>
              <a:t>Application </a:t>
            </a:r>
            <a:r>
              <a:rPr lang="en-NZ" sz="2400" dirty="0" smtClean="0"/>
              <a:t>Capabilities</a:t>
            </a:r>
            <a:endParaRPr lang="en-NZ" sz="2400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2058510"/>
              </p:ext>
            </p:extLst>
          </p:nvPr>
        </p:nvGraphicFramePr>
        <p:xfrm>
          <a:off x="323528" y="1539514"/>
          <a:ext cx="8496944" cy="46967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34459"/>
                <a:gridCol w="4262485"/>
              </a:tblGrid>
              <a:tr h="294751">
                <a:tc>
                  <a:txBody>
                    <a:bodyPr/>
                    <a:lstStyle/>
                    <a:p>
                      <a:pPr algn="ctr"/>
                      <a:r>
                        <a:rPr lang="en-NZ" sz="1800" dirty="0" smtClean="0"/>
                        <a:t>BPC</a:t>
                      </a:r>
                      <a:endParaRPr lang="en-N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 smtClean="0"/>
                        <a:t>BW-IP/PAK</a:t>
                      </a:r>
                      <a:endParaRPr lang="en-NZ" sz="1800" dirty="0"/>
                    </a:p>
                  </a:txBody>
                  <a:tcPr/>
                </a:tc>
              </a:tr>
              <a:tr h="2244152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</a:pPr>
                      <a:r>
                        <a:rPr lang="en-NZ" sz="1400" dirty="0" smtClean="0">
                          <a:latin typeface="Calibri" panose="020F0502020204030204" pitchFamily="34" charset="0"/>
                        </a:rPr>
                        <a:t>Structured</a:t>
                      </a:r>
                      <a:r>
                        <a:rPr lang="en-NZ" sz="1400" baseline="0" dirty="0" smtClean="0">
                          <a:latin typeface="Calibri" panose="020F0502020204030204" pitchFamily="34" charset="0"/>
                        </a:rPr>
                        <a:t> application:</a:t>
                      </a:r>
                    </a:p>
                    <a:p>
                      <a:pPr marL="285750" indent="-285750" algn="l">
                        <a:lnSpc>
                          <a:spcPts val="1700"/>
                        </a:lnSpc>
                        <a:buFont typeface="Arial" pitchFamily="34" charset="0"/>
                        <a:buChar char="•"/>
                      </a:pPr>
                      <a:r>
                        <a:rPr lang="en-NZ" sz="1400" baseline="0" dirty="0" smtClean="0">
                          <a:latin typeface="Calibri" panose="020F0502020204030204" pitchFamily="34" charset="0"/>
                        </a:rPr>
                        <a:t>Consolidation, Eliminations, Inter-company </a:t>
                      </a:r>
                    </a:p>
                    <a:p>
                      <a:pPr marL="285750" indent="-285750" algn="l">
                        <a:lnSpc>
                          <a:spcPts val="1700"/>
                        </a:lnSpc>
                        <a:buFont typeface="Arial" pitchFamily="34" charset="0"/>
                        <a:buChar char="•"/>
                      </a:pPr>
                      <a:r>
                        <a:rPr lang="en-NZ" sz="1400" baseline="0" dirty="0" smtClean="0">
                          <a:latin typeface="Calibri" panose="020F0502020204030204" pitchFamily="34" charset="0"/>
                        </a:rPr>
                        <a:t>Monitoring activities and consolidation steps</a:t>
                      </a:r>
                    </a:p>
                    <a:p>
                      <a:pPr marL="285750" indent="-285750" algn="l">
                        <a:lnSpc>
                          <a:spcPts val="1700"/>
                        </a:lnSpc>
                        <a:buFont typeface="Arial" pitchFamily="34" charset="0"/>
                        <a:buChar char="•"/>
                      </a:pPr>
                      <a:r>
                        <a:rPr lang="en-NZ" sz="1400" baseline="0" dirty="0" smtClean="0">
                          <a:latin typeface="Calibri" panose="020F0502020204030204" pitchFamily="34" charset="0"/>
                        </a:rPr>
                        <a:t>Planning  model generates the real-time cubes and the version EDW source objects. Embedded business process flow in to the IP model</a:t>
                      </a:r>
                    </a:p>
                    <a:p>
                      <a:pPr marL="285750" indent="-285750" algn="l">
                        <a:lnSpc>
                          <a:spcPts val="1700"/>
                        </a:lnSpc>
                        <a:buFont typeface="Arial" pitchFamily="34" charset="0"/>
                        <a:buChar char="•"/>
                      </a:pPr>
                      <a:r>
                        <a:rPr lang="en-NZ" sz="1400" dirty="0" smtClean="0">
                          <a:latin typeface="Calibri" panose="020F0502020204030204" pitchFamily="34" charset="0"/>
                        </a:rPr>
                        <a:t>Adds new capabilities to existing BW-IP features, like commenting</a:t>
                      </a:r>
                    </a:p>
                    <a:p>
                      <a:pPr marL="285750" indent="-285750">
                        <a:lnSpc>
                          <a:spcPts val="1700"/>
                        </a:lnSpc>
                        <a:buFont typeface="Arial" pitchFamily="34" charset="0"/>
                        <a:buChar char="•"/>
                      </a:pPr>
                      <a:endParaRPr lang="en-NZ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700"/>
                        </a:lnSpc>
                        <a:buFont typeface="Arial" pitchFamily="34" charset="0"/>
                        <a:buNone/>
                      </a:pPr>
                      <a:r>
                        <a:rPr lang="en-NZ" sz="1400" dirty="0" smtClean="0">
                          <a:latin typeface="Calibri" panose="020F0502020204030204" pitchFamily="34" charset="0"/>
                        </a:rPr>
                        <a:t>Budget / Forecast</a:t>
                      </a:r>
                      <a:r>
                        <a:rPr lang="en-NZ" sz="1400" baseline="0" dirty="0" smtClean="0">
                          <a:latin typeface="Calibri" panose="020F0502020204030204" pitchFamily="34" charset="0"/>
                        </a:rPr>
                        <a:t> P</a:t>
                      </a:r>
                      <a:r>
                        <a:rPr lang="en-NZ" sz="1400" dirty="0" smtClean="0">
                          <a:latin typeface="Calibri" panose="020F0502020204030204" pitchFamily="34" charset="0"/>
                        </a:rPr>
                        <a:t>lanning:</a:t>
                      </a:r>
                    </a:p>
                    <a:p>
                      <a:pPr marL="285750" indent="-285750" algn="l">
                        <a:lnSpc>
                          <a:spcPts val="1700"/>
                        </a:lnSpc>
                        <a:buFont typeface="Arial" pitchFamily="34" charset="0"/>
                        <a:buChar char="•"/>
                      </a:pPr>
                      <a:r>
                        <a:rPr lang="en-NZ" sz="1400" dirty="0" smtClean="0">
                          <a:latin typeface="Calibri" panose="020F0502020204030204" pitchFamily="34" charset="0"/>
                        </a:rPr>
                        <a:t>Planning covers a wide range of topics, from simple data entry to complex planning scenarios, forecasting, and simulations</a:t>
                      </a:r>
                    </a:p>
                    <a:p>
                      <a:pPr marL="285750" indent="-285750" algn="l">
                        <a:lnSpc>
                          <a:spcPts val="1700"/>
                        </a:lnSpc>
                        <a:buFont typeface="Arial" pitchFamily="34" charset="0"/>
                        <a:buChar char="•"/>
                      </a:pPr>
                      <a:r>
                        <a:rPr lang="en-NZ" sz="1400" baseline="0" dirty="0" smtClean="0">
                          <a:latin typeface="Calibri" panose="020F0502020204030204" pitchFamily="34" charset="0"/>
                        </a:rPr>
                        <a:t>Provides business experts with an infrastructure for creating and operating planning scenarios</a:t>
                      </a:r>
                    </a:p>
                    <a:p>
                      <a:pPr marL="285750" indent="-285750" algn="l">
                        <a:lnSpc>
                          <a:spcPts val="1700"/>
                        </a:lnSpc>
                        <a:buFont typeface="Arial" pitchFamily="34" charset="0"/>
                        <a:buChar char="•"/>
                      </a:pPr>
                      <a:r>
                        <a:rPr lang="en-NZ" sz="1400" baseline="0" dirty="0" smtClean="0">
                          <a:latin typeface="Calibri" panose="020F0502020204030204" pitchFamily="34" charset="0"/>
                        </a:rPr>
                        <a:t>Offers various planning functions out-of-the-box and the possibility to write own planning functions</a:t>
                      </a:r>
                    </a:p>
                  </a:txBody>
                  <a:tcPr/>
                </a:tc>
              </a:tr>
              <a:tr h="6590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dirty="0" smtClean="0">
                          <a:latin typeface="Calibri" panose="020F0502020204030204" pitchFamily="34" charset="0"/>
                        </a:rPr>
                        <a:t>Application</a:t>
                      </a:r>
                      <a:r>
                        <a:rPr lang="en-NZ" sz="1400" baseline="0" dirty="0" smtClean="0">
                          <a:latin typeface="Calibri" panose="020F0502020204030204" pitchFamily="34" charset="0"/>
                        </a:rPr>
                        <a:t> add-on to SAP BW</a:t>
                      </a:r>
                      <a:endParaRPr lang="en-NZ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</a:pPr>
                      <a:r>
                        <a:rPr lang="en-NZ" sz="1400" dirty="0" smtClean="0">
                          <a:latin typeface="Calibri" panose="020F0502020204030204" pitchFamily="34" charset="0"/>
                        </a:rPr>
                        <a:t>BW-IP is an integrated framework to implement planning solutions within SAP BW</a:t>
                      </a:r>
                      <a:endParaRPr lang="en-NZ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1427870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</a:pPr>
                      <a:r>
                        <a:rPr lang="en-NZ" sz="1400" dirty="0" smtClean="0">
                          <a:latin typeface="Calibri" panose="020F0502020204030204" pitchFamily="34" charset="0"/>
                        </a:rPr>
                        <a:t>HANA: Leverages the existing SAP BW application’s integrated planning models and benefits from SAP HANA acceleration</a:t>
                      </a:r>
                      <a:endParaRPr lang="en-NZ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</a:pPr>
                      <a:r>
                        <a:rPr lang="en-NZ" sz="1400" dirty="0" smtClean="0">
                          <a:latin typeface="Calibri" panose="020F0502020204030204" pitchFamily="34" charset="0"/>
                        </a:rPr>
                        <a:t>HANA: Planning functions and processes are to a very large extent optimised by SAP HANA with the usage of the Planning Applications Kit</a:t>
                      </a:r>
                    </a:p>
                    <a:p>
                      <a:pPr algn="l">
                        <a:lnSpc>
                          <a:spcPts val="1700"/>
                        </a:lnSpc>
                      </a:pPr>
                      <a:r>
                        <a:rPr lang="en-NZ" sz="1400" dirty="0" smtClean="0">
                          <a:latin typeface="Calibri" panose="020F0502020204030204" pitchFamily="34" charset="0"/>
                        </a:rPr>
                        <a:t>With PAK, extensive calculations are processed directly in SAP HANA</a:t>
                      </a:r>
                      <a:endParaRPr lang="en-NZ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72768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907704" y="476672"/>
            <a:ext cx="5472608" cy="556911"/>
          </a:xfrm>
        </p:spPr>
        <p:txBody>
          <a:bodyPr/>
          <a:lstStyle/>
          <a:p>
            <a:r>
              <a:rPr lang="en-NZ" sz="2400" dirty="0" smtClean="0"/>
              <a:t>SAP EPM Tools - User Interfaces </a:t>
            </a:r>
            <a:endParaRPr lang="en-NZ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84537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0872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907704" y="476672"/>
            <a:ext cx="5256584" cy="556911"/>
          </a:xfrm>
        </p:spPr>
        <p:txBody>
          <a:bodyPr/>
          <a:lstStyle/>
          <a:p>
            <a:r>
              <a:rPr lang="en-NZ" sz="2400" dirty="0" smtClean="0"/>
              <a:t>SAP EPM Tools - User Interfaces</a:t>
            </a:r>
            <a:endParaRPr lang="en-NZ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06" y="1484784"/>
            <a:ext cx="868621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1520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583668" y="495825"/>
            <a:ext cx="5976664" cy="556911"/>
          </a:xfrm>
        </p:spPr>
        <p:txBody>
          <a:bodyPr/>
          <a:lstStyle/>
          <a:p>
            <a:r>
              <a:rPr lang="en-NZ" sz="2400" dirty="0" smtClean="0"/>
              <a:t>SAP EPM Key example of performance</a:t>
            </a:r>
            <a:endParaRPr lang="en-NZ" sz="2400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412776"/>
            <a:ext cx="80200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0513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637928" y="495825"/>
            <a:ext cx="5832648" cy="556911"/>
          </a:xfrm>
        </p:spPr>
        <p:txBody>
          <a:bodyPr/>
          <a:lstStyle/>
          <a:p>
            <a:r>
              <a:rPr lang="en-NZ" sz="2400" dirty="0" smtClean="0"/>
              <a:t>SAP BW 7.4 SP5 Comments example</a:t>
            </a:r>
            <a:endParaRPr lang="en-NZ" sz="2400" dirty="0"/>
          </a:p>
        </p:txBody>
      </p:sp>
      <p:pic>
        <p:nvPicPr>
          <p:cNvPr id="3075" name="Picture 1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97" y="1244234"/>
            <a:ext cx="8398910" cy="24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92" y="4005064"/>
            <a:ext cx="69342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1631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123728" y="476672"/>
            <a:ext cx="4896544" cy="556911"/>
          </a:xfrm>
        </p:spPr>
        <p:txBody>
          <a:bodyPr/>
          <a:lstStyle/>
          <a:p>
            <a:r>
              <a:rPr lang="en-NZ" sz="2400" dirty="0" smtClean="0"/>
              <a:t>SAP EPM Comments example</a:t>
            </a:r>
            <a:endParaRPr lang="en-NZ" sz="2400" dirty="0"/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395413"/>
            <a:ext cx="809625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926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91780" y="476672"/>
            <a:ext cx="3960440" cy="556911"/>
          </a:xfrm>
        </p:spPr>
        <p:txBody>
          <a:bodyPr/>
          <a:lstStyle/>
          <a:p>
            <a:r>
              <a:rPr lang="en-NZ" sz="2400" dirty="0" smtClean="0"/>
              <a:t>SAP EPM BPF example</a:t>
            </a:r>
            <a:endParaRPr lang="en-NZ" sz="2400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340768"/>
            <a:ext cx="81343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2299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422934" y="476672"/>
            <a:ext cx="4104456" cy="556911"/>
          </a:xfrm>
        </p:spPr>
        <p:txBody>
          <a:bodyPr/>
          <a:lstStyle/>
          <a:p>
            <a:r>
              <a:rPr lang="en-NZ" sz="2400" dirty="0" smtClean="0"/>
              <a:t>SAP EPM Key Takeaways</a:t>
            </a:r>
            <a:endParaRPr lang="en-NZ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84784"/>
            <a:ext cx="8591303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5782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1475656" y="404664"/>
            <a:ext cx="6264275" cy="556911"/>
          </a:xfrm>
        </p:spPr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1475656" y="1844824"/>
            <a:ext cx="7272807" cy="44674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Introduction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Tools - </a:t>
            </a:r>
            <a:r>
              <a:rPr lang="en-GB" sz="2400" dirty="0"/>
              <a:t>P</a:t>
            </a:r>
            <a:r>
              <a:rPr lang="en-GB" sz="2400" dirty="0" smtClean="0"/>
              <a:t>ast and Present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Issues/Limitation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Capabilities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Life Demo Examples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Summary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Q&amp;A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40336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259632" y="423817"/>
            <a:ext cx="6264275" cy="556911"/>
          </a:xfrm>
        </p:spPr>
        <p:txBody>
          <a:bodyPr/>
          <a:lstStyle/>
          <a:p>
            <a:r>
              <a:rPr lang="en-NZ" dirty="0" smtClean="0"/>
              <a:t>Q&amp;A</a:t>
            </a:r>
            <a:endParaRPr lang="en-NZ" dirty="0"/>
          </a:p>
        </p:txBody>
      </p:sp>
      <p:sp>
        <p:nvSpPr>
          <p:cNvPr id="3" name="Oval 2"/>
          <p:cNvSpPr/>
          <p:nvPr/>
        </p:nvSpPr>
        <p:spPr>
          <a:xfrm>
            <a:off x="2123728" y="1124744"/>
            <a:ext cx="4752528" cy="4752528"/>
          </a:xfrm>
          <a:prstGeom prst="ellipse">
            <a:avLst/>
          </a:prstGeom>
          <a:solidFill>
            <a:srgbClr val="FFFFFF"/>
          </a:solidFill>
          <a:ln w="38100" cap="flat">
            <a:solidFill>
              <a:srgbClr val="007197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856" y="1151672"/>
            <a:ext cx="864096" cy="47089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0" b="1" u="none" strike="noStrike" cap="none" spc="0" normalizeH="0" baseline="0" dirty="0" smtClean="0">
                <a:ln>
                  <a:noFill/>
                </a:ln>
                <a:solidFill>
                  <a:srgbClr val="007197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Calibri"/>
              </a:rPr>
              <a:t>?</a:t>
            </a:r>
            <a:endParaRPr kumimoji="0" lang="en-US" sz="30000" b="1" u="none" strike="noStrike" cap="none" spc="0" normalizeH="0" baseline="0" dirty="0">
              <a:ln>
                <a:noFill/>
              </a:ln>
              <a:solidFill>
                <a:srgbClr val="007197"/>
              </a:solidFill>
              <a:effectLst/>
              <a:uFillTx/>
              <a:latin typeface="Arial" charset="0"/>
              <a:ea typeface="Arial" charset="0"/>
              <a:cs typeface="Arial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28840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811848" y="476672"/>
            <a:ext cx="5645219" cy="556911"/>
          </a:xfrm>
        </p:spPr>
        <p:txBody>
          <a:bodyPr/>
          <a:lstStyle/>
          <a:p>
            <a:r>
              <a:rPr lang="en-GB" sz="2400" dirty="0"/>
              <a:t>Tools - Past and Present - Roadmap</a:t>
            </a:r>
          </a:p>
          <a:p>
            <a:endParaRPr lang="en-NZ" sz="2400" dirty="0"/>
          </a:p>
          <a:p>
            <a:endParaRPr lang="en-GB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08" y="1461657"/>
            <a:ext cx="7219900" cy="473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7154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619672" y="495825"/>
            <a:ext cx="6192688" cy="556911"/>
          </a:xfrm>
        </p:spPr>
        <p:txBody>
          <a:bodyPr/>
          <a:lstStyle/>
          <a:p>
            <a:r>
              <a:rPr lang="en-NZ" sz="2400" dirty="0"/>
              <a:t>SAP </a:t>
            </a:r>
            <a:r>
              <a:rPr lang="en-NZ" sz="2400" dirty="0" smtClean="0"/>
              <a:t>Planning Tool: Issues/Limitations</a:t>
            </a:r>
            <a:endParaRPr lang="en-NZ" sz="2400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2051545"/>
              </p:ext>
            </p:extLst>
          </p:nvPr>
        </p:nvGraphicFramePr>
        <p:xfrm>
          <a:off x="323528" y="2348880"/>
          <a:ext cx="8525539" cy="29720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97427"/>
                <a:gridCol w="4228112"/>
              </a:tblGrid>
              <a:tr h="43204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2000" dirty="0" smtClean="0">
                          <a:latin typeface="Calibri" panose="020F0502020204030204" pitchFamily="34" charset="0"/>
                        </a:rPr>
                        <a:t>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2000" dirty="0" smtClean="0">
                          <a:latin typeface="Calibri" panose="020F0502020204030204" pitchFamily="34" charset="0"/>
                        </a:rPr>
                        <a:t>BW-IP</a:t>
                      </a:r>
                      <a:endParaRPr lang="en-NZ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NZ" sz="1600" dirty="0" smtClean="0">
                          <a:latin typeface="Calibri" panose="020F0502020204030204" pitchFamily="34" charset="0"/>
                        </a:rPr>
                        <a:t>Separate</a:t>
                      </a:r>
                      <a:r>
                        <a:rPr lang="en-NZ" sz="1600" baseline="0" dirty="0" smtClean="0">
                          <a:latin typeface="Calibri" panose="020F0502020204030204" pitchFamily="34" charset="0"/>
                        </a:rPr>
                        <a:t>  add-in application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NZ" sz="1600" baseline="0" dirty="0" smtClean="0">
                          <a:latin typeface="Calibri" panose="020F0502020204030204" pitchFamily="34" charset="0"/>
                        </a:rPr>
                        <a:t>Multiple replications of  cubes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NZ" sz="1600" baseline="0" dirty="0" smtClean="0">
                          <a:latin typeface="Calibri" panose="020F0502020204030204" pitchFamily="34" charset="0"/>
                        </a:rPr>
                        <a:t>Current cubes contain custom fields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NZ" sz="1600" baseline="0" dirty="0" smtClean="0">
                          <a:latin typeface="Calibri" panose="020F0502020204030204" pitchFamily="34" charset="0"/>
                        </a:rPr>
                        <a:t>End of life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NZ" sz="1600" baseline="0" dirty="0" smtClean="0">
                          <a:latin typeface="Calibri" panose="020F0502020204030204" pitchFamily="34" charset="0"/>
                        </a:rPr>
                        <a:t>Performance issues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NZ" sz="1600" baseline="0" dirty="0" smtClean="0">
                          <a:latin typeface="Calibri" panose="020F0502020204030204" pitchFamily="34" charset="0"/>
                        </a:rPr>
                        <a:t>Not user friendly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NZ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NZ" sz="1600" baseline="0" dirty="0" smtClean="0">
                          <a:latin typeface="Calibri" panose="020F0502020204030204" pitchFamily="34" charset="0"/>
                        </a:rPr>
                        <a:t>Fox formulas.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NZ" sz="1600" baseline="0" dirty="0" smtClean="0">
                          <a:latin typeface="Calibri" panose="020F0502020204030204" pitchFamily="34" charset="0"/>
                        </a:rPr>
                        <a:t>Performance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NZ" sz="1600" baseline="0" dirty="0" smtClean="0">
                          <a:latin typeface="Calibri" panose="020F0502020204030204" pitchFamily="34" charset="0"/>
                        </a:rPr>
                        <a:t>Ability to maintain commentary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NZ" sz="1600" baseline="0" dirty="0" smtClean="0">
                          <a:latin typeface="Calibri" panose="020F0502020204030204" pitchFamily="34" charset="0"/>
                        </a:rPr>
                        <a:t>Lack of Status and tracking.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NZ" sz="1600" baseline="0" dirty="0" smtClean="0">
                          <a:latin typeface="Calibri" panose="020F0502020204030204" pitchFamily="34" charset="0"/>
                        </a:rPr>
                        <a:t>WAD and BEX being phased out.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endParaRPr lang="en-NZ" sz="1600" baseline="0" dirty="0" smtClean="0">
                        <a:latin typeface="Calibri" panose="020F0502020204030204" pitchFamily="34" charset="0"/>
                      </a:endParaRP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endParaRPr lang="en-NZ" sz="1600" baseline="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dirty="0" smtClean="0">
                          <a:latin typeface="Calibri" panose="020F0502020204030204" pitchFamily="34" charset="0"/>
                        </a:rPr>
                        <a:t>End of life / out of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NZ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dirty="0" smtClean="0">
                          <a:latin typeface="Calibri" panose="020F0502020204030204" pitchFamily="34" charset="0"/>
                        </a:rPr>
                        <a:t>HANA: No</a:t>
                      </a:r>
                      <a:r>
                        <a:rPr lang="en-NZ" sz="1600" baseline="0" dirty="0" smtClean="0">
                          <a:latin typeface="Calibri" panose="020F0502020204030204" pitchFamily="34" charset="0"/>
                        </a:rPr>
                        <a:t> migration option?</a:t>
                      </a:r>
                      <a:endParaRPr lang="en-NZ" sz="16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NZ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7579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691680" y="476672"/>
            <a:ext cx="6048672" cy="556911"/>
          </a:xfrm>
        </p:spPr>
        <p:txBody>
          <a:bodyPr/>
          <a:lstStyle/>
          <a:p>
            <a:r>
              <a:rPr lang="en-GB" sz="2400" dirty="0"/>
              <a:t>Tools - Past and Present - Comparison</a:t>
            </a:r>
          </a:p>
          <a:p>
            <a:endParaRPr lang="en-NZ" sz="2600" dirty="0"/>
          </a:p>
          <a:p>
            <a:endParaRPr lang="en-NZ" sz="2600" dirty="0"/>
          </a:p>
          <a:p>
            <a:endParaRPr lang="en-GB" sz="2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933693"/>
              </p:ext>
            </p:extLst>
          </p:nvPr>
        </p:nvGraphicFramePr>
        <p:xfrm>
          <a:off x="1691680" y="1196748"/>
          <a:ext cx="6048672" cy="5473527"/>
        </p:xfrm>
        <a:graphic>
          <a:graphicData uri="http://schemas.openxmlformats.org/drawingml/2006/table">
            <a:tbl>
              <a:tblPr firstRow="1" firstCol="1" bandRow="1"/>
              <a:tblGrid>
                <a:gridCol w="3039768"/>
                <a:gridCol w="666186"/>
                <a:gridCol w="855374"/>
                <a:gridCol w="760779"/>
                <a:gridCol w="726565"/>
              </a:tblGrid>
              <a:tr h="1842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IP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BPC (10.0)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</a:tr>
              <a:tr h="1842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Functionality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BW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HANA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NW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HANA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</a:tr>
              <a:tr h="2344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Integration with BW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3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●</a:t>
                      </a:r>
                      <a:r>
                        <a:rPr lang="en-NZ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  <a:endParaRPr lang="en-NZ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3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 ●</a:t>
                      </a:r>
                      <a:r>
                        <a:rPr lang="en-NZ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◑</a:t>
                      </a:r>
                      <a:r>
                        <a:rPr lang="en-N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◑</a:t>
                      </a:r>
                      <a:r>
                        <a:rPr lang="en-N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  <a:tr h="2344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Leverage existing Content (MD, Actuals)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3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●</a:t>
                      </a:r>
                      <a:r>
                        <a:rPr lang="en-NZ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  <a:endParaRPr lang="en-NZ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3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 ●</a:t>
                      </a:r>
                      <a:r>
                        <a:rPr lang="en-NZ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◑</a:t>
                      </a:r>
                      <a:r>
                        <a:rPr lang="en-N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◑</a:t>
                      </a:r>
                      <a:r>
                        <a:rPr lang="en-N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Realtime</a:t>
                      </a:r>
                      <a:r>
                        <a:rPr lang="en-N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3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 ●</a:t>
                      </a:r>
                      <a:r>
                        <a:rPr lang="en-NZ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3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 ●</a:t>
                      </a:r>
                      <a:r>
                        <a:rPr lang="en-NZ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◑</a:t>
                      </a:r>
                      <a:r>
                        <a:rPr lang="en-N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◑</a:t>
                      </a:r>
                      <a:r>
                        <a:rPr lang="en-N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Lower  level data available for drilldown queries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3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 ●</a:t>
                      </a:r>
                      <a:r>
                        <a:rPr lang="en-NZ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3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 ●</a:t>
                      </a:r>
                      <a:r>
                        <a:rPr lang="en-NZ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◑</a:t>
                      </a:r>
                      <a:r>
                        <a:rPr lang="en-N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◑</a:t>
                      </a:r>
                      <a:r>
                        <a:rPr lang="en-N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Redundancy of data storage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3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 ●</a:t>
                      </a:r>
                      <a:r>
                        <a:rPr lang="en-NZ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3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 ●</a:t>
                      </a:r>
                      <a:r>
                        <a:rPr lang="en-NZ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◑</a:t>
                      </a:r>
                      <a:r>
                        <a:rPr lang="en-N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◑</a:t>
                      </a:r>
                      <a:r>
                        <a:rPr lang="en-N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Reuse existing authorization concept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3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 ●</a:t>
                      </a:r>
                      <a:r>
                        <a:rPr lang="en-NZ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3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 ●</a:t>
                      </a:r>
                      <a:r>
                        <a:rPr lang="en-NZ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◑</a:t>
                      </a:r>
                      <a:r>
                        <a:rPr lang="en-N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◑</a:t>
                      </a:r>
                      <a:r>
                        <a:rPr lang="en-N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Business Driven / Flexibility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3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 lang="en-NZ" sz="14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◔</a:t>
                      </a:r>
                      <a:r>
                        <a:rPr lang="en-N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NZ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 ◔</a:t>
                      </a:r>
                      <a:r>
                        <a:rPr lang="en-N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3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●</a:t>
                      </a:r>
                      <a:r>
                        <a:rPr lang="en-NZ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3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 ●</a:t>
                      </a:r>
                      <a:r>
                        <a:rPr lang="en-NZ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NZ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  <a:tr h="2344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master data creation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○</a:t>
                      </a:r>
                      <a:endParaRPr lang="en-NZ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○</a:t>
                      </a:r>
                      <a:endParaRPr lang="en-NZ" sz="14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3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●</a:t>
                      </a:r>
                      <a:r>
                        <a:rPr lang="en-NZ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3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 ●</a:t>
                      </a:r>
                      <a:r>
                        <a:rPr lang="en-NZ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NZ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Change to planning environment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 ◑</a:t>
                      </a:r>
                      <a:r>
                        <a:rPr lang="en-N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 ◑</a:t>
                      </a:r>
                      <a:r>
                        <a:rPr lang="en-N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◑</a:t>
                      </a:r>
                      <a:r>
                        <a:rPr lang="en-N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◑</a:t>
                      </a:r>
                      <a:r>
                        <a:rPr lang="en-N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Periodic maintenance by business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 ◑</a:t>
                      </a:r>
                      <a:r>
                        <a:rPr lang="en-N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 ◑</a:t>
                      </a:r>
                      <a:r>
                        <a:rPr lang="en-N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3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 ●</a:t>
                      </a:r>
                      <a:r>
                        <a:rPr lang="en-NZ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NZ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3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 ●</a:t>
                      </a:r>
                      <a:r>
                        <a:rPr lang="en-NZ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NZ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Excel Integration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 ◑</a:t>
                      </a:r>
                      <a:r>
                        <a:rPr lang="en-N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 ◑</a:t>
                      </a:r>
                      <a:r>
                        <a:rPr lang="en-N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◕</a:t>
                      </a:r>
                      <a:r>
                        <a:rPr lang="en-N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◕</a:t>
                      </a:r>
                      <a:r>
                        <a:rPr lang="en-N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  <a:tr h="2318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Excel frontend for data entry / reporting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NZ" sz="13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●</a:t>
                      </a:r>
                      <a:r>
                        <a:rPr lang="en-NZ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3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  ●</a:t>
                      </a:r>
                      <a:r>
                        <a:rPr lang="en-NZ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NZ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NZ" sz="13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3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 ●</a:t>
                      </a:r>
                      <a:r>
                        <a:rPr lang="en-NZ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NZ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3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 ●</a:t>
                      </a:r>
                      <a:r>
                        <a:rPr lang="en-NZ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NZ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Full blown excel integration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○</a:t>
                      </a:r>
                      <a:endParaRPr lang="en-GB" sz="13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○</a:t>
                      </a:r>
                      <a:endParaRPr lang="en-GB" sz="13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3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 lang="en-NZ" sz="14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◑</a:t>
                      </a:r>
                      <a:r>
                        <a:rPr lang="en-NZ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NZ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 ◑</a:t>
                      </a:r>
                      <a:r>
                        <a:rPr lang="en-NZ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NZ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Functionality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 lang="en-NZ" sz="1200" b="0" i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 lang="en-NZ" sz="14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◑</a:t>
                      </a:r>
                      <a:r>
                        <a:rPr lang="en-NZ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 lang="en-NZ" sz="14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 ◑</a:t>
                      </a:r>
                      <a:r>
                        <a:rPr lang="en-NZ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3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●</a:t>
                      </a:r>
                      <a:r>
                        <a:rPr lang="en-NZ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3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●</a:t>
                      </a:r>
                      <a:r>
                        <a:rPr lang="en-NZ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  <a:tr h="2176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Planning functionality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3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●</a:t>
                      </a:r>
                      <a:endParaRPr lang="en-NZ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3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 ●</a:t>
                      </a:r>
                      <a:r>
                        <a:rPr lang="en-NZ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3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●</a:t>
                      </a:r>
                      <a:r>
                        <a:rPr lang="en-NZ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3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●</a:t>
                      </a:r>
                      <a:r>
                        <a:rPr lang="en-NZ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Consolidation functionality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3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○</a:t>
                      </a:r>
                      <a:endParaRPr lang="en-NZ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3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○</a:t>
                      </a:r>
                      <a:endParaRPr lang="en-NZ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3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●</a:t>
                      </a:r>
                      <a:r>
                        <a:rPr lang="en-NZ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3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●</a:t>
                      </a:r>
                      <a:r>
                        <a:rPr lang="en-NZ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Performance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 ◑</a:t>
                      </a:r>
                      <a:r>
                        <a:rPr lang="en-N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NZ" sz="13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●</a:t>
                      </a:r>
                      <a:r>
                        <a:rPr lang="en-NZ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◑</a:t>
                      </a:r>
                      <a:r>
                        <a:rPr lang="en-N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3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●</a:t>
                      </a:r>
                      <a:r>
                        <a:rPr lang="en-NZ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  <a:tr h="2344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performance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 ◑</a:t>
                      </a:r>
                      <a:r>
                        <a:rPr lang="en-N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NZ" sz="13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●</a:t>
                      </a:r>
                      <a:r>
                        <a:rPr lang="en-NZ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◑</a:t>
                      </a:r>
                      <a:r>
                        <a:rPr lang="en-N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3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●</a:t>
                      </a:r>
                      <a:r>
                        <a:rPr lang="en-NZ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3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 ●</a:t>
                      </a:r>
                      <a:r>
                        <a:rPr lang="en-NZ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◔</a:t>
                      </a:r>
                      <a:r>
                        <a:rPr lang="en-N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3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○</a:t>
                      </a:r>
                      <a:endParaRPr lang="en-NZ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  <a:tr h="2344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Leverage Existing investments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3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 ●</a:t>
                      </a:r>
                      <a:r>
                        <a:rPr lang="en-NZ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3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○</a:t>
                      </a:r>
                      <a:endParaRPr lang="en-NZ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◑</a:t>
                      </a:r>
                      <a:r>
                        <a:rPr lang="en-N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3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○</a:t>
                      </a:r>
                      <a:endParaRPr lang="en-NZ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 installation costs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3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 ●</a:t>
                      </a:r>
                      <a:r>
                        <a:rPr lang="en-NZ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3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○</a:t>
                      </a:r>
                      <a:endParaRPr lang="en-NZ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4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◑</a:t>
                      </a:r>
                      <a:r>
                        <a:rPr lang="en-N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3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○</a:t>
                      </a:r>
                      <a:endParaRPr lang="en-NZ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User Licences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3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 ●</a:t>
                      </a:r>
                      <a:r>
                        <a:rPr lang="en-NZ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3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○</a:t>
                      </a:r>
                      <a:endParaRPr lang="en-NZ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3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○</a:t>
                      </a:r>
                      <a:endParaRPr lang="en-NZ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3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○</a:t>
                      </a:r>
                      <a:endParaRPr lang="en-NZ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0307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907704" y="476672"/>
            <a:ext cx="5688211" cy="556911"/>
          </a:xfrm>
        </p:spPr>
        <p:txBody>
          <a:bodyPr/>
          <a:lstStyle/>
          <a:p>
            <a:r>
              <a:rPr lang="en-GB" sz="2400" dirty="0"/>
              <a:t>Tools – BPC vs IP current ownership</a:t>
            </a:r>
          </a:p>
          <a:p>
            <a:endParaRPr lang="en-NZ" sz="2400" dirty="0"/>
          </a:p>
          <a:p>
            <a:endParaRPr lang="en-GB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72" y="1844824"/>
            <a:ext cx="8810516" cy="452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8428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627784" y="476672"/>
            <a:ext cx="4277067" cy="556911"/>
          </a:xfrm>
        </p:spPr>
        <p:txBody>
          <a:bodyPr/>
          <a:lstStyle/>
          <a:p>
            <a:r>
              <a:rPr lang="en-GB" sz="2400" dirty="0"/>
              <a:t>Tools – BPC &amp; IP in PAK</a:t>
            </a:r>
          </a:p>
          <a:p>
            <a:endParaRPr lang="en-NZ" sz="2400" dirty="0"/>
          </a:p>
          <a:p>
            <a:endParaRPr lang="en-GB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449770"/>
            <a:ext cx="8208912" cy="484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3916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375053" y="476672"/>
            <a:ext cx="7229395" cy="556911"/>
          </a:xfrm>
        </p:spPr>
        <p:txBody>
          <a:bodyPr/>
          <a:lstStyle/>
          <a:p>
            <a:r>
              <a:rPr lang="en-GB" sz="2400" dirty="0"/>
              <a:t>Best of BPC &amp; IP capabilities combined in PAK </a:t>
            </a:r>
          </a:p>
          <a:p>
            <a:endParaRPr lang="en-NZ" sz="2400" dirty="0"/>
          </a:p>
          <a:p>
            <a:endParaRPr lang="en-GB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30" y="1490265"/>
            <a:ext cx="8747758" cy="470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0670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124149" y="476672"/>
            <a:ext cx="4968131" cy="556911"/>
          </a:xfrm>
        </p:spPr>
        <p:txBody>
          <a:bodyPr/>
          <a:lstStyle/>
          <a:p>
            <a:r>
              <a:rPr lang="en-NZ" sz="2400" dirty="0" smtClean="0"/>
              <a:t>SAP EPM Planning Split Model </a:t>
            </a:r>
            <a:endParaRPr lang="en-NZ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0" y="1340768"/>
            <a:ext cx="7668344" cy="494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393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2938</TotalTime>
  <Words>636</Words>
  <Application>Microsoft Office PowerPoint</Application>
  <PresentationFormat>On-screen Show (4:3)</PresentationFormat>
  <Paragraphs>196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</vt:lpstr>
      <vt:lpstr>Planning in SAP using EPM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Tango Group Ltd</dc:title>
  <dc:creator>Mills, Andrew (NZ - Auckland)</dc:creator>
  <cp:lastModifiedBy>Rosanne English</cp:lastModifiedBy>
  <cp:revision>152</cp:revision>
  <dcterms:modified xsi:type="dcterms:W3CDTF">2016-09-13T21:30:36Z</dcterms:modified>
</cp:coreProperties>
</file>