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image57.jpg" ContentType="image/jpg"/>
  <Override PartName="/ppt/media/image58.jpg" ContentType="image/jpg"/>
  <Override PartName="/ppt/media/image60.jpg" ContentType="image/jpg"/>
  <Override PartName="/ppt/media/image62.jpg" ContentType="image/jpg"/>
  <Override PartName="/ppt/media/image63.jpg" ContentType="image/jpg"/>
  <Override PartName="/ppt/media/image64.jpg" ContentType="image/jpg"/>
  <Override PartName="/ppt/media/image65.jpg" ContentType="image/jpg"/>
  <Override PartName="/ppt/media/image66.jpg" ContentType="image/jpg"/>
  <Override PartName="/ppt/media/image67.jpg" ContentType="image/jpg"/>
  <Override PartName="/ppt/media/image68.jpg" ContentType="image/jpg"/>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301" r:id="rId2"/>
    <p:sldId id="256" r:id="rId3"/>
    <p:sldId id="263" r:id="rId4"/>
    <p:sldId id="264" r:id="rId5"/>
    <p:sldId id="265" r:id="rId6"/>
    <p:sldId id="266" r:id="rId7"/>
    <p:sldId id="268" r:id="rId8"/>
    <p:sldId id="297" r:id="rId9"/>
    <p:sldId id="298" r:id="rId10"/>
    <p:sldId id="282" r:id="rId11"/>
    <p:sldId id="275" r:id="rId12"/>
    <p:sldId id="281" r:id="rId13"/>
    <p:sldId id="296" r:id="rId14"/>
    <p:sldId id="300" r:id="rId15"/>
    <p:sldId id="286" r:id="rId16"/>
    <p:sldId id="287" r:id="rId17"/>
    <p:sldId id="288" r:id="rId18"/>
    <p:sldId id="272" r:id="rId19"/>
    <p:sldId id="289" r:id="rId20"/>
    <p:sldId id="271" r:id="rId21"/>
    <p:sldId id="259" r:id="rId22"/>
    <p:sldId id="284" r:id="rId23"/>
    <p:sldId id="285" r:id="rId24"/>
    <p:sldId id="269" r:id="rId25"/>
    <p:sldId id="302"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C1CA9C6-5815-4ACD-9704-C8C6539544A0}">
          <p14:sldIdLst>
            <p14:sldId id="301"/>
            <p14:sldId id="256"/>
          </p14:sldIdLst>
        </p14:section>
        <p14:section name="Untitled Section" id="{F74C7AD6-BB5D-4FD7-A776-7D6DBC847CC5}">
          <p14:sldIdLst>
            <p14:sldId id="263"/>
            <p14:sldId id="264"/>
            <p14:sldId id="265"/>
            <p14:sldId id="266"/>
            <p14:sldId id="268"/>
            <p14:sldId id="297"/>
          </p14:sldIdLst>
        </p14:section>
        <p14:section name="Untitled Section" id="{C373F26C-EFD1-4907-98AB-2A3F4D55D919}">
          <p14:sldIdLst>
            <p14:sldId id="298"/>
            <p14:sldId id="282"/>
            <p14:sldId id="275"/>
            <p14:sldId id="281"/>
            <p14:sldId id="296"/>
            <p14:sldId id="300"/>
          </p14:sldIdLst>
        </p14:section>
        <p14:section name="Untitled Section" id="{894A10E1-1DBB-4209-84DC-D9F5CEDECC50}">
          <p14:sldIdLst>
            <p14:sldId id="286"/>
            <p14:sldId id="287"/>
            <p14:sldId id="288"/>
            <p14:sldId id="272"/>
            <p14:sldId id="289"/>
            <p14:sldId id="271"/>
          </p14:sldIdLst>
        </p14:section>
        <p14:section name="Untitled Section" id="{5D0B2E88-646C-4AA4-9D23-D8C4A8EE30C3}">
          <p14:sldIdLst>
            <p14:sldId id="259"/>
            <p14:sldId id="284"/>
            <p14:sldId id="285"/>
          </p14:sldIdLst>
        </p14:section>
        <p14:section name="Untitled Section" id="{CF661E30-A1C0-4D91-8B4D-EC60A26BDB47}">
          <p14:sldIdLst>
            <p14:sldId id="269"/>
            <p14:sldId id="302"/>
          </p14:sldIdLst>
        </p14:section>
      </p14:sectionLst>
    </p:ex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1FA"/>
    <a:srgbClr val="006CFA"/>
    <a:srgbClr val="0067FA"/>
    <a:srgbClr val="0051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79580" autoAdjust="0"/>
  </p:normalViewPr>
  <p:slideViewPr>
    <p:cSldViewPr snapToGrid="0">
      <p:cViewPr>
        <p:scale>
          <a:sx n="66" d="100"/>
          <a:sy n="66" d="100"/>
        </p:scale>
        <p:origin x="-2196" y="-672"/>
      </p:cViewPr>
      <p:guideLst>
        <p:guide orient="horz" pos="2160"/>
        <p:guide pos="3840"/>
      </p:guideLst>
    </p:cSldViewPr>
  </p:slideViewPr>
  <p:notesTextViewPr>
    <p:cViewPr>
      <p:scale>
        <a:sx n="1" d="1"/>
        <a:sy n="1" d="1"/>
      </p:scale>
      <p:origin x="0" y="0"/>
    </p:cViewPr>
  </p:notesTextViewPr>
  <p:sorterViewPr>
    <p:cViewPr varScale="1">
      <p:scale>
        <a:sx n="1" d="1"/>
        <a:sy n="1" d="1"/>
      </p:scale>
      <p:origin x="0" y="-6975"/>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3FC3ED-BE9A-4023-99C5-F930E274BAB0}" type="datetimeFigureOut">
              <a:rPr lang="en-US" smtClean="0"/>
              <a:t>9/12/2016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47CEAA-D318-4FEA-8471-B1D3D29536CF}" type="slidenum">
              <a:rPr lang="en-US" smtClean="0"/>
              <a:t>‹#›</a:t>
            </a:fld>
            <a:endParaRPr lang="en-US"/>
          </a:p>
        </p:txBody>
      </p:sp>
    </p:spTree>
    <p:extLst>
      <p:ext uri="{BB962C8B-B14F-4D97-AF65-F5344CB8AC3E}">
        <p14:creationId xmlns:p14="http://schemas.microsoft.com/office/powerpoint/2010/main" val="2289606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watermarkconsult.net/" TargetMode="External"/><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http://www.watermarkconsult.net/blog/2012/02/01/the-roi-of-a-great-customer-experience/" TargetMode="External"/><Relationship Id="rId5" Type="http://schemas.openxmlformats.org/officeDocument/2006/relationships/hyperlink" Target="http://www.amazon.com/Outside-In-Putting-Customers-Business/dp/0547913982/ref=sr_1_2?s=books&amp;ie=UTF8&amp;qid=1335348313&amp;sr=1-2" TargetMode="External"/><Relationship Id="rId4" Type="http://schemas.openxmlformats.org/officeDocument/2006/relationships/hyperlink" Target="http://blogs.forrester.com/megan_burns/12-01-23-forresters_fifth_annual_customer_experience_index_shows_excellence_is_exceedingly_rare"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smtClean="0">
                <a:solidFill>
                  <a:schemeClr val="tx1"/>
                </a:solidFill>
                <a:effectLst/>
                <a:latin typeface="+mn-lt"/>
                <a:ea typeface="+mn-ea"/>
                <a:cs typeface="+mn-cs"/>
              </a:rPr>
              <a:t>It’s an analysis done by Jon </a:t>
            </a:r>
            <a:r>
              <a:rPr lang="en-US" sz="1200" b="0" i="0" kern="1200" dirty="0" err="1" smtClean="0">
                <a:solidFill>
                  <a:schemeClr val="tx1"/>
                </a:solidFill>
                <a:effectLst/>
                <a:latin typeface="+mn-lt"/>
                <a:ea typeface="+mn-ea"/>
                <a:cs typeface="+mn-cs"/>
              </a:rPr>
              <a:t>Picoult</a:t>
            </a:r>
            <a:r>
              <a:rPr lang="en-US" sz="1200" b="0" i="0" kern="1200" dirty="0" smtClean="0">
                <a:solidFill>
                  <a:schemeClr val="tx1"/>
                </a:solidFill>
                <a:effectLst/>
                <a:latin typeface="+mn-lt"/>
                <a:ea typeface="+mn-ea"/>
                <a:cs typeface="+mn-cs"/>
              </a:rPr>
              <a:t> of </a:t>
            </a:r>
            <a:r>
              <a:rPr lang="en-US" sz="1200" b="0" i="0" u="none" strike="noStrike" kern="1200" dirty="0" smtClean="0">
                <a:solidFill>
                  <a:schemeClr val="tx1"/>
                </a:solidFill>
                <a:effectLst/>
                <a:latin typeface="+mn-lt"/>
                <a:ea typeface="+mn-ea"/>
                <a:cs typeface="+mn-cs"/>
                <a:hlinkClick r:id="rId3"/>
              </a:rPr>
              <a:t>Watermark Consulting</a:t>
            </a:r>
            <a:r>
              <a:rPr lang="en-US" sz="1200" b="0" i="0" kern="1200" dirty="0" smtClean="0">
                <a:solidFill>
                  <a:schemeClr val="tx1"/>
                </a:solidFill>
                <a:effectLst/>
                <a:latin typeface="+mn-lt"/>
                <a:ea typeface="+mn-ea"/>
                <a:cs typeface="+mn-cs"/>
              </a:rPr>
              <a:t>, who took five years of data from Forrester’s </a:t>
            </a:r>
            <a:r>
              <a:rPr lang="en-US" sz="1200" b="0" i="0" u="none" strike="noStrike" kern="1200" dirty="0" smtClean="0">
                <a:solidFill>
                  <a:schemeClr val="tx1"/>
                </a:solidFill>
                <a:effectLst/>
                <a:latin typeface="+mn-lt"/>
                <a:ea typeface="+mn-ea"/>
                <a:cs typeface="+mn-cs"/>
                <a:hlinkClick r:id="rId4"/>
              </a:rPr>
              <a:t>Customer Experience Index</a:t>
            </a:r>
            <a:r>
              <a:rPr lang="en-US" sz="1200" b="0" i="0" kern="1200" dirty="0" smtClean="0">
                <a:solidFill>
                  <a:schemeClr val="tx1"/>
                </a:solidFill>
                <a:effectLst/>
                <a:latin typeface="+mn-lt"/>
                <a:ea typeface="+mn-ea"/>
                <a:cs typeface="+mn-cs"/>
              </a:rPr>
              <a:t> and constructed two model portfolios. One is a portfolio of the top 10 publicly traded companies in the index (customer experience leaders), and one is a portfolio of the bottom 10 publicly traded companies in the index (customer experience laggards).</a:t>
            </a:r>
          </a:p>
          <a:p>
            <a:pPr fontAlgn="base"/>
            <a:r>
              <a:rPr lang="en-US" sz="1200" b="0" i="0" kern="1200" dirty="0" smtClean="0">
                <a:solidFill>
                  <a:schemeClr val="tx1"/>
                </a:solidFill>
                <a:effectLst/>
                <a:latin typeface="+mn-lt"/>
                <a:ea typeface="+mn-ea"/>
                <a:cs typeface="+mn-cs"/>
              </a:rPr>
              <a:t>You can read details of how Jon conducted his analysis in our new book, </a:t>
            </a:r>
            <a:r>
              <a:rPr lang="en-US" sz="1200" b="0" i="1" u="none" strike="noStrike" kern="1200" dirty="0" smtClean="0">
                <a:solidFill>
                  <a:schemeClr val="tx1"/>
                </a:solidFill>
                <a:effectLst/>
                <a:latin typeface="+mn-lt"/>
                <a:ea typeface="+mn-ea"/>
                <a:cs typeface="+mn-cs"/>
                <a:hlinkClick r:id="rId5"/>
              </a:rPr>
              <a:t>Outside In</a:t>
            </a:r>
            <a:r>
              <a:rPr lang="en-US" sz="1200" b="0" i="0" kern="1200" dirty="0" smtClean="0">
                <a:solidFill>
                  <a:schemeClr val="tx1"/>
                </a:solidFill>
                <a:effectLst/>
                <a:latin typeface="+mn-lt"/>
                <a:ea typeface="+mn-ea"/>
                <a:cs typeface="+mn-cs"/>
              </a:rPr>
              <a:t>, and in </a:t>
            </a:r>
            <a:r>
              <a:rPr lang="en-US" sz="1200" b="0" i="0" u="none" strike="noStrike" kern="1200" dirty="0" smtClean="0">
                <a:solidFill>
                  <a:schemeClr val="tx1"/>
                </a:solidFill>
                <a:effectLst/>
                <a:latin typeface="+mn-lt"/>
                <a:ea typeface="+mn-ea"/>
                <a:cs typeface="+mn-cs"/>
                <a:hlinkClick r:id="rId6"/>
              </a:rPr>
              <a:t>this post on Jon’s blog</a:t>
            </a:r>
            <a:r>
              <a:rPr lang="en-US" sz="1200" b="0" i="0" kern="1200" dirty="0" smtClean="0">
                <a:solidFill>
                  <a:schemeClr val="tx1"/>
                </a:solidFill>
                <a:effectLst/>
                <a:latin typeface="+mn-lt"/>
                <a:ea typeface="+mn-ea"/>
                <a:cs typeface="+mn-cs"/>
              </a:rPr>
              <a:t>. The results are striking. Over the course of the five-year period, the customer experience leaders spanked the laggards in stock performance. The leader portfolio had a cumulative total return of +22.5%, compared with a -1.3% decline for the S&amp;P 500 market index and a -46.3% decline for the laggard portfolio.</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EF4E37-0390-4C50-867D-92C7FD837113}"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489289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solidFill>
                  <a:prstClr val="black"/>
                </a:solidFill>
              </a:rPr>
              <a:pPr/>
              <a:t>13</a:t>
            </a:fld>
            <a:endParaRPr lang="en-US" dirty="0">
              <a:solidFill>
                <a:prstClr val="black"/>
              </a:solidFill>
            </a:endParaRPr>
          </a:p>
        </p:txBody>
      </p:sp>
      <p:sp>
        <p:nvSpPr>
          <p:cNvPr id="9" name="Slide Image Placeholder 8"/>
          <p:cNvSpPr>
            <a:spLocks noGrp="1" noRot="1" noChangeAspect="1"/>
          </p:cNvSpPr>
          <p:nvPr>
            <p:ph type="sldImg"/>
          </p:nvPr>
        </p:nvSpPr>
        <p:spPr>
          <a:xfrm>
            <a:off x="-3232150" y="1108075"/>
            <a:ext cx="10409238" cy="5856288"/>
          </a:xfrm>
        </p:spPr>
      </p:sp>
      <p:sp>
        <p:nvSpPr>
          <p:cNvPr id="10" name="Notes Placeholder 9"/>
          <p:cNvSpPr>
            <a:spLocks noGrp="1"/>
          </p:cNvSpPr>
          <p:nvPr>
            <p:ph type="body" idx="1"/>
          </p:nvPr>
        </p:nvSpPr>
        <p:spPr/>
        <p:txBody>
          <a:bodyPr>
            <a:normAutofit/>
          </a:bodyPr>
          <a:lstStyle/>
          <a:p>
            <a:r>
              <a:rPr lang="en-US" dirty="0" smtClean="0"/>
              <a:t>90% v</a:t>
            </a:r>
            <a:r>
              <a:rPr lang="en-US" baseline="0" dirty="0" smtClean="0"/>
              <a:t> 15% </a:t>
            </a:r>
            <a:endParaRPr lang="en-US" dirty="0" smtClean="0"/>
          </a:p>
          <a:p>
            <a:r>
              <a:rPr lang="en-US" dirty="0" smtClean="0"/>
              <a:t>So in summary think of how you can use IOT in these</a:t>
            </a:r>
            <a:r>
              <a:rPr lang="en-US" baseline="0" dirty="0" smtClean="0"/>
              <a:t> terms…first to understand…then to evolve and finally to transform/disrupt your industry</a:t>
            </a:r>
            <a:endParaRPr lang="en-US" dirty="0"/>
          </a:p>
        </p:txBody>
      </p:sp>
    </p:spTree>
    <p:extLst>
      <p:ext uri="{BB962C8B-B14F-4D97-AF65-F5344CB8AC3E}">
        <p14:creationId xmlns:p14="http://schemas.microsoft.com/office/powerpoint/2010/main" val="1759793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Roche</a:t>
            </a:r>
            <a:r>
              <a:rPr lang="en-NZ" dirty="0" smtClean="0"/>
              <a:t> Diabetes Care: doctors - fitness trackers - blood tests in real time.</a:t>
            </a:r>
          </a:p>
          <a:p>
            <a:pPr marL="0" marR="0" indent="0" algn="l" defTabSz="914400" rtl="0" eaLnBrk="1" fontAlgn="auto" latinLnBrk="0" hangingPunct="1">
              <a:lnSpc>
                <a:spcPct val="100000"/>
              </a:lnSpc>
              <a:spcBef>
                <a:spcPts val="0"/>
              </a:spcBef>
              <a:spcAft>
                <a:spcPts val="0"/>
              </a:spcAft>
              <a:buClrTx/>
              <a:buSzTx/>
              <a:buFontTx/>
              <a:buNone/>
              <a:tabLst/>
              <a:defRPr/>
            </a:pPr>
            <a:r>
              <a:rPr lang="en-NZ" sz="1200" b="1" spc="-5" dirty="0" smtClean="0">
                <a:solidFill>
                  <a:srgbClr val="FFFFFF"/>
                </a:solidFill>
                <a:latin typeface="Arial"/>
                <a:cs typeface="Arial"/>
              </a:rPr>
              <a:t>Mercedes-AMG</a:t>
            </a:r>
            <a:r>
              <a:rPr lang="en-NZ" sz="1200" b="0" spc="-5" dirty="0" smtClean="0">
                <a:solidFill>
                  <a:srgbClr val="FFFFFF"/>
                </a:solidFill>
                <a:latin typeface="Arial"/>
                <a:cs typeface="Arial"/>
              </a:rPr>
              <a:t> runs </a:t>
            </a:r>
            <a:r>
              <a:rPr lang="en-NZ" sz="1200" spc="-10" dirty="0" smtClean="0">
                <a:solidFill>
                  <a:srgbClr val="FFFFFF"/>
                </a:solidFill>
                <a:latin typeface="Arial"/>
                <a:cs typeface="Arial"/>
              </a:rPr>
              <a:t>SAP </a:t>
            </a:r>
            <a:r>
              <a:rPr lang="en-NZ" sz="1200" spc="-5" dirty="0" smtClean="0">
                <a:solidFill>
                  <a:srgbClr val="FFFFFF"/>
                </a:solidFill>
                <a:latin typeface="Arial"/>
                <a:cs typeface="Arial"/>
              </a:rPr>
              <a:t>real-  </a:t>
            </a:r>
            <a:r>
              <a:rPr lang="en-NZ" sz="1200" dirty="0" smtClean="0">
                <a:solidFill>
                  <a:srgbClr val="FFFFFF"/>
                </a:solidFill>
                <a:latin typeface="Arial"/>
                <a:cs typeface="Arial"/>
              </a:rPr>
              <a:t>time </a:t>
            </a:r>
            <a:r>
              <a:rPr lang="en-NZ" sz="1200" spc="-5" dirty="0" smtClean="0">
                <a:solidFill>
                  <a:srgbClr val="FFFFFF"/>
                </a:solidFill>
                <a:latin typeface="Arial"/>
                <a:cs typeface="Arial"/>
              </a:rPr>
              <a:t>platform </a:t>
            </a:r>
            <a:r>
              <a:rPr lang="en-NZ" sz="1200" dirty="0" smtClean="0">
                <a:solidFill>
                  <a:srgbClr val="FFFFFF"/>
                </a:solidFill>
                <a:latin typeface="Arial"/>
                <a:cs typeface="Arial"/>
              </a:rPr>
              <a:t>for </a:t>
            </a:r>
            <a:r>
              <a:rPr lang="en-NZ" sz="1200" spc="-5" dirty="0" smtClean="0">
                <a:solidFill>
                  <a:srgbClr val="FFFFFF"/>
                </a:solidFill>
                <a:latin typeface="Arial"/>
                <a:cs typeface="Arial"/>
              </a:rPr>
              <a:t>engine testing</a:t>
            </a:r>
            <a:r>
              <a:rPr lang="en-NZ" sz="1200" spc="-5" baseline="0" dirty="0" smtClean="0">
                <a:solidFill>
                  <a:srgbClr val="FFFFFF"/>
                </a:solidFill>
                <a:latin typeface="Arial"/>
                <a:cs typeface="Arial"/>
              </a:rPr>
              <a:t> </a:t>
            </a:r>
            <a:r>
              <a:rPr lang="en-NZ" sz="1200" spc="-5" dirty="0" smtClean="0">
                <a:solidFill>
                  <a:srgbClr val="FFFFFF"/>
                </a:solidFill>
                <a:latin typeface="Arial"/>
                <a:cs typeface="Arial"/>
              </a:rPr>
              <a:t>and quality  assurance –</a:t>
            </a:r>
          </a:p>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Still</a:t>
            </a:r>
            <a:r>
              <a:rPr lang="en-NZ" baseline="0" dirty="0" smtClean="0"/>
              <a:t> </a:t>
            </a:r>
            <a:r>
              <a:rPr lang="en-NZ" sz="1200" spc="-5" dirty="0" smtClean="0">
                <a:solidFill>
                  <a:srgbClr val="FFFFFF"/>
                </a:solidFill>
                <a:latin typeface="Arial"/>
                <a:cs typeface="Arial"/>
              </a:rPr>
              <a:t>has  launched an entirely new  business </a:t>
            </a:r>
            <a:r>
              <a:rPr lang="en-NZ" sz="1200" dirty="0" smtClean="0">
                <a:solidFill>
                  <a:srgbClr val="FFFFFF"/>
                </a:solidFill>
                <a:latin typeface="Arial"/>
                <a:cs typeface="Arial"/>
              </a:rPr>
              <a:t>model </a:t>
            </a:r>
            <a:r>
              <a:rPr lang="en-NZ" sz="1200" spc="-5" dirty="0" smtClean="0">
                <a:solidFill>
                  <a:srgbClr val="FFFFFF"/>
                </a:solidFill>
                <a:latin typeface="Arial"/>
                <a:cs typeface="Arial"/>
              </a:rPr>
              <a:t>by </a:t>
            </a:r>
            <a:r>
              <a:rPr lang="en-NZ" sz="1200" b="1" spc="-5" dirty="0" smtClean="0">
                <a:solidFill>
                  <a:srgbClr val="FFFFFF"/>
                </a:solidFill>
                <a:latin typeface="Arial"/>
                <a:cs typeface="Arial"/>
              </a:rPr>
              <a:t>fully </a:t>
            </a:r>
            <a:r>
              <a:rPr lang="en-NZ" sz="1200" b="1" spc="-10" dirty="0" smtClean="0">
                <a:solidFill>
                  <a:srgbClr val="FFFFFF"/>
                </a:solidFill>
                <a:latin typeface="Arial"/>
                <a:cs typeface="Arial"/>
              </a:rPr>
              <a:t>digitizing </a:t>
            </a:r>
            <a:r>
              <a:rPr lang="en-NZ" sz="1200" b="1" spc="-5" dirty="0" smtClean="0">
                <a:solidFill>
                  <a:srgbClr val="FFFFFF"/>
                </a:solidFill>
                <a:latin typeface="Arial"/>
                <a:cs typeface="Arial"/>
              </a:rPr>
              <a:t>the  </a:t>
            </a:r>
            <a:r>
              <a:rPr lang="en-NZ" sz="1200" b="1" dirty="0" smtClean="0">
                <a:solidFill>
                  <a:srgbClr val="FFFFFF"/>
                </a:solidFill>
                <a:latin typeface="Arial"/>
                <a:cs typeface="Arial"/>
              </a:rPr>
              <a:t>forklift </a:t>
            </a:r>
            <a:r>
              <a:rPr lang="en-NZ" sz="1200" b="1" spc="-5" dirty="0" smtClean="0">
                <a:solidFill>
                  <a:srgbClr val="FFFFFF"/>
                </a:solidFill>
                <a:latin typeface="Arial"/>
                <a:cs typeface="Arial"/>
              </a:rPr>
              <a:t>robot-truck’s  </a:t>
            </a:r>
            <a:r>
              <a:rPr lang="en-NZ" sz="1200" spc="-5" dirty="0" smtClean="0">
                <a:solidFill>
                  <a:srgbClr val="FFFFFF"/>
                </a:solidFill>
                <a:latin typeface="Arial"/>
                <a:cs typeface="Arial"/>
              </a:rPr>
              <a:t>(autonomous) actions (incl.</a:t>
            </a:r>
            <a:r>
              <a:rPr lang="en-NZ" sz="1200" spc="-55" dirty="0" smtClean="0">
                <a:solidFill>
                  <a:srgbClr val="FFFFFF"/>
                </a:solidFill>
                <a:latin typeface="Arial"/>
                <a:cs typeface="Arial"/>
              </a:rPr>
              <a:t> </a:t>
            </a:r>
            <a:r>
              <a:rPr lang="en-NZ" sz="1200" spc="-5" dirty="0" smtClean="0">
                <a:solidFill>
                  <a:srgbClr val="FFFFFF"/>
                </a:solidFill>
                <a:latin typeface="Arial"/>
                <a:cs typeface="Arial"/>
              </a:rPr>
              <a:t>3D  imaging of</a:t>
            </a:r>
            <a:r>
              <a:rPr lang="en-NZ" sz="1200" spc="-60" dirty="0" smtClean="0">
                <a:solidFill>
                  <a:srgbClr val="FFFFFF"/>
                </a:solidFill>
                <a:latin typeface="Arial"/>
                <a:cs typeface="Arial"/>
              </a:rPr>
              <a:t> </a:t>
            </a:r>
            <a:r>
              <a:rPr lang="en-NZ" sz="1200" spc="-5" dirty="0" smtClean="0">
                <a:solidFill>
                  <a:srgbClr val="FFFFFF"/>
                </a:solidFill>
                <a:latin typeface="Arial"/>
                <a:cs typeface="Arial"/>
              </a:rPr>
              <a:t>environment).</a:t>
            </a:r>
          </a:p>
          <a:p>
            <a:pPr marL="0" marR="0" indent="0" algn="l" defTabSz="914400" rtl="0" eaLnBrk="1" fontAlgn="auto" latinLnBrk="0" hangingPunct="1">
              <a:lnSpc>
                <a:spcPct val="100000"/>
              </a:lnSpc>
              <a:spcBef>
                <a:spcPts val="0"/>
              </a:spcBef>
              <a:spcAft>
                <a:spcPts val="0"/>
              </a:spcAft>
              <a:buClrTx/>
              <a:buSzTx/>
              <a:buFontTx/>
              <a:buNone/>
              <a:tabLst/>
              <a:defRPr/>
            </a:pPr>
            <a:r>
              <a:rPr lang="en-NZ" sz="1200" b="0" spc="-5" dirty="0" smtClean="0">
                <a:solidFill>
                  <a:srgbClr val="FFFFFF"/>
                </a:solidFill>
                <a:latin typeface="Arial"/>
                <a:cs typeface="Arial"/>
              </a:rPr>
              <a:t>Siemens</a:t>
            </a:r>
            <a:r>
              <a:rPr lang="en-NZ" sz="1200" b="1" spc="-5" dirty="0" smtClean="0">
                <a:solidFill>
                  <a:srgbClr val="FFFFFF"/>
                </a:solidFill>
                <a:latin typeface="Arial"/>
                <a:cs typeface="Arial"/>
              </a:rPr>
              <a:t>, </a:t>
            </a:r>
            <a:r>
              <a:rPr lang="en-NZ" sz="1200" spc="-10" dirty="0" smtClean="0">
                <a:solidFill>
                  <a:srgbClr val="FFFFFF"/>
                </a:solidFill>
                <a:latin typeface="Arial"/>
                <a:cs typeface="Arial"/>
              </a:rPr>
              <a:t>one </a:t>
            </a:r>
            <a:r>
              <a:rPr lang="en-NZ" sz="1200" spc="-5" dirty="0" smtClean="0">
                <a:solidFill>
                  <a:srgbClr val="FFFFFF"/>
                </a:solidFill>
                <a:latin typeface="Arial"/>
                <a:cs typeface="Arial"/>
              </a:rPr>
              <a:t>of the largest manufacturer of 'things' is using  </a:t>
            </a:r>
            <a:r>
              <a:rPr lang="en-NZ" sz="1200" spc="-10" dirty="0" smtClean="0">
                <a:solidFill>
                  <a:srgbClr val="FFFFFF"/>
                </a:solidFill>
                <a:latin typeface="Arial"/>
                <a:cs typeface="Arial"/>
              </a:rPr>
              <a:t>SAP </a:t>
            </a:r>
            <a:r>
              <a:rPr lang="en-NZ" sz="1200" spc="-5" dirty="0" smtClean="0">
                <a:solidFill>
                  <a:srgbClr val="FFFFFF"/>
                </a:solidFill>
                <a:latin typeface="Arial"/>
                <a:cs typeface="Arial"/>
              </a:rPr>
              <a:t>HANA Cloud Platform as its  backbone for IOT</a:t>
            </a:r>
          </a:p>
          <a:p>
            <a:pPr marL="0" marR="0" indent="0" algn="l" defTabSz="914400" rtl="0" eaLnBrk="1" fontAlgn="auto" latinLnBrk="0" hangingPunct="1">
              <a:lnSpc>
                <a:spcPct val="100000"/>
              </a:lnSpc>
              <a:spcBef>
                <a:spcPts val="0"/>
              </a:spcBef>
              <a:spcAft>
                <a:spcPts val="0"/>
              </a:spcAft>
              <a:buClrTx/>
              <a:buSzTx/>
              <a:buFontTx/>
              <a:buNone/>
              <a:tabLst/>
              <a:defRPr/>
            </a:pPr>
            <a:endParaRPr lang="en-NZ" sz="1200" dirty="0" smtClean="0">
              <a:latin typeface="Arial"/>
              <a:cs typeface="Arial"/>
            </a:endParaRPr>
          </a:p>
        </p:txBody>
      </p:sp>
      <p:sp>
        <p:nvSpPr>
          <p:cNvPr id="4" name="Slide Number Placeholder 3"/>
          <p:cNvSpPr>
            <a:spLocks noGrp="1"/>
          </p:cNvSpPr>
          <p:nvPr>
            <p:ph type="sldNum" sz="quarter" idx="10"/>
          </p:nvPr>
        </p:nvSpPr>
        <p:spPr/>
        <p:txBody>
          <a:bodyPr/>
          <a:lstStyle/>
          <a:p>
            <a:fld id="{63A52EFA-6066-4CB7-835C-547E75698FA5}" type="slidenum">
              <a:rPr lang="en-NZ" smtClean="0"/>
              <a:t>14</a:t>
            </a:fld>
            <a:endParaRPr lang="en-NZ"/>
          </a:p>
        </p:txBody>
      </p:sp>
    </p:spTree>
    <p:extLst>
      <p:ext uri="{BB962C8B-B14F-4D97-AF65-F5344CB8AC3E}">
        <p14:creationId xmlns:p14="http://schemas.microsoft.com/office/powerpoint/2010/main" val="1752708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p:cNvSpPr>
            <a:spLocks noGrp="1"/>
          </p:cNvSpPr>
          <p:nvPr>
            <p:ph type="body" idx="1"/>
          </p:nvPr>
        </p:nvSpPr>
        <p:spPr/>
        <p:txBody>
          <a:bodyPr>
            <a:normAutofit fontScale="85000" lnSpcReduction="20000"/>
          </a:bodyPr>
          <a:lstStyle/>
          <a:p>
            <a:pPr defTabSz="914377" eaLnBrk="1" fontAlgn="auto" hangingPunct="1">
              <a:spcBef>
                <a:spcPts val="0"/>
              </a:spcBef>
              <a:spcAft>
                <a:spcPts val="0"/>
              </a:spcAft>
              <a:defRPr/>
            </a:pPr>
            <a:r>
              <a:rPr lang="en-US" b="1" dirty="0" smtClean="0">
                <a:ea typeface="+mn-ea"/>
                <a:cs typeface="+mn-cs"/>
              </a:rPr>
              <a:t>And it’s not because of effort or focus.  According to the Forrester research, 91% of marketers have prioritized customer experience through personalization as one of the top priorities.</a:t>
            </a:r>
          </a:p>
          <a:p>
            <a:pPr defTabSz="914377" eaLnBrk="1" fontAlgn="auto" hangingPunct="1">
              <a:spcBef>
                <a:spcPts val="0"/>
              </a:spcBef>
              <a:spcAft>
                <a:spcPts val="0"/>
              </a:spcAft>
              <a:defRPr/>
            </a:pPr>
            <a:endParaRPr lang="en-US" b="1" dirty="0" smtClean="0">
              <a:ea typeface="+mn-ea"/>
              <a:cs typeface="+mn-cs"/>
            </a:endParaRPr>
          </a:p>
          <a:p>
            <a:pPr defTabSz="914377" eaLnBrk="1" fontAlgn="auto" hangingPunct="1">
              <a:spcBef>
                <a:spcPts val="0"/>
              </a:spcBef>
              <a:spcAft>
                <a:spcPts val="0"/>
              </a:spcAft>
              <a:defRPr/>
            </a:pPr>
            <a:r>
              <a:rPr lang="en-US" b="1" dirty="0" smtClean="0">
                <a:ea typeface="+mn-ea"/>
                <a:cs typeface="+mn-cs"/>
              </a:rPr>
              <a:t>Yet, if you look closer to the key capabilities that marketing organizations face:</a:t>
            </a:r>
            <a:endParaRPr lang="en-US" dirty="0" smtClean="0">
              <a:ea typeface="+mn-ea"/>
              <a:cs typeface="+mn-cs"/>
            </a:endParaRPr>
          </a:p>
          <a:p>
            <a:pPr defTabSz="914377" eaLnBrk="1" fontAlgn="auto" hangingPunct="1">
              <a:spcBef>
                <a:spcPts val="0"/>
              </a:spcBef>
              <a:spcAft>
                <a:spcPts val="0"/>
              </a:spcAft>
              <a:defRPr/>
            </a:pPr>
            <a:endParaRPr lang="en-US" dirty="0" smtClean="0">
              <a:ea typeface="+mn-ea"/>
              <a:cs typeface="+mn-cs"/>
            </a:endParaRPr>
          </a:p>
          <a:p>
            <a:pPr marL="228600" indent="-228600" defTabSz="914377" eaLnBrk="1" fontAlgn="auto" hangingPunct="1">
              <a:spcBef>
                <a:spcPts val="0"/>
              </a:spcBef>
              <a:spcAft>
                <a:spcPts val="0"/>
              </a:spcAft>
              <a:buFontTx/>
              <a:buAutoNum type="arabicPeriod"/>
              <a:defRPr/>
            </a:pPr>
            <a:r>
              <a:rPr lang="en-US" dirty="0" smtClean="0">
                <a:ea typeface="+mn-ea"/>
                <a:cs typeface="+mn-cs"/>
              </a:rPr>
              <a:t>According to Forrester research only 16% is able to capture customer intent and deliver real-time behavior-based marketing engagement across all channels.</a:t>
            </a:r>
          </a:p>
          <a:p>
            <a:pPr defTabSz="914377" eaLnBrk="1" fontAlgn="auto" hangingPunct="1">
              <a:spcBef>
                <a:spcPts val="0"/>
              </a:spcBef>
              <a:spcAft>
                <a:spcPts val="0"/>
              </a:spcAft>
              <a:defRPr/>
            </a:pPr>
            <a:r>
              <a:rPr lang="en-US" dirty="0" smtClean="0">
                <a:ea typeface="+mn-ea"/>
                <a:cs typeface="+mn-cs"/>
              </a:rPr>
              <a:t>2. And the latest </a:t>
            </a:r>
            <a:r>
              <a:rPr lang="en-US" dirty="0" err="1" smtClean="0">
                <a:ea typeface="+mn-ea"/>
                <a:cs typeface="+mn-cs"/>
              </a:rPr>
              <a:t>eMarketing</a:t>
            </a:r>
            <a:r>
              <a:rPr lang="en-US" dirty="0" smtClean="0">
                <a:ea typeface="+mn-ea"/>
                <a:cs typeface="+mn-cs"/>
              </a:rPr>
              <a:t> report, 96% of marketers don’t have a comprehensive single view of the customer and that 80% don’t understand their customers beyond the basic information (name, address, and products bought). </a:t>
            </a:r>
          </a:p>
          <a:p>
            <a:pPr defTabSz="914377" eaLnBrk="1" fontAlgn="auto" hangingPunct="1">
              <a:spcBef>
                <a:spcPts val="0"/>
              </a:spcBef>
              <a:spcAft>
                <a:spcPts val="0"/>
              </a:spcAft>
              <a:defRPr/>
            </a:pPr>
            <a:endParaRPr lang="en-US" dirty="0" smtClean="0">
              <a:ea typeface="+mn-ea"/>
              <a:cs typeface="+mn-cs"/>
            </a:endParaRPr>
          </a:p>
          <a:p>
            <a:pPr defTabSz="914377" eaLnBrk="1" fontAlgn="auto" hangingPunct="1">
              <a:spcBef>
                <a:spcPts val="0"/>
              </a:spcBef>
              <a:spcAft>
                <a:spcPts val="0"/>
              </a:spcAft>
              <a:defRPr/>
            </a:pPr>
            <a:r>
              <a:rPr lang="en-US" b="1" dirty="0" smtClean="0">
                <a:ea typeface="+mn-ea"/>
                <a:cs typeface="+mn-cs"/>
              </a:rPr>
              <a:t>Most common data used for personalization:</a:t>
            </a:r>
          </a:p>
          <a:p>
            <a:pPr marL="171450" indent="-171450" defTabSz="914377" eaLnBrk="1" fontAlgn="auto" hangingPunct="1">
              <a:spcBef>
                <a:spcPts val="0"/>
              </a:spcBef>
              <a:spcAft>
                <a:spcPts val="0"/>
              </a:spcAft>
              <a:buFont typeface="Arial"/>
              <a:buChar char="•"/>
              <a:defRPr/>
            </a:pPr>
            <a:r>
              <a:rPr lang="en-US" dirty="0" smtClean="0">
                <a:ea typeface="+mn-ea"/>
                <a:cs typeface="+mn-cs"/>
              </a:rPr>
              <a:t>email address (57%)</a:t>
            </a:r>
          </a:p>
          <a:p>
            <a:pPr marL="171450" indent="-171450" defTabSz="914377" eaLnBrk="1" fontAlgn="auto" hangingPunct="1">
              <a:spcBef>
                <a:spcPts val="0"/>
              </a:spcBef>
              <a:spcAft>
                <a:spcPts val="0"/>
              </a:spcAft>
              <a:buFont typeface="Arial"/>
              <a:buChar char="•"/>
              <a:defRPr/>
            </a:pPr>
            <a:r>
              <a:rPr lang="en-US" dirty="0" smtClean="0">
                <a:ea typeface="+mn-ea"/>
                <a:cs typeface="+mn-cs"/>
              </a:rPr>
              <a:t>Name – 45%</a:t>
            </a:r>
          </a:p>
          <a:p>
            <a:pPr marL="171450" indent="-171450" defTabSz="914377" eaLnBrk="1" fontAlgn="auto" hangingPunct="1">
              <a:spcBef>
                <a:spcPts val="0"/>
              </a:spcBef>
              <a:spcAft>
                <a:spcPts val="0"/>
              </a:spcAft>
              <a:buFont typeface="Arial"/>
              <a:buChar char="•"/>
              <a:defRPr/>
            </a:pPr>
            <a:r>
              <a:rPr lang="en-US" dirty="0" smtClean="0">
                <a:ea typeface="+mn-ea"/>
                <a:cs typeface="+mn-cs"/>
              </a:rPr>
              <a:t>Address – 41%</a:t>
            </a:r>
          </a:p>
          <a:p>
            <a:pPr marL="171450" indent="-171450" defTabSz="914377" eaLnBrk="1" fontAlgn="auto" hangingPunct="1">
              <a:spcBef>
                <a:spcPts val="0"/>
              </a:spcBef>
              <a:spcAft>
                <a:spcPts val="0"/>
              </a:spcAft>
              <a:buFont typeface="Arial"/>
              <a:buChar char="•"/>
              <a:defRPr/>
            </a:pPr>
            <a:r>
              <a:rPr lang="en-US" dirty="0" smtClean="0">
                <a:ea typeface="+mn-ea"/>
                <a:cs typeface="+mn-cs"/>
              </a:rPr>
              <a:t>Demographics – 40%</a:t>
            </a:r>
          </a:p>
          <a:p>
            <a:pPr defTabSz="914377" eaLnBrk="1" fontAlgn="auto" hangingPunct="1">
              <a:spcBef>
                <a:spcPts val="0"/>
              </a:spcBef>
              <a:spcAft>
                <a:spcPts val="0"/>
              </a:spcAft>
              <a:defRPr/>
            </a:pPr>
            <a:r>
              <a:rPr lang="en-US" dirty="0" smtClean="0">
                <a:ea typeface="+mn-ea"/>
                <a:cs typeface="+mn-cs"/>
              </a:rPr>
              <a:t>(VB Insights, July 2015)</a:t>
            </a:r>
          </a:p>
          <a:p>
            <a:pPr defTabSz="914377" eaLnBrk="1" fontAlgn="auto" hangingPunct="1">
              <a:spcBef>
                <a:spcPts val="0"/>
              </a:spcBef>
              <a:spcAft>
                <a:spcPts val="0"/>
              </a:spcAft>
              <a:defRPr/>
            </a:pPr>
            <a:endParaRPr lang="en-US" dirty="0" smtClean="0">
              <a:ea typeface="+mn-ea"/>
              <a:cs typeface="+mn-cs"/>
            </a:endParaRPr>
          </a:p>
          <a:p>
            <a:pPr defTabSz="914377" eaLnBrk="1" fontAlgn="auto" hangingPunct="1">
              <a:spcBef>
                <a:spcPts val="0"/>
              </a:spcBef>
              <a:spcAft>
                <a:spcPts val="0"/>
              </a:spcAft>
              <a:defRPr/>
            </a:pPr>
            <a:r>
              <a:rPr lang="en-US" b="1" dirty="0" smtClean="0">
                <a:ea typeface="+mn-ea"/>
                <a:cs typeface="+mn-cs"/>
              </a:rPr>
              <a:t>Not in sync with the dynamic customer </a:t>
            </a:r>
            <a:r>
              <a:rPr lang="en-US" dirty="0" smtClean="0">
                <a:ea typeface="+mn-ea"/>
                <a:cs typeface="+mn-cs"/>
              </a:rPr>
              <a:t>– Not really listening nor capturing customer signals, and too slow to react resulting in missed customer opportunities, or irrelevant offers and promotions</a:t>
            </a:r>
          </a:p>
          <a:p>
            <a:pPr defTabSz="914377" eaLnBrk="1" fontAlgn="auto" hangingPunct="1">
              <a:spcBef>
                <a:spcPts val="0"/>
              </a:spcBef>
              <a:spcAft>
                <a:spcPts val="0"/>
              </a:spcAft>
              <a:defRPr/>
            </a:pPr>
            <a:endParaRPr lang="en-US" dirty="0" smtClean="0">
              <a:ea typeface="+mn-ea"/>
              <a:cs typeface="+mn-cs"/>
            </a:endParaRPr>
          </a:p>
          <a:p>
            <a:pPr defTabSz="914377" eaLnBrk="1" fontAlgn="auto" hangingPunct="1">
              <a:spcBef>
                <a:spcPts val="0"/>
              </a:spcBef>
              <a:spcAft>
                <a:spcPts val="0"/>
              </a:spcAft>
              <a:defRPr/>
            </a:pPr>
            <a:endParaRPr lang="en-US" dirty="0" smtClean="0">
              <a:ea typeface="+mn-ea"/>
              <a:cs typeface="+mn-cs"/>
            </a:endParaRPr>
          </a:p>
          <a:p>
            <a:pPr defTabSz="914377" eaLnBrk="1" fontAlgn="auto" hangingPunct="1">
              <a:spcBef>
                <a:spcPts val="0"/>
              </a:spcBef>
              <a:spcAft>
                <a:spcPts val="0"/>
              </a:spcAft>
              <a:defRPr/>
            </a:pPr>
            <a:r>
              <a:rPr lang="en-US" dirty="0" smtClean="0">
                <a:ea typeface="+mn-ea"/>
                <a:cs typeface="+mn-cs"/>
              </a:rPr>
              <a:t>3. CMO Council study reported that only 28% of marketers deliver personalized experiences across channels (i.e. sales, service, and commerce)</a:t>
            </a:r>
          </a:p>
          <a:p>
            <a:pPr defTabSz="914377" eaLnBrk="1" fontAlgn="auto" hangingPunct="1">
              <a:spcBef>
                <a:spcPts val="0"/>
              </a:spcBef>
              <a:spcAft>
                <a:spcPts val="0"/>
              </a:spcAft>
              <a:defRPr/>
            </a:pPr>
            <a:endParaRPr lang="en-US" dirty="0" smtClean="0">
              <a:ea typeface="+mn-ea"/>
              <a:cs typeface="+mn-cs"/>
            </a:endParaRPr>
          </a:p>
          <a:p>
            <a:pPr defTabSz="914377" eaLnBrk="1" fontAlgn="auto" hangingPunct="1">
              <a:spcBef>
                <a:spcPts val="0"/>
              </a:spcBef>
              <a:spcAft>
                <a:spcPts val="0"/>
              </a:spcAft>
              <a:defRPr/>
            </a:pPr>
            <a:r>
              <a:rPr lang="en-US" b="1" dirty="0" smtClean="0">
                <a:ea typeface="+mn-ea"/>
                <a:cs typeface="+mn-cs"/>
              </a:rPr>
              <a:t>Unmet customer needs </a:t>
            </a:r>
            <a:r>
              <a:rPr lang="en-US" dirty="0" smtClean="0">
                <a:ea typeface="+mn-ea"/>
                <a:cs typeface="+mn-cs"/>
              </a:rPr>
              <a:t>– can’t consistently recognize customers across departments, hard time coordinating customer experiences across interaction channels resulting in poor customer experiences</a:t>
            </a:r>
          </a:p>
          <a:p>
            <a:pPr defTabSz="914377" eaLnBrk="1" fontAlgn="auto" hangingPunct="1">
              <a:spcBef>
                <a:spcPts val="0"/>
              </a:spcBef>
              <a:spcAft>
                <a:spcPts val="0"/>
              </a:spcAft>
              <a:defRPr/>
            </a:pPr>
            <a:endParaRPr lang="en-US" dirty="0" smtClean="0">
              <a:ea typeface="+mn-ea"/>
              <a:cs typeface="+mn-cs"/>
            </a:endParaRPr>
          </a:p>
          <a:p>
            <a:pPr defTabSz="914377" eaLnBrk="1" fontAlgn="auto" hangingPunct="1">
              <a:spcBef>
                <a:spcPts val="0"/>
              </a:spcBef>
              <a:spcAft>
                <a:spcPts val="0"/>
              </a:spcAft>
              <a:defRPr/>
            </a:pPr>
            <a:endParaRPr lang="en-US" dirty="0" smtClean="0">
              <a:ea typeface="+mn-ea"/>
              <a:cs typeface="+mn-cs"/>
            </a:endParaRPr>
          </a:p>
          <a:p>
            <a:pPr defTabSz="914377" eaLnBrk="1" fontAlgn="auto" hangingPunct="1">
              <a:spcBef>
                <a:spcPts val="0"/>
              </a:spcBef>
              <a:spcAft>
                <a:spcPts val="0"/>
              </a:spcAft>
              <a:defRPr/>
            </a:pPr>
            <a:endParaRPr lang="en-US" dirty="0" smtClean="0">
              <a:ea typeface="+mn-ea"/>
              <a:cs typeface="+mn-cs"/>
            </a:endParaRPr>
          </a:p>
          <a:p>
            <a:pPr defTabSz="914377" eaLnBrk="1" fontAlgn="auto" hangingPunct="1">
              <a:spcBef>
                <a:spcPts val="0"/>
              </a:spcBef>
              <a:spcAft>
                <a:spcPts val="0"/>
              </a:spcAft>
              <a:defRPr/>
            </a:pPr>
            <a:endParaRPr lang="en-US" dirty="0">
              <a:ea typeface="+mn-ea"/>
              <a:cs typeface="+mn-cs"/>
            </a:endParaRPr>
          </a:p>
        </p:txBody>
      </p:sp>
      <p:sp>
        <p:nvSpPr>
          <p:cNvPr id="1116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900">
                <a:solidFill>
                  <a:schemeClr val="tx1"/>
                </a:solidFill>
                <a:latin typeface="Arial" charset="0"/>
                <a:ea typeface="ＭＳ Ｐゴシック" charset="0"/>
                <a:cs typeface="ＭＳ Ｐゴシック" charset="0"/>
              </a:defRPr>
            </a:lvl1pPr>
            <a:lvl2pPr marL="742950" indent="-285750" eaLnBrk="0" hangingPunct="0">
              <a:defRPr sz="1900">
                <a:solidFill>
                  <a:schemeClr val="tx1"/>
                </a:solidFill>
                <a:latin typeface="Arial" charset="0"/>
                <a:ea typeface="ＭＳ Ｐゴシック" charset="0"/>
              </a:defRPr>
            </a:lvl2pPr>
            <a:lvl3pPr marL="1143000" indent="-228600" eaLnBrk="0" hangingPunct="0">
              <a:defRPr sz="1900">
                <a:solidFill>
                  <a:schemeClr val="tx1"/>
                </a:solidFill>
                <a:latin typeface="Arial" charset="0"/>
                <a:ea typeface="ＭＳ Ｐゴシック" charset="0"/>
              </a:defRPr>
            </a:lvl3pPr>
            <a:lvl4pPr marL="1600200" indent="-228600" eaLnBrk="0" hangingPunct="0">
              <a:defRPr sz="1900">
                <a:solidFill>
                  <a:schemeClr val="tx1"/>
                </a:solidFill>
                <a:latin typeface="Arial" charset="0"/>
                <a:ea typeface="ＭＳ Ｐゴシック" charset="0"/>
              </a:defRPr>
            </a:lvl4pPr>
            <a:lvl5pPr marL="2057400" indent="-228600" eaLnBrk="0" hangingPunct="0">
              <a:defRPr sz="19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1900">
                <a:solidFill>
                  <a:schemeClr val="tx1"/>
                </a:solidFill>
                <a:latin typeface="Arial" charset="0"/>
                <a:ea typeface="ＭＳ Ｐゴシック" charset="0"/>
              </a:defRPr>
            </a:lvl9pPr>
          </a:lstStyle>
          <a:p>
            <a:pPr defTabSz="912813" eaLnBrk="1" fontAlgn="base" hangingPunct="1">
              <a:spcBef>
                <a:spcPct val="0"/>
              </a:spcBef>
              <a:spcAft>
                <a:spcPct val="0"/>
              </a:spcAft>
            </a:pPr>
            <a:fld id="{4BC19844-2B62-6643-BA5A-05C4FA7485C3}" type="slidenum">
              <a:rPr lang="de-DE" sz="1200">
                <a:solidFill>
                  <a:srgbClr val="000000"/>
                </a:solidFill>
                <a:latin typeface="Calibri" charset="0"/>
              </a:rPr>
              <a:pPr defTabSz="912813" eaLnBrk="1" fontAlgn="base" hangingPunct="1">
                <a:spcBef>
                  <a:spcPct val="0"/>
                </a:spcBef>
                <a:spcAft>
                  <a:spcPct val="0"/>
                </a:spcAft>
              </a:pPr>
              <a:t>15</a:t>
            </a:fld>
            <a:endParaRPr lang="de-DE" sz="1200">
              <a:solidFill>
                <a:srgbClr val="000000"/>
              </a:solidFill>
              <a:latin typeface="Calibri" charset="0"/>
            </a:endParaRPr>
          </a:p>
        </p:txBody>
      </p:sp>
    </p:spTree>
    <p:extLst>
      <p:ext uri="{BB962C8B-B14F-4D97-AF65-F5344CB8AC3E}">
        <p14:creationId xmlns:p14="http://schemas.microsoft.com/office/powerpoint/2010/main" val="18736437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366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dirty="0">
                <a:solidFill>
                  <a:schemeClr val="bg1"/>
                </a:solidFill>
                <a:latin typeface="Calibri" charset="0"/>
              </a:rPr>
              <a:t>&lt;&lt;TALK TRACK&gt;&gt;</a:t>
            </a:r>
            <a:br>
              <a:rPr lang="en-US" dirty="0">
                <a:solidFill>
                  <a:schemeClr val="bg1"/>
                </a:solidFill>
                <a:latin typeface="Calibri" charset="0"/>
              </a:rPr>
            </a:br>
            <a:r>
              <a:rPr lang="en-US" dirty="0" smtClean="0">
                <a:solidFill>
                  <a:schemeClr val="bg1"/>
                </a:solidFill>
                <a:latin typeface="Calibri" charset="0"/>
              </a:rPr>
              <a:t/>
            </a:r>
            <a:br>
              <a:rPr lang="en-US" dirty="0" smtClean="0">
                <a:solidFill>
                  <a:schemeClr val="bg1"/>
                </a:solidFill>
                <a:latin typeface="Calibri" charset="0"/>
              </a:rPr>
            </a:br>
            <a:r>
              <a:rPr lang="en-US" kern="0" dirty="0" smtClean="0">
                <a:cs typeface="DINOT-Medium"/>
              </a:rPr>
              <a:t>Contextual insights into each customer is the core to any Customer Engagement Strategy. By </a:t>
            </a:r>
            <a:r>
              <a:rPr lang="en-US" dirty="0" smtClean="0">
                <a:solidFill>
                  <a:schemeClr val="accent1"/>
                </a:solidFill>
                <a:latin typeface="Arial" pitchFamily="34" charset="0"/>
                <a:cs typeface="Arial" pitchFamily="34" charset="0"/>
              </a:rPr>
              <a:t>capturing rich customer information, consolidate it into a single view, customer can be identified and treated as individuals.</a:t>
            </a:r>
          </a:p>
          <a:p>
            <a:pPr eaLnBrk="1" hangingPunct="1">
              <a:spcBef>
                <a:spcPct val="0"/>
              </a:spcBef>
              <a:defRPr/>
            </a:pPr>
            <a:endParaRPr lang="en-US" dirty="0">
              <a:latin typeface="Calibri" charset="0"/>
            </a:endParaRPr>
          </a:p>
          <a:p>
            <a:pPr eaLnBrk="1" hangingPunct="1">
              <a:spcBef>
                <a:spcPct val="0"/>
              </a:spcBef>
              <a:defRPr/>
            </a:pPr>
            <a:r>
              <a:rPr lang="en-US" dirty="0">
                <a:latin typeface="Calibri" charset="0"/>
              </a:rPr>
              <a:t>Many organizations hadn’t had the opportunity to sit down and consider the holistic strategy for </a:t>
            </a:r>
            <a:r>
              <a:rPr lang="en-US" dirty="0" err="1">
                <a:latin typeface="Calibri" charset="0"/>
              </a:rPr>
              <a:t>MarTech</a:t>
            </a:r>
            <a:r>
              <a:rPr lang="en-US" dirty="0">
                <a:latin typeface="Calibri" charset="0"/>
              </a:rPr>
              <a:t> within their organization.  And most of the technology purchasing decisions has really been driven by silo mentality, and unfortunately resulting in their marketing technology landscape is in disarray.</a:t>
            </a:r>
          </a:p>
          <a:p>
            <a:pPr eaLnBrk="1" hangingPunct="1">
              <a:spcBef>
                <a:spcPct val="0"/>
              </a:spcBef>
              <a:defRPr/>
            </a:pPr>
            <a:endParaRPr lang="en-US" dirty="0">
              <a:latin typeface="Calibri" charset="0"/>
            </a:endParaRPr>
          </a:p>
          <a:p>
            <a:pPr eaLnBrk="1" hangingPunct="1">
              <a:spcBef>
                <a:spcPct val="0"/>
              </a:spcBef>
              <a:defRPr/>
            </a:pPr>
            <a:r>
              <a:rPr lang="en-US" dirty="0">
                <a:latin typeface="Calibri" charset="0"/>
              </a:rPr>
              <a:t>According to our recent research with Forrester revealed that on average marketing organizations have:</a:t>
            </a:r>
          </a:p>
          <a:p>
            <a:pPr eaLnBrk="1" hangingPunct="1">
              <a:spcBef>
                <a:spcPct val="0"/>
              </a:spcBef>
              <a:defRPr/>
            </a:pPr>
            <a:endParaRPr lang="en-US" dirty="0">
              <a:latin typeface="Calibri" charset="0"/>
            </a:endParaRPr>
          </a:p>
          <a:p>
            <a:pPr eaLnBrk="1" hangingPunct="1">
              <a:spcBef>
                <a:spcPct val="0"/>
              </a:spcBef>
              <a:buFontTx/>
              <a:buChar char="•"/>
              <a:defRPr/>
            </a:pPr>
            <a:r>
              <a:rPr lang="en-US" dirty="0">
                <a:latin typeface="Calibri" charset="0"/>
              </a:rPr>
              <a:t>On average marketing organizations leverage 11 interaction channels (emails, web, social media, mobile apps, call center, etc…) that are mostly </a:t>
            </a:r>
            <a:r>
              <a:rPr lang="en-US" dirty="0" err="1">
                <a:latin typeface="Calibri" charset="0"/>
              </a:rPr>
              <a:t>siloed</a:t>
            </a:r>
            <a:r>
              <a:rPr lang="en-US" dirty="0">
                <a:latin typeface="Calibri" charset="0"/>
              </a:rPr>
              <a:t>, and most of the systems aren’t integrated, </a:t>
            </a:r>
          </a:p>
          <a:p>
            <a:pPr eaLnBrk="1" hangingPunct="1">
              <a:spcBef>
                <a:spcPct val="0"/>
              </a:spcBef>
              <a:buFontTx/>
              <a:buChar char="•"/>
              <a:defRPr/>
            </a:pPr>
            <a:r>
              <a:rPr lang="en-US" dirty="0">
                <a:latin typeface="Calibri" charset="0"/>
              </a:rPr>
              <a:t>In fact, the Forrester study revealed on average marketers have 15 separate systems that house various facets of customer information.  The amount of effort required to pull together customer information from multiple interaction systems and to accurately identify, attribute, and manage customer data is a huge undertaking.</a:t>
            </a:r>
          </a:p>
          <a:p>
            <a:pPr eaLnBrk="1" hangingPunct="1">
              <a:spcBef>
                <a:spcPct val="0"/>
              </a:spcBef>
              <a:defRPr/>
            </a:pPr>
            <a:endParaRPr lang="en-US" dirty="0">
              <a:latin typeface="Calibri" charset="0"/>
            </a:endParaRPr>
          </a:p>
        </p:txBody>
      </p:sp>
      <p:sp>
        <p:nvSpPr>
          <p:cNvPr id="1157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900">
                <a:solidFill>
                  <a:schemeClr val="tx1"/>
                </a:solidFill>
                <a:latin typeface="Arial" charset="0"/>
                <a:ea typeface="ＭＳ Ｐゴシック" charset="0"/>
                <a:cs typeface="ＭＳ Ｐゴシック" charset="0"/>
              </a:defRPr>
            </a:lvl1pPr>
            <a:lvl2pPr marL="742950" indent="-285750" eaLnBrk="0" hangingPunct="0">
              <a:defRPr sz="1900">
                <a:solidFill>
                  <a:schemeClr val="tx1"/>
                </a:solidFill>
                <a:latin typeface="Arial" charset="0"/>
                <a:ea typeface="ＭＳ Ｐゴシック" charset="0"/>
              </a:defRPr>
            </a:lvl2pPr>
            <a:lvl3pPr marL="1143000" indent="-228600" eaLnBrk="0" hangingPunct="0">
              <a:defRPr sz="1900">
                <a:solidFill>
                  <a:schemeClr val="tx1"/>
                </a:solidFill>
                <a:latin typeface="Arial" charset="0"/>
                <a:ea typeface="ＭＳ Ｐゴシック" charset="0"/>
              </a:defRPr>
            </a:lvl3pPr>
            <a:lvl4pPr marL="1600200" indent="-228600" eaLnBrk="0" hangingPunct="0">
              <a:defRPr sz="1900">
                <a:solidFill>
                  <a:schemeClr val="tx1"/>
                </a:solidFill>
                <a:latin typeface="Arial" charset="0"/>
                <a:ea typeface="ＭＳ Ｐゴシック" charset="0"/>
              </a:defRPr>
            </a:lvl4pPr>
            <a:lvl5pPr marL="2057400" indent="-228600" eaLnBrk="0" hangingPunct="0">
              <a:defRPr sz="19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1900">
                <a:solidFill>
                  <a:schemeClr val="tx1"/>
                </a:solidFill>
                <a:latin typeface="Arial" charset="0"/>
                <a:ea typeface="ＭＳ Ｐゴシック" charset="0"/>
              </a:defRPr>
            </a:lvl9pPr>
          </a:lstStyle>
          <a:p>
            <a:pPr defTabSz="912813" eaLnBrk="1" fontAlgn="base" hangingPunct="1">
              <a:spcBef>
                <a:spcPct val="0"/>
              </a:spcBef>
              <a:spcAft>
                <a:spcPct val="0"/>
              </a:spcAft>
            </a:pPr>
            <a:fld id="{92B074D9-49DE-4A4A-9B60-97F4613866AB}" type="slidenum">
              <a:rPr lang="en-US" sz="1200">
                <a:latin typeface="Calibri" charset="0"/>
              </a:rPr>
              <a:pPr defTabSz="912813" eaLnBrk="1" fontAlgn="base" hangingPunct="1">
                <a:spcBef>
                  <a:spcPct val="0"/>
                </a:spcBef>
                <a:spcAft>
                  <a:spcPct val="0"/>
                </a:spcAft>
              </a:pPr>
              <a:t>16</a:t>
            </a:fld>
            <a:endParaRPr lang="en-US" sz="1200">
              <a:latin typeface="Calibri" charset="0"/>
            </a:endParaRPr>
          </a:p>
        </p:txBody>
      </p:sp>
    </p:spTree>
    <p:extLst>
      <p:ext uri="{BB962C8B-B14F-4D97-AF65-F5344CB8AC3E}">
        <p14:creationId xmlns:p14="http://schemas.microsoft.com/office/powerpoint/2010/main" val="1045975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Folienbildplatzhalt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9810"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solidFill>
                  <a:schemeClr val="bg1"/>
                </a:solidFill>
                <a:latin typeface="Calibri" charset="0"/>
              </a:rPr>
              <a:t>&lt;&lt;TALK TRACK&gt;&gt;</a:t>
            </a:r>
            <a:br>
              <a:rPr lang="en-US" dirty="0">
                <a:solidFill>
                  <a:schemeClr val="bg1"/>
                </a:solidFill>
                <a:latin typeface="Calibri" charset="0"/>
              </a:rPr>
            </a:br>
            <a:endParaRPr lang="en-US" dirty="0">
              <a:solidFill>
                <a:schemeClr val="bg1"/>
              </a:solidFill>
              <a:latin typeface="Calibri" charset="0"/>
            </a:endParaRPr>
          </a:p>
          <a:p>
            <a:endParaRPr lang="en-US" dirty="0">
              <a:latin typeface="Calibri" charset="0"/>
            </a:endParaRPr>
          </a:p>
          <a:p>
            <a:r>
              <a:rPr lang="en-US" dirty="0">
                <a:latin typeface="Calibri" charset="0"/>
              </a:rPr>
              <a:t>It is all about understanding the customer. </a:t>
            </a:r>
          </a:p>
          <a:p>
            <a:endParaRPr lang="en-US" dirty="0">
              <a:latin typeface="Calibri" charset="0"/>
            </a:endParaRPr>
          </a:p>
          <a:p>
            <a:r>
              <a:rPr lang="en-US" dirty="0">
                <a:latin typeface="Calibri" charset="0"/>
              </a:rPr>
              <a:t>And to understand customer you need to look at multiple aspects of information that they and their surrounds generate and look at them from multiple vantage points.</a:t>
            </a:r>
          </a:p>
          <a:p>
            <a:endParaRPr lang="en-US" dirty="0">
              <a:latin typeface="Calibri" charset="0"/>
            </a:endParaRPr>
          </a:p>
          <a:p>
            <a:r>
              <a:rPr lang="en-US" dirty="0">
                <a:latin typeface="Calibri" charset="0"/>
              </a:rPr>
              <a:t>The customer may be looking at products, multiple products..</a:t>
            </a:r>
          </a:p>
          <a:p>
            <a:r>
              <a:rPr lang="en-US" dirty="0">
                <a:latin typeface="Calibri" charset="0"/>
              </a:rPr>
              <a:t>He has a buying history - not just what he bought but how and where he bought it.</a:t>
            </a:r>
          </a:p>
          <a:p>
            <a:r>
              <a:rPr lang="en-US" dirty="0">
                <a:latin typeface="Calibri" charset="0"/>
              </a:rPr>
              <a:t>He has a set of channels that they interact with the brand. </a:t>
            </a:r>
          </a:p>
          <a:p>
            <a:r>
              <a:rPr lang="en-US" dirty="0">
                <a:latin typeface="Calibri" charset="0"/>
              </a:rPr>
              <a:t>Customer can possibly have preferred locations.</a:t>
            </a:r>
          </a:p>
          <a:p>
            <a:r>
              <a:rPr lang="en-US" dirty="0">
                <a:latin typeface="Calibri" charset="0"/>
              </a:rPr>
              <a:t>He has intents and preferences to do perform certain actions – for example buy a product</a:t>
            </a:r>
          </a:p>
          <a:p>
            <a:endParaRPr lang="en-US" dirty="0">
              <a:latin typeface="Calibri" charset="0"/>
            </a:endParaRPr>
          </a:p>
          <a:p>
            <a:r>
              <a:rPr lang="en-US" dirty="0">
                <a:latin typeface="Calibri" charset="0"/>
              </a:rPr>
              <a:t>And the customer also will have desires and affinities towards certain brands, products, sports teams, music shows - you name it.</a:t>
            </a:r>
          </a:p>
          <a:p>
            <a:endParaRPr lang="en-US" dirty="0">
              <a:latin typeface="Calibri" charset="0"/>
            </a:endParaRPr>
          </a:p>
          <a:p>
            <a:r>
              <a:rPr lang="en-US" dirty="0">
                <a:latin typeface="Calibri" charset="0"/>
              </a:rPr>
              <a:t>And of course each customer will have their opinions and sentiment on a multitude of items. These are but a few of the data points that make every person unique. </a:t>
            </a:r>
          </a:p>
          <a:p>
            <a:endParaRPr lang="en-US" dirty="0">
              <a:latin typeface="Calibri" charset="0"/>
            </a:endParaRPr>
          </a:p>
          <a:p>
            <a:endParaRPr lang="en-US" dirty="0">
              <a:latin typeface="Calibri" charset="0"/>
            </a:endParaRPr>
          </a:p>
          <a:p>
            <a:r>
              <a:rPr lang="en-US" dirty="0">
                <a:latin typeface="Calibri" charset="0"/>
              </a:rPr>
              <a:t>Blend explicit and implicit data points into a single view of each of your customers. </a:t>
            </a:r>
          </a:p>
        </p:txBody>
      </p:sp>
      <p:sp>
        <p:nvSpPr>
          <p:cNvPr id="4" name="Foliennummernplatzhalter 3"/>
          <p:cNvSpPr>
            <a:spLocks noGrp="1"/>
          </p:cNvSpPr>
          <p:nvPr>
            <p:ph type="sldNum" sz="quarter" idx="5"/>
          </p:nvPr>
        </p:nvSpPr>
        <p:spPr/>
        <p:txBody>
          <a:bodyPr/>
          <a:lstStyle/>
          <a:p>
            <a:pPr>
              <a:defRPr/>
            </a:pPr>
            <a:fld id="{8A652F48-DADA-EF4F-9DB9-A3732E58F662}" type="slidenum">
              <a:rPr lang="en-US" smtClean="0"/>
              <a:pPr>
                <a:defRPr/>
              </a:pPr>
              <a:t>17</a:t>
            </a:fld>
            <a:endParaRPr lang="en-US"/>
          </a:p>
        </p:txBody>
      </p:sp>
    </p:spTree>
    <p:extLst>
      <p:ext uri="{BB962C8B-B14F-4D97-AF65-F5344CB8AC3E}">
        <p14:creationId xmlns:p14="http://schemas.microsoft.com/office/powerpoint/2010/main" val="2441160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vert="horz" lIns="91440" tIns="45720" rIns="91440" bIns="45720" rtlCol="0"/>
          <a:lstStyle/>
          <a:p>
            <a:pPr marL="0" lvl="1"/>
            <a:r>
              <a:rPr lang="en-US" dirty="0" smtClean="0"/>
              <a:t>SAP Hybris </a:t>
            </a:r>
            <a:r>
              <a:rPr lang="en-US" dirty="0"/>
              <a:t>Profile captures all customer interactions, contexts and behaviors to create a continually evolving dynamic profile, surfacing actionable insights for real-time, 1-to-1 engagements with every customer across all touch points.</a:t>
            </a:r>
          </a:p>
          <a:p>
            <a:pPr marL="0" lvl="1"/>
            <a:endParaRPr lang="en-US" dirty="0"/>
          </a:p>
          <a:p>
            <a:pPr marL="171450" lvl="1" indent="-171450">
              <a:buFont typeface="Arial"/>
              <a:buChar char="•"/>
            </a:pPr>
            <a:r>
              <a:rPr lang="en-US" dirty="0"/>
              <a:t>Enables applications to build a new wave of customer experience applications like content personalization, offer optimization and 1-to-1 marketing </a:t>
            </a:r>
          </a:p>
          <a:p>
            <a:pPr marL="171450" lvl="1" indent="-171450">
              <a:buFont typeface="Arial"/>
              <a:buChar char="•"/>
            </a:pPr>
            <a:r>
              <a:rPr lang="en-US" dirty="0"/>
              <a:t>Continuously enriches the profile using analytics and machine learning algorithms</a:t>
            </a:r>
          </a:p>
          <a:p>
            <a:pPr marL="171450" lvl="1" indent="-171450">
              <a:buFont typeface="Arial"/>
              <a:buChar char="•"/>
            </a:pPr>
            <a:r>
              <a:rPr lang="en-US" dirty="0"/>
              <a:t>Identifies and matches individuals across channels and devices (from anonymous visitor to fully qualified customer) for consistent experiences</a:t>
            </a:r>
          </a:p>
          <a:p>
            <a:pPr marL="171450" lvl="1" indent="-171450">
              <a:buFont typeface="Arial"/>
              <a:buChar char="•"/>
            </a:pPr>
            <a:r>
              <a:rPr lang="en-US" dirty="0"/>
              <a:t>Designed for maximum flexibility and massive scale</a:t>
            </a:r>
          </a:p>
        </p:txBody>
      </p:sp>
      <p:sp>
        <p:nvSpPr>
          <p:cNvPr id="4" name="Slide Number Placeholder 3"/>
          <p:cNvSpPr>
            <a:spLocks noGrp="1"/>
          </p:cNvSpPr>
          <p:nvPr>
            <p:ph type="sldNum" sz="quarter" idx="10"/>
          </p:nvPr>
        </p:nvSpPr>
        <p:spPr/>
        <p:txBody>
          <a:bodyPr/>
          <a:lstStyle/>
          <a:p>
            <a:fld id="{A347CEAA-D318-4FEA-8471-B1D3D29536CF}" type="slidenum">
              <a:rPr lang="en-US" smtClean="0">
                <a:solidFill>
                  <a:prstClr val="black"/>
                </a:solidFill>
                <a:latin typeface="Calibri"/>
              </a:rPr>
              <a:pPr/>
              <a:t>18</a:t>
            </a:fld>
            <a:endParaRPr lang="en-US">
              <a:solidFill>
                <a:prstClr val="black"/>
              </a:solidFill>
              <a:latin typeface="Calibri"/>
            </a:endParaRPr>
          </a:p>
        </p:txBody>
      </p:sp>
    </p:spTree>
    <p:extLst>
      <p:ext uri="{BB962C8B-B14F-4D97-AF65-F5344CB8AC3E}">
        <p14:creationId xmlns:p14="http://schemas.microsoft.com/office/powerpoint/2010/main" val="948753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218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889000" eaLnBrk="1" hangingPunct="1">
              <a:spcBef>
                <a:spcPct val="0"/>
              </a:spcBef>
            </a:pPr>
            <a:r>
              <a:rPr lang="en-US" sz="1800">
                <a:solidFill>
                  <a:schemeClr val="bg1"/>
                </a:solidFill>
                <a:latin typeface="Calibri" charset="0"/>
              </a:rPr>
              <a:t>&lt;&lt;TALK TRACK&gt;&gt;</a:t>
            </a:r>
            <a:br>
              <a:rPr lang="en-US" sz="1800">
                <a:solidFill>
                  <a:schemeClr val="bg1"/>
                </a:solidFill>
                <a:latin typeface="Calibri" charset="0"/>
              </a:rPr>
            </a:br>
            <a:endParaRPr lang="en-US" sz="1800">
              <a:latin typeface="Calibri" charset="0"/>
            </a:endParaRPr>
          </a:p>
          <a:p>
            <a:pPr marL="0" lvl="1" defTabSz="889000" eaLnBrk="1" hangingPunct="1">
              <a:spcBef>
                <a:spcPct val="0"/>
              </a:spcBef>
            </a:pPr>
            <a:r>
              <a:rPr lang="en-US" sz="1800">
                <a:latin typeface="Calibri" charset="0"/>
              </a:rPr>
              <a:t>The next generation of marketing technology needs to leverage the real-time context of customers to deliver the best customer experiences in the-moment</a:t>
            </a:r>
          </a:p>
          <a:p>
            <a:pPr marL="0" lvl="1" defTabSz="889000" eaLnBrk="1" hangingPunct="1">
              <a:spcBef>
                <a:spcPct val="0"/>
              </a:spcBef>
            </a:pPr>
            <a:r>
              <a:rPr lang="en-US" sz="1800">
                <a:latin typeface="Calibri" charset="0"/>
              </a:rPr>
              <a:t>Marketers need not only the historical information and the future propensities, but most importantly the current real-time customer intent, combine them together to provide the best insights into customer contexts and the analytics to decide on the best treatment for the customer.  And be able to do this on-the-fly, so that you can respond to customer opportunities in real-time.</a:t>
            </a:r>
          </a:p>
          <a:p>
            <a:pPr marL="0" lvl="1" defTabSz="889000" eaLnBrk="1" hangingPunct="1">
              <a:spcBef>
                <a:spcPct val="0"/>
              </a:spcBef>
            </a:pPr>
            <a:endParaRPr lang="en-US" sz="1800">
              <a:latin typeface="Calibri" charset="0"/>
            </a:endParaRPr>
          </a:p>
        </p:txBody>
      </p:sp>
      <p:sp>
        <p:nvSpPr>
          <p:cNvPr id="1218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900">
                <a:solidFill>
                  <a:schemeClr val="tx1"/>
                </a:solidFill>
                <a:latin typeface="Arial" charset="0"/>
                <a:ea typeface="ＭＳ Ｐゴシック" charset="0"/>
                <a:cs typeface="ＭＳ Ｐゴシック" charset="0"/>
              </a:defRPr>
            </a:lvl1pPr>
            <a:lvl2pPr marL="742950" indent="-285750" eaLnBrk="0" hangingPunct="0">
              <a:defRPr sz="1900">
                <a:solidFill>
                  <a:schemeClr val="tx1"/>
                </a:solidFill>
                <a:latin typeface="Arial" charset="0"/>
                <a:ea typeface="ＭＳ Ｐゴシック" charset="0"/>
              </a:defRPr>
            </a:lvl2pPr>
            <a:lvl3pPr marL="1143000" indent="-228600" eaLnBrk="0" hangingPunct="0">
              <a:defRPr sz="1900">
                <a:solidFill>
                  <a:schemeClr val="tx1"/>
                </a:solidFill>
                <a:latin typeface="Arial" charset="0"/>
                <a:ea typeface="ＭＳ Ｐゴシック" charset="0"/>
              </a:defRPr>
            </a:lvl3pPr>
            <a:lvl4pPr marL="1600200" indent="-228600" eaLnBrk="0" hangingPunct="0">
              <a:defRPr sz="1900">
                <a:solidFill>
                  <a:schemeClr val="tx1"/>
                </a:solidFill>
                <a:latin typeface="Arial" charset="0"/>
                <a:ea typeface="ＭＳ Ｐゴシック" charset="0"/>
              </a:defRPr>
            </a:lvl4pPr>
            <a:lvl5pPr marL="2057400" indent="-228600" eaLnBrk="0" hangingPunct="0">
              <a:defRPr sz="19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1900">
                <a:solidFill>
                  <a:schemeClr val="tx1"/>
                </a:solidFill>
                <a:latin typeface="Arial" charset="0"/>
                <a:ea typeface="ＭＳ Ｐゴシック" charset="0"/>
              </a:defRPr>
            </a:lvl9pPr>
          </a:lstStyle>
          <a:p>
            <a:pPr defTabSz="912813" eaLnBrk="1" fontAlgn="base" hangingPunct="1">
              <a:spcBef>
                <a:spcPct val="0"/>
              </a:spcBef>
              <a:spcAft>
                <a:spcPct val="0"/>
              </a:spcAft>
            </a:pPr>
            <a:fld id="{0DC235BE-73D7-274B-9C93-2D246D205AF9}" type="slidenum">
              <a:rPr lang="en-US" sz="1200">
                <a:solidFill>
                  <a:srgbClr val="000000"/>
                </a:solidFill>
                <a:latin typeface="Calibri" charset="0"/>
              </a:rPr>
              <a:pPr defTabSz="912813" eaLnBrk="1" fontAlgn="base" hangingPunct="1">
                <a:spcBef>
                  <a:spcPct val="0"/>
                </a:spcBef>
                <a:spcAft>
                  <a:spcPct val="0"/>
                </a:spcAft>
              </a:pPr>
              <a:t>19</a:t>
            </a:fld>
            <a:endParaRPr lang="en-US" sz="1200">
              <a:solidFill>
                <a:srgbClr val="000000"/>
              </a:solidFill>
              <a:latin typeface="Calibri" charset="0"/>
            </a:endParaRPr>
          </a:p>
        </p:txBody>
      </p:sp>
    </p:spTree>
    <p:extLst>
      <p:ext uri="{BB962C8B-B14F-4D97-AF65-F5344CB8AC3E}">
        <p14:creationId xmlns:p14="http://schemas.microsoft.com/office/powerpoint/2010/main" val="745886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Red Bull – 25% increase in online $, 300% increase in click through</a:t>
            </a:r>
            <a:r>
              <a:rPr lang="en-NZ" baseline="0" dirty="0" smtClean="0"/>
              <a:t> </a:t>
            </a:r>
          </a:p>
          <a:p>
            <a:endParaRPr lang="en-NZ" baseline="0" dirty="0" smtClean="0"/>
          </a:p>
          <a:p>
            <a:r>
              <a:rPr lang="en-NZ" baseline="0" dirty="0" smtClean="0"/>
              <a:t>Closer to home. </a:t>
            </a:r>
            <a:endParaRPr lang="en-NZ" dirty="0"/>
          </a:p>
        </p:txBody>
      </p:sp>
      <p:sp>
        <p:nvSpPr>
          <p:cNvPr id="4" name="Slide Number Placeholder 3"/>
          <p:cNvSpPr>
            <a:spLocks noGrp="1"/>
          </p:cNvSpPr>
          <p:nvPr>
            <p:ph type="sldNum" sz="quarter" idx="10"/>
          </p:nvPr>
        </p:nvSpPr>
        <p:spPr/>
        <p:txBody>
          <a:bodyPr/>
          <a:lstStyle/>
          <a:p>
            <a:fld id="{A347CEAA-D318-4FEA-8471-B1D3D29536CF}" type="slidenum">
              <a:rPr lang="en-US" smtClean="0"/>
              <a:t>20</a:t>
            </a:fld>
            <a:endParaRPr lang="en-US"/>
          </a:p>
        </p:txBody>
      </p:sp>
    </p:spTree>
    <p:extLst>
      <p:ext uri="{BB962C8B-B14F-4D97-AF65-F5344CB8AC3E}">
        <p14:creationId xmlns:p14="http://schemas.microsoft.com/office/powerpoint/2010/main" val="24461443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https://labs.hybris.com/2016/04/18/bullseye-in-a-nutshell-part-1-overview/ </a:t>
            </a:r>
          </a:p>
          <a:p>
            <a:endParaRPr lang="en-NZ" dirty="0" smtClean="0"/>
          </a:p>
          <a:p>
            <a:endParaRPr lang="en-NZ" dirty="0"/>
          </a:p>
        </p:txBody>
      </p:sp>
      <p:sp>
        <p:nvSpPr>
          <p:cNvPr id="4" name="Slide Number Placeholder 3"/>
          <p:cNvSpPr>
            <a:spLocks noGrp="1"/>
          </p:cNvSpPr>
          <p:nvPr>
            <p:ph type="sldNum" sz="quarter" idx="10"/>
          </p:nvPr>
        </p:nvSpPr>
        <p:spPr/>
        <p:txBody>
          <a:bodyPr/>
          <a:lstStyle/>
          <a:p>
            <a:fld id="{A347CEAA-D318-4FEA-8471-B1D3D29536CF}" type="slidenum">
              <a:rPr lang="en-US" smtClean="0"/>
              <a:t>22</a:t>
            </a:fld>
            <a:endParaRPr lang="en-US"/>
          </a:p>
        </p:txBody>
      </p:sp>
    </p:spTree>
    <p:extLst>
      <p:ext uri="{BB962C8B-B14F-4D97-AF65-F5344CB8AC3E}">
        <p14:creationId xmlns:p14="http://schemas.microsoft.com/office/powerpoint/2010/main" val="17974464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smtClean="0">
                <a:solidFill>
                  <a:srgbClr val="000000"/>
                </a:solidFill>
                <a:latin typeface="BentonSans Book" panose="02000503000000020004" pitchFamily="2" charset="0"/>
                <a:cs typeface="Arial" panose="020B0604020202020204" pitchFamily="34" charset="0"/>
              </a:rPr>
              <a:t>A single platform that brings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0" dirty="0" smtClean="0">
              <a:solidFill>
                <a:srgbClr val="000000"/>
              </a:solidFill>
              <a:latin typeface="BentonSans Book" panose="02000503000000020004" pitchFamily="2"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The</a:t>
            </a:r>
            <a:r>
              <a:rPr lang="en-GB" baseline="0" dirty="0" smtClean="0"/>
              <a:t> need to engage your customers in a compelling, relevant and contextual way to increase engagement  - impact of this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How IOT can change service levels or even the business models you are able to offer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How complex it can be to overcome the challenge of data silos to provide this single view of a customers from all sources, traditional and new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Is the future of customer service bots? </a:t>
            </a:r>
          </a:p>
        </p:txBody>
      </p:sp>
      <p:sp>
        <p:nvSpPr>
          <p:cNvPr id="4" name="Slide Number Placeholder 3"/>
          <p:cNvSpPr>
            <a:spLocks noGrp="1"/>
          </p:cNvSpPr>
          <p:nvPr>
            <p:ph type="sldNum" sz="quarter" idx="10"/>
          </p:nvPr>
        </p:nvSpPr>
        <p:spPr/>
        <p:txBody>
          <a:bodyPr/>
          <a:lstStyle/>
          <a:p>
            <a:fld id="{A347CEAA-D318-4FEA-8471-B1D3D29536CF}" type="slidenum">
              <a:rPr lang="en-US" smtClean="0"/>
              <a:t>24</a:t>
            </a:fld>
            <a:endParaRPr lang="en-US"/>
          </a:p>
        </p:txBody>
      </p:sp>
    </p:spTree>
    <p:extLst>
      <p:ext uri="{BB962C8B-B14F-4D97-AF65-F5344CB8AC3E}">
        <p14:creationId xmlns:p14="http://schemas.microsoft.com/office/powerpoint/2010/main" val="2904903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NZ" sz="1200" b="0" i="0" kern="1200" dirty="0" smtClean="0">
                <a:solidFill>
                  <a:schemeClr val="tx1"/>
                </a:solidFill>
                <a:effectLst/>
                <a:latin typeface="+mn-lt"/>
                <a:ea typeface="+mn-ea"/>
                <a:cs typeface="+mn-cs"/>
              </a:rPr>
              <a:t>Just 17% of automotive companies can collect and </a:t>
            </a:r>
            <a:r>
              <a:rPr lang="en-NZ" sz="1200" b="0" i="0" kern="1200" dirty="0" err="1" smtClean="0">
                <a:solidFill>
                  <a:schemeClr val="tx1"/>
                </a:solidFill>
                <a:effectLst/>
                <a:latin typeface="+mn-lt"/>
                <a:ea typeface="+mn-ea"/>
                <a:cs typeface="+mn-cs"/>
              </a:rPr>
              <a:t>analyze</a:t>
            </a:r>
            <a:r>
              <a:rPr lang="en-NZ" sz="1200" b="0" i="0" kern="1200" dirty="0" smtClean="0">
                <a:solidFill>
                  <a:schemeClr val="tx1"/>
                </a:solidFill>
                <a:effectLst/>
                <a:latin typeface="+mn-lt"/>
                <a:ea typeface="+mn-ea"/>
                <a:cs typeface="+mn-cs"/>
              </a:rPr>
              <a:t> vehicle data to predict outcomes?</a:t>
            </a:r>
          </a:p>
          <a:p>
            <a:pPr rtl="0"/>
            <a:r>
              <a:rPr lang="en-NZ" sz="1200" b="0" i="0" kern="1200" dirty="0" smtClean="0">
                <a:solidFill>
                  <a:schemeClr val="tx1"/>
                </a:solidFill>
                <a:effectLst/>
                <a:latin typeface="+mn-lt"/>
                <a:ea typeface="+mn-ea"/>
                <a:cs typeface="+mn-cs"/>
              </a:rPr>
              <a:t>15% of consumer product companies monitor individual consumer engagements in real-time?</a:t>
            </a:r>
          </a:p>
          <a:p>
            <a:pPr rtl="0"/>
            <a:r>
              <a:rPr lang="en-NZ" sz="1200" b="0" i="0" kern="1200" dirty="0" smtClean="0">
                <a:solidFill>
                  <a:schemeClr val="tx1"/>
                </a:solidFill>
                <a:effectLst/>
                <a:latin typeface="+mn-lt"/>
                <a:ea typeface="+mn-ea"/>
                <a:cs typeface="+mn-cs"/>
              </a:rPr>
              <a:t>10% of public sector organizations use sensor data for safety management situations?</a:t>
            </a:r>
          </a:p>
          <a:p>
            <a:pPr rtl="0"/>
            <a:r>
              <a:rPr lang="en-NZ" sz="1200" b="0" i="0" kern="1200" dirty="0" smtClean="0">
                <a:solidFill>
                  <a:schemeClr val="tx1"/>
                </a:solidFill>
                <a:effectLst/>
                <a:latin typeface="+mn-lt"/>
                <a:ea typeface="+mn-ea"/>
                <a:cs typeface="+mn-cs"/>
              </a:rPr>
              <a:t>12% of utilities organizations are able to predict the potential of asset failure? Or that…</a:t>
            </a:r>
          </a:p>
          <a:p>
            <a:pPr rtl="0"/>
            <a:r>
              <a:rPr lang="en-NZ" sz="1200" b="0" i="0" kern="1200" dirty="0" smtClean="0">
                <a:solidFill>
                  <a:schemeClr val="tx1"/>
                </a:solidFill>
                <a:effectLst/>
                <a:latin typeface="+mn-lt"/>
                <a:ea typeface="+mn-ea"/>
                <a:cs typeface="+mn-cs"/>
              </a:rPr>
              <a:t>Only 8% of retailers are able to engage customers contextually and deliver personalized offerings?</a:t>
            </a:r>
            <a:endParaRPr lang="en-NZ"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347CEAA-D318-4FEA-8471-B1D3D29536CF}" type="slidenum">
              <a:rPr lang="en-US" smtClean="0"/>
              <a:t>2</a:t>
            </a:fld>
            <a:endParaRPr lang="en-US"/>
          </a:p>
        </p:txBody>
      </p:sp>
    </p:spTree>
    <p:extLst>
      <p:ext uri="{BB962C8B-B14F-4D97-AF65-F5344CB8AC3E}">
        <p14:creationId xmlns:p14="http://schemas.microsoft.com/office/powerpoint/2010/main" val="29341179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And,</a:t>
            </a:r>
            <a:r>
              <a:rPr lang="en-US" baseline="0" dirty="0" smtClean="0"/>
              <a:t> while you will hear SAP talk a lot about the Digital Economy, here are two quotes that show that this isn’t our thinking – it’s happening globally and creating a HUGE opportunity for our customers, and for us.  More than half of exported US services and one-sixth of goods were digitally deliverable.  How are those goods marketed, sold, and billed?  How about Europe?  Two percent of </a:t>
            </a:r>
            <a:r>
              <a:rPr lang="en-US" i="0" dirty="0" smtClean="0">
                <a:solidFill>
                  <a:schemeClr val="accent1"/>
                </a:solidFill>
              </a:rPr>
              <a:t>European enterprises are currently taking full advantage of new digital opportunities</a:t>
            </a:r>
            <a:r>
              <a:rPr lang="en-US" i="0" baseline="0" dirty="0" smtClean="0">
                <a:solidFill>
                  <a:schemeClr val="accent1"/>
                </a:solidFill>
              </a:rPr>
              <a:t> – TWO PERCENT!  That means that 98% of European companies are still trying to figure out how to transform to capitalize on the Digital Economy.</a:t>
            </a:r>
            <a:endParaRPr lang="en-US" i="0" dirty="0"/>
          </a:p>
        </p:txBody>
      </p:sp>
      <p:sp>
        <p:nvSpPr>
          <p:cNvPr id="4" name="Foliennummernplatzhalter 3"/>
          <p:cNvSpPr>
            <a:spLocks noGrp="1"/>
          </p:cNvSpPr>
          <p:nvPr>
            <p:ph type="sldNum" sz="quarter" idx="10"/>
          </p:nvPr>
        </p:nvSpPr>
        <p:spPr/>
        <p:txBody>
          <a:bodyPr/>
          <a:lstStyle/>
          <a:p>
            <a:fld id="{A347CEAA-D318-4FEA-8471-B1D3D29536CF}" type="slidenum">
              <a:rPr lang="en-US" smtClean="0"/>
              <a:t>25</a:t>
            </a:fld>
            <a:endParaRPr lang="en-US"/>
          </a:p>
        </p:txBody>
      </p:sp>
    </p:spTree>
    <p:extLst>
      <p:ext uri="{BB962C8B-B14F-4D97-AF65-F5344CB8AC3E}">
        <p14:creationId xmlns:p14="http://schemas.microsoft.com/office/powerpoint/2010/main" val="87335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Unlimited isle, unlimited assortment, unlimited </a:t>
            </a:r>
            <a:r>
              <a:rPr lang="en-US" sz="1200" kern="1200" dirty="0" err="1" smtClean="0">
                <a:solidFill>
                  <a:schemeClr val="tx1"/>
                </a:solidFill>
                <a:effectLst/>
                <a:latin typeface="+mn-lt"/>
                <a:ea typeface="+mn-ea"/>
                <a:cs typeface="+mn-cs"/>
              </a:rPr>
              <a:t>reach.new</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catagories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cust</a:t>
            </a:r>
            <a:r>
              <a:rPr lang="en-US" sz="1200" kern="1200" dirty="0" smtClean="0">
                <a:solidFill>
                  <a:schemeClr val="tx1"/>
                </a:solidFill>
                <a:effectLst/>
                <a:latin typeface="+mn-lt"/>
                <a:ea typeface="+mn-ea"/>
                <a:cs typeface="+mn-cs"/>
              </a:rPr>
              <a:t> experience.  Not staying there…physical-world cup, </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Moving to different media-</a:t>
            </a:r>
            <a:r>
              <a:rPr lang="en-US" sz="1200" kern="1200" dirty="0" err="1" smtClean="0">
                <a:solidFill>
                  <a:schemeClr val="tx1"/>
                </a:solidFill>
                <a:effectLst/>
                <a:latin typeface="+mn-lt"/>
                <a:ea typeface="+mn-ea"/>
                <a:cs typeface="+mn-cs"/>
              </a:rPr>
              <a:t>tv</a:t>
            </a:r>
            <a:r>
              <a:rPr lang="en-US" sz="1200" kern="1200" dirty="0" smtClean="0">
                <a:solidFill>
                  <a:schemeClr val="tx1"/>
                </a:solidFill>
                <a:effectLst/>
                <a:latin typeface="+mn-lt"/>
                <a:ea typeface="+mn-ea"/>
                <a:cs typeface="+mn-cs"/>
              </a:rPr>
              <a:t>, set top box, gaming…want to “own the living room” not just the “shopping cart” </a:t>
            </a:r>
            <a:endParaRPr lang="fr-F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113020F-A63C-224F-8C22-C5F0C2BA9F23}" type="slidenum">
              <a:rPr lang="en-US" smtClean="0"/>
              <a:t>3</a:t>
            </a:fld>
            <a:endParaRPr lang="en-US"/>
          </a:p>
        </p:txBody>
      </p:sp>
    </p:spTree>
    <p:extLst>
      <p:ext uri="{BB962C8B-B14F-4D97-AF65-F5344CB8AC3E}">
        <p14:creationId xmlns:p14="http://schemas.microsoft.com/office/powerpoint/2010/main" val="2308083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Retailers no longer have complete control over the customer experience</a:t>
            </a:r>
            <a:r>
              <a:rPr lang="en-US" sz="1200" kern="1200" dirty="0" smtClean="0">
                <a:solidFill>
                  <a:schemeClr val="tx1"/>
                </a:solidFill>
                <a:effectLst/>
                <a:latin typeface="+mn-lt"/>
                <a:ea typeface="+mn-ea"/>
                <a:cs typeface="+mn-cs"/>
              </a:rPr>
              <a:t>-it is now shared with others.  </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Business strategy-get closer to customer</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pPr lvl="0"/>
            <a:r>
              <a:rPr lang="en-US" sz="1200" kern="1200" dirty="0" err="1" smtClean="0">
                <a:solidFill>
                  <a:schemeClr val="tx1"/>
                </a:solidFill>
                <a:effectLst/>
                <a:latin typeface="+mn-lt"/>
                <a:ea typeface="+mn-ea"/>
                <a:cs typeface="+mn-cs"/>
              </a:rPr>
              <a:t>Zaycom</a:t>
            </a:r>
            <a:r>
              <a:rPr lang="en-US" sz="1200" kern="1200" dirty="0" smtClean="0">
                <a:solidFill>
                  <a:schemeClr val="tx1"/>
                </a:solidFill>
                <a:effectLst/>
                <a:latin typeface="+mn-lt"/>
                <a:ea typeface="+mn-ea"/>
                <a:cs typeface="+mn-cs"/>
              </a:rPr>
              <a:t>”-bringing the farm directly to the customer-the kitchen”, fresh meats direct to customer at wholesale prices</a:t>
            </a:r>
            <a:endParaRPr lang="fr-FR"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Nike-</a:t>
            </a:r>
            <a:endParaRPr lang="fr-FR"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 house of hoops and </a:t>
            </a:r>
            <a:r>
              <a:rPr lang="en-US" sz="1200" kern="1200" dirty="0" err="1" smtClean="0">
                <a:solidFill>
                  <a:schemeClr val="tx1"/>
                </a:solidFill>
                <a:effectLst/>
                <a:latin typeface="+mn-lt"/>
                <a:ea typeface="+mn-ea"/>
                <a:cs typeface="+mn-cs"/>
              </a:rPr>
              <a:t>flyzone</a:t>
            </a:r>
            <a:r>
              <a:rPr lang="en-US" sz="1200" kern="1200" dirty="0" smtClean="0">
                <a:solidFill>
                  <a:schemeClr val="tx1"/>
                </a:solidFill>
                <a:effectLst/>
                <a:latin typeface="+mn-lt"/>
                <a:ea typeface="+mn-ea"/>
                <a:cs typeface="+mn-cs"/>
              </a:rPr>
              <a:t> with footlocker</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113020F-A63C-224F-8C22-C5F0C2BA9F23}" type="slidenum">
              <a:rPr lang="en-US" smtClean="0"/>
              <a:t>4</a:t>
            </a:fld>
            <a:endParaRPr lang="en-US"/>
          </a:p>
        </p:txBody>
      </p:sp>
    </p:spTree>
    <p:extLst>
      <p:ext uri="{BB962C8B-B14F-4D97-AF65-F5344CB8AC3E}">
        <p14:creationId xmlns:p14="http://schemas.microsoft.com/office/powerpoint/2010/main" val="1271084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2.4Billion</a:t>
            </a:r>
            <a:r>
              <a:rPr lang="en-US" sz="1200" kern="1200" baseline="0" dirty="0" smtClean="0">
                <a:solidFill>
                  <a:schemeClr val="tx1"/>
                </a:solidFill>
                <a:effectLst/>
                <a:latin typeface="+mn-lt"/>
                <a:ea typeface="+mn-ea"/>
                <a:cs typeface="+mn-cs"/>
              </a:rPr>
              <a:t> Brand Related Conversations every day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 what’s going on with consumers? They are mobile, they are connected, and they are talking to each other</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Recite stat’s</a:t>
            </a:r>
            <a:endParaRPr lang="fr-FR" sz="1200" kern="1200" dirty="0" smtClean="0">
              <a:solidFill>
                <a:schemeClr val="tx1"/>
              </a:solidFill>
              <a:effectLst/>
              <a:latin typeface="+mn-lt"/>
              <a:ea typeface="+mn-ea"/>
              <a:cs typeface="+mn-cs"/>
            </a:endParaRPr>
          </a:p>
          <a:p>
            <a:pPr lvl="0"/>
            <a:r>
              <a:rPr lang="en-US" sz="1200" i="1" kern="1200" dirty="0" smtClean="0">
                <a:solidFill>
                  <a:schemeClr val="tx1"/>
                </a:solidFill>
                <a:effectLst/>
                <a:latin typeface="+mn-lt"/>
                <a:ea typeface="+mn-ea"/>
                <a:cs typeface="+mn-cs"/>
              </a:rPr>
              <a:t>Do you know what they are saying, to whom, and is it relevant. Are they influencers, do they have followers who value their opinion?</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They spend money-us 600B growing to 1.4T</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83% consumers are millennial in Asia</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the statement “every experience either reinforces or dilutes your brand” think about the implications of thousands/millions of consumers learning about the experience of 1! </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Customer are digitally connected (1.75 billion smartphone users)</a:t>
            </a:r>
            <a:endParaRPr lang="fr-FR"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Socially networked  1.11B people in Facebook;</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6k/second tweets in twitter,</a:t>
            </a:r>
            <a:endParaRPr lang="fr-FR"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1k/second photos uploaded to Instagram</a:t>
            </a:r>
            <a:endParaRPr lang="fr-FR"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1.3k/second posts on Tumblr,80k/second videos watched on YouTube</a:t>
            </a:r>
            <a:endParaRPr lang="fr-FR" sz="1200" kern="1200" dirty="0" smtClean="0">
              <a:solidFill>
                <a:schemeClr val="tx1"/>
              </a:solidFill>
              <a:effectLst/>
              <a:latin typeface="+mn-lt"/>
              <a:ea typeface="+mn-ea"/>
              <a:cs typeface="+mn-cs"/>
            </a:endParaRPr>
          </a:p>
          <a:p>
            <a:pPr lvl="0"/>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113020F-A63C-224F-8C22-C5F0C2BA9F23}" type="slidenum">
              <a:rPr lang="en-US" smtClean="0"/>
              <a:t>5</a:t>
            </a:fld>
            <a:endParaRPr lang="en-US"/>
          </a:p>
        </p:txBody>
      </p:sp>
    </p:spTree>
    <p:extLst>
      <p:ext uri="{BB962C8B-B14F-4D97-AF65-F5344CB8AC3E}">
        <p14:creationId xmlns:p14="http://schemas.microsoft.com/office/powerpoint/2010/main" val="1529311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463" y="390525"/>
            <a:ext cx="7146926" cy="4019550"/>
          </a:xfrm>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Read slide</a:t>
            </a:r>
            <a:endParaRPr lang="fr-FR"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consumer side-mobile technology , availability of bandwidth, and the emerging networked social and business economy</a:t>
            </a:r>
            <a:endParaRPr lang="fr-FR"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Cost of technology is decreasing, resulting in more rapid adoption across all customer segments</a:t>
            </a:r>
            <a:endParaRPr lang="fr-FR"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Enterprise side-Rapid adoption of cloud technology greatly reducing the time, cost, and complexity of deploying critical business applications across the enterprise</a:t>
            </a:r>
            <a:endParaRPr lang="fr-FR"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 technology is becoming more pervasive with the consumer…and more pervasive with retailers…why is this important?</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8E96320-ADC4-4B2F-9ED6-093DC0E154A4}" type="slidenum">
              <a:rPr lang="en-US" smtClean="0"/>
              <a:pPr/>
              <a:t>6</a:t>
            </a:fld>
            <a:endParaRPr lang="en-US" dirty="0"/>
          </a:p>
        </p:txBody>
      </p:sp>
    </p:spTree>
    <p:extLst>
      <p:ext uri="{BB962C8B-B14F-4D97-AF65-F5344CB8AC3E}">
        <p14:creationId xmlns:p14="http://schemas.microsoft.com/office/powerpoint/2010/main" val="422679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smtClean="0">
                <a:solidFill>
                  <a:srgbClr val="000000"/>
                </a:solidFill>
                <a:latin typeface="BentonSans Book" panose="02000503000000020004" pitchFamily="2" charset="0"/>
                <a:cs typeface="Arial" panose="020B0604020202020204" pitchFamily="34" charset="0"/>
              </a:rPr>
              <a:t>A single platform that brings together: Marketing, Sales, Services, and Commerce (includes the #1 Omni channel solution, </a:t>
            </a:r>
            <a:r>
              <a:rPr lang="en-US" sz="1200" kern="0" dirty="0" err="1" smtClean="0">
                <a:solidFill>
                  <a:srgbClr val="000000"/>
                </a:solidFill>
                <a:latin typeface="BentonSans Book" panose="02000503000000020004" pitchFamily="2" charset="0"/>
                <a:cs typeface="Arial" panose="020B0604020202020204" pitchFamily="34" charset="0"/>
              </a:rPr>
              <a:t>hybris</a:t>
            </a:r>
            <a:r>
              <a:rPr lang="en-US" sz="1200" kern="0" dirty="0" smtClean="0">
                <a:solidFill>
                  <a:srgbClr val="000000"/>
                </a:solidFill>
                <a:latin typeface="BentonSans Book" panose="02000503000000020004" pitchFamily="2" charset="0"/>
                <a:cs typeface="Arial" panose="020B0604020202020204" pitchFamily="34" charset="0"/>
              </a:rPr>
              <a:t>)  to ensure seamless digitization of the entire  customer experience. SAP Customer Engagement and Commerce powered by The HANA Platform  enables a 360-degree view of your customers and consumers, real-time interaction and  sophisticated predictive  analytics, fully integrated  to the core transactional system.</a:t>
            </a:r>
          </a:p>
          <a:p>
            <a:endParaRPr lang="en-GB" dirty="0"/>
          </a:p>
        </p:txBody>
      </p:sp>
      <p:sp>
        <p:nvSpPr>
          <p:cNvPr id="4" name="Slide Number Placeholder 3"/>
          <p:cNvSpPr>
            <a:spLocks noGrp="1"/>
          </p:cNvSpPr>
          <p:nvPr>
            <p:ph type="sldNum" sz="quarter" idx="10"/>
          </p:nvPr>
        </p:nvSpPr>
        <p:spPr/>
        <p:txBody>
          <a:bodyPr/>
          <a:lstStyle/>
          <a:p>
            <a:fld id="{A347CEAA-D318-4FEA-8471-B1D3D29536CF}" type="slidenum">
              <a:rPr lang="en-US" smtClean="0"/>
              <a:t>8</a:t>
            </a:fld>
            <a:endParaRPr lang="en-US"/>
          </a:p>
        </p:txBody>
      </p:sp>
    </p:spTree>
    <p:extLst>
      <p:ext uri="{BB962C8B-B14F-4D97-AF65-F5344CB8AC3E}">
        <p14:creationId xmlns:p14="http://schemas.microsoft.com/office/powerpoint/2010/main" val="3974554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A347CEAA-D318-4FEA-8471-B1D3D29536CF}" type="slidenum">
              <a:rPr lang="en-US" smtClean="0"/>
              <a:t>10</a:t>
            </a:fld>
            <a:endParaRPr lang="en-US"/>
          </a:p>
        </p:txBody>
      </p:sp>
    </p:spTree>
    <p:extLst>
      <p:ext uri="{BB962C8B-B14F-4D97-AF65-F5344CB8AC3E}">
        <p14:creationId xmlns:p14="http://schemas.microsoft.com/office/powerpoint/2010/main" val="3102033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Run video</a:t>
            </a:r>
            <a:endParaRPr lang="en-NZ" dirty="0"/>
          </a:p>
        </p:txBody>
      </p:sp>
      <p:sp>
        <p:nvSpPr>
          <p:cNvPr id="4" name="Slide Number Placeholder 3"/>
          <p:cNvSpPr>
            <a:spLocks noGrp="1"/>
          </p:cNvSpPr>
          <p:nvPr>
            <p:ph type="sldNum" sz="quarter" idx="10"/>
          </p:nvPr>
        </p:nvSpPr>
        <p:spPr/>
        <p:txBody>
          <a:bodyPr/>
          <a:lstStyle/>
          <a:p>
            <a:fld id="{A347CEAA-D318-4FEA-8471-B1D3D29536CF}" type="slidenum">
              <a:rPr lang="en-US" smtClean="0"/>
              <a:t>12</a:t>
            </a:fld>
            <a:endParaRPr lang="en-US"/>
          </a:p>
        </p:txBody>
      </p:sp>
    </p:spTree>
    <p:extLst>
      <p:ext uri="{BB962C8B-B14F-4D97-AF65-F5344CB8AC3E}">
        <p14:creationId xmlns:p14="http://schemas.microsoft.com/office/powerpoint/2010/main" val="33010409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7"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4.wdp"/><Relationship Id="rId4" Type="http://schemas.microsoft.com/office/2007/relationships/hdphoto" Target="../media/hdphoto3.wdp"/></Relationships>
</file>

<file path=ppt/slideLayouts/_rels/slideLayout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6.wdp"/><Relationship Id="rId5" Type="http://schemas.microsoft.com/office/2007/relationships/hdphoto" Target="../media/hdphoto5.wdp"/><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7"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8.wdp"/><Relationship Id="rId4" Type="http://schemas.microsoft.com/office/2007/relationships/hdphoto" Target="../media/hdphoto7.wdp"/></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hapter blue 01">
    <p:bg bwMode="gray">
      <p:bgPr>
        <a:solidFill>
          <a:schemeClr val="accent1"/>
        </a:solidFill>
        <a:effectLst/>
      </p:bgPr>
    </p:bg>
    <p:spTree>
      <p:nvGrpSpPr>
        <p:cNvPr id="1" name=""/>
        <p:cNvGrpSpPr/>
        <p:nvPr/>
      </p:nvGrpSpPr>
      <p:grpSpPr>
        <a:xfrm>
          <a:off x="0" y="0"/>
          <a:ext cx="0" cy="0"/>
          <a:chOff x="0" y="0"/>
          <a:chExt cx="0" cy="0"/>
        </a:xfrm>
      </p:grpSpPr>
      <p:pic>
        <p:nvPicPr>
          <p:cNvPr id="7" name="Picture 6" descr="triangle_bg.psd"/>
          <p:cNvPicPr>
            <a:picLocks noChangeAspect="1"/>
          </p:cNvPicPr>
          <p:nvPr userDrawn="1"/>
        </p:nvPicPr>
        <p:blipFill rotWithShape="1">
          <a:blip r:embed="rId2">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11" name="image11.png" descr="cec_item_05.png"/>
          <p:cNvPicPr/>
          <p:nvPr userDrawn="1"/>
        </p:nvPicPr>
        <p:blipFill>
          <a:blip r:embed="rId3">
            <a:extLst/>
          </a:blip>
          <a:stretch>
            <a:fillRect/>
          </a:stretch>
        </p:blipFill>
        <p:spPr>
          <a:xfrm>
            <a:off x="4139529" y="316007"/>
            <a:ext cx="7731778" cy="5443267"/>
          </a:xfrm>
          <a:prstGeom prst="rect">
            <a:avLst/>
          </a:prstGeom>
          <a:ln w="12700">
            <a:miter lim="400000"/>
          </a:ln>
        </p:spPr>
      </p:pic>
      <p:pic>
        <p:nvPicPr>
          <p:cNvPr id="14" name="image9.png"/>
          <p:cNvPicPr/>
          <p:nvPr userDrawn="1"/>
        </p:nvPicPr>
        <p:blipFill>
          <a:blip r:embed="rId4">
            <a:extLst/>
          </a:blip>
          <a:stretch>
            <a:fillRect/>
          </a:stretch>
        </p:blipFill>
        <p:spPr>
          <a:xfrm>
            <a:off x="423656" y="5995483"/>
            <a:ext cx="996505" cy="493326"/>
          </a:xfrm>
          <a:prstGeom prst="rect">
            <a:avLst/>
          </a:prstGeom>
          <a:ln w="12700">
            <a:miter lim="400000"/>
          </a:ln>
        </p:spPr>
      </p:pic>
      <p:pic>
        <p:nvPicPr>
          <p:cNvPr id="15" name="image11.png" descr="cec_item_05.png"/>
          <p:cNvPicPr/>
          <p:nvPr userDrawn="1"/>
        </p:nvPicPr>
        <p:blipFill>
          <a:blip r:embed="rId3">
            <a:extLst/>
          </a:blip>
          <a:stretch>
            <a:fillRect/>
          </a:stretch>
        </p:blipFill>
        <p:spPr>
          <a:xfrm>
            <a:off x="4141041" y="317510"/>
            <a:ext cx="7731778" cy="5443266"/>
          </a:xfrm>
          <a:prstGeom prst="rect">
            <a:avLst/>
          </a:prstGeom>
          <a:ln w="12700">
            <a:miter lim="400000"/>
          </a:ln>
        </p:spPr>
      </p:pic>
      <p:sp>
        <p:nvSpPr>
          <p:cNvPr id="10"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2"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accent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13" name="Bild 12" descr="(y)_small.png"/>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13783" y="6034729"/>
            <a:ext cx="445624" cy="510241"/>
          </a:xfrm>
          <a:prstGeom prst="rect">
            <a:avLst/>
          </a:prstGeom>
        </p:spPr>
      </p:pic>
    </p:spTree>
    <p:extLst>
      <p:ext uri="{BB962C8B-B14F-4D97-AF65-F5344CB8AC3E}">
        <p14:creationId xmlns:p14="http://schemas.microsoft.com/office/powerpoint/2010/main" val="326317585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pic>
        <p:nvPicPr>
          <p:cNvPr id="2" name="Bild 1" descr="(y)_small.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70225" y="192731"/>
            <a:ext cx="445624" cy="510241"/>
          </a:xfrm>
          <a:prstGeom prst="rect">
            <a:avLst/>
          </a:prstGeom>
        </p:spPr>
      </p:pic>
    </p:spTree>
    <p:extLst>
      <p:ext uri="{BB962C8B-B14F-4D97-AF65-F5344CB8AC3E}">
        <p14:creationId xmlns:p14="http://schemas.microsoft.com/office/powerpoint/2010/main" val="12009196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blue blank">
    <p:spTree>
      <p:nvGrpSpPr>
        <p:cNvPr id="1" name=""/>
        <p:cNvGrpSpPr/>
        <p:nvPr/>
      </p:nvGrpSpPr>
      <p:grpSpPr>
        <a:xfrm>
          <a:off x="0" y="0"/>
          <a:ext cx="0" cy="0"/>
          <a:chOff x="0" y="0"/>
          <a:chExt cx="0" cy="0"/>
        </a:xfrm>
      </p:grpSpPr>
      <p:pic>
        <p:nvPicPr>
          <p:cNvPr id="2" name="Picture 6" descr="triangle_bg.psd"/>
          <p:cNvPicPr>
            <a:picLocks noChangeAspect="1"/>
          </p:cNvPicPr>
          <p:nvPr userDrawn="1"/>
        </p:nvPicPr>
        <p:blipFill rotWithShape="1">
          <a:blip r:embed="rId2">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3" name="Bild 2" descr="(y)_small.png"/>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70225" y="192731"/>
            <a:ext cx="445624" cy="510241"/>
          </a:xfrm>
          <a:prstGeom prst="rect">
            <a:avLst/>
          </a:prstGeom>
        </p:spPr>
      </p:pic>
    </p:spTree>
    <p:extLst>
      <p:ext uri="{BB962C8B-B14F-4D97-AF65-F5344CB8AC3E}">
        <p14:creationId xmlns:p14="http://schemas.microsoft.com/office/powerpoint/2010/main" val="1876095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hanks_blue01">
    <p:bg bwMode="gray">
      <p:bgPr>
        <a:solidFill>
          <a:schemeClr val="accent1"/>
        </a:solidFill>
        <a:effectLst/>
      </p:bgPr>
    </p:bg>
    <p:spTree>
      <p:nvGrpSpPr>
        <p:cNvPr id="1" name=""/>
        <p:cNvGrpSpPr/>
        <p:nvPr/>
      </p:nvGrpSpPr>
      <p:grpSpPr>
        <a:xfrm>
          <a:off x="0" y="0"/>
          <a:ext cx="0" cy="0"/>
          <a:chOff x="0" y="0"/>
          <a:chExt cx="0" cy="0"/>
        </a:xfrm>
      </p:grpSpPr>
      <p:pic>
        <p:nvPicPr>
          <p:cNvPr id="17" name="Picture 6" descr="triangle_bg.psd"/>
          <p:cNvPicPr>
            <a:picLocks noChangeAspect="1"/>
          </p:cNvPicPr>
          <p:nvPr userDrawn="1"/>
        </p:nvPicPr>
        <p:blipFill rotWithShape="1">
          <a:blip r:embed="rId2">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18" name="image9.png"/>
          <p:cNvPicPr/>
          <p:nvPr userDrawn="1"/>
        </p:nvPicPr>
        <p:blipFill>
          <a:blip r:embed="rId3">
            <a:extLst/>
          </a:blip>
          <a:stretch>
            <a:fillRect/>
          </a:stretch>
        </p:blipFill>
        <p:spPr>
          <a:xfrm>
            <a:off x="423656" y="5995483"/>
            <a:ext cx="996505" cy="493326"/>
          </a:xfrm>
          <a:prstGeom prst="rect">
            <a:avLst/>
          </a:prstGeom>
          <a:ln w="12700">
            <a:miter lim="400000"/>
          </a:ln>
        </p:spPr>
      </p:pic>
      <p:pic>
        <p:nvPicPr>
          <p:cNvPr id="8" name="Bild 7" descr="(y)_big_white.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971792" y="1202387"/>
            <a:ext cx="2178800" cy="2518478"/>
          </a:xfrm>
          <a:prstGeom prst="rect">
            <a:avLst/>
          </a:prstGeom>
        </p:spPr>
      </p:pic>
      <p:sp>
        <p:nvSpPr>
          <p:cNvPr id="10" name="Title 1"/>
          <p:cNvSpPr>
            <a:spLocks noGrp="1"/>
          </p:cNvSpPr>
          <p:nvPr>
            <p:ph type="ctrTitle" hasCustomPrompt="1"/>
          </p:nvPr>
        </p:nvSpPr>
        <p:spPr bwMode="gray">
          <a:xfrm>
            <a:off x="360999" y="4066501"/>
            <a:ext cx="11502514" cy="1323143"/>
          </a:xfrm>
        </p:spPr>
        <p:txBody>
          <a:bodyPr anchor="t" anchorCtr="0">
            <a:noAutofit/>
          </a:bodyPr>
          <a:lstStyle>
            <a:lvl1pPr algn="ctr">
              <a:defRPr sz="7600">
                <a:solidFill>
                  <a:srgbClr val="FFFFFF"/>
                </a:solidFill>
                <a:latin typeface="+mj-lt"/>
              </a:defRPr>
            </a:lvl1pPr>
          </a:lstStyle>
          <a:p>
            <a:r>
              <a:rPr lang="en-US" dirty="0" smtClean="0"/>
              <a:t>THANK YOU</a:t>
            </a:r>
            <a:endParaRPr lang="en-US" dirty="0"/>
          </a:p>
        </p:txBody>
      </p:sp>
      <p:pic>
        <p:nvPicPr>
          <p:cNvPr id="9" name="Bild 8" descr="(y)_small.png"/>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13783" y="6034729"/>
            <a:ext cx="445624" cy="510241"/>
          </a:xfrm>
          <a:prstGeom prst="rect">
            <a:avLst/>
          </a:prstGeom>
        </p:spPr>
      </p:pic>
    </p:spTree>
    <p:extLst>
      <p:ext uri="{BB962C8B-B14F-4D97-AF65-F5344CB8AC3E}">
        <p14:creationId xmlns:p14="http://schemas.microsoft.com/office/powerpoint/2010/main" val="357917783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hanks_blue02">
    <p:bg bwMode="gray">
      <p:bgPr>
        <a:solidFill>
          <a:schemeClr val="accent1"/>
        </a:solidFill>
        <a:effectLst/>
      </p:bgPr>
    </p:bg>
    <p:spTree>
      <p:nvGrpSpPr>
        <p:cNvPr id="1" name=""/>
        <p:cNvGrpSpPr/>
        <p:nvPr/>
      </p:nvGrpSpPr>
      <p:grpSpPr>
        <a:xfrm>
          <a:off x="0" y="0"/>
          <a:ext cx="0" cy="0"/>
          <a:chOff x="0" y="0"/>
          <a:chExt cx="0" cy="0"/>
        </a:xfrm>
      </p:grpSpPr>
      <p:pic>
        <p:nvPicPr>
          <p:cNvPr id="17" name="Picture 6" descr="triangle_bg.psd"/>
          <p:cNvPicPr>
            <a:picLocks noChangeAspect="1"/>
          </p:cNvPicPr>
          <p:nvPr userDrawn="1"/>
        </p:nvPicPr>
        <p:blipFill rotWithShape="1">
          <a:blip r:embed="rId2">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18" name="image9.png"/>
          <p:cNvPicPr/>
          <p:nvPr userDrawn="1"/>
        </p:nvPicPr>
        <p:blipFill>
          <a:blip r:embed="rId3">
            <a:extLst/>
          </a:blip>
          <a:stretch>
            <a:fillRect/>
          </a:stretch>
        </p:blipFill>
        <p:spPr>
          <a:xfrm>
            <a:off x="423656" y="5995483"/>
            <a:ext cx="996505" cy="493326"/>
          </a:xfrm>
          <a:prstGeom prst="rect">
            <a:avLst/>
          </a:prstGeom>
          <a:ln w="12700">
            <a:miter lim="400000"/>
          </a:ln>
        </p:spPr>
      </p:pic>
      <p:sp>
        <p:nvSpPr>
          <p:cNvPr id="20" name="Title 1"/>
          <p:cNvSpPr>
            <a:spLocks noGrp="1"/>
          </p:cNvSpPr>
          <p:nvPr>
            <p:ph type="ctrTitle" hasCustomPrompt="1"/>
          </p:nvPr>
        </p:nvSpPr>
        <p:spPr bwMode="gray">
          <a:xfrm>
            <a:off x="360999" y="4269151"/>
            <a:ext cx="11502514" cy="1323143"/>
          </a:xfrm>
        </p:spPr>
        <p:txBody>
          <a:bodyPr anchor="t" anchorCtr="0">
            <a:noAutofit/>
          </a:bodyPr>
          <a:lstStyle>
            <a:lvl1pPr algn="ctr">
              <a:defRPr sz="7600">
                <a:solidFill>
                  <a:srgbClr val="FFFFFF"/>
                </a:solidFill>
                <a:latin typeface="+mj-lt"/>
              </a:defRPr>
            </a:lvl1pPr>
          </a:lstStyle>
          <a:p>
            <a:r>
              <a:rPr lang="en-US" dirty="0" smtClean="0"/>
              <a:t>THANK YOU</a:t>
            </a:r>
            <a:endParaRPr lang="en-US" dirty="0"/>
          </a:p>
        </p:txBody>
      </p:sp>
      <p:pic>
        <p:nvPicPr>
          <p:cNvPr id="21" name="image11.png" descr="cec_item_05.png"/>
          <p:cNvPicPr/>
          <p:nvPr userDrawn="1"/>
        </p:nvPicPr>
        <p:blipFill>
          <a:blip r:embed="rId4">
            <a:extLst/>
          </a:blip>
          <a:stretch>
            <a:fillRect/>
          </a:stretch>
        </p:blipFill>
        <p:spPr>
          <a:xfrm>
            <a:off x="3867201" y="881074"/>
            <a:ext cx="4697270" cy="3306934"/>
          </a:xfrm>
          <a:prstGeom prst="rect">
            <a:avLst/>
          </a:prstGeom>
          <a:ln w="12700">
            <a:miter lim="400000"/>
          </a:ln>
        </p:spPr>
      </p:pic>
      <p:pic>
        <p:nvPicPr>
          <p:cNvPr id="22" name="image11.png" descr="cec_item_05.png"/>
          <p:cNvPicPr/>
          <p:nvPr userDrawn="1"/>
        </p:nvPicPr>
        <p:blipFill>
          <a:blip r:embed="rId4">
            <a:extLst/>
          </a:blip>
          <a:stretch>
            <a:fillRect/>
          </a:stretch>
        </p:blipFill>
        <p:spPr>
          <a:xfrm>
            <a:off x="3868713" y="882576"/>
            <a:ext cx="4697270" cy="3306934"/>
          </a:xfrm>
          <a:prstGeom prst="rect">
            <a:avLst/>
          </a:prstGeom>
          <a:ln w="12700">
            <a:miter lim="400000"/>
          </a:ln>
        </p:spPr>
      </p:pic>
      <p:pic>
        <p:nvPicPr>
          <p:cNvPr id="8" name="Bild 7" descr="(y)_small.png"/>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13783" y="6034729"/>
            <a:ext cx="445624" cy="510241"/>
          </a:xfrm>
          <a:prstGeom prst="rect">
            <a:avLst/>
          </a:prstGeom>
        </p:spPr>
      </p:pic>
    </p:spTree>
    <p:extLst>
      <p:ext uri="{BB962C8B-B14F-4D97-AF65-F5344CB8AC3E}">
        <p14:creationId xmlns:p14="http://schemas.microsoft.com/office/powerpoint/2010/main" val="347765092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09609" y="6356358"/>
            <a:ext cx="2844801" cy="365125"/>
          </a:xfrm>
          <a:prstGeom prst="rect">
            <a:avLst/>
          </a:prstGeom>
        </p:spPr>
        <p:txBody>
          <a:bodyPr lIns="91341" tIns="45665" rIns="91341" bIns="45665"/>
          <a:lstStyle>
            <a:lvl1pPr>
              <a:defRPr>
                <a:latin typeface="Arial"/>
              </a:defRPr>
            </a:lvl1pPr>
          </a:lstStyle>
          <a:p>
            <a:pPr defTabSz="913399"/>
            <a:fld id="{D5F0F1E9-48E6-A04A-9831-A81366B8BCF3}" type="datetimeFigureOut">
              <a:rPr lang="en-US" smtClean="0">
                <a:solidFill>
                  <a:srgbClr val="000000"/>
                </a:solidFill>
              </a:rPr>
              <a:pPr defTabSz="913399"/>
              <a:t>9/12/2016</a:t>
            </a:fld>
            <a:endParaRPr lang="en-US" dirty="0">
              <a:solidFill>
                <a:srgbClr val="000000"/>
              </a:solidFill>
            </a:endParaRPr>
          </a:p>
        </p:txBody>
      </p:sp>
      <p:sp>
        <p:nvSpPr>
          <p:cNvPr id="4" name="Footer Placeholder 3"/>
          <p:cNvSpPr>
            <a:spLocks noGrp="1"/>
          </p:cNvSpPr>
          <p:nvPr>
            <p:ph type="ftr" sz="quarter" idx="11"/>
          </p:nvPr>
        </p:nvSpPr>
        <p:spPr>
          <a:xfrm>
            <a:off x="4165607" y="6356358"/>
            <a:ext cx="3860801" cy="365125"/>
          </a:xfrm>
          <a:prstGeom prst="rect">
            <a:avLst/>
          </a:prstGeom>
        </p:spPr>
        <p:txBody>
          <a:bodyPr lIns="91341" tIns="45665" rIns="91341" bIns="45665"/>
          <a:lstStyle>
            <a:lvl1pPr>
              <a:defRPr>
                <a:latin typeface="Arial"/>
              </a:defRPr>
            </a:lvl1pPr>
          </a:lstStyle>
          <a:p>
            <a:pPr defTabSz="913399"/>
            <a:endParaRPr lang="en-US" dirty="0">
              <a:solidFill>
                <a:srgbClr val="000000"/>
              </a:solidFill>
            </a:endParaRPr>
          </a:p>
        </p:txBody>
      </p:sp>
      <p:sp>
        <p:nvSpPr>
          <p:cNvPr id="5" name="Slide Number Placeholder 4"/>
          <p:cNvSpPr>
            <a:spLocks noGrp="1"/>
          </p:cNvSpPr>
          <p:nvPr>
            <p:ph type="sldNum" sz="quarter" idx="12"/>
          </p:nvPr>
        </p:nvSpPr>
        <p:spPr>
          <a:xfrm>
            <a:off x="8737608" y="6356358"/>
            <a:ext cx="2844801" cy="365125"/>
          </a:xfrm>
          <a:prstGeom prst="rect">
            <a:avLst/>
          </a:prstGeom>
        </p:spPr>
        <p:txBody>
          <a:bodyPr lIns="91341" tIns="45665" rIns="91341" bIns="45665"/>
          <a:lstStyle>
            <a:lvl1pPr>
              <a:defRPr>
                <a:latin typeface="Arial"/>
              </a:defRPr>
            </a:lvl1pPr>
          </a:lstStyle>
          <a:p>
            <a:pPr defTabSz="913399"/>
            <a:fld id="{130B5FCB-39CC-1C4C-95A2-9519E0426D20}" type="slidenum">
              <a:rPr lang="en-US" smtClean="0">
                <a:solidFill>
                  <a:srgbClr val="000000"/>
                </a:solidFill>
              </a:rPr>
              <a:pPr defTabSz="913399"/>
              <a:t>‹#›</a:t>
            </a:fld>
            <a:endParaRPr lang="en-US" dirty="0">
              <a:solidFill>
                <a:srgbClr val="000000"/>
              </a:solidFill>
            </a:endParaRPr>
          </a:p>
        </p:txBody>
      </p:sp>
    </p:spTree>
    <p:extLst>
      <p:ext uri="{BB962C8B-B14F-4D97-AF65-F5344CB8AC3E}">
        <p14:creationId xmlns:p14="http://schemas.microsoft.com/office/powerpoint/2010/main" val="1029682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a:xfrm>
            <a:off x="609601" y="6356352"/>
            <a:ext cx="2844800" cy="365125"/>
          </a:xfrm>
          <a:prstGeom prst="rect">
            <a:avLst/>
          </a:prstGeom>
        </p:spPr>
        <p:txBody>
          <a:bodyPr/>
          <a:lstStyle/>
          <a:p>
            <a:fld id="{DA024CB4-9509-A24E-969C-0B28A42B88B9}" type="datetimeFigureOut">
              <a:rPr lang="en-US" smtClean="0">
                <a:solidFill>
                  <a:prstClr val="black">
                    <a:tint val="75000"/>
                  </a:prstClr>
                </a:solidFill>
              </a:rPr>
              <a:pPr/>
              <a:t>9/12/2016</a:t>
            </a:fld>
            <a:endParaRPr lang="en-US">
              <a:solidFill>
                <a:prstClr val="black">
                  <a:tint val="75000"/>
                </a:prstClr>
              </a:solidFill>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2B675856-8E0B-9148-90DC-72264636674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13974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Blank_logos">
    <p:spTree>
      <p:nvGrpSpPr>
        <p:cNvPr id="1" name=""/>
        <p:cNvGrpSpPr/>
        <p:nvPr/>
      </p:nvGrpSpPr>
      <p:grpSpPr>
        <a:xfrm>
          <a:off x="0" y="0"/>
          <a:ext cx="0" cy="0"/>
          <a:chOff x="0" y="0"/>
          <a:chExt cx="0" cy="0"/>
        </a:xfrm>
      </p:grpSpPr>
      <p:pic>
        <p:nvPicPr>
          <p:cNvPr id="2" name="image9.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09575" y="6389688"/>
            <a:ext cx="6334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3" name="Bild 8" descr="(y)_blue_transparent.png"/>
          <p:cNvPicPr>
            <a:picLocks noChangeAspect="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11283950" y="134938"/>
            <a:ext cx="558800"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2684476"/>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6" name="Shape 16"/>
          <p:cNvSpPr>
            <a:spLocks noGrp="1"/>
          </p:cNvSpPr>
          <p:nvPr>
            <p:ph type="title"/>
          </p:nvPr>
        </p:nvSpPr>
        <p:spPr>
          <a:xfrm>
            <a:off x="844550" y="476250"/>
            <a:ext cx="10502900" cy="1143000"/>
          </a:xfrm>
          <a:prstGeom prst="rect">
            <a:avLst/>
          </a:prstGeom>
        </p:spPr>
        <p:txBody>
          <a:bodyPr lIns="91440" tIns="45720" rIns="91440" bIns="45720"/>
          <a:lstStyle/>
          <a:p>
            <a:pPr lvl="0">
              <a:defRPr sz="1800"/>
            </a:pPr>
            <a:r>
              <a:rPr sz="5595"/>
              <a:t>Title Text</a:t>
            </a:r>
          </a:p>
        </p:txBody>
      </p:sp>
    </p:spTree>
    <p:extLst>
      <p:ext uri="{BB962C8B-B14F-4D97-AF65-F5344CB8AC3E}">
        <p14:creationId xmlns:p14="http://schemas.microsoft.com/office/powerpoint/2010/main" val="3033656101"/>
      </p:ext>
    </p:extLst>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Nur Titel">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en-US" dirty="0"/>
          </a:p>
        </p:txBody>
      </p:sp>
    </p:spTree>
    <p:extLst>
      <p:ext uri="{BB962C8B-B14F-4D97-AF65-F5344CB8AC3E}">
        <p14:creationId xmlns:p14="http://schemas.microsoft.com/office/powerpoint/2010/main" val="3051736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hapter yellow 01">
    <p:bg bwMode="gray">
      <p:bgPr>
        <a:solidFill>
          <a:schemeClr val="accent1"/>
        </a:solidFill>
        <a:effectLst/>
      </p:bgPr>
    </p:bg>
    <p:spTree>
      <p:nvGrpSpPr>
        <p:cNvPr id="1" name=""/>
        <p:cNvGrpSpPr/>
        <p:nvPr/>
      </p:nvGrpSpPr>
      <p:grpSpPr>
        <a:xfrm>
          <a:off x="0" y="0"/>
          <a:ext cx="0" cy="0"/>
          <a:chOff x="0" y="0"/>
          <a:chExt cx="0" cy="0"/>
        </a:xfrm>
      </p:grpSpPr>
      <p:sp>
        <p:nvSpPr>
          <p:cNvPr id="8" name="Shape 154"/>
          <p:cNvSpPr/>
          <p:nvPr userDrawn="1"/>
        </p:nvSpPr>
        <p:spPr>
          <a:xfrm>
            <a:off x="0" y="0"/>
            <a:ext cx="12192000" cy="6858000"/>
          </a:xfrm>
          <a:prstGeom prst="rect">
            <a:avLst/>
          </a:prstGeom>
          <a:solidFill>
            <a:srgbClr val="F0AB00"/>
          </a:solidFill>
          <a:ln w="12700">
            <a:miter lim="400000"/>
          </a:ln>
        </p:spPr>
        <p:txBody>
          <a:bodyPr lIns="0" tIns="0" rIns="0" bIns="0" anchor="ctr"/>
          <a:lstStyle/>
          <a:p>
            <a:pPr algn="ctr">
              <a:spcBef>
                <a:spcPts val="1000"/>
              </a:spcBef>
            </a:pPr>
            <a:endParaRPr kern="0">
              <a:solidFill>
                <a:sysClr val="windowText" lastClr="000000"/>
              </a:solidFill>
              <a:latin typeface="Arial"/>
              <a:ea typeface="Arial"/>
              <a:cs typeface="Arial"/>
              <a:sym typeface="Arial"/>
            </a:endParaRPr>
          </a:p>
        </p:txBody>
      </p:sp>
      <p:pic>
        <p:nvPicPr>
          <p:cNvPr id="11" name="image11.png" descr="cec_item_05.png"/>
          <p:cNvPicPr/>
          <p:nvPr userDrawn="1"/>
        </p:nvPicPr>
        <p:blipFill>
          <a:blip r:embed="rId2">
            <a:extLst/>
          </a:blip>
          <a:stretch>
            <a:fillRect/>
          </a:stretch>
        </p:blipFill>
        <p:spPr>
          <a:xfrm>
            <a:off x="4139529" y="316007"/>
            <a:ext cx="7731778" cy="5443267"/>
          </a:xfrm>
          <a:prstGeom prst="rect">
            <a:avLst/>
          </a:prstGeom>
          <a:ln w="12700">
            <a:miter lim="400000"/>
          </a:ln>
        </p:spPr>
      </p:pic>
      <p:pic>
        <p:nvPicPr>
          <p:cNvPr id="14" name="image9.png"/>
          <p:cNvPicPr/>
          <p:nvPr userDrawn="1"/>
        </p:nvPicPr>
        <p:blipFill>
          <a:blip r:embed="rId3">
            <a:extLst/>
          </a:blip>
          <a:stretch>
            <a:fillRect/>
          </a:stretch>
        </p:blipFill>
        <p:spPr>
          <a:xfrm>
            <a:off x="423656" y="5995483"/>
            <a:ext cx="996505" cy="493326"/>
          </a:xfrm>
          <a:prstGeom prst="rect">
            <a:avLst/>
          </a:prstGeom>
          <a:ln w="12700">
            <a:miter lim="400000"/>
          </a:ln>
        </p:spPr>
      </p:pic>
      <p:pic>
        <p:nvPicPr>
          <p:cNvPr id="15" name="image11.png" descr="cec_item_05.png"/>
          <p:cNvPicPr/>
          <p:nvPr userDrawn="1"/>
        </p:nvPicPr>
        <p:blipFill>
          <a:blip r:embed="rId2">
            <a:extLst/>
          </a:blip>
          <a:stretch>
            <a:fillRect/>
          </a:stretch>
        </p:blipFill>
        <p:spPr>
          <a:xfrm>
            <a:off x="4141041" y="317510"/>
            <a:ext cx="7731778" cy="5443266"/>
          </a:xfrm>
          <a:prstGeom prst="rect">
            <a:avLst/>
          </a:prstGeom>
          <a:ln w="12700">
            <a:miter lim="400000"/>
          </a:ln>
        </p:spPr>
      </p:pic>
      <p:sp>
        <p:nvSpPr>
          <p:cNvPr id="17"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8"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9" name="Bild 8" descr="(y)_small.png"/>
          <p:cNvPicPr>
            <a:picLocks noChangeAspect="1"/>
          </p:cNvPicPr>
          <p:nvPr userDrawn="1"/>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13783" y="6034729"/>
            <a:ext cx="445624" cy="510241"/>
          </a:xfrm>
          <a:prstGeom prst="rect">
            <a:avLst/>
          </a:prstGeom>
        </p:spPr>
      </p:pic>
    </p:spTree>
    <p:extLst>
      <p:ext uri="{BB962C8B-B14F-4D97-AF65-F5344CB8AC3E}">
        <p14:creationId xmlns:p14="http://schemas.microsoft.com/office/powerpoint/2010/main" val="307302433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hapter blue 02">
    <p:bg bwMode="gray">
      <p:bgPr>
        <a:solidFill>
          <a:schemeClr val="accent1"/>
        </a:solidFill>
        <a:effectLst/>
      </p:bgPr>
    </p:bg>
    <p:spTree>
      <p:nvGrpSpPr>
        <p:cNvPr id="1" name=""/>
        <p:cNvGrpSpPr/>
        <p:nvPr/>
      </p:nvGrpSpPr>
      <p:grpSpPr>
        <a:xfrm>
          <a:off x="0" y="0"/>
          <a:ext cx="0" cy="0"/>
          <a:chOff x="0" y="0"/>
          <a:chExt cx="0" cy="0"/>
        </a:xfrm>
      </p:grpSpPr>
      <p:pic>
        <p:nvPicPr>
          <p:cNvPr id="7" name="Picture 6" descr="triangle_bg.psd"/>
          <p:cNvPicPr>
            <a:picLocks noChangeAspect="1"/>
          </p:cNvPicPr>
          <p:nvPr userDrawn="1"/>
        </p:nvPicPr>
        <p:blipFill rotWithShape="1">
          <a:blip r:embed="rId2">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14" name="image9.png"/>
          <p:cNvPicPr/>
          <p:nvPr userDrawn="1"/>
        </p:nvPicPr>
        <p:blipFill>
          <a:blip r:embed="rId3">
            <a:extLst/>
          </a:blip>
          <a:stretch>
            <a:fillRect/>
          </a:stretch>
        </p:blipFill>
        <p:spPr>
          <a:xfrm>
            <a:off x="423656" y="5995483"/>
            <a:ext cx="996505" cy="493326"/>
          </a:xfrm>
          <a:prstGeom prst="rect">
            <a:avLst/>
          </a:prstGeom>
          <a:ln w="12700">
            <a:miter lim="400000"/>
          </a:ln>
        </p:spPr>
      </p:pic>
      <p:sp>
        <p:nvSpPr>
          <p:cNvPr id="10"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2"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accent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2" name="Bild 1" descr="CEC_piece_02.png"/>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900849" y="-2089729"/>
            <a:ext cx="10706486" cy="7504546"/>
          </a:xfrm>
          <a:prstGeom prst="rect">
            <a:avLst/>
          </a:prstGeom>
        </p:spPr>
      </p:pic>
      <p:pic>
        <p:nvPicPr>
          <p:cNvPr id="13" name="Bild 12" descr="CEC_piece_02.png"/>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907136" y="-2083423"/>
            <a:ext cx="10706486" cy="7504546"/>
          </a:xfrm>
          <a:prstGeom prst="rect">
            <a:avLst/>
          </a:prstGeom>
        </p:spPr>
      </p:pic>
      <p:pic>
        <p:nvPicPr>
          <p:cNvPr id="11" name="Bild 10" descr="(y)_small.png"/>
          <p:cNvPicPr>
            <a:picLocks noChangeAspect="1"/>
          </p:cNvPicPr>
          <p:nvPr userDrawn="1"/>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13783" y="6034729"/>
            <a:ext cx="445624" cy="510241"/>
          </a:xfrm>
          <a:prstGeom prst="rect">
            <a:avLst/>
          </a:prstGeom>
        </p:spPr>
      </p:pic>
    </p:spTree>
    <p:extLst>
      <p:ext uri="{BB962C8B-B14F-4D97-AF65-F5344CB8AC3E}">
        <p14:creationId xmlns:p14="http://schemas.microsoft.com/office/powerpoint/2010/main" val="289998533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hapter yellow 02">
    <p:bg bwMode="gray">
      <p:bgPr>
        <a:solidFill>
          <a:schemeClr val="accent1"/>
        </a:solidFill>
        <a:effectLst/>
      </p:bgPr>
    </p:bg>
    <p:spTree>
      <p:nvGrpSpPr>
        <p:cNvPr id="1" name=""/>
        <p:cNvGrpSpPr/>
        <p:nvPr/>
      </p:nvGrpSpPr>
      <p:grpSpPr>
        <a:xfrm>
          <a:off x="0" y="0"/>
          <a:ext cx="0" cy="0"/>
          <a:chOff x="0" y="0"/>
          <a:chExt cx="0" cy="0"/>
        </a:xfrm>
      </p:grpSpPr>
      <p:sp>
        <p:nvSpPr>
          <p:cNvPr id="8" name="Shape 154"/>
          <p:cNvSpPr/>
          <p:nvPr userDrawn="1"/>
        </p:nvSpPr>
        <p:spPr>
          <a:xfrm>
            <a:off x="0" y="-101143"/>
            <a:ext cx="12192000" cy="6858000"/>
          </a:xfrm>
          <a:prstGeom prst="rect">
            <a:avLst/>
          </a:prstGeom>
          <a:solidFill>
            <a:srgbClr val="F0AB00"/>
          </a:solidFill>
          <a:ln w="12700">
            <a:miter lim="400000"/>
          </a:ln>
        </p:spPr>
        <p:txBody>
          <a:bodyPr lIns="0" tIns="0" rIns="0" bIns="0" anchor="ctr"/>
          <a:lstStyle/>
          <a:p>
            <a:pPr algn="ctr">
              <a:spcBef>
                <a:spcPts val="1000"/>
              </a:spcBef>
            </a:pPr>
            <a:endParaRPr kern="0">
              <a:solidFill>
                <a:sysClr val="windowText" lastClr="000000"/>
              </a:solidFill>
              <a:latin typeface="Arial"/>
              <a:ea typeface="Arial"/>
              <a:cs typeface="Arial"/>
              <a:sym typeface="Arial"/>
            </a:endParaRPr>
          </a:p>
        </p:txBody>
      </p:sp>
      <p:pic>
        <p:nvPicPr>
          <p:cNvPr id="14" name="image9.png"/>
          <p:cNvPicPr/>
          <p:nvPr userDrawn="1"/>
        </p:nvPicPr>
        <p:blipFill>
          <a:blip r:embed="rId2">
            <a:extLst/>
          </a:blip>
          <a:stretch>
            <a:fillRect/>
          </a:stretch>
        </p:blipFill>
        <p:spPr>
          <a:xfrm>
            <a:off x="423656" y="5995483"/>
            <a:ext cx="996505" cy="493326"/>
          </a:xfrm>
          <a:prstGeom prst="rect">
            <a:avLst/>
          </a:prstGeom>
          <a:ln w="12700">
            <a:miter lim="400000"/>
          </a:ln>
        </p:spPr>
      </p:pic>
      <p:sp>
        <p:nvSpPr>
          <p:cNvPr id="17"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8"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12" name="Bild 11" descr="CEC_piece_02.png"/>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900849" y="-2089729"/>
            <a:ext cx="10706486" cy="7504546"/>
          </a:xfrm>
          <a:prstGeom prst="rect">
            <a:avLst/>
          </a:prstGeom>
        </p:spPr>
      </p:pic>
      <p:pic>
        <p:nvPicPr>
          <p:cNvPr id="13" name="Bild 12" descr="CEC_piece_02.png"/>
          <p:cNvPicPr>
            <a:picLocks noChangeAspect="1"/>
          </p:cNvPicPr>
          <p:nvPr userDrawn="1"/>
        </p:nvPicPr>
        <p:blipFill>
          <a:blip r:embed="rId3">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907136" y="-2083423"/>
            <a:ext cx="10706486" cy="7504546"/>
          </a:xfrm>
          <a:prstGeom prst="rect">
            <a:avLst/>
          </a:prstGeom>
        </p:spPr>
      </p:pic>
      <p:pic>
        <p:nvPicPr>
          <p:cNvPr id="9" name="Bild 8" descr="(y)_small.png"/>
          <p:cNvPicPr>
            <a:picLocks noChangeAspect="1"/>
          </p:cNvPicPr>
          <p:nvPr userDrawn="1"/>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13783" y="6034729"/>
            <a:ext cx="445624" cy="510241"/>
          </a:xfrm>
          <a:prstGeom prst="rect">
            <a:avLst/>
          </a:prstGeom>
        </p:spPr>
      </p:pic>
    </p:spTree>
    <p:extLst>
      <p:ext uri="{BB962C8B-B14F-4D97-AF65-F5344CB8AC3E}">
        <p14:creationId xmlns:p14="http://schemas.microsoft.com/office/powerpoint/2010/main" val="71903740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hapter blue 03">
    <p:bg bwMode="gray">
      <p:bgPr>
        <a:solidFill>
          <a:schemeClr val="accent1"/>
        </a:solidFill>
        <a:effectLst/>
      </p:bgPr>
    </p:bg>
    <p:spTree>
      <p:nvGrpSpPr>
        <p:cNvPr id="1" name=""/>
        <p:cNvGrpSpPr/>
        <p:nvPr/>
      </p:nvGrpSpPr>
      <p:grpSpPr>
        <a:xfrm>
          <a:off x="0" y="0"/>
          <a:ext cx="0" cy="0"/>
          <a:chOff x="0" y="0"/>
          <a:chExt cx="0" cy="0"/>
        </a:xfrm>
      </p:grpSpPr>
      <p:pic>
        <p:nvPicPr>
          <p:cNvPr id="7" name="Picture 6" descr="triangle_bg.psd"/>
          <p:cNvPicPr>
            <a:picLocks noChangeAspect="1"/>
          </p:cNvPicPr>
          <p:nvPr userDrawn="1"/>
        </p:nvPicPr>
        <p:blipFill rotWithShape="1">
          <a:blip r:embed="rId2">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14" name="image9.png"/>
          <p:cNvPicPr/>
          <p:nvPr userDrawn="1"/>
        </p:nvPicPr>
        <p:blipFill>
          <a:blip r:embed="rId3">
            <a:extLst/>
          </a:blip>
          <a:stretch>
            <a:fillRect/>
          </a:stretch>
        </p:blipFill>
        <p:spPr>
          <a:xfrm>
            <a:off x="423656" y="5995483"/>
            <a:ext cx="996505" cy="493326"/>
          </a:xfrm>
          <a:prstGeom prst="rect">
            <a:avLst/>
          </a:prstGeom>
          <a:ln w="12700">
            <a:miter lim="400000"/>
          </a:ln>
        </p:spPr>
      </p:pic>
      <p:sp>
        <p:nvSpPr>
          <p:cNvPr id="10"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2"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accent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2" name="Bild 1" descr="CEC_piece_02.png"/>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85166" y="0"/>
            <a:ext cx="8343354" cy="5848146"/>
          </a:xfrm>
          <a:prstGeom prst="rect">
            <a:avLst/>
          </a:prstGeom>
        </p:spPr>
      </p:pic>
      <p:pic>
        <p:nvPicPr>
          <p:cNvPr id="11" name="Bild 10" descr="CEC_piece_02.png"/>
          <p:cNvPicPr>
            <a:picLocks noChangeAspect="1"/>
          </p:cNvPicPr>
          <p:nvPr userDrawn="1"/>
        </p:nvPicPr>
        <p:blipFill>
          <a:blip r:embed="rId4">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80214" y="0"/>
            <a:ext cx="8343354" cy="5848146"/>
          </a:xfrm>
          <a:prstGeom prst="rect">
            <a:avLst/>
          </a:prstGeom>
        </p:spPr>
      </p:pic>
      <p:pic>
        <p:nvPicPr>
          <p:cNvPr id="13" name="Bild 12" descr="(y)_small.png"/>
          <p:cNvPicPr>
            <a:picLocks noChangeAspect="1"/>
          </p:cNvPicPr>
          <p:nvPr userDrawn="1"/>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13783" y="6034729"/>
            <a:ext cx="445624" cy="510241"/>
          </a:xfrm>
          <a:prstGeom prst="rect">
            <a:avLst/>
          </a:prstGeom>
        </p:spPr>
      </p:pic>
    </p:spTree>
    <p:extLst>
      <p:ext uri="{BB962C8B-B14F-4D97-AF65-F5344CB8AC3E}">
        <p14:creationId xmlns:p14="http://schemas.microsoft.com/office/powerpoint/2010/main" val="203280148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hapter yellow 03">
    <p:bg bwMode="gray">
      <p:bgPr>
        <a:solidFill>
          <a:schemeClr val="accent1"/>
        </a:solidFill>
        <a:effectLst/>
      </p:bgPr>
    </p:bg>
    <p:spTree>
      <p:nvGrpSpPr>
        <p:cNvPr id="1" name=""/>
        <p:cNvGrpSpPr/>
        <p:nvPr/>
      </p:nvGrpSpPr>
      <p:grpSpPr>
        <a:xfrm>
          <a:off x="0" y="0"/>
          <a:ext cx="0" cy="0"/>
          <a:chOff x="0" y="0"/>
          <a:chExt cx="0" cy="0"/>
        </a:xfrm>
      </p:grpSpPr>
      <p:sp>
        <p:nvSpPr>
          <p:cNvPr id="8" name="Shape 154"/>
          <p:cNvSpPr/>
          <p:nvPr userDrawn="1"/>
        </p:nvSpPr>
        <p:spPr>
          <a:xfrm>
            <a:off x="0" y="-101143"/>
            <a:ext cx="12192000" cy="6858000"/>
          </a:xfrm>
          <a:prstGeom prst="rect">
            <a:avLst/>
          </a:prstGeom>
          <a:solidFill>
            <a:srgbClr val="F0AB00"/>
          </a:solidFill>
          <a:ln w="12700">
            <a:miter lim="400000"/>
          </a:ln>
        </p:spPr>
        <p:txBody>
          <a:bodyPr lIns="0" tIns="0" rIns="0" bIns="0" anchor="ctr"/>
          <a:lstStyle/>
          <a:p>
            <a:pPr algn="ctr">
              <a:spcBef>
                <a:spcPts val="1000"/>
              </a:spcBef>
            </a:pPr>
            <a:endParaRPr kern="0">
              <a:solidFill>
                <a:sysClr val="windowText" lastClr="000000"/>
              </a:solidFill>
              <a:latin typeface="Arial"/>
              <a:ea typeface="Arial"/>
              <a:cs typeface="Arial"/>
              <a:sym typeface="Arial"/>
            </a:endParaRPr>
          </a:p>
        </p:txBody>
      </p:sp>
      <p:pic>
        <p:nvPicPr>
          <p:cNvPr id="14" name="image9.png"/>
          <p:cNvPicPr/>
          <p:nvPr userDrawn="1"/>
        </p:nvPicPr>
        <p:blipFill>
          <a:blip r:embed="rId2">
            <a:extLst/>
          </a:blip>
          <a:stretch>
            <a:fillRect/>
          </a:stretch>
        </p:blipFill>
        <p:spPr>
          <a:xfrm>
            <a:off x="423656" y="5995483"/>
            <a:ext cx="996505" cy="493326"/>
          </a:xfrm>
          <a:prstGeom prst="rect">
            <a:avLst/>
          </a:prstGeom>
          <a:ln w="12700">
            <a:miter lim="400000"/>
          </a:ln>
        </p:spPr>
      </p:pic>
      <p:sp>
        <p:nvSpPr>
          <p:cNvPr id="17"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8"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11" name="Bild 10" descr="CEC_piece_02.png"/>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80214" y="0"/>
            <a:ext cx="8343354" cy="5848146"/>
          </a:xfrm>
          <a:prstGeom prst="rect">
            <a:avLst/>
          </a:prstGeom>
        </p:spPr>
      </p:pic>
      <p:pic>
        <p:nvPicPr>
          <p:cNvPr id="12" name="Bild 11" descr="CEC_piece_02.png"/>
          <p:cNvPicPr>
            <a:picLocks noChangeAspect="1"/>
          </p:cNvPicPr>
          <p:nvPr userDrawn="1"/>
        </p:nvPicPr>
        <p:blipFill>
          <a:blip r:embed="rId3">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86501" y="0"/>
            <a:ext cx="8343354" cy="5848146"/>
          </a:xfrm>
          <a:prstGeom prst="rect">
            <a:avLst/>
          </a:prstGeom>
        </p:spPr>
      </p:pic>
      <p:pic>
        <p:nvPicPr>
          <p:cNvPr id="9" name="Bild 8" descr="(y)_small.png"/>
          <p:cNvPicPr>
            <a:picLocks noChangeAspect="1"/>
          </p:cNvPicPr>
          <p:nvPr userDrawn="1"/>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13783" y="6034729"/>
            <a:ext cx="445624" cy="510241"/>
          </a:xfrm>
          <a:prstGeom prst="rect">
            <a:avLst/>
          </a:prstGeom>
        </p:spPr>
      </p:pic>
    </p:spTree>
    <p:extLst>
      <p:ext uri="{BB962C8B-B14F-4D97-AF65-F5344CB8AC3E}">
        <p14:creationId xmlns:p14="http://schemas.microsoft.com/office/powerpoint/2010/main" val="310309462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Click to edit Master title style</a:t>
            </a:r>
            <a:endParaRPr lang="de-DE" dirty="0"/>
          </a:p>
        </p:txBody>
      </p:sp>
      <p:sp>
        <p:nvSpPr>
          <p:cNvPr id="6" name="Inhaltsplatzhalter 5"/>
          <p:cNvSpPr>
            <a:spLocks noGrp="1"/>
          </p:cNvSpPr>
          <p:nvPr>
            <p:ph sz="quarter" idx="10"/>
          </p:nvPr>
        </p:nvSpPr>
        <p:spPr>
          <a:xfrm>
            <a:off x="419460" y="1200041"/>
            <a:ext cx="11348711" cy="484676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37350795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_no_Foo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Click to edit Master title style</a:t>
            </a:r>
            <a:endParaRPr lang="de-DE" dirty="0"/>
          </a:p>
        </p:txBody>
      </p:sp>
      <p:sp>
        <p:nvSpPr>
          <p:cNvPr id="3" name="Rechteck 2"/>
          <p:cNvSpPr/>
          <p:nvPr userDrawn="1"/>
        </p:nvSpPr>
        <p:spPr bwMode="gray">
          <a:xfrm>
            <a:off x="0" y="6239001"/>
            <a:ext cx="12192000" cy="618999"/>
          </a:xfrm>
          <a:prstGeom prst="rect">
            <a:avLst/>
          </a:prstGeom>
          <a:solidFill>
            <a:schemeClr val="bg1"/>
          </a:solidFill>
          <a:ln w="6350" algn="ctr">
            <a:noFill/>
            <a:miter lim="800000"/>
            <a:headEnd/>
            <a:tailEnd/>
          </a:ln>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5" name="Inhaltsplatzhalter 5"/>
          <p:cNvSpPr>
            <a:spLocks noGrp="1"/>
          </p:cNvSpPr>
          <p:nvPr>
            <p:ph sz="quarter" idx="10"/>
          </p:nvPr>
        </p:nvSpPr>
        <p:spPr>
          <a:xfrm>
            <a:off x="419460" y="1200041"/>
            <a:ext cx="11348711" cy="484676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319629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2_Divider Page">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705556" y="2924157"/>
            <a:ext cx="10780888" cy="984885"/>
          </a:xfrm>
        </p:spPr>
        <p:txBody>
          <a:bodyPr anchor="t" anchorCtr="0">
            <a:noAutofit/>
          </a:bodyPr>
          <a:lstStyle>
            <a:lvl1pPr>
              <a:defRPr sz="6400">
                <a:solidFill>
                  <a:schemeClr val="tx1"/>
                </a:solidFill>
                <a:latin typeface="+mj-lt"/>
              </a:defRPr>
            </a:lvl1pPr>
          </a:lstStyle>
          <a:p>
            <a:r>
              <a:rPr lang="en-US" dirty="0" smtClean="0"/>
              <a:t>Divider page</a:t>
            </a:r>
            <a:endParaRPr lang="de-DE" dirty="0"/>
          </a:p>
        </p:txBody>
      </p:sp>
      <p:sp>
        <p:nvSpPr>
          <p:cNvPr id="93" name="Text Placeholder 92"/>
          <p:cNvSpPr>
            <a:spLocks noGrp="1"/>
          </p:cNvSpPr>
          <p:nvPr>
            <p:ph type="body" sz="quarter" idx="10" hasCustomPrompt="1"/>
          </p:nvPr>
        </p:nvSpPr>
        <p:spPr>
          <a:xfrm>
            <a:off x="705566" y="4062358"/>
            <a:ext cx="10781268" cy="620713"/>
          </a:xfrm>
        </p:spPr>
        <p:txBody>
          <a:bodyPr/>
          <a:lstStyle>
            <a:lvl1pPr>
              <a:spcBef>
                <a:spcPts val="1600"/>
              </a:spcBef>
              <a:defRPr sz="2133" b="0"/>
            </a:lvl1pPr>
          </a:lstStyle>
          <a:p>
            <a:r>
              <a:rPr lang="en-US" dirty="0" smtClean="0"/>
              <a:t>Subtitle if needed</a:t>
            </a:r>
          </a:p>
        </p:txBody>
      </p:sp>
      <p:pic>
        <p:nvPicPr>
          <p:cNvPr id="11" name="image9.png"/>
          <p:cNvPicPr/>
          <p:nvPr userDrawn="1"/>
        </p:nvPicPr>
        <p:blipFill>
          <a:blip r:embed="rId2">
            <a:extLst/>
          </a:blip>
          <a:stretch>
            <a:fillRect/>
          </a:stretch>
        </p:blipFill>
        <p:spPr>
          <a:xfrm>
            <a:off x="410290" y="6389870"/>
            <a:ext cx="632448" cy="313097"/>
          </a:xfrm>
          <a:prstGeom prst="rect">
            <a:avLst/>
          </a:prstGeom>
          <a:ln w="12700">
            <a:miter lim="400000"/>
          </a:ln>
        </p:spPr>
      </p:pic>
      <p:pic>
        <p:nvPicPr>
          <p:cNvPr id="12" name="Bild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3026" y="207309"/>
            <a:ext cx="11656308" cy="2756906"/>
          </a:xfrm>
          <a:prstGeom prst="rect">
            <a:avLst/>
          </a:prstGeom>
        </p:spPr>
      </p:pic>
      <p:pic>
        <p:nvPicPr>
          <p:cNvPr id="13" name="Bild 12" descr="(y)_small.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470225" y="6081771"/>
            <a:ext cx="445624" cy="510241"/>
          </a:xfrm>
          <a:prstGeom prst="rect">
            <a:avLst/>
          </a:prstGeom>
        </p:spPr>
      </p:pic>
    </p:spTree>
    <p:extLst>
      <p:ext uri="{BB962C8B-B14F-4D97-AF65-F5344CB8AC3E}">
        <p14:creationId xmlns:p14="http://schemas.microsoft.com/office/powerpoint/2010/main" val="37032450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32000" y="65507"/>
            <a:ext cx="10762815" cy="756000"/>
          </a:xfrm>
          <a:prstGeom prst="rect">
            <a:avLst/>
          </a:prstGeom>
        </p:spPr>
        <p:txBody>
          <a:bodyPr vert="horz" lIns="0" tIns="0" rIns="0" bIns="0" rtlCol="0" anchor="ctr" anchorCtr="0">
            <a:noAutofit/>
          </a:bodyPr>
          <a:lstStyle/>
          <a:p>
            <a:r>
              <a:rPr lang="en-US" noProof="0" dirty="0" smtClean="0"/>
              <a:t>Insert page title</a:t>
            </a:r>
            <a:endParaRPr lang="en-US" noProof="0" dirty="0"/>
          </a:p>
        </p:txBody>
      </p:sp>
      <p:sp>
        <p:nvSpPr>
          <p:cNvPr id="3" name="Text Placeholder 2"/>
          <p:cNvSpPr>
            <a:spLocks noGrp="1"/>
          </p:cNvSpPr>
          <p:nvPr>
            <p:ph type="body" idx="1"/>
          </p:nvPr>
        </p:nvSpPr>
        <p:spPr bwMode="gray">
          <a:xfrm>
            <a:off x="432000" y="1210298"/>
            <a:ext cx="11328000" cy="4836291"/>
          </a:xfrm>
          <a:prstGeom prst="rect">
            <a:avLst/>
          </a:prstGeom>
        </p:spPr>
        <p:txBody>
          <a:bodyPr vert="horz" lIns="0" tIns="0" rIns="0" bIns="0" rtlCol="0">
            <a:noAutofit/>
          </a:bodyPr>
          <a:lstStyle/>
          <a:p>
            <a:pPr lvl="0"/>
            <a:r>
              <a:rPr lang="en-US" noProof="0" dirty="0" smtClean="0"/>
              <a:t>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cxnSp>
        <p:nvCxnSpPr>
          <p:cNvPr id="8" name="Straight Connector 7"/>
          <p:cNvCxnSpPr/>
          <p:nvPr/>
        </p:nvCxnSpPr>
        <p:spPr>
          <a:xfrm>
            <a:off x="432000" y="895415"/>
            <a:ext cx="113284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2" name="image9.png"/>
          <p:cNvPicPr/>
          <p:nvPr userDrawn="1"/>
        </p:nvPicPr>
        <p:blipFill>
          <a:blip r:embed="rId20">
            <a:extLst/>
          </a:blip>
          <a:stretch>
            <a:fillRect/>
          </a:stretch>
        </p:blipFill>
        <p:spPr>
          <a:xfrm>
            <a:off x="410290" y="6389870"/>
            <a:ext cx="632448" cy="313097"/>
          </a:xfrm>
          <a:prstGeom prst="rect">
            <a:avLst/>
          </a:prstGeom>
          <a:ln w="12700">
            <a:miter lim="400000"/>
          </a:ln>
        </p:spPr>
      </p:pic>
      <p:pic>
        <p:nvPicPr>
          <p:cNvPr id="13" name="Bild 12" descr="(y)_small.png"/>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1470225" y="192731"/>
            <a:ext cx="445624" cy="510241"/>
          </a:xfrm>
          <a:prstGeom prst="rect">
            <a:avLst/>
          </a:prstGeom>
        </p:spPr>
      </p:pic>
    </p:spTree>
    <p:extLst>
      <p:ext uri="{BB962C8B-B14F-4D97-AF65-F5344CB8AC3E}">
        <p14:creationId xmlns:p14="http://schemas.microsoft.com/office/powerpoint/2010/main" val="4269429878"/>
      </p:ext>
    </p:extLst>
  </p:cSld>
  <p:clrMap bg1="lt1" tx1="dk1" bg2="lt2" tx2="dk2" accent1="accent1" accent2="accent2" accent3="accent3" accent4="accent4" accent5="accent5" accent6="accent6" hlink="hlink" folHlink="folHlink"/>
  <p:sldLayoutIdLst>
    <p:sldLayoutId id="2147483762" r:id="rId1"/>
    <p:sldLayoutId id="2147483661" r:id="rId2"/>
    <p:sldLayoutId id="2147483768" r:id="rId3"/>
    <p:sldLayoutId id="2147483769" r:id="rId4"/>
    <p:sldLayoutId id="2147483770" r:id="rId5"/>
    <p:sldLayoutId id="2147483771" r:id="rId6"/>
    <p:sldLayoutId id="2147483761" r:id="rId7"/>
    <p:sldLayoutId id="2147483766" r:id="rId8"/>
    <p:sldLayoutId id="2147483765" r:id="rId9"/>
    <p:sldLayoutId id="2147483679" r:id="rId10"/>
    <p:sldLayoutId id="2147483772" r:id="rId11"/>
    <p:sldLayoutId id="2147483764" r:id="rId12"/>
    <p:sldLayoutId id="2147483763" r:id="rId13"/>
    <p:sldLayoutId id="2147483773" r:id="rId14"/>
    <p:sldLayoutId id="2147483774" r:id="rId15"/>
    <p:sldLayoutId id="2147483775" r:id="rId16"/>
    <p:sldLayoutId id="2147483776" r:id="rId17"/>
    <p:sldLayoutId id="2147483777" r:id="rId18"/>
  </p:sldLayoutIdLst>
  <p:timing>
    <p:tnLst>
      <p:par>
        <p:cTn id="1" dur="indefinite" restart="never" nodeType="tmRoot"/>
      </p:par>
    </p:tnLst>
  </p:timing>
  <p:txStyles>
    <p:titleStyle>
      <a:lvl1pPr algn="l" defTabSz="1219170" rtl="0" eaLnBrk="1" latinLnBrk="0" hangingPunct="1">
        <a:lnSpc>
          <a:spcPct val="90000"/>
        </a:lnSpc>
        <a:spcBef>
          <a:spcPct val="0"/>
        </a:spcBef>
        <a:buNone/>
        <a:defRPr sz="2800" b="1" kern="1200">
          <a:solidFill>
            <a:schemeClr val="accent2"/>
          </a:solidFill>
          <a:latin typeface="+mj-lt"/>
          <a:ea typeface="+mj-ea"/>
          <a:cs typeface="+mj-cs"/>
        </a:defRPr>
      </a:lvl1pPr>
    </p:titleStyle>
    <p:bodyStyle>
      <a:lvl1pPr marL="0" indent="0" algn="l" defTabSz="1219170" rtl="0" eaLnBrk="1" latinLnBrk="0" hangingPunct="1">
        <a:spcBef>
          <a:spcPts val="2160"/>
        </a:spcBef>
        <a:buClr>
          <a:schemeClr val="accent1"/>
        </a:buClr>
        <a:buSzPct val="80000"/>
        <a:buFontTx/>
        <a:buNone/>
        <a:defRPr sz="2400" b="1" kern="1200">
          <a:solidFill>
            <a:schemeClr val="tx1"/>
          </a:solidFill>
          <a:latin typeface="+mn-lt"/>
          <a:ea typeface="+mn-ea"/>
          <a:cs typeface="+mn-cs"/>
        </a:defRPr>
      </a:lvl1pPr>
      <a:lvl2pPr marL="0" indent="0" algn="l" defTabSz="1219170" rtl="0" eaLnBrk="1" latinLnBrk="0" hangingPunct="1">
        <a:spcBef>
          <a:spcPts val="667"/>
        </a:spcBef>
        <a:buClr>
          <a:schemeClr val="accent1"/>
        </a:buClr>
        <a:buSzPct val="80000"/>
        <a:buFont typeface="Wingdings" pitchFamily="2" charset="2"/>
        <a:buNone/>
        <a:defRPr sz="2400" kern="1200">
          <a:solidFill>
            <a:schemeClr val="tx1"/>
          </a:solidFill>
          <a:latin typeface="+mn-lt"/>
          <a:ea typeface="+mn-ea"/>
          <a:cs typeface="+mn-cs"/>
        </a:defRPr>
      </a:lvl2pPr>
      <a:lvl3pPr marL="359824" indent="-241294" algn="l" defTabSz="1219170" rtl="0" eaLnBrk="1" latinLnBrk="0" hangingPunct="1">
        <a:spcBef>
          <a:spcPts val="560"/>
        </a:spcBef>
        <a:buClr>
          <a:schemeClr val="accent1"/>
        </a:buClr>
        <a:buSzPct val="100000"/>
        <a:buFont typeface="Wingdings" pitchFamily="2" charset="2"/>
        <a:buChar char=""/>
        <a:defRPr sz="2133" kern="1200">
          <a:solidFill>
            <a:schemeClr val="tx1"/>
          </a:solidFill>
          <a:latin typeface="+mn-lt"/>
          <a:ea typeface="+mn-ea"/>
          <a:cs typeface="+mn-cs"/>
        </a:defRPr>
      </a:lvl3pPr>
      <a:lvl4pPr marL="596885" indent="-237061" algn="l" defTabSz="1219170" rtl="0" eaLnBrk="1" latinLnBrk="0" hangingPunct="1">
        <a:spcBef>
          <a:spcPts val="560"/>
        </a:spcBef>
        <a:buClr>
          <a:schemeClr val="accent2"/>
        </a:buClr>
        <a:buSzPct val="100000"/>
        <a:buFont typeface="Arial" pitchFamily="34" charset="0"/>
        <a:buChar char="–"/>
        <a:defRPr sz="1867" kern="1200">
          <a:solidFill>
            <a:schemeClr val="tx1"/>
          </a:solidFill>
          <a:latin typeface="+mn-lt"/>
          <a:ea typeface="+mn-ea"/>
          <a:cs typeface="+mn-cs"/>
        </a:defRPr>
      </a:lvl4pPr>
      <a:lvl5pPr marL="836063" indent="-239178" algn="l" defTabSz="1219170" rtl="0" eaLnBrk="1" latinLnBrk="0" hangingPunct="1">
        <a:spcBef>
          <a:spcPts val="336"/>
        </a:spcBef>
        <a:buClr>
          <a:schemeClr val="accent2"/>
        </a:buClr>
        <a:buSzPct val="100000"/>
        <a:buFont typeface="Courier New" pitchFamily="49" charset="0"/>
        <a:buChar char="o"/>
        <a:defRPr sz="18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de-DE"/>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53.tiff"/><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56.jpeg"/><Relationship Id="rId4" Type="http://schemas.openxmlformats.org/officeDocument/2006/relationships/image" Target="../media/image5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8" Type="http://schemas.openxmlformats.org/officeDocument/2006/relationships/image" Target="../media/image62.jpg"/><Relationship Id="rId13" Type="http://schemas.openxmlformats.org/officeDocument/2006/relationships/image" Target="../media/image67.jpg"/><Relationship Id="rId3" Type="http://schemas.openxmlformats.org/officeDocument/2006/relationships/image" Target="../media/image57.jpg"/><Relationship Id="rId7" Type="http://schemas.openxmlformats.org/officeDocument/2006/relationships/image" Target="../media/image61.png"/><Relationship Id="rId12" Type="http://schemas.openxmlformats.org/officeDocument/2006/relationships/image" Target="../media/image66.jpg"/><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60.jpg"/><Relationship Id="rId11" Type="http://schemas.openxmlformats.org/officeDocument/2006/relationships/image" Target="../media/image65.jpg"/><Relationship Id="rId5" Type="http://schemas.openxmlformats.org/officeDocument/2006/relationships/image" Target="../media/image59.png"/><Relationship Id="rId10" Type="http://schemas.openxmlformats.org/officeDocument/2006/relationships/image" Target="../media/image64.jpg"/><Relationship Id="rId4" Type="http://schemas.openxmlformats.org/officeDocument/2006/relationships/image" Target="../media/image58.jpg"/><Relationship Id="rId9" Type="http://schemas.openxmlformats.org/officeDocument/2006/relationships/image" Target="../media/image63.jpg"/><Relationship Id="rId14" Type="http://schemas.openxmlformats.org/officeDocument/2006/relationships/image" Target="../media/image68.jpg"/></Relationships>
</file>

<file path=ppt/slides/_rels/slide1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16.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s>
</file>

<file path=ppt/slides/_rels/slide17.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png"/><Relationship Id="rId7" Type="http://schemas.openxmlformats.org/officeDocument/2006/relationships/image" Target="../media/image89.png"/><Relationship Id="rId12" Type="http://schemas.openxmlformats.org/officeDocument/2006/relationships/image" Target="../media/image9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_rels/slide18.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19.xml"/><Relationship Id="rId16" Type="http://schemas.openxmlformats.org/officeDocument/2006/relationships/image" Target="../media/image51.png"/><Relationship Id="rId1" Type="http://schemas.openxmlformats.org/officeDocument/2006/relationships/slideLayout" Target="../slideLayouts/slideLayout18.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emf"/></Relationships>
</file>

<file path=ppt/slides/_rels/slide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9.emf"/><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20.jpg"/><Relationship Id="rId7" Type="http://schemas.openxmlformats.org/officeDocument/2006/relationships/image" Target="../media/image24.emf"/><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 Id="rId9" Type="http://schemas.openxmlformats.org/officeDocument/2006/relationships/image" Target="../media/image26.emf"/></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slide" Target="slide6.xml"/><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8.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7.xml"/><Relationship Id="rId16" Type="http://schemas.openxmlformats.org/officeDocument/2006/relationships/image" Target="../media/image51.png"/><Relationship Id="rId1" Type="http://schemas.openxmlformats.org/officeDocument/2006/relationships/slideLayout" Target="../slideLayouts/slideLayout14.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8079289" y="6472186"/>
            <a:ext cx="3155201"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kern="0" dirty="0">
                <a:solidFill>
                  <a:prstClr val="black">
                    <a:lumMod val="50000"/>
                    <a:lumOff val="50000"/>
                  </a:prstClr>
                </a:solidFill>
                <a:latin typeface="BentonSans Light"/>
                <a:ea typeface="Arial Unicode MS" pitchFamily="34" charset="-128"/>
                <a:cs typeface="BentonSans Light"/>
              </a:rPr>
              <a:t>SOURCE: Watermark Consulting  &amp; Forrester Research</a:t>
            </a:r>
          </a:p>
        </p:txBody>
      </p:sp>
      <p:cxnSp>
        <p:nvCxnSpPr>
          <p:cNvPr id="4" name="Straight Connector 3"/>
          <p:cNvCxnSpPr/>
          <p:nvPr/>
        </p:nvCxnSpPr>
        <p:spPr>
          <a:xfrm>
            <a:off x="526093" y="2617940"/>
            <a:ext cx="4910203" cy="0"/>
          </a:xfrm>
          <a:prstGeom prst="line">
            <a:avLst/>
          </a:prstGeom>
          <a:ln w="28575"/>
        </p:spPr>
        <p:style>
          <a:lnRef idx="1">
            <a:schemeClr val="dk1"/>
          </a:lnRef>
          <a:fillRef idx="0">
            <a:schemeClr val="dk1"/>
          </a:fillRef>
          <a:effectRef idx="0">
            <a:schemeClr val="dk1"/>
          </a:effectRef>
          <a:fontRef idx="minor">
            <a:schemeClr val="tx1"/>
          </a:fontRef>
        </p:style>
      </p:cxnSp>
      <p:sp>
        <p:nvSpPr>
          <p:cNvPr id="6" name="Rectangle 5"/>
          <p:cNvSpPr/>
          <p:nvPr/>
        </p:nvSpPr>
        <p:spPr>
          <a:xfrm>
            <a:off x="663882" y="1102293"/>
            <a:ext cx="1377863" cy="144049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solidFill>
                <a:prstClr val="white"/>
              </a:solidFill>
            </a:endParaRPr>
          </a:p>
        </p:txBody>
      </p:sp>
      <p:sp>
        <p:nvSpPr>
          <p:cNvPr id="10" name="Rectangle 9"/>
          <p:cNvSpPr/>
          <p:nvPr/>
        </p:nvSpPr>
        <p:spPr>
          <a:xfrm>
            <a:off x="2292263" y="2693098"/>
            <a:ext cx="1377863" cy="200415"/>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solidFill>
                <a:prstClr val="white"/>
              </a:solidFill>
            </a:endParaRPr>
          </a:p>
        </p:txBody>
      </p:sp>
      <p:sp>
        <p:nvSpPr>
          <p:cNvPr id="12" name="Rectangle 11"/>
          <p:cNvSpPr/>
          <p:nvPr/>
        </p:nvSpPr>
        <p:spPr>
          <a:xfrm>
            <a:off x="3933174" y="2693097"/>
            <a:ext cx="1377863" cy="3081403"/>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solidFill>
                <a:prstClr val="white"/>
              </a:solidFill>
            </a:endParaRPr>
          </a:p>
        </p:txBody>
      </p:sp>
      <p:sp>
        <p:nvSpPr>
          <p:cNvPr id="14" name="TextBox 13"/>
          <p:cNvSpPr txBox="1"/>
          <p:nvPr/>
        </p:nvSpPr>
        <p:spPr>
          <a:xfrm>
            <a:off x="663881" y="503916"/>
            <a:ext cx="1414170" cy="523220"/>
          </a:xfrm>
          <a:prstGeom prst="rect">
            <a:avLst/>
          </a:prstGeom>
          <a:noFill/>
        </p:spPr>
        <p:txBody>
          <a:bodyPr wrap="none" rtlCol="0">
            <a:spAutoFit/>
          </a:bodyPr>
          <a:lstStyle/>
          <a:p>
            <a:r>
              <a:rPr lang="en-US" sz="2800" b="1" dirty="0">
                <a:solidFill>
                  <a:srgbClr val="FFC000"/>
                </a:solidFill>
                <a:latin typeface="Arial" panose="020B0604020202020204" pitchFamily="34" charset="0"/>
                <a:cs typeface="Arial" panose="020B0604020202020204" pitchFamily="34" charset="0"/>
              </a:rPr>
              <a:t>+22.5%</a:t>
            </a:r>
          </a:p>
        </p:txBody>
      </p:sp>
      <p:sp>
        <p:nvSpPr>
          <p:cNvPr id="15" name="TextBox 14"/>
          <p:cNvSpPr txBox="1"/>
          <p:nvPr/>
        </p:nvSpPr>
        <p:spPr>
          <a:xfrm>
            <a:off x="2423991" y="2931094"/>
            <a:ext cx="1124026" cy="731098"/>
          </a:xfrm>
          <a:prstGeom prst="rect">
            <a:avLst/>
          </a:prstGeom>
          <a:noFill/>
        </p:spPr>
        <p:txBody>
          <a:bodyPr wrap="none" rtlCol="0">
            <a:spAutoFit/>
          </a:bodyPr>
          <a:lstStyle/>
          <a:p>
            <a:pPr algn="ctr"/>
            <a:r>
              <a:rPr lang="en-US" sz="2800" b="1" dirty="0">
                <a:solidFill>
                  <a:prstClr val="white">
                    <a:lumMod val="75000"/>
                  </a:prstClr>
                </a:solidFill>
                <a:latin typeface="Arial" panose="020B0604020202020204" pitchFamily="34" charset="0"/>
                <a:cs typeface="Arial" panose="020B0604020202020204" pitchFamily="34" charset="0"/>
              </a:rPr>
              <a:t>-1.3%</a:t>
            </a:r>
          </a:p>
          <a:p>
            <a:pPr algn="ctr"/>
            <a:r>
              <a:rPr lang="en-US" sz="1351" dirty="0">
                <a:solidFill>
                  <a:prstClr val="white">
                    <a:lumMod val="75000"/>
                  </a:prstClr>
                </a:solidFill>
                <a:latin typeface="Arial" panose="020B0604020202020204" pitchFamily="34" charset="0"/>
                <a:cs typeface="Arial" panose="020B0604020202020204" pitchFamily="34" charset="0"/>
              </a:rPr>
              <a:t>S&amp;P 500</a:t>
            </a:r>
          </a:p>
        </p:txBody>
      </p:sp>
      <p:sp>
        <p:nvSpPr>
          <p:cNvPr id="16" name="TextBox 15"/>
          <p:cNvSpPr txBox="1"/>
          <p:nvPr/>
        </p:nvSpPr>
        <p:spPr>
          <a:xfrm>
            <a:off x="4060092" y="5799552"/>
            <a:ext cx="1324402" cy="523220"/>
          </a:xfrm>
          <a:prstGeom prst="rect">
            <a:avLst/>
          </a:prstGeom>
          <a:noFill/>
        </p:spPr>
        <p:txBody>
          <a:bodyPr wrap="none" rtlCol="0">
            <a:spAutoFit/>
          </a:bodyPr>
          <a:lstStyle/>
          <a:p>
            <a:r>
              <a:rPr lang="en-US" sz="2800" b="1" dirty="0">
                <a:solidFill>
                  <a:prstClr val="black">
                    <a:lumMod val="50000"/>
                    <a:lumOff val="50000"/>
                  </a:prstClr>
                </a:solidFill>
                <a:latin typeface="Arial" panose="020B0604020202020204" pitchFamily="34" charset="0"/>
                <a:cs typeface="Arial" panose="020B0604020202020204" pitchFamily="34" charset="0"/>
              </a:rPr>
              <a:t>-46.3%</a:t>
            </a:r>
          </a:p>
        </p:txBody>
      </p:sp>
      <p:sp>
        <p:nvSpPr>
          <p:cNvPr id="18" name="Rectangle 17"/>
          <p:cNvSpPr/>
          <p:nvPr/>
        </p:nvSpPr>
        <p:spPr>
          <a:xfrm>
            <a:off x="2175153" y="1704813"/>
            <a:ext cx="9144170" cy="646331"/>
          </a:xfrm>
          <a:prstGeom prst="rect">
            <a:avLst/>
          </a:prstGeom>
        </p:spPr>
        <p:txBody>
          <a:bodyPr wrap="none">
            <a:spAutoFit/>
          </a:bodyPr>
          <a:lstStyle/>
          <a:p>
            <a:pPr>
              <a:lnSpc>
                <a:spcPct val="90000"/>
              </a:lnSpc>
            </a:pPr>
            <a:r>
              <a:rPr lang="en-US" sz="4000" b="1" cap="all" dirty="0">
                <a:solidFill>
                  <a:srgbClr val="FFC000"/>
                </a:solidFill>
                <a:latin typeface="Arial" panose="020B0604020202020204" pitchFamily="34" charset="0"/>
                <a:cs typeface="Arial" panose="020B0604020202020204" pitchFamily="34" charset="0"/>
              </a:rPr>
              <a:t>CUSTOMER EXPERIENCE LEADERS</a:t>
            </a:r>
          </a:p>
        </p:txBody>
      </p:sp>
      <p:sp>
        <p:nvSpPr>
          <p:cNvPr id="19" name="Rectangle 18"/>
          <p:cNvSpPr/>
          <p:nvPr/>
        </p:nvSpPr>
        <p:spPr>
          <a:xfrm>
            <a:off x="5436296" y="2705624"/>
            <a:ext cx="6096000" cy="1323439"/>
          </a:xfrm>
          <a:prstGeom prst="rect">
            <a:avLst/>
          </a:prstGeom>
        </p:spPr>
        <p:txBody>
          <a:bodyPr>
            <a:spAutoFit/>
          </a:bodyPr>
          <a:lstStyle/>
          <a:p>
            <a:r>
              <a:rPr lang="en-US" sz="4000" dirty="0">
                <a:solidFill>
                  <a:prstClr val="black"/>
                </a:solidFill>
                <a:latin typeface="Arial" panose="020B0604020202020204" pitchFamily="34" charset="0"/>
                <a:cs typeface="Arial" panose="020B0604020202020204" pitchFamily="34" charset="0"/>
              </a:rPr>
              <a:t>OUTPERFORM THE LAGGARDS</a:t>
            </a:r>
          </a:p>
        </p:txBody>
      </p:sp>
      <p:pic>
        <p:nvPicPr>
          <p:cNvPr id="20"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2953" y="3710253"/>
            <a:ext cx="1256643" cy="1322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extLst>
      <p:ext uri="{BB962C8B-B14F-4D97-AF65-F5344CB8AC3E}">
        <p14:creationId xmlns:p14="http://schemas.microsoft.com/office/powerpoint/2010/main" val="85036293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50" fill="hold">
                                          <p:stCondLst>
                                            <p:cond delay="0"/>
                                          </p:stCondLst>
                                        </p:cTn>
                                        <p:tgtEl>
                                          <p:spTgt spid="20"/>
                                        </p:tgtEl>
                                        <p:attrNameLst>
                                          <p:attrName>r</p:attrName>
                                        </p:attrNameLst>
                                      </p:cBhvr>
                                    </p:animRot>
                                    <p:animRot by="-240000">
                                      <p:cBhvr>
                                        <p:cTn id="7" dur="300" fill="hold">
                                          <p:stCondLst>
                                            <p:cond delay="300"/>
                                          </p:stCondLst>
                                        </p:cTn>
                                        <p:tgtEl>
                                          <p:spTgt spid="20"/>
                                        </p:tgtEl>
                                        <p:attrNameLst>
                                          <p:attrName>r</p:attrName>
                                        </p:attrNameLst>
                                      </p:cBhvr>
                                    </p:animRot>
                                    <p:animRot by="240000">
                                      <p:cBhvr>
                                        <p:cTn id="8" dur="300" fill="hold">
                                          <p:stCondLst>
                                            <p:cond delay="600"/>
                                          </p:stCondLst>
                                        </p:cTn>
                                        <p:tgtEl>
                                          <p:spTgt spid="20"/>
                                        </p:tgtEl>
                                        <p:attrNameLst>
                                          <p:attrName>r</p:attrName>
                                        </p:attrNameLst>
                                      </p:cBhvr>
                                    </p:animRot>
                                    <p:animRot by="-240000">
                                      <p:cBhvr>
                                        <p:cTn id="9" dur="300" fill="hold">
                                          <p:stCondLst>
                                            <p:cond delay="900"/>
                                          </p:stCondLst>
                                        </p:cTn>
                                        <p:tgtEl>
                                          <p:spTgt spid="20"/>
                                        </p:tgtEl>
                                        <p:attrNameLst>
                                          <p:attrName>r</p:attrName>
                                        </p:attrNameLst>
                                      </p:cBhvr>
                                    </p:animRot>
                                    <p:animRot by="120000">
                                      <p:cBhvr>
                                        <p:cTn id="10" dur="300" fill="hold">
                                          <p:stCondLst>
                                            <p:cond delay="12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t="15390"/>
          <a:stretch/>
        </p:blipFill>
        <p:spPr>
          <a:xfrm>
            <a:off x="0" y="-19050"/>
            <a:ext cx="12192000" cy="6877050"/>
          </a:xfrm>
          <a:prstGeom prst="rect">
            <a:avLst/>
          </a:prstGeom>
        </p:spPr>
      </p:pic>
    </p:spTree>
    <p:extLst>
      <p:ext uri="{BB962C8B-B14F-4D97-AF65-F5344CB8AC3E}">
        <p14:creationId xmlns:p14="http://schemas.microsoft.com/office/powerpoint/2010/main" val="30195310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IoT</a:t>
            </a:r>
            <a:endParaRPr lang="en-US" dirty="0"/>
          </a:p>
        </p:txBody>
      </p:sp>
      <p:pic>
        <p:nvPicPr>
          <p:cNvPr id="4" name="Picture 3"/>
          <p:cNvPicPr>
            <a:picLocks noChangeAspect="1"/>
          </p:cNvPicPr>
          <p:nvPr/>
        </p:nvPicPr>
        <p:blipFill>
          <a:blip r:embed="rId2"/>
          <a:stretch>
            <a:fillRect/>
          </a:stretch>
        </p:blipFill>
        <p:spPr>
          <a:xfrm>
            <a:off x="534811" y="1069849"/>
            <a:ext cx="11122378" cy="5148072"/>
          </a:xfrm>
          <a:prstGeom prst="rect">
            <a:avLst/>
          </a:prstGeom>
        </p:spPr>
      </p:pic>
    </p:spTree>
    <p:extLst>
      <p:ext uri="{BB962C8B-B14F-4D97-AF65-F5344CB8AC3E}">
        <p14:creationId xmlns:p14="http://schemas.microsoft.com/office/powerpoint/2010/main" val="11870317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e2e.ti.com/cfs-file/__key/communityserver-blogs-components-weblogfiles/00-00-00-08-84/0003.CC2650SensorTag_5F00_Front.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013" t="8981" r="20742" b="7369"/>
          <a:stretch/>
        </p:blipFill>
        <p:spPr bwMode="auto">
          <a:xfrm>
            <a:off x="529391" y="2502568"/>
            <a:ext cx="2627244" cy="235818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stonebranch.com/common/images/clou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8147" y="2357686"/>
            <a:ext cx="3990975" cy="264795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uploads.bsquare.com/2015/10/28051140/dashboar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50634" y="2502568"/>
            <a:ext cx="3102879" cy="2358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3495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8"/>
          <p:cNvSpPr txBox="1"/>
          <p:nvPr/>
        </p:nvSpPr>
        <p:spPr>
          <a:xfrm>
            <a:off x="7991812" y="5531514"/>
            <a:ext cx="1689701" cy="245929"/>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599" kern="0" dirty="0">
                <a:solidFill>
                  <a:schemeClr val="accent1"/>
                </a:solidFill>
                <a:latin typeface="+mj-lt"/>
                <a:ea typeface="Arial Unicode MS" pitchFamily="34" charset="-128"/>
                <a:cs typeface="Arial"/>
              </a:rPr>
              <a:t>Maturity </a:t>
            </a:r>
          </a:p>
        </p:txBody>
      </p:sp>
      <p:sp>
        <p:nvSpPr>
          <p:cNvPr id="69" name="Freeform 68"/>
          <p:cNvSpPr/>
          <p:nvPr/>
        </p:nvSpPr>
        <p:spPr bwMode="gray">
          <a:xfrm>
            <a:off x="1078138" y="1332364"/>
            <a:ext cx="6809989" cy="4237973"/>
          </a:xfrm>
          <a:custGeom>
            <a:avLst/>
            <a:gdLst>
              <a:gd name="connsiteX0" fmla="*/ 0 w 8547652"/>
              <a:gd name="connsiteY0" fmla="*/ 4750905 h 4750905"/>
              <a:gd name="connsiteX1" fmla="*/ 868017 w 8547652"/>
              <a:gd name="connsiteY1" fmla="*/ 4399722 h 4750905"/>
              <a:gd name="connsiteX2" fmla="*/ 4697895 w 8547652"/>
              <a:gd name="connsiteY2" fmla="*/ 2915479 h 4750905"/>
              <a:gd name="connsiteX3" fmla="*/ 8547652 w 8547652"/>
              <a:gd name="connsiteY3" fmla="*/ 0 h 4750905"/>
              <a:gd name="connsiteX0" fmla="*/ 0 w 8547652"/>
              <a:gd name="connsiteY0" fmla="*/ 4750905 h 4750905"/>
              <a:gd name="connsiteX1" fmla="*/ 1683026 w 8547652"/>
              <a:gd name="connsiteY1" fmla="*/ 4439479 h 4750905"/>
              <a:gd name="connsiteX2" fmla="*/ 4697895 w 8547652"/>
              <a:gd name="connsiteY2" fmla="*/ 2915479 h 4750905"/>
              <a:gd name="connsiteX3" fmla="*/ 8547652 w 8547652"/>
              <a:gd name="connsiteY3" fmla="*/ 0 h 4750905"/>
              <a:gd name="connsiteX0" fmla="*/ 0 w 8547652"/>
              <a:gd name="connsiteY0" fmla="*/ 4750905 h 4750905"/>
              <a:gd name="connsiteX1" fmla="*/ 1683026 w 8547652"/>
              <a:gd name="connsiteY1" fmla="*/ 4439479 h 4750905"/>
              <a:gd name="connsiteX2" fmla="*/ 4697895 w 8547652"/>
              <a:gd name="connsiteY2" fmla="*/ 2915479 h 4750905"/>
              <a:gd name="connsiteX3" fmla="*/ 8547652 w 8547652"/>
              <a:gd name="connsiteY3" fmla="*/ 0 h 4750905"/>
              <a:gd name="connsiteX0" fmla="*/ 0 w 8547652"/>
              <a:gd name="connsiteY0" fmla="*/ 4750905 h 4750905"/>
              <a:gd name="connsiteX1" fmla="*/ 1683026 w 8547652"/>
              <a:gd name="connsiteY1" fmla="*/ 4439479 h 4750905"/>
              <a:gd name="connsiteX2" fmla="*/ 4790660 w 8547652"/>
              <a:gd name="connsiteY2" fmla="*/ 3366053 h 4750905"/>
              <a:gd name="connsiteX3" fmla="*/ 8547652 w 8547652"/>
              <a:gd name="connsiteY3" fmla="*/ 0 h 4750905"/>
              <a:gd name="connsiteX0" fmla="*/ 0 w 8547652"/>
              <a:gd name="connsiteY0" fmla="*/ 4750905 h 4750905"/>
              <a:gd name="connsiteX1" fmla="*/ 1683026 w 8547652"/>
              <a:gd name="connsiteY1" fmla="*/ 4505739 h 4750905"/>
              <a:gd name="connsiteX2" fmla="*/ 4790660 w 8547652"/>
              <a:gd name="connsiteY2" fmla="*/ 3366053 h 4750905"/>
              <a:gd name="connsiteX3" fmla="*/ 8547652 w 8547652"/>
              <a:gd name="connsiteY3" fmla="*/ 0 h 4750905"/>
              <a:gd name="connsiteX0" fmla="*/ 0 w 8547652"/>
              <a:gd name="connsiteY0" fmla="*/ 4750905 h 4750905"/>
              <a:gd name="connsiteX1" fmla="*/ 1683026 w 8547652"/>
              <a:gd name="connsiteY1" fmla="*/ 4505739 h 4750905"/>
              <a:gd name="connsiteX2" fmla="*/ 4790660 w 8547652"/>
              <a:gd name="connsiteY2" fmla="*/ 3366053 h 4750905"/>
              <a:gd name="connsiteX3" fmla="*/ 8547652 w 8547652"/>
              <a:gd name="connsiteY3" fmla="*/ 0 h 4750905"/>
              <a:gd name="connsiteX0" fmla="*/ 0 w 8547652"/>
              <a:gd name="connsiteY0" fmla="*/ 4750905 h 4750905"/>
              <a:gd name="connsiteX1" fmla="*/ 1683026 w 8547652"/>
              <a:gd name="connsiteY1" fmla="*/ 4505739 h 4750905"/>
              <a:gd name="connsiteX2" fmla="*/ 5022573 w 8547652"/>
              <a:gd name="connsiteY2" fmla="*/ 3538331 h 4750905"/>
              <a:gd name="connsiteX3" fmla="*/ 8547652 w 8547652"/>
              <a:gd name="connsiteY3" fmla="*/ 0 h 4750905"/>
              <a:gd name="connsiteX0" fmla="*/ 0 w 8547652"/>
              <a:gd name="connsiteY0" fmla="*/ 4750905 h 4750905"/>
              <a:gd name="connsiteX1" fmla="*/ 1683026 w 8547652"/>
              <a:gd name="connsiteY1" fmla="*/ 4505739 h 4750905"/>
              <a:gd name="connsiteX2" fmla="*/ 5022573 w 8547652"/>
              <a:gd name="connsiteY2" fmla="*/ 3538331 h 4750905"/>
              <a:gd name="connsiteX3" fmla="*/ 6500191 w 8547652"/>
              <a:gd name="connsiteY3" fmla="*/ 2166731 h 4750905"/>
              <a:gd name="connsiteX4" fmla="*/ 8547652 w 8547652"/>
              <a:gd name="connsiteY4" fmla="*/ 0 h 4750905"/>
              <a:gd name="connsiteX0" fmla="*/ 0 w 8547652"/>
              <a:gd name="connsiteY0" fmla="*/ 4750905 h 4750905"/>
              <a:gd name="connsiteX1" fmla="*/ 1683026 w 8547652"/>
              <a:gd name="connsiteY1" fmla="*/ 4505739 h 4750905"/>
              <a:gd name="connsiteX2" fmla="*/ 5022573 w 8547652"/>
              <a:gd name="connsiteY2" fmla="*/ 3538331 h 4750905"/>
              <a:gd name="connsiteX3" fmla="*/ 6944139 w 8547652"/>
              <a:gd name="connsiteY3" fmla="*/ 2173357 h 4750905"/>
              <a:gd name="connsiteX4" fmla="*/ 8547652 w 8547652"/>
              <a:gd name="connsiteY4" fmla="*/ 0 h 4750905"/>
              <a:gd name="connsiteX0" fmla="*/ 0 w 8547652"/>
              <a:gd name="connsiteY0" fmla="*/ 4750905 h 4750905"/>
              <a:gd name="connsiteX1" fmla="*/ 1683026 w 8547652"/>
              <a:gd name="connsiteY1" fmla="*/ 4505739 h 4750905"/>
              <a:gd name="connsiteX2" fmla="*/ 5022573 w 8547652"/>
              <a:gd name="connsiteY2" fmla="*/ 3538331 h 4750905"/>
              <a:gd name="connsiteX3" fmla="*/ 6944139 w 8547652"/>
              <a:gd name="connsiteY3" fmla="*/ 2173357 h 4750905"/>
              <a:gd name="connsiteX4" fmla="*/ 8547652 w 8547652"/>
              <a:gd name="connsiteY4" fmla="*/ 0 h 4750905"/>
              <a:gd name="connsiteX0" fmla="*/ 0 w 8547652"/>
              <a:gd name="connsiteY0" fmla="*/ 4750905 h 4750905"/>
              <a:gd name="connsiteX1" fmla="*/ 1683026 w 8547652"/>
              <a:gd name="connsiteY1" fmla="*/ 4505739 h 4750905"/>
              <a:gd name="connsiteX2" fmla="*/ 5022573 w 8547652"/>
              <a:gd name="connsiteY2" fmla="*/ 3538331 h 4750905"/>
              <a:gd name="connsiteX3" fmla="*/ 6944139 w 8547652"/>
              <a:gd name="connsiteY3" fmla="*/ 2173357 h 4750905"/>
              <a:gd name="connsiteX4" fmla="*/ 8547652 w 8547652"/>
              <a:gd name="connsiteY4" fmla="*/ 0 h 4750905"/>
              <a:gd name="connsiteX0" fmla="*/ 0 w 8547652"/>
              <a:gd name="connsiteY0" fmla="*/ 4750905 h 4750905"/>
              <a:gd name="connsiteX1" fmla="*/ 1683026 w 8547652"/>
              <a:gd name="connsiteY1" fmla="*/ 4505739 h 4750905"/>
              <a:gd name="connsiteX2" fmla="*/ 5022573 w 8547652"/>
              <a:gd name="connsiteY2" fmla="*/ 3538331 h 4750905"/>
              <a:gd name="connsiteX3" fmla="*/ 6944139 w 8547652"/>
              <a:gd name="connsiteY3" fmla="*/ 2173357 h 4750905"/>
              <a:gd name="connsiteX4" fmla="*/ 8547652 w 8547652"/>
              <a:gd name="connsiteY4" fmla="*/ 0 h 4750905"/>
              <a:gd name="connsiteX0" fmla="*/ 0 w 8547652"/>
              <a:gd name="connsiteY0" fmla="*/ 4750905 h 4750905"/>
              <a:gd name="connsiteX1" fmla="*/ 1683026 w 8547652"/>
              <a:gd name="connsiteY1" fmla="*/ 4505739 h 4750905"/>
              <a:gd name="connsiteX2" fmla="*/ 5022573 w 8547652"/>
              <a:gd name="connsiteY2" fmla="*/ 3538331 h 4750905"/>
              <a:gd name="connsiteX3" fmla="*/ 6944139 w 8547652"/>
              <a:gd name="connsiteY3" fmla="*/ 2173357 h 4750905"/>
              <a:gd name="connsiteX4" fmla="*/ 8547652 w 8547652"/>
              <a:gd name="connsiteY4" fmla="*/ 0 h 4750905"/>
              <a:gd name="connsiteX0" fmla="*/ 0 w 8547652"/>
              <a:gd name="connsiteY0" fmla="*/ 4750905 h 4750905"/>
              <a:gd name="connsiteX1" fmla="*/ 5022573 w 8547652"/>
              <a:gd name="connsiteY1" fmla="*/ 3538331 h 4750905"/>
              <a:gd name="connsiteX2" fmla="*/ 6944139 w 8547652"/>
              <a:gd name="connsiteY2" fmla="*/ 2173357 h 4750905"/>
              <a:gd name="connsiteX3" fmla="*/ 8547652 w 8547652"/>
              <a:gd name="connsiteY3" fmla="*/ 0 h 4750905"/>
              <a:gd name="connsiteX0" fmla="*/ 0 w 8547652"/>
              <a:gd name="connsiteY0" fmla="*/ 4750905 h 4750905"/>
              <a:gd name="connsiteX1" fmla="*/ 6944139 w 8547652"/>
              <a:gd name="connsiteY1" fmla="*/ 2173357 h 4750905"/>
              <a:gd name="connsiteX2" fmla="*/ 8547652 w 8547652"/>
              <a:gd name="connsiteY2" fmla="*/ 0 h 4750905"/>
              <a:gd name="connsiteX0" fmla="*/ 0 w 8547652"/>
              <a:gd name="connsiteY0" fmla="*/ 4750905 h 4750905"/>
              <a:gd name="connsiteX1" fmla="*/ 8547652 w 8547652"/>
              <a:gd name="connsiteY1" fmla="*/ 0 h 4750905"/>
              <a:gd name="connsiteX0" fmla="*/ 0 w 8547652"/>
              <a:gd name="connsiteY0" fmla="*/ 4750905 h 4750905"/>
              <a:gd name="connsiteX1" fmla="*/ 8547652 w 8547652"/>
              <a:gd name="connsiteY1" fmla="*/ 0 h 4750905"/>
              <a:gd name="connsiteX0" fmla="*/ 0 w 8547652"/>
              <a:gd name="connsiteY0" fmla="*/ 4750905 h 4750905"/>
              <a:gd name="connsiteX1" fmla="*/ 8547652 w 8547652"/>
              <a:gd name="connsiteY1" fmla="*/ 0 h 4750905"/>
              <a:gd name="connsiteX0" fmla="*/ 0 w 8547652"/>
              <a:gd name="connsiteY0" fmla="*/ 4750905 h 4750905"/>
              <a:gd name="connsiteX1" fmla="*/ 8547652 w 8547652"/>
              <a:gd name="connsiteY1" fmla="*/ 0 h 4750905"/>
            </a:gdLst>
            <a:ahLst/>
            <a:cxnLst>
              <a:cxn ang="0">
                <a:pos x="connsiteX0" y="connsiteY0"/>
              </a:cxn>
              <a:cxn ang="0">
                <a:pos x="connsiteX1" y="connsiteY1"/>
              </a:cxn>
            </a:cxnLst>
            <a:rect l="l" t="t" r="r" b="b"/>
            <a:pathLst>
              <a:path w="8547652" h="4750905">
                <a:moveTo>
                  <a:pt x="0" y="4750905"/>
                </a:moveTo>
                <a:cubicBezTo>
                  <a:pt x="5413123" y="4070026"/>
                  <a:pt x="6906431" y="2959786"/>
                  <a:pt x="8547652" y="0"/>
                </a:cubicBezTo>
              </a:path>
            </a:pathLst>
          </a:custGeom>
          <a:noFill/>
          <a:ln w="57150" algn="ctr">
            <a:solidFill>
              <a:srgbClr val="F0AB00"/>
            </a:solidFill>
            <a:miter lim="800000"/>
            <a:headEnd type="none" w="med" len="med"/>
            <a:tailEnd type="triangle" w="med" len="med"/>
          </a:ln>
        </p:spPr>
        <p:txBody>
          <a:bodyPr lIns="81511" tIns="40754" rIns="81511" bIns="40754" rtlCol="0" anchor="ctr"/>
          <a:lstStyle/>
          <a:p>
            <a:pPr algn="ctr"/>
            <a:endParaRPr lang="en-US" sz="1797" dirty="0">
              <a:solidFill>
                <a:srgbClr val="FFFFFF"/>
              </a:solidFill>
              <a:latin typeface="+mj-lt"/>
              <a:cs typeface="Arial"/>
            </a:endParaRPr>
          </a:p>
        </p:txBody>
      </p:sp>
      <p:sp>
        <p:nvSpPr>
          <p:cNvPr id="72" name="TextBox 71"/>
          <p:cNvSpPr txBox="1"/>
          <p:nvPr/>
        </p:nvSpPr>
        <p:spPr>
          <a:xfrm>
            <a:off x="1208805" y="3840212"/>
            <a:ext cx="1492323" cy="307492"/>
          </a:xfrm>
          <a:prstGeom prst="rect">
            <a:avLst/>
          </a:prstGeom>
          <a:noFill/>
        </p:spPr>
        <p:txBody>
          <a:bodyPr wrap="square" lIns="0" tIns="0" rIns="0" bIns="0" rtlCol="0">
            <a:spAutoFit/>
          </a:bodyPr>
          <a:lstStyle/>
          <a:p>
            <a:pPr defTabSz="815084" fontAlgn="base">
              <a:spcBef>
                <a:spcPct val="50000"/>
              </a:spcBef>
              <a:spcAft>
                <a:spcPct val="0"/>
              </a:spcAft>
              <a:buClr>
                <a:srgbClr val="F0AB00"/>
              </a:buClr>
              <a:buSzPct val="80000"/>
            </a:pPr>
            <a:r>
              <a:rPr lang="en-US" sz="1998" b="1" kern="0" dirty="0">
                <a:solidFill>
                  <a:srgbClr val="FFC000"/>
                </a:solidFill>
                <a:latin typeface="+mj-lt"/>
                <a:ea typeface="Arial Unicode MS" pitchFamily="34" charset="-128"/>
                <a:cs typeface="Arial"/>
              </a:rPr>
              <a:t>Know</a:t>
            </a:r>
          </a:p>
        </p:txBody>
      </p:sp>
      <p:sp>
        <p:nvSpPr>
          <p:cNvPr id="74" name="Rounded Rectangle 73"/>
          <p:cNvSpPr/>
          <p:nvPr/>
        </p:nvSpPr>
        <p:spPr bwMode="gray">
          <a:xfrm>
            <a:off x="4281753" y="2612850"/>
            <a:ext cx="1993990" cy="408183"/>
          </a:xfrm>
          <a:prstGeom prst="roundRect">
            <a:avLst/>
          </a:prstGeom>
          <a:noFill/>
          <a:ln w="6350" algn="ctr">
            <a:noFill/>
            <a:miter lim="800000"/>
            <a:headEnd/>
            <a:tailEnd/>
          </a:ln>
        </p:spPr>
        <p:txBody>
          <a:bodyPr lIns="89853" tIns="71886" rIns="89853" bIns="71886" rtlCol="0" anchor="ctr"/>
          <a:lstStyle/>
          <a:p>
            <a:pPr algn="r" defTabSz="815084" fontAlgn="base">
              <a:spcBef>
                <a:spcPct val="50000"/>
              </a:spcBef>
              <a:spcAft>
                <a:spcPct val="0"/>
              </a:spcAft>
              <a:buClr>
                <a:srgbClr val="F0AB00"/>
              </a:buClr>
              <a:buSzPct val="80000"/>
            </a:pPr>
            <a:r>
              <a:rPr lang="en-US" sz="1998" b="1" kern="0" dirty="0">
                <a:solidFill>
                  <a:srgbClr val="FFC000"/>
                </a:solidFill>
                <a:latin typeface="+mj-lt"/>
                <a:ea typeface="Arial Unicode MS" pitchFamily="34" charset="-128"/>
                <a:cs typeface="Arial"/>
              </a:rPr>
              <a:t>Evolve</a:t>
            </a:r>
          </a:p>
        </p:txBody>
      </p:sp>
      <p:sp>
        <p:nvSpPr>
          <p:cNvPr id="75" name="Rounded Rectangle 74"/>
          <p:cNvSpPr/>
          <p:nvPr/>
        </p:nvSpPr>
        <p:spPr bwMode="gray">
          <a:xfrm>
            <a:off x="7772805" y="1830281"/>
            <a:ext cx="2942524" cy="408183"/>
          </a:xfrm>
          <a:prstGeom prst="roundRect">
            <a:avLst/>
          </a:prstGeom>
          <a:noFill/>
          <a:ln w="6350" algn="ctr">
            <a:noFill/>
            <a:miter lim="800000"/>
            <a:headEnd/>
            <a:tailEnd/>
          </a:ln>
        </p:spPr>
        <p:txBody>
          <a:bodyPr lIns="89853" tIns="71886" rIns="89853" bIns="71886" rtlCol="0" anchor="ctr"/>
          <a:lstStyle/>
          <a:p>
            <a:pPr defTabSz="815084" fontAlgn="base">
              <a:spcBef>
                <a:spcPct val="50000"/>
              </a:spcBef>
              <a:spcAft>
                <a:spcPct val="0"/>
              </a:spcAft>
              <a:buClr>
                <a:srgbClr val="F0AB00"/>
              </a:buClr>
              <a:buSzPct val="80000"/>
            </a:pPr>
            <a:r>
              <a:rPr lang="en-US" sz="1998" b="1" kern="0" dirty="0">
                <a:solidFill>
                  <a:srgbClr val="FFC000"/>
                </a:solidFill>
                <a:latin typeface="+mj-lt"/>
                <a:ea typeface="Arial Unicode MS" pitchFamily="34" charset="-128"/>
                <a:cs typeface="Arial"/>
              </a:rPr>
              <a:t>Transform</a:t>
            </a:r>
          </a:p>
        </p:txBody>
      </p:sp>
      <p:sp>
        <p:nvSpPr>
          <p:cNvPr id="80" name="TextBox 79"/>
          <p:cNvSpPr txBox="1"/>
          <p:nvPr/>
        </p:nvSpPr>
        <p:spPr>
          <a:xfrm>
            <a:off x="1174869" y="1426271"/>
            <a:ext cx="1389477" cy="491860"/>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599" kern="0" dirty="0">
                <a:solidFill>
                  <a:schemeClr val="accent1"/>
                </a:solidFill>
                <a:latin typeface="+mj-lt"/>
                <a:ea typeface="Arial Unicode MS" pitchFamily="34" charset="-128"/>
                <a:cs typeface="Arial"/>
              </a:rPr>
              <a:t>Value-add for Company</a:t>
            </a:r>
          </a:p>
        </p:txBody>
      </p:sp>
      <p:sp>
        <p:nvSpPr>
          <p:cNvPr id="88" name="Oval 87"/>
          <p:cNvSpPr>
            <a:spLocks/>
          </p:cNvSpPr>
          <p:nvPr/>
        </p:nvSpPr>
        <p:spPr bwMode="gray">
          <a:xfrm>
            <a:off x="1452100" y="5384284"/>
            <a:ext cx="202558" cy="215741"/>
          </a:xfrm>
          <a:prstGeom prst="ellipse">
            <a:avLst/>
          </a:prstGeom>
          <a:solidFill>
            <a:schemeClr val="bg1"/>
          </a:solidFill>
          <a:ln w="38100" cmpd="sng" algn="ctr">
            <a:solidFill>
              <a:schemeClr val="accent1"/>
            </a:solidFill>
            <a:miter lim="800000"/>
            <a:headEnd/>
            <a:tailEnd/>
          </a:ln>
        </p:spPr>
        <p:txBody>
          <a:bodyPr lIns="89853" tIns="71886" rIns="89853" bIns="71886" rtlCol="0" anchor="ctr"/>
          <a:lstStyle/>
          <a:p>
            <a:pPr algn="ctr" defTabSz="912875" fontAlgn="base">
              <a:spcBef>
                <a:spcPct val="50000"/>
              </a:spcBef>
              <a:spcAft>
                <a:spcPct val="0"/>
              </a:spcAft>
              <a:buClr>
                <a:srgbClr val="F0AB00"/>
              </a:buClr>
              <a:buSzPct val="80000"/>
            </a:pPr>
            <a:endParaRPr lang="en-US" sz="1997" kern="0" dirty="0" err="1">
              <a:solidFill>
                <a:srgbClr val="FFFFFF"/>
              </a:solidFill>
              <a:latin typeface="+mj-lt"/>
              <a:ea typeface="Arial Unicode MS" pitchFamily="34" charset="-128"/>
              <a:cs typeface="Arial"/>
            </a:endParaRPr>
          </a:p>
        </p:txBody>
      </p:sp>
      <p:sp>
        <p:nvSpPr>
          <p:cNvPr id="3" name="Freeform 2"/>
          <p:cNvSpPr/>
          <p:nvPr/>
        </p:nvSpPr>
        <p:spPr>
          <a:xfrm>
            <a:off x="1041360" y="1404767"/>
            <a:ext cx="7795303" cy="4267536"/>
          </a:xfrm>
          <a:custGeom>
            <a:avLst/>
            <a:gdLst>
              <a:gd name="connsiteX0" fmla="*/ 0 w 9127531"/>
              <a:gd name="connsiteY0" fmla="*/ 0 h 3984394"/>
              <a:gd name="connsiteX1" fmla="*/ 47622 w 9127531"/>
              <a:gd name="connsiteY1" fmla="*/ 3984394 h 3984394"/>
              <a:gd name="connsiteX2" fmla="*/ 9127531 w 9127531"/>
              <a:gd name="connsiteY2" fmla="*/ 3905024 h 3984394"/>
              <a:gd name="connsiteX0" fmla="*/ 19218 w 9146749"/>
              <a:gd name="connsiteY0" fmla="*/ 0 h 3905024"/>
              <a:gd name="connsiteX1" fmla="*/ 0 w 9146749"/>
              <a:gd name="connsiteY1" fmla="*/ 3834001 h 3905024"/>
              <a:gd name="connsiteX2" fmla="*/ 9146749 w 9146749"/>
              <a:gd name="connsiteY2" fmla="*/ 3905024 h 3905024"/>
              <a:gd name="connsiteX0" fmla="*/ 19218 w 9088264"/>
              <a:gd name="connsiteY0" fmla="*/ 0 h 3838183"/>
              <a:gd name="connsiteX1" fmla="*/ 0 w 9088264"/>
              <a:gd name="connsiteY1" fmla="*/ 3834001 h 3838183"/>
              <a:gd name="connsiteX2" fmla="*/ 9088264 w 9088264"/>
              <a:gd name="connsiteY2" fmla="*/ 3838183 h 3838183"/>
              <a:gd name="connsiteX0" fmla="*/ 0 w 9119176"/>
              <a:gd name="connsiteY0" fmla="*/ 0 h 3838183"/>
              <a:gd name="connsiteX1" fmla="*/ 30912 w 9119176"/>
              <a:gd name="connsiteY1" fmla="*/ 3834001 h 3838183"/>
              <a:gd name="connsiteX2" fmla="*/ 9119176 w 9119176"/>
              <a:gd name="connsiteY2" fmla="*/ 3838183 h 3838183"/>
              <a:gd name="connsiteX0" fmla="*/ 10863 w 9130039"/>
              <a:gd name="connsiteY0" fmla="*/ 0 h 3838183"/>
              <a:gd name="connsiteX1" fmla="*/ 0 w 9130039"/>
              <a:gd name="connsiteY1" fmla="*/ 3834001 h 3838183"/>
              <a:gd name="connsiteX2" fmla="*/ 9130039 w 9130039"/>
              <a:gd name="connsiteY2" fmla="*/ 3838183 h 3838183"/>
              <a:gd name="connsiteX0" fmla="*/ 60993 w 9180169"/>
              <a:gd name="connsiteY0" fmla="*/ 0 h 3850711"/>
              <a:gd name="connsiteX1" fmla="*/ 0 w 9180169"/>
              <a:gd name="connsiteY1" fmla="*/ 3850711 h 3850711"/>
              <a:gd name="connsiteX2" fmla="*/ 9180169 w 9180169"/>
              <a:gd name="connsiteY2" fmla="*/ 3838183 h 3850711"/>
              <a:gd name="connsiteX0" fmla="*/ 2508 w 9180169"/>
              <a:gd name="connsiteY0" fmla="*/ 0 h 3850711"/>
              <a:gd name="connsiteX1" fmla="*/ 0 w 9180169"/>
              <a:gd name="connsiteY1" fmla="*/ 3850711 h 3850711"/>
              <a:gd name="connsiteX2" fmla="*/ 9180169 w 9180169"/>
              <a:gd name="connsiteY2" fmla="*/ 3838183 h 3850711"/>
            </a:gdLst>
            <a:ahLst/>
            <a:cxnLst>
              <a:cxn ang="0">
                <a:pos x="connsiteX0" y="connsiteY0"/>
              </a:cxn>
              <a:cxn ang="0">
                <a:pos x="connsiteX1" y="connsiteY1"/>
              </a:cxn>
              <a:cxn ang="0">
                <a:pos x="connsiteX2" y="connsiteY2"/>
              </a:cxn>
            </a:cxnLst>
            <a:rect l="l" t="t" r="r" b="b"/>
            <a:pathLst>
              <a:path w="9180169" h="3850711">
                <a:moveTo>
                  <a:pt x="2508" y="0"/>
                </a:moveTo>
                <a:lnTo>
                  <a:pt x="0" y="3850711"/>
                </a:lnTo>
                <a:lnTo>
                  <a:pt x="9180169" y="3838183"/>
                </a:lnTo>
              </a:path>
            </a:pathLst>
          </a:custGeom>
          <a:ln w="28575" cmpd="sng">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lIns="91325" tIns="45663" rIns="91325" bIns="45663" rtlCol="0" anchor="ctr"/>
          <a:lstStyle/>
          <a:p>
            <a:pPr algn="ctr"/>
            <a:endParaRPr lang="en-US" sz="1797">
              <a:solidFill>
                <a:srgbClr val="FFFFFF"/>
              </a:solidFill>
              <a:latin typeface="+mj-lt"/>
            </a:endParaRPr>
          </a:p>
        </p:txBody>
      </p:sp>
      <p:sp>
        <p:nvSpPr>
          <p:cNvPr id="20" name="Rectangle 19"/>
          <p:cNvSpPr/>
          <p:nvPr/>
        </p:nvSpPr>
        <p:spPr>
          <a:xfrm>
            <a:off x="1128518" y="4176133"/>
            <a:ext cx="3528403" cy="921845"/>
          </a:xfrm>
          <a:prstGeom prst="rect">
            <a:avLst/>
          </a:prstGeom>
        </p:spPr>
        <p:txBody>
          <a:bodyPr wrap="square" lIns="91325" tIns="45663" rIns="91325" bIns="45663">
            <a:spAutoFit/>
          </a:bodyPr>
          <a:lstStyle/>
          <a:p>
            <a:r>
              <a:rPr lang="en-US" sz="1797" dirty="0">
                <a:solidFill>
                  <a:srgbClr val="FFFFFF"/>
                </a:solidFill>
              </a:rPr>
              <a:t>where opportunity lies across the billions of internet enabled things in your business ecosystem</a:t>
            </a:r>
          </a:p>
        </p:txBody>
      </p:sp>
      <p:sp>
        <p:nvSpPr>
          <p:cNvPr id="25" name="Rectangle 24"/>
          <p:cNvSpPr/>
          <p:nvPr/>
        </p:nvSpPr>
        <p:spPr>
          <a:xfrm>
            <a:off x="3377343" y="2990429"/>
            <a:ext cx="2898399" cy="921845"/>
          </a:xfrm>
          <a:prstGeom prst="rect">
            <a:avLst/>
          </a:prstGeom>
        </p:spPr>
        <p:txBody>
          <a:bodyPr wrap="square" lIns="91325" tIns="45663" rIns="91325" bIns="45663">
            <a:spAutoFit/>
          </a:bodyPr>
          <a:lstStyle/>
          <a:p>
            <a:pPr algn="r" defTabSz="913242">
              <a:spcBef>
                <a:spcPts val="300"/>
              </a:spcBef>
              <a:defRPr/>
            </a:pPr>
            <a:r>
              <a:rPr lang="en-US" sz="1797" dirty="0">
                <a:solidFill>
                  <a:srgbClr val="FFFFFF"/>
                </a:solidFill>
              </a:rPr>
              <a:t>business processes and take the right action in the moment</a:t>
            </a:r>
            <a:endParaRPr lang="en-US" sz="1997" dirty="0">
              <a:solidFill>
                <a:srgbClr val="FFFFFF"/>
              </a:solidFill>
              <a:latin typeface="+mj-lt"/>
            </a:endParaRPr>
          </a:p>
        </p:txBody>
      </p:sp>
      <p:sp>
        <p:nvSpPr>
          <p:cNvPr id="27" name="Rectangle 26"/>
          <p:cNvSpPr/>
          <p:nvPr/>
        </p:nvSpPr>
        <p:spPr>
          <a:xfrm>
            <a:off x="7770850" y="2187206"/>
            <a:ext cx="3064643" cy="1322152"/>
          </a:xfrm>
          <a:prstGeom prst="rect">
            <a:avLst/>
          </a:prstGeom>
        </p:spPr>
        <p:txBody>
          <a:bodyPr wrap="square" lIns="91325" tIns="45663" rIns="91325" bIns="45663">
            <a:spAutoFit/>
          </a:bodyPr>
          <a:lstStyle/>
          <a:p>
            <a:pPr defTabSz="913242">
              <a:defRPr/>
            </a:pPr>
            <a:r>
              <a:rPr lang="en-US" sz="1997" dirty="0">
                <a:solidFill>
                  <a:schemeClr val="bg1"/>
                </a:solidFill>
                <a:latin typeface="+mj-lt"/>
              </a:rPr>
              <a:t>new business models and sources of value and establish new competitive advantage</a:t>
            </a:r>
          </a:p>
        </p:txBody>
      </p:sp>
      <p:sp>
        <p:nvSpPr>
          <p:cNvPr id="21" name="Oval 20"/>
          <p:cNvSpPr>
            <a:spLocks/>
          </p:cNvSpPr>
          <p:nvPr/>
        </p:nvSpPr>
        <p:spPr bwMode="gray">
          <a:xfrm>
            <a:off x="5890072" y="3855387"/>
            <a:ext cx="202558" cy="215741"/>
          </a:xfrm>
          <a:prstGeom prst="ellipse">
            <a:avLst/>
          </a:prstGeom>
          <a:solidFill>
            <a:schemeClr val="bg1"/>
          </a:solidFill>
          <a:ln w="38100" cmpd="sng" algn="ctr">
            <a:solidFill>
              <a:schemeClr val="accent1"/>
            </a:solidFill>
            <a:miter lim="800000"/>
            <a:headEnd/>
            <a:tailEnd/>
          </a:ln>
        </p:spPr>
        <p:txBody>
          <a:bodyPr lIns="89853" tIns="71886" rIns="89853" bIns="71886" rtlCol="0" anchor="ctr"/>
          <a:lstStyle/>
          <a:p>
            <a:pPr algn="ctr" defTabSz="912875" fontAlgn="base">
              <a:spcBef>
                <a:spcPct val="50000"/>
              </a:spcBef>
              <a:spcAft>
                <a:spcPct val="0"/>
              </a:spcAft>
              <a:buClr>
                <a:srgbClr val="F0AB00"/>
              </a:buClr>
              <a:buSzPct val="80000"/>
            </a:pPr>
            <a:endParaRPr lang="en-US" sz="1997" kern="0" dirty="0" err="1">
              <a:solidFill>
                <a:srgbClr val="FFFFFF"/>
              </a:solidFill>
              <a:latin typeface="+mj-lt"/>
              <a:ea typeface="Arial Unicode MS" pitchFamily="34" charset="-128"/>
              <a:cs typeface="Arial"/>
            </a:endParaRPr>
          </a:p>
        </p:txBody>
      </p:sp>
      <p:sp>
        <p:nvSpPr>
          <p:cNvPr id="22" name="Oval 21"/>
          <p:cNvSpPr>
            <a:spLocks/>
          </p:cNvSpPr>
          <p:nvPr/>
        </p:nvSpPr>
        <p:spPr bwMode="gray">
          <a:xfrm>
            <a:off x="7466331" y="1845189"/>
            <a:ext cx="202558" cy="215741"/>
          </a:xfrm>
          <a:prstGeom prst="ellipse">
            <a:avLst/>
          </a:prstGeom>
          <a:solidFill>
            <a:schemeClr val="bg1"/>
          </a:solidFill>
          <a:ln w="38100" cmpd="sng" algn="ctr">
            <a:solidFill>
              <a:schemeClr val="accent1"/>
            </a:solidFill>
            <a:miter lim="800000"/>
            <a:headEnd/>
            <a:tailEnd/>
          </a:ln>
        </p:spPr>
        <p:txBody>
          <a:bodyPr lIns="89853" tIns="71886" rIns="89853" bIns="71886" rtlCol="0" anchor="ctr"/>
          <a:lstStyle/>
          <a:p>
            <a:pPr algn="ctr" defTabSz="912875" fontAlgn="base">
              <a:spcBef>
                <a:spcPct val="50000"/>
              </a:spcBef>
              <a:spcAft>
                <a:spcPct val="0"/>
              </a:spcAft>
              <a:buClr>
                <a:srgbClr val="F0AB00"/>
              </a:buClr>
              <a:buSzPct val="80000"/>
            </a:pPr>
            <a:endParaRPr lang="en-US" sz="1997" kern="0" dirty="0" err="1">
              <a:solidFill>
                <a:srgbClr val="FFFFFF"/>
              </a:solidFill>
              <a:latin typeface="+mj-lt"/>
              <a:ea typeface="Arial Unicode MS" pitchFamily="34" charset="-128"/>
              <a:cs typeface="Arial"/>
            </a:endParaRPr>
          </a:p>
        </p:txBody>
      </p:sp>
      <p:sp>
        <p:nvSpPr>
          <p:cNvPr id="19" name="Shape 120"/>
          <p:cNvSpPr/>
          <p:nvPr/>
        </p:nvSpPr>
        <p:spPr>
          <a:xfrm>
            <a:off x="157898" y="203487"/>
            <a:ext cx="12180722" cy="481737"/>
          </a:xfrm>
          <a:prstGeom prst="rect">
            <a:avLst/>
          </a:prstGeom>
          <a:ln w="12700">
            <a:miter lim="400000"/>
          </a:ln>
          <a:extLst>
            <a:ext uri="{C572A759-6A51-4108-AA02-DFA0A04FC94B}">
              <ma14:wrappingTextBoxFlag xmlns:ma14="http://schemas.microsoft.com/office/mac/drawingml/2011/main" xmlns="" val="1"/>
            </a:ext>
          </a:extLst>
        </p:spPr>
        <p:txBody>
          <a:bodyPr wrap="square" lIns="25377" tIns="25377" rIns="25377" bIns="25377" anchor="ctr">
            <a:spAutoFit/>
          </a:bodyPr>
          <a:lstStyle/>
          <a:p>
            <a:pPr defTabSz="412379">
              <a:defRPr sz="1800"/>
            </a:pPr>
            <a:r>
              <a:rPr lang="en-NZ" sz="2797" kern="0" dirty="0">
                <a:solidFill>
                  <a:schemeClr val="bg1"/>
                </a:solidFill>
                <a:latin typeface="Helvetica"/>
                <a:cs typeface="Helvetica"/>
                <a:sym typeface="Helvetica"/>
              </a:rPr>
              <a:t>90% of CEO’s believe the digital economy will impact their industry</a:t>
            </a:r>
          </a:p>
        </p:txBody>
      </p:sp>
      <p:sp>
        <p:nvSpPr>
          <p:cNvPr id="23" name="Shape 120"/>
          <p:cNvSpPr/>
          <p:nvPr/>
        </p:nvSpPr>
        <p:spPr>
          <a:xfrm>
            <a:off x="919194" y="6169860"/>
            <a:ext cx="11131180" cy="481737"/>
          </a:xfrm>
          <a:prstGeom prst="rect">
            <a:avLst/>
          </a:prstGeom>
          <a:ln w="12700">
            <a:miter lim="400000"/>
          </a:ln>
          <a:extLst>
            <a:ext uri="{C572A759-6A51-4108-AA02-DFA0A04FC94B}">
              <ma14:wrappingTextBoxFlag xmlns:ma14="http://schemas.microsoft.com/office/mac/drawingml/2011/main" xmlns="" val="1"/>
            </a:ext>
          </a:extLst>
        </p:spPr>
        <p:txBody>
          <a:bodyPr wrap="square" lIns="25377" tIns="25377" rIns="25377" bIns="25377" anchor="ctr">
            <a:spAutoFit/>
          </a:bodyPr>
          <a:lstStyle/>
          <a:p>
            <a:pPr algn="r" defTabSz="412379">
              <a:defRPr sz="1800"/>
            </a:pPr>
            <a:r>
              <a:rPr lang="en-NZ" sz="2797" b="1" kern="0" dirty="0">
                <a:solidFill>
                  <a:srgbClr val="0365C0"/>
                </a:solidFill>
                <a:latin typeface="+mj-lt"/>
                <a:sym typeface="Helvetica"/>
              </a:rPr>
              <a:t> </a:t>
            </a:r>
            <a:r>
              <a:rPr lang="en-NZ" sz="2797" kern="0" dirty="0">
                <a:solidFill>
                  <a:schemeClr val="bg1"/>
                </a:solidFill>
                <a:latin typeface="+mj-lt"/>
                <a:cs typeface="Helvetica"/>
                <a:sym typeface="Helvetica"/>
              </a:rPr>
              <a:t>but less than 15% are executing on a digital strategy</a:t>
            </a:r>
          </a:p>
        </p:txBody>
      </p:sp>
    </p:spTree>
    <p:extLst>
      <p:ext uri="{BB962C8B-B14F-4D97-AF65-F5344CB8AC3E}">
        <p14:creationId xmlns:p14="http://schemas.microsoft.com/office/powerpoint/2010/main" val="642478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25" grpId="0"/>
      <p:bldP spid="27" grpId="0"/>
      <p:bldP spid="21"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13"/>
          <p:cNvSpPr/>
          <p:nvPr/>
        </p:nvSpPr>
        <p:spPr>
          <a:xfrm>
            <a:off x="1068407" y="4774286"/>
            <a:ext cx="1540418" cy="870004"/>
          </a:xfrm>
          <a:prstGeom prst="rect">
            <a:avLst/>
          </a:prstGeom>
          <a:blipFill>
            <a:blip r:embed="rId3" cstate="print"/>
            <a:stretch>
              <a:fillRect/>
            </a:stretch>
          </a:blipFill>
        </p:spPr>
        <p:txBody>
          <a:bodyPr wrap="square" lIns="0" tIns="0" rIns="0" bIns="0" rtlCol="0"/>
          <a:lstStyle/>
          <a:p>
            <a:endParaRPr sz="1798"/>
          </a:p>
        </p:txBody>
      </p:sp>
      <p:grpSp>
        <p:nvGrpSpPr>
          <p:cNvPr id="28" name="Group 27"/>
          <p:cNvGrpSpPr/>
          <p:nvPr/>
        </p:nvGrpSpPr>
        <p:grpSpPr>
          <a:xfrm>
            <a:off x="8662138" y="1773086"/>
            <a:ext cx="2306151" cy="696216"/>
            <a:chOff x="9642347" y="3750425"/>
            <a:chExt cx="2308286" cy="696861"/>
          </a:xfrm>
        </p:grpSpPr>
        <p:sp>
          <p:nvSpPr>
            <p:cNvPr id="7" name="object 23"/>
            <p:cNvSpPr/>
            <p:nvPr/>
          </p:nvSpPr>
          <p:spPr>
            <a:xfrm>
              <a:off x="9642347" y="3750425"/>
              <a:ext cx="2308286" cy="696861"/>
            </a:xfrm>
            <a:custGeom>
              <a:avLst/>
              <a:gdLst/>
              <a:ahLst/>
              <a:cxnLst/>
              <a:rect l="l" t="t" r="r" b="b"/>
              <a:pathLst>
                <a:path w="1373504" h="414655">
                  <a:moveTo>
                    <a:pt x="0" y="414527"/>
                  </a:moveTo>
                  <a:lnTo>
                    <a:pt x="1373124" y="414527"/>
                  </a:lnTo>
                  <a:lnTo>
                    <a:pt x="1373124" y="0"/>
                  </a:lnTo>
                  <a:lnTo>
                    <a:pt x="0" y="0"/>
                  </a:lnTo>
                  <a:lnTo>
                    <a:pt x="0" y="414527"/>
                  </a:lnTo>
                  <a:close/>
                </a:path>
              </a:pathLst>
            </a:custGeom>
            <a:solidFill>
              <a:srgbClr val="FFFFFF"/>
            </a:solidFill>
          </p:spPr>
          <p:txBody>
            <a:bodyPr wrap="square" lIns="0" tIns="0" rIns="0" bIns="0" rtlCol="0"/>
            <a:lstStyle/>
            <a:p>
              <a:endParaRPr sz="1798"/>
            </a:p>
          </p:txBody>
        </p:sp>
        <p:sp>
          <p:nvSpPr>
            <p:cNvPr id="8" name="object 24"/>
            <p:cNvSpPr/>
            <p:nvPr/>
          </p:nvSpPr>
          <p:spPr>
            <a:xfrm>
              <a:off x="9745116" y="3937499"/>
              <a:ext cx="2102748" cy="322712"/>
            </a:xfrm>
            <a:prstGeom prst="rect">
              <a:avLst/>
            </a:prstGeom>
            <a:blipFill>
              <a:blip r:embed="rId4" cstate="print"/>
              <a:stretch>
                <a:fillRect/>
              </a:stretch>
            </a:blipFill>
          </p:spPr>
          <p:txBody>
            <a:bodyPr wrap="square" lIns="0" tIns="0" rIns="0" bIns="0" rtlCol="0"/>
            <a:lstStyle/>
            <a:p>
              <a:endParaRPr sz="1798"/>
            </a:p>
          </p:txBody>
        </p:sp>
      </p:grpSp>
      <p:grpSp>
        <p:nvGrpSpPr>
          <p:cNvPr id="29" name="Group 28"/>
          <p:cNvGrpSpPr/>
          <p:nvPr/>
        </p:nvGrpSpPr>
        <p:grpSpPr>
          <a:xfrm>
            <a:off x="3118322" y="4836658"/>
            <a:ext cx="2479939" cy="745261"/>
            <a:chOff x="3067810" y="4528795"/>
            <a:chExt cx="2482235" cy="745951"/>
          </a:xfrm>
        </p:grpSpPr>
        <p:sp>
          <p:nvSpPr>
            <p:cNvPr id="9" name="object 16"/>
            <p:cNvSpPr/>
            <p:nvPr/>
          </p:nvSpPr>
          <p:spPr>
            <a:xfrm>
              <a:off x="3067810" y="4528795"/>
              <a:ext cx="2482235" cy="745951"/>
            </a:xfrm>
            <a:custGeom>
              <a:avLst/>
              <a:gdLst/>
              <a:ahLst/>
              <a:cxnLst/>
              <a:rect l="l" t="t" r="r" b="b"/>
              <a:pathLst>
                <a:path w="1477010" h="443864">
                  <a:moveTo>
                    <a:pt x="0" y="443484"/>
                  </a:moveTo>
                  <a:lnTo>
                    <a:pt x="1476756" y="443484"/>
                  </a:lnTo>
                  <a:lnTo>
                    <a:pt x="1476756" y="0"/>
                  </a:lnTo>
                  <a:lnTo>
                    <a:pt x="0" y="0"/>
                  </a:lnTo>
                  <a:lnTo>
                    <a:pt x="0" y="443484"/>
                  </a:lnTo>
                  <a:close/>
                </a:path>
              </a:pathLst>
            </a:custGeom>
            <a:solidFill>
              <a:srgbClr val="FFFFFF"/>
            </a:solidFill>
          </p:spPr>
          <p:txBody>
            <a:bodyPr wrap="square" lIns="0" tIns="0" rIns="0" bIns="0" rtlCol="0"/>
            <a:lstStyle/>
            <a:p>
              <a:endParaRPr sz="1798"/>
            </a:p>
          </p:txBody>
        </p:sp>
        <p:sp>
          <p:nvSpPr>
            <p:cNvPr id="10" name="object 17"/>
            <p:cNvSpPr/>
            <p:nvPr/>
          </p:nvSpPr>
          <p:spPr>
            <a:xfrm>
              <a:off x="3067810" y="4528795"/>
              <a:ext cx="2482235" cy="745951"/>
            </a:xfrm>
            <a:custGeom>
              <a:avLst/>
              <a:gdLst/>
              <a:ahLst/>
              <a:cxnLst/>
              <a:rect l="l" t="t" r="r" b="b"/>
              <a:pathLst>
                <a:path w="1477010" h="443864">
                  <a:moveTo>
                    <a:pt x="0" y="443484"/>
                  </a:moveTo>
                  <a:lnTo>
                    <a:pt x="1476756" y="443484"/>
                  </a:lnTo>
                  <a:lnTo>
                    <a:pt x="1476756" y="0"/>
                  </a:lnTo>
                  <a:lnTo>
                    <a:pt x="0" y="0"/>
                  </a:lnTo>
                  <a:lnTo>
                    <a:pt x="0" y="443484"/>
                  </a:lnTo>
                  <a:close/>
                </a:path>
              </a:pathLst>
            </a:custGeom>
            <a:ln w="6095">
              <a:solidFill>
                <a:srgbClr val="FFFFFF"/>
              </a:solidFill>
            </a:ln>
          </p:spPr>
          <p:txBody>
            <a:bodyPr wrap="square" lIns="0" tIns="0" rIns="0" bIns="0" rtlCol="0"/>
            <a:lstStyle/>
            <a:p>
              <a:endParaRPr sz="1798"/>
            </a:p>
          </p:txBody>
        </p:sp>
        <p:sp>
          <p:nvSpPr>
            <p:cNvPr id="11" name="object 18"/>
            <p:cNvSpPr/>
            <p:nvPr/>
          </p:nvSpPr>
          <p:spPr>
            <a:xfrm>
              <a:off x="3637212" y="4653333"/>
              <a:ext cx="1849188" cy="496874"/>
            </a:xfrm>
            <a:prstGeom prst="rect">
              <a:avLst/>
            </a:prstGeom>
            <a:blipFill>
              <a:blip r:embed="rId5" cstate="print"/>
              <a:stretch>
                <a:fillRect/>
              </a:stretch>
            </a:blipFill>
          </p:spPr>
          <p:txBody>
            <a:bodyPr wrap="square" lIns="0" tIns="0" rIns="0" bIns="0" rtlCol="0"/>
            <a:lstStyle/>
            <a:p>
              <a:endParaRPr sz="1798"/>
            </a:p>
          </p:txBody>
        </p:sp>
        <p:sp>
          <p:nvSpPr>
            <p:cNvPr id="12" name="object 19"/>
            <p:cNvSpPr/>
            <p:nvPr/>
          </p:nvSpPr>
          <p:spPr>
            <a:xfrm>
              <a:off x="3188263" y="4632844"/>
              <a:ext cx="545537" cy="537852"/>
            </a:xfrm>
            <a:prstGeom prst="rect">
              <a:avLst/>
            </a:prstGeom>
            <a:blipFill>
              <a:blip r:embed="rId6" cstate="print"/>
              <a:stretch>
                <a:fillRect/>
              </a:stretch>
            </a:blipFill>
          </p:spPr>
          <p:txBody>
            <a:bodyPr wrap="square" lIns="0" tIns="0" rIns="0" bIns="0" rtlCol="0"/>
            <a:lstStyle/>
            <a:p>
              <a:endParaRPr sz="1798"/>
            </a:p>
          </p:txBody>
        </p:sp>
      </p:grpSp>
      <p:grpSp>
        <p:nvGrpSpPr>
          <p:cNvPr id="27" name="Group 26"/>
          <p:cNvGrpSpPr/>
          <p:nvPr/>
        </p:nvGrpSpPr>
        <p:grpSpPr>
          <a:xfrm>
            <a:off x="6107758" y="4871309"/>
            <a:ext cx="1791185" cy="675959"/>
            <a:chOff x="2223204" y="4992851"/>
            <a:chExt cx="1792844" cy="676585"/>
          </a:xfrm>
        </p:grpSpPr>
        <p:sp>
          <p:nvSpPr>
            <p:cNvPr id="13" name="object 21"/>
            <p:cNvSpPr/>
            <p:nvPr/>
          </p:nvSpPr>
          <p:spPr>
            <a:xfrm>
              <a:off x="2223204" y="4992851"/>
              <a:ext cx="1792844" cy="676585"/>
            </a:xfrm>
            <a:custGeom>
              <a:avLst/>
              <a:gdLst/>
              <a:ahLst/>
              <a:cxnLst/>
              <a:rect l="l" t="t" r="r" b="b"/>
              <a:pathLst>
                <a:path w="1066800" h="402589">
                  <a:moveTo>
                    <a:pt x="0" y="402336"/>
                  </a:moveTo>
                  <a:lnTo>
                    <a:pt x="1066800" y="402336"/>
                  </a:lnTo>
                  <a:lnTo>
                    <a:pt x="1066800" y="0"/>
                  </a:lnTo>
                  <a:lnTo>
                    <a:pt x="0" y="0"/>
                  </a:lnTo>
                  <a:lnTo>
                    <a:pt x="0" y="402336"/>
                  </a:lnTo>
                  <a:close/>
                </a:path>
              </a:pathLst>
            </a:custGeom>
            <a:solidFill>
              <a:srgbClr val="FFFFFF"/>
            </a:solidFill>
          </p:spPr>
          <p:txBody>
            <a:bodyPr wrap="square" lIns="0" tIns="0" rIns="0" bIns="0" rtlCol="0"/>
            <a:lstStyle/>
            <a:p>
              <a:endParaRPr sz="1798"/>
            </a:p>
          </p:txBody>
        </p:sp>
        <p:sp>
          <p:nvSpPr>
            <p:cNvPr id="14" name="object 22"/>
            <p:cNvSpPr/>
            <p:nvPr/>
          </p:nvSpPr>
          <p:spPr>
            <a:xfrm>
              <a:off x="2315409" y="5077585"/>
              <a:ext cx="1608435" cy="507117"/>
            </a:xfrm>
            <a:prstGeom prst="rect">
              <a:avLst/>
            </a:prstGeom>
            <a:blipFill>
              <a:blip r:embed="rId7" cstate="print"/>
              <a:stretch>
                <a:fillRect/>
              </a:stretch>
            </a:blipFill>
          </p:spPr>
          <p:txBody>
            <a:bodyPr wrap="square" lIns="0" tIns="0" rIns="0" bIns="0" rtlCol="0"/>
            <a:lstStyle/>
            <a:p>
              <a:endParaRPr sz="1798"/>
            </a:p>
          </p:txBody>
        </p:sp>
      </p:grpSp>
      <p:sp>
        <p:nvSpPr>
          <p:cNvPr id="15" name="object 25"/>
          <p:cNvSpPr/>
          <p:nvPr/>
        </p:nvSpPr>
        <p:spPr>
          <a:xfrm>
            <a:off x="8408441" y="4840816"/>
            <a:ext cx="2512776" cy="736945"/>
          </a:xfrm>
          <a:prstGeom prst="rect">
            <a:avLst/>
          </a:prstGeom>
          <a:blipFill>
            <a:blip r:embed="rId8" cstate="print"/>
            <a:stretch>
              <a:fillRect/>
            </a:stretch>
          </a:blipFill>
        </p:spPr>
        <p:txBody>
          <a:bodyPr wrap="square" lIns="0" tIns="0" rIns="0" bIns="0" rtlCol="0"/>
          <a:lstStyle/>
          <a:p>
            <a:endParaRPr sz="1798"/>
          </a:p>
        </p:txBody>
      </p:sp>
      <p:sp>
        <p:nvSpPr>
          <p:cNvPr id="16" name="object 14"/>
          <p:cNvSpPr/>
          <p:nvPr/>
        </p:nvSpPr>
        <p:spPr>
          <a:xfrm>
            <a:off x="805626" y="1777029"/>
            <a:ext cx="1645332" cy="688327"/>
          </a:xfrm>
          <a:prstGeom prst="rect">
            <a:avLst/>
          </a:prstGeom>
          <a:blipFill>
            <a:blip r:embed="rId9" cstate="print"/>
            <a:stretch>
              <a:fillRect/>
            </a:stretch>
          </a:blipFill>
        </p:spPr>
        <p:txBody>
          <a:bodyPr wrap="square" lIns="0" tIns="0" rIns="0" bIns="0" rtlCol="0"/>
          <a:lstStyle/>
          <a:p>
            <a:endParaRPr sz="1798"/>
          </a:p>
        </p:txBody>
      </p:sp>
      <p:sp>
        <p:nvSpPr>
          <p:cNvPr id="17" name="object 12"/>
          <p:cNvSpPr/>
          <p:nvPr/>
        </p:nvSpPr>
        <p:spPr>
          <a:xfrm>
            <a:off x="2408286" y="3132016"/>
            <a:ext cx="1159153" cy="1166830"/>
          </a:xfrm>
          <a:prstGeom prst="rect">
            <a:avLst/>
          </a:prstGeom>
          <a:blipFill>
            <a:blip r:embed="rId10" cstate="print"/>
            <a:stretch>
              <a:fillRect/>
            </a:stretch>
          </a:blipFill>
        </p:spPr>
        <p:txBody>
          <a:bodyPr wrap="square" lIns="0" tIns="0" rIns="0" bIns="0" rtlCol="0"/>
          <a:lstStyle/>
          <a:p>
            <a:endParaRPr sz="1798"/>
          </a:p>
        </p:txBody>
      </p:sp>
      <p:sp>
        <p:nvSpPr>
          <p:cNvPr id="18" name="object 15"/>
          <p:cNvSpPr/>
          <p:nvPr/>
        </p:nvSpPr>
        <p:spPr>
          <a:xfrm>
            <a:off x="4740082" y="3198547"/>
            <a:ext cx="1427829" cy="1033770"/>
          </a:xfrm>
          <a:prstGeom prst="rect">
            <a:avLst/>
          </a:prstGeom>
          <a:blipFill>
            <a:blip r:embed="rId11" cstate="print"/>
            <a:stretch>
              <a:fillRect/>
            </a:stretch>
          </a:blipFill>
        </p:spPr>
        <p:txBody>
          <a:bodyPr wrap="square" lIns="0" tIns="0" rIns="0" bIns="0" rtlCol="0"/>
          <a:lstStyle/>
          <a:p>
            <a:endParaRPr sz="1798"/>
          </a:p>
        </p:txBody>
      </p:sp>
      <p:sp>
        <p:nvSpPr>
          <p:cNvPr id="20" name="object 18"/>
          <p:cNvSpPr/>
          <p:nvPr/>
        </p:nvSpPr>
        <p:spPr>
          <a:xfrm>
            <a:off x="6632686" y="1664893"/>
            <a:ext cx="1005621" cy="1023534"/>
          </a:xfrm>
          <a:prstGeom prst="rect">
            <a:avLst/>
          </a:prstGeom>
          <a:blipFill>
            <a:blip r:embed="rId12" cstate="print"/>
            <a:stretch>
              <a:fillRect/>
            </a:stretch>
          </a:blipFill>
        </p:spPr>
        <p:txBody>
          <a:bodyPr wrap="square" lIns="0" tIns="0" rIns="0" bIns="0" rtlCol="0"/>
          <a:lstStyle/>
          <a:p>
            <a:endParaRPr sz="1798"/>
          </a:p>
        </p:txBody>
      </p:sp>
      <p:grpSp>
        <p:nvGrpSpPr>
          <p:cNvPr id="26" name="Group 25"/>
          <p:cNvGrpSpPr/>
          <p:nvPr/>
        </p:nvGrpSpPr>
        <p:grpSpPr>
          <a:xfrm>
            <a:off x="7340553" y="3358261"/>
            <a:ext cx="2324276" cy="714342"/>
            <a:chOff x="9834371" y="2403482"/>
            <a:chExt cx="2326428" cy="715003"/>
          </a:xfrm>
        </p:grpSpPr>
        <p:sp>
          <p:nvSpPr>
            <p:cNvPr id="21" name="object 19"/>
            <p:cNvSpPr/>
            <p:nvPr/>
          </p:nvSpPr>
          <p:spPr>
            <a:xfrm>
              <a:off x="9834371" y="2403482"/>
              <a:ext cx="2326428" cy="715003"/>
            </a:xfrm>
            <a:custGeom>
              <a:avLst/>
              <a:gdLst/>
              <a:ahLst/>
              <a:cxnLst/>
              <a:rect l="l" t="t" r="r" b="b"/>
              <a:pathLst>
                <a:path w="1384300" h="425450">
                  <a:moveTo>
                    <a:pt x="0" y="425196"/>
                  </a:moveTo>
                  <a:lnTo>
                    <a:pt x="1383792" y="425196"/>
                  </a:lnTo>
                  <a:lnTo>
                    <a:pt x="1383792" y="0"/>
                  </a:lnTo>
                  <a:lnTo>
                    <a:pt x="0" y="0"/>
                  </a:lnTo>
                  <a:lnTo>
                    <a:pt x="0" y="425196"/>
                  </a:lnTo>
                  <a:close/>
                </a:path>
              </a:pathLst>
            </a:custGeom>
            <a:solidFill>
              <a:srgbClr val="FFFFFF"/>
            </a:solidFill>
          </p:spPr>
          <p:txBody>
            <a:bodyPr wrap="square" lIns="0" tIns="0" rIns="0" bIns="0" rtlCol="0"/>
            <a:lstStyle/>
            <a:p>
              <a:endParaRPr sz="1798"/>
            </a:p>
          </p:txBody>
        </p:sp>
        <p:sp>
          <p:nvSpPr>
            <p:cNvPr id="22" name="object 20"/>
            <p:cNvSpPr/>
            <p:nvPr/>
          </p:nvSpPr>
          <p:spPr>
            <a:xfrm>
              <a:off x="10037133" y="2465165"/>
              <a:ext cx="1920904" cy="591637"/>
            </a:xfrm>
            <a:prstGeom prst="rect">
              <a:avLst/>
            </a:prstGeom>
            <a:blipFill>
              <a:blip r:embed="rId13" cstate="print"/>
              <a:stretch>
                <a:fillRect/>
              </a:stretch>
            </a:blipFill>
          </p:spPr>
          <p:txBody>
            <a:bodyPr wrap="square" lIns="0" tIns="0" rIns="0" bIns="0" rtlCol="0"/>
            <a:lstStyle/>
            <a:p>
              <a:endParaRPr sz="1798"/>
            </a:p>
          </p:txBody>
        </p:sp>
      </p:grpSp>
      <p:sp>
        <p:nvSpPr>
          <p:cNvPr id="23" name="object 24"/>
          <p:cNvSpPr/>
          <p:nvPr/>
        </p:nvSpPr>
        <p:spPr>
          <a:xfrm>
            <a:off x="3474789" y="1752721"/>
            <a:ext cx="2134067" cy="736945"/>
          </a:xfrm>
          <a:prstGeom prst="rect">
            <a:avLst/>
          </a:prstGeom>
          <a:blipFill>
            <a:blip r:embed="rId14" cstate="print"/>
            <a:stretch>
              <a:fillRect/>
            </a:stretch>
          </a:blipFill>
        </p:spPr>
        <p:txBody>
          <a:bodyPr wrap="square" lIns="0" tIns="0" rIns="0" bIns="0" rtlCol="0"/>
          <a:lstStyle/>
          <a:p>
            <a:endParaRPr sz="1798"/>
          </a:p>
        </p:txBody>
      </p:sp>
      <p:sp>
        <p:nvSpPr>
          <p:cNvPr id="25" name="Shape 209"/>
          <p:cNvSpPr/>
          <p:nvPr/>
        </p:nvSpPr>
        <p:spPr>
          <a:xfrm>
            <a:off x="9141300" y="6071546"/>
            <a:ext cx="51314" cy="666162"/>
          </a:xfrm>
          <a:prstGeom prst="rect">
            <a:avLst/>
          </a:prstGeom>
          <a:ln w="12700">
            <a:miter lim="400000"/>
          </a:ln>
          <a:extLst>
            <a:ext uri="{C572A759-6A51-4108-AA02-DFA0A04FC94B}">
              <ma14:wrappingTextBoxFlag xmlns="" xmlns:ma14="http://schemas.microsoft.com/office/mac/drawingml/2011/main" val="1"/>
            </a:ext>
          </a:extLst>
        </p:spPr>
        <p:txBody>
          <a:bodyPr wrap="none" lIns="25377" tIns="25377" rIns="25377" bIns="25377" anchor="ctr">
            <a:spAutoFit/>
          </a:bodyPr>
          <a:lstStyle/>
          <a:p>
            <a:pPr lvl="0">
              <a:defRPr sz="1800"/>
            </a:pPr>
            <a:endParaRPr sz="3996" dirty="0">
              <a:solidFill>
                <a:srgbClr val="A6AAA9"/>
              </a:solidFill>
            </a:endParaRPr>
          </a:p>
        </p:txBody>
      </p:sp>
      <p:sp>
        <p:nvSpPr>
          <p:cNvPr id="30" name="Shape 120"/>
          <p:cNvSpPr/>
          <p:nvPr/>
        </p:nvSpPr>
        <p:spPr>
          <a:xfrm>
            <a:off x="215185" y="149371"/>
            <a:ext cx="4784918" cy="666162"/>
          </a:xfrm>
          <a:prstGeom prst="rect">
            <a:avLst/>
          </a:prstGeom>
          <a:ln w="12700">
            <a:miter lim="400000"/>
          </a:ln>
          <a:extLst>
            <a:ext uri="{C572A759-6A51-4108-AA02-DFA0A04FC94B}">
              <ma14:wrappingTextBoxFlag xmlns="" xmlns:ma14="http://schemas.microsoft.com/office/mac/drawingml/2011/main" val="1"/>
            </a:ext>
          </a:extLst>
        </p:spPr>
        <p:txBody>
          <a:bodyPr wrap="none" lIns="25377" tIns="25377" rIns="25377" bIns="25377" anchor="ctr">
            <a:spAutoFit/>
          </a:bodyPr>
          <a:lstStyle/>
          <a:p>
            <a:pPr algn="ctr" defTabSz="412379">
              <a:defRPr sz="1800"/>
            </a:pPr>
            <a:r>
              <a:rPr lang="en-NZ" sz="1499" kern="0" dirty="0">
                <a:solidFill>
                  <a:srgbClr val="A6AAA9"/>
                </a:solidFill>
                <a:latin typeface="Helvetica"/>
                <a:cs typeface="Helvetica"/>
                <a:sym typeface="Helvetica"/>
              </a:rPr>
              <a:t>F</a:t>
            </a:r>
            <a:r>
              <a:rPr sz="1499" kern="0" dirty="0">
                <a:solidFill>
                  <a:srgbClr val="A6AAA9"/>
                </a:solidFill>
                <a:latin typeface="Helvetica"/>
                <a:cs typeface="Helvetica"/>
                <a:sym typeface="Helvetica"/>
              </a:rPr>
              <a:t>rom</a:t>
            </a:r>
            <a:r>
              <a:rPr lang="en-NZ" sz="1499" kern="0" dirty="0">
                <a:solidFill>
                  <a:srgbClr val="A6AAA9"/>
                </a:solidFill>
                <a:latin typeface="Helvetica"/>
                <a:cs typeface="Helvetica"/>
                <a:sym typeface="Helvetica"/>
              </a:rPr>
              <a:t> </a:t>
            </a:r>
            <a:r>
              <a:rPr sz="3996" kern="0" dirty="0" smtClean="0">
                <a:solidFill>
                  <a:srgbClr val="A6AAA9"/>
                </a:solidFill>
                <a:latin typeface="Helvetica"/>
                <a:cs typeface="Helvetica"/>
                <a:sym typeface="Helvetica"/>
              </a:rPr>
              <a:t>Things</a:t>
            </a:r>
            <a:r>
              <a:rPr lang="en-NZ" sz="3996" kern="0" dirty="0" smtClean="0">
                <a:solidFill>
                  <a:srgbClr val="A6AAA9"/>
                </a:solidFill>
                <a:latin typeface="Helvetica"/>
                <a:cs typeface="Helvetica"/>
                <a:sym typeface="Helvetica"/>
              </a:rPr>
              <a:t> </a:t>
            </a:r>
            <a:r>
              <a:rPr lang="en-NZ" sz="1499" dirty="0">
                <a:solidFill>
                  <a:srgbClr val="A6AAA9"/>
                </a:solidFill>
              </a:rPr>
              <a:t>to </a:t>
            </a:r>
            <a:r>
              <a:rPr lang="en-NZ" sz="3996" dirty="0" smtClean="0">
                <a:solidFill>
                  <a:srgbClr val="A6AAA9"/>
                </a:solidFill>
              </a:rPr>
              <a:t>Outcomes</a:t>
            </a:r>
            <a:endParaRPr lang="en-NZ" sz="3996" dirty="0">
              <a:solidFill>
                <a:srgbClr val="A6AAA9"/>
              </a:solidFill>
            </a:endParaRPr>
          </a:p>
        </p:txBody>
      </p:sp>
    </p:spTree>
    <p:extLst>
      <p:ext uri="{BB962C8B-B14F-4D97-AF65-F5344CB8AC3E}">
        <p14:creationId xmlns:p14="http://schemas.microsoft.com/office/powerpoint/2010/main" val="1547003231"/>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13"/>
          <p:cNvSpPr>
            <a:spLocks noChangeArrowheads="1"/>
          </p:cNvSpPr>
          <p:nvPr/>
        </p:nvSpPr>
        <p:spPr bwMode="auto">
          <a:xfrm>
            <a:off x="525463" y="4392613"/>
            <a:ext cx="45291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8" rIns="91424" bIns="45718">
            <a:spAutoFit/>
          </a:bodyPr>
          <a:lstStyle/>
          <a:p>
            <a:r>
              <a:rPr lang="en-US" sz="2400" b="1">
                <a:solidFill>
                  <a:srgbClr val="666666"/>
                </a:solidFill>
              </a:rPr>
              <a:t>91%</a:t>
            </a:r>
            <a:r>
              <a:rPr lang="en-US" sz="2400">
                <a:solidFill>
                  <a:srgbClr val="666666"/>
                </a:solidFill>
              </a:rPr>
              <a:t> of Marketers are prioritizing customer experience through personalization</a:t>
            </a:r>
            <a:r>
              <a:rPr lang="en-US" sz="2400" baseline="30000">
                <a:solidFill>
                  <a:srgbClr val="666666"/>
                </a:solidFill>
              </a:rPr>
              <a:t>1</a:t>
            </a:r>
          </a:p>
        </p:txBody>
      </p:sp>
      <p:pic>
        <p:nvPicPr>
          <p:cNvPr id="110594" name="Bild 5" descr="Graphic_Marketing_An_Audiance_of_one_PPT-04.pn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38200" y="1500188"/>
            <a:ext cx="3670300" cy="281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5" name="Bild 6" descr="Graphic_Marketing_An_Audiance_of_one_PPT-05.png"/>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730875" y="1384300"/>
            <a:ext cx="15843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6" name="Rectangle 1"/>
          <p:cNvSpPr>
            <a:spLocks noChangeArrowheads="1"/>
          </p:cNvSpPr>
          <p:nvPr/>
        </p:nvSpPr>
        <p:spPr bwMode="auto">
          <a:xfrm>
            <a:off x="7556500" y="1512888"/>
            <a:ext cx="4584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666666"/>
                </a:solidFill>
              </a:rPr>
              <a:t>Only </a:t>
            </a:r>
            <a:r>
              <a:rPr lang="en-US" sz="2400" b="1">
                <a:solidFill>
                  <a:srgbClr val="666666"/>
                </a:solidFill>
              </a:rPr>
              <a:t>16%</a:t>
            </a:r>
            <a:r>
              <a:rPr lang="en-US" sz="2400">
                <a:solidFill>
                  <a:srgbClr val="666666"/>
                </a:solidFill>
              </a:rPr>
              <a:t> have the capability to capture customer intent and respond in real time</a:t>
            </a:r>
            <a:r>
              <a:rPr lang="en-US" sz="2400" baseline="30000">
                <a:solidFill>
                  <a:srgbClr val="666666"/>
                </a:solidFill>
              </a:rPr>
              <a:t>1</a:t>
            </a:r>
            <a:endParaRPr lang="en-US" sz="2000" baseline="30000">
              <a:solidFill>
                <a:srgbClr val="666666"/>
              </a:solidFill>
            </a:endParaRPr>
          </a:p>
        </p:txBody>
      </p:sp>
      <p:sp>
        <p:nvSpPr>
          <p:cNvPr id="110597" name="Rectangle 14"/>
          <p:cNvSpPr>
            <a:spLocks noChangeArrowheads="1"/>
          </p:cNvSpPr>
          <p:nvPr/>
        </p:nvSpPr>
        <p:spPr bwMode="auto">
          <a:xfrm>
            <a:off x="7594600" y="3322638"/>
            <a:ext cx="41021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8" rIns="91424" bIns="45718">
            <a:spAutoFit/>
          </a:bodyPr>
          <a:lstStyle/>
          <a:p>
            <a:r>
              <a:rPr lang="en-US" sz="2400" b="1">
                <a:solidFill>
                  <a:srgbClr val="666666"/>
                </a:solidFill>
              </a:rPr>
              <a:t>80%</a:t>
            </a:r>
            <a:r>
              <a:rPr lang="en-US" sz="2400">
                <a:solidFill>
                  <a:srgbClr val="666666"/>
                </a:solidFill>
              </a:rPr>
              <a:t> don’t know much about their customers</a:t>
            </a:r>
            <a:r>
              <a:rPr lang="en-US" sz="1800" baseline="30000">
                <a:solidFill>
                  <a:srgbClr val="666666"/>
                </a:solidFill>
              </a:rPr>
              <a:t>2</a:t>
            </a:r>
            <a:endParaRPr lang="en-US" sz="2400">
              <a:solidFill>
                <a:srgbClr val="666666"/>
              </a:solidFill>
            </a:endParaRPr>
          </a:p>
        </p:txBody>
      </p:sp>
      <p:sp>
        <p:nvSpPr>
          <p:cNvPr id="110598" name="Rectangle 15"/>
          <p:cNvSpPr>
            <a:spLocks noChangeArrowheads="1"/>
          </p:cNvSpPr>
          <p:nvPr/>
        </p:nvSpPr>
        <p:spPr bwMode="auto">
          <a:xfrm>
            <a:off x="1228725" y="6281738"/>
            <a:ext cx="48323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8" rIns="91424" bIns="45718">
            <a:spAutoFit/>
          </a:bodyPr>
          <a:lstStyle/>
          <a:p>
            <a:r>
              <a:rPr lang="en-US" sz="900" i="1">
                <a:solidFill>
                  <a:srgbClr val="666666"/>
                </a:solidFill>
              </a:rPr>
              <a:t>Source 1: “The Contextual Marketing Imperative”, Forrester Oct 2015</a:t>
            </a:r>
          </a:p>
          <a:p>
            <a:r>
              <a:rPr lang="en-US" sz="900" i="1">
                <a:solidFill>
                  <a:srgbClr val="666666"/>
                </a:solidFill>
              </a:rPr>
              <a:t>Source 2: “Marketer Stuck on Basic Data for Personalization”, eMarketer June 2015</a:t>
            </a:r>
          </a:p>
          <a:p>
            <a:r>
              <a:rPr lang="en-US" sz="900" i="1">
                <a:solidFill>
                  <a:srgbClr val="666666"/>
                </a:solidFill>
              </a:rPr>
              <a:t>Source 3: “Mastering Adaptive Customer Engagement”, CMO Council 2014</a:t>
            </a:r>
          </a:p>
        </p:txBody>
      </p:sp>
      <p:sp>
        <p:nvSpPr>
          <p:cNvPr id="110599" name="Rectangle 3"/>
          <p:cNvSpPr>
            <a:spLocks noChangeArrowheads="1"/>
          </p:cNvSpPr>
          <p:nvPr/>
        </p:nvSpPr>
        <p:spPr bwMode="auto">
          <a:xfrm>
            <a:off x="7556500" y="4903788"/>
            <a:ext cx="4267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666666"/>
                </a:solidFill>
              </a:rPr>
              <a:t>Only </a:t>
            </a:r>
            <a:r>
              <a:rPr lang="en-US" sz="2400" b="1">
                <a:solidFill>
                  <a:srgbClr val="666666"/>
                </a:solidFill>
              </a:rPr>
              <a:t>28% </a:t>
            </a:r>
            <a:r>
              <a:rPr lang="en-US" sz="2400">
                <a:solidFill>
                  <a:srgbClr val="666666"/>
                </a:solidFill>
              </a:rPr>
              <a:t>deliver a personalized experience across channels</a:t>
            </a:r>
            <a:r>
              <a:rPr lang="en-US" sz="2400" baseline="30000">
                <a:solidFill>
                  <a:srgbClr val="666666"/>
                </a:solidFill>
              </a:rPr>
              <a:t>3</a:t>
            </a:r>
          </a:p>
        </p:txBody>
      </p:sp>
      <p:pic>
        <p:nvPicPr>
          <p:cNvPr id="110600" name="Picture 7"/>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816600" y="4694238"/>
            <a:ext cx="1422400"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601" name="Picture 8"/>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730875" y="3119438"/>
            <a:ext cx="158432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Gerade Verbindung 26"/>
          <p:cNvCxnSpPr/>
          <p:nvPr/>
        </p:nvCxnSpPr>
        <p:spPr>
          <a:xfrm>
            <a:off x="5283200" y="1512888"/>
            <a:ext cx="0" cy="4608512"/>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110603" name="Title 4"/>
          <p:cNvSpPr>
            <a:spLocks noGrp="1"/>
          </p:cNvSpPr>
          <p:nvPr>
            <p:ph type="title"/>
          </p:nvPr>
        </p:nvSpPr>
        <p:spPr/>
        <p:txBody>
          <a:bodyPr/>
          <a:lstStyle/>
          <a:p>
            <a:pPr eaLnBrk="1" hangingPunct="1"/>
            <a:r>
              <a:rPr lang="en-US">
                <a:solidFill>
                  <a:srgbClr val="606669"/>
                </a:solidFill>
                <a:latin typeface="Arial" charset="0"/>
              </a:rPr>
              <a:t>MARKETING IS LACKING KEY CAPABILITIES</a:t>
            </a:r>
          </a:p>
        </p:txBody>
      </p:sp>
    </p:spTree>
    <p:extLst>
      <p:ext uri="{BB962C8B-B14F-4D97-AF65-F5344CB8AC3E}">
        <p14:creationId xmlns:p14="http://schemas.microsoft.com/office/powerpoint/2010/main" val="414051711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101"/>
          <p:cNvSpPr>
            <a:spLocks noChangeArrowheads="1"/>
          </p:cNvSpPr>
          <p:nvPr/>
        </p:nvSpPr>
        <p:spPr bwMode="auto">
          <a:xfrm>
            <a:off x="958850" y="6459538"/>
            <a:ext cx="48323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p>
            <a:r>
              <a:rPr lang="en-US" sz="900" i="1"/>
              <a:t>Source 1: “The Contextual Marketing Imperative”, Forrester Oct 2015</a:t>
            </a:r>
          </a:p>
        </p:txBody>
      </p:sp>
      <p:pic>
        <p:nvPicPr>
          <p:cNvPr id="114690" name="Bild 1"/>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824163" y="4421188"/>
            <a:ext cx="6497637"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1" name="Bild 3" descr="01.png"/>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93738" y="4360863"/>
            <a:ext cx="87947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2" name="Bild 9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957263" y="3319463"/>
            <a:ext cx="877887"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3" name="Bild 97"/>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887538" y="2573338"/>
            <a:ext cx="87947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4" name="Bild 99"/>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192463" y="2032000"/>
            <a:ext cx="877887"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5" name="Bild 100"/>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4360863" y="1897063"/>
            <a:ext cx="877887"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6" name="Bild 102"/>
          <p:cNvPicPr>
            <a:picLocks noChangeAspect="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5554663" y="1862138"/>
            <a:ext cx="877887"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7" name="Bild 103"/>
          <p:cNvPicPr>
            <a:picLocks noChangeAspect="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6807200" y="1846263"/>
            <a:ext cx="8778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8" name="Bild 105"/>
          <p:cNvPicPr>
            <a:picLocks noChangeAspect="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8043863" y="2133600"/>
            <a:ext cx="877887"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9" name="Bild 107"/>
          <p:cNvPicPr>
            <a:picLocks noChangeAspect="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9118600" y="2370138"/>
            <a:ext cx="8778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700" name="Bild 108"/>
          <p:cNvPicPr>
            <a:picLocks noChangeAspect="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10058400" y="3106738"/>
            <a:ext cx="8778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701" name="Bild 109"/>
          <p:cNvPicPr>
            <a:picLocks noChangeAspect="1"/>
          </p:cNvPicPr>
          <p:nvPr/>
        </p:nvPicPr>
        <p:blipFill>
          <a:blip r:embed="rId14" cstate="email">
            <a:extLst>
              <a:ext uri="{28A0092B-C50C-407E-A947-70E740481C1C}">
                <a14:useLocalDpi xmlns:a14="http://schemas.microsoft.com/office/drawing/2010/main" val="0"/>
              </a:ext>
            </a:extLst>
          </a:blip>
          <a:srcRect/>
          <a:stretch>
            <a:fillRect/>
          </a:stretch>
        </p:blipFill>
        <p:spPr bwMode="auto">
          <a:xfrm>
            <a:off x="10668000" y="4122738"/>
            <a:ext cx="8778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4"/>
          <p:cNvSpPr/>
          <p:nvPr/>
        </p:nvSpPr>
        <p:spPr>
          <a:xfrm>
            <a:off x="2058988" y="1084263"/>
            <a:ext cx="8226425" cy="522287"/>
          </a:xfrm>
          <a:prstGeom prst="rect">
            <a:avLst/>
          </a:prstGeom>
        </p:spPr>
        <p:txBody>
          <a:bodyPr wrap="none">
            <a:spAutoFit/>
          </a:bodyPr>
          <a:lstStyle/>
          <a:p>
            <a:pPr algn="ctr" defTabSz="914377" fontAlgn="auto">
              <a:spcBef>
                <a:spcPts val="0"/>
              </a:spcBef>
              <a:spcAft>
                <a:spcPts val="0"/>
              </a:spcAft>
              <a:defRPr/>
            </a:pPr>
            <a:r>
              <a:rPr lang="en-US" sz="2800" b="1" dirty="0">
                <a:solidFill>
                  <a:schemeClr val="bg2">
                    <a:lumMod val="50000"/>
                  </a:schemeClr>
                </a:solidFill>
                <a:latin typeface="+mn-lt"/>
                <a:ea typeface="+mn-ea"/>
                <a:cs typeface="+mn-cs"/>
              </a:rPr>
              <a:t>Marketers use 11 </a:t>
            </a:r>
            <a:r>
              <a:rPr lang="en-US" sz="2800" b="1" dirty="0" err="1">
                <a:solidFill>
                  <a:schemeClr val="bg2">
                    <a:lumMod val="50000"/>
                  </a:schemeClr>
                </a:solidFill>
                <a:latin typeface="+mn-lt"/>
                <a:ea typeface="+mn-ea"/>
                <a:cs typeface="+mn-cs"/>
              </a:rPr>
              <a:t>siloed</a:t>
            </a:r>
            <a:r>
              <a:rPr lang="en-US" sz="2800" b="1" dirty="0">
                <a:solidFill>
                  <a:schemeClr val="bg2">
                    <a:lumMod val="50000"/>
                  </a:schemeClr>
                </a:solidFill>
                <a:latin typeface="+mn-lt"/>
                <a:ea typeface="+mn-ea"/>
                <a:cs typeface="+mn-cs"/>
              </a:rPr>
              <a:t> channels on average</a:t>
            </a:r>
            <a:r>
              <a:rPr lang="is-IS" sz="2800" b="1" dirty="0">
                <a:solidFill>
                  <a:schemeClr val="bg2">
                    <a:lumMod val="50000"/>
                  </a:schemeClr>
                </a:solidFill>
                <a:latin typeface="+mn-lt"/>
                <a:ea typeface="+mn-ea"/>
                <a:cs typeface="+mn-cs"/>
              </a:rPr>
              <a:t>…</a:t>
            </a:r>
            <a:endParaRPr lang="en-US" sz="2800" b="1" baseline="30000" dirty="0">
              <a:solidFill>
                <a:schemeClr val="bg2">
                  <a:lumMod val="50000"/>
                </a:schemeClr>
              </a:solidFill>
              <a:latin typeface="+mn-lt"/>
              <a:ea typeface="+mn-ea"/>
              <a:cs typeface="+mn-cs"/>
            </a:endParaRPr>
          </a:p>
        </p:txBody>
      </p:sp>
      <p:cxnSp>
        <p:nvCxnSpPr>
          <p:cNvPr id="23" name="Gerade Verbindung mit Pfeil 22"/>
          <p:cNvCxnSpPr/>
          <p:nvPr/>
        </p:nvCxnSpPr>
        <p:spPr>
          <a:xfrm flipH="1" flipV="1">
            <a:off x="1727200" y="4579938"/>
            <a:ext cx="1862138" cy="533400"/>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1" name="Gerade Verbindung mit Pfeil 110"/>
          <p:cNvCxnSpPr/>
          <p:nvPr/>
        </p:nvCxnSpPr>
        <p:spPr>
          <a:xfrm flipH="1" flipV="1">
            <a:off x="1828800" y="3852863"/>
            <a:ext cx="2311400" cy="973137"/>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2" name="Gerade Verbindung mit Pfeil 111"/>
          <p:cNvCxnSpPr/>
          <p:nvPr/>
        </p:nvCxnSpPr>
        <p:spPr>
          <a:xfrm flipH="1" flipV="1">
            <a:off x="2547938" y="3436938"/>
            <a:ext cx="982662" cy="1406525"/>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3" name="Gerade Verbindung mit Pfeil 112"/>
          <p:cNvCxnSpPr/>
          <p:nvPr/>
        </p:nvCxnSpPr>
        <p:spPr>
          <a:xfrm flipH="1" flipV="1">
            <a:off x="3690938" y="2844800"/>
            <a:ext cx="957262" cy="2184400"/>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4" name="Gerade Verbindung mit Pfeil 113"/>
          <p:cNvCxnSpPr/>
          <p:nvPr/>
        </p:nvCxnSpPr>
        <p:spPr>
          <a:xfrm flipV="1">
            <a:off x="4808538" y="2735263"/>
            <a:ext cx="127000" cy="2489200"/>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0" name="Gerade Verbindung mit Pfeil 119"/>
          <p:cNvCxnSpPr/>
          <p:nvPr/>
        </p:nvCxnSpPr>
        <p:spPr>
          <a:xfrm flipV="1">
            <a:off x="4224338" y="2743200"/>
            <a:ext cx="431800" cy="2582863"/>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2" name="Gerade Verbindung mit Pfeil 121"/>
          <p:cNvCxnSpPr/>
          <p:nvPr/>
        </p:nvCxnSpPr>
        <p:spPr>
          <a:xfrm flipV="1">
            <a:off x="5367338" y="2776538"/>
            <a:ext cx="898525" cy="2092325"/>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4" name="Gerade Verbindung mit Pfeil 123"/>
          <p:cNvCxnSpPr/>
          <p:nvPr/>
        </p:nvCxnSpPr>
        <p:spPr>
          <a:xfrm flipV="1">
            <a:off x="6477000" y="2590800"/>
            <a:ext cx="947738" cy="2557463"/>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5" name="Gerade Verbindung mit Pfeil 124"/>
          <p:cNvCxnSpPr/>
          <p:nvPr/>
        </p:nvCxnSpPr>
        <p:spPr>
          <a:xfrm flipV="1">
            <a:off x="7543800" y="2971800"/>
            <a:ext cx="939800" cy="1735138"/>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1" name="Gerade Verbindung mit Pfeil 130"/>
          <p:cNvCxnSpPr/>
          <p:nvPr/>
        </p:nvCxnSpPr>
        <p:spPr>
          <a:xfrm flipH="1" flipV="1">
            <a:off x="5748338" y="2674938"/>
            <a:ext cx="161925" cy="2540000"/>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4" name="Gerade Verbindung mit Pfeil 133"/>
          <p:cNvCxnSpPr/>
          <p:nvPr/>
        </p:nvCxnSpPr>
        <p:spPr>
          <a:xfrm flipH="1" flipV="1">
            <a:off x="7053263" y="2659063"/>
            <a:ext cx="1633537" cy="2014537"/>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7" name="Gerade Verbindung mit Pfeil 136"/>
          <p:cNvCxnSpPr/>
          <p:nvPr/>
        </p:nvCxnSpPr>
        <p:spPr>
          <a:xfrm flipV="1">
            <a:off x="8991600" y="3217863"/>
            <a:ext cx="490538" cy="1930400"/>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9" name="Gerade Verbindung mit Pfeil 138"/>
          <p:cNvCxnSpPr/>
          <p:nvPr/>
        </p:nvCxnSpPr>
        <p:spPr>
          <a:xfrm flipV="1">
            <a:off x="8178800" y="3919538"/>
            <a:ext cx="2260600" cy="1244600"/>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1" name="Gerade Verbindung mit Pfeil 140"/>
          <p:cNvCxnSpPr/>
          <p:nvPr/>
        </p:nvCxnSpPr>
        <p:spPr>
          <a:xfrm flipV="1">
            <a:off x="9194800" y="4394200"/>
            <a:ext cx="1430338" cy="566738"/>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7" name="Gerade Verbindung mit Pfeil 146"/>
          <p:cNvCxnSpPr/>
          <p:nvPr/>
        </p:nvCxnSpPr>
        <p:spPr>
          <a:xfrm flipH="1" flipV="1">
            <a:off x="2878138" y="3352800"/>
            <a:ext cx="3378200" cy="1549400"/>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9" name="Gerade Verbindung mit Pfeil 148"/>
          <p:cNvCxnSpPr/>
          <p:nvPr/>
        </p:nvCxnSpPr>
        <p:spPr>
          <a:xfrm flipV="1">
            <a:off x="7196138" y="3182938"/>
            <a:ext cx="2006600" cy="2311400"/>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4719" name="Rectangle 98"/>
          <p:cNvSpPr>
            <a:spLocks noChangeArrowheads="1"/>
          </p:cNvSpPr>
          <p:nvPr/>
        </p:nvSpPr>
        <p:spPr bwMode="auto">
          <a:xfrm>
            <a:off x="3657600" y="3192463"/>
            <a:ext cx="4876800" cy="9540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800" b="1">
                <a:solidFill>
                  <a:srgbClr val="F0AB00"/>
                </a:solidFill>
              </a:rPr>
              <a:t>…and 15 separate systems to house customer data</a:t>
            </a:r>
            <a:endParaRPr lang="en-US" sz="2800" b="1" baseline="30000">
              <a:solidFill>
                <a:srgbClr val="F0AB00"/>
              </a:solidFill>
            </a:endParaRPr>
          </a:p>
        </p:txBody>
      </p:sp>
      <p:sp>
        <p:nvSpPr>
          <p:cNvPr id="114720" name="Title 2"/>
          <p:cNvSpPr>
            <a:spLocks noGrp="1"/>
          </p:cNvSpPr>
          <p:nvPr>
            <p:ph type="title"/>
          </p:nvPr>
        </p:nvSpPr>
        <p:spPr/>
        <p:txBody>
          <a:bodyPr/>
          <a:lstStyle/>
          <a:p>
            <a:pPr eaLnBrk="1" hangingPunct="1"/>
            <a:r>
              <a:rPr lang="en-US">
                <a:solidFill>
                  <a:srgbClr val="606669"/>
                </a:solidFill>
                <a:latin typeface="Arial" charset="0"/>
              </a:rPr>
              <a:t>HOLISTIC APPROACH TO MARTECH IS NEEDED</a:t>
            </a:r>
          </a:p>
        </p:txBody>
      </p:sp>
    </p:spTree>
    <p:extLst>
      <p:ext uri="{BB962C8B-B14F-4D97-AF65-F5344CB8AC3E}">
        <p14:creationId xmlns:p14="http://schemas.microsoft.com/office/powerpoint/2010/main" val="50292310"/>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el 1"/>
          <p:cNvSpPr>
            <a:spLocks noGrp="1"/>
          </p:cNvSpPr>
          <p:nvPr>
            <p:ph type="title"/>
          </p:nvPr>
        </p:nvSpPr>
        <p:spPr/>
        <p:txBody>
          <a:bodyPr/>
          <a:lstStyle/>
          <a:p>
            <a:r>
              <a:rPr lang="de-DE">
                <a:latin typeface="Arial" charset="0"/>
              </a:rPr>
              <a:t>IT’S ALL ABOUT </a:t>
            </a:r>
            <a:r>
              <a:rPr lang="de-DE">
                <a:solidFill>
                  <a:schemeClr val="accent1"/>
                </a:solidFill>
                <a:latin typeface="Arial" charset="0"/>
              </a:rPr>
              <a:t>UNDERSTANDING</a:t>
            </a:r>
            <a:r>
              <a:rPr lang="de-DE">
                <a:latin typeface="Arial" charset="0"/>
              </a:rPr>
              <a:t> THE CUSTOMER</a:t>
            </a:r>
          </a:p>
        </p:txBody>
      </p:sp>
      <p:pic>
        <p:nvPicPr>
          <p:cNvPr id="118786" name="Bild 3"/>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192713" y="2417763"/>
            <a:ext cx="2159000" cy="349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7" name="Bild 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365500" y="1928813"/>
            <a:ext cx="2319338" cy="236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8" name="Bild 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206625" y="3046413"/>
            <a:ext cx="3451225"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Bild 6"/>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190625" y="3902075"/>
            <a:ext cx="3998913" cy="193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Bild 7"/>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484438" y="4899025"/>
            <a:ext cx="258445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Bild 8"/>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4999038" y="1482725"/>
            <a:ext cx="2528887"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2" name="Bild 9"/>
          <p:cNvPicPr>
            <a:picLocks noChangeAspect="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6921500" y="4292600"/>
            <a:ext cx="3030538"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3" name="Bild 10"/>
          <p:cNvPicPr>
            <a:picLocks noChangeAspect="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6978650" y="3700463"/>
            <a:ext cx="38989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4" name="Bild 11"/>
          <p:cNvPicPr>
            <a:picLocks noChangeAspect="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6943725" y="1985963"/>
            <a:ext cx="2546350" cy="136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5" name="Bild 12"/>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972300" y="2736850"/>
            <a:ext cx="4400550"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63607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Enable a new wave of customer experience</a:t>
            </a:r>
            <a:endParaRPr lang="en-US" sz="2000" dirty="0">
              <a:solidFill>
                <a:schemeClr val="accent1"/>
              </a:solidFill>
            </a:endParaRPr>
          </a:p>
        </p:txBody>
      </p:sp>
      <p:pic>
        <p:nvPicPr>
          <p:cNvPr id="5" name="Picture 4"/>
          <p:cNvPicPr>
            <a:picLocks noChangeAspect="1"/>
          </p:cNvPicPr>
          <p:nvPr/>
        </p:nvPicPr>
        <p:blipFill>
          <a:blip r:embed="rId3"/>
          <a:stretch>
            <a:fillRect/>
          </a:stretch>
        </p:blipFill>
        <p:spPr>
          <a:xfrm>
            <a:off x="957076" y="1023257"/>
            <a:ext cx="10175382" cy="5834743"/>
          </a:xfrm>
          <a:prstGeom prst="rect">
            <a:avLst/>
          </a:prstGeom>
        </p:spPr>
      </p:pic>
    </p:spTree>
    <p:extLst>
      <p:ext uri="{BB962C8B-B14F-4D97-AF65-F5344CB8AC3E}">
        <p14:creationId xmlns:p14="http://schemas.microsoft.com/office/powerpoint/2010/main" val="4013160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p:cNvSpPr>
            <a:spLocks noGrp="1"/>
          </p:cNvSpPr>
          <p:nvPr>
            <p:ph type="title"/>
          </p:nvPr>
        </p:nvSpPr>
        <p:spPr/>
        <p:txBody>
          <a:bodyPr/>
          <a:lstStyle/>
          <a:p>
            <a:pPr eaLnBrk="1" hangingPunct="1"/>
            <a:r>
              <a:rPr lang="en-US">
                <a:solidFill>
                  <a:srgbClr val="606669"/>
                </a:solidFill>
                <a:latin typeface="Arial" charset="0"/>
              </a:rPr>
              <a:t>CONTEXT MAKES THE DIFFERENCE</a:t>
            </a:r>
          </a:p>
        </p:txBody>
      </p:sp>
      <p:pic>
        <p:nvPicPr>
          <p:cNvPr id="120834" name="Bild 1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3500" y="495300"/>
            <a:ext cx="12192000" cy="5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5" name="TextBox 14"/>
          <p:cNvSpPr txBox="1">
            <a:spLocks noChangeArrowheads="1"/>
          </p:cNvSpPr>
          <p:nvPr/>
        </p:nvSpPr>
        <p:spPr bwMode="auto">
          <a:xfrm>
            <a:off x="4208463" y="2660650"/>
            <a:ext cx="1822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2" tIns="45718" rIns="91362" bIns="45718">
            <a:spAutoFit/>
          </a:bodyPr>
          <a:lstStyle>
            <a:lvl1pPr eaLnBrk="0" hangingPunct="0">
              <a:defRPr sz="1900">
                <a:solidFill>
                  <a:schemeClr val="tx1"/>
                </a:solidFill>
                <a:latin typeface="Arial" charset="0"/>
                <a:ea typeface="ＭＳ Ｐゴシック" charset="0"/>
                <a:cs typeface="ＭＳ Ｐゴシック" charset="0"/>
              </a:defRPr>
            </a:lvl1pPr>
            <a:lvl2pPr marL="742950" indent="-285750" eaLnBrk="0" hangingPunct="0">
              <a:defRPr sz="1900">
                <a:solidFill>
                  <a:schemeClr val="tx1"/>
                </a:solidFill>
                <a:latin typeface="Arial" charset="0"/>
                <a:ea typeface="ＭＳ Ｐゴシック" charset="0"/>
              </a:defRPr>
            </a:lvl2pPr>
            <a:lvl3pPr marL="1143000" indent="-228600" eaLnBrk="0" hangingPunct="0">
              <a:defRPr sz="1900">
                <a:solidFill>
                  <a:schemeClr val="tx1"/>
                </a:solidFill>
                <a:latin typeface="Arial" charset="0"/>
                <a:ea typeface="ＭＳ Ｐゴシック" charset="0"/>
              </a:defRPr>
            </a:lvl3pPr>
            <a:lvl4pPr marL="1600200" indent="-228600" eaLnBrk="0" hangingPunct="0">
              <a:defRPr sz="1900">
                <a:solidFill>
                  <a:schemeClr val="tx1"/>
                </a:solidFill>
                <a:latin typeface="Arial" charset="0"/>
                <a:ea typeface="ＭＳ Ｐゴシック" charset="0"/>
              </a:defRPr>
            </a:lvl4pPr>
            <a:lvl5pPr marL="2057400" indent="-228600" eaLnBrk="0" hangingPunct="0">
              <a:defRPr sz="19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1900">
                <a:solidFill>
                  <a:schemeClr val="tx1"/>
                </a:solidFill>
                <a:latin typeface="Arial" charset="0"/>
                <a:ea typeface="ＭＳ Ｐゴシック" charset="0"/>
              </a:defRPr>
            </a:lvl9pPr>
          </a:lstStyle>
          <a:p>
            <a:pPr algn="ctr" eaLnBrk="1" hangingPunct="1"/>
            <a:r>
              <a:rPr lang="en-US" sz="1600">
                <a:solidFill>
                  <a:srgbClr val="000000"/>
                </a:solidFill>
              </a:rPr>
              <a:t>What they may do</a:t>
            </a:r>
          </a:p>
        </p:txBody>
      </p:sp>
      <p:sp>
        <p:nvSpPr>
          <p:cNvPr id="120836" name="TextBox 23"/>
          <p:cNvSpPr txBox="1">
            <a:spLocks noChangeArrowheads="1"/>
          </p:cNvSpPr>
          <p:nvPr/>
        </p:nvSpPr>
        <p:spPr bwMode="auto">
          <a:xfrm>
            <a:off x="7016750" y="4351338"/>
            <a:ext cx="16208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2" tIns="45718" rIns="91362" bIns="45718">
            <a:spAutoFit/>
          </a:bodyPr>
          <a:lstStyle>
            <a:lvl1pPr eaLnBrk="0" hangingPunct="0">
              <a:defRPr sz="1900">
                <a:solidFill>
                  <a:schemeClr val="tx1"/>
                </a:solidFill>
                <a:latin typeface="Arial" charset="0"/>
                <a:ea typeface="ＭＳ Ｐゴシック" charset="0"/>
                <a:cs typeface="ＭＳ Ｐゴシック" charset="0"/>
              </a:defRPr>
            </a:lvl1pPr>
            <a:lvl2pPr marL="742950" indent="-285750" eaLnBrk="0" hangingPunct="0">
              <a:defRPr sz="1900">
                <a:solidFill>
                  <a:schemeClr val="tx1"/>
                </a:solidFill>
                <a:latin typeface="Arial" charset="0"/>
                <a:ea typeface="ＭＳ Ｐゴシック" charset="0"/>
              </a:defRPr>
            </a:lvl2pPr>
            <a:lvl3pPr marL="1143000" indent="-228600" eaLnBrk="0" hangingPunct="0">
              <a:defRPr sz="1900">
                <a:solidFill>
                  <a:schemeClr val="tx1"/>
                </a:solidFill>
                <a:latin typeface="Arial" charset="0"/>
                <a:ea typeface="ＭＳ Ｐゴシック" charset="0"/>
              </a:defRPr>
            </a:lvl3pPr>
            <a:lvl4pPr marL="1600200" indent="-228600" eaLnBrk="0" hangingPunct="0">
              <a:defRPr sz="1900">
                <a:solidFill>
                  <a:schemeClr val="tx1"/>
                </a:solidFill>
                <a:latin typeface="Arial" charset="0"/>
                <a:ea typeface="ＭＳ Ｐゴシック" charset="0"/>
              </a:defRPr>
            </a:lvl4pPr>
            <a:lvl5pPr marL="2057400" indent="-228600" eaLnBrk="0" hangingPunct="0">
              <a:defRPr sz="19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1900">
                <a:solidFill>
                  <a:schemeClr val="tx1"/>
                </a:solidFill>
                <a:latin typeface="Arial" charset="0"/>
                <a:ea typeface="ＭＳ Ｐゴシック" charset="0"/>
              </a:defRPr>
            </a:lvl9pPr>
          </a:lstStyle>
          <a:p>
            <a:pPr algn="ctr" eaLnBrk="1" hangingPunct="1"/>
            <a:r>
              <a:rPr lang="en-US" sz="1600">
                <a:solidFill>
                  <a:srgbClr val="000000"/>
                </a:solidFill>
              </a:rPr>
              <a:t>Real-time</a:t>
            </a:r>
            <a:br>
              <a:rPr lang="en-US" sz="1600">
                <a:solidFill>
                  <a:srgbClr val="000000"/>
                </a:solidFill>
              </a:rPr>
            </a:br>
            <a:r>
              <a:rPr lang="en-US" sz="1600">
                <a:solidFill>
                  <a:srgbClr val="000000"/>
                </a:solidFill>
              </a:rPr>
              <a:t>individualization</a:t>
            </a:r>
          </a:p>
        </p:txBody>
      </p:sp>
      <p:sp>
        <p:nvSpPr>
          <p:cNvPr id="120837" name="TextBox 24"/>
          <p:cNvSpPr txBox="1">
            <a:spLocks noChangeArrowheads="1"/>
          </p:cNvSpPr>
          <p:nvPr/>
        </p:nvSpPr>
        <p:spPr bwMode="auto">
          <a:xfrm>
            <a:off x="9193213" y="4832350"/>
            <a:ext cx="22875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2" tIns="45718" rIns="91362" bIns="45718">
            <a:spAutoFit/>
          </a:bodyPr>
          <a:lstStyle>
            <a:lvl1pPr eaLnBrk="0" hangingPunct="0">
              <a:defRPr sz="1900">
                <a:solidFill>
                  <a:schemeClr val="tx1"/>
                </a:solidFill>
                <a:latin typeface="Arial" charset="0"/>
                <a:ea typeface="ＭＳ Ｐゴシック" charset="0"/>
                <a:cs typeface="ＭＳ Ｐゴシック" charset="0"/>
              </a:defRPr>
            </a:lvl1pPr>
            <a:lvl2pPr marL="742950" indent="-285750" eaLnBrk="0" hangingPunct="0">
              <a:defRPr sz="1900">
                <a:solidFill>
                  <a:schemeClr val="tx1"/>
                </a:solidFill>
                <a:latin typeface="Arial" charset="0"/>
                <a:ea typeface="ＭＳ Ｐゴシック" charset="0"/>
              </a:defRPr>
            </a:lvl2pPr>
            <a:lvl3pPr marL="1143000" indent="-228600" eaLnBrk="0" hangingPunct="0">
              <a:defRPr sz="1900">
                <a:solidFill>
                  <a:schemeClr val="tx1"/>
                </a:solidFill>
                <a:latin typeface="Arial" charset="0"/>
                <a:ea typeface="ＭＳ Ｐゴシック" charset="0"/>
              </a:defRPr>
            </a:lvl3pPr>
            <a:lvl4pPr marL="1600200" indent="-228600" eaLnBrk="0" hangingPunct="0">
              <a:defRPr sz="1900">
                <a:solidFill>
                  <a:schemeClr val="tx1"/>
                </a:solidFill>
                <a:latin typeface="Arial" charset="0"/>
                <a:ea typeface="ＭＳ Ｐゴシック" charset="0"/>
              </a:defRPr>
            </a:lvl4pPr>
            <a:lvl5pPr marL="2057400" indent="-228600" eaLnBrk="0" hangingPunct="0">
              <a:defRPr sz="19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1900">
                <a:solidFill>
                  <a:schemeClr val="tx1"/>
                </a:solidFill>
                <a:latin typeface="Arial" charset="0"/>
                <a:ea typeface="ＭＳ Ｐゴシック" charset="0"/>
              </a:defRPr>
            </a:lvl9pPr>
          </a:lstStyle>
          <a:p>
            <a:pPr algn="ctr" eaLnBrk="1" hangingPunct="1"/>
            <a:r>
              <a:rPr lang="en-US" sz="1600">
                <a:solidFill>
                  <a:srgbClr val="000000"/>
                </a:solidFill>
              </a:rPr>
              <a:t>Presentation of </a:t>
            </a:r>
            <a:br>
              <a:rPr lang="en-US" sz="1600">
                <a:solidFill>
                  <a:srgbClr val="000000"/>
                </a:solidFill>
              </a:rPr>
            </a:br>
            <a:r>
              <a:rPr lang="en-US" sz="1600">
                <a:solidFill>
                  <a:srgbClr val="000000"/>
                </a:solidFill>
              </a:rPr>
              <a:t>relevant content across </a:t>
            </a:r>
            <a:br>
              <a:rPr lang="en-US" sz="1600">
                <a:solidFill>
                  <a:srgbClr val="000000"/>
                </a:solidFill>
              </a:rPr>
            </a:br>
            <a:r>
              <a:rPr lang="en-US" sz="1600">
                <a:solidFill>
                  <a:srgbClr val="000000"/>
                </a:solidFill>
              </a:rPr>
              <a:t>all touchpoints</a:t>
            </a:r>
          </a:p>
        </p:txBody>
      </p:sp>
      <p:sp>
        <p:nvSpPr>
          <p:cNvPr id="120838" name="Rectangle 49"/>
          <p:cNvSpPr>
            <a:spLocks noChangeArrowheads="1"/>
          </p:cNvSpPr>
          <p:nvPr/>
        </p:nvSpPr>
        <p:spPr bwMode="auto">
          <a:xfrm>
            <a:off x="1616075" y="5929313"/>
            <a:ext cx="2082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2" tIns="45718" rIns="91362" bIns="45718">
            <a:spAutoFit/>
          </a:bodyPr>
          <a:lstStyle/>
          <a:p>
            <a:pPr algn="ctr"/>
            <a:r>
              <a:rPr lang="en-US" sz="1600">
                <a:solidFill>
                  <a:srgbClr val="000000"/>
                </a:solidFill>
              </a:rPr>
              <a:t>known</a:t>
            </a:r>
            <a:br>
              <a:rPr lang="en-US" sz="1600">
                <a:solidFill>
                  <a:srgbClr val="000000"/>
                </a:solidFill>
              </a:rPr>
            </a:br>
            <a:r>
              <a:rPr lang="en-US" sz="1600">
                <a:solidFill>
                  <a:srgbClr val="000000"/>
                </a:solidFill>
              </a:rPr>
              <a:t>customer</a:t>
            </a:r>
          </a:p>
        </p:txBody>
      </p:sp>
      <p:sp>
        <p:nvSpPr>
          <p:cNvPr id="120839" name="TextBox 13"/>
          <p:cNvSpPr txBox="1">
            <a:spLocks noChangeArrowheads="1"/>
          </p:cNvSpPr>
          <p:nvPr/>
        </p:nvSpPr>
        <p:spPr bwMode="auto">
          <a:xfrm>
            <a:off x="4144963" y="6081713"/>
            <a:ext cx="2106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2" tIns="45718" rIns="91362" bIns="45718">
            <a:spAutoFit/>
          </a:bodyPr>
          <a:lstStyle>
            <a:lvl1pPr eaLnBrk="0" hangingPunct="0">
              <a:defRPr sz="1900">
                <a:solidFill>
                  <a:schemeClr val="tx1"/>
                </a:solidFill>
                <a:latin typeface="Arial" charset="0"/>
                <a:ea typeface="ＭＳ Ｐゴシック" charset="0"/>
                <a:cs typeface="ＭＳ Ｐゴシック" charset="0"/>
              </a:defRPr>
            </a:lvl1pPr>
            <a:lvl2pPr marL="742950" indent="-285750" eaLnBrk="0" hangingPunct="0">
              <a:defRPr sz="1900">
                <a:solidFill>
                  <a:schemeClr val="tx1"/>
                </a:solidFill>
                <a:latin typeface="Arial" charset="0"/>
                <a:ea typeface="ＭＳ Ｐゴシック" charset="0"/>
              </a:defRPr>
            </a:lvl2pPr>
            <a:lvl3pPr marL="1143000" indent="-228600" eaLnBrk="0" hangingPunct="0">
              <a:defRPr sz="1900">
                <a:solidFill>
                  <a:schemeClr val="tx1"/>
                </a:solidFill>
                <a:latin typeface="Arial" charset="0"/>
                <a:ea typeface="ＭＳ Ｐゴシック" charset="0"/>
              </a:defRPr>
            </a:lvl3pPr>
            <a:lvl4pPr marL="1600200" indent="-228600" eaLnBrk="0" hangingPunct="0">
              <a:defRPr sz="1900">
                <a:solidFill>
                  <a:schemeClr val="tx1"/>
                </a:solidFill>
                <a:latin typeface="Arial" charset="0"/>
                <a:ea typeface="ＭＳ Ｐゴシック" charset="0"/>
              </a:defRPr>
            </a:lvl4pPr>
            <a:lvl5pPr marL="2057400" indent="-228600" eaLnBrk="0" hangingPunct="0">
              <a:defRPr sz="19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1900">
                <a:solidFill>
                  <a:schemeClr val="tx1"/>
                </a:solidFill>
                <a:latin typeface="Arial" charset="0"/>
                <a:ea typeface="ＭＳ Ｐゴシック" charset="0"/>
              </a:defRPr>
            </a:lvl9pPr>
          </a:lstStyle>
          <a:p>
            <a:pPr algn="ctr" eaLnBrk="1" hangingPunct="1"/>
            <a:r>
              <a:rPr lang="en-US" sz="1600">
                <a:solidFill>
                  <a:srgbClr val="000000"/>
                </a:solidFill>
              </a:rPr>
              <a:t>What they have done</a:t>
            </a:r>
          </a:p>
        </p:txBody>
      </p:sp>
      <p:sp>
        <p:nvSpPr>
          <p:cNvPr id="120840" name="TextBox 15"/>
          <p:cNvSpPr txBox="1">
            <a:spLocks noChangeArrowheads="1"/>
          </p:cNvSpPr>
          <p:nvPr/>
        </p:nvSpPr>
        <p:spPr bwMode="auto">
          <a:xfrm>
            <a:off x="3932238" y="4632325"/>
            <a:ext cx="24336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2" tIns="45718" rIns="91362" bIns="45718">
            <a:spAutoFit/>
          </a:bodyPr>
          <a:lstStyle>
            <a:lvl1pPr eaLnBrk="0" hangingPunct="0">
              <a:defRPr sz="1900">
                <a:solidFill>
                  <a:schemeClr val="tx1"/>
                </a:solidFill>
                <a:latin typeface="Arial" charset="0"/>
                <a:ea typeface="ＭＳ Ｐゴシック" charset="0"/>
                <a:cs typeface="ＭＳ Ｐゴシック" charset="0"/>
              </a:defRPr>
            </a:lvl1pPr>
            <a:lvl2pPr marL="742950" indent="-285750" eaLnBrk="0" hangingPunct="0">
              <a:defRPr sz="1900">
                <a:solidFill>
                  <a:schemeClr val="tx1"/>
                </a:solidFill>
                <a:latin typeface="Arial" charset="0"/>
                <a:ea typeface="ＭＳ Ｐゴシック" charset="0"/>
              </a:defRPr>
            </a:lvl2pPr>
            <a:lvl3pPr marL="1143000" indent="-228600" eaLnBrk="0" hangingPunct="0">
              <a:defRPr sz="1900">
                <a:solidFill>
                  <a:schemeClr val="tx1"/>
                </a:solidFill>
                <a:latin typeface="Arial" charset="0"/>
                <a:ea typeface="ＭＳ Ｐゴシック" charset="0"/>
              </a:defRPr>
            </a:lvl3pPr>
            <a:lvl4pPr marL="1600200" indent="-228600" eaLnBrk="0" hangingPunct="0">
              <a:defRPr sz="1900">
                <a:solidFill>
                  <a:schemeClr val="tx1"/>
                </a:solidFill>
                <a:latin typeface="Arial" charset="0"/>
                <a:ea typeface="ＭＳ Ｐゴシック" charset="0"/>
              </a:defRPr>
            </a:lvl4pPr>
            <a:lvl5pPr marL="2057400" indent="-228600" eaLnBrk="0" hangingPunct="0">
              <a:defRPr sz="19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19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19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19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1900">
                <a:solidFill>
                  <a:schemeClr val="tx1"/>
                </a:solidFill>
                <a:latin typeface="Arial" charset="0"/>
                <a:ea typeface="ＭＳ Ｐゴシック" charset="0"/>
              </a:defRPr>
            </a:lvl9pPr>
          </a:lstStyle>
          <a:p>
            <a:pPr algn="ctr" eaLnBrk="1" hangingPunct="1"/>
            <a:r>
              <a:rPr lang="en-US" sz="1600">
                <a:solidFill>
                  <a:srgbClr val="000000"/>
                </a:solidFill>
              </a:rPr>
              <a:t>What they are doing now</a:t>
            </a:r>
          </a:p>
        </p:txBody>
      </p:sp>
      <p:sp>
        <p:nvSpPr>
          <p:cNvPr id="120841" name="TextBox 23"/>
          <p:cNvSpPr txBox="1">
            <a:spLocks noChangeArrowheads="1"/>
          </p:cNvSpPr>
          <p:nvPr/>
        </p:nvSpPr>
        <p:spPr bwMode="auto">
          <a:xfrm>
            <a:off x="3695700" y="5338763"/>
            <a:ext cx="103663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900">
                <a:solidFill>
                  <a:schemeClr val="tx1"/>
                </a:solidFill>
                <a:latin typeface="Arial" charset="0"/>
                <a:ea typeface="ＭＳ Ｐゴシック" charset="0"/>
                <a:cs typeface="ＭＳ Ｐゴシック" charset="0"/>
              </a:defRPr>
            </a:lvl1pPr>
            <a:lvl2pPr marL="742950" indent="-285750" eaLnBrk="0" hangingPunct="0">
              <a:defRPr sz="1900">
                <a:solidFill>
                  <a:schemeClr val="tx1"/>
                </a:solidFill>
                <a:latin typeface="Arial" charset="0"/>
                <a:ea typeface="ＭＳ Ｐゴシック" charset="0"/>
              </a:defRPr>
            </a:lvl2pPr>
            <a:lvl3pPr marL="1143000" indent="-228600" eaLnBrk="0" hangingPunct="0">
              <a:defRPr sz="1900">
                <a:solidFill>
                  <a:schemeClr val="tx1"/>
                </a:solidFill>
                <a:latin typeface="Arial" charset="0"/>
                <a:ea typeface="ＭＳ Ｐゴシック" charset="0"/>
              </a:defRPr>
            </a:lvl3pPr>
            <a:lvl4pPr marL="1600200" indent="-228600" eaLnBrk="0" hangingPunct="0">
              <a:defRPr sz="1900">
                <a:solidFill>
                  <a:schemeClr val="tx1"/>
                </a:solidFill>
                <a:latin typeface="Arial" charset="0"/>
                <a:ea typeface="ＭＳ Ｐゴシック" charset="0"/>
              </a:defRPr>
            </a:lvl4pPr>
            <a:lvl5pPr marL="2057400" indent="-228600" eaLnBrk="0" hangingPunct="0">
              <a:defRPr sz="1900">
                <a:solidFill>
                  <a:schemeClr val="tx1"/>
                </a:solidFill>
                <a:latin typeface="Arial" charset="0"/>
                <a:ea typeface="ＭＳ Ｐゴシック" charset="0"/>
              </a:defRPr>
            </a:lvl5pPr>
            <a:lvl6pPr marL="2514600" indent="-228600" eaLnBrk="0" fontAlgn="base" hangingPunct="0">
              <a:spcBef>
                <a:spcPct val="0"/>
              </a:spcBef>
              <a:spcAft>
                <a:spcPct val="0"/>
              </a:spcAft>
              <a:defRPr sz="1900">
                <a:solidFill>
                  <a:schemeClr val="tx1"/>
                </a:solidFill>
                <a:latin typeface="Arial" charset="0"/>
                <a:ea typeface="ＭＳ Ｐゴシック" charset="0"/>
              </a:defRPr>
            </a:lvl6pPr>
            <a:lvl7pPr marL="2971800" indent="-228600" eaLnBrk="0" fontAlgn="base" hangingPunct="0">
              <a:spcBef>
                <a:spcPct val="0"/>
              </a:spcBef>
              <a:spcAft>
                <a:spcPct val="0"/>
              </a:spcAft>
              <a:defRPr sz="1900">
                <a:solidFill>
                  <a:schemeClr val="tx1"/>
                </a:solidFill>
                <a:latin typeface="Arial" charset="0"/>
                <a:ea typeface="ＭＳ Ｐゴシック" charset="0"/>
              </a:defRPr>
            </a:lvl7pPr>
            <a:lvl8pPr marL="3429000" indent="-228600" eaLnBrk="0" fontAlgn="base" hangingPunct="0">
              <a:spcBef>
                <a:spcPct val="0"/>
              </a:spcBef>
              <a:spcAft>
                <a:spcPct val="0"/>
              </a:spcAft>
              <a:defRPr sz="1900">
                <a:solidFill>
                  <a:schemeClr val="tx1"/>
                </a:solidFill>
                <a:latin typeface="Arial" charset="0"/>
                <a:ea typeface="ＭＳ Ｐゴシック" charset="0"/>
              </a:defRPr>
            </a:lvl8pPr>
            <a:lvl9pPr marL="3886200" indent="-228600" eaLnBrk="0" fontAlgn="base" hangingPunct="0">
              <a:spcBef>
                <a:spcPct val="0"/>
              </a:spcBef>
              <a:spcAft>
                <a:spcPct val="0"/>
              </a:spcAft>
              <a:defRPr sz="1900">
                <a:solidFill>
                  <a:schemeClr val="tx1"/>
                </a:solidFill>
                <a:latin typeface="Arial" charset="0"/>
                <a:ea typeface="ＭＳ Ｐゴシック" charset="0"/>
              </a:defRPr>
            </a:lvl9pPr>
          </a:lstStyle>
          <a:p>
            <a:pPr algn="ctr" defTabSz="914400" eaLnBrk="1" hangingPunct="1"/>
            <a:r>
              <a:rPr lang="en-US" sz="1400" b="1" i="1"/>
              <a:t>EXPLICIT</a:t>
            </a:r>
          </a:p>
        </p:txBody>
      </p:sp>
      <p:sp>
        <p:nvSpPr>
          <p:cNvPr id="120842" name="TextBox 23"/>
          <p:cNvSpPr txBox="1">
            <a:spLocks noChangeArrowheads="1"/>
          </p:cNvSpPr>
          <p:nvPr/>
        </p:nvSpPr>
        <p:spPr bwMode="auto">
          <a:xfrm>
            <a:off x="3135313" y="3533775"/>
            <a:ext cx="996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900">
                <a:solidFill>
                  <a:schemeClr val="tx1"/>
                </a:solidFill>
                <a:latin typeface="Arial" charset="0"/>
                <a:ea typeface="ＭＳ Ｐゴシック" charset="0"/>
                <a:cs typeface="ＭＳ Ｐゴシック" charset="0"/>
              </a:defRPr>
            </a:lvl1pPr>
            <a:lvl2pPr marL="742950" indent="-285750" eaLnBrk="0" hangingPunct="0">
              <a:defRPr sz="1900">
                <a:solidFill>
                  <a:schemeClr val="tx1"/>
                </a:solidFill>
                <a:latin typeface="Arial" charset="0"/>
                <a:ea typeface="ＭＳ Ｐゴシック" charset="0"/>
              </a:defRPr>
            </a:lvl2pPr>
            <a:lvl3pPr marL="1143000" indent="-228600" eaLnBrk="0" hangingPunct="0">
              <a:defRPr sz="1900">
                <a:solidFill>
                  <a:schemeClr val="tx1"/>
                </a:solidFill>
                <a:latin typeface="Arial" charset="0"/>
                <a:ea typeface="ＭＳ Ｐゴシック" charset="0"/>
              </a:defRPr>
            </a:lvl3pPr>
            <a:lvl4pPr marL="1600200" indent="-228600" eaLnBrk="0" hangingPunct="0">
              <a:defRPr sz="1900">
                <a:solidFill>
                  <a:schemeClr val="tx1"/>
                </a:solidFill>
                <a:latin typeface="Arial" charset="0"/>
                <a:ea typeface="ＭＳ Ｐゴシック" charset="0"/>
              </a:defRPr>
            </a:lvl4pPr>
            <a:lvl5pPr marL="2057400" indent="-228600" eaLnBrk="0" hangingPunct="0">
              <a:defRPr sz="1900">
                <a:solidFill>
                  <a:schemeClr val="tx1"/>
                </a:solidFill>
                <a:latin typeface="Arial" charset="0"/>
                <a:ea typeface="ＭＳ Ｐゴシック" charset="0"/>
              </a:defRPr>
            </a:lvl5pPr>
            <a:lvl6pPr marL="2514600" indent="-228600" eaLnBrk="0" fontAlgn="base" hangingPunct="0">
              <a:spcBef>
                <a:spcPct val="0"/>
              </a:spcBef>
              <a:spcAft>
                <a:spcPct val="0"/>
              </a:spcAft>
              <a:defRPr sz="1900">
                <a:solidFill>
                  <a:schemeClr val="tx1"/>
                </a:solidFill>
                <a:latin typeface="Arial" charset="0"/>
                <a:ea typeface="ＭＳ Ｐゴシック" charset="0"/>
              </a:defRPr>
            </a:lvl6pPr>
            <a:lvl7pPr marL="2971800" indent="-228600" eaLnBrk="0" fontAlgn="base" hangingPunct="0">
              <a:spcBef>
                <a:spcPct val="0"/>
              </a:spcBef>
              <a:spcAft>
                <a:spcPct val="0"/>
              </a:spcAft>
              <a:defRPr sz="1900">
                <a:solidFill>
                  <a:schemeClr val="tx1"/>
                </a:solidFill>
                <a:latin typeface="Arial" charset="0"/>
                <a:ea typeface="ＭＳ Ｐゴシック" charset="0"/>
              </a:defRPr>
            </a:lvl7pPr>
            <a:lvl8pPr marL="3429000" indent="-228600" eaLnBrk="0" fontAlgn="base" hangingPunct="0">
              <a:spcBef>
                <a:spcPct val="0"/>
              </a:spcBef>
              <a:spcAft>
                <a:spcPct val="0"/>
              </a:spcAft>
              <a:defRPr sz="1900">
                <a:solidFill>
                  <a:schemeClr val="tx1"/>
                </a:solidFill>
                <a:latin typeface="Arial" charset="0"/>
                <a:ea typeface="ＭＳ Ｐゴシック" charset="0"/>
              </a:defRPr>
            </a:lvl8pPr>
            <a:lvl9pPr marL="3886200" indent="-228600" eaLnBrk="0" fontAlgn="base" hangingPunct="0">
              <a:spcBef>
                <a:spcPct val="0"/>
              </a:spcBef>
              <a:spcAft>
                <a:spcPct val="0"/>
              </a:spcAft>
              <a:defRPr sz="1900">
                <a:solidFill>
                  <a:schemeClr val="tx1"/>
                </a:solidFill>
                <a:latin typeface="Arial" charset="0"/>
                <a:ea typeface="ＭＳ Ｐゴシック" charset="0"/>
              </a:defRPr>
            </a:lvl9pPr>
          </a:lstStyle>
          <a:p>
            <a:pPr algn="ctr" defTabSz="914400" eaLnBrk="1" hangingPunct="1"/>
            <a:r>
              <a:rPr lang="en-US" sz="1400" b="1" i="1"/>
              <a:t>IMPLICIT</a:t>
            </a:r>
          </a:p>
        </p:txBody>
      </p:sp>
      <p:sp>
        <p:nvSpPr>
          <p:cNvPr id="120843" name="Rectangle 49"/>
          <p:cNvSpPr>
            <a:spLocks noChangeArrowheads="1"/>
          </p:cNvSpPr>
          <p:nvPr/>
        </p:nvSpPr>
        <p:spPr bwMode="auto">
          <a:xfrm>
            <a:off x="31750" y="5373688"/>
            <a:ext cx="2082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2" tIns="45718" rIns="91362" bIns="45718">
            <a:spAutoFit/>
          </a:bodyPr>
          <a:lstStyle/>
          <a:p>
            <a:pPr algn="ctr"/>
            <a:r>
              <a:rPr lang="en-US" sz="1600">
                <a:solidFill>
                  <a:srgbClr val="000000"/>
                </a:solidFill>
              </a:rPr>
              <a:t>unknown</a:t>
            </a:r>
            <a:br>
              <a:rPr lang="en-US" sz="1600">
                <a:solidFill>
                  <a:srgbClr val="000000"/>
                </a:solidFill>
              </a:rPr>
            </a:br>
            <a:r>
              <a:rPr lang="en-US" sz="1600">
                <a:solidFill>
                  <a:srgbClr val="000000"/>
                </a:solidFill>
              </a:rPr>
              <a:t>customer</a:t>
            </a:r>
          </a:p>
        </p:txBody>
      </p:sp>
    </p:spTree>
    <p:extLst>
      <p:ext uri="{BB962C8B-B14F-4D97-AF65-F5344CB8AC3E}">
        <p14:creationId xmlns:p14="http://schemas.microsoft.com/office/powerpoint/2010/main" val="117060843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sz="4000" dirty="0"/>
              <a:t>Compelling Customer </a:t>
            </a:r>
            <a:r>
              <a:rPr lang="en-NZ" sz="4000" dirty="0" smtClean="0"/>
              <a:t>Experiences </a:t>
            </a:r>
            <a:r>
              <a:rPr lang="en-NZ" sz="4000" dirty="0"/>
              <a:t>through </a:t>
            </a:r>
            <a:r>
              <a:rPr lang="en-NZ" sz="4000" dirty="0" smtClean="0"/>
              <a:t>Innovation</a:t>
            </a:r>
            <a:endParaRPr lang="en-NZ" sz="4000" dirty="0"/>
          </a:p>
        </p:txBody>
      </p:sp>
      <p:sp>
        <p:nvSpPr>
          <p:cNvPr id="3" name="Subtitle 2"/>
          <p:cNvSpPr>
            <a:spLocks noGrp="1"/>
          </p:cNvSpPr>
          <p:nvPr>
            <p:ph type="subTitle" idx="1"/>
          </p:nvPr>
        </p:nvSpPr>
        <p:spPr/>
        <p:txBody>
          <a:bodyPr/>
          <a:lstStyle/>
          <a:p>
            <a:r>
              <a:rPr lang="en-NZ" dirty="0" smtClean="0"/>
              <a:t>Colm Maloney, </a:t>
            </a:r>
          </a:p>
          <a:p>
            <a:r>
              <a:rPr lang="en-NZ" dirty="0" smtClean="0"/>
              <a:t>Director of Solution Engineering,</a:t>
            </a:r>
          </a:p>
          <a:p>
            <a:r>
              <a:rPr lang="en-NZ" dirty="0" smtClean="0"/>
              <a:t>SAP Hybris APJ</a:t>
            </a:r>
            <a:endParaRPr lang="en-NZ" dirty="0"/>
          </a:p>
        </p:txBody>
      </p:sp>
    </p:spTree>
    <p:extLst>
      <p:ext uri="{BB962C8B-B14F-4D97-AF65-F5344CB8AC3E}">
        <p14:creationId xmlns:p14="http://schemas.microsoft.com/office/powerpoint/2010/main" val="4938282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54"/>
          <p:cNvSpPr/>
          <p:nvPr/>
        </p:nvSpPr>
        <p:spPr>
          <a:xfrm>
            <a:off x="0" y="0"/>
            <a:ext cx="12229551" cy="6885493"/>
          </a:xfrm>
          <a:prstGeom prst="rect">
            <a:avLst/>
          </a:prstGeom>
          <a:solidFill>
            <a:schemeClr val="accent1"/>
          </a:solidFill>
          <a:ln w="12700">
            <a:miter lim="400000"/>
          </a:ln>
        </p:spPr>
        <p:txBody>
          <a:bodyPr lIns="0" tIns="0" rIns="0" bIns="0" anchor="ctr"/>
          <a:lstStyle/>
          <a:p>
            <a:pPr algn="ctr">
              <a:spcBef>
                <a:spcPts val="750"/>
              </a:spcBef>
            </a:pPr>
            <a:endParaRPr kern="0">
              <a:solidFill>
                <a:sysClr val="windowText" lastClr="000000"/>
              </a:solidFill>
              <a:latin typeface="Arial"/>
              <a:ea typeface="Arial"/>
              <a:cs typeface="Arial"/>
              <a:sym typeface="Arial"/>
            </a:endParaRPr>
          </a:p>
        </p:txBody>
      </p:sp>
      <p:sp>
        <p:nvSpPr>
          <p:cNvPr id="11" name="Shape 157"/>
          <p:cNvSpPr/>
          <p:nvPr/>
        </p:nvSpPr>
        <p:spPr>
          <a:xfrm>
            <a:off x="158653" y="5927898"/>
            <a:ext cx="4046620" cy="30777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defTabSz="816799">
              <a:lnSpc>
                <a:spcPct val="80000"/>
              </a:lnSpc>
            </a:pPr>
            <a:r>
              <a:rPr lang="de-DE" sz="2400" b="1" kern="0" spc="-113" dirty="0" smtClean="0">
                <a:solidFill>
                  <a:srgbClr val="000000"/>
                </a:solidFill>
                <a:ea typeface="BentonSans Medium"/>
                <a:cs typeface="BentonSans Medium"/>
                <a:sym typeface="BentonSans Medium"/>
              </a:rPr>
              <a:t>COMMERCE AND BEYOND</a:t>
            </a:r>
            <a:endParaRPr sz="2400" kern="0" dirty="0">
              <a:solidFill>
                <a:srgbClr val="000000"/>
              </a:solidFill>
              <a:ea typeface="BentonSans Regular"/>
              <a:cs typeface="BentonSans Regular"/>
              <a:sym typeface="BentonSans Regular"/>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1925" y="0"/>
            <a:ext cx="8260786" cy="6885493"/>
          </a:xfrm>
          <a:prstGeom prst="rect">
            <a:avLst/>
          </a:prstGeom>
        </p:spPr>
      </p:pic>
      <p:sp>
        <p:nvSpPr>
          <p:cNvPr id="12" name="Rechtwinkliges Dreieck 8"/>
          <p:cNvSpPr/>
          <p:nvPr/>
        </p:nvSpPr>
        <p:spPr>
          <a:xfrm rot="10800000" flipH="1">
            <a:off x="3957176" y="4232693"/>
            <a:ext cx="1519200" cy="1452789"/>
          </a:xfrm>
          <a:prstGeom prst="rtTriangle">
            <a:avLst/>
          </a:prstGeom>
          <a:solidFill>
            <a:srgbClr val="F0AB00"/>
          </a:solidFill>
          <a:ln w="12700">
            <a:miter lim="400000"/>
          </a:ln>
        </p:spPr>
        <p:txBody>
          <a:bodyPr lIns="0" tIns="0" rIns="0" bIns="0" anchor="ctr"/>
          <a:lstStyle/>
          <a:p>
            <a:pPr algn="ctr">
              <a:spcBef>
                <a:spcPts val="750"/>
              </a:spcBef>
            </a:pPr>
            <a:endParaRPr lang="de-DE" kern="0">
              <a:solidFill>
                <a:sysClr val="windowText" lastClr="000000"/>
              </a:solidFill>
              <a:latin typeface="Arial"/>
              <a:ea typeface="Arial"/>
              <a:cs typeface="Arial"/>
              <a:sym typeface="Arial"/>
            </a:endParaRPr>
          </a:p>
        </p:txBody>
      </p:sp>
      <p:sp>
        <p:nvSpPr>
          <p:cNvPr id="7" name="Textfeld 6"/>
          <p:cNvSpPr txBox="1"/>
          <p:nvPr/>
        </p:nvSpPr>
        <p:spPr>
          <a:xfrm>
            <a:off x="8398" y="101350"/>
            <a:ext cx="3525236" cy="586108"/>
          </a:xfrm>
          <a:prstGeom prst="rect">
            <a:avLst/>
          </a:prstGeom>
          <a:noFill/>
        </p:spPr>
        <p:txBody>
          <a:bodyPr wrap="square" lIns="180000" tIns="108000" rtlCol="0">
            <a:spAutoFit/>
          </a:bodyPr>
          <a:lstStyle/>
          <a:p>
            <a:pPr fontAlgn="base">
              <a:spcBef>
                <a:spcPts val="2400"/>
              </a:spcBef>
              <a:spcAft>
                <a:spcPct val="0"/>
              </a:spcAft>
              <a:buClr>
                <a:srgbClr val="F0AB00"/>
              </a:buClr>
              <a:buSzPct val="80000"/>
            </a:pPr>
            <a:r>
              <a:rPr lang="en-US" sz="2800" b="1" dirty="0" smtClean="0">
                <a:solidFill>
                  <a:schemeClr val="bg1"/>
                </a:solidFill>
              </a:rPr>
              <a:t>ASICS</a:t>
            </a:r>
            <a:endParaRPr lang="en-US" sz="2800" dirty="0">
              <a:solidFill>
                <a:schemeClr val="bg1"/>
              </a:solidFill>
            </a:endParaRPr>
          </a:p>
        </p:txBody>
      </p:sp>
      <p:sp>
        <p:nvSpPr>
          <p:cNvPr id="8" name="Textfeld 3"/>
          <p:cNvSpPr txBox="1"/>
          <p:nvPr/>
        </p:nvSpPr>
        <p:spPr>
          <a:xfrm>
            <a:off x="17542" y="854793"/>
            <a:ext cx="3909914" cy="4624343"/>
          </a:xfrm>
          <a:prstGeom prst="rect">
            <a:avLst/>
          </a:prstGeom>
          <a:noFill/>
        </p:spPr>
        <p:txBody>
          <a:bodyPr wrap="square" lIns="180000" rIns="180000" rtlCol="0">
            <a:spAutoFit/>
          </a:bodyPr>
          <a:lstStyle/>
          <a:p>
            <a:pPr fontAlgn="base">
              <a:spcBef>
                <a:spcPts val="2400"/>
              </a:spcBef>
              <a:spcAft>
                <a:spcPct val="0"/>
              </a:spcAft>
              <a:buClr>
                <a:schemeClr val="bg1"/>
              </a:buClr>
              <a:buSzPct val="80000"/>
            </a:pPr>
            <a:r>
              <a:rPr lang="en-US" sz="1600" dirty="0"/>
              <a:t>Leading athletic </a:t>
            </a:r>
            <a:r>
              <a:rPr lang="en-US" sz="1600" dirty="0" smtClean="0"/>
              <a:t>footwear and sports equipment </a:t>
            </a:r>
            <a:r>
              <a:rPr lang="en-US" sz="1600" dirty="0"/>
              <a:t>company </a:t>
            </a:r>
            <a:r>
              <a:rPr lang="en-US" sz="1600" dirty="0" smtClean="0"/>
              <a:t>with estimated </a:t>
            </a:r>
            <a:r>
              <a:rPr lang="en-US" sz="1600" dirty="0"/>
              <a:t>revenues of EUR 2,6 </a:t>
            </a:r>
            <a:r>
              <a:rPr lang="en-US" sz="1600" dirty="0" smtClean="0"/>
              <a:t>billion</a:t>
            </a:r>
          </a:p>
          <a:p>
            <a:pPr marL="177800" indent="-177800" fontAlgn="base">
              <a:spcAft>
                <a:spcPct val="0"/>
              </a:spcAft>
              <a:buClr>
                <a:schemeClr val="bg1"/>
              </a:buClr>
              <a:buSzPct val="80000"/>
              <a:buFont typeface="Wingdings" charset="2"/>
              <a:buChar char="§"/>
            </a:pPr>
            <a:endParaRPr lang="en-US" sz="1600" dirty="0" smtClean="0"/>
          </a:p>
          <a:p>
            <a:pPr marL="177800" indent="-177800" fontAlgn="base">
              <a:spcAft>
                <a:spcPts val="300"/>
              </a:spcAft>
              <a:buClr>
                <a:schemeClr val="bg1"/>
              </a:buClr>
              <a:buSzPct val="80000"/>
              <a:buFont typeface="Wingdings" charset="2"/>
              <a:buChar char="§"/>
            </a:pPr>
            <a:r>
              <a:rPr lang="en-US" sz="1600" dirty="0" smtClean="0"/>
              <a:t>Chose SAP Hybris to manage:</a:t>
            </a:r>
          </a:p>
          <a:p>
            <a:pPr marL="403225" lvl="1" indent="-233363" fontAlgn="base">
              <a:spcAft>
                <a:spcPts val="300"/>
              </a:spcAft>
              <a:buSzPct val="80000"/>
              <a:buFont typeface="Lucida Grande"/>
              <a:buChar char="-"/>
            </a:pPr>
            <a:r>
              <a:rPr lang="en-US" sz="1600" dirty="0"/>
              <a:t>Increasingly global consumer base</a:t>
            </a:r>
          </a:p>
          <a:p>
            <a:pPr marL="403225" lvl="1" indent="-233363" fontAlgn="base">
              <a:spcAft>
                <a:spcPts val="300"/>
              </a:spcAft>
              <a:buSzPct val="80000"/>
              <a:buFont typeface="Lucida Grande"/>
              <a:buChar char="-"/>
            </a:pPr>
            <a:r>
              <a:rPr lang="en-US" sz="1600" dirty="0"/>
              <a:t>B2B and B2C on one platform</a:t>
            </a:r>
          </a:p>
          <a:p>
            <a:pPr marL="403225" lvl="1" indent="-233363" fontAlgn="base">
              <a:spcAft>
                <a:spcPts val="300"/>
              </a:spcAft>
              <a:buSzPct val="80000"/>
              <a:buFont typeface="Lucida Grande"/>
              <a:buChar char="-"/>
            </a:pPr>
            <a:r>
              <a:rPr lang="en-US" sz="1600" dirty="0"/>
              <a:t>Centralized consumer insight</a:t>
            </a:r>
          </a:p>
          <a:p>
            <a:pPr marL="403225" lvl="1" indent="-233363" fontAlgn="base">
              <a:spcAft>
                <a:spcPts val="300"/>
              </a:spcAft>
              <a:buSzPct val="80000"/>
              <a:buFont typeface="Lucida Grande"/>
              <a:buChar char="-"/>
            </a:pPr>
            <a:r>
              <a:rPr lang="en-US" sz="1600" dirty="0"/>
              <a:t>Consumer targeting </a:t>
            </a:r>
          </a:p>
          <a:p>
            <a:pPr marL="403225" lvl="1" indent="-233363" fontAlgn="base">
              <a:spcAft>
                <a:spcPts val="300"/>
              </a:spcAft>
              <a:buSzPct val="80000"/>
              <a:buFont typeface="Lucida Grande"/>
              <a:buChar char="-"/>
            </a:pPr>
            <a:r>
              <a:rPr lang="en-US" sz="1600" dirty="0"/>
              <a:t>Campaign execution</a:t>
            </a:r>
          </a:p>
          <a:p>
            <a:pPr marL="177800" indent="-177800" fontAlgn="base">
              <a:spcAft>
                <a:spcPct val="0"/>
              </a:spcAft>
              <a:buClr>
                <a:schemeClr val="bg1"/>
              </a:buClr>
              <a:buSzPct val="80000"/>
              <a:buFont typeface="Wingdings" charset="2"/>
              <a:buChar char="§"/>
            </a:pPr>
            <a:endParaRPr lang="en-US" sz="1600" dirty="0" smtClean="0"/>
          </a:p>
          <a:p>
            <a:pPr marL="177800" indent="-177800" fontAlgn="base">
              <a:spcAft>
                <a:spcPts val="300"/>
              </a:spcAft>
              <a:buClr>
                <a:schemeClr val="bg1"/>
              </a:buClr>
              <a:buSzPct val="80000"/>
              <a:buFont typeface="Wingdings" charset="2"/>
              <a:buChar char="§"/>
            </a:pPr>
            <a:r>
              <a:rPr lang="en-US" sz="1600" dirty="0" smtClean="0"/>
              <a:t>13 sites now live</a:t>
            </a:r>
            <a:r>
              <a:rPr lang="en-US" sz="1600" dirty="0"/>
              <a:t> </a:t>
            </a:r>
            <a:r>
              <a:rPr lang="en-US" sz="1600" dirty="0" smtClean="0"/>
              <a:t>including </a:t>
            </a:r>
            <a:r>
              <a:rPr lang="en-US" sz="1600" dirty="0"/>
              <a:t>Japan, USA, </a:t>
            </a:r>
            <a:r>
              <a:rPr lang="en-US" sz="1600" dirty="0" smtClean="0"/>
              <a:t>UK, </a:t>
            </a:r>
            <a:r>
              <a:rPr lang="en-US" sz="1600" dirty="0"/>
              <a:t>Australia and Germany </a:t>
            </a:r>
            <a:endParaRPr lang="en-US" sz="1600" dirty="0" smtClean="0"/>
          </a:p>
          <a:p>
            <a:pPr marL="403225" lvl="1" indent="-233363" fontAlgn="base">
              <a:spcAft>
                <a:spcPts val="300"/>
              </a:spcAft>
              <a:buSzPct val="80000"/>
              <a:buFont typeface="Lucida Grande"/>
              <a:buChar char="-"/>
            </a:pPr>
            <a:r>
              <a:rPr lang="en-US" sz="1600" dirty="0"/>
              <a:t>27% uplift in overall site conversions</a:t>
            </a:r>
          </a:p>
          <a:p>
            <a:pPr marL="403225" lvl="1" indent="-233363" fontAlgn="base">
              <a:spcAft>
                <a:spcPts val="300"/>
              </a:spcAft>
              <a:buSzPct val="80000"/>
              <a:buFont typeface="Lucida Grande"/>
              <a:buChar char="-"/>
            </a:pPr>
            <a:r>
              <a:rPr lang="en-US" sz="1600" dirty="0"/>
              <a:t>11% uplift in revenue</a:t>
            </a:r>
          </a:p>
          <a:p>
            <a:pPr marL="403225" lvl="1" indent="-233363" fontAlgn="base">
              <a:spcAft>
                <a:spcPts val="300"/>
              </a:spcAft>
              <a:buSzPct val="80000"/>
              <a:buFont typeface="Lucida Grande"/>
              <a:buChar char="-"/>
            </a:pPr>
            <a:r>
              <a:rPr lang="en-US" sz="1600" dirty="0"/>
              <a:t>10% uplift in </a:t>
            </a:r>
            <a:r>
              <a:rPr lang="en-US" sz="1600" dirty="0" smtClean="0"/>
              <a:t>transactions</a:t>
            </a:r>
            <a:endParaRPr lang="en-US" sz="1600" dirty="0"/>
          </a:p>
        </p:txBody>
      </p:sp>
    </p:spTree>
    <p:extLst>
      <p:ext uri="{BB962C8B-B14F-4D97-AF65-F5344CB8AC3E}">
        <p14:creationId xmlns:p14="http://schemas.microsoft.com/office/powerpoint/2010/main" val="1760445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dirty="0" smtClean="0"/>
              <a:t>The Future of Customer Service</a:t>
            </a:r>
            <a:endParaRPr lang="en-NZ" dirty="0"/>
          </a:p>
        </p:txBody>
      </p:sp>
      <p:sp>
        <p:nvSpPr>
          <p:cNvPr id="3" name="Subtitle 2"/>
          <p:cNvSpPr>
            <a:spLocks noGrp="1"/>
          </p:cNvSpPr>
          <p:nvPr>
            <p:ph type="subTitle" idx="1"/>
          </p:nvPr>
        </p:nvSpPr>
        <p:spPr>
          <a:xfrm>
            <a:off x="1800728" y="5897830"/>
            <a:ext cx="9229221" cy="576000"/>
          </a:xfrm>
        </p:spPr>
        <p:txBody>
          <a:bodyPr/>
          <a:lstStyle/>
          <a:p>
            <a:r>
              <a:rPr lang="en-NZ" dirty="0"/>
              <a:t>The best customer service is if the customer doesn't need to call you, doesn't need to talk to you. It just works. </a:t>
            </a:r>
            <a:r>
              <a:rPr lang="en-NZ" i="1" dirty="0">
                <a:solidFill>
                  <a:schemeClr val="tx1"/>
                </a:solidFill>
              </a:rPr>
              <a:t>Jeff </a:t>
            </a:r>
            <a:r>
              <a:rPr lang="en-NZ" i="1" dirty="0" smtClean="0">
                <a:solidFill>
                  <a:schemeClr val="tx1"/>
                </a:solidFill>
              </a:rPr>
              <a:t>Bezos</a:t>
            </a:r>
            <a:endParaRPr lang="en-NZ" i="1" dirty="0">
              <a:solidFill>
                <a:schemeClr val="tx1"/>
              </a:solidFill>
            </a:endParaRPr>
          </a:p>
        </p:txBody>
      </p:sp>
    </p:spTree>
    <p:extLst>
      <p:ext uri="{BB962C8B-B14F-4D97-AF65-F5344CB8AC3E}">
        <p14:creationId xmlns:p14="http://schemas.microsoft.com/office/powerpoint/2010/main" val="19498024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dirty="0" smtClean="0"/>
              <a:t>Bullseye &amp; Pepper: Is this the future? </a:t>
            </a:r>
            <a:endParaRPr lang="en-NZ" dirty="0"/>
          </a:p>
        </p:txBody>
      </p:sp>
      <p:pic>
        <p:nvPicPr>
          <p:cNvPr id="7" name="Picture 6"/>
          <p:cNvPicPr>
            <a:picLocks noChangeAspect="1"/>
          </p:cNvPicPr>
          <p:nvPr/>
        </p:nvPicPr>
        <p:blipFill>
          <a:blip r:embed="rId3"/>
          <a:stretch>
            <a:fillRect/>
          </a:stretch>
        </p:blipFill>
        <p:spPr>
          <a:xfrm>
            <a:off x="1650976" y="1238236"/>
            <a:ext cx="8540774" cy="4756239"/>
          </a:xfrm>
          <a:prstGeom prst="rect">
            <a:avLst/>
          </a:prstGeom>
        </p:spPr>
      </p:pic>
    </p:spTree>
    <p:extLst>
      <p:ext uri="{BB962C8B-B14F-4D97-AF65-F5344CB8AC3E}">
        <p14:creationId xmlns:p14="http://schemas.microsoft.com/office/powerpoint/2010/main" val="53364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err="1" smtClean="0"/>
              <a:t>Microservices</a:t>
            </a:r>
            <a:r>
              <a:rPr lang="en-NZ" dirty="0" smtClean="0"/>
              <a:t> &amp; Bots. </a:t>
            </a:r>
            <a:endParaRPr lang="en-NZ" dirty="0"/>
          </a:p>
        </p:txBody>
      </p:sp>
      <p:pic>
        <p:nvPicPr>
          <p:cNvPr id="3" name="Picture 2"/>
          <p:cNvPicPr>
            <a:picLocks noChangeAspect="1"/>
          </p:cNvPicPr>
          <p:nvPr/>
        </p:nvPicPr>
        <p:blipFill>
          <a:blip r:embed="rId2"/>
          <a:stretch>
            <a:fillRect/>
          </a:stretch>
        </p:blipFill>
        <p:spPr>
          <a:xfrm>
            <a:off x="139456" y="123371"/>
            <a:ext cx="11900143" cy="6582229"/>
          </a:xfrm>
          <a:prstGeom prst="rect">
            <a:avLst/>
          </a:prstGeom>
        </p:spPr>
      </p:pic>
    </p:spTree>
    <p:extLst>
      <p:ext uri="{BB962C8B-B14F-4D97-AF65-F5344CB8AC3E}">
        <p14:creationId xmlns:p14="http://schemas.microsoft.com/office/powerpoint/2010/main" val="4285157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Digitize the end-to-end customer experience</a:t>
            </a:r>
          </a:p>
        </p:txBody>
      </p:sp>
      <p:grpSp>
        <p:nvGrpSpPr>
          <p:cNvPr id="3" name="Group 2"/>
          <p:cNvGrpSpPr/>
          <p:nvPr/>
        </p:nvGrpSpPr>
        <p:grpSpPr>
          <a:xfrm>
            <a:off x="1110716" y="1073417"/>
            <a:ext cx="9970569" cy="837850"/>
            <a:chOff x="1168467" y="1101955"/>
            <a:chExt cx="9970569" cy="837850"/>
          </a:xfrm>
        </p:grpSpPr>
        <p:sp>
          <p:nvSpPr>
            <p:cNvPr id="7" name="Shape 249"/>
            <p:cNvSpPr/>
            <p:nvPr/>
          </p:nvSpPr>
          <p:spPr>
            <a:xfrm>
              <a:off x="4021815" y="1598103"/>
              <a:ext cx="600474" cy="341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0" algn="ctr" defTabSz="912812"/>
              <a:r>
                <a:rPr sz="900">
                  <a:latin typeface="Arial Bold"/>
                  <a:ea typeface="Arial Bold"/>
                  <a:cs typeface="Arial Bold"/>
                  <a:sym typeface="Arial Bold"/>
                </a:rPr>
                <a:t>digital </a:t>
              </a:r>
              <a:endParaRPr sz="2400"/>
            </a:p>
            <a:p>
              <a:pPr lvl="0" algn="ctr" defTabSz="912812"/>
              <a:r>
                <a:rPr sz="900">
                  <a:latin typeface="Arial Bold"/>
                  <a:ea typeface="Arial Bold"/>
                  <a:cs typeface="Arial Bold"/>
                  <a:sym typeface="Arial Bold"/>
                </a:rPr>
                <a:t>goods</a:t>
              </a:r>
            </a:p>
          </p:txBody>
        </p:sp>
        <p:sp>
          <p:nvSpPr>
            <p:cNvPr id="8" name="Shape 250"/>
            <p:cNvSpPr/>
            <p:nvPr/>
          </p:nvSpPr>
          <p:spPr>
            <a:xfrm>
              <a:off x="9111792" y="1661597"/>
              <a:ext cx="478313"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email</a:t>
              </a:r>
            </a:p>
          </p:txBody>
        </p:sp>
        <p:sp>
          <p:nvSpPr>
            <p:cNvPr id="10" name="Shape 251"/>
            <p:cNvSpPr/>
            <p:nvPr/>
          </p:nvSpPr>
          <p:spPr>
            <a:xfrm>
              <a:off x="8374879" y="1661597"/>
              <a:ext cx="802940"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digital ads</a:t>
              </a:r>
            </a:p>
          </p:txBody>
        </p:sp>
        <p:sp>
          <p:nvSpPr>
            <p:cNvPr id="11" name="Shape 252"/>
            <p:cNvSpPr/>
            <p:nvPr/>
          </p:nvSpPr>
          <p:spPr>
            <a:xfrm>
              <a:off x="1168467" y="1661599"/>
              <a:ext cx="572993"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web</a:t>
              </a:r>
            </a:p>
          </p:txBody>
        </p:sp>
        <p:sp>
          <p:nvSpPr>
            <p:cNvPr id="12" name="Shape 253"/>
            <p:cNvSpPr/>
            <p:nvPr/>
          </p:nvSpPr>
          <p:spPr>
            <a:xfrm>
              <a:off x="2634875" y="1598103"/>
              <a:ext cx="633114" cy="341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In store/branch</a:t>
              </a:r>
            </a:p>
          </p:txBody>
        </p:sp>
        <p:sp>
          <p:nvSpPr>
            <p:cNvPr id="13" name="Shape 254"/>
            <p:cNvSpPr/>
            <p:nvPr/>
          </p:nvSpPr>
          <p:spPr>
            <a:xfrm>
              <a:off x="3289024" y="1598103"/>
              <a:ext cx="709595" cy="341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contact center</a:t>
              </a:r>
            </a:p>
          </p:txBody>
        </p:sp>
        <p:sp>
          <p:nvSpPr>
            <p:cNvPr id="14" name="Shape 255"/>
            <p:cNvSpPr/>
            <p:nvPr/>
          </p:nvSpPr>
          <p:spPr>
            <a:xfrm>
              <a:off x="9730607" y="1661597"/>
              <a:ext cx="802940"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print</a:t>
              </a:r>
            </a:p>
          </p:txBody>
        </p:sp>
        <p:sp>
          <p:nvSpPr>
            <p:cNvPr id="15" name="Shape 256"/>
            <p:cNvSpPr/>
            <p:nvPr/>
          </p:nvSpPr>
          <p:spPr>
            <a:xfrm>
              <a:off x="1858170" y="1661597"/>
              <a:ext cx="679715"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mobile</a:t>
              </a:r>
            </a:p>
          </p:txBody>
        </p:sp>
        <p:sp>
          <p:nvSpPr>
            <p:cNvPr id="16" name="Shape 257"/>
            <p:cNvSpPr/>
            <p:nvPr/>
          </p:nvSpPr>
          <p:spPr>
            <a:xfrm>
              <a:off x="6247092" y="1652528"/>
              <a:ext cx="802940" cy="21470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social</a:t>
              </a:r>
            </a:p>
          </p:txBody>
        </p:sp>
        <p:sp>
          <p:nvSpPr>
            <p:cNvPr id="17" name="Shape 258"/>
            <p:cNvSpPr/>
            <p:nvPr/>
          </p:nvSpPr>
          <p:spPr>
            <a:xfrm>
              <a:off x="4607184" y="1661599"/>
              <a:ext cx="985614"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marketplace</a:t>
              </a:r>
            </a:p>
          </p:txBody>
        </p:sp>
        <p:sp>
          <p:nvSpPr>
            <p:cNvPr id="18" name="Shape 259"/>
            <p:cNvSpPr/>
            <p:nvPr/>
          </p:nvSpPr>
          <p:spPr>
            <a:xfrm>
              <a:off x="7665601" y="1598103"/>
              <a:ext cx="802940" cy="341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0" algn="ctr" defTabSz="912812"/>
              <a:r>
                <a:rPr sz="900">
                  <a:latin typeface="Arial Bold"/>
                  <a:ea typeface="Arial Bold"/>
                  <a:cs typeface="Arial Bold"/>
                  <a:sym typeface="Arial Bold"/>
                </a:rPr>
                <a:t>Search</a:t>
              </a:r>
              <a:endParaRPr sz="2400"/>
            </a:p>
            <a:p>
              <a:pPr lvl="0" algn="ctr" defTabSz="912812"/>
              <a:r>
                <a:rPr sz="900">
                  <a:latin typeface="Arial Bold"/>
                  <a:ea typeface="Arial Bold"/>
                  <a:cs typeface="Arial Bold"/>
                  <a:sym typeface="Arial Bold"/>
                </a:rPr>
                <a:t>kw/ads</a:t>
              </a:r>
            </a:p>
          </p:txBody>
        </p:sp>
        <p:sp>
          <p:nvSpPr>
            <p:cNvPr id="19" name="Shape 260"/>
            <p:cNvSpPr/>
            <p:nvPr/>
          </p:nvSpPr>
          <p:spPr>
            <a:xfrm>
              <a:off x="10641855" y="1598103"/>
              <a:ext cx="495238" cy="341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agent tools</a:t>
              </a:r>
            </a:p>
          </p:txBody>
        </p:sp>
        <p:sp>
          <p:nvSpPr>
            <p:cNvPr id="20" name="Shape 261"/>
            <p:cNvSpPr/>
            <p:nvPr/>
          </p:nvSpPr>
          <p:spPr>
            <a:xfrm>
              <a:off x="5656046" y="1657070"/>
              <a:ext cx="495238"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IoT</a:t>
              </a:r>
            </a:p>
          </p:txBody>
        </p:sp>
        <p:sp>
          <p:nvSpPr>
            <p:cNvPr id="21" name="Shape 262"/>
            <p:cNvSpPr/>
            <p:nvPr/>
          </p:nvSpPr>
          <p:spPr>
            <a:xfrm>
              <a:off x="6872831" y="1598103"/>
              <a:ext cx="975210"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sms/notificatns</a:t>
              </a:r>
            </a:p>
          </p:txBody>
        </p:sp>
        <p:pic>
          <p:nvPicPr>
            <p:cNvPr id="22" name="image34.png"/>
            <p:cNvPicPr/>
            <p:nvPr/>
          </p:nvPicPr>
          <p:blipFill>
            <a:blip r:embed="rId3">
              <a:extLst/>
            </a:blip>
            <a:stretch>
              <a:fillRect/>
            </a:stretch>
          </p:blipFill>
          <p:spPr>
            <a:xfrm>
              <a:off x="1208258" y="1189724"/>
              <a:ext cx="510719" cy="537550"/>
            </a:xfrm>
            <a:prstGeom prst="rect">
              <a:avLst/>
            </a:prstGeom>
            <a:ln w="12700">
              <a:miter lim="400000"/>
            </a:ln>
          </p:spPr>
        </p:pic>
        <p:pic>
          <p:nvPicPr>
            <p:cNvPr id="23" name="image35.png"/>
            <p:cNvPicPr/>
            <p:nvPr/>
          </p:nvPicPr>
          <p:blipFill>
            <a:blip r:embed="rId4">
              <a:extLst/>
            </a:blip>
            <a:stretch>
              <a:fillRect/>
            </a:stretch>
          </p:blipFill>
          <p:spPr>
            <a:xfrm>
              <a:off x="3449433" y="1218716"/>
              <a:ext cx="381935" cy="381934"/>
            </a:xfrm>
            <a:prstGeom prst="rect">
              <a:avLst/>
            </a:prstGeom>
            <a:ln w="12700">
              <a:miter lim="400000"/>
            </a:ln>
          </p:spPr>
        </p:pic>
        <p:pic>
          <p:nvPicPr>
            <p:cNvPr id="24" name="image36.png"/>
            <p:cNvPicPr/>
            <p:nvPr/>
          </p:nvPicPr>
          <p:blipFill>
            <a:blip r:embed="rId5">
              <a:extLst/>
            </a:blip>
            <a:stretch>
              <a:fillRect/>
            </a:stretch>
          </p:blipFill>
          <p:spPr>
            <a:xfrm>
              <a:off x="4119068" y="1214496"/>
              <a:ext cx="410136" cy="432128"/>
            </a:xfrm>
            <a:prstGeom prst="rect">
              <a:avLst/>
            </a:prstGeom>
            <a:ln w="12700">
              <a:miter lim="400000"/>
            </a:ln>
          </p:spPr>
        </p:pic>
        <p:grpSp>
          <p:nvGrpSpPr>
            <p:cNvPr id="25" name="Group 268"/>
            <p:cNvGrpSpPr/>
            <p:nvPr/>
          </p:nvGrpSpPr>
          <p:grpSpPr>
            <a:xfrm>
              <a:off x="6452502" y="1205417"/>
              <a:ext cx="422239" cy="435129"/>
              <a:chOff x="0" y="0"/>
              <a:chExt cx="422237" cy="435128"/>
            </a:xfrm>
          </p:grpSpPr>
          <p:pic>
            <p:nvPicPr>
              <p:cNvPr id="59" name="image37.png"/>
              <p:cNvPicPr/>
              <p:nvPr/>
            </p:nvPicPr>
            <p:blipFill>
              <a:blip r:embed="rId6">
                <a:extLst/>
              </a:blip>
              <a:stretch>
                <a:fillRect/>
              </a:stretch>
            </p:blipFill>
            <p:spPr>
              <a:xfrm>
                <a:off x="1077" y="1056"/>
                <a:ext cx="421161" cy="434073"/>
              </a:xfrm>
              <a:prstGeom prst="rect">
                <a:avLst/>
              </a:prstGeom>
              <a:ln w="12700" cap="flat">
                <a:noFill/>
                <a:miter lim="400000"/>
              </a:ln>
              <a:effectLst/>
            </p:spPr>
          </p:pic>
          <p:pic>
            <p:nvPicPr>
              <p:cNvPr id="60" name="image37.png"/>
              <p:cNvPicPr/>
              <p:nvPr/>
            </p:nvPicPr>
            <p:blipFill>
              <a:blip r:embed="rId6">
                <a:extLst/>
              </a:blip>
              <a:stretch>
                <a:fillRect/>
              </a:stretch>
            </p:blipFill>
            <p:spPr>
              <a:xfrm>
                <a:off x="0" y="-1"/>
                <a:ext cx="421161" cy="434073"/>
              </a:xfrm>
              <a:prstGeom prst="rect">
                <a:avLst/>
              </a:prstGeom>
              <a:ln w="12700" cap="flat">
                <a:noFill/>
                <a:miter lim="400000"/>
              </a:ln>
              <a:effectLst/>
            </p:spPr>
          </p:pic>
        </p:grpSp>
        <p:pic>
          <p:nvPicPr>
            <p:cNvPr id="26" name="image38.png"/>
            <p:cNvPicPr/>
            <p:nvPr/>
          </p:nvPicPr>
          <p:blipFill>
            <a:blip r:embed="rId7">
              <a:extLst/>
            </a:blip>
            <a:stretch>
              <a:fillRect/>
            </a:stretch>
          </p:blipFill>
          <p:spPr>
            <a:xfrm>
              <a:off x="1956062" y="1193151"/>
              <a:ext cx="497869" cy="497869"/>
            </a:xfrm>
            <a:prstGeom prst="rect">
              <a:avLst/>
            </a:prstGeom>
            <a:ln w="12700">
              <a:miter lim="400000"/>
            </a:ln>
          </p:spPr>
        </p:pic>
        <p:pic>
          <p:nvPicPr>
            <p:cNvPr id="27" name="image39.png"/>
            <p:cNvPicPr/>
            <p:nvPr/>
          </p:nvPicPr>
          <p:blipFill>
            <a:blip r:embed="rId8">
              <a:extLst/>
            </a:blip>
            <a:stretch>
              <a:fillRect/>
            </a:stretch>
          </p:blipFill>
          <p:spPr>
            <a:xfrm>
              <a:off x="9803963" y="1133854"/>
              <a:ext cx="629369" cy="615858"/>
            </a:xfrm>
            <a:prstGeom prst="rect">
              <a:avLst/>
            </a:prstGeom>
            <a:ln w="12700">
              <a:miter lim="400000"/>
            </a:ln>
          </p:spPr>
        </p:pic>
        <p:pic>
          <p:nvPicPr>
            <p:cNvPr id="28" name="image40.png" descr="y2013_cashpoint.png"/>
            <p:cNvPicPr/>
            <p:nvPr/>
          </p:nvPicPr>
          <p:blipFill>
            <a:blip r:embed="rId9">
              <a:extLst/>
            </a:blip>
            <a:stretch>
              <a:fillRect/>
            </a:stretch>
          </p:blipFill>
          <p:spPr>
            <a:xfrm>
              <a:off x="2740818" y="1223566"/>
              <a:ext cx="401505" cy="395416"/>
            </a:xfrm>
            <a:prstGeom prst="rect">
              <a:avLst/>
            </a:prstGeom>
            <a:ln w="12700">
              <a:miter lim="400000"/>
            </a:ln>
          </p:spPr>
        </p:pic>
        <p:pic>
          <p:nvPicPr>
            <p:cNvPr id="29" name="image40.png" descr="y2013_cashpoint.png"/>
            <p:cNvPicPr/>
            <p:nvPr/>
          </p:nvPicPr>
          <p:blipFill>
            <a:blip r:embed="rId9">
              <a:extLst/>
            </a:blip>
            <a:stretch>
              <a:fillRect/>
            </a:stretch>
          </p:blipFill>
          <p:spPr>
            <a:xfrm>
              <a:off x="2739005" y="1221751"/>
              <a:ext cx="401505" cy="395416"/>
            </a:xfrm>
            <a:prstGeom prst="rect">
              <a:avLst/>
            </a:prstGeom>
            <a:ln w="12700">
              <a:miter lim="400000"/>
            </a:ln>
          </p:spPr>
        </p:pic>
        <p:pic>
          <p:nvPicPr>
            <p:cNvPr id="30" name="image41.png"/>
            <p:cNvPicPr/>
            <p:nvPr/>
          </p:nvPicPr>
          <p:blipFill>
            <a:blip r:embed="rId10">
              <a:extLst/>
            </a:blip>
            <a:stretch>
              <a:fillRect/>
            </a:stretch>
          </p:blipFill>
          <p:spPr>
            <a:xfrm>
              <a:off x="5639166" y="1101955"/>
              <a:ext cx="593149" cy="624313"/>
            </a:xfrm>
            <a:prstGeom prst="rect">
              <a:avLst/>
            </a:prstGeom>
            <a:ln w="12700">
              <a:miter lim="400000"/>
            </a:ln>
          </p:spPr>
        </p:pic>
        <p:grpSp>
          <p:nvGrpSpPr>
            <p:cNvPr id="31" name="Group 278"/>
            <p:cNvGrpSpPr/>
            <p:nvPr/>
          </p:nvGrpSpPr>
          <p:grpSpPr>
            <a:xfrm>
              <a:off x="4824773" y="1141241"/>
              <a:ext cx="590306" cy="561740"/>
              <a:chOff x="0" y="0"/>
              <a:chExt cx="590305" cy="561739"/>
            </a:xfrm>
          </p:grpSpPr>
          <p:pic>
            <p:nvPicPr>
              <p:cNvPr id="55" name="image42.png"/>
              <p:cNvPicPr/>
              <p:nvPr/>
            </p:nvPicPr>
            <p:blipFill>
              <a:blip r:embed="rId11">
                <a:extLst/>
              </a:blip>
              <a:stretch>
                <a:fillRect/>
              </a:stretch>
            </p:blipFill>
            <p:spPr>
              <a:xfrm>
                <a:off x="-1" y="249948"/>
                <a:ext cx="296535" cy="311792"/>
              </a:xfrm>
              <a:prstGeom prst="rect">
                <a:avLst/>
              </a:prstGeom>
              <a:ln w="12700" cap="flat">
                <a:noFill/>
                <a:miter lim="400000"/>
              </a:ln>
              <a:effectLst/>
            </p:spPr>
          </p:pic>
          <p:pic>
            <p:nvPicPr>
              <p:cNvPr id="56" name="image42.png"/>
              <p:cNvPicPr/>
              <p:nvPr/>
            </p:nvPicPr>
            <p:blipFill>
              <a:blip r:embed="rId11">
                <a:extLst/>
              </a:blip>
              <a:stretch>
                <a:fillRect/>
              </a:stretch>
            </p:blipFill>
            <p:spPr>
              <a:xfrm>
                <a:off x="284701" y="249948"/>
                <a:ext cx="296534" cy="311792"/>
              </a:xfrm>
              <a:prstGeom prst="rect">
                <a:avLst/>
              </a:prstGeom>
              <a:ln w="12700" cap="flat">
                <a:noFill/>
                <a:miter lim="400000"/>
              </a:ln>
              <a:effectLst/>
            </p:spPr>
          </p:pic>
          <p:pic>
            <p:nvPicPr>
              <p:cNvPr id="57" name="image42.png"/>
              <p:cNvPicPr/>
              <p:nvPr/>
            </p:nvPicPr>
            <p:blipFill>
              <a:blip r:embed="rId11">
                <a:extLst/>
              </a:blip>
              <a:stretch>
                <a:fillRect/>
              </a:stretch>
            </p:blipFill>
            <p:spPr>
              <a:xfrm>
                <a:off x="9070" y="0"/>
                <a:ext cx="296535" cy="311792"/>
              </a:xfrm>
              <a:prstGeom prst="rect">
                <a:avLst/>
              </a:prstGeom>
              <a:ln w="12700" cap="flat">
                <a:noFill/>
                <a:miter lim="400000"/>
              </a:ln>
              <a:effectLst/>
            </p:spPr>
          </p:pic>
          <p:pic>
            <p:nvPicPr>
              <p:cNvPr id="58" name="image42.png"/>
              <p:cNvPicPr/>
              <p:nvPr/>
            </p:nvPicPr>
            <p:blipFill>
              <a:blip r:embed="rId11">
                <a:extLst/>
              </a:blip>
              <a:stretch>
                <a:fillRect/>
              </a:stretch>
            </p:blipFill>
            <p:spPr>
              <a:xfrm>
                <a:off x="293771" y="0"/>
                <a:ext cx="296535" cy="311792"/>
              </a:xfrm>
              <a:prstGeom prst="rect">
                <a:avLst/>
              </a:prstGeom>
              <a:ln w="12700" cap="flat">
                <a:noFill/>
                <a:miter lim="400000"/>
              </a:ln>
              <a:effectLst/>
            </p:spPr>
          </p:pic>
        </p:grpSp>
        <p:pic>
          <p:nvPicPr>
            <p:cNvPr id="32" name="image43.png"/>
            <p:cNvPicPr/>
            <p:nvPr/>
          </p:nvPicPr>
          <p:blipFill>
            <a:blip r:embed="rId12">
              <a:extLst/>
            </a:blip>
            <a:stretch>
              <a:fillRect/>
            </a:stretch>
          </p:blipFill>
          <p:spPr>
            <a:xfrm>
              <a:off x="7123632" y="1151186"/>
              <a:ext cx="533703" cy="561164"/>
            </a:xfrm>
            <a:prstGeom prst="rect">
              <a:avLst/>
            </a:prstGeom>
            <a:ln w="12700">
              <a:miter lim="400000"/>
            </a:ln>
          </p:spPr>
        </p:pic>
        <p:grpSp>
          <p:nvGrpSpPr>
            <p:cNvPr id="33" name="Group 283"/>
            <p:cNvGrpSpPr/>
            <p:nvPr/>
          </p:nvGrpSpPr>
          <p:grpSpPr>
            <a:xfrm>
              <a:off x="7868846" y="1223566"/>
              <a:ext cx="412752" cy="419842"/>
              <a:chOff x="0" y="0"/>
              <a:chExt cx="412751" cy="419840"/>
            </a:xfrm>
          </p:grpSpPr>
          <p:sp>
            <p:nvSpPr>
              <p:cNvPr id="52" name="Shape 280"/>
              <p:cNvSpPr/>
              <p:nvPr/>
            </p:nvSpPr>
            <p:spPr>
              <a:xfrm>
                <a:off x="-1" y="-1"/>
                <a:ext cx="290288" cy="2902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ap="flat">
                <a:solidFill>
                  <a:srgbClr val="000000"/>
                </a:solidFill>
                <a:prstDash val="solid"/>
                <a:miter lim="800000"/>
              </a:ln>
              <a:effectLst/>
            </p:spPr>
            <p:txBody>
              <a:bodyPr wrap="square" lIns="0" tIns="0" rIns="0" bIns="0" numCol="1" anchor="ctr">
                <a:noAutofit/>
              </a:bodyPr>
              <a:lstStyle/>
              <a:p>
                <a:pPr lvl="0" algn="ctr">
                  <a:spcBef>
                    <a:spcPts val="1000"/>
                  </a:spcBef>
                </a:pPr>
                <a:endParaRPr/>
              </a:p>
            </p:txBody>
          </p:sp>
          <p:sp>
            <p:nvSpPr>
              <p:cNvPr id="53" name="Shape 281"/>
              <p:cNvSpPr/>
              <p:nvPr/>
            </p:nvSpPr>
            <p:spPr>
              <a:xfrm rot="2700000">
                <a:off x="213053" y="285582"/>
                <a:ext cx="203771" cy="728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cubicBezTo>
                      <a:pt x="16765" y="0"/>
                      <a:pt x="21600" y="4835"/>
                      <a:pt x="21600" y="10800"/>
                    </a:cubicBezTo>
                    <a:cubicBezTo>
                      <a:pt x="21600" y="16765"/>
                      <a:pt x="16765" y="21600"/>
                      <a:pt x="10800" y="21600"/>
                    </a:cubicBezTo>
                    <a:lnTo>
                      <a:pt x="0" y="21600"/>
                    </a:lnTo>
                    <a:close/>
                  </a:path>
                </a:pathLst>
              </a:custGeom>
              <a:solidFill>
                <a:srgbClr val="FFFFFF"/>
              </a:solidFill>
              <a:ln w="19050" cap="flat">
                <a:solidFill>
                  <a:srgbClr val="000000"/>
                </a:solidFill>
                <a:prstDash val="solid"/>
                <a:miter lim="800000"/>
              </a:ln>
              <a:effectLst/>
            </p:spPr>
            <p:txBody>
              <a:bodyPr wrap="square" lIns="0" tIns="0" rIns="0" bIns="0" numCol="1" anchor="ctr">
                <a:noAutofit/>
              </a:bodyPr>
              <a:lstStyle/>
              <a:p>
                <a:pPr lvl="0" algn="ctr">
                  <a:spcBef>
                    <a:spcPts val="1000"/>
                  </a:spcBef>
                </a:pPr>
                <a:endParaRPr/>
              </a:p>
            </p:txBody>
          </p:sp>
          <p:sp>
            <p:nvSpPr>
              <p:cNvPr id="54" name="Shape 282"/>
              <p:cNvSpPr/>
              <p:nvPr/>
            </p:nvSpPr>
            <p:spPr>
              <a:xfrm>
                <a:off x="31749" y="31750"/>
                <a:ext cx="226788" cy="2267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9525" cap="flat">
                <a:solidFill>
                  <a:srgbClr val="000000"/>
                </a:solidFill>
                <a:prstDash val="solid"/>
                <a:miter lim="800000"/>
              </a:ln>
              <a:effectLst/>
            </p:spPr>
            <p:txBody>
              <a:bodyPr wrap="square" lIns="0" tIns="0" rIns="0" bIns="0" numCol="1" anchor="ctr">
                <a:noAutofit/>
              </a:bodyPr>
              <a:lstStyle/>
              <a:p>
                <a:pPr lvl="0" algn="ctr">
                  <a:spcBef>
                    <a:spcPts val="1000"/>
                  </a:spcBef>
                </a:pPr>
                <a:endParaRPr/>
              </a:p>
            </p:txBody>
          </p:sp>
        </p:grpSp>
        <p:grpSp>
          <p:nvGrpSpPr>
            <p:cNvPr id="34" name="Group 286"/>
            <p:cNvGrpSpPr/>
            <p:nvPr/>
          </p:nvGrpSpPr>
          <p:grpSpPr>
            <a:xfrm>
              <a:off x="9162747" y="1231808"/>
              <a:ext cx="384316" cy="404924"/>
              <a:chOff x="0" y="0"/>
              <a:chExt cx="384315" cy="404923"/>
            </a:xfrm>
          </p:grpSpPr>
          <p:sp>
            <p:nvSpPr>
              <p:cNvPr id="50" name="Shape 284"/>
              <p:cNvSpPr/>
              <p:nvPr/>
            </p:nvSpPr>
            <p:spPr>
              <a:xfrm>
                <a:off x="67225" y="121290"/>
                <a:ext cx="241521" cy="2096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defTabSz="762000">
                  <a:lnSpc>
                    <a:spcPct val="90000"/>
                  </a:lnSpc>
                  <a:spcBef>
                    <a:spcPts val="600"/>
                  </a:spcBef>
                  <a:defRPr sz="1500"/>
                </a:lvl1pPr>
              </a:lstStyle>
              <a:p>
                <a:pPr lvl="0">
                  <a:defRPr sz="1800"/>
                </a:pPr>
                <a:r>
                  <a:rPr sz="1500"/>
                  <a:t>@</a:t>
                </a:r>
              </a:p>
            </p:txBody>
          </p:sp>
          <p:pic>
            <p:nvPicPr>
              <p:cNvPr id="51" name="image44.png"/>
              <p:cNvPicPr/>
              <p:nvPr/>
            </p:nvPicPr>
            <p:blipFill>
              <a:blip r:embed="rId13">
                <a:extLst/>
              </a:blip>
              <a:stretch>
                <a:fillRect/>
              </a:stretch>
            </p:blipFill>
            <p:spPr>
              <a:xfrm>
                <a:off x="0" y="0"/>
                <a:ext cx="384316" cy="404924"/>
              </a:xfrm>
              <a:prstGeom prst="rect">
                <a:avLst/>
              </a:prstGeom>
              <a:ln w="12700" cap="flat">
                <a:noFill/>
                <a:miter lim="400000"/>
              </a:ln>
              <a:effectLst/>
            </p:spPr>
          </p:pic>
        </p:grpSp>
        <p:grpSp>
          <p:nvGrpSpPr>
            <p:cNvPr id="35" name="Group 290"/>
            <p:cNvGrpSpPr/>
            <p:nvPr/>
          </p:nvGrpSpPr>
          <p:grpSpPr>
            <a:xfrm>
              <a:off x="8540826" y="1232633"/>
              <a:ext cx="395044" cy="446516"/>
              <a:chOff x="0" y="0"/>
              <a:chExt cx="395042" cy="446514"/>
            </a:xfrm>
          </p:grpSpPr>
          <p:sp>
            <p:nvSpPr>
              <p:cNvPr id="47" name="Shape 287"/>
              <p:cNvSpPr/>
              <p:nvPr/>
            </p:nvSpPr>
            <p:spPr>
              <a:xfrm>
                <a:off x="48974" y="0"/>
                <a:ext cx="136073" cy="381000"/>
              </a:xfrm>
              <a:prstGeom prst="rect">
                <a:avLst/>
              </a:prstGeom>
              <a:solidFill>
                <a:srgbClr val="FFFFFF"/>
              </a:solidFill>
              <a:ln w="12700" cap="flat">
                <a:solidFill>
                  <a:srgbClr val="000000"/>
                </a:solidFill>
                <a:prstDash val="solid"/>
                <a:miter lim="800000"/>
              </a:ln>
              <a:effectLst/>
            </p:spPr>
            <p:txBody>
              <a:bodyPr wrap="square" lIns="0" tIns="0" rIns="0" bIns="0" numCol="1" anchor="ctr">
                <a:noAutofit/>
              </a:bodyPr>
              <a:lstStyle/>
              <a:p>
                <a:pPr lvl="0" algn="ctr">
                  <a:spcBef>
                    <a:spcPts val="1000"/>
                  </a:spcBef>
                </a:pPr>
                <a:endParaRPr/>
              </a:p>
            </p:txBody>
          </p:sp>
          <p:pic>
            <p:nvPicPr>
              <p:cNvPr id="48" name="image45.png"/>
              <p:cNvPicPr/>
              <p:nvPr/>
            </p:nvPicPr>
            <p:blipFill>
              <a:blip r:embed="rId14">
                <a:extLst/>
              </a:blip>
              <a:stretch>
                <a:fillRect/>
              </a:stretch>
            </p:blipFill>
            <p:spPr>
              <a:xfrm rot="20705793">
                <a:off x="39457" y="76948"/>
                <a:ext cx="317944" cy="334303"/>
              </a:xfrm>
              <a:prstGeom prst="rect">
                <a:avLst/>
              </a:prstGeom>
              <a:ln w="12700" cap="flat">
                <a:noFill/>
                <a:miter lim="400000"/>
              </a:ln>
              <a:effectLst/>
            </p:spPr>
          </p:pic>
          <p:pic>
            <p:nvPicPr>
              <p:cNvPr id="49" name="image45.png"/>
              <p:cNvPicPr/>
              <p:nvPr/>
            </p:nvPicPr>
            <p:blipFill>
              <a:blip r:embed="rId14">
                <a:extLst/>
              </a:blip>
              <a:stretch>
                <a:fillRect/>
              </a:stretch>
            </p:blipFill>
            <p:spPr>
              <a:xfrm rot="20705793">
                <a:off x="37642" y="75133"/>
                <a:ext cx="317944" cy="334304"/>
              </a:xfrm>
              <a:prstGeom prst="rect">
                <a:avLst/>
              </a:prstGeom>
              <a:ln w="12700" cap="flat">
                <a:noFill/>
                <a:miter lim="400000"/>
              </a:ln>
              <a:effectLst/>
            </p:spPr>
          </p:pic>
        </p:grpSp>
        <p:pic>
          <p:nvPicPr>
            <p:cNvPr id="36" name="image46.png"/>
            <p:cNvPicPr/>
            <p:nvPr/>
          </p:nvPicPr>
          <p:blipFill>
            <a:blip r:embed="rId15">
              <a:extLst/>
            </a:blip>
            <a:stretch>
              <a:fillRect/>
            </a:stretch>
          </p:blipFill>
          <p:spPr>
            <a:xfrm>
              <a:off x="10638590" y="1122637"/>
              <a:ext cx="500446" cy="527281"/>
            </a:xfrm>
            <a:prstGeom prst="rect">
              <a:avLst/>
            </a:prstGeom>
            <a:ln w="12700">
              <a:miter lim="400000"/>
            </a:ln>
          </p:spPr>
        </p:pic>
      </p:grpSp>
      <p:grpSp>
        <p:nvGrpSpPr>
          <p:cNvPr id="37" name="Group 36"/>
          <p:cNvGrpSpPr/>
          <p:nvPr/>
        </p:nvGrpSpPr>
        <p:grpSpPr>
          <a:xfrm>
            <a:off x="1025896" y="2104444"/>
            <a:ext cx="10076495" cy="3914702"/>
            <a:chOff x="940276" y="2715802"/>
            <a:chExt cx="10076495" cy="3914702"/>
          </a:xfrm>
        </p:grpSpPr>
        <p:sp>
          <p:nvSpPr>
            <p:cNvPr id="38" name="Shape 308"/>
            <p:cNvSpPr/>
            <p:nvPr/>
          </p:nvSpPr>
          <p:spPr>
            <a:xfrm>
              <a:off x="941437" y="4716004"/>
              <a:ext cx="10075334" cy="914400"/>
            </a:xfrm>
            <a:prstGeom prst="rect">
              <a:avLst/>
            </a:prstGeom>
            <a:blipFill rotWithShape="1">
              <a:blip r:embed="rId16"/>
              <a:stretch>
                <a:fillRect/>
              </a:stretch>
            </a:blipFill>
            <a:ln w="6350">
              <a:solidFill>
                <a:srgbClr val="FFFFFF"/>
              </a:solidFill>
              <a:miter/>
            </a:ln>
          </p:spPr>
          <p:txBody>
            <a:bodyPr lIns="0" tIns="0" rIns="0" bIns="0" anchor="ctr"/>
            <a:lstStyle/>
            <a:p>
              <a:pPr lvl="0" algn="ctr">
                <a:tabLst>
                  <a:tab pos="723900" algn="l"/>
                  <a:tab pos="1447800" algn="l"/>
                  <a:tab pos="2171700" algn="l"/>
                  <a:tab pos="2895600" algn="l"/>
                  <a:tab pos="3619500" algn="l"/>
                  <a:tab pos="4343400" algn="l"/>
                  <a:tab pos="5067300" algn="l"/>
                  <a:tab pos="5791200" algn="l"/>
                </a:tabLst>
                <a:defRPr>
                  <a:solidFill>
                    <a:srgbClr val="FFFFFF"/>
                  </a:solidFill>
                  <a:latin typeface="Arial Bold"/>
                  <a:ea typeface="Arial Bold"/>
                  <a:cs typeface="Arial Bold"/>
                  <a:sym typeface="Arial Bold"/>
                </a:defRPr>
              </a:pPr>
              <a:r>
                <a:rPr lang="en-US" dirty="0" smtClean="0"/>
                <a:t>DATA MANAGEMENT</a:t>
              </a:r>
              <a:endParaRPr dirty="0"/>
            </a:p>
          </p:txBody>
        </p:sp>
        <p:sp>
          <p:nvSpPr>
            <p:cNvPr id="39" name="Shape 311"/>
            <p:cNvSpPr/>
            <p:nvPr/>
          </p:nvSpPr>
          <p:spPr>
            <a:xfrm>
              <a:off x="940276" y="2715802"/>
              <a:ext cx="10076495" cy="914400"/>
            </a:xfrm>
            <a:prstGeom prst="rect">
              <a:avLst/>
            </a:prstGeom>
            <a:blipFill rotWithShape="1">
              <a:blip r:embed="rId16"/>
              <a:stretch>
                <a:fillRect/>
              </a:stretch>
            </a:blipFill>
            <a:ln w="12700">
              <a:miter lim="400000"/>
            </a:ln>
          </p:spPr>
          <p:txBody>
            <a:bodyPr lIns="0" tIns="0" rIns="0" bIns="0" anchor="ctr"/>
            <a:lstStyle/>
            <a:p>
              <a:pPr lvl="0" algn="ctr" defTabSz="913935">
                <a:tabLst>
                  <a:tab pos="711200" algn="l"/>
                  <a:tab pos="1435100" algn="l"/>
                  <a:tab pos="2159000" algn="l"/>
                  <a:tab pos="2882900" algn="l"/>
                  <a:tab pos="3606800" algn="l"/>
                  <a:tab pos="4330700" algn="l"/>
                  <a:tab pos="5054600" algn="l"/>
                  <a:tab pos="5778500" algn="l"/>
                </a:tabLst>
                <a:defRPr sz="2000">
                  <a:solidFill>
                    <a:srgbClr val="FFFFFF"/>
                  </a:solidFill>
                  <a:latin typeface="Arial Bold"/>
                  <a:ea typeface="Arial Bold"/>
                  <a:cs typeface="Arial Bold"/>
                  <a:sym typeface="Arial Bold"/>
                </a:defRPr>
              </a:pPr>
              <a:r>
                <a:rPr lang="en-US" dirty="0" smtClean="0"/>
                <a:t>EXPERIENCE MANAGEMENT</a:t>
              </a:r>
              <a:endParaRPr dirty="0"/>
            </a:p>
          </p:txBody>
        </p:sp>
        <p:sp>
          <p:nvSpPr>
            <p:cNvPr id="40" name="Shape 308"/>
            <p:cNvSpPr/>
            <p:nvPr/>
          </p:nvSpPr>
          <p:spPr>
            <a:xfrm>
              <a:off x="941437" y="5716104"/>
              <a:ext cx="10075334" cy="914400"/>
            </a:xfrm>
            <a:prstGeom prst="rect">
              <a:avLst/>
            </a:prstGeom>
            <a:blipFill rotWithShape="1">
              <a:blip r:embed="rId16"/>
              <a:stretch>
                <a:fillRect/>
              </a:stretch>
            </a:blipFill>
            <a:ln w="6350">
              <a:solidFill>
                <a:srgbClr val="FFFFFF"/>
              </a:solidFill>
              <a:miter/>
            </a:ln>
          </p:spPr>
          <p:txBody>
            <a:bodyPr lIns="0" tIns="0" rIns="0" bIns="0" anchor="ctr"/>
            <a:lstStyle/>
            <a:p>
              <a:pPr lvl="0" algn="ctr">
                <a:tabLst>
                  <a:tab pos="723900" algn="l"/>
                  <a:tab pos="1447800" algn="l"/>
                  <a:tab pos="2171700" algn="l"/>
                  <a:tab pos="2895600" algn="l"/>
                  <a:tab pos="3619500" algn="l"/>
                  <a:tab pos="4343400" algn="l"/>
                  <a:tab pos="5067300" algn="l"/>
                  <a:tab pos="5791200" algn="l"/>
                </a:tabLst>
                <a:defRPr>
                  <a:solidFill>
                    <a:srgbClr val="FFFFFF"/>
                  </a:solidFill>
                  <a:latin typeface="Arial Bold"/>
                  <a:ea typeface="Arial Bold"/>
                  <a:cs typeface="Arial Bold"/>
                  <a:sym typeface="Arial Bold"/>
                </a:defRPr>
              </a:pPr>
              <a:r>
                <a:rPr lang="en-US" dirty="0" smtClean="0"/>
                <a:t>PLATFORM, INFRASTRUCTURE, INTEGRATION </a:t>
              </a:r>
              <a:endParaRPr dirty="0"/>
            </a:p>
          </p:txBody>
        </p:sp>
        <p:grpSp>
          <p:nvGrpSpPr>
            <p:cNvPr id="41" name="Group 40"/>
            <p:cNvGrpSpPr/>
            <p:nvPr/>
          </p:nvGrpSpPr>
          <p:grpSpPr>
            <a:xfrm>
              <a:off x="940276" y="3715903"/>
              <a:ext cx="10076495" cy="914400"/>
              <a:chOff x="940276" y="3761820"/>
              <a:chExt cx="10076495" cy="914400"/>
            </a:xfrm>
          </p:grpSpPr>
          <p:sp>
            <p:nvSpPr>
              <p:cNvPr id="42" name="Shape 295"/>
              <p:cNvSpPr/>
              <p:nvPr/>
            </p:nvSpPr>
            <p:spPr>
              <a:xfrm>
                <a:off x="2979340" y="3761820"/>
                <a:ext cx="1920239" cy="914400"/>
              </a:xfrm>
              <a:prstGeom prst="rect">
                <a:avLst/>
              </a:prstGeom>
              <a:blipFill rotWithShape="1">
                <a:blip r:embed="rId16"/>
                <a:stretch>
                  <a:fillRect/>
                </a:stretch>
              </a:blipFill>
              <a:ln w="6350" cap="flat">
                <a:solidFill>
                  <a:srgbClr val="FFFFFF"/>
                </a:solidFill>
                <a:prstDash val="solid"/>
                <a:miter lim="800000"/>
              </a:ln>
              <a:effectLst/>
            </p:spPr>
            <p:txBody>
              <a:bodyPr wrap="square" lIns="0" tIns="0" rIns="0" bIns="0" numCol="1" anchor="ctr">
                <a:noAutofit/>
              </a:bodyPr>
              <a:lstStyle/>
              <a:p>
                <a:pPr lvl="0" algn="ctr">
                  <a:tabLst>
                    <a:tab pos="723900" algn="l"/>
                    <a:tab pos="1447800" algn="l"/>
                    <a:tab pos="2171700" algn="l"/>
                    <a:tab pos="2895600" algn="l"/>
                    <a:tab pos="3619500" algn="l"/>
                    <a:tab pos="4343400" algn="l"/>
                    <a:tab pos="5067300" algn="l"/>
                    <a:tab pos="5791200" algn="l"/>
                  </a:tabLst>
                </a:pPr>
                <a:r>
                  <a:rPr lang="en-US" dirty="0" smtClean="0">
                    <a:solidFill>
                      <a:srgbClr val="FFFFFF"/>
                    </a:solidFill>
                  </a:rPr>
                  <a:t>BILLING</a:t>
                </a:r>
                <a:endParaRPr dirty="0">
                  <a:solidFill>
                    <a:srgbClr val="FFFFFF"/>
                  </a:solidFill>
                </a:endParaRPr>
              </a:p>
            </p:txBody>
          </p:sp>
          <p:sp>
            <p:nvSpPr>
              <p:cNvPr id="43" name="Shape 298"/>
              <p:cNvSpPr/>
              <p:nvPr/>
            </p:nvSpPr>
            <p:spPr>
              <a:xfrm>
                <a:off x="5018404" y="3761820"/>
                <a:ext cx="1920239" cy="914400"/>
              </a:xfrm>
              <a:prstGeom prst="rect">
                <a:avLst/>
              </a:prstGeom>
              <a:blipFill rotWithShape="1">
                <a:blip r:embed="rId16"/>
                <a:stretch>
                  <a:fillRect/>
                </a:stretch>
              </a:blipFill>
              <a:ln w="6350" cap="flat">
                <a:solidFill>
                  <a:srgbClr val="FFFFFF"/>
                </a:solidFill>
                <a:prstDash val="solid"/>
                <a:miter lim="800000"/>
              </a:ln>
              <a:effectLst/>
            </p:spPr>
            <p:txBody>
              <a:bodyPr wrap="square" lIns="0" tIns="0" rIns="0" bIns="0" numCol="1" anchor="ctr">
                <a:noAutofit/>
              </a:bodyPr>
              <a:lstStyle/>
              <a:p>
                <a:pPr lvl="0" algn="ctr">
                  <a:tabLst>
                    <a:tab pos="723900" algn="l"/>
                    <a:tab pos="1447800" algn="l"/>
                    <a:tab pos="2171700" algn="l"/>
                    <a:tab pos="2895600" algn="l"/>
                    <a:tab pos="3619500" algn="l"/>
                    <a:tab pos="4343400" algn="l"/>
                    <a:tab pos="5067300" algn="l"/>
                    <a:tab pos="5791200" algn="l"/>
                  </a:tabLst>
                </a:pPr>
                <a:r>
                  <a:rPr lang="en-US" dirty="0" smtClean="0">
                    <a:solidFill>
                      <a:srgbClr val="FFFFFF"/>
                    </a:solidFill>
                  </a:rPr>
                  <a:t>MARKETING</a:t>
                </a:r>
                <a:endParaRPr dirty="0">
                  <a:solidFill>
                    <a:srgbClr val="FFFFFF"/>
                  </a:solidFill>
                </a:endParaRPr>
              </a:p>
            </p:txBody>
          </p:sp>
          <p:sp>
            <p:nvSpPr>
              <p:cNvPr id="44" name="Shape 301"/>
              <p:cNvSpPr/>
              <p:nvPr/>
            </p:nvSpPr>
            <p:spPr>
              <a:xfrm>
                <a:off x="7057468" y="3761820"/>
                <a:ext cx="1920239" cy="914400"/>
              </a:xfrm>
              <a:prstGeom prst="rect">
                <a:avLst/>
              </a:prstGeom>
              <a:blipFill rotWithShape="1">
                <a:blip r:embed="rId16"/>
                <a:stretch>
                  <a:fillRect/>
                </a:stretch>
              </a:blipFill>
              <a:ln w="6350" cap="flat">
                <a:solidFill>
                  <a:srgbClr val="FFFFFF"/>
                </a:solidFill>
                <a:prstDash val="solid"/>
                <a:miter lim="800000"/>
              </a:ln>
              <a:effectLst/>
            </p:spPr>
            <p:txBody>
              <a:bodyPr wrap="square" lIns="0" tIns="0" rIns="0" bIns="0" numCol="1" anchor="ctr">
                <a:noAutofit/>
              </a:bodyPr>
              <a:lstStyle/>
              <a:p>
                <a:pPr lvl="0" algn="ctr">
                  <a:tabLst>
                    <a:tab pos="723900" algn="l"/>
                    <a:tab pos="1447800" algn="l"/>
                    <a:tab pos="2171700" algn="l"/>
                    <a:tab pos="2895600" algn="l"/>
                    <a:tab pos="3619500" algn="l"/>
                    <a:tab pos="4343400" algn="l"/>
                    <a:tab pos="5067300" algn="l"/>
                    <a:tab pos="5791200" algn="l"/>
                  </a:tabLst>
                </a:pPr>
                <a:r>
                  <a:rPr lang="en-US" dirty="0" smtClean="0">
                    <a:solidFill>
                      <a:srgbClr val="FFFFFF"/>
                    </a:solidFill>
                  </a:rPr>
                  <a:t>SALES</a:t>
                </a:r>
                <a:endParaRPr dirty="0">
                  <a:solidFill>
                    <a:srgbClr val="FFFFFF"/>
                  </a:solidFill>
                </a:endParaRPr>
              </a:p>
            </p:txBody>
          </p:sp>
          <p:sp>
            <p:nvSpPr>
              <p:cNvPr id="45" name="Shape 314"/>
              <p:cNvSpPr/>
              <p:nvPr/>
            </p:nvSpPr>
            <p:spPr>
              <a:xfrm>
                <a:off x="940276" y="3761820"/>
                <a:ext cx="1920239" cy="914400"/>
              </a:xfrm>
              <a:prstGeom prst="rect">
                <a:avLst/>
              </a:prstGeom>
              <a:blipFill rotWithShape="1">
                <a:blip r:embed="rId16"/>
                <a:stretch>
                  <a:fillRect/>
                </a:stretch>
              </a:blipFill>
              <a:ln w="6350" cap="flat">
                <a:solidFill>
                  <a:srgbClr val="FFFFFF"/>
                </a:solidFill>
                <a:prstDash val="solid"/>
                <a:miter lim="800000"/>
              </a:ln>
              <a:effectLst/>
            </p:spPr>
            <p:txBody>
              <a:bodyPr wrap="square" lIns="0" tIns="0" rIns="0" bIns="0" numCol="1" anchor="ctr">
                <a:noAutofit/>
              </a:bodyPr>
              <a:lstStyle/>
              <a:p>
                <a:pPr lvl="0" algn="ctr">
                  <a:tabLst>
                    <a:tab pos="723900" algn="l"/>
                    <a:tab pos="1447800" algn="l"/>
                    <a:tab pos="2171700" algn="l"/>
                    <a:tab pos="2895600" algn="l"/>
                    <a:tab pos="3619500" algn="l"/>
                    <a:tab pos="4343400" algn="l"/>
                    <a:tab pos="5067300" algn="l"/>
                    <a:tab pos="5791200" algn="l"/>
                  </a:tabLst>
                </a:pPr>
                <a:r>
                  <a:rPr lang="en-US" dirty="0" smtClean="0">
                    <a:solidFill>
                      <a:srgbClr val="FFFFFF"/>
                    </a:solidFill>
                  </a:rPr>
                  <a:t>COMMERCE</a:t>
                </a:r>
                <a:endParaRPr dirty="0">
                  <a:solidFill>
                    <a:srgbClr val="FFFFFF"/>
                  </a:solidFill>
                </a:endParaRPr>
              </a:p>
            </p:txBody>
          </p:sp>
          <p:sp>
            <p:nvSpPr>
              <p:cNvPr id="46" name="Shape 301"/>
              <p:cNvSpPr/>
              <p:nvPr/>
            </p:nvSpPr>
            <p:spPr>
              <a:xfrm>
                <a:off x="9096532" y="3761820"/>
                <a:ext cx="1920239" cy="914400"/>
              </a:xfrm>
              <a:prstGeom prst="rect">
                <a:avLst/>
              </a:prstGeom>
              <a:blipFill rotWithShape="1">
                <a:blip r:embed="rId16"/>
                <a:stretch>
                  <a:fillRect/>
                </a:stretch>
              </a:blipFill>
              <a:ln w="6350" cap="flat">
                <a:solidFill>
                  <a:srgbClr val="FFFFFF"/>
                </a:solidFill>
                <a:prstDash val="solid"/>
                <a:miter lim="800000"/>
              </a:ln>
              <a:effectLst/>
            </p:spPr>
            <p:txBody>
              <a:bodyPr wrap="square" lIns="0" tIns="0" rIns="0" bIns="0" numCol="1" anchor="ctr">
                <a:noAutofit/>
              </a:bodyPr>
              <a:lstStyle/>
              <a:p>
                <a:pPr lvl="0" algn="ctr">
                  <a:tabLst>
                    <a:tab pos="723900" algn="l"/>
                    <a:tab pos="1447800" algn="l"/>
                    <a:tab pos="2171700" algn="l"/>
                    <a:tab pos="2895600" algn="l"/>
                    <a:tab pos="3619500" algn="l"/>
                    <a:tab pos="4343400" algn="l"/>
                    <a:tab pos="5067300" algn="l"/>
                    <a:tab pos="5791200" algn="l"/>
                  </a:tabLst>
                </a:pPr>
                <a:r>
                  <a:rPr lang="en-US" dirty="0" smtClean="0">
                    <a:solidFill>
                      <a:srgbClr val="FFFFFF"/>
                    </a:solidFill>
                  </a:rPr>
                  <a:t>SERVICE</a:t>
                </a:r>
                <a:endParaRPr dirty="0">
                  <a:solidFill>
                    <a:srgbClr val="FFFFFF"/>
                  </a:solidFill>
                </a:endParaRPr>
              </a:p>
            </p:txBody>
          </p:sp>
        </p:grpSp>
      </p:grpSp>
    </p:spTree>
    <p:extLst>
      <p:ext uri="{BB962C8B-B14F-4D97-AF65-F5344CB8AC3E}">
        <p14:creationId xmlns:p14="http://schemas.microsoft.com/office/powerpoint/2010/main" val="26783425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descr="marks01.png"/>
          <p:cNvPicPr>
            <a:picLocks noChangeAspect="1"/>
          </p:cNvPicPr>
          <p:nvPr/>
        </p:nvPicPr>
        <p:blipFill>
          <a:blip r:embed="rId3" cstate="print">
            <a:biLevel thresh="75000"/>
            <a:extLst>
              <a:ext uri="{28A0092B-C50C-407E-A947-70E740481C1C}">
                <a14:useLocalDpi xmlns:a14="http://schemas.microsoft.com/office/drawing/2010/main" val="0"/>
              </a:ext>
            </a:extLst>
          </a:blip>
          <a:stretch>
            <a:fillRect/>
          </a:stretch>
        </p:blipFill>
        <p:spPr>
          <a:xfrm rot="10800000">
            <a:off x="9254898" y="4632989"/>
            <a:ext cx="1163745" cy="876300"/>
          </a:xfrm>
          <a:prstGeom prst="rect">
            <a:avLst/>
          </a:prstGeom>
        </p:spPr>
      </p:pic>
      <p:sp>
        <p:nvSpPr>
          <p:cNvPr id="6" name="Text Placeholder 11"/>
          <p:cNvSpPr txBox="1">
            <a:spLocks/>
          </p:cNvSpPr>
          <p:nvPr/>
        </p:nvSpPr>
        <p:spPr bwMode="gray">
          <a:xfrm>
            <a:off x="600055" y="1619861"/>
            <a:ext cx="11196638" cy="1522412"/>
          </a:xfrm>
          <a:prstGeom prst="rect">
            <a:avLst/>
          </a:prstGeom>
        </p:spPr>
        <p:txBody>
          <a:bodyPr vert="horz" lIns="121917" tIns="60958" rIns="121917" bIns="60958" rtlCol="0">
            <a:noAutofit/>
          </a:bodyPr>
          <a:lstStyle>
            <a:lvl1pPr marL="0" indent="0" algn="l" defTabSz="1219170" rtl="0" eaLnBrk="1" latinLnBrk="0" hangingPunct="1">
              <a:spcBef>
                <a:spcPts val="2160"/>
              </a:spcBef>
              <a:buClr>
                <a:schemeClr val="accent1"/>
              </a:buClr>
              <a:buSzPct val="80000"/>
              <a:buFontTx/>
              <a:buNone/>
              <a:defRPr sz="2400" b="1" kern="1200">
                <a:solidFill>
                  <a:schemeClr val="tx1"/>
                </a:solidFill>
                <a:latin typeface="+mn-lt"/>
                <a:ea typeface="+mn-ea"/>
                <a:cs typeface="+mn-cs"/>
              </a:defRPr>
            </a:lvl1pPr>
            <a:lvl2pPr marL="0" indent="0" algn="l" defTabSz="1219170" rtl="0" eaLnBrk="1" latinLnBrk="0" hangingPunct="1">
              <a:spcBef>
                <a:spcPts val="667"/>
              </a:spcBef>
              <a:buClr>
                <a:schemeClr val="accent1"/>
              </a:buClr>
              <a:buSzPct val="80000"/>
              <a:buFont typeface="Wingdings" pitchFamily="2" charset="2"/>
              <a:buNone/>
              <a:defRPr sz="2400" kern="1200">
                <a:solidFill>
                  <a:schemeClr val="tx1"/>
                </a:solidFill>
                <a:latin typeface="+mn-lt"/>
                <a:ea typeface="+mn-ea"/>
                <a:cs typeface="+mn-cs"/>
              </a:defRPr>
            </a:lvl2pPr>
            <a:lvl3pPr marL="359824" indent="-241294" algn="l" defTabSz="1219170" rtl="0" eaLnBrk="1" latinLnBrk="0" hangingPunct="1">
              <a:spcBef>
                <a:spcPts val="560"/>
              </a:spcBef>
              <a:buClr>
                <a:schemeClr val="accent1"/>
              </a:buClr>
              <a:buSzPct val="100000"/>
              <a:buFont typeface="Wingdings" pitchFamily="2" charset="2"/>
              <a:buChar char=""/>
              <a:defRPr sz="2133" kern="1200">
                <a:solidFill>
                  <a:schemeClr val="tx1"/>
                </a:solidFill>
                <a:latin typeface="+mn-lt"/>
                <a:ea typeface="+mn-ea"/>
                <a:cs typeface="+mn-cs"/>
              </a:defRPr>
            </a:lvl3pPr>
            <a:lvl4pPr marL="596885" indent="-237061" algn="l" defTabSz="1219170" rtl="0" eaLnBrk="1" latinLnBrk="0" hangingPunct="1">
              <a:spcBef>
                <a:spcPts val="560"/>
              </a:spcBef>
              <a:buClr>
                <a:schemeClr val="accent2"/>
              </a:buClr>
              <a:buSzPct val="100000"/>
              <a:buFont typeface="Arial" pitchFamily="34" charset="0"/>
              <a:buChar char="–"/>
              <a:defRPr sz="1867" kern="1200">
                <a:solidFill>
                  <a:schemeClr val="tx1"/>
                </a:solidFill>
                <a:latin typeface="+mn-lt"/>
                <a:ea typeface="+mn-ea"/>
                <a:cs typeface="+mn-cs"/>
              </a:defRPr>
            </a:lvl4pPr>
            <a:lvl5pPr marL="836063" indent="-239178" algn="l" defTabSz="1219170" rtl="0" eaLnBrk="1" latinLnBrk="0" hangingPunct="1">
              <a:spcBef>
                <a:spcPts val="336"/>
              </a:spcBef>
              <a:buClr>
                <a:schemeClr val="accent2"/>
              </a:buClr>
              <a:buSzPct val="100000"/>
              <a:buFont typeface="Courier New" pitchFamily="49" charset="0"/>
              <a:buChar char="o"/>
              <a:defRPr sz="18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en-US" sz="2800" dirty="0" smtClean="0">
                <a:solidFill>
                  <a:srgbClr val="0071FA"/>
                </a:solidFill>
              </a:rPr>
              <a:t>	</a:t>
            </a:r>
            <a:r>
              <a:rPr lang="en-US" sz="2800" dirty="0" smtClean="0"/>
              <a:t>THE DIGITAL ECONOMY IS DEVELOPING RAPIDLY WORLDWIDE. IT IS THE SINGLE MOST IMPORTANT DRIVER </a:t>
            </a:r>
            <a:br>
              <a:rPr lang="en-US" sz="2800" dirty="0" smtClean="0"/>
            </a:br>
            <a:r>
              <a:rPr lang="en-US" sz="2800" dirty="0" smtClean="0"/>
              <a:t>OF INNOVATION, COMPETITIVENESS AND GROWTH… </a:t>
            </a:r>
            <a:r>
              <a:rPr lang="en-US" sz="2800" dirty="0" smtClean="0">
                <a:solidFill>
                  <a:srgbClr val="F0AB00"/>
                </a:solidFill>
              </a:rPr>
              <a:t>UNFORTUNATELY, ONLY TWO PERCENT OF EUROPEAN ENTERPRISES ARE CURRENTLY TAKING FULL ADVANTAGE </a:t>
            </a:r>
            <a:br>
              <a:rPr lang="en-US" sz="2800" dirty="0" smtClean="0">
                <a:solidFill>
                  <a:srgbClr val="F0AB00"/>
                </a:solidFill>
              </a:rPr>
            </a:br>
            <a:r>
              <a:rPr lang="en-US" sz="2800" dirty="0" smtClean="0">
                <a:solidFill>
                  <a:srgbClr val="F0AB00"/>
                </a:solidFill>
              </a:rPr>
              <a:t>OF NEW DIGITAL OPPORTUNITIES. </a:t>
            </a:r>
            <a:r>
              <a:rPr lang="en-US" sz="2800" dirty="0" smtClean="0"/>
              <a:t>HOW EUROPEAN BUSINESSES ADOPT DIGITAL TECHNOLOGIES WILL BE A </a:t>
            </a:r>
            <a:br>
              <a:rPr lang="en-US" sz="2800" dirty="0" smtClean="0"/>
            </a:br>
            <a:r>
              <a:rPr lang="en-US" sz="2800" dirty="0" smtClean="0"/>
              <a:t>KEY DETERMINANT OF THEIR FUTURE GROWTH</a:t>
            </a:r>
            <a:endParaRPr lang="en-US" sz="2800" dirty="0"/>
          </a:p>
        </p:txBody>
      </p:sp>
      <p:sp>
        <p:nvSpPr>
          <p:cNvPr id="7" name="Rectangle 7"/>
          <p:cNvSpPr/>
          <p:nvPr/>
        </p:nvSpPr>
        <p:spPr>
          <a:xfrm>
            <a:off x="3529874" y="4789093"/>
            <a:ext cx="8443960" cy="720197"/>
          </a:xfrm>
          <a:prstGeom prst="rect">
            <a:avLst/>
          </a:prstGeom>
        </p:spPr>
        <p:txBody>
          <a:bodyPr wrap="square" lIns="0" tIns="0" bIns="0" anchor="b" anchorCtr="0">
            <a:spAutoFit/>
          </a:bodyPr>
          <a:lstStyle/>
          <a:p>
            <a:pPr marL="0" lvl="1" algn="r" defTabSz="912239" fontAlgn="base">
              <a:lnSpc>
                <a:spcPct val="110000"/>
              </a:lnSpc>
              <a:spcBef>
                <a:spcPct val="0"/>
              </a:spcBef>
              <a:spcAft>
                <a:spcPct val="0"/>
              </a:spcAft>
            </a:pPr>
            <a:endParaRPr lang="en-US" b="1" dirty="0" smtClean="0">
              <a:latin typeface="Arial" charset="0"/>
              <a:ea typeface="ＭＳ Ｐゴシック" charset="0"/>
              <a:cs typeface="Arial" charset="0"/>
            </a:endParaRPr>
          </a:p>
          <a:p>
            <a:pPr algn="r" fontAlgn="base">
              <a:spcBef>
                <a:spcPct val="50000"/>
              </a:spcBef>
              <a:spcAft>
                <a:spcPct val="0"/>
              </a:spcAft>
              <a:buClr>
                <a:srgbClr val="F0AB00"/>
              </a:buClr>
              <a:buSzPct val="80000"/>
            </a:pPr>
            <a:r>
              <a:rPr lang="en-US" b="1" dirty="0"/>
              <a:t>European Commission, 2015</a:t>
            </a:r>
          </a:p>
        </p:txBody>
      </p:sp>
      <p:sp>
        <p:nvSpPr>
          <p:cNvPr id="8" name="TextBox 7"/>
          <p:cNvSpPr txBox="1"/>
          <p:nvPr/>
        </p:nvSpPr>
        <p:spPr>
          <a:xfrm>
            <a:off x="1451428" y="1262745"/>
            <a:ext cx="595035" cy="1569660"/>
          </a:xfrm>
          <a:prstGeom prst="rect">
            <a:avLst/>
          </a:prstGeom>
          <a:noFill/>
        </p:spPr>
        <p:txBody>
          <a:bodyPr wrap="none" rtlCol="0">
            <a:spAutoFit/>
          </a:bodyPr>
          <a:lstStyle/>
          <a:p>
            <a:pPr fontAlgn="base">
              <a:spcBef>
                <a:spcPct val="50000"/>
              </a:spcBef>
              <a:spcAft>
                <a:spcPct val="0"/>
              </a:spcAft>
              <a:buClr>
                <a:srgbClr val="F0AB00"/>
              </a:buClr>
              <a:buSzPct val="80000"/>
            </a:pPr>
            <a:r>
              <a:rPr lang="en-NZ" sz="9600" kern="0" dirty="0" smtClean="0">
                <a:ea typeface="Arial Unicode MS" pitchFamily="34" charset="-128"/>
                <a:cs typeface="Arial Unicode MS" pitchFamily="34" charset="-128"/>
              </a:rPr>
              <a:t>“</a:t>
            </a:r>
          </a:p>
        </p:txBody>
      </p:sp>
      <p:sp>
        <p:nvSpPr>
          <p:cNvPr id="9" name="TextBox 8"/>
          <p:cNvSpPr txBox="1"/>
          <p:nvPr/>
        </p:nvSpPr>
        <p:spPr>
          <a:xfrm>
            <a:off x="8432801" y="4347031"/>
            <a:ext cx="1277914" cy="1569660"/>
          </a:xfrm>
          <a:prstGeom prst="rect">
            <a:avLst/>
          </a:prstGeom>
          <a:noFill/>
        </p:spPr>
        <p:txBody>
          <a:bodyPr wrap="none" rtlCol="0">
            <a:spAutoFit/>
          </a:bodyPr>
          <a:lstStyle/>
          <a:p>
            <a:pPr fontAlgn="base">
              <a:spcBef>
                <a:spcPct val="50000"/>
              </a:spcBef>
              <a:spcAft>
                <a:spcPct val="0"/>
              </a:spcAft>
              <a:buClr>
                <a:srgbClr val="F0AB00"/>
              </a:buClr>
              <a:buSzPct val="80000"/>
            </a:pPr>
            <a:r>
              <a:rPr lang="en-NZ" sz="9600" kern="0" dirty="0" smtClean="0">
                <a:ea typeface="Arial Unicode MS" pitchFamily="34" charset="-128"/>
                <a:cs typeface="Arial Unicode MS" pitchFamily="34" charset="-128"/>
              </a:rPr>
              <a:t> </a:t>
            </a:r>
            <a:r>
              <a:rPr lang="en-NZ" sz="9600" kern="0" dirty="0" smtClean="0">
                <a:solidFill>
                  <a:schemeClr val="bg1"/>
                </a:solidFill>
                <a:ea typeface="Arial Unicode MS" pitchFamily="34" charset="-128"/>
                <a:cs typeface="Arial Unicode MS" pitchFamily="34" charset="-128"/>
              </a:rPr>
              <a:t>.</a:t>
            </a:r>
            <a:r>
              <a:rPr lang="en-NZ" sz="9600" kern="0" dirty="0" smtClean="0">
                <a:ea typeface="Arial Unicode MS" pitchFamily="34" charset="-128"/>
                <a:cs typeface="Arial Unicode MS" pitchFamily="34" charset="-128"/>
              </a:rPr>
              <a:t>”</a:t>
            </a:r>
          </a:p>
        </p:txBody>
      </p:sp>
      <p:sp>
        <p:nvSpPr>
          <p:cNvPr id="10" name="Title 9"/>
          <p:cNvSpPr>
            <a:spLocks noGrp="1"/>
          </p:cNvSpPr>
          <p:nvPr>
            <p:ph type="title"/>
          </p:nvPr>
        </p:nvSpPr>
        <p:spPr/>
        <p:txBody>
          <a:bodyPr/>
          <a:lstStyle/>
          <a:p>
            <a:r>
              <a:rPr lang="en-NZ" dirty="0" smtClean="0"/>
              <a:t>Thank You</a:t>
            </a:r>
            <a:endParaRPr lang="en-NZ" dirty="0"/>
          </a:p>
        </p:txBody>
      </p:sp>
    </p:spTree>
    <p:extLst>
      <p:ext uri="{BB962C8B-B14F-4D97-AF65-F5344CB8AC3E}">
        <p14:creationId xmlns:p14="http://schemas.microsoft.com/office/powerpoint/2010/main" val="861637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8eba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p:cNvSpPr/>
          <p:nvPr/>
        </p:nvSpPr>
        <p:spPr>
          <a:xfrm>
            <a:off x="7662334" y="1"/>
            <a:ext cx="4529667" cy="6857999"/>
          </a:xfrm>
          <a:prstGeom prst="rect">
            <a:avLst/>
          </a:prstGeom>
          <a:solidFill>
            <a:srgbClr val="003264">
              <a:alpha val="83000"/>
            </a:srgbClr>
          </a:solidFill>
          <a:ln>
            <a:noFill/>
          </a:ln>
          <a:effectLst/>
        </p:spPr>
        <p:style>
          <a:lnRef idx="1">
            <a:schemeClr val="accent1"/>
          </a:lnRef>
          <a:fillRef idx="3">
            <a:schemeClr val="accent1"/>
          </a:fillRef>
          <a:effectRef idx="2">
            <a:schemeClr val="accent1"/>
          </a:effectRef>
          <a:fontRef idx="minor">
            <a:schemeClr val="lt1"/>
          </a:fontRef>
        </p:style>
        <p:txBody>
          <a:bodyPr lIns="121865" tIns="60932" rIns="121865" bIns="60932" rtlCol="0" anchor="ctr"/>
          <a:lstStyle/>
          <a:p>
            <a:pPr algn="ctr"/>
            <a:endParaRPr lang="en-US"/>
          </a:p>
        </p:txBody>
      </p:sp>
      <p:sp>
        <p:nvSpPr>
          <p:cNvPr id="7" name="TextBox 6"/>
          <p:cNvSpPr txBox="1"/>
          <p:nvPr/>
        </p:nvSpPr>
        <p:spPr>
          <a:xfrm>
            <a:off x="7882666" y="1100313"/>
            <a:ext cx="4089002" cy="1231050"/>
          </a:xfrm>
          <a:prstGeom prst="rect">
            <a:avLst/>
          </a:prstGeom>
          <a:noFill/>
        </p:spPr>
        <p:txBody>
          <a:bodyPr wrap="square" lIns="121865" tIns="60932" rIns="121865" bIns="60932" rtlCol="0">
            <a:spAutoFit/>
          </a:bodyPr>
          <a:lstStyle/>
          <a:p>
            <a:r>
              <a:rPr lang="en-US" sz="3600" b="1" dirty="0" smtClean="0">
                <a:solidFill>
                  <a:srgbClr val="FFFFFF"/>
                </a:solidFill>
                <a:latin typeface="Arial"/>
                <a:cs typeface="Arial"/>
              </a:rPr>
              <a:t>SUPER</a:t>
            </a:r>
          </a:p>
          <a:p>
            <a:r>
              <a:rPr lang="en-US" sz="3600" b="1" dirty="0" smtClean="0">
                <a:solidFill>
                  <a:srgbClr val="FFFFFF"/>
                </a:solidFill>
                <a:latin typeface="Arial"/>
                <a:cs typeface="Arial"/>
              </a:rPr>
              <a:t>AGGREGATORS</a:t>
            </a:r>
            <a:endParaRPr lang="en-US" sz="3600" b="1" dirty="0">
              <a:solidFill>
                <a:srgbClr val="FFFFFF"/>
              </a:solidFill>
              <a:latin typeface="Arial"/>
              <a:cs typeface="Arial"/>
            </a:endParaRPr>
          </a:p>
        </p:txBody>
      </p:sp>
      <p:grpSp>
        <p:nvGrpSpPr>
          <p:cNvPr id="8" name="Group 7"/>
          <p:cNvGrpSpPr/>
          <p:nvPr/>
        </p:nvGrpSpPr>
        <p:grpSpPr>
          <a:xfrm>
            <a:off x="8674300" y="2918920"/>
            <a:ext cx="2505734" cy="2321258"/>
            <a:chOff x="8655179" y="2918920"/>
            <a:chExt cx="2505734" cy="2321258"/>
          </a:xfrm>
        </p:grpSpPr>
        <p:grpSp>
          <p:nvGrpSpPr>
            <p:cNvPr id="6" name="Group 5"/>
            <p:cNvGrpSpPr/>
            <p:nvPr/>
          </p:nvGrpSpPr>
          <p:grpSpPr>
            <a:xfrm>
              <a:off x="8840046" y="4840125"/>
              <a:ext cx="2192489" cy="400053"/>
              <a:chOff x="8840046" y="4840125"/>
              <a:chExt cx="2192489" cy="400053"/>
            </a:xfrm>
          </p:grpSpPr>
          <p:pic>
            <p:nvPicPr>
              <p:cNvPr id="16" name="Picture 15"/>
              <p:cNvPicPr>
                <a:picLocks noChangeAspect="1"/>
              </p:cNvPicPr>
              <p:nvPr/>
            </p:nvPicPr>
            <p:blipFill>
              <a:blip r:embed="rId4"/>
              <a:stretch>
                <a:fillRect/>
              </a:stretch>
            </p:blipFill>
            <p:spPr>
              <a:xfrm>
                <a:off x="8840046" y="4871704"/>
                <a:ext cx="839773" cy="336895"/>
              </a:xfrm>
              <a:prstGeom prst="rect">
                <a:avLst/>
              </a:prstGeom>
            </p:spPr>
          </p:pic>
          <p:sp>
            <p:nvSpPr>
              <p:cNvPr id="11" name="TextBox 10"/>
              <p:cNvSpPr txBox="1"/>
              <p:nvPr/>
            </p:nvSpPr>
            <p:spPr>
              <a:xfrm>
                <a:off x="10170458" y="4840125"/>
                <a:ext cx="862077" cy="400053"/>
              </a:xfrm>
              <a:prstGeom prst="rect">
                <a:avLst/>
              </a:prstGeom>
              <a:noFill/>
            </p:spPr>
            <p:txBody>
              <a:bodyPr wrap="none" lIns="121865" tIns="60932" rIns="121865" bIns="60932" rtlCol="0">
                <a:spAutoFit/>
              </a:bodyPr>
              <a:lstStyle/>
              <a:p>
                <a:r>
                  <a:rPr lang="en-US" b="1" dirty="0" smtClean="0">
                    <a:solidFill>
                      <a:srgbClr val="FED302"/>
                    </a:solidFill>
                    <a:latin typeface="Exo Light"/>
                    <a:cs typeface="Exo Light"/>
                  </a:rPr>
                  <a:t>17 </a:t>
                </a:r>
                <a:r>
                  <a:rPr lang="en-US" b="1" dirty="0">
                    <a:solidFill>
                      <a:srgbClr val="FED302"/>
                    </a:solidFill>
                    <a:latin typeface="Exo Light"/>
                    <a:cs typeface="Exo Light"/>
                  </a:rPr>
                  <a:t>B</a:t>
                </a:r>
                <a:r>
                  <a:rPr lang="en-US" b="1" dirty="0" smtClean="0">
                    <a:solidFill>
                      <a:srgbClr val="FED302"/>
                    </a:solidFill>
                    <a:latin typeface="Exo Light"/>
                    <a:cs typeface="Exo Light"/>
                  </a:rPr>
                  <a:t>$</a:t>
                </a:r>
                <a:endParaRPr lang="en-US" b="1" dirty="0">
                  <a:solidFill>
                    <a:srgbClr val="FED302"/>
                  </a:solidFill>
                  <a:latin typeface="Exo Light"/>
                  <a:cs typeface="Exo Light"/>
                </a:endParaRPr>
              </a:p>
            </p:txBody>
          </p:sp>
        </p:grpSp>
        <p:grpSp>
          <p:nvGrpSpPr>
            <p:cNvPr id="5" name="Group 4"/>
            <p:cNvGrpSpPr/>
            <p:nvPr/>
          </p:nvGrpSpPr>
          <p:grpSpPr>
            <a:xfrm>
              <a:off x="8655179" y="3906774"/>
              <a:ext cx="2505734" cy="539458"/>
              <a:chOff x="8655179" y="3825895"/>
              <a:chExt cx="2505734" cy="539458"/>
            </a:xfrm>
          </p:grpSpPr>
          <p:pic>
            <p:nvPicPr>
              <p:cNvPr id="14" name="Picture 13"/>
              <p:cNvPicPr>
                <a:picLocks noChangeAspect="1"/>
              </p:cNvPicPr>
              <p:nvPr/>
            </p:nvPicPr>
            <p:blipFill>
              <a:blip r:embed="rId5"/>
              <a:stretch>
                <a:fillRect/>
              </a:stretch>
            </p:blipFill>
            <p:spPr>
              <a:xfrm>
                <a:off x="8655179" y="3825895"/>
                <a:ext cx="1209507" cy="539458"/>
              </a:xfrm>
              <a:prstGeom prst="rect">
                <a:avLst/>
              </a:prstGeom>
            </p:spPr>
          </p:pic>
          <p:sp>
            <p:nvSpPr>
              <p:cNvPr id="12" name="TextBox 11"/>
              <p:cNvSpPr txBox="1"/>
              <p:nvPr/>
            </p:nvSpPr>
            <p:spPr>
              <a:xfrm>
                <a:off x="10170458" y="3895598"/>
                <a:ext cx="990455" cy="400053"/>
              </a:xfrm>
              <a:prstGeom prst="rect">
                <a:avLst/>
              </a:prstGeom>
              <a:noFill/>
            </p:spPr>
            <p:txBody>
              <a:bodyPr wrap="none" lIns="121865" tIns="60932" rIns="121865" bIns="60932" rtlCol="0">
                <a:spAutoFit/>
              </a:bodyPr>
              <a:lstStyle/>
              <a:p>
                <a:r>
                  <a:rPr lang="en-US" b="1" dirty="0" smtClean="0">
                    <a:solidFill>
                      <a:srgbClr val="FED302"/>
                    </a:solidFill>
                    <a:latin typeface="Exo Light"/>
                    <a:cs typeface="Exo Light"/>
                  </a:rPr>
                  <a:t>150 </a:t>
                </a:r>
                <a:r>
                  <a:rPr lang="en-US" b="1" dirty="0">
                    <a:solidFill>
                      <a:srgbClr val="FED302"/>
                    </a:solidFill>
                    <a:latin typeface="Exo Light"/>
                    <a:cs typeface="Exo Light"/>
                  </a:rPr>
                  <a:t>B</a:t>
                </a:r>
                <a:r>
                  <a:rPr lang="en-US" b="1" dirty="0" smtClean="0">
                    <a:solidFill>
                      <a:srgbClr val="FED302"/>
                    </a:solidFill>
                    <a:latin typeface="Exo Light"/>
                    <a:cs typeface="Exo Light"/>
                  </a:rPr>
                  <a:t>$</a:t>
                </a:r>
                <a:endParaRPr lang="en-US" b="1" dirty="0">
                  <a:solidFill>
                    <a:srgbClr val="FED302"/>
                  </a:solidFill>
                  <a:latin typeface="Exo Light"/>
                  <a:cs typeface="Exo Light"/>
                </a:endParaRPr>
              </a:p>
            </p:txBody>
          </p:sp>
        </p:grpSp>
        <p:grpSp>
          <p:nvGrpSpPr>
            <p:cNvPr id="2" name="Group 1"/>
            <p:cNvGrpSpPr/>
            <p:nvPr/>
          </p:nvGrpSpPr>
          <p:grpSpPr>
            <a:xfrm>
              <a:off x="8962677" y="2918920"/>
              <a:ext cx="2069858" cy="593961"/>
              <a:chOff x="8962677" y="2918920"/>
              <a:chExt cx="2069858" cy="593961"/>
            </a:xfrm>
          </p:grpSpPr>
          <p:pic>
            <p:nvPicPr>
              <p:cNvPr id="15" name="Picture 14" descr="Amazon-icon.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62677" y="2918920"/>
                <a:ext cx="594511" cy="593961"/>
              </a:xfrm>
              <a:prstGeom prst="rect">
                <a:avLst/>
              </a:prstGeom>
            </p:spPr>
          </p:pic>
          <p:sp>
            <p:nvSpPr>
              <p:cNvPr id="13" name="TextBox 12"/>
              <p:cNvSpPr txBox="1"/>
              <p:nvPr/>
            </p:nvSpPr>
            <p:spPr>
              <a:xfrm>
                <a:off x="10170458" y="3015874"/>
                <a:ext cx="862077" cy="400053"/>
              </a:xfrm>
              <a:prstGeom prst="rect">
                <a:avLst/>
              </a:prstGeom>
              <a:noFill/>
            </p:spPr>
            <p:txBody>
              <a:bodyPr wrap="none" lIns="121865" tIns="60932" rIns="121865" bIns="60932" rtlCol="0">
                <a:spAutoFit/>
              </a:bodyPr>
              <a:lstStyle/>
              <a:p>
                <a:r>
                  <a:rPr lang="en-US" b="1" dirty="0" smtClean="0">
                    <a:solidFill>
                      <a:srgbClr val="FED302"/>
                    </a:solidFill>
                    <a:latin typeface="Exo Light"/>
                    <a:cs typeface="Exo Light"/>
                  </a:rPr>
                  <a:t>74 </a:t>
                </a:r>
                <a:r>
                  <a:rPr lang="en-US" b="1" dirty="0">
                    <a:solidFill>
                      <a:srgbClr val="FED302"/>
                    </a:solidFill>
                    <a:latin typeface="Exo Light"/>
                    <a:cs typeface="Exo Light"/>
                  </a:rPr>
                  <a:t>B</a:t>
                </a:r>
                <a:r>
                  <a:rPr lang="en-US" b="1" dirty="0" smtClean="0">
                    <a:solidFill>
                      <a:srgbClr val="FED302"/>
                    </a:solidFill>
                    <a:latin typeface="Exo Light"/>
                    <a:cs typeface="Exo Light"/>
                  </a:rPr>
                  <a:t>$</a:t>
                </a:r>
                <a:endParaRPr lang="en-US" b="1" dirty="0">
                  <a:solidFill>
                    <a:srgbClr val="FED302"/>
                  </a:solidFill>
                  <a:latin typeface="Exo Light"/>
                  <a:cs typeface="Exo Light"/>
                </a:endParaRPr>
              </a:p>
            </p:txBody>
          </p:sp>
        </p:grpSp>
      </p:grpSp>
    </p:spTree>
    <p:extLst>
      <p:ext uri="{BB962C8B-B14F-4D97-AF65-F5344CB8AC3E}">
        <p14:creationId xmlns:p14="http://schemas.microsoft.com/office/powerpoint/2010/main" val="4251021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3_consum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p:cNvSpPr/>
          <p:nvPr/>
        </p:nvSpPr>
        <p:spPr>
          <a:xfrm>
            <a:off x="1" y="-1"/>
            <a:ext cx="4529667" cy="6858001"/>
          </a:xfrm>
          <a:prstGeom prst="rect">
            <a:avLst/>
          </a:prstGeom>
          <a:solidFill>
            <a:srgbClr val="003264">
              <a:alpha val="83000"/>
            </a:srgbClr>
          </a:solidFill>
          <a:ln>
            <a:noFill/>
          </a:ln>
          <a:effectLst/>
        </p:spPr>
        <p:style>
          <a:lnRef idx="1">
            <a:schemeClr val="accent1"/>
          </a:lnRef>
          <a:fillRef idx="3">
            <a:schemeClr val="accent1"/>
          </a:fillRef>
          <a:effectRef idx="2">
            <a:schemeClr val="accent1"/>
          </a:effectRef>
          <a:fontRef idx="minor">
            <a:schemeClr val="lt1"/>
          </a:fontRef>
        </p:style>
        <p:txBody>
          <a:bodyPr lIns="121865" tIns="60932" rIns="121865" bIns="60932" rtlCol="0" anchor="ctr"/>
          <a:lstStyle/>
          <a:p>
            <a:pPr algn="ctr"/>
            <a:endParaRPr lang="en-US"/>
          </a:p>
        </p:txBody>
      </p:sp>
      <p:sp>
        <p:nvSpPr>
          <p:cNvPr id="5" name="TextBox 4"/>
          <p:cNvSpPr txBox="1"/>
          <p:nvPr/>
        </p:nvSpPr>
        <p:spPr>
          <a:xfrm>
            <a:off x="275168" y="671216"/>
            <a:ext cx="3979332" cy="1231050"/>
          </a:xfrm>
          <a:prstGeom prst="rect">
            <a:avLst/>
          </a:prstGeom>
          <a:noFill/>
        </p:spPr>
        <p:txBody>
          <a:bodyPr wrap="square" lIns="121865" tIns="60932" rIns="121865" bIns="60932" rtlCol="0">
            <a:spAutoFit/>
          </a:bodyPr>
          <a:lstStyle/>
          <a:p>
            <a:pPr algn="ctr"/>
            <a:r>
              <a:rPr lang="en-US" sz="3600" b="1" dirty="0" smtClean="0">
                <a:solidFill>
                  <a:srgbClr val="FFFFFF"/>
                </a:solidFill>
                <a:latin typeface="Exo Light"/>
                <a:cs typeface="Exo Light"/>
              </a:rPr>
              <a:t>DIRECT TO CONSUMER</a:t>
            </a:r>
            <a:endParaRPr lang="en-US" sz="3600" b="1" dirty="0">
              <a:solidFill>
                <a:srgbClr val="FFFFFF"/>
              </a:solidFill>
              <a:latin typeface="Exo Light"/>
              <a:cs typeface="Exo Light"/>
            </a:endParaRPr>
          </a:p>
        </p:txBody>
      </p:sp>
      <p:pic>
        <p:nvPicPr>
          <p:cNvPr id="2" name="Picture 1" descr="zayconfoods.png"/>
          <p:cNvPicPr>
            <a:picLocks noChangeAspect="1"/>
          </p:cNvPicPr>
          <p:nvPr/>
        </p:nvPicPr>
        <p:blipFill rotWithShape="1">
          <a:blip r:embed="rId4" cstate="print">
            <a:extLst>
              <a:ext uri="{28A0092B-C50C-407E-A947-70E740481C1C}">
                <a14:useLocalDpi xmlns:a14="http://schemas.microsoft.com/office/drawing/2010/main" val="0"/>
              </a:ext>
            </a:extLst>
          </a:blip>
          <a:srcRect b="12445"/>
          <a:stretch/>
        </p:blipFill>
        <p:spPr>
          <a:xfrm>
            <a:off x="1448534" y="2391466"/>
            <a:ext cx="1632600" cy="714047"/>
          </a:xfrm>
          <a:prstGeom prst="rect">
            <a:avLst/>
          </a:prstGeom>
        </p:spPr>
      </p:pic>
      <p:pic>
        <p:nvPicPr>
          <p:cNvPr id="7" name="Picture 6" descr="nike-logo.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72565" y="4552543"/>
            <a:ext cx="1184539" cy="691552"/>
          </a:xfrm>
          <a:prstGeom prst="rect">
            <a:avLst/>
          </a:prstGeom>
        </p:spPr>
      </p:pic>
      <p:pic>
        <p:nvPicPr>
          <p:cNvPr id="12" name="Picture 11"/>
          <p:cNvPicPr>
            <a:picLocks noChangeAspect="1"/>
          </p:cNvPicPr>
          <p:nvPr/>
        </p:nvPicPr>
        <p:blipFill>
          <a:blip r:embed="rId6"/>
          <a:stretch>
            <a:fillRect/>
          </a:stretch>
        </p:blipFill>
        <p:spPr>
          <a:xfrm>
            <a:off x="1771314" y="3430458"/>
            <a:ext cx="987040" cy="654674"/>
          </a:xfrm>
          <a:prstGeom prst="rect">
            <a:avLst/>
          </a:prstGeom>
        </p:spPr>
      </p:pic>
    </p:spTree>
    <p:extLst>
      <p:ext uri="{BB962C8B-B14F-4D97-AF65-F5344CB8AC3E}">
        <p14:creationId xmlns:p14="http://schemas.microsoft.com/office/powerpoint/2010/main" val="671181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_soci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8" name="Rectangle 27"/>
          <p:cNvSpPr/>
          <p:nvPr/>
        </p:nvSpPr>
        <p:spPr>
          <a:xfrm>
            <a:off x="1" y="1"/>
            <a:ext cx="4898722" cy="6858000"/>
          </a:xfrm>
          <a:prstGeom prst="rect">
            <a:avLst/>
          </a:prstGeom>
          <a:solidFill>
            <a:srgbClr val="003264">
              <a:alpha val="83000"/>
            </a:srgbClr>
          </a:solidFill>
          <a:ln>
            <a:noFill/>
          </a:ln>
          <a:effectLst/>
        </p:spPr>
        <p:style>
          <a:lnRef idx="1">
            <a:schemeClr val="accent1"/>
          </a:lnRef>
          <a:fillRef idx="3">
            <a:schemeClr val="accent1"/>
          </a:fillRef>
          <a:effectRef idx="2">
            <a:schemeClr val="accent1"/>
          </a:effectRef>
          <a:fontRef idx="minor">
            <a:schemeClr val="lt1"/>
          </a:fontRef>
        </p:style>
        <p:txBody>
          <a:bodyPr lIns="121865" tIns="60932" rIns="121865" bIns="60932" rtlCol="0" anchor="ctr"/>
          <a:lstStyle/>
          <a:p>
            <a:pPr algn="ctr"/>
            <a:endParaRPr lang="en-US"/>
          </a:p>
        </p:txBody>
      </p:sp>
      <p:sp>
        <p:nvSpPr>
          <p:cNvPr id="17" name="TextBox 16"/>
          <p:cNvSpPr txBox="1"/>
          <p:nvPr/>
        </p:nvSpPr>
        <p:spPr>
          <a:xfrm>
            <a:off x="182901" y="409556"/>
            <a:ext cx="4532923" cy="1785048"/>
          </a:xfrm>
          <a:prstGeom prst="rect">
            <a:avLst/>
          </a:prstGeom>
          <a:noFill/>
        </p:spPr>
        <p:txBody>
          <a:bodyPr wrap="square" lIns="121865" tIns="60932" rIns="121865" bIns="60932" rtlCol="0">
            <a:spAutoFit/>
          </a:bodyPr>
          <a:lstStyle/>
          <a:p>
            <a:pPr algn="ctr"/>
            <a:r>
              <a:rPr lang="en-US" sz="3600" b="1" dirty="0" smtClean="0">
                <a:solidFill>
                  <a:schemeClr val="bg1"/>
                </a:solidFill>
                <a:latin typeface="Arial"/>
                <a:cs typeface="Arial"/>
              </a:rPr>
              <a:t>WORD OF MOUTH</a:t>
            </a:r>
          </a:p>
          <a:p>
            <a:pPr algn="ctr"/>
            <a:r>
              <a:rPr lang="en-US" sz="3600" b="1" dirty="0" smtClean="0">
                <a:solidFill>
                  <a:schemeClr val="bg1"/>
                </a:solidFill>
                <a:latin typeface="Arial"/>
                <a:cs typeface="Arial"/>
              </a:rPr>
              <a:t>IS NOW EVERYWHERE</a:t>
            </a:r>
            <a:endParaRPr lang="en-US" sz="3600" b="1" dirty="0">
              <a:solidFill>
                <a:schemeClr val="bg1"/>
              </a:solidFill>
              <a:latin typeface="Arial"/>
              <a:cs typeface="Arial"/>
            </a:endParaRPr>
          </a:p>
        </p:txBody>
      </p:sp>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59624" y="3274078"/>
            <a:ext cx="379476" cy="373108"/>
          </a:xfrm>
          <a:prstGeom prst="rect">
            <a:avLst/>
          </a:prstGeom>
        </p:spPr>
      </p:pic>
      <p:pic>
        <p:nvPicPr>
          <p:cNvPr id="16" name="Picture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20250" y="3894340"/>
            <a:ext cx="458224" cy="373108"/>
          </a:xfrm>
          <a:prstGeom prst="rect">
            <a:avLst/>
          </a:prstGeom>
        </p:spPr>
      </p:pic>
      <p:pic>
        <p:nvPicPr>
          <p:cNvPr id="18" name="Picture 1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32608" y="5134600"/>
            <a:ext cx="1033509" cy="394179"/>
          </a:xfrm>
          <a:prstGeom prst="rect">
            <a:avLst/>
          </a:prstGeom>
        </p:spPr>
      </p:pic>
      <p:pic>
        <p:nvPicPr>
          <p:cNvPr id="20" name="Picture 1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633113" y="4411455"/>
            <a:ext cx="1632498" cy="537879"/>
          </a:xfrm>
          <a:prstGeom prst="rect">
            <a:avLst/>
          </a:prstGeom>
        </p:spPr>
      </p:pic>
      <p:pic>
        <p:nvPicPr>
          <p:cNvPr id="21" name="Picture 20"/>
          <p:cNvPicPr>
            <a:picLocks noChangeAspect="1"/>
          </p:cNvPicPr>
          <p:nvPr/>
        </p:nvPicPr>
        <p:blipFill>
          <a:blip r:embed="rId8"/>
          <a:stretch>
            <a:fillRect/>
          </a:stretch>
        </p:blipFill>
        <p:spPr>
          <a:xfrm>
            <a:off x="2210347" y="2574862"/>
            <a:ext cx="478031" cy="477589"/>
          </a:xfrm>
          <a:prstGeom prst="rect">
            <a:avLst/>
          </a:prstGeom>
        </p:spPr>
      </p:pic>
      <p:pic>
        <p:nvPicPr>
          <p:cNvPr id="22" name="Picture 21"/>
          <p:cNvPicPr>
            <a:picLocks noChangeAspect="1"/>
          </p:cNvPicPr>
          <p:nvPr/>
        </p:nvPicPr>
        <p:blipFill>
          <a:blip r:embed="rId9"/>
          <a:stretch>
            <a:fillRect/>
          </a:stretch>
        </p:blipFill>
        <p:spPr>
          <a:xfrm>
            <a:off x="1560178" y="5785745"/>
            <a:ext cx="1778368" cy="402277"/>
          </a:xfrm>
          <a:prstGeom prst="rect">
            <a:avLst/>
          </a:prstGeom>
        </p:spPr>
      </p:pic>
    </p:spTree>
    <p:extLst>
      <p:ext uri="{BB962C8B-B14F-4D97-AF65-F5344CB8AC3E}">
        <p14:creationId xmlns:p14="http://schemas.microsoft.com/office/powerpoint/2010/main" val="4017029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192000" cy="6850852"/>
          </a:xfrm>
          <a:prstGeom prst="rect">
            <a:avLst/>
          </a:prstGeom>
        </p:spPr>
      </p:pic>
      <p:sp>
        <p:nvSpPr>
          <p:cNvPr id="7" name="Rectangle 6"/>
          <p:cNvSpPr/>
          <p:nvPr/>
        </p:nvSpPr>
        <p:spPr>
          <a:xfrm>
            <a:off x="7662334" y="1"/>
            <a:ext cx="4529667" cy="6857999"/>
          </a:xfrm>
          <a:prstGeom prst="rect">
            <a:avLst/>
          </a:prstGeom>
          <a:solidFill>
            <a:srgbClr val="003264">
              <a:alpha val="83000"/>
            </a:srgbClr>
          </a:solidFill>
          <a:ln>
            <a:noFill/>
          </a:ln>
          <a:effectLst/>
        </p:spPr>
        <p:style>
          <a:lnRef idx="1">
            <a:schemeClr val="accent1"/>
          </a:lnRef>
          <a:fillRef idx="3">
            <a:schemeClr val="accent1"/>
          </a:fillRef>
          <a:effectRef idx="2">
            <a:schemeClr val="accent1"/>
          </a:effectRef>
          <a:fontRef idx="minor">
            <a:schemeClr val="lt1"/>
          </a:fontRef>
        </p:style>
        <p:txBody>
          <a:bodyPr lIns="121865" tIns="60932" rIns="121865" bIns="60932" rtlCol="0" anchor="ctr"/>
          <a:lstStyle/>
          <a:p>
            <a:pPr algn="ctr"/>
            <a:endParaRPr lang="en-US"/>
          </a:p>
        </p:txBody>
      </p:sp>
      <p:sp>
        <p:nvSpPr>
          <p:cNvPr id="9" name="TextBox 8"/>
          <p:cNvSpPr txBox="1"/>
          <p:nvPr/>
        </p:nvSpPr>
        <p:spPr>
          <a:xfrm>
            <a:off x="8122528" y="2875002"/>
            <a:ext cx="3609277" cy="1107996"/>
          </a:xfrm>
          <a:prstGeom prst="rect">
            <a:avLst/>
          </a:prstGeom>
          <a:noFill/>
        </p:spPr>
        <p:txBody>
          <a:bodyPr wrap="square" lIns="0" tIns="0" rIns="0" bIns="0" rtlCol="0">
            <a:spAutoFit/>
          </a:bodyPr>
          <a:lstStyle/>
          <a:p>
            <a:pPr algn="ctr"/>
            <a:r>
              <a:rPr lang="en-US" sz="3600" b="1" dirty="0" smtClean="0">
                <a:solidFill>
                  <a:schemeClr val="bg1"/>
                </a:solidFill>
                <a:latin typeface="Exo Light"/>
                <a:cs typeface="Exo Light"/>
              </a:rPr>
              <a:t>DIGITALIZATION OF THE STORE</a:t>
            </a:r>
            <a:endParaRPr lang="en-US" sz="3600" b="1" dirty="0">
              <a:solidFill>
                <a:schemeClr val="bg1"/>
              </a:solidFill>
              <a:latin typeface="Exo Light"/>
              <a:cs typeface="Exo Light"/>
            </a:endParaRPr>
          </a:p>
        </p:txBody>
      </p:sp>
    </p:spTree>
    <p:extLst>
      <p:ext uri="{BB962C8B-B14F-4D97-AF65-F5344CB8AC3E}">
        <p14:creationId xmlns:p14="http://schemas.microsoft.com/office/powerpoint/2010/main" val="14105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RETAIL DIGITAL TRANSFORMATION ROADMAP</a:t>
            </a:r>
            <a:endParaRPr lang="de-DE" dirty="0"/>
          </a:p>
        </p:txBody>
      </p:sp>
      <p:cxnSp>
        <p:nvCxnSpPr>
          <p:cNvPr id="74" name="Straight Connector 23">
            <a:hlinkClick r:id="rId2" action="ppaction://hlinksldjump"/>
          </p:cNvPr>
          <p:cNvCxnSpPr/>
          <p:nvPr/>
        </p:nvCxnSpPr>
        <p:spPr bwMode="gray">
          <a:xfrm>
            <a:off x="481009" y="2070464"/>
            <a:ext cx="19800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75" name="TextBox 41">
            <a:hlinkClick r:id="rId2" action="ppaction://hlinksldjump"/>
          </p:cNvPr>
          <p:cNvSpPr txBox="1"/>
          <p:nvPr/>
        </p:nvSpPr>
        <p:spPr>
          <a:xfrm>
            <a:off x="469902" y="2160831"/>
            <a:ext cx="2232000" cy="962442"/>
          </a:xfrm>
          <a:prstGeom prst="rect">
            <a:avLst/>
          </a:prstGeom>
          <a:noFill/>
        </p:spPr>
        <p:txBody>
          <a:bodyPr wrap="square" lIns="0" tIns="14398" rIns="121816" bIns="60907" rtlCol="0">
            <a:spAutoFit/>
          </a:bodyPr>
          <a:lstStyle/>
          <a:p>
            <a:pPr>
              <a:lnSpc>
                <a:spcPct val="90000"/>
              </a:lnSpc>
              <a:spcAft>
                <a:spcPts val="1200"/>
              </a:spcAft>
            </a:pPr>
            <a:r>
              <a:rPr lang="en-US" sz="1600" b="1" cap="all" dirty="0">
                <a:latin typeface="BentonSans Light" panose="02000503000000020004" pitchFamily="2" charset="0"/>
                <a:cs typeface="Arial"/>
              </a:rPr>
              <a:t>Single view of the customer , inventory &amp; products</a:t>
            </a:r>
          </a:p>
        </p:txBody>
      </p:sp>
      <p:sp>
        <p:nvSpPr>
          <p:cNvPr id="76" name="TextBox 41">
            <a:hlinkClick r:id="rId2" action="ppaction://hlinksldjump"/>
          </p:cNvPr>
          <p:cNvSpPr txBox="1"/>
          <p:nvPr/>
        </p:nvSpPr>
        <p:spPr>
          <a:xfrm>
            <a:off x="453450" y="1364166"/>
            <a:ext cx="1151819" cy="691411"/>
          </a:xfrm>
          <a:prstGeom prst="rect">
            <a:avLst/>
          </a:prstGeom>
          <a:noFill/>
        </p:spPr>
        <p:txBody>
          <a:bodyPr wrap="square" lIns="0" tIns="14398" rIns="121816" bIns="60907" rtlCol="0">
            <a:spAutoFit/>
          </a:bodyPr>
          <a:lstStyle/>
          <a:p>
            <a:pPr>
              <a:spcAft>
                <a:spcPts val="1200"/>
              </a:spcAft>
            </a:pPr>
            <a:r>
              <a:rPr lang="en-US" sz="4000" b="1" cap="all" spc="-150" dirty="0">
                <a:latin typeface="Arial"/>
                <a:cs typeface="Arial"/>
              </a:rPr>
              <a:t>01</a:t>
            </a:r>
          </a:p>
        </p:txBody>
      </p:sp>
      <p:cxnSp>
        <p:nvCxnSpPr>
          <p:cNvPr id="77" name="Straight Connector 23">
            <a:hlinkClick r:id="rId2" action="ppaction://hlinksldjump"/>
          </p:cNvPr>
          <p:cNvCxnSpPr/>
          <p:nvPr/>
        </p:nvCxnSpPr>
        <p:spPr bwMode="gray">
          <a:xfrm>
            <a:off x="2729461" y="2070464"/>
            <a:ext cx="19800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78" name="TextBox 41">
            <a:hlinkClick r:id="rId2" action="ppaction://hlinksldjump"/>
          </p:cNvPr>
          <p:cNvSpPr txBox="1"/>
          <p:nvPr/>
        </p:nvSpPr>
        <p:spPr>
          <a:xfrm>
            <a:off x="2718355" y="2160832"/>
            <a:ext cx="2232000" cy="740843"/>
          </a:xfrm>
          <a:prstGeom prst="rect">
            <a:avLst/>
          </a:prstGeom>
          <a:noFill/>
        </p:spPr>
        <p:txBody>
          <a:bodyPr wrap="square" lIns="0" tIns="14398" rIns="121816" bIns="60907" rtlCol="0">
            <a:spAutoFit/>
          </a:bodyPr>
          <a:lstStyle/>
          <a:p>
            <a:pPr>
              <a:lnSpc>
                <a:spcPct val="90000"/>
              </a:lnSpc>
              <a:spcAft>
                <a:spcPts val="1200"/>
              </a:spcAft>
            </a:pPr>
            <a:r>
              <a:rPr lang="en-US" sz="1600" b="1" cap="all" dirty="0">
                <a:latin typeface="BentonSans Light" panose="02000503000000020004" pitchFamily="2" charset="0"/>
                <a:cs typeface="Arial"/>
              </a:rPr>
              <a:t>BUY, FULFILL, RETURN</a:t>
            </a:r>
            <a:br>
              <a:rPr lang="en-US" sz="1600" b="1" cap="all" dirty="0">
                <a:latin typeface="BentonSans Light" panose="02000503000000020004" pitchFamily="2" charset="0"/>
                <a:cs typeface="Arial"/>
              </a:rPr>
            </a:br>
            <a:r>
              <a:rPr lang="en-US" sz="1600" b="1" cap="all" dirty="0">
                <a:latin typeface="BentonSans Light" panose="02000503000000020004" pitchFamily="2" charset="0"/>
                <a:cs typeface="Arial"/>
              </a:rPr>
              <a:t>ANYWHERE</a:t>
            </a:r>
          </a:p>
        </p:txBody>
      </p:sp>
      <p:sp>
        <p:nvSpPr>
          <p:cNvPr id="79" name="TextBox 41">
            <a:hlinkClick r:id="rId2" action="ppaction://hlinksldjump"/>
          </p:cNvPr>
          <p:cNvSpPr txBox="1"/>
          <p:nvPr/>
        </p:nvSpPr>
        <p:spPr>
          <a:xfrm>
            <a:off x="2701902" y="1364166"/>
            <a:ext cx="1151819" cy="691411"/>
          </a:xfrm>
          <a:prstGeom prst="rect">
            <a:avLst/>
          </a:prstGeom>
          <a:noFill/>
        </p:spPr>
        <p:txBody>
          <a:bodyPr wrap="square" lIns="0" tIns="14398" rIns="121816" bIns="60907" rtlCol="0">
            <a:spAutoFit/>
          </a:bodyPr>
          <a:lstStyle>
            <a:defPPr>
              <a:defRPr lang="en-US"/>
            </a:defPPr>
            <a:lvl1pPr>
              <a:spcAft>
                <a:spcPts val="1200"/>
              </a:spcAft>
              <a:defRPr sz="4000" b="1" cap="all" spc="-150">
                <a:solidFill>
                  <a:schemeClr val="bg1">
                    <a:lumMod val="50000"/>
                  </a:schemeClr>
                </a:solidFill>
                <a:latin typeface="Arial"/>
                <a:cs typeface="Arial"/>
              </a:defRPr>
            </a:lvl1pPr>
          </a:lstStyle>
          <a:p>
            <a:r>
              <a:rPr lang="en-US" dirty="0">
                <a:solidFill>
                  <a:schemeClr val="tx1"/>
                </a:solidFill>
              </a:rPr>
              <a:t>02</a:t>
            </a:r>
          </a:p>
        </p:txBody>
      </p:sp>
      <p:cxnSp>
        <p:nvCxnSpPr>
          <p:cNvPr id="80" name="Straight Connector 23">
            <a:hlinkClick r:id="rId2" action="ppaction://hlinksldjump"/>
          </p:cNvPr>
          <p:cNvCxnSpPr/>
          <p:nvPr/>
        </p:nvCxnSpPr>
        <p:spPr bwMode="gray">
          <a:xfrm>
            <a:off x="4977912" y="2070464"/>
            <a:ext cx="19800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81" name="TextBox 41">
            <a:hlinkClick r:id="rId2" action="ppaction://hlinksldjump"/>
          </p:cNvPr>
          <p:cNvSpPr txBox="1"/>
          <p:nvPr/>
        </p:nvSpPr>
        <p:spPr>
          <a:xfrm>
            <a:off x="4966807" y="2160831"/>
            <a:ext cx="2232000" cy="519244"/>
          </a:xfrm>
          <a:prstGeom prst="rect">
            <a:avLst/>
          </a:prstGeom>
          <a:noFill/>
        </p:spPr>
        <p:txBody>
          <a:bodyPr wrap="square" lIns="0" tIns="14398" rIns="121816" bIns="60907" rtlCol="0">
            <a:spAutoFit/>
          </a:bodyPr>
          <a:lstStyle/>
          <a:p>
            <a:pPr>
              <a:lnSpc>
                <a:spcPct val="90000"/>
              </a:lnSpc>
              <a:spcAft>
                <a:spcPts val="1200"/>
              </a:spcAft>
            </a:pPr>
            <a:r>
              <a:rPr lang="en-US" sz="1600" b="1" cap="all" dirty="0">
                <a:latin typeface="BentonSans Light" panose="02000503000000020004" pitchFamily="2" charset="0"/>
                <a:cs typeface="Arial"/>
              </a:rPr>
              <a:t>MOBILE </a:t>
            </a:r>
            <a:br>
              <a:rPr lang="en-US" sz="1600" b="1" cap="all" dirty="0">
                <a:latin typeface="BentonSans Light" panose="02000503000000020004" pitchFamily="2" charset="0"/>
                <a:cs typeface="Arial"/>
              </a:rPr>
            </a:br>
            <a:r>
              <a:rPr lang="en-US" sz="1600" b="1" cap="all" dirty="0">
                <a:latin typeface="BentonSans Light" panose="02000503000000020004" pitchFamily="2" charset="0"/>
                <a:cs typeface="Arial"/>
              </a:rPr>
              <a:t>FIRST</a:t>
            </a:r>
          </a:p>
        </p:txBody>
      </p:sp>
      <p:sp>
        <p:nvSpPr>
          <p:cNvPr id="82" name="TextBox 41">
            <a:hlinkClick r:id="rId2" action="ppaction://hlinksldjump"/>
          </p:cNvPr>
          <p:cNvSpPr txBox="1"/>
          <p:nvPr/>
        </p:nvSpPr>
        <p:spPr>
          <a:xfrm>
            <a:off x="4950354" y="1364166"/>
            <a:ext cx="1151819" cy="691411"/>
          </a:xfrm>
          <a:prstGeom prst="rect">
            <a:avLst/>
          </a:prstGeom>
          <a:noFill/>
        </p:spPr>
        <p:txBody>
          <a:bodyPr wrap="square" lIns="0" tIns="14398" rIns="121816" bIns="60907" rtlCol="0">
            <a:spAutoFit/>
          </a:bodyPr>
          <a:lstStyle>
            <a:defPPr>
              <a:defRPr lang="en-US"/>
            </a:defPPr>
            <a:lvl1pPr>
              <a:spcAft>
                <a:spcPts val="1200"/>
              </a:spcAft>
              <a:defRPr sz="4000" b="1" cap="all" spc="-150">
                <a:solidFill>
                  <a:schemeClr val="bg1">
                    <a:lumMod val="50000"/>
                  </a:schemeClr>
                </a:solidFill>
                <a:latin typeface="Arial"/>
                <a:cs typeface="Arial"/>
              </a:defRPr>
            </a:lvl1pPr>
          </a:lstStyle>
          <a:p>
            <a:r>
              <a:rPr lang="en-US" dirty="0">
                <a:solidFill>
                  <a:schemeClr val="tx1"/>
                </a:solidFill>
              </a:rPr>
              <a:t>03</a:t>
            </a:r>
          </a:p>
        </p:txBody>
      </p:sp>
      <p:cxnSp>
        <p:nvCxnSpPr>
          <p:cNvPr id="83" name="Straight Connector 23">
            <a:hlinkClick r:id="rId2" action="ppaction://hlinksldjump"/>
          </p:cNvPr>
          <p:cNvCxnSpPr/>
          <p:nvPr/>
        </p:nvCxnSpPr>
        <p:spPr bwMode="gray">
          <a:xfrm>
            <a:off x="7274182" y="2070464"/>
            <a:ext cx="19800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TextBox 41">
            <a:hlinkClick r:id="rId2" action="ppaction://hlinksldjump"/>
          </p:cNvPr>
          <p:cNvSpPr txBox="1"/>
          <p:nvPr/>
        </p:nvSpPr>
        <p:spPr>
          <a:xfrm>
            <a:off x="7263077" y="2160832"/>
            <a:ext cx="2232000" cy="1188145"/>
          </a:xfrm>
          <a:prstGeom prst="rect">
            <a:avLst/>
          </a:prstGeom>
          <a:noFill/>
        </p:spPr>
        <p:txBody>
          <a:bodyPr wrap="square" lIns="0" tIns="14398" rIns="121816" bIns="60907" rtlCol="0">
            <a:spAutoFit/>
          </a:bodyPr>
          <a:lstStyle/>
          <a:p>
            <a:pPr>
              <a:lnSpc>
                <a:spcPct val="90000"/>
              </a:lnSpc>
              <a:spcAft>
                <a:spcPts val="1200"/>
              </a:spcAft>
            </a:pPr>
            <a:r>
              <a:rPr lang="en-US" sz="1600" b="1" cap="all" dirty="0">
                <a:latin typeface="BentonSans Light" panose="02000503000000020004" pitchFamily="2" charset="0"/>
                <a:cs typeface="Arial"/>
              </a:rPr>
              <a:t>GEOGRAPHICAL EXPANSION, millennial and growing middle-class </a:t>
            </a:r>
          </a:p>
        </p:txBody>
      </p:sp>
      <p:sp>
        <p:nvSpPr>
          <p:cNvPr id="85" name="TextBox 41">
            <a:hlinkClick r:id="rId2" action="ppaction://hlinksldjump"/>
          </p:cNvPr>
          <p:cNvSpPr txBox="1"/>
          <p:nvPr/>
        </p:nvSpPr>
        <p:spPr>
          <a:xfrm>
            <a:off x="7246624" y="1364166"/>
            <a:ext cx="1151819" cy="691411"/>
          </a:xfrm>
          <a:prstGeom prst="rect">
            <a:avLst/>
          </a:prstGeom>
          <a:noFill/>
        </p:spPr>
        <p:txBody>
          <a:bodyPr wrap="square" lIns="0" tIns="14398" rIns="121816" bIns="60907" rtlCol="0">
            <a:spAutoFit/>
          </a:bodyPr>
          <a:lstStyle>
            <a:defPPr>
              <a:defRPr lang="en-US"/>
            </a:defPPr>
            <a:lvl1pPr>
              <a:spcAft>
                <a:spcPts val="1200"/>
              </a:spcAft>
              <a:defRPr sz="4000" b="1" cap="all" spc="-150">
                <a:solidFill>
                  <a:schemeClr val="bg1">
                    <a:lumMod val="50000"/>
                  </a:schemeClr>
                </a:solidFill>
                <a:latin typeface="Arial"/>
                <a:cs typeface="Arial"/>
              </a:defRPr>
            </a:lvl1pPr>
          </a:lstStyle>
          <a:p>
            <a:r>
              <a:rPr lang="en-US" dirty="0">
                <a:solidFill>
                  <a:schemeClr val="tx1"/>
                </a:solidFill>
              </a:rPr>
              <a:t>04</a:t>
            </a:r>
          </a:p>
        </p:txBody>
      </p:sp>
      <p:cxnSp>
        <p:nvCxnSpPr>
          <p:cNvPr id="86" name="Straight Connector 23">
            <a:hlinkClick r:id="rId2" action="ppaction://hlinksldjump"/>
          </p:cNvPr>
          <p:cNvCxnSpPr/>
          <p:nvPr/>
        </p:nvCxnSpPr>
        <p:spPr bwMode="gray">
          <a:xfrm>
            <a:off x="9522634" y="2070464"/>
            <a:ext cx="19800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87" name="TextBox 41">
            <a:hlinkClick r:id="rId2" action="ppaction://hlinksldjump"/>
          </p:cNvPr>
          <p:cNvSpPr txBox="1"/>
          <p:nvPr/>
        </p:nvSpPr>
        <p:spPr>
          <a:xfrm>
            <a:off x="9511529" y="2160831"/>
            <a:ext cx="2232000" cy="962442"/>
          </a:xfrm>
          <a:prstGeom prst="rect">
            <a:avLst/>
          </a:prstGeom>
          <a:noFill/>
        </p:spPr>
        <p:txBody>
          <a:bodyPr wrap="square" lIns="0" tIns="14398" rIns="121816" bIns="60907" rtlCol="0">
            <a:spAutoFit/>
          </a:bodyPr>
          <a:lstStyle/>
          <a:p>
            <a:pPr>
              <a:lnSpc>
                <a:spcPct val="90000"/>
              </a:lnSpc>
              <a:spcAft>
                <a:spcPts val="1200"/>
              </a:spcAft>
            </a:pPr>
            <a:r>
              <a:rPr lang="en-US" sz="1600" b="1" cap="all" dirty="0">
                <a:latin typeface="BentonSans Light" panose="02000503000000020004" pitchFamily="2" charset="0"/>
                <a:cs typeface="Arial"/>
              </a:rPr>
              <a:t>PERSONALIZED AND CONTEXTUAL </a:t>
            </a:r>
            <a:r>
              <a:rPr lang="en-US" sz="1600" b="1" cap="all" dirty="0" smtClean="0">
                <a:latin typeface="BentonSans Light" panose="02000503000000020004" pitchFamily="2" charset="0"/>
                <a:cs typeface="Arial"/>
              </a:rPr>
              <a:t>OMNICHANNEL </a:t>
            </a:r>
            <a:r>
              <a:rPr lang="en-US" sz="1600" b="1" cap="all" dirty="0">
                <a:latin typeface="BentonSans Light" panose="02000503000000020004" pitchFamily="2" charset="0"/>
                <a:cs typeface="Arial"/>
              </a:rPr>
              <a:t>EXPERIENCE</a:t>
            </a:r>
          </a:p>
        </p:txBody>
      </p:sp>
      <p:sp>
        <p:nvSpPr>
          <p:cNvPr id="88" name="TextBox 41">
            <a:hlinkClick r:id="rId2" action="ppaction://hlinksldjump"/>
          </p:cNvPr>
          <p:cNvSpPr txBox="1"/>
          <p:nvPr/>
        </p:nvSpPr>
        <p:spPr>
          <a:xfrm>
            <a:off x="9495076" y="1364166"/>
            <a:ext cx="1151819" cy="691411"/>
          </a:xfrm>
          <a:prstGeom prst="rect">
            <a:avLst/>
          </a:prstGeom>
          <a:noFill/>
        </p:spPr>
        <p:txBody>
          <a:bodyPr wrap="square" lIns="0" tIns="14398" rIns="121816" bIns="60907" rtlCol="0">
            <a:spAutoFit/>
          </a:bodyPr>
          <a:lstStyle>
            <a:defPPr>
              <a:defRPr lang="en-US"/>
            </a:defPPr>
            <a:lvl1pPr>
              <a:spcAft>
                <a:spcPts val="1200"/>
              </a:spcAft>
              <a:defRPr sz="4000" b="1" cap="all" spc="-150">
                <a:solidFill>
                  <a:schemeClr val="bg1">
                    <a:lumMod val="50000"/>
                  </a:schemeClr>
                </a:solidFill>
                <a:latin typeface="Arial"/>
                <a:cs typeface="Arial"/>
              </a:defRPr>
            </a:lvl1pPr>
          </a:lstStyle>
          <a:p>
            <a:r>
              <a:rPr lang="en-US" dirty="0">
                <a:solidFill>
                  <a:schemeClr val="tx1"/>
                </a:solidFill>
              </a:rPr>
              <a:t>05</a:t>
            </a:r>
          </a:p>
        </p:txBody>
      </p:sp>
      <p:cxnSp>
        <p:nvCxnSpPr>
          <p:cNvPr id="89" name="Straight Connector 23">
            <a:hlinkClick r:id="rId2" action="ppaction://hlinksldjump"/>
          </p:cNvPr>
          <p:cNvCxnSpPr/>
          <p:nvPr/>
        </p:nvCxnSpPr>
        <p:spPr bwMode="gray">
          <a:xfrm>
            <a:off x="459558" y="4720107"/>
            <a:ext cx="19800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90" name="TextBox 41">
            <a:hlinkClick r:id="rId2" action="ppaction://hlinksldjump"/>
          </p:cNvPr>
          <p:cNvSpPr txBox="1"/>
          <p:nvPr/>
        </p:nvSpPr>
        <p:spPr>
          <a:xfrm>
            <a:off x="448452" y="4810474"/>
            <a:ext cx="2232000" cy="1187804"/>
          </a:xfrm>
          <a:prstGeom prst="rect">
            <a:avLst/>
          </a:prstGeom>
          <a:noFill/>
        </p:spPr>
        <p:txBody>
          <a:bodyPr wrap="square" lIns="0" tIns="14398" rIns="121816" bIns="60907" rtlCol="0">
            <a:spAutoFit/>
          </a:bodyPr>
          <a:lstStyle>
            <a:defPPr>
              <a:defRPr lang="en-US"/>
            </a:defPPr>
            <a:lvl1pPr>
              <a:lnSpc>
                <a:spcPct val="90000"/>
              </a:lnSpc>
              <a:spcAft>
                <a:spcPts val="1200"/>
              </a:spcAft>
              <a:defRPr sz="1600" b="1" cap="all">
                <a:solidFill>
                  <a:schemeClr val="accent3"/>
                </a:solidFill>
                <a:latin typeface="BentonSans Light" panose="02000503000000020004" pitchFamily="2" charset="0"/>
                <a:cs typeface="Arial"/>
              </a:defRPr>
            </a:lvl1pPr>
          </a:lstStyle>
          <a:p>
            <a:r>
              <a:rPr lang="en-US" dirty="0">
                <a:solidFill>
                  <a:schemeClr val="tx1"/>
                </a:solidFill>
              </a:rPr>
              <a:t>Differentiation; brand content, social engagement &amp; Innovation </a:t>
            </a:r>
          </a:p>
        </p:txBody>
      </p:sp>
      <p:sp>
        <p:nvSpPr>
          <p:cNvPr id="91" name="TextBox 41">
            <a:hlinkClick r:id="rId2" action="ppaction://hlinksldjump"/>
          </p:cNvPr>
          <p:cNvSpPr txBox="1"/>
          <p:nvPr/>
        </p:nvSpPr>
        <p:spPr>
          <a:xfrm>
            <a:off x="432001" y="4013809"/>
            <a:ext cx="1151819" cy="691411"/>
          </a:xfrm>
          <a:prstGeom prst="rect">
            <a:avLst/>
          </a:prstGeom>
          <a:noFill/>
        </p:spPr>
        <p:txBody>
          <a:bodyPr wrap="square" lIns="0" tIns="14398" rIns="121816" bIns="60907" rtlCol="0">
            <a:spAutoFit/>
          </a:bodyPr>
          <a:lstStyle>
            <a:defPPr>
              <a:defRPr lang="en-US"/>
            </a:defPPr>
            <a:lvl1pPr>
              <a:spcAft>
                <a:spcPts val="1200"/>
              </a:spcAft>
              <a:defRPr sz="4000" b="1" cap="all" spc="-150">
                <a:solidFill>
                  <a:schemeClr val="bg1">
                    <a:lumMod val="50000"/>
                  </a:schemeClr>
                </a:solidFill>
                <a:latin typeface="Arial"/>
                <a:cs typeface="Arial"/>
              </a:defRPr>
            </a:lvl1pPr>
          </a:lstStyle>
          <a:p>
            <a:r>
              <a:rPr lang="en-US" dirty="0">
                <a:solidFill>
                  <a:schemeClr val="tx1"/>
                </a:solidFill>
              </a:rPr>
              <a:t>06</a:t>
            </a:r>
          </a:p>
        </p:txBody>
      </p:sp>
      <p:cxnSp>
        <p:nvCxnSpPr>
          <p:cNvPr id="92" name="Straight Connector 23">
            <a:hlinkClick r:id="rId2" action="ppaction://hlinksldjump"/>
          </p:cNvPr>
          <p:cNvCxnSpPr/>
          <p:nvPr/>
        </p:nvCxnSpPr>
        <p:spPr bwMode="gray">
          <a:xfrm>
            <a:off x="2708011" y="4720107"/>
            <a:ext cx="19800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93" name="TextBox 41">
            <a:hlinkClick r:id="rId2" action="ppaction://hlinksldjump"/>
          </p:cNvPr>
          <p:cNvSpPr txBox="1"/>
          <p:nvPr/>
        </p:nvSpPr>
        <p:spPr>
          <a:xfrm>
            <a:off x="2696904" y="4810475"/>
            <a:ext cx="2232000" cy="898830"/>
          </a:xfrm>
          <a:prstGeom prst="rect">
            <a:avLst/>
          </a:prstGeom>
          <a:noFill/>
        </p:spPr>
        <p:txBody>
          <a:bodyPr wrap="square" lIns="0" tIns="14398" rIns="121816" bIns="60907" rtlCol="0">
            <a:spAutoFit/>
          </a:bodyPr>
          <a:lstStyle>
            <a:defPPr>
              <a:defRPr lang="en-US"/>
            </a:defPPr>
            <a:lvl1pPr>
              <a:lnSpc>
                <a:spcPct val="90000"/>
              </a:lnSpc>
              <a:spcAft>
                <a:spcPts val="1200"/>
              </a:spcAft>
              <a:defRPr sz="1600" b="1" cap="all">
                <a:solidFill>
                  <a:schemeClr val="accent3"/>
                </a:solidFill>
                <a:latin typeface="BentonSans Light" panose="02000503000000020004" pitchFamily="2" charset="0"/>
                <a:cs typeface="Arial"/>
              </a:defRPr>
            </a:lvl1pPr>
          </a:lstStyle>
          <a:p>
            <a:r>
              <a:rPr lang="en-GB" dirty="0">
                <a:solidFill>
                  <a:schemeClr val="tx1"/>
                </a:solidFill>
              </a:rPr>
              <a:t>Digitization of the Store - IOT</a:t>
            </a:r>
          </a:p>
          <a:p>
            <a:endParaRPr lang="en-GB" dirty="0">
              <a:solidFill>
                <a:schemeClr val="tx1"/>
              </a:solidFill>
            </a:endParaRPr>
          </a:p>
        </p:txBody>
      </p:sp>
      <p:sp>
        <p:nvSpPr>
          <p:cNvPr id="94" name="TextBox 41">
            <a:hlinkClick r:id="rId2" action="ppaction://hlinksldjump"/>
          </p:cNvPr>
          <p:cNvSpPr txBox="1"/>
          <p:nvPr/>
        </p:nvSpPr>
        <p:spPr>
          <a:xfrm>
            <a:off x="2680452" y="4013809"/>
            <a:ext cx="1151819" cy="691411"/>
          </a:xfrm>
          <a:prstGeom prst="rect">
            <a:avLst/>
          </a:prstGeom>
          <a:noFill/>
        </p:spPr>
        <p:txBody>
          <a:bodyPr wrap="square" lIns="0" tIns="14398" rIns="121816" bIns="60907" rtlCol="0">
            <a:spAutoFit/>
          </a:bodyPr>
          <a:lstStyle>
            <a:defPPr>
              <a:defRPr lang="en-US"/>
            </a:defPPr>
            <a:lvl1pPr>
              <a:spcAft>
                <a:spcPts val="1200"/>
              </a:spcAft>
              <a:defRPr sz="4000" b="1" cap="all" spc="-150">
                <a:solidFill>
                  <a:schemeClr val="bg1">
                    <a:lumMod val="50000"/>
                  </a:schemeClr>
                </a:solidFill>
                <a:latin typeface="Arial"/>
                <a:cs typeface="Arial"/>
              </a:defRPr>
            </a:lvl1pPr>
          </a:lstStyle>
          <a:p>
            <a:r>
              <a:rPr lang="en-US" dirty="0">
                <a:solidFill>
                  <a:schemeClr val="tx1"/>
                </a:solidFill>
              </a:rPr>
              <a:t>07</a:t>
            </a:r>
          </a:p>
        </p:txBody>
      </p:sp>
      <p:cxnSp>
        <p:nvCxnSpPr>
          <p:cNvPr id="95" name="Straight Connector 23">
            <a:hlinkClick r:id="rId2" action="ppaction://hlinksldjump"/>
          </p:cNvPr>
          <p:cNvCxnSpPr/>
          <p:nvPr/>
        </p:nvCxnSpPr>
        <p:spPr bwMode="gray">
          <a:xfrm>
            <a:off x="4956463" y="4720107"/>
            <a:ext cx="19800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96" name="TextBox 41">
            <a:hlinkClick r:id="rId2" action="ppaction://hlinksldjump"/>
          </p:cNvPr>
          <p:cNvSpPr txBox="1"/>
          <p:nvPr/>
        </p:nvSpPr>
        <p:spPr>
          <a:xfrm>
            <a:off x="4945356" y="4810475"/>
            <a:ext cx="2232000" cy="523211"/>
          </a:xfrm>
          <a:prstGeom prst="rect">
            <a:avLst/>
          </a:prstGeom>
          <a:noFill/>
        </p:spPr>
        <p:txBody>
          <a:bodyPr wrap="square" lIns="0" tIns="14398" rIns="121816" bIns="60907" rtlCol="0">
            <a:spAutoFit/>
          </a:bodyPr>
          <a:lstStyle>
            <a:defPPr>
              <a:defRPr lang="en-US"/>
            </a:defPPr>
            <a:lvl1pPr>
              <a:lnSpc>
                <a:spcPct val="90000"/>
              </a:lnSpc>
              <a:spcAft>
                <a:spcPts val="1200"/>
              </a:spcAft>
              <a:defRPr sz="1600" b="1" cap="all">
                <a:solidFill>
                  <a:schemeClr val="accent3"/>
                </a:solidFill>
                <a:latin typeface="BentonSans Light" panose="02000503000000020004" pitchFamily="2" charset="0"/>
                <a:cs typeface="Arial"/>
              </a:defRPr>
            </a:lvl1pPr>
          </a:lstStyle>
          <a:p>
            <a:r>
              <a:rPr lang="en-US" dirty="0">
                <a:solidFill>
                  <a:schemeClr val="tx1"/>
                </a:solidFill>
              </a:rPr>
              <a:t>Faster(</a:t>
            </a:r>
            <a:r>
              <a:rPr lang="en-US" dirty="0" err="1">
                <a:solidFill>
                  <a:schemeClr val="tx1"/>
                </a:solidFill>
              </a:rPr>
              <a:t>er</a:t>
            </a:r>
            <a:r>
              <a:rPr lang="en-US" dirty="0">
                <a:solidFill>
                  <a:schemeClr val="tx1"/>
                </a:solidFill>
              </a:rPr>
              <a:t>) </a:t>
            </a:r>
            <a:br>
              <a:rPr lang="en-US" dirty="0">
                <a:solidFill>
                  <a:schemeClr val="tx1"/>
                </a:solidFill>
              </a:rPr>
            </a:br>
            <a:r>
              <a:rPr lang="en-US" dirty="0" err="1">
                <a:solidFill>
                  <a:schemeClr val="tx1"/>
                </a:solidFill>
              </a:rPr>
              <a:t>everytyhing</a:t>
            </a:r>
            <a:r>
              <a:rPr lang="en-US" dirty="0">
                <a:solidFill>
                  <a:schemeClr val="tx1"/>
                </a:solidFill>
              </a:rPr>
              <a:t> </a:t>
            </a:r>
          </a:p>
        </p:txBody>
      </p:sp>
      <p:sp>
        <p:nvSpPr>
          <p:cNvPr id="97" name="TextBox 41">
            <a:hlinkClick r:id="rId2" action="ppaction://hlinksldjump"/>
          </p:cNvPr>
          <p:cNvSpPr txBox="1"/>
          <p:nvPr/>
        </p:nvSpPr>
        <p:spPr>
          <a:xfrm>
            <a:off x="4928904" y="4013809"/>
            <a:ext cx="1151819" cy="691411"/>
          </a:xfrm>
          <a:prstGeom prst="rect">
            <a:avLst/>
          </a:prstGeom>
          <a:noFill/>
        </p:spPr>
        <p:txBody>
          <a:bodyPr wrap="square" lIns="0" tIns="14398" rIns="121816" bIns="60907" rtlCol="0">
            <a:spAutoFit/>
          </a:bodyPr>
          <a:lstStyle>
            <a:defPPr>
              <a:defRPr lang="en-US"/>
            </a:defPPr>
            <a:lvl1pPr>
              <a:spcAft>
                <a:spcPts val="1200"/>
              </a:spcAft>
              <a:defRPr sz="4000" b="1" cap="all" spc="-150">
                <a:solidFill>
                  <a:schemeClr val="bg1">
                    <a:lumMod val="50000"/>
                  </a:schemeClr>
                </a:solidFill>
                <a:latin typeface="Arial"/>
                <a:cs typeface="Arial"/>
              </a:defRPr>
            </a:lvl1pPr>
          </a:lstStyle>
          <a:p>
            <a:r>
              <a:rPr lang="en-US" dirty="0">
                <a:solidFill>
                  <a:schemeClr val="tx1"/>
                </a:solidFill>
              </a:rPr>
              <a:t>08</a:t>
            </a:r>
          </a:p>
        </p:txBody>
      </p:sp>
      <p:cxnSp>
        <p:nvCxnSpPr>
          <p:cNvPr id="98" name="Straight Connector 23">
            <a:hlinkClick r:id="rId2" action="ppaction://hlinksldjump"/>
          </p:cNvPr>
          <p:cNvCxnSpPr/>
          <p:nvPr/>
        </p:nvCxnSpPr>
        <p:spPr bwMode="gray">
          <a:xfrm>
            <a:off x="7252733" y="4720107"/>
            <a:ext cx="19800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99" name="TextBox 41">
            <a:hlinkClick r:id="rId2" action="ppaction://hlinksldjump"/>
          </p:cNvPr>
          <p:cNvSpPr txBox="1"/>
          <p:nvPr/>
        </p:nvSpPr>
        <p:spPr>
          <a:xfrm>
            <a:off x="7241626" y="4810475"/>
            <a:ext cx="2232000" cy="523211"/>
          </a:xfrm>
          <a:prstGeom prst="rect">
            <a:avLst/>
          </a:prstGeom>
          <a:noFill/>
        </p:spPr>
        <p:txBody>
          <a:bodyPr wrap="square" lIns="0" tIns="14398" rIns="121816" bIns="60907" rtlCol="0">
            <a:spAutoFit/>
          </a:bodyPr>
          <a:lstStyle>
            <a:defPPr>
              <a:defRPr lang="en-US"/>
            </a:defPPr>
            <a:lvl1pPr>
              <a:lnSpc>
                <a:spcPct val="90000"/>
              </a:lnSpc>
              <a:spcAft>
                <a:spcPts val="1200"/>
              </a:spcAft>
              <a:defRPr sz="1600" b="1" cap="all">
                <a:solidFill>
                  <a:schemeClr val="accent3"/>
                </a:solidFill>
                <a:latin typeface="BentonSans Light" panose="02000503000000020004" pitchFamily="2" charset="0"/>
                <a:cs typeface="Arial"/>
              </a:defRPr>
            </a:lvl1pPr>
          </a:lstStyle>
          <a:p>
            <a:r>
              <a:rPr lang="en-US" dirty="0">
                <a:solidFill>
                  <a:schemeClr val="tx1"/>
                </a:solidFill>
              </a:rPr>
              <a:t>New Business models</a:t>
            </a:r>
          </a:p>
        </p:txBody>
      </p:sp>
      <p:sp>
        <p:nvSpPr>
          <p:cNvPr id="100" name="TextBox 41">
            <a:hlinkClick r:id="rId2" action="ppaction://hlinksldjump"/>
          </p:cNvPr>
          <p:cNvSpPr txBox="1"/>
          <p:nvPr/>
        </p:nvSpPr>
        <p:spPr>
          <a:xfrm>
            <a:off x="7225174" y="4013809"/>
            <a:ext cx="1151819" cy="691411"/>
          </a:xfrm>
          <a:prstGeom prst="rect">
            <a:avLst/>
          </a:prstGeom>
          <a:noFill/>
        </p:spPr>
        <p:txBody>
          <a:bodyPr wrap="square" lIns="0" tIns="14398" rIns="121816" bIns="60907" rtlCol="0">
            <a:spAutoFit/>
          </a:bodyPr>
          <a:lstStyle>
            <a:defPPr>
              <a:defRPr lang="en-US"/>
            </a:defPPr>
            <a:lvl1pPr>
              <a:spcAft>
                <a:spcPts val="1200"/>
              </a:spcAft>
              <a:defRPr sz="4000" b="1" cap="all" spc="-150">
                <a:solidFill>
                  <a:schemeClr val="bg1">
                    <a:lumMod val="50000"/>
                  </a:schemeClr>
                </a:solidFill>
                <a:latin typeface="Arial"/>
                <a:cs typeface="Arial"/>
              </a:defRPr>
            </a:lvl1pPr>
          </a:lstStyle>
          <a:p>
            <a:r>
              <a:rPr lang="en-US" dirty="0">
                <a:solidFill>
                  <a:schemeClr val="tx1"/>
                </a:solidFill>
              </a:rPr>
              <a:t>09</a:t>
            </a:r>
          </a:p>
        </p:txBody>
      </p:sp>
      <p:cxnSp>
        <p:nvCxnSpPr>
          <p:cNvPr id="101" name="Straight Connector 23">
            <a:hlinkClick r:id="rId2" action="ppaction://hlinksldjump"/>
          </p:cNvPr>
          <p:cNvCxnSpPr/>
          <p:nvPr/>
        </p:nvCxnSpPr>
        <p:spPr bwMode="gray">
          <a:xfrm>
            <a:off x="9501185" y="4720107"/>
            <a:ext cx="19800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102" name="TextBox 41">
            <a:hlinkClick r:id="rId2" action="ppaction://hlinksldjump"/>
          </p:cNvPr>
          <p:cNvSpPr txBox="1"/>
          <p:nvPr/>
        </p:nvSpPr>
        <p:spPr>
          <a:xfrm>
            <a:off x="9490078" y="4810475"/>
            <a:ext cx="2232000" cy="744742"/>
          </a:xfrm>
          <a:prstGeom prst="rect">
            <a:avLst/>
          </a:prstGeom>
          <a:noFill/>
        </p:spPr>
        <p:txBody>
          <a:bodyPr wrap="square" lIns="0" tIns="14398" rIns="121816" bIns="60907" rtlCol="0">
            <a:spAutoFit/>
          </a:bodyPr>
          <a:lstStyle>
            <a:defPPr>
              <a:defRPr lang="en-US"/>
            </a:defPPr>
            <a:lvl1pPr>
              <a:lnSpc>
                <a:spcPct val="90000"/>
              </a:lnSpc>
              <a:spcAft>
                <a:spcPts val="1200"/>
              </a:spcAft>
              <a:defRPr sz="1600" b="1" cap="all">
                <a:solidFill>
                  <a:schemeClr val="accent3"/>
                </a:solidFill>
                <a:latin typeface="BentonSans Light" panose="02000503000000020004" pitchFamily="2" charset="0"/>
                <a:cs typeface="Arial"/>
              </a:defRPr>
            </a:lvl1pPr>
          </a:lstStyle>
          <a:p>
            <a:r>
              <a:rPr lang="en-US" dirty="0">
                <a:solidFill>
                  <a:schemeClr val="tx1"/>
                </a:solidFill>
              </a:rPr>
              <a:t>Business &amp; Technological Agility</a:t>
            </a:r>
          </a:p>
        </p:txBody>
      </p:sp>
      <p:sp>
        <p:nvSpPr>
          <p:cNvPr id="103" name="TextBox 41">
            <a:hlinkClick r:id="rId2" action="ppaction://hlinksldjump"/>
          </p:cNvPr>
          <p:cNvSpPr txBox="1"/>
          <p:nvPr/>
        </p:nvSpPr>
        <p:spPr>
          <a:xfrm>
            <a:off x="9473626" y="4013809"/>
            <a:ext cx="1151819" cy="691411"/>
          </a:xfrm>
          <a:prstGeom prst="rect">
            <a:avLst/>
          </a:prstGeom>
          <a:noFill/>
        </p:spPr>
        <p:txBody>
          <a:bodyPr wrap="square" lIns="0" tIns="14398" rIns="121816" bIns="60907" rtlCol="0">
            <a:spAutoFit/>
          </a:bodyPr>
          <a:lstStyle>
            <a:defPPr>
              <a:defRPr lang="en-US"/>
            </a:defPPr>
            <a:lvl1pPr>
              <a:spcAft>
                <a:spcPts val="1200"/>
              </a:spcAft>
              <a:defRPr sz="4000" b="1" cap="all" spc="-150">
                <a:solidFill>
                  <a:schemeClr val="bg1">
                    <a:lumMod val="50000"/>
                  </a:schemeClr>
                </a:solidFill>
                <a:latin typeface="Arial"/>
                <a:cs typeface="Arial"/>
              </a:defRPr>
            </a:lvl1pPr>
          </a:lstStyle>
          <a:p>
            <a:r>
              <a:rPr lang="en-US" dirty="0">
                <a:solidFill>
                  <a:schemeClr val="tx1"/>
                </a:solidFill>
              </a:rPr>
              <a:t>10</a:t>
            </a:r>
          </a:p>
        </p:txBody>
      </p:sp>
      <p:pic>
        <p:nvPicPr>
          <p:cNvPr id="104" name="Picture 119"/>
          <p:cNvPicPr>
            <a:picLocks noChangeAspect="1" noChangeArrowheads="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050018" y="1342274"/>
            <a:ext cx="725236" cy="72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05" name="Picture 242"/>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3442023" y="1483077"/>
            <a:ext cx="511974" cy="50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06" name="Picture 288"/>
          <p:cNvPicPr>
            <a:picLocks noChangeAspect="1" noChangeArrowheads="1"/>
          </p:cNvPicPr>
          <p:nvPr/>
        </p:nvPicPr>
        <p:blipFill>
          <a:blip r:embed="rId5"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5789548" y="1446616"/>
            <a:ext cx="573961" cy="51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07" name="Picture 261"/>
          <p:cNvPicPr>
            <a:picLocks noChangeAspect="1" noChangeArrowheads="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7990733" y="1446617"/>
            <a:ext cx="504000" cy="476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08" name="Picture 3"/>
          <p:cNvPicPr>
            <a:picLocks noChangeAspect="1" noChangeArrowheads="1"/>
          </p:cNvPicPr>
          <p:nvPr/>
        </p:nvPicPr>
        <p:blipFill>
          <a:blip r:embed="rId7"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0221185" y="1413240"/>
            <a:ext cx="540000" cy="542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09" name="Picture 283"/>
          <p:cNvPicPr>
            <a:picLocks noChangeAspect="1" noChangeArrowheads="1"/>
          </p:cNvPicPr>
          <p:nvPr/>
        </p:nvPicPr>
        <p:blipFill>
          <a:blip r:embed="rId8"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5677933" y="4081403"/>
            <a:ext cx="579957" cy="54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10" name="Picture 46"/>
          <p:cNvPicPr>
            <a:picLocks noChangeAspect="1" noChangeArrowheads="1"/>
          </p:cNvPicPr>
          <p:nvPr/>
        </p:nvPicPr>
        <p:blipFill>
          <a:blip r:embed="rId9"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0152797" y="4028503"/>
            <a:ext cx="741101" cy="72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11" name="Picture 81"/>
          <p:cNvPicPr>
            <a:picLocks noChangeAspect="1" noChangeArrowheads="1"/>
          </p:cNvPicPr>
          <p:nvPr/>
        </p:nvPicPr>
        <p:blipFill>
          <a:blip r:embed="rId10"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198732" y="4081403"/>
            <a:ext cx="473672" cy="470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12" name="Picture 165"/>
          <p:cNvPicPr>
            <a:picLocks noChangeAspect="1" noChangeArrowheads="1"/>
          </p:cNvPicPr>
          <p:nvPr/>
        </p:nvPicPr>
        <p:blipFill>
          <a:blip r:embed="rId11"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3361300" y="4050331"/>
            <a:ext cx="559555" cy="533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13" name="Picture 229"/>
          <p:cNvPicPr>
            <a:picLocks noChangeAspect="1" noChangeArrowheads="1"/>
          </p:cNvPicPr>
          <p:nvPr/>
        </p:nvPicPr>
        <p:blipFill>
          <a:blip r:embed="rId12"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7989136" y="4037519"/>
            <a:ext cx="550092" cy="547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extLst>
      <p:ext uri="{BB962C8B-B14F-4D97-AF65-F5344CB8AC3E}">
        <p14:creationId xmlns:p14="http://schemas.microsoft.com/office/powerpoint/2010/main" val="351708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Digitize the end-to-end customer experience</a:t>
            </a:r>
          </a:p>
        </p:txBody>
      </p:sp>
      <p:grpSp>
        <p:nvGrpSpPr>
          <p:cNvPr id="3" name="Group 2"/>
          <p:cNvGrpSpPr/>
          <p:nvPr/>
        </p:nvGrpSpPr>
        <p:grpSpPr>
          <a:xfrm>
            <a:off x="1203140" y="1683017"/>
            <a:ext cx="9970569" cy="837850"/>
            <a:chOff x="1168467" y="1101955"/>
            <a:chExt cx="9970569" cy="837850"/>
          </a:xfrm>
        </p:grpSpPr>
        <p:sp>
          <p:nvSpPr>
            <p:cNvPr id="7" name="Shape 249"/>
            <p:cNvSpPr/>
            <p:nvPr/>
          </p:nvSpPr>
          <p:spPr>
            <a:xfrm>
              <a:off x="4021815" y="1598103"/>
              <a:ext cx="600474" cy="341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0" algn="ctr" defTabSz="912812"/>
              <a:r>
                <a:rPr sz="900">
                  <a:latin typeface="Arial Bold"/>
                  <a:ea typeface="Arial Bold"/>
                  <a:cs typeface="Arial Bold"/>
                  <a:sym typeface="Arial Bold"/>
                </a:rPr>
                <a:t>digital </a:t>
              </a:r>
              <a:endParaRPr sz="2400"/>
            </a:p>
            <a:p>
              <a:pPr lvl="0" algn="ctr" defTabSz="912812"/>
              <a:r>
                <a:rPr sz="900">
                  <a:latin typeface="Arial Bold"/>
                  <a:ea typeface="Arial Bold"/>
                  <a:cs typeface="Arial Bold"/>
                  <a:sym typeface="Arial Bold"/>
                </a:rPr>
                <a:t>goods</a:t>
              </a:r>
            </a:p>
          </p:txBody>
        </p:sp>
        <p:sp>
          <p:nvSpPr>
            <p:cNvPr id="8" name="Shape 250"/>
            <p:cNvSpPr/>
            <p:nvPr/>
          </p:nvSpPr>
          <p:spPr>
            <a:xfrm>
              <a:off x="9111792" y="1661597"/>
              <a:ext cx="478313"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email</a:t>
              </a:r>
            </a:p>
          </p:txBody>
        </p:sp>
        <p:sp>
          <p:nvSpPr>
            <p:cNvPr id="10" name="Shape 251"/>
            <p:cNvSpPr/>
            <p:nvPr/>
          </p:nvSpPr>
          <p:spPr>
            <a:xfrm>
              <a:off x="8374879" y="1661597"/>
              <a:ext cx="802940"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digital ads</a:t>
              </a:r>
            </a:p>
          </p:txBody>
        </p:sp>
        <p:sp>
          <p:nvSpPr>
            <p:cNvPr id="11" name="Shape 252"/>
            <p:cNvSpPr/>
            <p:nvPr/>
          </p:nvSpPr>
          <p:spPr>
            <a:xfrm>
              <a:off x="1168467" y="1661599"/>
              <a:ext cx="572993"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web</a:t>
              </a:r>
            </a:p>
          </p:txBody>
        </p:sp>
        <p:sp>
          <p:nvSpPr>
            <p:cNvPr id="12" name="Shape 253"/>
            <p:cNvSpPr/>
            <p:nvPr/>
          </p:nvSpPr>
          <p:spPr>
            <a:xfrm>
              <a:off x="2634875" y="1598103"/>
              <a:ext cx="633114" cy="341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dirty="0"/>
                <a:t>In store/branch</a:t>
              </a:r>
            </a:p>
          </p:txBody>
        </p:sp>
        <p:sp>
          <p:nvSpPr>
            <p:cNvPr id="13" name="Shape 254"/>
            <p:cNvSpPr/>
            <p:nvPr/>
          </p:nvSpPr>
          <p:spPr>
            <a:xfrm>
              <a:off x="3289024" y="1598103"/>
              <a:ext cx="709595" cy="341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contact center</a:t>
              </a:r>
            </a:p>
          </p:txBody>
        </p:sp>
        <p:sp>
          <p:nvSpPr>
            <p:cNvPr id="14" name="Shape 255"/>
            <p:cNvSpPr/>
            <p:nvPr/>
          </p:nvSpPr>
          <p:spPr>
            <a:xfrm>
              <a:off x="9730607" y="1661597"/>
              <a:ext cx="802940"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print</a:t>
              </a:r>
            </a:p>
          </p:txBody>
        </p:sp>
        <p:sp>
          <p:nvSpPr>
            <p:cNvPr id="15" name="Shape 256"/>
            <p:cNvSpPr/>
            <p:nvPr/>
          </p:nvSpPr>
          <p:spPr>
            <a:xfrm>
              <a:off x="1858170" y="1661597"/>
              <a:ext cx="679715"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mobile</a:t>
              </a:r>
            </a:p>
          </p:txBody>
        </p:sp>
        <p:sp>
          <p:nvSpPr>
            <p:cNvPr id="16" name="Shape 257"/>
            <p:cNvSpPr/>
            <p:nvPr/>
          </p:nvSpPr>
          <p:spPr>
            <a:xfrm>
              <a:off x="6247092" y="1652528"/>
              <a:ext cx="802940" cy="21470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social</a:t>
              </a:r>
            </a:p>
          </p:txBody>
        </p:sp>
        <p:sp>
          <p:nvSpPr>
            <p:cNvPr id="17" name="Shape 258"/>
            <p:cNvSpPr/>
            <p:nvPr/>
          </p:nvSpPr>
          <p:spPr>
            <a:xfrm>
              <a:off x="4607184" y="1661599"/>
              <a:ext cx="985614"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marketplace</a:t>
              </a:r>
            </a:p>
          </p:txBody>
        </p:sp>
        <p:sp>
          <p:nvSpPr>
            <p:cNvPr id="18" name="Shape 259"/>
            <p:cNvSpPr/>
            <p:nvPr/>
          </p:nvSpPr>
          <p:spPr>
            <a:xfrm>
              <a:off x="7665601" y="1598103"/>
              <a:ext cx="802940" cy="341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0" algn="ctr" defTabSz="912812"/>
              <a:r>
                <a:rPr sz="900">
                  <a:latin typeface="Arial Bold"/>
                  <a:ea typeface="Arial Bold"/>
                  <a:cs typeface="Arial Bold"/>
                  <a:sym typeface="Arial Bold"/>
                </a:rPr>
                <a:t>Search</a:t>
              </a:r>
              <a:endParaRPr sz="2400"/>
            </a:p>
            <a:p>
              <a:pPr lvl="0" algn="ctr" defTabSz="912812"/>
              <a:r>
                <a:rPr sz="900">
                  <a:latin typeface="Arial Bold"/>
                  <a:ea typeface="Arial Bold"/>
                  <a:cs typeface="Arial Bold"/>
                  <a:sym typeface="Arial Bold"/>
                </a:rPr>
                <a:t>kw/ads</a:t>
              </a:r>
            </a:p>
          </p:txBody>
        </p:sp>
        <p:sp>
          <p:nvSpPr>
            <p:cNvPr id="19" name="Shape 260"/>
            <p:cNvSpPr/>
            <p:nvPr/>
          </p:nvSpPr>
          <p:spPr>
            <a:xfrm>
              <a:off x="10641855" y="1598103"/>
              <a:ext cx="495238" cy="341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agent tools</a:t>
              </a:r>
            </a:p>
          </p:txBody>
        </p:sp>
        <p:sp>
          <p:nvSpPr>
            <p:cNvPr id="20" name="Shape 261"/>
            <p:cNvSpPr/>
            <p:nvPr/>
          </p:nvSpPr>
          <p:spPr>
            <a:xfrm>
              <a:off x="5656046" y="1657070"/>
              <a:ext cx="495238"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IoT</a:t>
              </a:r>
            </a:p>
          </p:txBody>
        </p:sp>
        <p:sp>
          <p:nvSpPr>
            <p:cNvPr id="21" name="Shape 262"/>
            <p:cNvSpPr/>
            <p:nvPr/>
          </p:nvSpPr>
          <p:spPr>
            <a:xfrm>
              <a:off x="6872831" y="1598103"/>
              <a:ext cx="975210" cy="21470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912812">
                <a:defRPr sz="900">
                  <a:latin typeface="Arial Bold"/>
                  <a:ea typeface="Arial Bold"/>
                  <a:cs typeface="Arial Bold"/>
                  <a:sym typeface="Arial Bold"/>
                </a:defRPr>
              </a:lvl1pPr>
            </a:lstStyle>
            <a:p>
              <a:pPr lvl="0">
                <a:defRPr sz="1800"/>
              </a:pPr>
              <a:r>
                <a:rPr sz="900"/>
                <a:t>sms/notificatns</a:t>
              </a:r>
            </a:p>
          </p:txBody>
        </p:sp>
        <p:pic>
          <p:nvPicPr>
            <p:cNvPr id="22" name="image34.png"/>
            <p:cNvPicPr/>
            <p:nvPr/>
          </p:nvPicPr>
          <p:blipFill>
            <a:blip r:embed="rId3">
              <a:extLst/>
            </a:blip>
            <a:stretch>
              <a:fillRect/>
            </a:stretch>
          </p:blipFill>
          <p:spPr>
            <a:xfrm>
              <a:off x="1208258" y="1189724"/>
              <a:ext cx="510719" cy="537550"/>
            </a:xfrm>
            <a:prstGeom prst="rect">
              <a:avLst/>
            </a:prstGeom>
            <a:ln w="12700">
              <a:miter lim="400000"/>
            </a:ln>
          </p:spPr>
        </p:pic>
        <p:pic>
          <p:nvPicPr>
            <p:cNvPr id="23" name="image35.png"/>
            <p:cNvPicPr/>
            <p:nvPr/>
          </p:nvPicPr>
          <p:blipFill>
            <a:blip r:embed="rId4">
              <a:extLst/>
            </a:blip>
            <a:stretch>
              <a:fillRect/>
            </a:stretch>
          </p:blipFill>
          <p:spPr>
            <a:xfrm>
              <a:off x="3449433" y="1218716"/>
              <a:ext cx="381935" cy="381934"/>
            </a:xfrm>
            <a:prstGeom prst="rect">
              <a:avLst/>
            </a:prstGeom>
            <a:ln w="12700">
              <a:miter lim="400000"/>
            </a:ln>
          </p:spPr>
        </p:pic>
        <p:pic>
          <p:nvPicPr>
            <p:cNvPr id="24" name="image36.png"/>
            <p:cNvPicPr/>
            <p:nvPr/>
          </p:nvPicPr>
          <p:blipFill>
            <a:blip r:embed="rId5">
              <a:extLst/>
            </a:blip>
            <a:stretch>
              <a:fillRect/>
            </a:stretch>
          </p:blipFill>
          <p:spPr>
            <a:xfrm>
              <a:off x="4119068" y="1214496"/>
              <a:ext cx="410136" cy="432128"/>
            </a:xfrm>
            <a:prstGeom prst="rect">
              <a:avLst/>
            </a:prstGeom>
            <a:ln w="12700">
              <a:miter lim="400000"/>
            </a:ln>
          </p:spPr>
        </p:pic>
        <p:grpSp>
          <p:nvGrpSpPr>
            <p:cNvPr id="25" name="Group 268"/>
            <p:cNvGrpSpPr/>
            <p:nvPr/>
          </p:nvGrpSpPr>
          <p:grpSpPr>
            <a:xfrm>
              <a:off x="6452502" y="1205417"/>
              <a:ext cx="422239" cy="435129"/>
              <a:chOff x="0" y="0"/>
              <a:chExt cx="422237" cy="435128"/>
            </a:xfrm>
          </p:grpSpPr>
          <p:pic>
            <p:nvPicPr>
              <p:cNvPr id="59" name="image37.png"/>
              <p:cNvPicPr/>
              <p:nvPr/>
            </p:nvPicPr>
            <p:blipFill>
              <a:blip r:embed="rId6">
                <a:extLst/>
              </a:blip>
              <a:stretch>
                <a:fillRect/>
              </a:stretch>
            </p:blipFill>
            <p:spPr>
              <a:xfrm>
                <a:off x="1077" y="1056"/>
                <a:ext cx="421161" cy="434073"/>
              </a:xfrm>
              <a:prstGeom prst="rect">
                <a:avLst/>
              </a:prstGeom>
              <a:ln w="12700" cap="flat">
                <a:noFill/>
                <a:miter lim="400000"/>
              </a:ln>
              <a:effectLst/>
            </p:spPr>
          </p:pic>
          <p:pic>
            <p:nvPicPr>
              <p:cNvPr id="60" name="image37.png"/>
              <p:cNvPicPr/>
              <p:nvPr/>
            </p:nvPicPr>
            <p:blipFill>
              <a:blip r:embed="rId6">
                <a:extLst/>
              </a:blip>
              <a:stretch>
                <a:fillRect/>
              </a:stretch>
            </p:blipFill>
            <p:spPr>
              <a:xfrm>
                <a:off x="0" y="-1"/>
                <a:ext cx="421161" cy="434073"/>
              </a:xfrm>
              <a:prstGeom prst="rect">
                <a:avLst/>
              </a:prstGeom>
              <a:ln w="12700" cap="flat">
                <a:noFill/>
                <a:miter lim="400000"/>
              </a:ln>
              <a:effectLst/>
            </p:spPr>
          </p:pic>
        </p:grpSp>
        <p:pic>
          <p:nvPicPr>
            <p:cNvPr id="26" name="image38.png"/>
            <p:cNvPicPr/>
            <p:nvPr/>
          </p:nvPicPr>
          <p:blipFill>
            <a:blip r:embed="rId7">
              <a:extLst/>
            </a:blip>
            <a:stretch>
              <a:fillRect/>
            </a:stretch>
          </p:blipFill>
          <p:spPr>
            <a:xfrm>
              <a:off x="1956062" y="1193151"/>
              <a:ext cx="497869" cy="497869"/>
            </a:xfrm>
            <a:prstGeom prst="rect">
              <a:avLst/>
            </a:prstGeom>
            <a:ln w="12700">
              <a:miter lim="400000"/>
            </a:ln>
          </p:spPr>
        </p:pic>
        <p:pic>
          <p:nvPicPr>
            <p:cNvPr id="27" name="image39.png"/>
            <p:cNvPicPr/>
            <p:nvPr/>
          </p:nvPicPr>
          <p:blipFill>
            <a:blip r:embed="rId8">
              <a:extLst/>
            </a:blip>
            <a:stretch>
              <a:fillRect/>
            </a:stretch>
          </p:blipFill>
          <p:spPr>
            <a:xfrm>
              <a:off x="9803963" y="1133854"/>
              <a:ext cx="629369" cy="615858"/>
            </a:xfrm>
            <a:prstGeom prst="rect">
              <a:avLst/>
            </a:prstGeom>
            <a:ln w="12700">
              <a:miter lim="400000"/>
            </a:ln>
          </p:spPr>
        </p:pic>
        <p:pic>
          <p:nvPicPr>
            <p:cNvPr id="28" name="image40.png" descr="y2013_cashpoint.png"/>
            <p:cNvPicPr/>
            <p:nvPr/>
          </p:nvPicPr>
          <p:blipFill>
            <a:blip r:embed="rId9">
              <a:extLst/>
            </a:blip>
            <a:stretch>
              <a:fillRect/>
            </a:stretch>
          </p:blipFill>
          <p:spPr>
            <a:xfrm>
              <a:off x="2740818" y="1223566"/>
              <a:ext cx="401505" cy="395416"/>
            </a:xfrm>
            <a:prstGeom prst="rect">
              <a:avLst/>
            </a:prstGeom>
            <a:ln w="12700">
              <a:miter lim="400000"/>
            </a:ln>
          </p:spPr>
        </p:pic>
        <p:pic>
          <p:nvPicPr>
            <p:cNvPr id="29" name="image40.png" descr="y2013_cashpoint.png"/>
            <p:cNvPicPr/>
            <p:nvPr/>
          </p:nvPicPr>
          <p:blipFill>
            <a:blip r:embed="rId9">
              <a:extLst/>
            </a:blip>
            <a:stretch>
              <a:fillRect/>
            </a:stretch>
          </p:blipFill>
          <p:spPr>
            <a:xfrm>
              <a:off x="2739005" y="1221751"/>
              <a:ext cx="401505" cy="395416"/>
            </a:xfrm>
            <a:prstGeom prst="rect">
              <a:avLst/>
            </a:prstGeom>
            <a:ln w="12700">
              <a:miter lim="400000"/>
            </a:ln>
          </p:spPr>
        </p:pic>
        <p:pic>
          <p:nvPicPr>
            <p:cNvPr id="30" name="image41.png"/>
            <p:cNvPicPr/>
            <p:nvPr/>
          </p:nvPicPr>
          <p:blipFill>
            <a:blip r:embed="rId10">
              <a:extLst/>
            </a:blip>
            <a:stretch>
              <a:fillRect/>
            </a:stretch>
          </p:blipFill>
          <p:spPr>
            <a:xfrm>
              <a:off x="5639166" y="1101955"/>
              <a:ext cx="593149" cy="624313"/>
            </a:xfrm>
            <a:prstGeom prst="rect">
              <a:avLst/>
            </a:prstGeom>
            <a:ln w="12700">
              <a:miter lim="400000"/>
            </a:ln>
          </p:spPr>
        </p:pic>
        <p:grpSp>
          <p:nvGrpSpPr>
            <p:cNvPr id="31" name="Group 278"/>
            <p:cNvGrpSpPr/>
            <p:nvPr/>
          </p:nvGrpSpPr>
          <p:grpSpPr>
            <a:xfrm>
              <a:off x="4824773" y="1141241"/>
              <a:ext cx="590306" cy="561740"/>
              <a:chOff x="0" y="0"/>
              <a:chExt cx="590305" cy="561739"/>
            </a:xfrm>
          </p:grpSpPr>
          <p:pic>
            <p:nvPicPr>
              <p:cNvPr id="55" name="image42.png"/>
              <p:cNvPicPr/>
              <p:nvPr/>
            </p:nvPicPr>
            <p:blipFill>
              <a:blip r:embed="rId11">
                <a:extLst/>
              </a:blip>
              <a:stretch>
                <a:fillRect/>
              </a:stretch>
            </p:blipFill>
            <p:spPr>
              <a:xfrm>
                <a:off x="-1" y="249948"/>
                <a:ext cx="296535" cy="311792"/>
              </a:xfrm>
              <a:prstGeom prst="rect">
                <a:avLst/>
              </a:prstGeom>
              <a:ln w="12700" cap="flat">
                <a:noFill/>
                <a:miter lim="400000"/>
              </a:ln>
              <a:effectLst/>
            </p:spPr>
          </p:pic>
          <p:pic>
            <p:nvPicPr>
              <p:cNvPr id="56" name="image42.png"/>
              <p:cNvPicPr/>
              <p:nvPr/>
            </p:nvPicPr>
            <p:blipFill>
              <a:blip r:embed="rId11">
                <a:extLst/>
              </a:blip>
              <a:stretch>
                <a:fillRect/>
              </a:stretch>
            </p:blipFill>
            <p:spPr>
              <a:xfrm>
                <a:off x="284701" y="249948"/>
                <a:ext cx="296534" cy="311792"/>
              </a:xfrm>
              <a:prstGeom prst="rect">
                <a:avLst/>
              </a:prstGeom>
              <a:ln w="12700" cap="flat">
                <a:noFill/>
                <a:miter lim="400000"/>
              </a:ln>
              <a:effectLst/>
            </p:spPr>
          </p:pic>
          <p:pic>
            <p:nvPicPr>
              <p:cNvPr id="57" name="image42.png"/>
              <p:cNvPicPr/>
              <p:nvPr/>
            </p:nvPicPr>
            <p:blipFill>
              <a:blip r:embed="rId11">
                <a:extLst/>
              </a:blip>
              <a:stretch>
                <a:fillRect/>
              </a:stretch>
            </p:blipFill>
            <p:spPr>
              <a:xfrm>
                <a:off x="9070" y="0"/>
                <a:ext cx="296535" cy="311792"/>
              </a:xfrm>
              <a:prstGeom prst="rect">
                <a:avLst/>
              </a:prstGeom>
              <a:ln w="12700" cap="flat">
                <a:noFill/>
                <a:miter lim="400000"/>
              </a:ln>
              <a:effectLst/>
            </p:spPr>
          </p:pic>
          <p:pic>
            <p:nvPicPr>
              <p:cNvPr id="58" name="image42.png"/>
              <p:cNvPicPr/>
              <p:nvPr/>
            </p:nvPicPr>
            <p:blipFill>
              <a:blip r:embed="rId11">
                <a:extLst/>
              </a:blip>
              <a:stretch>
                <a:fillRect/>
              </a:stretch>
            </p:blipFill>
            <p:spPr>
              <a:xfrm>
                <a:off x="293771" y="0"/>
                <a:ext cx="296535" cy="311792"/>
              </a:xfrm>
              <a:prstGeom prst="rect">
                <a:avLst/>
              </a:prstGeom>
              <a:ln w="12700" cap="flat">
                <a:noFill/>
                <a:miter lim="400000"/>
              </a:ln>
              <a:effectLst/>
            </p:spPr>
          </p:pic>
        </p:grpSp>
        <p:pic>
          <p:nvPicPr>
            <p:cNvPr id="32" name="image43.png"/>
            <p:cNvPicPr/>
            <p:nvPr/>
          </p:nvPicPr>
          <p:blipFill>
            <a:blip r:embed="rId12">
              <a:extLst/>
            </a:blip>
            <a:stretch>
              <a:fillRect/>
            </a:stretch>
          </p:blipFill>
          <p:spPr>
            <a:xfrm>
              <a:off x="7123632" y="1151186"/>
              <a:ext cx="533703" cy="561164"/>
            </a:xfrm>
            <a:prstGeom prst="rect">
              <a:avLst/>
            </a:prstGeom>
            <a:ln w="12700">
              <a:miter lim="400000"/>
            </a:ln>
          </p:spPr>
        </p:pic>
        <p:grpSp>
          <p:nvGrpSpPr>
            <p:cNvPr id="33" name="Group 283"/>
            <p:cNvGrpSpPr/>
            <p:nvPr/>
          </p:nvGrpSpPr>
          <p:grpSpPr>
            <a:xfrm>
              <a:off x="7868846" y="1223566"/>
              <a:ext cx="412752" cy="419842"/>
              <a:chOff x="0" y="0"/>
              <a:chExt cx="412751" cy="419840"/>
            </a:xfrm>
          </p:grpSpPr>
          <p:sp>
            <p:nvSpPr>
              <p:cNvPr id="52" name="Shape 280"/>
              <p:cNvSpPr/>
              <p:nvPr/>
            </p:nvSpPr>
            <p:spPr>
              <a:xfrm>
                <a:off x="-1" y="-1"/>
                <a:ext cx="290288" cy="2902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ap="flat">
                <a:solidFill>
                  <a:srgbClr val="000000"/>
                </a:solidFill>
                <a:prstDash val="solid"/>
                <a:miter lim="800000"/>
              </a:ln>
              <a:effectLst/>
            </p:spPr>
            <p:txBody>
              <a:bodyPr wrap="square" lIns="0" tIns="0" rIns="0" bIns="0" numCol="1" anchor="ctr">
                <a:noAutofit/>
              </a:bodyPr>
              <a:lstStyle/>
              <a:p>
                <a:pPr lvl="0" algn="ctr">
                  <a:spcBef>
                    <a:spcPts val="1000"/>
                  </a:spcBef>
                </a:pPr>
                <a:endParaRPr/>
              </a:p>
            </p:txBody>
          </p:sp>
          <p:sp>
            <p:nvSpPr>
              <p:cNvPr id="53" name="Shape 281"/>
              <p:cNvSpPr/>
              <p:nvPr/>
            </p:nvSpPr>
            <p:spPr>
              <a:xfrm rot="2700000">
                <a:off x="213053" y="285582"/>
                <a:ext cx="203771" cy="728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cubicBezTo>
                      <a:pt x="16765" y="0"/>
                      <a:pt x="21600" y="4835"/>
                      <a:pt x="21600" y="10800"/>
                    </a:cubicBezTo>
                    <a:cubicBezTo>
                      <a:pt x="21600" y="16765"/>
                      <a:pt x="16765" y="21600"/>
                      <a:pt x="10800" y="21600"/>
                    </a:cubicBezTo>
                    <a:lnTo>
                      <a:pt x="0" y="21600"/>
                    </a:lnTo>
                    <a:close/>
                  </a:path>
                </a:pathLst>
              </a:custGeom>
              <a:solidFill>
                <a:srgbClr val="FFFFFF"/>
              </a:solidFill>
              <a:ln w="19050" cap="flat">
                <a:solidFill>
                  <a:srgbClr val="000000"/>
                </a:solidFill>
                <a:prstDash val="solid"/>
                <a:miter lim="800000"/>
              </a:ln>
              <a:effectLst/>
            </p:spPr>
            <p:txBody>
              <a:bodyPr wrap="square" lIns="0" tIns="0" rIns="0" bIns="0" numCol="1" anchor="ctr">
                <a:noAutofit/>
              </a:bodyPr>
              <a:lstStyle/>
              <a:p>
                <a:pPr lvl="0" algn="ctr">
                  <a:spcBef>
                    <a:spcPts val="1000"/>
                  </a:spcBef>
                </a:pPr>
                <a:endParaRPr/>
              </a:p>
            </p:txBody>
          </p:sp>
          <p:sp>
            <p:nvSpPr>
              <p:cNvPr id="54" name="Shape 282"/>
              <p:cNvSpPr/>
              <p:nvPr/>
            </p:nvSpPr>
            <p:spPr>
              <a:xfrm>
                <a:off x="31749" y="31750"/>
                <a:ext cx="226788" cy="2267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9525" cap="flat">
                <a:solidFill>
                  <a:srgbClr val="000000"/>
                </a:solidFill>
                <a:prstDash val="solid"/>
                <a:miter lim="800000"/>
              </a:ln>
              <a:effectLst/>
            </p:spPr>
            <p:txBody>
              <a:bodyPr wrap="square" lIns="0" tIns="0" rIns="0" bIns="0" numCol="1" anchor="ctr">
                <a:noAutofit/>
              </a:bodyPr>
              <a:lstStyle/>
              <a:p>
                <a:pPr lvl="0" algn="ctr">
                  <a:spcBef>
                    <a:spcPts val="1000"/>
                  </a:spcBef>
                </a:pPr>
                <a:endParaRPr/>
              </a:p>
            </p:txBody>
          </p:sp>
        </p:grpSp>
        <p:grpSp>
          <p:nvGrpSpPr>
            <p:cNvPr id="34" name="Group 286"/>
            <p:cNvGrpSpPr/>
            <p:nvPr/>
          </p:nvGrpSpPr>
          <p:grpSpPr>
            <a:xfrm>
              <a:off x="9162747" y="1231808"/>
              <a:ext cx="384316" cy="404924"/>
              <a:chOff x="0" y="0"/>
              <a:chExt cx="384315" cy="404923"/>
            </a:xfrm>
          </p:grpSpPr>
          <p:sp>
            <p:nvSpPr>
              <p:cNvPr id="50" name="Shape 284"/>
              <p:cNvSpPr/>
              <p:nvPr/>
            </p:nvSpPr>
            <p:spPr>
              <a:xfrm>
                <a:off x="67225" y="121290"/>
                <a:ext cx="241521" cy="2096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defTabSz="762000">
                  <a:lnSpc>
                    <a:spcPct val="90000"/>
                  </a:lnSpc>
                  <a:spcBef>
                    <a:spcPts val="600"/>
                  </a:spcBef>
                  <a:defRPr sz="1500"/>
                </a:lvl1pPr>
              </a:lstStyle>
              <a:p>
                <a:pPr lvl="0">
                  <a:defRPr sz="1800"/>
                </a:pPr>
                <a:r>
                  <a:rPr sz="1500"/>
                  <a:t>@</a:t>
                </a:r>
              </a:p>
            </p:txBody>
          </p:sp>
          <p:pic>
            <p:nvPicPr>
              <p:cNvPr id="51" name="image44.png"/>
              <p:cNvPicPr/>
              <p:nvPr/>
            </p:nvPicPr>
            <p:blipFill>
              <a:blip r:embed="rId13">
                <a:extLst/>
              </a:blip>
              <a:stretch>
                <a:fillRect/>
              </a:stretch>
            </p:blipFill>
            <p:spPr>
              <a:xfrm>
                <a:off x="0" y="0"/>
                <a:ext cx="384316" cy="404924"/>
              </a:xfrm>
              <a:prstGeom prst="rect">
                <a:avLst/>
              </a:prstGeom>
              <a:ln w="12700" cap="flat">
                <a:noFill/>
                <a:miter lim="400000"/>
              </a:ln>
              <a:effectLst/>
            </p:spPr>
          </p:pic>
        </p:grpSp>
        <p:grpSp>
          <p:nvGrpSpPr>
            <p:cNvPr id="35" name="Group 290"/>
            <p:cNvGrpSpPr/>
            <p:nvPr/>
          </p:nvGrpSpPr>
          <p:grpSpPr>
            <a:xfrm>
              <a:off x="8540826" y="1232633"/>
              <a:ext cx="395044" cy="446516"/>
              <a:chOff x="0" y="0"/>
              <a:chExt cx="395042" cy="446514"/>
            </a:xfrm>
          </p:grpSpPr>
          <p:sp>
            <p:nvSpPr>
              <p:cNvPr id="47" name="Shape 287"/>
              <p:cNvSpPr/>
              <p:nvPr/>
            </p:nvSpPr>
            <p:spPr>
              <a:xfrm>
                <a:off x="48974" y="0"/>
                <a:ext cx="136073" cy="381000"/>
              </a:xfrm>
              <a:prstGeom prst="rect">
                <a:avLst/>
              </a:prstGeom>
              <a:solidFill>
                <a:srgbClr val="FFFFFF"/>
              </a:solidFill>
              <a:ln w="12700" cap="flat">
                <a:solidFill>
                  <a:srgbClr val="000000"/>
                </a:solidFill>
                <a:prstDash val="solid"/>
                <a:miter lim="800000"/>
              </a:ln>
              <a:effectLst/>
            </p:spPr>
            <p:txBody>
              <a:bodyPr wrap="square" lIns="0" tIns="0" rIns="0" bIns="0" numCol="1" anchor="ctr">
                <a:noAutofit/>
              </a:bodyPr>
              <a:lstStyle/>
              <a:p>
                <a:pPr lvl="0" algn="ctr">
                  <a:spcBef>
                    <a:spcPts val="1000"/>
                  </a:spcBef>
                </a:pPr>
                <a:endParaRPr/>
              </a:p>
            </p:txBody>
          </p:sp>
          <p:pic>
            <p:nvPicPr>
              <p:cNvPr id="48" name="image45.png"/>
              <p:cNvPicPr/>
              <p:nvPr/>
            </p:nvPicPr>
            <p:blipFill>
              <a:blip r:embed="rId14">
                <a:extLst/>
              </a:blip>
              <a:stretch>
                <a:fillRect/>
              </a:stretch>
            </p:blipFill>
            <p:spPr>
              <a:xfrm rot="20705793">
                <a:off x="39457" y="76948"/>
                <a:ext cx="317944" cy="334303"/>
              </a:xfrm>
              <a:prstGeom prst="rect">
                <a:avLst/>
              </a:prstGeom>
              <a:ln w="12700" cap="flat">
                <a:noFill/>
                <a:miter lim="400000"/>
              </a:ln>
              <a:effectLst/>
            </p:spPr>
          </p:pic>
          <p:pic>
            <p:nvPicPr>
              <p:cNvPr id="49" name="image45.png"/>
              <p:cNvPicPr/>
              <p:nvPr/>
            </p:nvPicPr>
            <p:blipFill>
              <a:blip r:embed="rId14">
                <a:extLst/>
              </a:blip>
              <a:stretch>
                <a:fillRect/>
              </a:stretch>
            </p:blipFill>
            <p:spPr>
              <a:xfrm rot="20705793">
                <a:off x="37642" y="75133"/>
                <a:ext cx="317944" cy="334304"/>
              </a:xfrm>
              <a:prstGeom prst="rect">
                <a:avLst/>
              </a:prstGeom>
              <a:ln w="12700" cap="flat">
                <a:noFill/>
                <a:miter lim="400000"/>
              </a:ln>
              <a:effectLst/>
            </p:spPr>
          </p:pic>
        </p:grpSp>
        <p:pic>
          <p:nvPicPr>
            <p:cNvPr id="36" name="image46.png"/>
            <p:cNvPicPr/>
            <p:nvPr/>
          </p:nvPicPr>
          <p:blipFill>
            <a:blip r:embed="rId15">
              <a:extLst/>
            </a:blip>
            <a:stretch>
              <a:fillRect/>
            </a:stretch>
          </p:blipFill>
          <p:spPr>
            <a:xfrm>
              <a:off x="10638590" y="1122637"/>
              <a:ext cx="500446" cy="527281"/>
            </a:xfrm>
            <a:prstGeom prst="rect">
              <a:avLst/>
            </a:prstGeom>
            <a:ln w="12700">
              <a:miter lim="400000"/>
            </a:ln>
          </p:spPr>
        </p:pic>
      </p:grpSp>
      <p:grpSp>
        <p:nvGrpSpPr>
          <p:cNvPr id="37" name="Group 36"/>
          <p:cNvGrpSpPr/>
          <p:nvPr/>
        </p:nvGrpSpPr>
        <p:grpSpPr>
          <a:xfrm>
            <a:off x="1118320" y="2706787"/>
            <a:ext cx="10076495" cy="3914702"/>
            <a:chOff x="940276" y="2715802"/>
            <a:chExt cx="10076495" cy="3914702"/>
          </a:xfrm>
        </p:grpSpPr>
        <p:sp>
          <p:nvSpPr>
            <p:cNvPr id="38" name="Shape 308"/>
            <p:cNvSpPr/>
            <p:nvPr/>
          </p:nvSpPr>
          <p:spPr>
            <a:xfrm>
              <a:off x="941437" y="4716004"/>
              <a:ext cx="10075334" cy="914400"/>
            </a:xfrm>
            <a:prstGeom prst="rect">
              <a:avLst/>
            </a:prstGeom>
            <a:blipFill rotWithShape="1">
              <a:blip r:embed="rId16"/>
              <a:stretch>
                <a:fillRect/>
              </a:stretch>
            </a:blipFill>
            <a:ln w="6350">
              <a:solidFill>
                <a:srgbClr val="FFFFFF"/>
              </a:solidFill>
              <a:miter/>
            </a:ln>
          </p:spPr>
          <p:txBody>
            <a:bodyPr lIns="0" tIns="0" rIns="0" bIns="0" anchor="ctr"/>
            <a:lstStyle/>
            <a:p>
              <a:pPr lvl="0" algn="ctr">
                <a:tabLst>
                  <a:tab pos="723900" algn="l"/>
                  <a:tab pos="1447800" algn="l"/>
                  <a:tab pos="2171700" algn="l"/>
                  <a:tab pos="2895600" algn="l"/>
                  <a:tab pos="3619500" algn="l"/>
                  <a:tab pos="4343400" algn="l"/>
                  <a:tab pos="5067300" algn="l"/>
                  <a:tab pos="5791200" algn="l"/>
                </a:tabLst>
                <a:defRPr>
                  <a:solidFill>
                    <a:srgbClr val="FFFFFF"/>
                  </a:solidFill>
                  <a:latin typeface="Arial Bold"/>
                  <a:ea typeface="Arial Bold"/>
                  <a:cs typeface="Arial Bold"/>
                  <a:sym typeface="Arial Bold"/>
                </a:defRPr>
              </a:pPr>
              <a:r>
                <a:rPr lang="en-US" dirty="0" smtClean="0"/>
                <a:t>DATA MANAGEMENT</a:t>
              </a:r>
              <a:endParaRPr dirty="0"/>
            </a:p>
          </p:txBody>
        </p:sp>
        <p:sp>
          <p:nvSpPr>
            <p:cNvPr id="39" name="Shape 311"/>
            <p:cNvSpPr/>
            <p:nvPr/>
          </p:nvSpPr>
          <p:spPr>
            <a:xfrm>
              <a:off x="940276" y="2715802"/>
              <a:ext cx="10076495" cy="914400"/>
            </a:xfrm>
            <a:prstGeom prst="rect">
              <a:avLst/>
            </a:prstGeom>
            <a:blipFill rotWithShape="1">
              <a:blip r:embed="rId16"/>
              <a:stretch>
                <a:fillRect/>
              </a:stretch>
            </a:blipFill>
            <a:ln w="12700">
              <a:miter lim="400000"/>
            </a:ln>
          </p:spPr>
          <p:txBody>
            <a:bodyPr lIns="0" tIns="0" rIns="0" bIns="0" anchor="ctr"/>
            <a:lstStyle/>
            <a:p>
              <a:pPr lvl="0" algn="ctr" defTabSz="913935">
                <a:tabLst>
                  <a:tab pos="711200" algn="l"/>
                  <a:tab pos="1435100" algn="l"/>
                  <a:tab pos="2159000" algn="l"/>
                  <a:tab pos="2882900" algn="l"/>
                  <a:tab pos="3606800" algn="l"/>
                  <a:tab pos="4330700" algn="l"/>
                  <a:tab pos="5054600" algn="l"/>
                  <a:tab pos="5778500" algn="l"/>
                </a:tabLst>
                <a:defRPr sz="2000">
                  <a:solidFill>
                    <a:srgbClr val="FFFFFF"/>
                  </a:solidFill>
                  <a:latin typeface="Arial Bold"/>
                  <a:ea typeface="Arial Bold"/>
                  <a:cs typeface="Arial Bold"/>
                  <a:sym typeface="Arial Bold"/>
                </a:defRPr>
              </a:pPr>
              <a:r>
                <a:rPr lang="en-US" dirty="0" smtClean="0"/>
                <a:t>EXPERIENCE MANAGEMENT</a:t>
              </a:r>
              <a:endParaRPr dirty="0"/>
            </a:p>
          </p:txBody>
        </p:sp>
        <p:sp>
          <p:nvSpPr>
            <p:cNvPr id="40" name="Shape 308"/>
            <p:cNvSpPr/>
            <p:nvPr/>
          </p:nvSpPr>
          <p:spPr>
            <a:xfrm>
              <a:off x="941437" y="5716104"/>
              <a:ext cx="10075334" cy="914400"/>
            </a:xfrm>
            <a:prstGeom prst="rect">
              <a:avLst/>
            </a:prstGeom>
            <a:blipFill rotWithShape="1">
              <a:blip r:embed="rId16"/>
              <a:stretch>
                <a:fillRect/>
              </a:stretch>
            </a:blipFill>
            <a:ln w="6350">
              <a:solidFill>
                <a:srgbClr val="FFFFFF"/>
              </a:solidFill>
              <a:miter/>
            </a:ln>
          </p:spPr>
          <p:txBody>
            <a:bodyPr lIns="0" tIns="0" rIns="0" bIns="0" anchor="ctr"/>
            <a:lstStyle/>
            <a:p>
              <a:pPr lvl="0" algn="ctr">
                <a:tabLst>
                  <a:tab pos="723900" algn="l"/>
                  <a:tab pos="1447800" algn="l"/>
                  <a:tab pos="2171700" algn="l"/>
                  <a:tab pos="2895600" algn="l"/>
                  <a:tab pos="3619500" algn="l"/>
                  <a:tab pos="4343400" algn="l"/>
                  <a:tab pos="5067300" algn="l"/>
                  <a:tab pos="5791200" algn="l"/>
                </a:tabLst>
                <a:defRPr>
                  <a:solidFill>
                    <a:srgbClr val="FFFFFF"/>
                  </a:solidFill>
                  <a:latin typeface="Arial Bold"/>
                  <a:ea typeface="Arial Bold"/>
                  <a:cs typeface="Arial Bold"/>
                  <a:sym typeface="Arial Bold"/>
                </a:defRPr>
              </a:pPr>
              <a:r>
                <a:rPr lang="en-US" dirty="0" smtClean="0"/>
                <a:t>PLATFORM, INFRASTRUCTURE, INTEGRATION </a:t>
              </a:r>
              <a:endParaRPr dirty="0"/>
            </a:p>
          </p:txBody>
        </p:sp>
        <p:grpSp>
          <p:nvGrpSpPr>
            <p:cNvPr id="41" name="Group 40"/>
            <p:cNvGrpSpPr/>
            <p:nvPr/>
          </p:nvGrpSpPr>
          <p:grpSpPr>
            <a:xfrm>
              <a:off x="940276" y="3715903"/>
              <a:ext cx="10076495" cy="914400"/>
              <a:chOff x="940276" y="3761820"/>
              <a:chExt cx="10076495" cy="914400"/>
            </a:xfrm>
          </p:grpSpPr>
          <p:sp>
            <p:nvSpPr>
              <p:cNvPr id="42" name="Shape 295"/>
              <p:cNvSpPr/>
              <p:nvPr/>
            </p:nvSpPr>
            <p:spPr>
              <a:xfrm>
                <a:off x="2979340" y="3761820"/>
                <a:ext cx="1920239" cy="914400"/>
              </a:xfrm>
              <a:prstGeom prst="rect">
                <a:avLst/>
              </a:prstGeom>
              <a:blipFill rotWithShape="1">
                <a:blip r:embed="rId16"/>
                <a:stretch>
                  <a:fillRect/>
                </a:stretch>
              </a:blipFill>
              <a:ln w="6350" cap="flat">
                <a:solidFill>
                  <a:srgbClr val="FFFFFF"/>
                </a:solidFill>
                <a:prstDash val="solid"/>
                <a:miter lim="800000"/>
              </a:ln>
              <a:effectLst/>
            </p:spPr>
            <p:txBody>
              <a:bodyPr wrap="square" lIns="0" tIns="0" rIns="0" bIns="0" numCol="1" anchor="ctr">
                <a:noAutofit/>
              </a:bodyPr>
              <a:lstStyle/>
              <a:p>
                <a:pPr lvl="0" algn="ctr">
                  <a:tabLst>
                    <a:tab pos="723900" algn="l"/>
                    <a:tab pos="1447800" algn="l"/>
                    <a:tab pos="2171700" algn="l"/>
                    <a:tab pos="2895600" algn="l"/>
                    <a:tab pos="3619500" algn="l"/>
                    <a:tab pos="4343400" algn="l"/>
                    <a:tab pos="5067300" algn="l"/>
                    <a:tab pos="5791200" algn="l"/>
                  </a:tabLst>
                </a:pPr>
                <a:r>
                  <a:rPr lang="en-US" dirty="0" smtClean="0">
                    <a:solidFill>
                      <a:srgbClr val="FFFFFF"/>
                    </a:solidFill>
                  </a:rPr>
                  <a:t>BILLING</a:t>
                </a:r>
                <a:endParaRPr dirty="0">
                  <a:solidFill>
                    <a:srgbClr val="FFFFFF"/>
                  </a:solidFill>
                </a:endParaRPr>
              </a:p>
            </p:txBody>
          </p:sp>
          <p:sp>
            <p:nvSpPr>
              <p:cNvPr id="43" name="Shape 298"/>
              <p:cNvSpPr/>
              <p:nvPr/>
            </p:nvSpPr>
            <p:spPr>
              <a:xfrm>
                <a:off x="5018404" y="3761820"/>
                <a:ext cx="1920239" cy="914400"/>
              </a:xfrm>
              <a:prstGeom prst="rect">
                <a:avLst/>
              </a:prstGeom>
              <a:blipFill rotWithShape="1">
                <a:blip r:embed="rId16"/>
                <a:stretch>
                  <a:fillRect/>
                </a:stretch>
              </a:blipFill>
              <a:ln w="6350" cap="flat">
                <a:solidFill>
                  <a:srgbClr val="FFFFFF"/>
                </a:solidFill>
                <a:prstDash val="solid"/>
                <a:miter lim="800000"/>
              </a:ln>
              <a:effectLst/>
            </p:spPr>
            <p:txBody>
              <a:bodyPr wrap="square" lIns="0" tIns="0" rIns="0" bIns="0" numCol="1" anchor="ctr">
                <a:noAutofit/>
              </a:bodyPr>
              <a:lstStyle/>
              <a:p>
                <a:pPr lvl="0" algn="ctr">
                  <a:tabLst>
                    <a:tab pos="723900" algn="l"/>
                    <a:tab pos="1447800" algn="l"/>
                    <a:tab pos="2171700" algn="l"/>
                    <a:tab pos="2895600" algn="l"/>
                    <a:tab pos="3619500" algn="l"/>
                    <a:tab pos="4343400" algn="l"/>
                    <a:tab pos="5067300" algn="l"/>
                    <a:tab pos="5791200" algn="l"/>
                  </a:tabLst>
                </a:pPr>
                <a:r>
                  <a:rPr lang="en-US" dirty="0" smtClean="0">
                    <a:solidFill>
                      <a:srgbClr val="FFFFFF"/>
                    </a:solidFill>
                  </a:rPr>
                  <a:t>MARKETING</a:t>
                </a:r>
                <a:endParaRPr dirty="0">
                  <a:solidFill>
                    <a:srgbClr val="FFFFFF"/>
                  </a:solidFill>
                </a:endParaRPr>
              </a:p>
            </p:txBody>
          </p:sp>
          <p:sp>
            <p:nvSpPr>
              <p:cNvPr id="44" name="Shape 301"/>
              <p:cNvSpPr/>
              <p:nvPr/>
            </p:nvSpPr>
            <p:spPr>
              <a:xfrm>
                <a:off x="7057468" y="3761820"/>
                <a:ext cx="1920239" cy="914400"/>
              </a:xfrm>
              <a:prstGeom prst="rect">
                <a:avLst/>
              </a:prstGeom>
              <a:blipFill rotWithShape="1">
                <a:blip r:embed="rId16"/>
                <a:stretch>
                  <a:fillRect/>
                </a:stretch>
              </a:blipFill>
              <a:ln w="6350" cap="flat">
                <a:solidFill>
                  <a:srgbClr val="FFFFFF"/>
                </a:solidFill>
                <a:prstDash val="solid"/>
                <a:miter lim="800000"/>
              </a:ln>
              <a:effectLst/>
            </p:spPr>
            <p:txBody>
              <a:bodyPr wrap="square" lIns="0" tIns="0" rIns="0" bIns="0" numCol="1" anchor="ctr">
                <a:noAutofit/>
              </a:bodyPr>
              <a:lstStyle/>
              <a:p>
                <a:pPr lvl="0" algn="ctr">
                  <a:tabLst>
                    <a:tab pos="723900" algn="l"/>
                    <a:tab pos="1447800" algn="l"/>
                    <a:tab pos="2171700" algn="l"/>
                    <a:tab pos="2895600" algn="l"/>
                    <a:tab pos="3619500" algn="l"/>
                    <a:tab pos="4343400" algn="l"/>
                    <a:tab pos="5067300" algn="l"/>
                    <a:tab pos="5791200" algn="l"/>
                  </a:tabLst>
                </a:pPr>
                <a:r>
                  <a:rPr lang="en-US" dirty="0" smtClean="0">
                    <a:solidFill>
                      <a:srgbClr val="FFFFFF"/>
                    </a:solidFill>
                  </a:rPr>
                  <a:t>SALES</a:t>
                </a:r>
                <a:endParaRPr dirty="0">
                  <a:solidFill>
                    <a:srgbClr val="FFFFFF"/>
                  </a:solidFill>
                </a:endParaRPr>
              </a:p>
            </p:txBody>
          </p:sp>
          <p:sp>
            <p:nvSpPr>
              <p:cNvPr id="45" name="Shape 314"/>
              <p:cNvSpPr/>
              <p:nvPr/>
            </p:nvSpPr>
            <p:spPr>
              <a:xfrm>
                <a:off x="940276" y="3761820"/>
                <a:ext cx="1920239" cy="914400"/>
              </a:xfrm>
              <a:prstGeom prst="rect">
                <a:avLst/>
              </a:prstGeom>
              <a:blipFill rotWithShape="1">
                <a:blip r:embed="rId16"/>
                <a:stretch>
                  <a:fillRect/>
                </a:stretch>
              </a:blipFill>
              <a:ln w="6350" cap="flat">
                <a:solidFill>
                  <a:srgbClr val="FFFFFF"/>
                </a:solidFill>
                <a:prstDash val="solid"/>
                <a:miter lim="800000"/>
              </a:ln>
              <a:effectLst/>
            </p:spPr>
            <p:txBody>
              <a:bodyPr wrap="square" lIns="0" tIns="0" rIns="0" bIns="0" numCol="1" anchor="ctr">
                <a:noAutofit/>
              </a:bodyPr>
              <a:lstStyle/>
              <a:p>
                <a:pPr lvl="0" algn="ctr">
                  <a:tabLst>
                    <a:tab pos="723900" algn="l"/>
                    <a:tab pos="1447800" algn="l"/>
                    <a:tab pos="2171700" algn="l"/>
                    <a:tab pos="2895600" algn="l"/>
                    <a:tab pos="3619500" algn="l"/>
                    <a:tab pos="4343400" algn="l"/>
                    <a:tab pos="5067300" algn="l"/>
                    <a:tab pos="5791200" algn="l"/>
                  </a:tabLst>
                </a:pPr>
                <a:r>
                  <a:rPr lang="en-US" dirty="0" smtClean="0">
                    <a:solidFill>
                      <a:srgbClr val="FFFFFF"/>
                    </a:solidFill>
                  </a:rPr>
                  <a:t>COMMERCE</a:t>
                </a:r>
                <a:endParaRPr dirty="0">
                  <a:solidFill>
                    <a:srgbClr val="FFFFFF"/>
                  </a:solidFill>
                </a:endParaRPr>
              </a:p>
            </p:txBody>
          </p:sp>
          <p:sp>
            <p:nvSpPr>
              <p:cNvPr id="46" name="Shape 301"/>
              <p:cNvSpPr/>
              <p:nvPr/>
            </p:nvSpPr>
            <p:spPr>
              <a:xfrm>
                <a:off x="9096532" y="3761820"/>
                <a:ext cx="1920239" cy="914400"/>
              </a:xfrm>
              <a:prstGeom prst="rect">
                <a:avLst/>
              </a:prstGeom>
              <a:blipFill rotWithShape="1">
                <a:blip r:embed="rId16"/>
                <a:stretch>
                  <a:fillRect/>
                </a:stretch>
              </a:blipFill>
              <a:ln w="6350" cap="flat">
                <a:solidFill>
                  <a:srgbClr val="FFFFFF"/>
                </a:solidFill>
                <a:prstDash val="solid"/>
                <a:miter lim="800000"/>
              </a:ln>
              <a:effectLst/>
            </p:spPr>
            <p:txBody>
              <a:bodyPr wrap="square" lIns="0" tIns="0" rIns="0" bIns="0" numCol="1" anchor="ctr">
                <a:noAutofit/>
              </a:bodyPr>
              <a:lstStyle/>
              <a:p>
                <a:pPr lvl="0" algn="ctr">
                  <a:tabLst>
                    <a:tab pos="723900" algn="l"/>
                    <a:tab pos="1447800" algn="l"/>
                    <a:tab pos="2171700" algn="l"/>
                    <a:tab pos="2895600" algn="l"/>
                    <a:tab pos="3619500" algn="l"/>
                    <a:tab pos="4343400" algn="l"/>
                    <a:tab pos="5067300" algn="l"/>
                    <a:tab pos="5791200" algn="l"/>
                  </a:tabLst>
                </a:pPr>
                <a:r>
                  <a:rPr lang="en-US" dirty="0" smtClean="0">
                    <a:solidFill>
                      <a:srgbClr val="FFFFFF"/>
                    </a:solidFill>
                  </a:rPr>
                  <a:t>SERVICE</a:t>
                </a:r>
                <a:endParaRPr dirty="0">
                  <a:solidFill>
                    <a:srgbClr val="FFFFFF"/>
                  </a:solidFill>
                </a:endParaRPr>
              </a:p>
            </p:txBody>
          </p:sp>
        </p:grpSp>
      </p:grpSp>
      <p:sp>
        <p:nvSpPr>
          <p:cNvPr id="69" name="Rounded Rectangle 68"/>
          <p:cNvSpPr/>
          <p:nvPr/>
        </p:nvSpPr>
        <p:spPr bwMode="gray">
          <a:xfrm>
            <a:off x="1892843" y="1691225"/>
            <a:ext cx="679715" cy="936812"/>
          </a:xfrm>
          <a:prstGeom prst="roundRect">
            <a:avLst/>
          </a:prstGeom>
          <a:noFill/>
          <a:ln w="57150" algn="ctr">
            <a:solidFill>
              <a:srgbClr val="FFC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NZ"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70" name="Rounded Rectangle 69"/>
          <p:cNvSpPr/>
          <p:nvPr/>
        </p:nvSpPr>
        <p:spPr bwMode="gray">
          <a:xfrm>
            <a:off x="6346382" y="1691225"/>
            <a:ext cx="679715" cy="936812"/>
          </a:xfrm>
          <a:prstGeom prst="roundRect">
            <a:avLst/>
          </a:prstGeom>
          <a:noFill/>
          <a:ln w="57150" algn="ctr">
            <a:solidFill>
              <a:srgbClr val="FFC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NZ"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71" name="Rounded Rectangle 70"/>
          <p:cNvSpPr/>
          <p:nvPr/>
        </p:nvSpPr>
        <p:spPr bwMode="gray">
          <a:xfrm>
            <a:off x="2666941" y="1691225"/>
            <a:ext cx="679715" cy="936812"/>
          </a:xfrm>
          <a:prstGeom prst="roundRect">
            <a:avLst/>
          </a:prstGeom>
          <a:noFill/>
          <a:ln w="57150" algn="ctr">
            <a:solidFill>
              <a:srgbClr val="FFC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NZ"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72" name="Rounded Rectangle 71"/>
          <p:cNvSpPr/>
          <p:nvPr/>
        </p:nvSpPr>
        <p:spPr bwMode="gray">
          <a:xfrm>
            <a:off x="3348232" y="1691225"/>
            <a:ext cx="679715" cy="936812"/>
          </a:xfrm>
          <a:prstGeom prst="roundRect">
            <a:avLst/>
          </a:prstGeom>
          <a:noFill/>
          <a:ln w="57150" algn="ctr">
            <a:solidFill>
              <a:srgbClr val="FFC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NZ"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73" name="Rounded Rectangle 72"/>
          <p:cNvSpPr/>
          <p:nvPr/>
        </p:nvSpPr>
        <p:spPr bwMode="gray">
          <a:xfrm>
            <a:off x="7783022" y="1691225"/>
            <a:ext cx="679715" cy="936812"/>
          </a:xfrm>
          <a:prstGeom prst="roundRect">
            <a:avLst/>
          </a:prstGeom>
          <a:noFill/>
          <a:ln w="57150" algn="ctr">
            <a:solidFill>
              <a:srgbClr val="FFC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NZ"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74" name="Rounded Rectangle 73"/>
          <p:cNvSpPr/>
          <p:nvPr/>
        </p:nvSpPr>
        <p:spPr bwMode="gray">
          <a:xfrm>
            <a:off x="6955498" y="1691225"/>
            <a:ext cx="839268" cy="936812"/>
          </a:xfrm>
          <a:prstGeom prst="roundRect">
            <a:avLst/>
          </a:prstGeom>
          <a:noFill/>
          <a:ln w="57150" algn="ctr">
            <a:solidFill>
              <a:srgbClr val="FFC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NZ"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75" name="Rounded Rectangle 74"/>
          <p:cNvSpPr/>
          <p:nvPr/>
        </p:nvSpPr>
        <p:spPr bwMode="gray">
          <a:xfrm>
            <a:off x="5606419" y="1691225"/>
            <a:ext cx="679715" cy="936812"/>
          </a:xfrm>
          <a:prstGeom prst="roundRect">
            <a:avLst/>
          </a:prstGeom>
          <a:noFill/>
          <a:ln w="57150" algn="ctr">
            <a:solidFill>
              <a:srgbClr val="FFC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NZ"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76" name="Rounded Rectangle 75"/>
          <p:cNvSpPr/>
          <p:nvPr/>
        </p:nvSpPr>
        <p:spPr bwMode="gray">
          <a:xfrm>
            <a:off x="4044490" y="1691225"/>
            <a:ext cx="679715" cy="936812"/>
          </a:xfrm>
          <a:prstGeom prst="roundRect">
            <a:avLst/>
          </a:prstGeom>
          <a:noFill/>
          <a:ln w="57150" algn="ctr">
            <a:solidFill>
              <a:srgbClr val="FFC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NZ"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77" name="Rounded Rectangle 76"/>
          <p:cNvSpPr/>
          <p:nvPr/>
        </p:nvSpPr>
        <p:spPr bwMode="gray">
          <a:xfrm>
            <a:off x="1159607" y="1691225"/>
            <a:ext cx="679715" cy="936812"/>
          </a:xfrm>
          <a:prstGeom prst="roundRect">
            <a:avLst/>
          </a:prstGeom>
          <a:noFill/>
          <a:ln w="57150" algn="ctr">
            <a:solidFill>
              <a:srgbClr val="FFC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NZ" b="0" i="0" u="none" strike="noStrike" kern="0" cap="none" spc="0" normalizeH="0" baseline="0" noProof="0" dirty="0" smtClean="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4092743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subTnLst>
                                    <p:set>
                                      <p:cBhvr override="childStyle">
                                        <p:cTn dur="1" fill="hold" display="0" masterRel="nextClick" afterEffect="1"/>
                                        <p:tgtEl>
                                          <p:spTgt spid="7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
                                        </p:tgtEl>
                                        <p:attrNameLst>
                                          <p:attrName>style.visibility</p:attrName>
                                        </p:attrNameLst>
                                      </p:cBhvr>
                                      <p:to>
                                        <p:strVal val="visible"/>
                                      </p:to>
                                    </p:set>
                                  </p:childTnLst>
                                  <p:subTnLst>
                                    <p:set>
                                      <p:cBhvr override="childStyle">
                                        <p:cTn dur="1" fill="hold" display="0" masterRel="nextClick" afterEffect="1"/>
                                        <p:tgtEl>
                                          <p:spTgt spid="77"/>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0"/>
                                        </p:tgtEl>
                                        <p:attrNameLst>
                                          <p:attrName>style.visibility</p:attrName>
                                        </p:attrNameLst>
                                      </p:cBhvr>
                                      <p:to>
                                        <p:strVal val="visible"/>
                                      </p:to>
                                    </p:set>
                                  </p:childTnLst>
                                  <p:subTnLst>
                                    <p:set>
                                      <p:cBhvr override="childStyle">
                                        <p:cTn dur="1" fill="hold" display="0" masterRel="nextClick" afterEffect="1"/>
                                        <p:tgtEl>
                                          <p:spTgt spid="70"/>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childTnLst>
                                  <p:subTnLst>
                                    <p:set>
                                      <p:cBhvr override="childStyle">
                                        <p:cTn dur="1" fill="hold" display="0" masterRel="nextClick" afterEffect="1"/>
                                        <p:tgtEl>
                                          <p:spTgt spid="69"/>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
                                        </p:tgtEl>
                                        <p:attrNameLst>
                                          <p:attrName>style.visibility</p:attrName>
                                        </p:attrNameLst>
                                      </p:cBhvr>
                                      <p:to>
                                        <p:strVal val="visible"/>
                                      </p:to>
                                    </p:set>
                                  </p:childTnLst>
                                  <p:subTnLst>
                                    <p:set>
                                      <p:cBhvr override="childStyle">
                                        <p:cTn dur="1" fill="hold" display="0" masterRel="nextClick" afterEffect="1"/>
                                        <p:tgtEl>
                                          <p:spTgt spid="71"/>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6"/>
                                        </p:tgtEl>
                                        <p:attrNameLst>
                                          <p:attrName>style.visibility</p:attrName>
                                        </p:attrNameLst>
                                      </p:cBhvr>
                                      <p:to>
                                        <p:strVal val="visible"/>
                                      </p:to>
                                    </p:set>
                                  </p:childTnLst>
                                  <p:subTnLst>
                                    <p:set>
                                      <p:cBhvr override="childStyle">
                                        <p:cTn dur="1" fill="hold" display="0" masterRel="nextClick" afterEffect="1"/>
                                        <p:tgtEl>
                                          <p:spTgt spid="76"/>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5"/>
                                        </p:tgtEl>
                                        <p:attrNameLst>
                                          <p:attrName>style.visibility</p:attrName>
                                        </p:attrNameLst>
                                      </p:cBhvr>
                                      <p:to>
                                        <p:strVal val="visible"/>
                                      </p:to>
                                    </p:set>
                                  </p:childTnLst>
                                  <p:subTnLst>
                                    <p:set>
                                      <p:cBhvr override="childStyle">
                                        <p:cTn dur="1" fill="hold" display="0" masterRel="nextClick" afterEffect="1"/>
                                        <p:tgtEl>
                                          <p:spTgt spid="75"/>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2"/>
                                        </p:tgtEl>
                                        <p:attrNameLst>
                                          <p:attrName>style.visibility</p:attrName>
                                        </p:attrNameLst>
                                      </p:cBhvr>
                                      <p:to>
                                        <p:strVal val="visible"/>
                                      </p:to>
                                    </p:set>
                                  </p:childTnLst>
                                  <p:subTnLst>
                                    <p:set>
                                      <p:cBhvr override="childStyle">
                                        <p:cTn dur="1" fill="hold" display="0" masterRel="nextClick" afterEffect="1"/>
                                        <p:tgtEl>
                                          <p:spTgt spid="72"/>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animBg="1"/>
      <p:bldP spid="74" grpId="0" animBg="1"/>
      <p:bldP spid="75" grpId="0" animBg="1"/>
      <p:bldP spid="76" grpId="0" animBg="1"/>
      <p:bldP spid="7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dirty="0" smtClean="0"/>
              <a:t>75B 			1%</a:t>
            </a:r>
            <a:endParaRPr lang="en-NZ" dirty="0"/>
          </a:p>
        </p:txBody>
      </p:sp>
    </p:spTree>
    <p:extLst>
      <p:ext uri="{BB962C8B-B14F-4D97-AF65-F5344CB8AC3E}">
        <p14:creationId xmlns:p14="http://schemas.microsoft.com/office/powerpoint/2010/main" val="4199399355"/>
      </p:ext>
    </p:extLst>
  </p:cSld>
  <p:clrMapOvr>
    <a:masterClrMapping/>
  </p:clrMapOvr>
  <p:timing>
    <p:tnLst>
      <p:par>
        <p:cTn id="1" dur="indefinite" restart="never" nodeType="tmRoot"/>
      </p:par>
    </p:tnLst>
  </p:timing>
</p:sld>
</file>

<file path=ppt/theme/theme1.xml><?xml version="1.0" encoding="utf-8"?>
<a:theme xmlns:a="http://schemas.openxmlformats.org/drawingml/2006/main" name="SAPCorporate_2011">
  <a:themeElements>
    <a:clrScheme name="hybrisCEC 2">
      <a:dk1>
        <a:srgbClr val="000000"/>
      </a:dk1>
      <a:lt1>
        <a:srgbClr val="FFFFFF"/>
      </a:lt1>
      <a:dk2>
        <a:srgbClr val="0064C8"/>
      </a:dk2>
      <a:lt2>
        <a:srgbClr val="CCCCCC"/>
      </a:lt2>
      <a:accent1>
        <a:srgbClr val="F0AB00"/>
      </a:accent1>
      <a:accent2>
        <a:srgbClr val="606669"/>
      </a:accent2>
      <a:accent3>
        <a:srgbClr val="003264"/>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b="0" i="0" u="none" strike="noStrike" kern="0" cap="none" spc="0" normalizeH="0" baseline="0" noProof="0" dirty="0"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fontAlgn="base">
          <a:spcBef>
            <a:spcPct val="50000"/>
          </a:spcBef>
          <a:spcAft>
            <a:spcPct val="0"/>
          </a:spcAft>
          <a:buClr>
            <a:srgbClr val="F0AB00"/>
          </a:buClr>
          <a:buSzPct val="80000"/>
          <a:defRPr sz="1800" kern="0" dirty="0" smtClean="0">
            <a:ea typeface="Arial Unicode MS" pitchFamily="34" charset="-128"/>
            <a:cs typeface="Arial Unicode MS" pitchFamily="34" charset="-128"/>
          </a:defRPr>
        </a:defPPr>
      </a:lstStyle>
    </a:txDef>
  </a:objectDefaults>
  <a:extraClrSchemeLst/>
  <a:extLst>
    <a:ext uri="{05A4C25C-085E-4340-85A3-A5531E510DB2}">
      <thm15:themeFamily xmlns="" xmlns:thm15="http://schemas.microsoft.com/office/thememl/2012/main" name="CEC_white2015_16-9.pptx" id="{9D57A742-60F1-45EC-A5A9-676E680E2905}" vid="{CC6493AC-5EF5-40DA-9AD0-EDF063EEAAD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CEC_white2015_16-9</Template>
  <TotalTime>1140</TotalTime>
  <Words>1561</Words>
  <Application>Microsoft Office PowerPoint</Application>
  <PresentationFormat>Custom</PresentationFormat>
  <Paragraphs>288</Paragraphs>
  <Slides>25</Slides>
  <Notes>20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SAPCorporate_2011</vt:lpstr>
      <vt:lpstr>PowerPoint Presentation</vt:lpstr>
      <vt:lpstr>Compelling Customer Experiences through Innovation</vt:lpstr>
      <vt:lpstr>PowerPoint Presentation</vt:lpstr>
      <vt:lpstr>PowerPoint Presentation</vt:lpstr>
      <vt:lpstr>PowerPoint Presentation</vt:lpstr>
      <vt:lpstr>PowerPoint Presentation</vt:lpstr>
      <vt:lpstr>RETAIL DIGITAL TRANSFORMATION ROADMAP</vt:lpstr>
      <vt:lpstr>Digitize the end-to-end customer experience</vt:lpstr>
      <vt:lpstr>75B    1%</vt:lpstr>
      <vt:lpstr>PowerPoint Presentation</vt:lpstr>
      <vt:lpstr>IoT</vt:lpstr>
      <vt:lpstr>PowerPoint Presentation</vt:lpstr>
      <vt:lpstr>PowerPoint Presentation</vt:lpstr>
      <vt:lpstr>PowerPoint Presentation</vt:lpstr>
      <vt:lpstr>MARKETING IS LACKING KEY CAPABILITIES</vt:lpstr>
      <vt:lpstr>HOLISTIC APPROACH TO MARTECH IS NEEDED</vt:lpstr>
      <vt:lpstr>IT’S ALL ABOUT UNDERSTANDING THE CUSTOMER</vt:lpstr>
      <vt:lpstr>Enable a new wave of customer experience</vt:lpstr>
      <vt:lpstr>CONTEXT MAKES THE DIFFERENCE</vt:lpstr>
      <vt:lpstr>PowerPoint Presentation</vt:lpstr>
      <vt:lpstr>The Future of Customer Service</vt:lpstr>
      <vt:lpstr>Bullseye &amp; Pepper: Is this the future? </vt:lpstr>
      <vt:lpstr>Microservices &amp; Bots. </vt:lpstr>
      <vt:lpstr>Digitize the end-to-end customer experience</vt:lpstr>
      <vt:lpstr>Thank You</vt:lpstr>
    </vt:vector>
  </TitlesOfParts>
  <Company>SAP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Compelling Customer Experiences through Innovation</dc:title>
  <dc:creator>Maloney, Colm</dc:creator>
  <cp:lastModifiedBy>Rosanne English</cp:lastModifiedBy>
  <cp:revision>59</cp:revision>
  <dcterms:created xsi:type="dcterms:W3CDTF">2016-09-02T03:50:10Z</dcterms:created>
  <dcterms:modified xsi:type="dcterms:W3CDTF">2016-09-11T22:16:19Z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199105662</vt:i4>
  </property>
  <property fmtid="{D5CDD505-2E9C-101B-9397-08002B2CF9AE}" pid="3" name="_NewReviewCycle">
    <vt:lpwstr/>
  </property>
  <property fmtid="{D5CDD505-2E9C-101B-9397-08002B2CF9AE}" pid="4" name="_EmailSubject">
    <vt:lpwstr>pick your brain- again</vt:lpwstr>
  </property>
  <property fmtid="{D5CDD505-2E9C-101B-9397-08002B2CF9AE}" pid="5" name="_AuthorEmail">
    <vt:lpwstr>johann.wrede@sap.com</vt:lpwstr>
  </property>
  <property fmtid="{D5CDD505-2E9C-101B-9397-08002B2CF9AE}" pid="6" name="_AuthorEmailDisplayName">
    <vt:lpwstr>Wrede, Johann</vt:lpwstr>
  </property>
</Properties>
</file>