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4" r:id="rId2"/>
    <p:sldId id="258" r:id="rId3"/>
    <p:sldId id="286" r:id="rId4"/>
    <p:sldId id="287" r:id="rId5"/>
    <p:sldId id="291" r:id="rId6"/>
    <p:sldId id="292" r:id="rId7"/>
    <p:sldId id="293" r:id="rId8"/>
    <p:sldId id="259" r:id="rId9"/>
    <p:sldId id="260" r:id="rId10"/>
    <p:sldId id="289" r:id="rId11"/>
    <p:sldId id="265" r:id="rId12"/>
    <p:sldId id="264" r:id="rId13"/>
    <p:sldId id="285" r:id="rId14"/>
    <p:sldId id="290" r:id="rId15"/>
    <p:sldId id="262" r:id="rId16"/>
    <p:sldId id="270" r:id="rId17"/>
    <p:sldId id="261" r:id="rId18"/>
    <p:sldId id="268" r:id="rId19"/>
    <p:sldId id="257" r:id="rId20"/>
    <p:sldId id="266" r:id="rId21"/>
    <p:sldId id="272" r:id="rId22"/>
    <p:sldId id="276" r:id="rId23"/>
    <p:sldId id="277" r:id="rId24"/>
    <p:sldId id="278" r:id="rId25"/>
    <p:sldId id="279" r:id="rId26"/>
    <p:sldId id="280" r:id="rId27"/>
    <p:sldId id="271" r:id="rId28"/>
    <p:sldId id="282" r:id="rId2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01" y="36"/>
      </p:cViewPr>
      <p:guideLst>
        <p:guide orient="horz" pos="2880"/>
        <p:guide pos="2160"/>
      </p:guideLst>
    </p:cSldViewPr>
  </p:slideViewPr>
  <p:notesTextViewPr>
    <p:cViewPr>
      <p:scale>
        <a:sx n="100" d="100"/>
        <a:sy n="100" d="100"/>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6292F61-FD03-419D-BBC2-4702AA5A1560}" type="datetimeFigureOut">
              <a:rPr lang="en-AU" smtClean="0"/>
              <a:t>26/07/2016</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6EE6CA5-3BB1-4067-92E8-EC45031F8981}" type="slidenum">
              <a:rPr lang="en-AU" smtClean="0"/>
              <a:t>‹#›</a:t>
            </a:fld>
            <a:endParaRPr lang="en-AU"/>
          </a:p>
        </p:txBody>
      </p:sp>
    </p:spTree>
    <p:extLst>
      <p:ext uri="{BB962C8B-B14F-4D97-AF65-F5344CB8AC3E}">
        <p14:creationId xmlns:p14="http://schemas.microsoft.com/office/powerpoint/2010/main" val="297253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B084F0-8783-4C1E-B0F3-ABBC94F30239}" type="slidenum">
              <a:rPr lang="en-US" altLang="en-US" smtClean="0">
                <a:solidFill>
                  <a:srgbClr val="000000"/>
                </a:solidFill>
              </a:rPr>
              <a:pPr/>
              <a:t>4</a:t>
            </a:fld>
            <a:endParaRPr lang="en-US" altLang="en-US" smtClean="0">
              <a:solidFill>
                <a:srgbClr val="000000"/>
              </a:solidFill>
            </a:endParaRPr>
          </a:p>
        </p:txBody>
      </p:sp>
    </p:spTree>
    <p:extLst>
      <p:ext uri="{BB962C8B-B14F-4D97-AF65-F5344CB8AC3E}">
        <p14:creationId xmlns:p14="http://schemas.microsoft.com/office/powerpoint/2010/main" val="219609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EE6CA5-3BB1-4067-92E8-EC45031F8981}" type="slidenum">
              <a:rPr lang="en-AU" smtClean="0"/>
              <a:t>19</a:t>
            </a:fld>
            <a:endParaRPr lang="en-AU"/>
          </a:p>
        </p:txBody>
      </p:sp>
    </p:spTree>
    <p:extLst>
      <p:ext uri="{BB962C8B-B14F-4D97-AF65-F5344CB8AC3E}">
        <p14:creationId xmlns:p14="http://schemas.microsoft.com/office/powerpoint/2010/main" val="171882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26EE6CA5-3BB1-4067-92E8-EC45031F8981}" type="slidenum">
              <a:rPr lang="en-AU" smtClean="0"/>
              <a:t>21</a:t>
            </a:fld>
            <a:endParaRPr lang="en-AU"/>
          </a:p>
        </p:txBody>
      </p:sp>
    </p:spTree>
    <p:extLst>
      <p:ext uri="{BB962C8B-B14F-4D97-AF65-F5344CB8AC3E}">
        <p14:creationId xmlns:p14="http://schemas.microsoft.com/office/powerpoint/2010/main" val="140374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DE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DEE"/>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DE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6877811" y="5946647"/>
            <a:ext cx="1885188" cy="67817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17042" y="503173"/>
            <a:ext cx="8109915" cy="521334"/>
          </a:xfrm>
          <a:prstGeom prst="rect">
            <a:avLst/>
          </a:prstGeom>
        </p:spPr>
        <p:txBody>
          <a:bodyPr wrap="square" lIns="0" tIns="0" rIns="0" bIns="0">
            <a:spAutoFit/>
          </a:bodyPr>
          <a:lstStyle>
            <a:lvl1pPr>
              <a:defRPr sz="3200" b="1" i="0">
                <a:solidFill>
                  <a:srgbClr val="00ADEE"/>
                </a:solidFill>
                <a:latin typeface="Calibri"/>
                <a:cs typeface="Calibri"/>
              </a:defRPr>
            </a:lvl1pPr>
          </a:lstStyle>
          <a:p>
            <a:endParaRPr/>
          </a:p>
        </p:txBody>
      </p:sp>
      <p:sp>
        <p:nvSpPr>
          <p:cNvPr id="3" name="Holder 3"/>
          <p:cNvSpPr>
            <a:spLocks noGrp="1"/>
          </p:cNvSpPr>
          <p:nvPr>
            <p:ph type="body" idx="1"/>
          </p:nvPr>
        </p:nvSpPr>
        <p:spPr>
          <a:xfrm>
            <a:off x="364642" y="1109598"/>
            <a:ext cx="8414715" cy="17075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7/26/2016</a:t>
            </a:fld>
            <a:endParaRPr lang="en-US"/>
          </a:p>
        </p:txBody>
      </p:sp>
      <p:sp>
        <p:nvSpPr>
          <p:cNvPr id="6" name="Holder 6"/>
          <p:cNvSpPr>
            <a:spLocks noGrp="1"/>
          </p:cNvSpPr>
          <p:nvPr>
            <p:ph type="sldNum" sz="quarter" idx="7"/>
          </p:nvPr>
        </p:nvSpPr>
        <p:spPr>
          <a:xfrm>
            <a:off x="4468621" y="6579514"/>
            <a:ext cx="207010" cy="177800"/>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64769">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nz/url?sa=i&amp;rct=j&amp;q=&amp;esrc=s&amp;source=images&amp;cd=&amp;cad=rja&amp;uact=8&amp;ved=0CAcQjRxqFQoTCLimrqGd-MgCFWMbpgodnUEPhA&amp;url=https://en.wikipedia.org/wiki/Agriculture_in_New_Zealand&amp;psig=AFQjCNGYbP7jb9Ubml5yW7RZj7tnNx8Lkg&amp;ust=144677664102031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1.png"/><Relationship Id="rId26" Type="http://schemas.openxmlformats.org/officeDocument/2006/relationships/image" Target="../media/image89.png"/><Relationship Id="rId3" Type="http://schemas.openxmlformats.org/officeDocument/2006/relationships/image" Target="../media/image66.png"/><Relationship Id="rId21" Type="http://schemas.openxmlformats.org/officeDocument/2006/relationships/image" Target="../media/image84.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80.png"/><Relationship Id="rId25" Type="http://schemas.openxmlformats.org/officeDocument/2006/relationships/image" Target="../media/image88.png"/><Relationship Id="rId2" Type="http://schemas.openxmlformats.org/officeDocument/2006/relationships/image" Target="../media/image65.jpg"/><Relationship Id="rId16" Type="http://schemas.openxmlformats.org/officeDocument/2006/relationships/image" Target="../media/image79.png"/><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png"/><Relationship Id="rId24" Type="http://schemas.openxmlformats.org/officeDocument/2006/relationships/image" Target="../media/image87.png"/><Relationship Id="rId5" Type="http://schemas.openxmlformats.org/officeDocument/2006/relationships/image" Target="../media/image68.png"/><Relationship Id="rId15" Type="http://schemas.openxmlformats.org/officeDocument/2006/relationships/image" Target="../media/image78.pn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3.png"/><Relationship Id="rId19" Type="http://schemas.openxmlformats.org/officeDocument/2006/relationships/image" Target="../media/image82.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s>
</file>

<file path=ppt/slides/_rels/slide12.xml.rels><?xml version="1.0" encoding="UTF-8" standalone="yes"?>
<Relationships xmlns="http://schemas.openxmlformats.org/package/2006/relationships"><Relationship Id="rId26" Type="http://schemas.openxmlformats.org/officeDocument/2006/relationships/image" Target="../media/image118.png"/><Relationship Id="rId117" Type="http://schemas.openxmlformats.org/officeDocument/2006/relationships/image" Target="../media/image209.png"/><Relationship Id="rId21" Type="http://schemas.openxmlformats.org/officeDocument/2006/relationships/image" Target="../media/image113.png"/><Relationship Id="rId42" Type="http://schemas.openxmlformats.org/officeDocument/2006/relationships/image" Target="../media/image134.png"/><Relationship Id="rId47" Type="http://schemas.openxmlformats.org/officeDocument/2006/relationships/image" Target="../media/image139.png"/><Relationship Id="rId63" Type="http://schemas.openxmlformats.org/officeDocument/2006/relationships/image" Target="../media/image155.png"/><Relationship Id="rId68" Type="http://schemas.openxmlformats.org/officeDocument/2006/relationships/image" Target="../media/image160.png"/><Relationship Id="rId84" Type="http://schemas.openxmlformats.org/officeDocument/2006/relationships/image" Target="../media/image176.png"/><Relationship Id="rId89" Type="http://schemas.openxmlformats.org/officeDocument/2006/relationships/image" Target="../media/image181.png"/><Relationship Id="rId112" Type="http://schemas.openxmlformats.org/officeDocument/2006/relationships/image" Target="../media/image204.png"/><Relationship Id="rId133" Type="http://schemas.openxmlformats.org/officeDocument/2006/relationships/image" Target="../media/image225.png"/><Relationship Id="rId138" Type="http://schemas.openxmlformats.org/officeDocument/2006/relationships/image" Target="../media/image230.png"/><Relationship Id="rId16" Type="http://schemas.openxmlformats.org/officeDocument/2006/relationships/image" Target="../media/image108.png"/><Relationship Id="rId107" Type="http://schemas.openxmlformats.org/officeDocument/2006/relationships/image" Target="../media/image199.png"/><Relationship Id="rId11" Type="http://schemas.openxmlformats.org/officeDocument/2006/relationships/image" Target="../media/image103.png"/><Relationship Id="rId32" Type="http://schemas.openxmlformats.org/officeDocument/2006/relationships/image" Target="../media/image124.png"/><Relationship Id="rId37" Type="http://schemas.openxmlformats.org/officeDocument/2006/relationships/image" Target="../media/image129.png"/><Relationship Id="rId53" Type="http://schemas.openxmlformats.org/officeDocument/2006/relationships/image" Target="../media/image145.png"/><Relationship Id="rId58" Type="http://schemas.openxmlformats.org/officeDocument/2006/relationships/image" Target="../media/image150.png"/><Relationship Id="rId74" Type="http://schemas.openxmlformats.org/officeDocument/2006/relationships/image" Target="../media/image166.png"/><Relationship Id="rId79" Type="http://schemas.openxmlformats.org/officeDocument/2006/relationships/image" Target="../media/image171.png"/><Relationship Id="rId102" Type="http://schemas.openxmlformats.org/officeDocument/2006/relationships/image" Target="../media/image194.png"/><Relationship Id="rId123" Type="http://schemas.openxmlformats.org/officeDocument/2006/relationships/image" Target="../media/image215.png"/><Relationship Id="rId128" Type="http://schemas.openxmlformats.org/officeDocument/2006/relationships/image" Target="../media/image220.png"/><Relationship Id="rId144" Type="http://schemas.openxmlformats.org/officeDocument/2006/relationships/image" Target="../media/image236.png"/><Relationship Id="rId5" Type="http://schemas.openxmlformats.org/officeDocument/2006/relationships/image" Target="../media/image97.png"/><Relationship Id="rId90" Type="http://schemas.openxmlformats.org/officeDocument/2006/relationships/image" Target="../media/image182.png"/><Relationship Id="rId95" Type="http://schemas.openxmlformats.org/officeDocument/2006/relationships/image" Target="../media/image187.png"/><Relationship Id="rId22" Type="http://schemas.openxmlformats.org/officeDocument/2006/relationships/image" Target="../media/image114.png"/><Relationship Id="rId27" Type="http://schemas.openxmlformats.org/officeDocument/2006/relationships/image" Target="../media/image119.png"/><Relationship Id="rId43" Type="http://schemas.openxmlformats.org/officeDocument/2006/relationships/image" Target="../media/image135.png"/><Relationship Id="rId48" Type="http://schemas.openxmlformats.org/officeDocument/2006/relationships/image" Target="../media/image140.png"/><Relationship Id="rId64" Type="http://schemas.openxmlformats.org/officeDocument/2006/relationships/image" Target="../media/image156.png"/><Relationship Id="rId69" Type="http://schemas.openxmlformats.org/officeDocument/2006/relationships/image" Target="../media/image161.png"/><Relationship Id="rId113" Type="http://schemas.openxmlformats.org/officeDocument/2006/relationships/image" Target="../media/image205.png"/><Relationship Id="rId118" Type="http://schemas.openxmlformats.org/officeDocument/2006/relationships/image" Target="../media/image210.png"/><Relationship Id="rId134" Type="http://schemas.openxmlformats.org/officeDocument/2006/relationships/image" Target="../media/image226.png"/><Relationship Id="rId139" Type="http://schemas.openxmlformats.org/officeDocument/2006/relationships/image" Target="../media/image231.png"/><Relationship Id="rId80" Type="http://schemas.openxmlformats.org/officeDocument/2006/relationships/image" Target="../media/image172.png"/><Relationship Id="rId85" Type="http://schemas.openxmlformats.org/officeDocument/2006/relationships/image" Target="../media/image177.png"/><Relationship Id="rId3" Type="http://schemas.openxmlformats.org/officeDocument/2006/relationships/image" Target="../media/image95.png"/><Relationship Id="rId12" Type="http://schemas.openxmlformats.org/officeDocument/2006/relationships/image" Target="../media/image104.png"/><Relationship Id="rId17" Type="http://schemas.openxmlformats.org/officeDocument/2006/relationships/image" Target="../media/image109.png"/><Relationship Id="rId25" Type="http://schemas.openxmlformats.org/officeDocument/2006/relationships/image" Target="../media/image117.png"/><Relationship Id="rId33" Type="http://schemas.openxmlformats.org/officeDocument/2006/relationships/image" Target="../media/image125.png"/><Relationship Id="rId38" Type="http://schemas.openxmlformats.org/officeDocument/2006/relationships/image" Target="../media/image130.png"/><Relationship Id="rId46" Type="http://schemas.openxmlformats.org/officeDocument/2006/relationships/image" Target="../media/image138.png"/><Relationship Id="rId59" Type="http://schemas.openxmlformats.org/officeDocument/2006/relationships/image" Target="../media/image151.png"/><Relationship Id="rId67" Type="http://schemas.openxmlformats.org/officeDocument/2006/relationships/image" Target="../media/image159.png"/><Relationship Id="rId103" Type="http://schemas.openxmlformats.org/officeDocument/2006/relationships/image" Target="../media/image195.png"/><Relationship Id="rId108" Type="http://schemas.openxmlformats.org/officeDocument/2006/relationships/image" Target="../media/image200.png"/><Relationship Id="rId116" Type="http://schemas.openxmlformats.org/officeDocument/2006/relationships/image" Target="../media/image208.png"/><Relationship Id="rId124" Type="http://schemas.openxmlformats.org/officeDocument/2006/relationships/image" Target="../media/image216.png"/><Relationship Id="rId129" Type="http://schemas.openxmlformats.org/officeDocument/2006/relationships/image" Target="../media/image221.png"/><Relationship Id="rId137" Type="http://schemas.openxmlformats.org/officeDocument/2006/relationships/image" Target="../media/image229.png"/><Relationship Id="rId20" Type="http://schemas.openxmlformats.org/officeDocument/2006/relationships/image" Target="../media/image112.png"/><Relationship Id="rId41" Type="http://schemas.openxmlformats.org/officeDocument/2006/relationships/image" Target="../media/image133.png"/><Relationship Id="rId54" Type="http://schemas.openxmlformats.org/officeDocument/2006/relationships/image" Target="../media/image146.png"/><Relationship Id="rId62" Type="http://schemas.openxmlformats.org/officeDocument/2006/relationships/image" Target="../media/image154.png"/><Relationship Id="rId70" Type="http://schemas.openxmlformats.org/officeDocument/2006/relationships/image" Target="../media/image162.png"/><Relationship Id="rId75" Type="http://schemas.openxmlformats.org/officeDocument/2006/relationships/image" Target="../media/image167.png"/><Relationship Id="rId83" Type="http://schemas.openxmlformats.org/officeDocument/2006/relationships/image" Target="../media/image175.png"/><Relationship Id="rId88" Type="http://schemas.openxmlformats.org/officeDocument/2006/relationships/image" Target="../media/image180.png"/><Relationship Id="rId91" Type="http://schemas.openxmlformats.org/officeDocument/2006/relationships/image" Target="../media/image183.png"/><Relationship Id="rId96" Type="http://schemas.openxmlformats.org/officeDocument/2006/relationships/image" Target="../media/image188.png"/><Relationship Id="rId111" Type="http://schemas.openxmlformats.org/officeDocument/2006/relationships/image" Target="../media/image203.png"/><Relationship Id="rId132" Type="http://schemas.openxmlformats.org/officeDocument/2006/relationships/image" Target="../media/image224.png"/><Relationship Id="rId140" Type="http://schemas.openxmlformats.org/officeDocument/2006/relationships/image" Target="../media/image232.png"/><Relationship Id="rId145" Type="http://schemas.openxmlformats.org/officeDocument/2006/relationships/image" Target="../media/image237.png"/><Relationship Id="rId1" Type="http://schemas.openxmlformats.org/officeDocument/2006/relationships/slideLayout" Target="../slideLayouts/slideLayout3.xml"/><Relationship Id="rId6" Type="http://schemas.openxmlformats.org/officeDocument/2006/relationships/image" Target="../media/image98.png"/><Relationship Id="rId15" Type="http://schemas.openxmlformats.org/officeDocument/2006/relationships/image" Target="../media/image107.png"/><Relationship Id="rId23" Type="http://schemas.openxmlformats.org/officeDocument/2006/relationships/image" Target="../media/image115.png"/><Relationship Id="rId28" Type="http://schemas.openxmlformats.org/officeDocument/2006/relationships/image" Target="../media/image120.png"/><Relationship Id="rId36" Type="http://schemas.openxmlformats.org/officeDocument/2006/relationships/image" Target="../media/image128.png"/><Relationship Id="rId49" Type="http://schemas.openxmlformats.org/officeDocument/2006/relationships/image" Target="../media/image141.png"/><Relationship Id="rId57" Type="http://schemas.openxmlformats.org/officeDocument/2006/relationships/image" Target="../media/image149.png"/><Relationship Id="rId106" Type="http://schemas.openxmlformats.org/officeDocument/2006/relationships/image" Target="../media/image198.png"/><Relationship Id="rId114" Type="http://schemas.openxmlformats.org/officeDocument/2006/relationships/image" Target="../media/image206.png"/><Relationship Id="rId119" Type="http://schemas.openxmlformats.org/officeDocument/2006/relationships/image" Target="../media/image211.png"/><Relationship Id="rId127" Type="http://schemas.openxmlformats.org/officeDocument/2006/relationships/image" Target="../media/image219.png"/><Relationship Id="rId10" Type="http://schemas.openxmlformats.org/officeDocument/2006/relationships/image" Target="../media/image102.png"/><Relationship Id="rId31" Type="http://schemas.openxmlformats.org/officeDocument/2006/relationships/image" Target="../media/image123.png"/><Relationship Id="rId44" Type="http://schemas.openxmlformats.org/officeDocument/2006/relationships/image" Target="../media/image136.png"/><Relationship Id="rId52" Type="http://schemas.openxmlformats.org/officeDocument/2006/relationships/image" Target="../media/image144.png"/><Relationship Id="rId60" Type="http://schemas.openxmlformats.org/officeDocument/2006/relationships/image" Target="../media/image152.png"/><Relationship Id="rId65" Type="http://schemas.openxmlformats.org/officeDocument/2006/relationships/image" Target="../media/image157.png"/><Relationship Id="rId73" Type="http://schemas.openxmlformats.org/officeDocument/2006/relationships/image" Target="../media/image165.png"/><Relationship Id="rId78" Type="http://schemas.openxmlformats.org/officeDocument/2006/relationships/image" Target="../media/image170.png"/><Relationship Id="rId81" Type="http://schemas.openxmlformats.org/officeDocument/2006/relationships/image" Target="../media/image173.png"/><Relationship Id="rId86" Type="http://schemas.openxmlformats.org/officeDocument/2006/relationships/image" Target="../media/image178.png"/><Relationship Id="rId94" Type="http://schemas.openxmlformats.org/officeDocument/2006/relationships/image" Target="../media/image186.png"/><Relationship Id="rId99" Type="http://schemas.openxmlformats.org/officeDocument/2006/relationships/image" Target="../media/image191.png"/><Relationship Id="rId101" Type="http://schemas.openxmlformats.org/officeDocument/2006/relationships/image" Target="../media/image193.png"/><Relationship Id="rId122" Type="http://schemas.openxmlformats.org/officeDocument/2006/relationships/image" Target="../media/image214.png"/><Relationship Id="rId130" Type="http://schemas.openxmlformats.org/officeDocument/2006/relationships/image" Target="../media/image222.png"/><Relationship Id="rId135" Type="http://schemas.openxmlformats.org/officeDocument/2006/relationships/image" Target="../media/image227.png"/><Relationship Id="rId143" Type="http://schemas.openxmlformats.org/officeDocument/2006/relationships/image" Target="../media/image235.png"/><Relationship Id="rId4" Type="http://schemas.openxmlformats.org/officeDocument/2006/relationships/image" Target="../media/image96.png"/><Relationship Id="rId9" Type="http://schemas.openxmlformats.org/officeDocument/2006/relationships/image" Target="../media/image101.png"/><Relationship Id="rId13" Type="http://schemas.openxmlformats.org/officeDocument/2006/relationships/image" Target="../media/image105.png"/><Relationship Id="rId18" Type="http://schemas.openxmlformats.org/officeDocument/2006/relationships/image" Target="../media/image110.png"/><Relationship Id="rId39" Type="http://schemas.openxmlformats.org/officeDocument/2006/relationships/image" Target="../media/image131.png"/><Relationship Id="rId109" Type="http://schemas.openxmlformats.org/officeDocument/2006/relationships/image" Target="../media/image201.png"/><Relationship Id="rId34" Type="http://schemas.openxmlformats.org/officeDocument/2006/relationships/image" Target="../media/image126.png"/><Relationship Id="rId50" Type="http://schemas.openxmlformats.org/officeDocument/2006/relationships/image" Target="../media/image142.png"/><Relationship Id="rId55" Type="http://schemas.openxmlformats.org/officeDocument/2006/relationships/image" Target="../media/image147.png"/><Relationship Id="rId76" Type="http://schemas.openxmlformats.org/officeDocument/2006/relationships/image" Target="../media/image168.png"/><Relationship Id="rId97" Type="http://schemas.openxmlformats.org/officeDocument/2006/relationships/image" Target="../media/image189.png"/><Relationship Id="rId104" Type="http://schemas.openxmlformats.org/officeDocument/2006/relationships/image" Target="../media/image196.jpg"/><Relationship Id="rId120" Type="http://schemas.openxmlformats.org/officeDocument/2006/relationships/image" Target="../media/image212.png"/><Relationship Id="rId125" Type="http://schemas.openxmlformats.org/officeDocument/2006/relationships/image" Target="../media/image217.png"/><Relationship Id="rId141" Type="http://schemas.openxmlformats.org/officeDocument/2006/relationships/image" Target="../media/image233.png"/><Relationship Id="rId146" Type="http://schemas.openxmlformats.org/officeDocument/2006/relationships/image" Target="../media/image238.png"/><Relationship Id="rId7" Type="http://schemas.openxmlformats.org/officeDocument/2006/relationships/image" Target="../media/image99.png"/><Relationship Id="rId71" Type="http://schemas.openxmlformats.org/officeDocument/2006/relationships/image" Target="../media/image163.png"/><Relationship Id="rId92" Type="http://schemas.openxmlformats.org/officeDocument/2006/relationships/image" Target="../media/image184.png"/><Relationship Id="rId2" Type="http://schemas.openxmlformats.org/officeDocument/2006/relationships/image" Target="../media/image94.png"/><Relationship Id="rId29" Type="http://schemas.openxmlformats.org/officeDocument/2006/relationships/image" Target="../media/image121.png"/><Relationship Id="rId24" Type="http://schemas.openxmlformats.org/officeDocument/2006/relationships/image" Target="../media/image116.png"/><Relationship Id="rId40" Type="http://schemas.openxmlformats.org/officeDocument/2006/relationships/image" Target="../media/image132.png"/><Relationship Id="rId45" Type="http://schemas.openxmlformats.org/officeDocument/2006/relationships/image" Target="../media/image137.png"/><Relationship Id="rId66" Type="http://schemas.openxmlformats.org/officeDocument/2006/relationships/image" Target="../media/image158.png"/><Relationship Id="rId87" Type="http://schemas.openxmlformats.org/officeDocument/2006/relationships/image" Target="../media/image179.png"/><Relationship Id="rId110" Type="http://schemas.openxmlformats.org/officeDocument/2006/relationships/image" Target="../media/image202.png"/><Relationship Id="rId115" Type="http://schemas.openxmlformats.org/officeDocument/2006/relationships/image" Target="../media/image207.png"/><Relationship Id="rId131" Type="http://schemas.openxmlformats.org/officeDocument/2006/relationships/image" Target="../media/image223.png"/><Relationship Id="rId136" Type="http://schemas.openxmlformats.org/officeDocument/2006/relationships/image" Target="../media/image228.png"/><Relationship Id="rId61" Type="http://schemas.openxmlformats.org/officeDocument/2006/relationships/image" Target="../media/image153.png"/><Relationship Id="rId82" Type="http://schemas.openxmlformats.org/officeDocument/2006/relationships/image" Target="../media/image174.png"/><Relationship Id="rId19" Type="http://schemas.openxmlformats.org/officeDocument/2006/relationships/image" Target="../media/image111.png"/><Relationship Id="rId14" Type="http://schemas.openxmlformats.org/officeDocument/2006/relationships/image" Target="../media/image106.png"/><Relationship Id="rId30" Type="http://schemas.openxmlformats.org/officeDocument/2006/relationships/image" Target="../media/image122.png"/><Relationship Id="rId35" Type="http://schemas.openxmlformats.org/officeDocument/2006/relationships/image" Target="../media/image127.png"/><Relationship Id="rId56" Type="http://schemas.openxmlformats.org/officeDocument/2006/relationships/image" Target="../media/image148.png"/><Relationship Id="rId77" Type="http://schemas.openxmlformats.org/officeDocument/2006/relationships/image" Target="../media/image169.png"/><Relationship Id="rId100" Type="http://schemas.openxmlformats.org/officeDocument/2006/relationships/image" Target="../media/image192.png"/><Relationship Id="rId105" Type="http://schemas.openxmlformats.org/officeDocument/2006/relationships/image" Target="../media/image197.png"/><Relationship Id="rId126" Type="http://schemas.openxmlformats.org/officeDocument/2006/relationships/image" Target="../media/image218.png"/><Relationship Id="rId8" Type="http://schemas.openxmlformats.org/officeDocument/2006/relationships/image" Target="../media/image100.png"/><Relationship Id="rId51" Type="http://schemas.openxmlformats.org/officeDocument/2006/relationships/image" Target="../media/image143.png"/><Relationship Id="rId72" Type="http://schemas.openxmlformats.org/officeDocument/2006/relationships/image" Target="../media/image164.png"/><Relationship Id="rId93" Type="http://schemas.openxmlformats.org/officeDocument/2006/relationships/image" Target="../media/image185.png"/><Relationship Id="rId98" Type="http://schemas.openxmlformats.org/officeDocument/2006/relationships/image" Target="../media/image190.png"/><Relationship Id="rId121" Type="http://schemas.openxmlformats.org/officeDocument/2006/relationships/image" Target="../media/image213.png"/><Relationship Id="rId142" Type="http://schemas.openxmlformats.org/officeDocument/2006/relationships/image" Target="../media/image2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5.png"/><Relationship Id="rId13" Type="http://schemas.openxmlformats.org/officeDocument/2006/relationships/image" Target="../media/image250.png"/><Relationship Id="rId3" Type="http://schemas.openxmlformats.org/officeDocument/2006/relationships/image" Target="../media/image240.png"/><Relationship Id="rId7" Type="http://schemas.openxmlformats.org/officeDocument/2006/relationships/image" Target="../media/image244.png"/><Relationship Id="rId12" Type="http://schemas.openxmlformats.org/officeDocument/2006/relationships/image" Target="../media/image249.png"/><Relationship Id="rId2" Type="http://schemas.openxmlformats.org/officeDocument/2006/relationships/image" Target="../media/image239.emf"/><Relationship Id="rId1" Type="http://schemas.openxmlformats.org/officeDocument/2006/relationships/slideLayout" Target="../slideLayouts/slideLayout2.xml"/><Relationship Id="rId6" Type="http://schemas.openxmlformats.org/officeDocument/2006/relationships/image" Target="../media/image243.png"/><Relationship Id="rId11" Type="http://schemas.openxmlformats.org/officeDocument/2006/relationships/image" Target="../media/image248.jpeg"/><Relationship Id="rId5" Type="http://schemas.openxmlformats.org/officeDocument/2006/relationships/image" Target="../media/image242.png"/><Relationship Id="rId10" Type="http://schemas.openxmlformats.org/officeDocument/2006/relationships/image" Target="../media/image247.jpeg"/><Relationship Id="rId4" Type="http://schemas.openxmlformats.org/officeDocument/2006/relationships/image" Target="../media/image241.png"/><Relationship Id="rId9" Type="http://schemas.openxmlformats.org/officeDocument/2006/relationships/image" Target="../media/image246.jpeg"/><Relationship Id="rId14" Type="http://schemas.openxmlformats.org/officeDocument/2006/relationships/image" Target="../media/image251.png"/></Relationships>
</file>

<file path=ppt/slides/_rels/slide15.xml.rels><?xml version="1.0" encoding="UTF-8" standalone="yes"?>
<Relationships xmlns="http://schemas.openxmlformats.org/package/2006/relationships"><Relationship Id="rId3" Type="http://schemas.openxmlformats.org/officeDocument/2006/relationships/image" Target="../media/image253.png"/><Relationship Id="rId7" Type="http://schemas.openxmlformats.org/officeDocument/2006/relationships/image" Target="../media/image257.png"/><Relationship Id="rId2" Type="http://schemas.openxmlformats.org/officeDocument/2006/relationships/image" Target="../media/image252.png"/><Relationship Id="rId1" Type="http://schemas.openxmlformats.org/officeDocument/2006/relationships/slideLayout" Target="../slideLayouts/slideLayout2.xml"/><Relationship Id="rId6" Type="http://schemas.openxmlformats.org/officeDocument/2006/relationships/image" Target="../media/image256.png"/><Relationship Id="rId5" Type="http://schemas.openxmlformats.org/officeDocument/2006/relationships/image" Target="../media/image255.png"/><Relationship Id="rId4" Type="http://schemas.openxmlformats.org/officeDocument/2006/relationships/image" Target="../media/image254.png"/></Relationships>
</file>

<file path=ppt/slides/_rels/slide16.xml.rels><?xml version="1.0" encoding="UTF-8" standalone="yes"?>
<Relationships xmlns="http://schemas.openxmlformats.org/package/2006/relationships"><Relationship Id="rId8" Type="http://schemas.openxmlformats.org/officeDocument/2006/relationships/image" Target="../media/image264.png"/><Relationship Id="rId3" Type="http://schemas.openxmlformats.org/officeDocument/2006/relationships/image" Target="../media/image259.jpg"/><Relationship Id="rId7" Type="http://schemas.openxmlformats.org/officeDocument/2006/relationships/image" Target="../media/image263.png"/><Relationship Id="rId2" Type="http://schemas.openxmlformats.org/officeDocument/2006/relationships/image" Target="../media/image258.jpg"/><Relationship Id="rId1" Type="http://schemas.openxmlformats.org/officeDocument/2006/relationships/slideLayout" Target="../slideLayouts/slideLayout3.xml"/><Relationship Id="rId6" Type="http://schemas.openxmlformats.org/officeDocument/2006/relationships/image" Target="../media/image262.png"/><Relationship Id="rId5" Type="http://schemas.openxmlformats.org/officeDocument/2006/relationships/image" Target="../media/image261.png"/><Relationship Id="rId4" Type="http://schemas.openxmlformats.org/officeDocument/2006/relationships/image" Target="../media/image260.png"/><Relationship Id="rId9" Type="http://schemas.openxmlformats.org/officeDocument/2006/relationships/image" Target="../media/image265.jpg"/></Relationships>
</file>

<file path=ppt/slides/_rels/slide17.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269.png"/><Relationship Id="rId4" Type="http://schemas.openxmlformats.org/officeDocument/2006/relationships/image" Target="../media/image268.png"/></Relationships>
</file>

<file path=ppt/slides/_rels/slide18.xml.rels><?xml version="1.0" encoding="UTF-8" standalone="yes"?>
<Relationships xmlns="http://schemas.openxmlformats.org/package/2006/relationships"><Relationship Id="rId2" Type="http://schemas.openxmlformats.org/officeDocument/2006/relationships/image" Target="../media/image27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7.png"/><Relationship Id="rId13" Type="http://schemas.openxmlformats.org/officeDocument/2006/relationships/image" Target="../media/image282.png"/><Relationship Id="rId3" Type="http://schemas.openxmlformats.org/officeDocument/2006/relationships/image" Target="../media/image272.png"/><Relationship Id="rId7" Type="http://schemas.openxmlformats.org/officeDocument/2006/relationships/image" Target="../media/image276.png"/><Relationship Id="rId12" Type="http://schemas.openxmlformats.org/officeDocument/2006/relationships/image" Target="../media/image281.png"/><Relationship Id="rId17" Type="http://schemas.openxmlformats.org/officeDocument/2006/relationships/image" Target="../media/image286.png"/><Relationship Id="rId2" Type="http://schemas.openxmlformats.org/officeDocument/2006/relationships/notesSlide" Target="../notesSlides/notesSlide2.xml"/><Relationship Id="rId16"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75.png"/><Relationship Id="rId11" Type="http://schemas.openxmlformats.org/officeDocument/2006/relationships/image" Target="../media/image280.png"/><Relationship Id="rId5" Type="http://schemas.openxmlformats.org/officeDocument/2006/relationships/image" Target="../media/image274.png"/><Relationship Id="rId15" Type="http://schemas.openxmlformats.org/officeDocument/2006/relationships/image" Target="../media/image284.png"/><Relationship Id="rId10" Type="http://schemas.openxmlformats.org/officeDocument/2006/relationships/image" Target="../media/image279.png"/><Relationship Id="rId4" Type="http://schemas.openxmlformats.org/officeDocument/2006/relationships/image" Target="../media/image273.png"/><Relationship Id="rId9" Type="http://schemas.openxmlformats.org/officeDocument/2006/relationships/image" Target="../media/image278.png"/><Relationship Id="rId14" Type="http://schemas.openxmlformats.org/officeDocument/2006/relationships/image" Target="../media/image28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293.png"/><Relationship Id="rId3" Type="http://schemas.openxmlformats.org/officeDocument/2006/relationships/image" Target="../media/image288.png"/><Relationship Id="rId7" Type="http://schemas.openxmlformats.org/officeDocument/2006/relationships/image" Target="../media/image292.png"/><Relationship Id="rId2" Type="http://schemas.openxmlformats.org/officeDocument/2006/relationships/image" Target="../media/image287.jpg"/><Relationship Id="rId1" Type="http://schemas.openxmlformats.org/officeDocument/2006/relationships/slideLayout" Target="../slideLayouts/slideLayout2.xml"/><Relationship Id="rId6" Type="http://schemas.openxmlformats.org/officeDocument/2006/relationships/image" Target="../media/image291.png"/><Relationship Id="rId5" Type="http://schemas.openxmlformats.org/officeDocument/2006/relationships/image" Target="../media/image290.png"/><Relationship Id="rId10" Type="http://schemas.openxmlformats.org/officeDocument/2006/relationships/image" Target="../media/image295.png"/><Relationship Id="rId4" Type="http://schemas.openxmlformats.org/officeDocument/2006/relationships/image" Target="../media/image289.png"/><Relationship Id="rId9" Type="http://schemas.openxmlformats.org/officeDocument/2006/relationships/image" Target="../media/image294.png"/></Relationships>
</file>

<file path=ppt/slides/_rels/slide21.xml.rels><?xml version="1.0" encoding="UTF-8" standalone="yes"?>
<Relationships xmlns="http://schemas.openxmlformats.org/package/2006/relationships"><Relationship Id="rId3" Type="http://schemas.openxmlformats.org/officeDocument/2006/relationships/image" Target="../media/image29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98.png"/><Relationship Id="rId4" Type="http://schemas.openxmlformats.org/officeDocument/2006/relationships/image" Target="../media/image297.png"/></Relationships>
</file>

<file path=ppt/slides/_rels/slide22.xml.rels><?xml version="1.0" encoding="UTF-8" standalone="yes"?>
<Relationships xmlns="http://schemas.openxmlformats.org/package/2006/relationships"><Relationship Id="rId3" Type="http://schemas.openxmlformats.org/officeDocument/2006/relationships/image" Target="../media/image299.jpg"/><Relationship Id="rId2" Type="http://schemas.openxmlformats.org/officeDocument/2006/relationships/hyperlink" Target="User%20Experience.mov"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1.jpg"/><Relationship Id="rId2" Type="http://schemas.openxmlformats.org/officeDocument/2006/relationships/image" Target="../media/image30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4.png"/><Relationship Id="rId7" Type="http://schemas.openxmlformats.org/officeDocument/2006/relationships/image" Target="../media/image308.png"/><Relationship Id="rId2" Type="http://schemas.openxmlformats.org/officeDocument/2006/relationships/image" Target="../media/image303.jpg"/><Relationship Id="rId1" Type="http://schemas.openxmlformats.org/officeDocument/2006/relationships/slideLayout" Target="../slideLayouts/slideLayout3.xml"/><Relationship Id="rId6" Type="http://schemas.openxmlformats.org/officeDocument/2006/relationships/image" Target="../media/image307.png"/><Relationship Id="rId5" Type="http://schemas.openxmlformats.org/officeDocument/2006/relationships/image" Target="../media/image306.png"/><Relationship Id="rId4" Type="http://schemas.openxmlformats.org/officeDocument/2006/relationships/image" Target="../media/image305.png"/></Relationships>
</file>

<file path=ppt/slides/_rels/slide27.xml.rels><?xml version="1.0" encoding="UTF-8" standalone="yes"?>
<Relationships xmlns="http://schemas.openxmlformats.org/package/2006/relationships"><Relationship Id="rId3" Type="http://schemas.openxmlformats.org/officeDocument/2006/relationships/image" Target="../media/image309.jpg"/><Relationship Id="rId2" Type="http://schemas.openxmlformats.org/officeDocument/2006/relationships/hyperlink" Target="https://www.google.co.nz/url?sa=i&amp;amp;rct=j&amp;amp;q&amp;amp;esrc=s&amp;amp;source=images&amp;amp;cd&amp;amp;cad=rja&amp;amp;uact=8&amp;amp;ved=0ahUKEwik1KPS1uHMAhVCGaYKHS-OBj8QjRwIBw&amp;amp;url=https://www.itadvantagelv.com/Mobile_Device_Support&amp;amp;bvm=bv.122129774,d.dGY&amp;amp;psig=AFQjCNGRA9zlsjWkO9YL8vEC3duKR1X13A&amp;amp;ust=1463593949683709"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png"/><Relationship Id="rId21" Type="http://schemas.openxmlformats.org/officeDocument/2006/relationships/image" Target="../media/image47.png"/><Relationship Id="rId34" Type="http://schemas.openxmlformats.org/officeDocument/2006/relationships/image" Target="../media/image60.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33" Type="http://schemas.openxmlformats.org/officeDocument/2006/relationships/image" Target="../media/image59.png"/><Relationship Id="rId2" Type="http://schemas.openxmlformats.org/officeDocument/2006/relationships/image" Target="../media/image28.png"/><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5.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3.png"/><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2.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upload.wikimedia.org/wikipedia/commons/6/62/New_Zealand_-_Rural_landscape_-_9795.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5999" cy="698937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381000" y="1629654"/>
            <a:ext cx="7772400" cy="984885"/>
          </a:xfrm>
        </p:spPr>
        <p:txBody>
          <a:bodyPr/>
          <a:lstStyle/>
          <a:p>
            <a:pPr>
              <a:lnSpc>
                <a:spcPct val="100000"/>
              </a:lnSpc>
            </a:pPr>
            <a:r>
              <a:rPr lang="en-AU" dirty="0" err="1">
                <a:solidFill>
                  <a:schemeClr val="tx2">
                    <a:lumMod val="20000"/>
                    <a:lumOff val="80000"/>
                  </a:schemeClr>
                </a:solidFill>
              </a:rPr>
              <a:t>Ballance</a:t>
            </a:r>
            <a:r>
              <a:rPr lang="en-AU" dirty="0">
                <a:solidFill>
                  <a:schemeClr val="tx2">
                    <a:lumMod val="20000"/>
                    <a:lumOff val="80000"/>
                  </a:schemeClr>
                </a:solidFill>
              </a:rPr>
              <a:t> </a:t>
            </a:r>
            <a:r>
              <a:rPr lang="en-AU" dirty="0" err="1">
                <a:solidFill>
                  <a:schemeClr val="tx2">
                    <a:lumMod val="20000"/>
                    <a:lumOff val="80000"/>
                  </a:schemeClr>
                </a:solidFill>
              </a:rPr>
              <a:t>Agri</a:t>
            </a:r>
            <a:r>
              <a:rPr lang="en-AU" dirty="0">
                <a:solidFill>
                  <a:schemeClr val="tx2">
                    <a:lumMod val="20000"/>
                    <a:lumOff val="80000"/>
                  </a:schemeClr>
                </a:solidFill>
              </a:rPr>
              <a:t>-Nutrients Places SAP S/4HANA at the Core of its Digital Future</a:t>
            </a:r>
          </a:p>
        </p:txBody>
      </p:sp>
      <p:sp>
        <p:nvSpPr>
          <p:cNvPr id="5" name="Subtitle 4"/>
          <p:cNvSpPr>
            <a:spLocks noGrp="1"/>
          </p:cNvSpPr>
          <p:nvPr>
            <p:ph type="subTitle" idx="4"/>
          </p:nvPr>
        </p:nvSpPr>
        <p:spPr>
          <a:xfrm>
            <a:off x="152400" y="6019800"/>
            <a:ext cx="6400800" cy="1107996"/>
          </a:xfrm>
        </p:spPr>
        <p:txBody>
          <a:bodyPr/>
          <a:lstStyle/>
          <a:p>
            <a:pPr marL="12700">
              <a:lnSpc>
                <a:spcPct val="100000"/>
              </a:lnSpc>
            </a:pPr>
            <a:r>
              <a:rPr lang="en-AU" b="1" spc="-5" dirty="0" smtClean="0">
                <a:solidFill>
                  <a:schemeClr val="bg1"/>
                </a:solidFill>
                <a:latin typeface="Tahoma"/>
                <a:cs typeface="Tahoma"/>
              </a:rPr>
              <a:t>Dave Scullin</a:t>
            </a:r>
            <a:endParaRPr lang="en-AU" dirty="0">
              <a:solidFill>
                <a:schemeClr val="bg1"/>
              </a:solidFill>
              <a:latin typeface="Tahoma"/>
              <a:cs typeface="Tahoma"/>
            </a:endParaRPr>
          </a:p>
          <a:p>
            <a:pPr marL="12700" marR="5080">
              <a:lnSpc>
                <a:spcPct val="100000"/>
              </a:lnSpc>
            </a:pPr>
            <a:r>
              <a:rPr lang="en-AU" dirty="0" smtClean="0">
                <a:solidFill>
                  <a:schemeClr val="bg1"/>
                </a:solidFill>
                <a:latin typeface="Tahoma"/>
                <a:cs typeface="Tahoma"/>
              </a:rPr>
              <a:t>Chief Information Officer</a:t>
            </a:r>
          </a:p>
          <a:p>
            <a:pPr marL="12700" marR="5080">
              <a:lnSpc>
                <a:spcPct val="100000"/>
              </a:lnSpc>
            </a:pPr>
            <a:r>
              <a:rPr lang="en-AU" dirty="0" err="1" smtClean="0">
                <a:solidFill>
                  <a:schemeClr val="bg1"/>
                </a:solidFill>
                <a:latin typeface="Tahoma"/>
                <a:cs typeface="Tahoma"/>
              </a:rPr>
              <a:t>Ballance</a:t>
            </a:r>
            <a:r>
              <a:rPr lang="en-AU" dirty="0" smtClean="0">
                <a:solidFill>
                  <a:schemeClr val="bg1"/>
                </a:solidFill>
                <a:latin typeface="Tahoma"/>
                <a:cs typeface="Tahoma"/>
              </a:rPr>
              <a:t> </a:t>
            </a:r>
            <a:r>
              <a:rPr lang="en-AU" dirty="0" err="1">
                <a:solidFill>
                  <a:schemeClr val="bg1"/>
                </a:solidFill>
                <a:latin typeface="Tahoma"/>
                <a:cs typeface="Tahoma"/>
              </a:rPr>
              <a:t>Agri</a:t>
            </a:r>
            <a:r>
              <a:rPr lang="en-AU" dirty="0">
                <a:solidFill>
                  <a:schemeClr val="bg1"/>
                </a:solidFill>
                <a:latin typeface="Tahoma"/>
                <a:cs typeface="Tahoma"/>
              </a:rPr>
              <a:t> </a:t>
            </a:r>
            <a:r>
              <a:rPr lang="en-AU" spc="-5" dirty="0">
                <a:solidFill>
                  <a:schemeClr val="bg1"/>
                </a:solidFill>
                <a:latin typeface="Tahoma"/>
                <a:cs typeface="Tahoma"/>
              </a:rPr>
              <a:t>Nutrients</a:t>
            </a:r>
            <a:r>
              <a:rPr lang="en-AU" spc="-80" dirty="0">
                <a:solidFill>
                  <a:schemeClr val="bg1"/>
                </a:solidFill>
                <a:latin typeface="Tahoma"/>
                <a:cs typeface="Tahoma"/>
              </a:rPr>
              <a:t> </a:t>
            </a:r>
            <a:r>
              <a:rPr lang="en-AU" spc="-5" dirty="0">
                <a:solidFill>
                  <a:schemeClr val="bg1"/>
                </a:solidFill>
                <a:latin typeface="Tahoma"/>
                <a:cs typeface="Tahoma"/>
              </a:rPr>
              <a:t>Limited</a:t>
            </a:r>
            <a:endParaRPr lang="en-AU" dirty="0">
              <a:solidFill>
                <a:schemeClr val="bg1"/>
              </a:solidFill>
              <a:latin typeface="Tahoma"/>
              <a:cs typeface="Tahoma"/>
            </a:endParaRPr>
          </a:p>
          <a:p>
            <a:endParaRPr lang="en-AU" dirty="0">
              <a:solidFill>
                <a:schemeClr val="bg1"/>
              </a:solidFill>
            </a:endParaRPr>
          </a:p>
        </p:txBody>
      </p:sp>
      <p:sp>
        <p:nvSpPr>
          <p:cNvPr id="6" name="Rectangle 5"/>
          <p:cNvSpPr/>
          <p:nvPr/>
        </p:nvSpPr>
        <p:spPr>
          <a:xfrm>
            <a:off x="990600" y="3380040"/>
            <a:ext cx="8610600" cy="873252"/>
          </a:xfrm>
          <a:prstGeom prst="rect">
            <a:avLst/>
          </a:prstGeom>
        </p:spPr>
        <p:txBody>
          <a:bodyPr wrap="square">
            <a:spAutoFit/>
          </a:bodyPr>
          <a:lstStyle/>
          <a:p>
            <a:pPr>
              <a:lnSpc>
                <a:spcPct val="150000"/>
              </a:lnSpc>
              <a:spcAft>
                <a:spcPts val="0"/>
              </a:spcAft>
              <a:tabLst>
                <a:tab pos="457200" algn="l"/>
                <a:tab pos="457200" algn="l"/>
              </a:tabLst>
            </a:pPr>
            <a:r>
              <a:rPr lang="en-AU" i="1" dirty="0" smtClean="0">
                <a:solidFill>
                  <a:schemeClr val="bg1"/>
                </a:solidFill>
                <a:effectLst/>
                <a:latin typeface="Arial" panose="020B0604020202020204" pitchFamily="34" charset="0"/>
                <a:ea typeface="Times New Roman" panose="02020603050405020304" pitchFamily="18" charset="0"/>
              </a:rPr>
              <a:t>New Zealand’s First Organisation to Go Live with SAP S/4HANA Increases Productivity, Speed of Decision Making and its Customers’ Digital Experience</a:t>
            </a:r>
            <a:endParaRPr lang="en-AU" sz="2800" i="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702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01663" y="436563"/>
            <a:ext cx="7961312" cy="603250"/>
          </a:xfrm>
        </p:spPr>
        <p:txBody>
          <a:bodyPr/>
          <a:lstStyle/>
          <a:p>
            <a:pPr algn="ctr" defTabSz="420576">
              <a:defRPr/>
            </a:pPr>
            <a:r>
              <a:rPr lang="en-NZ" altLang="en-US" sz="3323" dirty="0"/>
              <a:t>Digital and Data Value</a:t>
            </a:r>
          </a:p>
        </p:txBody>
      </p:sp>
      <p:pic>
        <p:nvPicPr>
          <p:cNvPr id="5120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392113"/>
            <a:ext cx="5953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274638" y="1638300"/>
          <a:ext cx="8702675" cy="1709738"/>
        </p:xfrm>
        <a:graphic>
          <a:graphicData uri="http://schemas.openxmlformats.org/drawingml/2006/table">
            <a:tbl>
              <a:tblPr/>
              <a:tblGrid>
                <a:gridCol w="1263832">
                  <a:extLst>
                    <a:ext uri="{9D8B030D-6E8A-4147-A177-3AD203B41FA5}">
                      <a16:colId xmlns:a16="http://schemas.microsoft.com/office/drawing/2014/main" val="20000"/>
                    </a:ext>
                  </a:extLst>
                </a:gridCol>
                <a:gridCol w="3087505">
                  <a:extLst>
                    <a:ext uri="{9D8B030D-6E8A-4147-A177-3AD203B41FA5}">
                      <a16:colId xmlns:a16="http://schemas.microsoft.com/office/drawing/2014/main" val="20001"/>
                    </a:ext>
                  </a:extLst>
                </a:gridCol>
                <a:gridCol w="4351338">
                  <a:extLst>
                    <a:ext uri="{9D8B030D-6E8A-4147-A177-3AD203B41FA5}">
                      <a16:colId xmlns:a16="http://schemas.microsoft.com/office/drawing/2014/main" val="20002"/>
                    </a:ext>
                  </a:extLst>
                </a:gridCol>
              </a:tblGrid>
              <a:tr h="558220">
                <a:tc gridSpan="2">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2000" b="1" i="0" u="none" strike="noStrike" cap="none" normalizeH="0" baseline="0" dirty="0" smtClean="0">
                          <a:ln>
                            <a:noFill/>
                          </a:ln>
                          <a:solidFill>
                            <a:srgbClr val="000000"/>
                          </a:solidFill>
                          <a:effectLst/>
                          <a:latin typeface="Calibri" pitchFamily="34" charset="0"/>
                          <a:cs typeface="Arial" pitchFamily="34" charset="0"/>
                        </a:rPr>
                        <a:t>How are we going to win?</a:t>
                      </a:r>
                    </a:p>
                  </a:txBody>
                  <a:tcPr marL="84398" marR="84398" marT="42220" marB="422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hMerge="1">
                  <a:txBody>
                    <a:bodyPr/>
                    <a:lstStyle/>
                    <a:p>
                      <a:endParaRPr lang="en-NZ"/>
                    </a:p>
                  </a:txBody>
                  <a:tcPr/>
                </a:tc>
                <a:tc>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2000" b="1" i="0" u="none" strike="noStrike" cap="none" normalizeH="0" baseline="0" dirty="0" smtClean="0">
                          <a:ln>
                            <a:noFill/>
                          </a:ln>
                          <a:solidFill>
                            <a:srgbClr val="000000"/>
                          </a:solidFill>
                          <a:effectLst/>
                          <a:latin typeface="Calibri" pitchFamily="34" charset="0"/>
                          <a:cs typeface="Arial" pitchFamily="34" charset="0"/>
                        </a:rPr>
                        <a:t>What will we do?</a:t>
                      </a:r>
                    </a:p>
                  </a:txBody>
                  <a:tcPr marL="84398" marR="84398" marT="42220" marB="422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1151518">
                <a:tc>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Create a great customer digital experience</a:t>
                      </a:r>
                    </a:p>
                  </a:txBody>
                  <a:tcPr marL="84398" marR="84398" marT="42220" marB="422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Design and build solutions that are mobile, intuitive, robust and valuable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enabling our customers to be more autonomous, productive and to do business with us easily</a:t>
                      </a:r>
                    </a:p>
                  </a:txBody>
                  <a:tcPr marL="84398" marR="84398" marT="42220" marB="422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Complete Digital Strategies – align to Customer and Employee Value Propositions</a:t>
                      </a:r>
                    </a:p>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Implement CRM and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new online solutions</a:t>
                      </a:r>
                    </a:p>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Implement a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geo-spatial platform and capability</a:t>
                      </a:r>
                    </a:p>
                  </a:txBody>
                  <a:tcPr marL="84398" marR="84398" marT="42220" marB="422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nvGraphicFramePr>
        <p:xfrm>
          <a:off x="274638" y="3462338"/>
          <a:ext cx="8697912" cy="1365250"/>
        </p:xfrm>
        <a:graphic>
          <a:graphicData uri="http://schemas.openxmlformats.org/drawingml/2006/table">
            <a:tbl>
              <a:tblPr/>
              <a:tblGrid>
                <a:gridCol w="1272073">
                  <a:extLst>
                    <a:ext uri="{9D8B030D-6E8A-4147-A177-3AD203B41FA5}">
                      <a16:colId xmlns:a16="http://schemas.microsoft.com/office/drawing/2014/main" val="20000"/>
                    </a:ext>
                  </a:extLst>
                </a:gridCol>
                <a:gridCol w="3076297">
                  <a:extLst>
                    <a:ext uri="{9D8B030D-6E8A-4147-A177-3AD203B41FA5}">
                      <a16:colId xmlns:a16="http://schemas.microsoft.com/office/drawing/2014/main" val="20001"/>
                    </a:ext>
                  </a:extLst>
                </a:gridCol>
                <a:gridCol w="4349542">
                  <a:extLst>
                    <a:ext uri="{9D8B030D-6E8A-4147-A177-3AD203B41FA5}">
                      <a16:colId xmlns:a16="http://schemas.microsoft.com/office/drawing/2014/main" val="20002"/>
                    </a:ext>
                  </a:extLst>
                </a:gridCol>
              </a:tblGrid>
              <a:tr h="1365250">
                <a:tc>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Support knowledge growth</a:t>
                      </a:r>
                    </a:p>
                    <a:p>
                      <a:pPr marL="0" marR="0" lvl="0" indent="0" algn="l" defTabSz="420688" rtl="0" eaLnBrk="1" fontAlgn="base" latinLnBrk="0" hangingPunct="1">
                        <a:lnSpc>
                          <a:spcPct val="100000"/>
                        </a:lnSpc>
                        <a:spcBef>
                          <a:spcPct val="0"/>
                        </a:spcBef>
                        <a:spcAft>
                          <a:spcPct val="0"/>
                        </a:spcAft>
                        <a:buClrTx/>
                        <a:buSzTx/>
                        <a:buFontTx/>
                        <a:buNone/>
                        <a:tabLst/>
                      </a:pPr>
                      <a:endParaRPr kumimoji="0" lang="en-NZ" altLang="en-US" sz="1400" b="0" i="0" u="none" strike="noStrike" cap="none" normalizeH="0" baseline="0" dirty="0" smtClean="0">
                        <a:ln>
                          <a:noFill/>
                        </a:ln>
                        <a:solidFill>
                          <a:srgbClr val="000000"/>
                        </a:solidFill>
                        <a:effectLst/>
                        <a:latin typeface="Calibri" pitchFamily="34" charset="0"/>
                        <a:cs typeface="Arial" pitchFamily="34" charset="0"/>
                      </a:endParaRPr>
                    </a:p>
                  </a:txBody>
                  <a:tcPr marL="84393" marR="84393" marT="42230" marB="42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0" marR="0" lvl="0" indent="0" algn="l" defTabSz="420688" rtl="0" eaLnBrk="1" fontAlgn="base" latinLnBrk="0" hangingPunct="1">
                        <a:lnSpc>
                          <a:spcPct val="100000"/>
                        </a:lnSpc>
                        <a:spcBef>
                          <a:spcPct val="0"/>
                        </a:spcBef>
                        <a:spcAft>
                          <a:spcPct val="0"/>
                        </a:spcAft>
                        <a:buClrTx/>
                        <a:buSzTx/>
                        <a:buFontTx/>
                        <a:buNone/>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Provide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solutions for our customers</a:t>
                      </a: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 employees and other stakeholders by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transforming data into accessible, valuable information to enable knowledge sharing and decision making</a:t>
                      </a:r>
                    </a:p>
                  </a:txBody>
                  <a:tcPr marL="84393" marR="84393" marT="42230" marB="42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71450" indent="-171450" defTabSz="420688">
                        <a:spcBef>
                          <a:spcPct val="20000"/>
                        </a:spcBef>
                        <a:buClr>
                          <a:srgbClr val="00AEEF"/>
                        </a:buClr>
                        <a:buFont typeface="Wingdings" pitchFamily="2" charset="2"/>
                        <a:defRPr sz="1600">
                          <a:solidFill>
                            <a:schemeClr val="tx1"/>
                          </a:solidFill>
                          <a:latin typeface="Calibri" pitchFamily="34" charset="0"/>
                        </a:defRPr>
                      </a:lvl1pPr>
                      <a:lvl2pPr marL="420688" defTabSz="420688">
                        <a:spcBef>
                          <a:spcPct val="20000"/>
                        </a:spcBef>
                        <a:buClr>
                          <a:srgbClr val="00AEEF"/>
                        </a:buClr>
                        <a:buFont typeface="Arial" pitchFamily="34" charset="0"/>
                        <a:defRPr sz="1600">
                          <a:solidFill>
                            <a:schemeClr val="tx1"/>
                          </a:solidFill>
                          <a:latin typeface="Calibri" pitchFamily="34" charset="0"/>
                        </a:defRPr>
                      </a:lvl2pPr>
                      <a:lvl3pPr marL="842963" defTabSz="420688">
                        <a:spcBef>
                          <a:spcPct val="20000"/>
                        </a:spcBef>
                        <a:buClr>
                          <a:srgbClr val="00AEEF"/>
                        </a:buClr>
                        <a:buFont typeface="Arial" pitchFamily="34" charset="0"/>
                        <a:defRPr sz="1600">
                          <a:solidFill>
                            <a:schemeClr val="tx1"/>
                          </a:solidFill>
                          <a:latin typeface="Calibri" pitchFamily="34" charset="0"/>
                        </a:defRPr>
                      </a:lvl3pPr>
                      <a:lvl4pPr marL="1265238" defTabSz="420688">
                        <a:spcBef>
                          <a:spcPct val="20000"/>
                        </a:spcBef>
                        <a:buClr>
                          <a:srgbClr val="00AEEF"/>
                        </a:buClr>
                        <a:buFont typeface="Arial" pitchFamily="34" charset="0"/>
                        <a:defRPr sz="1600">
                          <a:solidFill>
                            <a:schemeClr val="tx1"/>
                          </a:solidFill>
                          <a:latin typeface="Calibri" pitchFamily="34" charset="0"/>
                        </a:defRPr>
                      </a:lvl4pPr>
                      <a:lvl5pPr marL="1685925" defTabSz="420688">
                        <a:spcBef>
                          <a:spcPct val="20000"/>
                        </a:spcBef>
                        <a:buClr>
                          <a:srgbClr val="00AEEF"/>
                        </a:buClr>
                        <a:buFont typeface="Arial" pitchFamily="34" charset="0"/>
                        <a:defRPr sz="1600">
                          <a:solidFill>
                            <a:schemeClr val="tx1"/>
                          </a:solidFill>
                          <a:latin typeface="Calibri" pitchFamily="34" charset="0"/>
                        </a:defRPr>
                      </a:lvl5pPr>
                      <a:lvl6pPr marL="21431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6pPr>
                      <a:lvl7pPr marL="26003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7pPr>
                      <a:lvl8pPr marL="30575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8pPr>
                      <a:lvl9pPr marL="3514725" indent="1588" defTabSz="420688" eaLnBrk="0" fontAlgn="base" hangingPunct="0">
                        <a:spcBef>
                          <a:spcPct val="20000"/>
                        </a:spcBef>
                        <a:spcAft>
                          <a:spcPct val="0"/>
                        </a:spcAft>
                        <a:buClr>
                          <a:srgbClr val="00AEEF"/>
                        </a:buClr>
                        <a:buFont typeface="Arial" pitchFamily="34" charset="0"/>
                        <a:defRPr sz="1600">
                          <a:solidFill>
                            <a:schemeClr val="tx1"/>
                          </a:solidFill>
                          <a:latin typeface="Calibri" pitchFamily="34" charset="0"/>
                        </a:defRPr>
                      </a:lvl9pPr>
                    </a:lstStyle>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Implement a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business intelligence capability</a:t>
                      </a:r>
                    </a:p>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Implement </a:t>
                      </a: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knowledge sharing</a:t>
                      </a: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 and collaboration solutions</a:t>
                      </a:r>
                    </a:p>
                    <a:p>
                      <a:pPr marL="171450" marR="0" lvl="0" indent="-171450" algn="l" defTabSz="420688" rtl="0" eaLnBrk="1" fontAlgn="base" latinLnBrk="0" hangingPunct="1">
                        <a:lnSpc>
                          <a:spcPct val="100000"/>
                        </a:lnSpc>
                        <a:spcBef>
                          <a:spcPct val="0"/>
                        </a:spcBef>
                        <a:spcAft>
                          <a:spcPct val="0"/>
                        </a:spcAft>
                        <a:buClrTx/>
                        <a:buSzTx/>
                        <a:buFont typeface="Arial" pitchFamily="34" charset="0"/>
                        <a:buChar char="•"/>
                        <a:tabLst/>
                      </a:pPr>
                      <a:r>
                        <a:rPr kumimoji="0" lang="en-NZ" altLang="en-US" sz="1400" b="1" i="0" u="none" strike="noStrike" cap="none" normalizeH="0" baseline="0" dirty="0" smtClean="0">
                          <a:ln>
                            <a:noFill/>
                          </a:ln>
                          <a:solidFill>
                            <a:srgbClr val="000000"/>
                          </a:solidFill>
                          <a:effectLst/>
                          <a:latin typeface="Calibri" pitchFamily="34" charset="0"/>
                          <a:cs typeface="Arial" pitchFamily="34" charset="0"/>
                        </a:rPr>
                        <a:t>Mine data </a:t>
                      </a:r>
                      <a:r>
                        <a:rPr kumimoji="0" lang="en-NZ" altLang="en-US" sz="1400" b="0" i="0" u="none" strike="noStrike" cap="none" normalizeH="0" baseline="0" dirty="0" smtClean="0">
                          <a:ln>
                            <a:noFill/>
                          </a:ln>
                          <a:solidFill>
                            <a:srgbClr val="000000"/>
                          </a:solidFill>
                          <a:effectLst/>
                          <a:latin typeface="Calibri" pitchFamily="34" charset="0"/>
                          <a:cs typeface="Arial" pitchFamily="34" charset="0"/>
                        </a:rPr>
                        <a:t>to seek out product and service value-add opportunities</a:t>
                      </a:r>
                    </a:p>
                  </a:txBody>
                  <a:tcPr marL="84393" marR="84393" marT="42230" marB="422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84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nodeType="afterGroup">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gtEl>
                                      </p:cBhvr>
                                    </p:animEffect>
                                    <p:animScale>
                                      <p:cBhvr>
                                        <p:cTn id="1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5976" y="4274820"/>
            <a:ext cx="3543300" cy="215341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dirty="0"/>
              <a:t>Findings </a:t>
            </a:r>
            <a:r>
              <a:rPr spc="-10" dirty="0"/>
              <a:t>from </a:t>
            </a:r>
            <a:r>
              <a:rPr dirty="0"/>
              <a:t>the </a:t>
            </a:r>
            <a:r>
              <a:rPr spc="-5" dirty="0"/>
              <a:t>Health</a:t>
            </a:r>
            <a:r>
              <a:rPr spc="-95" dirty="0"/>
              <a:t> </a:t>
            </a:r>
            <a:r>
              <a:rPr spc="-5" dirty="0"/>
              <a:t>Check</a:t>
            </a:r>
          </a:p>
        </p:txBody>
      </p:sp>
      <p:sp>
        <p:nvSpPr>
          <p:cNvPr id="4" name="object 4"/>
          <p:cNvSpPr/>
          <p:nvPr/>
        </p:nvSpPr>
        <p:spPr>
          <a:xfrm>
            <a:off x="800100" y="1075944"/>
            <a:ext cx="3451860" cy="188823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591303" y="1110615"/>
            <a:ext cx="3607435" cy="1729105"/>
          </a:xfrm>
          <a:prstGeom prst="rect">
            <a:avLst/>
          </a:prstGeom>
        </p:spPr>
        <p:txBody>
          <a:bodyPr vert="horz" wrap="square" lIns="0" tIns="0" rIns="0" bIns="0" rtlCol="0">
            <a:spAutoFit/>
          </a:bodyPr>
          <a:lstStyle/>
          <a:p>
            <a:pPr marL="12700">
              <a:lnSpc>
                <a:spcPct val="100000"/>
              </a:lnSpc>
            </a:pPr>
            <a:r>
              <a:rPr sz="1400" spc="-5" dirty="0">
                <a:latin typeface="Calibri"/>
                <a:cs typeface="Calibri"/>
              </a:rPr>
              <a:t>The findings</a:t>
            </a:r>
            <a:r>
              <a:rPr sz="1400" spc="-30" dirty="0">
                <a:latin typeface="Calibri"/>
                <a:cs typeface="Calibri"/>
              </a:rPr>
              <a:t> </a:t>
            </a:r>
            <a:r>
              <a:rPr sz="1400" spc="-5" dirty="0">
                <a:latin typeface="Calibri"/>
                <a:cs typeface="Calibri"/>
              </a:rPr>
              <a:t>highlighted</a:t>
            </a:r>
            <a:endParaRPr sz="1400" dirty="0">
              <a:latin typeface="Calibri"/>
              <a:cs typeface="Calibri"/>
            </a:endParaRPr>
          </a:p>
          <a:p>
            <a:pPr marL="184785" marR="220979" indent="-172085">
              <a:lnSpc>
                <a:spcPct val="100000"/>
              </a:lnSpc>
              <a:buFont typeface="Arial"/>
              <a:buChar char="•"/>
              <a:tabLst>
                <a:tab pos="185420" algn="l"/>
              </a:tabLst>
            </a:pPr>
            <a:r>
              <a:rPr sz="1400" dirty="0">
                <a:latin typeface="Calibri"/>
                <a:cs typeface="Calibri"/>
              </a:rPr>
              <a:t>A </a:t>
            </a:r>
            <a:r>
              <a:rPr sz="1400" spc="-5" dirty="0">
                <a:latin typeface="Calibri"/>
                <a:cs typeface="Calibri"/>
              </a:rPr>
              <a:t>lack </a:t>
            </a:r>
            <a:r>
              <a:rPr sz="1400" dirty="0">
                <a:latin typeface="Calibri"/>
                <a:cs typeface="Calibri"/>
              </a:rPr>
              <a:t>of </a:t>
            </a:r>
            <a:r>
              <a:rPr sz="1400" spc="-5" dirty="0">
                <a:latin typeface="Calibri"/>
                <a:cs typeface="Calibri"/>
              </a:rPr>
              <a:t>information </a:t>
            </a:r>
            <a:r>
              <a:rPr sz="1400" spc="-10" dirty="0">
                <a:latin typeface="Calibri"/>
                <a:cs typeface="Calibri"/>
              </a:rPr>
              <a:t>architecture </a:t>
            </a:r>
            <a:r>
              <a:rPr sz="1400" dirty="0">
                <a:latin typeface="Calibri"/>
                <a:cs typeface="Calibri"/>
              </a:rPr>
              <a:t>– </a:t>
            </a:r>
            <a:r>
              <a:rPr sz="1400" spc="-5" dirty="0">
                <a:latin typeface="Calibri"/>
                <a:cs typeface="Calibri"/>
              </a:rPr>
              <a:t>multiple  cubes </a:t>
            </a:r>
            <a:r>
              <a:rPr sz="1400" spc="-10" dirty="0">
                <a:latin typeface="Calibri"/>
                <a:cs typeface="Calibri"/>
              </a:rPr>
              <a:t>to </a:t>
            </a:r>
            <a:r>
              <a:rPr sz="1400" dirty="0">
                <a:latin typeface="Calibri"/>
                <a:cs typeface="Calibri"/>
              </a:rPr>
              <a:t>service </a:t>
            </a:r>
            <a:r>
              <a:rPr sz="1400" spc="-5" dirty="0">
                <a:latin typeface="Calibri"/>
                <a:cs typeface="Calibri"/>
              </a:rPr>
              <a:t>the same reporting area  </a:t>
            </a:r>
            <a:r>
              <a:rPr sz="1400" spc="-10" dirty="0">
                <a:latin typeface="Calibri"/>
                <a:cs typeface="Calibri"/>
              </a:rPr>
              <a:t>therefore inconsistent </a:t>
            </a:r>
            <a:r>
              <a:rPr sz="1400" spc="-5" dirty="0">
                <a:latin typeface="Calibri"/>
                <a:cs typeface="Calibri"/>
              </a:rPr>
              <a:t>information being  reported</a:t>
            </a:r>
            <a:endParaRPr sz="1400" dirty="0">
              <a:latin typeface="Calibri"/>
              <a:cs typeface="Calibri"/>
            </a:endParaRPr>
          </a:p>
          <a:p>
            <a:pPr marL="184785" marR="5080" indent="-172085">
              <a:lnSpc>
                <a:spcPct val="100000"/>
              </a:lnSpc>
              <a:buFont typeface="Arial"/>
              <a:buChar char="•"/>
              <a:tabLst>
                <a:tab pos="185420" algn="l"/>
              </a:tabLst>
            </a:pPr>
            <a:r>
              <a:rPr sz="1400" spc="-20" dirty="0">
                <a:latin typeface="Calibri"/>
                <a:cs typeface="Calibri"/>
              </a:rPr>
              <a:t>Very </a:t>
            </a:r>
            <a:r>
              <a:rPr sz="1400" spc="-5" dirty="0">
                <a:latin typeface="Calibri"/>
                <a:cs typeface="Calibri"/>
              </a:rPr>
              <a:t>weak Governance </a:t>
            </a:r>
            <a:r>
              <a:rPr sz="1400" dirty="0">
                <a:latin typeface="Calibri"/>
                <a:cs typeface="Calibri"/>
              </a:rPr>
              <a:t>– </a:t>
            </a:r>
            <a:r>
              <a:rPr sz="1400" spc="-10" dirty="0">
                <a:latin typeface="Calibri"/>
                <a:cs typeface="Calibri"/>
              </a:rPr>
              <a:t>credit </a:t>
            </a:r>
            <a:r>
              <a:rPr sz="1400" spc="-5" dirty="0">
                <a:latin typeface="Calibri"/>
                <a:cs typeface="Calibri"/>
              </a:rPr>
              <a:t>was given </a:t>
            </a:r>
            <a:r>
              <a:rPr sz="1400" spc="-10" dirty="0">
                <a:latin typeface="Calibri"/>
                <a:cs typeface="Calibri"/>
              </a:rPr>
              <a:t>for  </a:t>
            </a:r>
            <a:r>
              <a:rPr sz="1400" spc="-5" dirty="0" smtClean="0">
                <a:latin typeface="Calibri"/>
                <a:cs typeface="Calibri"/>
              </a:rPr>
              <a:t>project governance, </a:t>
            </a:r>
            <a:r>
              <a:rPr sz="1400" dirty="0">
                <a:latin typeface="Calibri"/>
                <a:cs typeface="Calibri"/>
              </a:rPr>
              <a:t>other </a:t>
            </a:r>
            <a:r>
              <a:rPr sz="1400" spc="-5" dirty="0">
                <a:latin typeface="Calibri"/>
                <a:cs typeface="Calibri"/>
              </a:rPr>
              <a:t>than that no governance</a:t>
            </a:r>
            <a:r>
              <a:rPr sz="1400" spc="10" dirty="0">
                <a:latin typeface="Calibri"/>
                <a:cs typeface="Calibri"/>
              </a:rPr>
              <a:t> </a:t>
            </a:r>
            <a:r>
              <a:rPr sz="1400" spc="-10" dirty="0">
                <a:latin typeface="Calibri"/>
                <a:cs typeface="Calibri"/>
              </a:rPr>
              <a:t>existed</a:t>
            </a:r>
            <a:endParaRPr sz="1400" dirty="0">
              <a:latin typeface="Calibri"/>
              <a:cs typeface="Calibri"/>
            </a:endParaRPr>
          </a:p>
        </p:txBody>
      </p:sp>
      <p:sp>
        <p:nvSpPr>
          <p:cNvPr id="6" name="object 6"/>
          <p:cNvSpPr/>
          <p:nvPr/>
        </p:nvSpPr>
        <p:spPr>
          <a:xfrm>
            <a:off x="6056376" y="3867911"/>
            <a:ext cx="2025396" cy="92811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361176" y="3912108"/>
            <a:ext cx="1441703" cy="88239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103689" y="3892406"/>
            <a:ext cx="1930768" cy="83351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103689" y="3892406"/>
            <a:ext cx="1931035" cy="833755"/>
          </a:xfrm>
          <a:custGeom>
            <a:avLst/>
            <a:gdLst/>
            <a:ahLst/>
            <a:cxnLst/>
            <a:rect l="l" t="t" r="r" b="b"/>
            <a:pathLst>
              <a:path w="1931034" h="833754">
                <a:moveTo>
                  <a:pt x="406965" y="756681"/>
                </a:moveTo>
                <a:lnTo>
                  <a:pt x="266884" y="704484"/>
                </a:lnTo>
                <a:lnTo>
                  <a:pt x="216905" y="680058"/>
                </a:lnTo>
                <a:lnTo>
                  <a:pt x="172120" y="654438"/>
                </a:lnTo>
                <a:lnTo>
                  <a:pt x="132523" y="627755"/>
                </a:lnTo>
                <a:lnTo>
                  <a:pt x="98106" y="600140"/>
                </a:lnTo>
                <a:lnTo>
                  <a:pt x="68862" y="571724"/>
                </a:lnTo>
                <a:lnTo>
                  <a:pt x="25866" y="513015"/>
                </a:lnTo>
                <a:lnTo>
                  <a:pt x="3481" y="452678"/>
                </a:lnTo>
                <a:lnTo>
                  <a:pt x="0" y="422226"/>
                </a:lnTo>
                <a:lnTo>
                  <a:pt x="1650" y="391761"/>
                </a:lnTo>
                <a:lnTo>
                  <a:pt x="20320" y="331313"/>
                </a:lnTo>
                <a:lnTo>
                  <a:pt x="59433" y="272384"/>
                </a:lnTo>
                <a:lnTo>
                  <a:pt x="86639" y="243818"/>
                </a:lnTo>
                <a:lnTo>
                  <a:pt x="118936" y="216024"/>
                </a:lnTo>
                <a:lnTo>
                  <a:pt x="156316" y="189135"/>
                </a:lnTo>
                <a:lnTo>
                  <a:pt x="198773" y="163281"/>
                </a:lnTo>
                <a:lnTo>
                  <a:pt x="246299" y="138594"/>
                </a:lnTo>
                <a:lnTo>
                  <a:pt x="298888" y="115204"/>
                </a:lnTo>
                <a:lnTo>
                  <a:pt x="341054" y="98800"/>
                </a:lnTo>
                <a:lnTo>
                  <a:pt x="384817" y="83659"/>
                </a:lnTo>
                <a:lnTo>
                  <a:pt x="430050" y="69780"/>
                </a:lnTo>
                <a:lnTo>
                  <a:pt x="476623" y="57161"/>
                </a:lnTo>
                <a:lnTo>
                  <a:pt x="524410" y="45802"/>
                </a:lnTo>
                <a:lnTo>
                  <a:pt x="573282" y="35700"/>
                </a:lnTo>
                <a:lnTo>
                  <a:pt x="623111" y="26854"/>
                </a:lnTo>
                <a:lnTo>
                  <a:pt x="673769" y="19263"/>
                </a:lnTo>
                <a:lnTo>
                  <a:pt x="725128" y="12927"/>
                </a:lnTo>
                <a:lnTo>
                  <a:pt x="777060" y="7842"/>
                </a:lnTo>
                <a:lnTo>
                  <a:pt x="829437" y="4008"/>
                </a:lnTo>
                <a:lnTo>
                  <a:pt x="882131" y="1424"/>
                </a:lnTo>
                <a:lnTo>
                  <a:pt x="935014" y="88"/>
                </a:lnTo>
                <a:lnTo>
                  <a:pt x="987958" y="0"/>
                </a:lnTo>
                <a:lnTo>
                  <a:pt x="1040835" y="1156"/>
                </a:lnTo>
                <a:lnTo>
                  <a:pt x="1093517" y="3557"/>
                </a:lnTo>
                <a:lnTo>
                  <a:pt x="1145876" y="7201"/>
                </a:lnTo>
                <a:lnTo>
                  <a:pt x="1197783" y="12086"/>
                </a:lnTo>
                <a:lnTo>
                  <a:pt x="1249112" y="18211"/>
                </a:lnTo>
                <a:lnTo>
                  <a:pt x="1299733" y="25575"/>
                </a:lnTo>
                <a:lnTo>
                  <a:pt x="1349519" y="34176"/>
                </a:lnTo>
                <a:lnTo>
                  <a:pt x="1398342" y="44014"/>
                </a:lnTo>
                <a:lnTo>
                  <a:pt x="1446074" y="55086"/>
                </a:lnTo>
                <a:lnTo>
                  <a:pt x="1492586" y="67392"/>
                </a:lnTo>
                <a:lnTo>
                  <a:pt x="1537752" y="80929"/>
                </a:lnTo>
                <a:lnTo>
                  <a:pt x="1581442" y="95697"/>
                </a:lnTo>
                <a:lnTo>
                  <a:pt x="1623528" y="111695"/>
                </a:lnTo>
                <a:lnTo>
                  <a:pt x="1663884" y="128920"/>
                </a:lnTo>
                <a:lnTo>
                  <a:pt x="1713862" y="153346"/>
                </a:lnTo>
                <a:lnTo>
                  <a:pt x="1758647" y="178967"/>
                </a:lnTo>
                <a:lnTo>
                  <a:pt x="1798245" y="205650"/>
                </a:lnTo>
                <a:lnTo>
                  <a:pt x="1832662" y="233265"/>
                </a:lnTo>
                <a:lnTo>
                  <a:pt x="1861906" y="261681"/>
                </a:lnTo>
                <a:lnTo>
                  <a:pt x="1904902" y="320389"/>
                </a:lnTo>
                <a:lnTo>
                  <a:pt x="1927287" y="380727"/>
                </a:lnTo>
                <a:lnTo>
                  <a:pt x="1930768" y="411179"/>
                </a:lnTo>
                <a:lnTo>
                  <a:pt x="1929117" y="441644"/>
                </a:lnTo>
                <a:lnTo>
                  <a:pt x="1910448" y="502092"/>
                </a:lnTo>
                <a:lnTo>
                  <a:pt x="1871334" y="561020"/>
                </a:lnTo>
                <a:lnTo>
                  <a:pt x="1844128" y="589587"/>
                </a:lnTo>
                <a:lnTo>
                  <a:pt x="1811832" y="617381"/>
                </a:lnTo>
                <a:lnTo>
                  <a:pt x="1774452" y="644270"/>
                </a:lnTo>
                <a:lnTo>
                  <a:pt x="1731995" y="670124"/>
                </a:lnTo>
                <a:lnTo>
                  <a:pt x="1684469" y="694811"/>
                </a:lnTo>
                <a:lnTo>
                  <a:pt x="1631880" y="718200"/>
                </a:lnTo>
                <a:lnTo>
                  <a:pt x="1592226" y="733666"/>
                </a:lnTo>
                <a:lnTo>
                  <a:pt x="1550993" y="748052"/>
                </a:lnTo>
                <a:lnTo>
                  <a:pt x="1508293" y="761351"/>
                </a:lnTo>
                <a:lnTo>
                  <a:pt x="1464239" y="773555"/>
                </a:lnTo>
                <a:lnTo>
                  <a:pt x="1418943" y="784655"/>
                </a:lnTo>
                <a:lnTo>
                  <a:pt x="1372517" y="794643"/>
                </a:lnTo>
                <a:lnTo>
                  <a:pt x="1325072" y="803511"/>
                </a:lnTo>
                <a:lnTo>
                  <a:pt x="1276722" y="811249"/>
                </a:lnTo>
                <a:lnTo>
                  <a:pt x="1227578" y="817851"/>
                </a:lnTo>
                <a:lnTo>
                  <a:pt x="1177752" y="823308"/>
                </a:lnTo>
                <a:lnTo>
                  <a:pt x="1127356" y="827611"/>
                </a:lnTo>
                <a:lnTo>
                  <a:pt x="1076504" y="830752"/>
                </a:lnTo>
                <a:lnTo>
                  <a:pt x="1025306" y="832723"/>
                </a:lnTo>
                <a:lnTo>
                  <a:pt x="973875" y="833515"/>
                </a:lnTo>
                <a:lnTo>
                  <a:pt x="922323" y="833121"/>
                </a:lnTo>
                <a:lnTo>
                  <a:pt x="870762" y="831531"/>
                </a:lnTo>
                <a:lnTo>
                  <a:pt x="819305" y="828738"/>
                </a:lnTo>
                <a:lnTo>
                  <a:pt x="768063" y="824734"/>
                </a:lnTo>
                <a:lnTo>
                  <a:pt x="717149" y="819509"/>
                </a:lnTo>
                <a:lnTo>
                  <a:pt x="666674" y="813056"/>
                </a:lnTo>
                <a:lnTo>
                  <a:pt x="616751" y="805367"/>
                </a:lnTo>
                <a:lnTo>
                  <a:pt x="567493" y="796432"/>
                </a:lnTo>
                <a:lnTo>
                  <a:pt x="406965" y="756681"/>
                </a:lnTo>
                <a:close/>
              </a:path>
            </a:pathLst>
          </a:custGeom>
          <a:ln w="9144">
            <a:solidFill>
              <a:srgbClr val="3E515B"/>
            </a:solidFill>
          </a:ln>
        </p:spPr>
        <p:txBody>
          <a:bodyPr wrap="square" lIns="0" tIns="0" rIns="0" bIns="0" rtlCol="0"/>
          <a:lstStyle/>
          <a:p>
            <a:endParaRPr/>
          </a:p>
        </p:txBody>
      </p:sp>
      <p:sp>
        <p:nvSpPr>
          <p:cNvPr id="10" name="object 10"/>
          <p:cNvSpPr txBox="1"/>
          <p:nvPr/>
        </p:nvSpPr>
        <p:spPr>
          <a:xfrm>
            <a:off x="6476238" y="3966209"/>
            <a:ext cx="1187450" cy="690880"/>
          </a:xfrm>
          <a:prstGeom prst="rect">
            <a:avLst/>
          </a:prstGeom>
        </p:spPr>
        <p:txBody>
          <a:bodyPr vert="horz" wrap="square" lIns="0" tIns="0" rIns="0" bIns="0" rtlCol="0">
            <a:spAutoFit/>
          </a:bodyPr>
          <a:lstStyle/>
          <a:p>
            <a:pPr marL="12065" marR="5080" algn="ctr">
              <a:lnSpc>
                <a:spcPct val="100000"/>
              </a:lnSpc>
            </a:pPr>
            <a:r>
              <a:rPr sz="1100" b="1" i="1" spc="-5" dirty="0">
                <a:latin typeface="Calibri"/>
                <a:cs typeface="Calibri"/>
              </a:rPr>
              <a:t>“Management</a:t>
            </a:r>
            <a:r>
              <a:rPr sz="1100" b="1" i="1" spc="-80" dirty="0">
                <a:latin typeface="Calibri"/>
                <a:cs typeface="Calibri"/>
              </a:rPr>
              <a:t> </a:t>
            </a:r>
            <a:r>
              <a:rPr sz="1100" b="1" i="1" dirty="0">
                <a:latin typeface="Calibri"/>
                <a:cs typeface="Calibri"/>
              </a:rPr>
              <a:t>have  no insights  whatsoever… we  </a:t>
            </a:r>
            <a:r>
              <a:rPr sz="1100" b="1" i="1" spc="-5" dirty="0">
                <a:latin typeface="Calibri"/>
                <a:cs typeface="Calibri"/>
              </a:rPr>
              <a:t>are </a:t>
            </a:r>
            <a:r>
              <a:rPr sz="1100" b="1" i="1" dirty="0">
                <a:latin typeface="Calibri"/>
                <a:cs typeface="Calibri"/>
              </a:rPr>
              <a:t>at </a:t>
            </a:r>
            <a:r>
              <a:rPr sz="1100" b="1" i="1" spc="-5" dirty="0">
                <a:latin typeface="Calibri"/>
                <a:cs typeface="Calibri"/>
              </a:rPr>
              <a:t>ground</a:t>
            </a:r>
            <a:r>
              <a:rPr sz="1100" b="1" i="1" spc="-114" dirty="0">
                <a:latin typeface="Calibri"/>
                <a:cs typeface="Calibri"/>
              </a:rPr>
              <a:t> </a:t>
            </a:r>
            <a:r>
              <a:rPr sz="1100" b="1" i="1" dirty="0">
                <a:latin typeface="Calibri"/>
                <a:cs typeface="Calibri"/>
              </a:rPr>
              <a:t>zero”</a:t>
            </a:r>
            <a:endParaRPr sz="1100">
              <a:latin typeface="Calibri"/>
              <a:cs typeface="Calibri"/>
            </a:endParaRPr>
          </a:p>
        </p:txBody>
      </p:sp>
      <p:sp>
        <p:nvSpPr>
          <p:cNvPr id="11" name="object 11"/>
          <p:cNvSpPr/>
          <p:nvPr/>
        </p:nvSpPr>
        <p:spPr>
          <a:xfrm>
            <a:off x="3538728" y="3604259"/>
            <a:ext cx="1813560" cy="928115"/>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695700" y="3637788"/>
            <a:ext cx="1527048" cy="714756"/>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3585971" y="3628644"/>
            <a:ext cx="1719072" cy="83375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3585971" y="3628644"/>
            <a:ext cx="1719580" cy="833755"/>
          </a:xfrm>
          <a:custGeom>
            <a:avLst/>
            <a:gdLst/>
            <a:ahLst/>
            <a:cxnLst/>
            <a:rect l="l" t="t" r="r" b="b"/>
            <a:pathLst>
              <a:path w="1719579" h="833754">
                <a:moveTo>
                  <a:pt x="0" y="137921"/>
                </a:moveTo>
                <a:lnTo>
                  <a:pt x="7028" y="94317"/>
                </a:lnTo>
                <a:lnTo>
                  <a:pt x="26602" y="56455"/>
                </a:lnTo>
                <a:lnTo>
                  <a:pt x="56455" y="26602"/>
                </a:lnTo>
                <a:lnTo>
                  <a:pt x="94317" y="7028"/>
                </a:lnTo>
                <a:lnTo>
                  <a:pt x="137922" y="0"/>
                </a:lnTo>
                <a:lnTo>
                  <a:pt x="1002791" y="0"/>
                </a:lnTo>
                <a:lnTo>
                  <a:pt x="1432560" y="0"/>
                </a:lnTo>
                <a:lnTo>
                  <a:pt x="1581150" y="0"/>
                </a:lnTo>
                <a:lnTo>
                  <a:pt x="1624754" y="7028"/>
                </a:lnTo>
                <a:lnTo>
                  <a:pt x="1662616" y="26602"/>
                </a:lnTo>
                <a:lnTo>
                  <a:pt x="1692469" y="56455"/>
                </a:lnTo>
                <a:lnTo>
                  <a:pt x="1712043" y="94317"/>
                </a:lnTo>
                <a:lnTo>
                  <a:pt x="1719072" y="137921"/>
                </a:lnTo>
                <a:lnTo>
                  <a:pt x="1719072" y="482726"/>
                </a:lnTo>
                <a:lnTo>
                  <a:pt x="1719072" y="689609"/>
                </a:lnTo>
                <a:lnTo>
                  <a:pt x="1712043" y="733214"/>
                </a:lnTo>
                <a:lnTo>
                  <a:pt x="1692469" y="771076"/>
                </a:lnTo>
                <a:lnTo>
                  <a:pt x="1662616" y="800929"/>
                </a:lnTo>
                <a:lnTo>
                  <a:pt x="1624754" y="820503"/>
                </a:lnTo>
                <a:lnTo>
                  <a:pt x="1581150" y="827531"/>
                </a:lnTo>
                <a:lnTo>
                  <a:pt x="1432560" y="827531"/>
                </a:lnTo>
                <a:lnTo>
                  <a:pt x="1301750" y="833754"/>
                </a:lnTo>
                <a:lnTo>
                  <a:pt x="1002791" y="827531"/>
                </a:lnTo>
                <a:lnTo>
                  <a:pt x="137922" y="827531"/>
                </a:lnTo>
                <a:lnTo>
                  <a:pt x="94317" y="820503"/>
                </a:lnTo>
                <a:lnTo>
                  <a:pt x="56455" y="800929"/>
                </a:lnTo>
                <a:lnTo>
                  <a:pt x="26602" y="771076"/>
                </a:lnTo>
                <a:lnTo>
                  <a:pt x="7028" y="733214"/>
                </a:lnTo>
                <a:lnTo>
                  <a:pt x="0" y="689609"/>
                </a:lnTo>
                <a:lnTo>
                  <a:pt x="0" y="482726"/>
                </a:lnTo>
                <a:lnTo>
                  <a:pt x="0" y="137921"/>
                </a:lnTo>
                <a:close/>
              </a:path>
            </a:pathLst>
          </a:custGeom>
          <a:ln w="9144">
            <a:solidFill>
              <a:srgbClr val="3E515B"/>
            </a:solidFill>
          </a:ln>
        </p:spPr>
        <p:txBody>
          <a:bodyPr wrap="square" lIns="0" tIns="0" rIns="0" bIns="0" rtlCol="0"/>
          <a:lstStyle/>
          <a:p>
            <a:endParaRPr/>
          </a:p>
        </p:txBody>
      </p:sp>
      <p:sp>
        <p:nvSpPr>
          <p:cNvPr id="15" name="object 15"/>
          <p:cNvSpPr txBox="1"/>
          <p:nvPr/>
        </p:nvSpPr>
        <p:spPr>
          <a:xfrm>
            <a:off x="3810380" y="3691890"/>
            <a:ext cx="1271905" cy="523240"/>
          </a:xfrm>
          <a:prstGeom prst="rect">
            <a:avLst/>
          </a:prstGeom>
        </p:spPr>
        <p:txBody>
          <a:bodyPr vert="horz" wrap="square" lIns="0" tIns="0" rIns="0" bIns="0" rtlCol="0">
            <a:spAutoFit/>
          </a:bodyPr>
          <a:lstStyle/>
          <a:p>
            <a:pPr marL="12700" marR="5080" algn="ctr">
              <a:lnSpc>
                <a:spcPct val="100000"/>
              </a:lnSpc>
            </a:pPr>
            <a:r>
              <a:rPr sz="1100" b="1" i="1" spc="-5" dirty="0">
                <a:latin typeface="Calibri"/>
                <a:cs typeface="Calibri"/>
              </a:rPr>
              <a:t>“We </a:t>
            </a:r>
            <a:r>
              <a:rPr sz="1100" b="1" i="1" dirty="0">
                <a:latin typeface="Calibri"/>
                <a:cs typeface="Calibri"/>
              </a:rPr>
              <a:t>don’t read</a:t>
            </a:r>
            <a:r>
              <a:rPr sz="1100" b="1" i="1" spc="-110" dirty="0">
                <a:latin typeface="Calibri"/>
                <a:cs typeface="Calibri"/>
              </a:rPr>
              <a:t> </a:t>
            </a:r>
            <a:r>
              <a:rPr sz="1100" b="1" i="1" dirty="0">
                <a:latin typeface="Calibri"/>
                <a:cs typeface="Calibri"/>
              </a:rPr>
              <a:t>many  </a:t>
            </a:r>
            <a:r>
              <a:rPr sz="1100" b="1" i="1" spc="-5" dirty="0">
                <a:latin typeface="Calibri"/>
                <a:cs typeface="Calibri"/>
              </a:rPr>
              <a:t>reports because </a:t>
            </a:r>
            <a:r>
              <a:rPr sz="1100" b="1" i="1" dirty="0">
                <a:latin typeface="Calibri"/>
                <a:cs typeface="Calibri"/>
              </a:rPr>
              <a:t>we  don’t believe</a:t>
            </a:r>
            <a:r>
              <a:rPr sz="1100" b="1" i="1" spc="-120" dirty="0">
                <a:latin typeface="Calibri"/>
                <a:cs typeface="Calibri"/>
              </a:rPr>
              <a:t> </a:t>
            </a:r>
            <a:r>
              <a:rPr sz="1100" b="1" i="1" dirty="0">
                <a:latin typeface="Calibri"/>
                <a:cs typeface="Calibri"/>
              </a:rPr>
              <a:t>them.”</a:t>
            </a:r>
            <a:endParaRPr sz="1100">
              <a:latin typeface="Calibri"/>
              <a:cs typeface="Calibri"/>
            </a:endParaRPr>
          </a:p>
        </p:txBody>
      </p:sp>
      <p:sp>
        <p:nvSpPr>
          <p:cNvPr id="16" name="object 16"/>
          <p:cNvSpPr/>
          <p:nvPr/>
        </p:nvSpPr>
        <p:spPr>
          <a:xfrm>
            <a:off x="5061203" y="2938272"/>
            <a:ext cx="2657855" cy="1118615"/>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5463540" y="3080004"/>
            <a:ext cx="1706880" cy="588264"/>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5107780" y="2962124"/>
            <a:ext cx="2563301" cy="771520"/>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5975858" y="3944239"/>
            <a:ext cx="42925" cy="42799"/>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5997828" y="3854322"/>
            <a:ext cx="85725" cy="85597"/>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6042659" y="3728211"/>
            <a:ext cx="128524" cy="128524"/>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5107780" y="2962124"/>
            <a:ext cx="2563495" cy="771525"/>
          </a:xfrm>
          <a:custGeom>
            <a:avLst/>
            <a:gdLst/>
            <a:ahLst/>
            <a:cxnLst/>
            <a:rect l="l" t="t" r="r" b="b"/>
            <a:pathLst>
              <a:path w="2563495" h="771525">
                <a:moveTo>
                  <a:pt x="233331" y="254023"/>
                </a:moveTo>
                <a:lnTo>
                  <a:pt x="236475" y="201510"/>
                </a:lnTo>
                <a:lnTo>
                  <a:pt x="277956" y="153746"/>
                </a:lnTo>
                <a:lnTo>
                  <a:pt x="311309" y="132595"/>
                </a:lnTo>
                <a:lnTo>
                  <a:pt x="352130" y="113773"/>
                </a:lnTo>
                <a:lnTo>
                  <a:pt x="399713" y="97658"/>
                </a:lnTo>
                <a:lnTo>
                  <a:pt x="453352" y="84632"/>
                </a:lnTo>
                <a:lnTo>
                  <a:pt x="512342" y="75074"/>
                </a:lnTo>
                <a:lnTo>
                  <a:pt x="575977" y="69365"/>
                </a:lnTo>
                <a:lnTo>
                  <a:pt x="629295" y="67863"/>
                </a:lnTo>
                <a:lnTo>
                  <a:pt x="682265" y="69262"/>
                </a:lnTo>
                <a:lnTo>
                  <a:pt x="734205" y="73507"/>
                </a:lnTo>
                <a:lnTo>
                  <a:pt x="784432" y="80545"/>
                </a:lnTo>
                <a:lnTo>
                  <a:pt x="832263" y="90320"/>
                </a:lnTo>
                <a:lnTo>
                  <a:pt x="863417" y="70717"/>
                </a:lnTo>
                <a:lnTo>
                  <a:pt x="901466" y="54171"/>
                </a:lnTo>
                <a:lnTo>
                  <a:pt x="945204" y="40833"/>
                </a:lnTo>
                <a:lnTo>
                  <a:pt x="993426" y="30853"/>
                </a:lnTo>
                <a:lnTo>
                  <a:pt x="1044927" y="24382"/>
                </a:lnTo>
                <a:lnTo>
                  <a:pt x="1098502" y="21571"/>
                </a:lnTo>
                <a:lnTo>
                  <a:pt x="1152946" y="22570"/>
                </a:lnTo>
                <a:lnTo>
                  <a:pt x="1207053" y="27529"/>
                </a:lnTo>
                <a:lnTo>
                  <a:pt x="1259618" y="36599"/>
                </a:lnTo>
                <a:lnTo>
                  <a:pt x="1298274" y="46600"/>
                </a:lnTo>
                <a:lnTo>
                  <a:pt x="1333024" y="58697"/>
                </a:lnTo>
                <a:lnTo>
                  <a:pt x="1365654" y="38178"/>
                </a:lnTo>
                <a:lnTo>
                  <a:pt x="1407401" y="21766"/>
                </a:lnTo>
                <a:lnTo>
                  <a:pt x="1456185" y="9745"/>
                </a:lnTo>
                <a:lnTo>
                  <a:pt x="1509928" y="2395"/>
                </a:lnTo>
                <a:lnTo>
                  <a:pt x="1566551" y="0"/>
                </a:lnTo>
                <a:lnTo>
                  <a:pt x="1623973" y="2840"/>
                </a:lnTo>
                <a:lnTo>
                  <a:pt x="1680115" y="11199"/>
                </a:lnTo>
                <a:lnTo>
                  <a:pt x="1729439" y="24360"/>
                </a:lnTo>
                <a:lnTo>
                  <a:pt x="1770285" y="41806"/>
                </a:lnTo>
                <a:lnTo>
                  <a:pt x="1812245" y="25236"/>
                </a:lnTo>
                <a:lnTo>
                  <a:pt x="1859975" y="12803"/>
                </a:lnTo>
                <a:lnTo>
                  <a:pt x="1911843" y="4560"/>
                </a:lnTo>
                <a:lnTo>
                  <a:pt x="1966215" y="563"/>
                </a:lnTo>
                <a:lnTo>
                  <a:pt x="2021455" y="864"/>
                </a:lnTo>
                <a:lnTo>
                  <a:pt x="2075931" y="5516"/>
                </a:lnTo>
                <a:lnTo>
                  <a:pt x="2128007" y="14574"/>
                </a:lnTo>
                <a:lnTo>
                  <a:pt x="2176050" y="28090"/>
                </a:lnTo>
                <a:lnTo>
                  <a:pt x="2239249" y="59094"/>
                </a:lnTo>
                <a:lnTo>
                  <a:pt x="2273205" y="97051"/>
                </a:lnTo>
                <a:lnTo>
                  <a:pt x="2340926" y="108166"/>
                </a:lnTo>
                <a:lnTo>
                  <a:pt x="2398856" y="124762"/>
                </a:lnTo>
                <a:lnTo>
                  <a:pt x="2445665" y="145880"/>
                </a:lnTo>
                <a:lnTo>
                  <a:pt x="2480022" y="170565"/>
                </a:lnTo>
                <a:lnTo>
                  <a:pt x="2506058" y="226800"/>
                </a:lnTo>
                <a:lnTo>
                  <a:pt x="2495074" y="256436"/>
                </a:lnTo>
                <a:lnTo>
                  <a:pt x="2491264" y="262151"/>
                </a:lnTo>
                <a:lnTo>
                  <a:pt x="2486438" y="267866"/>
                </a:lnTo>
                <a:lnTo>
                  <a:pt x="2480596" y="273454"/>
                </a:lnTo>
                <a:lnTo>
                  <a:pt x="2519442" y="298544"/>
                </a:lnTo>
                <a:lnTo>
                  <a:pt x="2546034" y="325288"/>
                </a:lnTo>
                <a:lnTo>
                  <a:pt x="2560583" y="353036"/>
                </a:lnTo>
                <a:lnTo>
                  <a:pt x="2563301" y="381139"/>
                </a:lnTo>
                <a:lnTo>
                  <a:pt x="2554398" y="408946"/>
                </a:lnTo>
                <a:lnTo>
                  <a:pt x="2502578" y="461072"/>
                </a:lnTo>
                <a:lnTo>
                  <a:pt x="2460081" y="484091"/>
                </a:lnTo>
                <a:lnTo>
                  <a:pt x="2406809" y="504213"/>
                </a:lnTo>
                <a:lnTo>
                  <a:pt x="2363977" y="516006"/>
                </a:lnTo>
                <a:lnTo>
                  <a:pt x="2317989" y="525406"/>
                </a:lnTo>
                <a:lnTo>
                  <a:pt x="2269453" y="532306"/>
                </a:lnTo>
                <a:lnTo>
                  <a:pt x="2218976" y="536598"/>
                </a:lnTo>
                <a:lnTo>
                  <a:pt x="2212958" y="561834"/>
                </a:lnTo>
                <a:lnTo>
                  <a:pt x="2170787" y="607347"/>
                </a:lnTo>
                <a:lnTo>
                  <a:pt x="2136584" y="626838"/>
                </a:lnTo>
                <a:lnTo>
                  <a:pt x="2094937" y="643627"/>
                </a:lnTo>
                <a:lnTo>
                  <a:pt x="2046821" y="657323"/>
                </a:lnTo>
                <a:lnTo>
                  <a:pt x="1993211" y="667532"/>
                </a:lnTo>
                <a:lnTo>
                  <a:pt x="1935082" y="673861"/>
                </a:lnTo>
                <a:lnTo>
                  <a:pt x="1873409" y="675917"/>
                </a:lnTo>
                <a:lnTo>
                  <a:pt x="1826342" y="674405"/>
                </a:lnTo>
                <a:lnTo>
                  <a:pt x="1780430" y="670297"/>
                </a:lnTo>
                <a:lnTo>
                  <a:pt x="1736303" y="663666"/>
                </a:lnTo>
                <a:lnTo>
                  <a:pt x="1694593" y="654581"/>
                </a:lnTo>
                <a:lnTo>
                  <a:pt x="1673314" y="677341"/>
                </a:lnTo>
                <a:lnTo>
                  <a:pt x="1610131" y="716551"/>
                </a:lnTo>
                <a:lnTo>
                  <a:pt x="1569771" y="732664"/>
                </a:lnTo>
                <a:lnTo>
                  <a:pt x="1524595" y="746222"/>
                </a:lnTo>
                <a:lnTo>
                  <a:pt x="1475374" y="757056"/>
                </a:lnTo>
                <a:lnTo>
                  <a:pt x="1422881" y="764997"/>
                </a:lnTo>
                <a:lnTo>
                  <a:pt x="1367886" y="769875"/>
                </a:lnTo>
                <a:lnTo>
                  <a:pt x="1311161" y="771520"/>
                </a:lnTo>
                <a:lnTo>
                  <a:pt x="1253479" y="769764"/>
                </a:lnTo>
                <a:lnTo>
                  <a:pt x="1195610" y="764436"/>
                </a:lnTo>
                <a:lnTo>
                  <a:pt x="1143975" y="756361"/>
                </a:lnTo>
                <a:lnTo>
                  <a:pt x="1095864" y="745524"/>
                </a:lnTo>
                <a:lnTo>
                  <a:pt x="1051903" y="732121"/>
                </a:lnTo>
                <a:lnTo>
                  <a:pt x="1012722" y="716347"/>
                </a:lnTo>
                <a:lnTo>
                  <a:pt x="978948" y="698396"/>
                </a:lnTo>
                <a:lnTo>
                  <a:pt x="927929" y="709286"/>
                </a:lnTo>
                <a:lnTo>
                  <a:pt x="875204" y="717318"/>
                </a:lnTo>
                <a:lnTo>
                  <a:pt x="821362" y="722551"/>
                </a:lnTo>
                <a:lnTo>
                  <a:pt x="766992" y="725045"/>
                </a:lnTo>
                <a:lnTo>
                  <a:pt x="712682" y="724859"/>
                </a:lnTo>
                <a:lnTo>
                  <a:pt x="659022" y="722052"/>
                </a:lnTo>
                <a:lnTo>
                  <a:pt x="606600" y="716684"/>
                </a:lnTo>
                <a:lnTo>
                  <a:pt x="556006" y="708814"/>
                </a:lnTo>
                <a:lnTo>
                  <a:pt x="507828" y="698501"/>
                </a:lnTo>
                <a:lnTo>
                  <a:pt x="462656" y="685804"/>
                </a:lnTo>
                <a:lnTo>
                  <a:pt x="421078" y="670784"/>
                </a:lnTo>
                <a:lnTo>
                  <a:pt x="383683" y="653498"/>
                </a:lnTo>
                <a:lnTo>
                  <a:pt x="349409" y="632864"/>
                </a:lnTo>
                <a:lnTo>
                  <a:pt x="347758" y="631721"/>
                </a:lnTo>
                <a:lnTo>
                  <a:pt x="346234" y="630705"/>
                </a:lnTo>
                <a:lnTo>
                  <a:pt x="286596" y="630735"/>
                </a:lnTo>
                <a:lnTo>
                  <a:pt x="230311" y="625422"/>
                </a:lnTo>
                <a:lnTo>
                  <a:pt x="179103" y="615316"/>
                </a:lnTo>
                <a:lnTo>
                  <a:pt x="134693" y="600970"/>
                </a:lnTo>
                <a:lnTo>
                  <a:pt x="98803" y="582934"/>
                </a:lnTo>
                <a:lnTo>
                  <a:pt x="59468" y="537995"/>
                </a:lnTo>
                <a:lnTo>
                  <a:pt x="59030" y="514976"/>
                </a:lnTo>
                <a:lnTo>
                  <a:pt x="70629" y="492720"/>
                </a:lnTo>
                <a:lnTo>
                  <a:pt x="93633" y="471987"/>
                </a:lnTo>
                <a:lnTo>
                  <a:pt x="127413" y="453540"/>
                </a:lnTo>
                <a:lnTo>
                  <a:pt x="73003" y="436023"/>
                </a:lnTo>
                <a:lnTo>
                  <a:pt x="33043" y="413987"/>
                </a:lnTo>
                <a:lnTo>
                  <a:pt x="8414" y="388818"/>
                </a:lnTo>
                <a:lnTo>
                  <a:pt x="0" y="361903"/>
                </a:lnTo>
                <a:lnTo>
                  <a:pt x="8680" y="334628"/>
                </a:lnTo>
                <a:lnTo>
                  <a:pt x="71974" y="288422"/>
                </a:lnTo>
                <a:lnTo>
                  <a:pt x="118206" y="272740"/>
                </a:lnTo>
                <a:lnTo>
                  <a:pt x="171963" y="261891"/>
                </a:lnTo>
                <a:lnTo>
                  <a:pt x="231172" y="256436"/>
                </a:lnTo>
                <a:lnTo>
                  <a:pt x="233331" y="254023"/>
                </a:lnTo>
                <a:close/>
              </a:path>
            </a:pathLst>
          </a:custGeom>
          <a:ln w="9144">
            <a:solidFill>
              <a:srgbClr val="3E515B"/>
            </a:solidFill>
          </a:ln>
        </p:spPr>
        <p:txBody>
          <a:bodyPr wrap="square" lIns="0" tIns="0" rIns="0" bIns="0" rtlCol="0"/>
          <a:lstStyle/>
          <a:p>
            <a:endParaRPr/>
          </a:p>
        </p:txBody>
      </p:sp>
      <p:sp>
        <p:nvSpPr>
          <p:cNvPr id="23" name="object 23"/>
          <p:cNvSpPr/>
          <p:nvPr/>
        </p:nvSpPr>
        <p:spPr>
          <a:xfrm>
            <a:off x="5975858" y="3944239"/>
            <a:ext cx="43180" cy="43180"/>
          </a:xfrm>
          <a:custGeom>
            <a:avLst/>
            <a:gdLst/>
            <a:ahLst/>
            <a:cxnLst/>
            <a:rect l="l" t="t" r="r" b="b"/>
            <a:pathLst>
              <a:path w="43179" h="43179">
                <a:moveTo>
                  <a:pt x="42925" y="21462"/>
                </a:moveTo>
                <a:lnTo>
                  <a:pt x="41233" y="29779"/>
                </a:lnTo>
                <a:lnTo>
                  <a:pt x="36623" y="36560"/>
                </a:lnTo>
                <a:lnTo>
                  <a:pt x="29799" y="41126"/>
                </a:lnTo>
                <a:lnTo>
                  <a:pt x="21462" y="42799"/>
                </a:lnTo>
                <a:lnTo>
                  <a:pt x="13126" y="41126"/>
                </a:lnTo>
                <a:lnTo>
                  <a:pt x="6302" y="36560"/>
                </a:lnTo>
                <a:lnTo>
                  <a:pt x="1692" y="29779"/>
                </a:lnTo>
                <a:lnTo>
                  <a:pt x="0" y="21462"/>
                </a:lnTo>
                <a:lnTo>
                  <a:pt x="1692" y="13073"/>
                </a:lnTo>
                <a:lnTo>
                  <a:pt x="6302" y="6254"/>
                </a:lnTo>
                <a:lnTo>
                  <a:pt x="13126" y="1674"/>
                </a:lnTo>
                <a:lnTo>
                  <a:pt x="21462" y="0"/>
                </a:lnTo>
                <a:lnTo>
                  <a:pt x="29799" y="1674"/>
                </a:lnTo>
                <a:lnTo>
                  <a:pt x="36623" y="6254"/>
                </a:lnTo>
                <a:lnTo>
                  <a:pt x="41233" y="13073"/>
                </a:lnTo>
                <a:lnTo>
                  <a:pt x="42925" y="21462"/>
                </a:lnTo>
                <a:close/>
              </a:path>
            </a:pathLst>
          </a:custGeom>
          <a:ln w="9144">
            <a:solidFill>
              <a:srgbClr val="3E515B"/>
            </a:solidFill>
          </a:ln>
        </p:spPr>
        <p:txBody>
          <a:bodyPr wrap="square" lIns="0" tIns="0" rIns="0" bIns="0" rtlCol="0"/>
          <a:lstStyle/>
          <a:p>
            <a:endParaRPr/>
          </a:p>
        </p:txBody>
      </p:sp>
      <p:sp>
        <p:nvSpPr>
          <p:cNvPr id="24" name="object 24"/>
          <p:cNvSpPr/>
          <p:nvPr/>
        </p:nvSpPr>
        <p:spPr>
          <a:xfrm>
            <a:off x="5997828" y="3854322"/>
            <a:ext cx="85725" cy="85725"/>
          </a:xfrm>
          <a:custGeom>
            <a:avLst/>
            <a:gdLst/>
            <a:ahLst/>
            <a:cxnLst/>
            <a:rect l="l" t="t" r="r" b="b"/>
            <a:pathLst>
              <a:path w="85725" h="85725">
                <a:moveTo>
                  <a:pt x="85725" y="42799"/>
                </a:moveTo>
                <a:lnTo>
                  <a:pt x="82357" y="59451"/>
                </a:lnTo>
                <a:lnTo>
                  <a:pt x="73167" y="73056"/>
                </a:lnTo>
                <a:lnTo>
                  <a:pt x="59525" y="82232"/>
                </a:lnTo>
                <a:lnTo>
                  <a:pt x="42799" y="85597"/>
                </a:lnTo>
                <a:lnTo>
                  <a:pt x="26146" y="82232"/>
                </a:lnTo>
                <a:lnTo>
                  <a:pt x="12541" y="73056"/>
                </a:lnTo>
                <a:lnTo>
                  <a:pt x="3365" y="59451"/>
                </a:lnTo>
                <a:lnTo>
                  <a:pt x="0" y="42799"/>
                </a:lnTo>
                <a:lnTo>
                  <a:pt x="3365" y="26146"/>
                </a:lnTo>
                <a:lnTo>
                  <a:pt x="12541" y="12541"/>
                </a:lnTo>
                <a:lnTo>
                  <a:pt x="26146" y="3365"/>
                </a:lnTo>
                <a:lnTo>
                  <a:pt x="42799" y="0"/>
                </a:lnTo>
                <a:lnTo>
                  <a:pt x="59525" y="3365"/>
                </a:lnTo>
                <a:lnTo>
                  <a:pt x="73167" y="12541"/>
                </a:lnTo>
                <a:lnTo>
                  <a:pt x="82357" y="26146"/>
                </a:lnTo>
                <a:lnTo>
                  <a:pt x="85725" y="42799"/>
                </a:lnTo>
                <a:close/>
              </a:path>
            </a:pathLst>
          </a:custGeom>
          <a:ln w="9144">
            <a:solidFill>
              <a:srgbClr val="3E515B"/>
            </a:solidFill>
          </a:ln>
        </p:spPr>
        <p:txBody>
          <a:bodyPr wrap="square" lIns="0" tIns="0" rIns="0" bIns="0" rtlCol="0"/>
          <a:lstStyle/>
          <a:p>
            <a:endParaRPr/>
          </a:p>
        </p:txBody>
      </p:sp>
      <p:sp>
        <p:nvSpPr>
          <p:cNvPr id="25" name="object 25"/>
          <p:cNvSpPr/>
          <p:nvPr/>
        </p:nvSpPr>
        <p:spPr>
          <a:xfrm>
            <a:off x="6042659" y="3728211"/>
            <a:ext cx="128905" cy="128905"/>
          </a:xfrm>
          <a:custGeom>
            <a:avLst/>
            <a:gdLst/>
            <a:ahLst/>
            <a:cxnLst/>
            <a:rect l="l" t="t" r="r" b="b"/>
            <a:pathLst>
              <a:path w="128904" h="128904">
                <a:moveTo>
                  <a:pt x="128524" y="64262"/>
                </a:moveTo>
                <a:lnTo>
                  <a:pt x="123483" y="89251"/>
                </a:lnTo>
                <a:lnTo>
                  <a:pt x="109727" y="109680"/>
                </a:lnTo>
                <a:lnTo>
                  <a:pt x="89304" y="123465"/>
                </a:lnTo>
                <a:lnTo>
                  <a:pt x="64262" y="128524"/>
                </a:lnTo>
                <a:lnTo>
                  <a:pt x="39272" y="123465"/>
                </a:lnTo>
                <a:lnTo>
                  <a:pt x="18843" y="109680"/>
                </a:lnTo>
                <a:lnTo>
                  <a:pt x="5058" y="89251"/>
                </a:lnTo>
                <a:lnTo>
                  <a:pt x="0" y="64262"/>
                </a:lnTo>
                <a:lnTo>
                  <a:pt x="5058" y="39219"/>
                </a:lnTo>
                <a:lnTo>
                  <a:pt x="18843" y="18795"/>
                </a:lnTo>
                <a:lnTo>
                  <a:pt x="39272" y="5040"/>
                </a:lnTo>
                <a:lnTo>
                  <a:pt x="64262" y="0"/>
                </a:lnTo>
                <a:lnTo>
                  <a:pt x="89304" y="5040"/>
                </a:lnTo>
                <a:lnTo>
                  <a:pt x="109727" y="18795"/>
                </a:lnTo>
                <a:lnTo>
                  <a:pt x="123483" y="39219"/>
                </a:lnTo>
                <a:lnTo>
                  <a:pt x="128524" y="64262"/>
                </a:lnTo>
                <a:close/>
              </a:path>
            </a:pathLst>
          </a:custGeom>
          <a:ln w="9144">
            <a:solidFill>
              <a:srgbClr val="3E515B"/>
            </a:solidFill>
          </a:ln>
        </p:spPr>
        <p:txBody>
          <a:bodyPr wrap="square" lIns="0" tIns="0" rIns="0" bIns="0" rtlCol="0"/>
          <a:lstStyle/>
          <a:p>
            <a:endParaRPr/>
          </a:p>
        </p:txBody>
      </p:sp>
      <p:sp>
        <p:nvSpPr>
          <p:cNvPr id="26" name="object 26"/>
          <p:cNvSpPr/>
          <p:nvPr/>
        </p:nvSpPr>
        <p:spPr>
          <a:xfrm>
            <a:off x="5237988" y="3412616"/>
            <a:ext cx="150495" cy="14604"/>
          </a:xfrm>
          <a:custGeom>
            <a:avLst/>
            <a:gdLst/>
            <a:ahLst/>
            <a:cxnLst/>
            <a:rect l="l" t="t" r="r" b="b"/>
            <a:pathLst>
              <a:path w="150495" h="14604">
                <a:moveTo>
                  <a:pt x="150113" y="14224"/>
                </a:moveTo>
                <a:lnTo>
                  <a:pt x="110960" y="14287"/>
                </a:lnTo>
                <a:lnTo>
                  <a:pt x="72437" y="11874"/>
                </a:lnTo>
                <a:lnTo>
                  <a:pt x="35224" y="7080"/>
                </a:lnTo>
                <a:lnTo>
                  <a:pt x="0" y="0"/>
                </a:lnTo>
              </a:path>
            </a:pathLst>
          </a:custGeom>
          <a:ln w="9144">
            <a:solidFill>
              <a:srgbClr val="3E515B"/>
            </a:solidFill>
          </a:ln>
        </p:spPr>
        <p:txBody>
          <a:bodyPr wrap="square" lIns="0" tIns="0" rIns="0" bIns="0" rtlCol="0"/>
          <a:lstStyle/>
          <a:p>
            <a:endParaRPr/>
          </a:p>
        </p:txBody>
      </p:sp>
      <p:sp>
        <p:nvSpPr>
          <p:cNvPr id="27" name="object 27"/>
          <p:cNvSpPr/>
          <p:nvPr/>
        </p:nvSpPr>
        <p:spPr>
          <a:xfrm>
            <a:off x="5454903" y="3582542"/>
            <a:ext cx="66040" cy="6985"/>
          </a:xfrm>
          <a:custGeom>
            <a:avLst/>
            <a:gdLst/>
            <a:ahLst/>
            <a:cxnLst/>
            <a:rect l="l" t="t" r="r" b="b"/>
            <a:pathLst>
              <a:path w="66039" h="6985">
                <a:moveTo>
                  <a:pt x="65659" y="0"/>
                </a:moveTo>
                <a:lnTo>
                  <a:pt x="49666" y="2357"/>
                </a:lnTo>
                <a:lnTo>
                  <a:pt x="33353" y="4286"/>
                </a:lnTo>
                <a:lnTo>
                  <a:pt x="16777" y="5786"/>
                </a:lnTo>
                <a:lnTo>
                  <a:pt x="0" y="6858"/>
                </a:lnTo>
              </a:path>
            </a:pathLst>
          </a:custGeom>
          <a:ln w="9143">
            <a:solidFill>
              <a:srgbClr val="3E515B"/>
            </a:solidFill>
          </a:ln>
        </p:spPr>
        <p:txBody>
          <a:bodyPr wrap="square" lIns="0" tIns="0" rIns="0" bIns="0" rtlCol="0"/>
          <a:lstStyle/>
          <a:p>
            <a:endParaRPr/>
          </a:p>
        </p:txBody>
      </p:sp>
      <p:sp>
        <p:nvSpPr>
          <p:cNvPr id="28" name="object 28"/>
          <p:cNvSpPr/>
          <p:nvPr/>
        </p:nvSpPr>
        <p:spPr>
          <a:xfrm>
            <a:off x="6046978" y="3626358"/>
            <a:ext cx="40005" cy="31115"/>
          </a:xfrm>
          <a:custGeom>
            <a:avLst/>
            <a:gdLst/>
            <a:ahLst/>
            <a:cxnLst/>
            <a:rect l="l" t="t" r="r" b="b"/>
            <a:pathLst>
              <a:path w="40004" h="31114">
                <a:moveTo>
                  <a:pt x="39624" y="30988"/>
                </a:moveTo>
                <a:lnTo>
                  <a:pt x="28199" y="23610"/>
                </a:lnTo>
                <a:lnTo>
                  <a:pt x="17764" y="15970"/>
                </a:lnTo>
                <a:lnTo>
                  <a:pt x="8352" y="8092"/>
                </a:lnTo>
                <a:lnTo>
                  <a:pt x="0" y="0"/>
                </a:lnTo>
              </a:path>
            </a:pathLst>
          </a:custGeom>
          <a:ln w="9144">
            <a:solidFill>
              <a:srgbClr val="3E515B"/>
            </a:solidFill>
          </a:ln>
        </p:spPr>
        <p:txBody>
          <a:bodyPr wrap="square" lIns="0" tIns="0" rIns="0" bIns="0" rtlCol="0"/>
          <a:lstStyle/>
          <a:p>
            <a:endParaRPr/>
          </a:p>
        </p:txBody>
      </p:sp>
      <p:sp>
        <p:nvSpPr>
          <p:cNvPr id="29" name="object 29"/>
          <p:cNvSpPr/>
          <p:nvPr/>
        </p:nvSpPr>
        <p:spPr>
          <a:xfrm>
            <a:off x="6802628" y="3579876"/>
            <a:ext cx="15875" cy="34290"/>
          </a:xfrm>
          <a:custGeom>
            <a:avLst/>
            <a:gdLst/>
            <a:ahLst/>
            <a:cxnLst/>
            <a:rect l="l" t="t" r="r" b="b"/>
            <a:pathLst>
              <a:path w="15875" h="34289">
                <a:moveTo>
                  <a:pt x="15875" y="0"/>
                </a:moveTo>
                <a:lnTo>
                  <a:pt x="13537" y="8641"/>
                </a:lnTo>
                <a:lnTo>
                  <a:pt x="10128" y="17224"/>
                </a:lnTo>
                <a:lnTo>
                  <a:pt x="5623" y="25735"/>
                </a:lnTo>
                <a:lnTo>
                  <a:pt x="0" y="34162"/>
                </a:lnTo>
              </a:path>
            </a:pathLst>
          </a:custGeom>
          <a:ln w="9144">
            <a:solidFill>
              <a:srgbClr val="3E515B"/>
            </a:solidFill>
          </a:ln>
        </p:spPr>
        <p:txBody>
          <a:bodyPr wrap="square" lIns="0" tIns="0" rIns="0" bIns="0" rtlCol="0"/>
          <a:lstStyle/>
          <a:p>
            <a:endParaRPr/>
          </a:p>
        </p:txBody>
      </p:sp>
      <p:sp>
        <p:nvSpPr>
          <p:cNvPr id="30" name="object 30"/>
          <p:cNvSpPr/>
          <p:nvPr/>
        </p:nvSpPr>
        <p:spPr>
          <a:xfrm>
            <a:off x="7132701" y="3369309"/>
            <a:ext cx="193040" cy="127635"/>
          </a:xfrm>
          <a:custGeom>
            <a:avLst/>
            <a:gdLst/>
            <a:ahLst/>
            <a:cxnLst/>
            <a:rect l="l" t="t" r="r" b="b"/>
            <a:pathLst>
              <a:path w="193040" h="127635">
                <a:moveTo>
                  <a:pt x="0" y="0"/>
                </a:moveTo>
                <a:lnTo>
                  <a:pt x="65744" y="17173"/>
                </a:lnTo>
                <a:lnTo>
                  <a:pt x="119442" y="39516"/>
                </a:lnTo>
                <a:lnTo>
                  <a:pt x="159535" y="66010"/>
                </a:lnTo>
                <a:lnTo>
                  <a:pt x="184460" y="95638"/>
                </a:lnTo>
                <a:lnTo>
                  <a:pt x="192658" y="127380"/>
                </a:lnTo>
              </a:path>
            </a:pathLst>
          </a:custGeom>
          <a:ln w="9144">
            <a:solidFill>
              <a:srgbClr val="3E515B"/>
            </a:solidFill>
          </a:ln>
        </p:spPr>
        <p:txBody>
          <a:bodyPr wrap="square" lIns="0" tIns="0" rIns="0" bIns="0" rtlCol="0"/>
          <a:lstStyle/>
          <a:p>
            <a:endParaRPr/>
          </a:p>
        </p:txBody>
      </p:sp>
      <p:sp>
        <p:nvSpPr>
          <p:cNvPr id="31" name="object 31"/>
          <p:cNvSpPr/>
          <p:nvPr/>
        </p:nvSpPr>
        <p:spPr>
          <a:xfrm>
            <a:off x="7501381" y="3233673"/>
            <a:ext cx="86360" cy="48260"/>
          </a:xfrm>
          <a:custGeom>
            <a:avLst/>
            <a:gdLst/>
            <a:ahLst/>
            <a:cxnLst/>
            <a:rect l="l" t="t" r="r" b="b"/>
            <a:pathLst>
              <a:path w="86359" h="48260">
                <a:moveTo>
                  <a:pt x="85851" y="0"/>
                </a:moveTo>
                <a:lnTo>
                  <a:pt x="69526" y="13408"/>
                </a:lnTo>
                <a:lnTo>
                  <a:pt x="49641" y="25923"/>
                </a:lnTo>
                <a:lnTo>
                  <a:pt x="26398" y="37415"/>
                </a:lnTo>
                <a:lnTo>
                  <a:pt x="0" y="47751"/>
                </a:lnTo>
              </a:path>
            </a:pathLst>
          </a:custGeom>
          <a:ln w="9144">
            <a:solidFill>
              <a:srgbClr val="3E515B"/>
            </a:solidFill>
          </a:ln>
        </p:spPr>
        <p:txBody>
          <a:bodyPr wrap="square" lIns="0" tIns="0" rIns="0" bIns="0" rtlCol="0"/>
          <a:lstStyle/>
          <a:p>
            <a:endParaRPr/>
          </a:p>
        </p:txBody>
      </p:sp>
      <p:sp>
        <p:nvSpPr>
          <p:cNvPr id="32" name="object 32"/>
          <p:cNvSpPr/>
          <p:nvPr/>
        </p:nvSpPr>
        <p:spPr>
          <a:xfrm>
            <a:off x="7381367" y="3056508"/>
            <a:ext cx="5080" cy="22860"/>
          </a:xfrm>
          <a:custGeom>
            <a:avLst/>
            <a:gdLst/>
            <a:ahLst/>
            <a:cxnLst/>
            <a:rect l="l" t="t" r="r" b="b"/>
            <a:pathLst>
              <a:path w="5079" h="22860">
                <a:moveTo>
                  <a:pt x="0" y="0"/>
                </a:moveTo>
                <a:lnTo>
                  <a:pt x="3175" y="7365"/>
                </a:lnTo>
                <a:lnTo>
                  <a:pt x="4699" y="14986"/>
                </a:lnTo>
                <a:lnTo>
                  <a:pt x="4444" y="22478"/>
                </a:lnTo>
              </a:path>
            </a:pathLst>
          </a:custGeom>
          <a:ln w="9144">
            <a:solidFill>
              <a:srgbClr val="3E515B"/>
            </a:solidFill>
          </a:ln>
        </p:spPr>
        <p:txBody>
          <a:bodyPr wrap="square" lIns="0" tIns="0" rIns="0" bIns="0" rtlCol="0"/>
          <a:lstStyle/>
          <a:p>
            <a:endParaRPr/>
          </a:p>
        </p:txBody>
      </p:sp>
      <p:sp>
        <p:nvSpPr>
          <p:cNvPr id="33" name="object 33"/>
          <p:cNvSpPr/>
          <p:nvPr/>
        </p:nvSpPr>
        <p:spPr>
          <a:xfrm>
            <a:off x="6833361" y="3001391"/>
            <a:ext cx="44450" cy="29209"/>
          </a:xfrm>
          <a:custGeom>
            <a:avLst/>
            <a:gdLst/>
            <a:ahLst/>
            <a:cxnLst/>
            <a:rect l="l" t="t" r="r" b="b"/>
            <a:pathLst>
              <a:path w="44450" h="29210">
                <a:moveTo>
                  <a:pt x="0" y="28701"/>
                </a:moveTo>
                <a:lnTo>
                  <a:pt x="9044" y="21091"/>
                </a:lnTo>
                <a:lnTo>
                  <a:pt x="19399" y="13731"/>
                </a:lnTo>
                <a:lnTo>
                  <a:pt x="31039" y="6681"/>
                </a:lnTo>
                <a:lnTo>
                  <a:pt x="43942" y="0"/>
                </a:lnTo>
              </a:path>
            </a:pathLst>
          </a:custGeom>
          <a:ln w="9144">
            <a:solidFill>
              <a:srgbClr val="3E515B"/>
            </a:solidFill>
          </a:ln>
        </p:spPr>
        <p:txBody>
          <a:bodyPr wrap="square" lIns="0" tIns="0" rIns="0" bIns="0" rtlCol="0"/>
          <a:lstStyle/>
          <a:p>
            <a:endParaRPr/>
          </a:p>
        </p:txBody>
      </p:sp>
      <p:sp>
        <p:nvSpPr>
          <p:cNvPr id="34" name="object 34"/>
          <p:cNvSpPr/>
          <p:nvPr/>
        </p:nvSpPr>
        <p:spPr>
          <a:xfrm>
            <a:off x="6422135" y="3019044"/>
            <a:ext cx="21590" cy="24765"/>
          </a:xfrm>
          <a:custGeom>
            <a:avLst/>
            <a:gdLst/>
            <a:ahLst/>
            <a:cxnLst/>
            <a:rect l="l" t="t" r="r" b="b"/>
            <a:pathLst>
              <a:path w="21589" h="24764">
                <a:moveTo>
                  <a:pt x="0" y="24764"/>
                </a:moveTo>
                <a:lnTo>
                  <a:pt x="3923" y="18413"/>
                </a:lnTo>
                <a:lnTo>
                  <a:pt x="8810" y="12144"/>
                </a:lnTo>
                <a:lnTo>
                  <a:pt x="14626" y="5994"/>
                </a:lnTo>
                <a:lnTo>
                  <a:pt x="21336" y="0"/>
                </a:lnTo>
              </a:path>
            </a:pathLst>
          </a:custGeom>
          <a:ln w="9144">
            <a:solidFill>
              <a:srgbClr val="3E515B"/>
            </a:solidFill>
          </a:ln>
        </p:spPr>
        <p:txBody>
          <a:bodyPr wrap="square" lIns="0" tIns="0" rIns="0" bIns="0" rtlCol="0"/>
          <a:lstStyle/>
          <a:p>
            <a:endParaRPr/>
          </a:p>
        </p:txBody>
      </p:sp>
      <p:sp>
        <p:nvSpPr>
          <p:cNvPr id="35" name="object 35"/>
          <p:cNvSpPr/>
          <p:nvPr/>
        </p:nvSpPr>
        <p:spPr>
          <a:xfrm>
            <a:off x="5939663" y="3052317"/>
            <a:ext cx="77470" cy="24130"/>
          </a:xfrm>
          <a:custGeom>
            <a:avLst/>
            <a:gdLst/>
            <a:ahLst/>
            <a:cxnLst/>
            <a:rect l="l" t="t" r="r" b="b"/>
            <a:pathLst>
              <a:path w="77470" h="24130">
                <a:moveTo>
                  <a:pt x="0" y="0"/>
                </a:moveTo>
                <a:lnTo>
                  <a:pt x="20617" y="5286"/>
                </a:lnTo>
                <a:lnTo>
                  <a:pt x="40354" y="11049"/>
                </a:lnTo>
                <a:lnTo>
                  <a:pt x="59185" y="17287"/>
                </a:lnTo>
                <a:lnTo>
                  <a:pt x="77088" y="24003"/>
                </a:lnTo>
              </a:path>
            </a:pathLst>
          </a:custGeom>
          <a:ln w="9144">
            <a:solidFill>
              <a:srgbClr val="3E515B"/>
            </a:solidFill>
          </a:ln>
        </p:spPr>
        <p:txBody>
          <a:bodyPr wrap="square" lIns="0" tIns="0" rIns="0" bIns="0" rtlCol="0"/>
          <a:lstStyle/>
          <a:p>
            <a:endParaRPr/>
          </a:p>
        </p:txBody>
      </p:sp>
      <p:sp>
        <p:nvSpPr>
          <p:cNvPr id="36" name="object 36"/>
          <p:cNvSpPr/>
          <p:nvPr/>
        </p:nvSpPr>
        <p:spPr>
          <a:xfrm>
            <a:off x="5341111" y="3216148"/>
            <a:ext cx="13970" cy="25400"/>
          </a:xfrm>
          <a:custGeom>
            <a:avLst/>
            <a:gdLst/>
            <a:ahLst/>
            <a:cxnLst/>
            <a:rect l="l" t="t" r="r" b="b"/>
            <a:pathLst>
              <a:path w="13970" h="25400">
                <a:moveTo>
                  <a:pt x="13462" y="25273"/>
                </a:moveTo>
                <a:lnTo>
                  <a:pt x="9179" y="19038"/>
                </a:lnTo>
                <a:lnTo>
                  <a:pt x="5492" y="12731"/>
                </a:lnTo>
                <a:lnTo>
                  <a:pt x="2424" y="6377"/>
                </a:lnTo>
                <a:lnTo>
                  <a:pt x="0" y="0"/>
                </a:lnTo>
              </a:path>
            </a:pathLst>
          </a:custGeom>
          <a:ln w="9144">
            <a:solidFill>
              <a:srgbClr val="3E515B"/>
            </a:solidFill>
          </a:ln>
        </p:spPr>
        <p:txBody>
          <a:bodyPr wrap="square" lIns="0" tIns="0" rIns="0" bIns="0" rtlCol="0"/>
          <a:lstStyle/>
          <a:p>
            <a:endParaRPr/>
          </a:p>
        </p:txBody>
      </p:sp>
      <p:sp>
        <p:nvSpPr>
          <p:cNvPr id="37" name="object 37"/>
          <p:cNvSpPr txBox="1"/>
          <p:nvPr/>
        </p:nvSpPr>
        <p:spPr>
          <a:xfrm>
            <a:off x="5585840" y="3135757"/>
            <a:ext cx="1426845" cy="386080"/>
          </a:xfrm>
          <a:prstGeom prst="rect">
            <a:avLst/>
          </a:prstGeom>
        </p:spPr>
        <p:txBody>
          <a:bodyPr vert="horz" wrap="square" lIns="0" tIns="0" rIns="0" bIns="0" rtlCol="0">
            <a:spAutoFit/>
          </a:bodyPr>
          <a:lstStyle/>
          <a:p>
            <a:pPr marL="375285" marR="5080" indent="-363220">
              <a:lnSpc>
                <a:spcPct val="100000"/>
              </a:lnSpc>
            </a:pPr>
            <a:r>
              <a:rPr sz="1200" b="1" i="1" dirty="0">
                <a:latin typeface="Calibri"/>
                <a:cs typeface="Calibri"/>
              </a:rPr>
              <a:t>“I </a:t>
            </a:r>
            <a:r>
              <a:rPr sz="1200" b="1" i="1" spc="-5" dirty="0">
                <a:latin typeface="Calibri"/>
                <a:cs typeface="Calibri"/>
              </a:rPr>
              <a:t>feel let down by</a:t>
            </a:r>
            <a:r>
              <a:rPr sz="1200" b="1" i="1" spc="-50" dirty="0">
                <a:latin typeface="Calibri"/>
                <a:cs typeface="Calibri"/>
              </a:rPr>
              <a:t> </a:t>
            </a:r>
            <a:r>
              <a:rPr sz="1200" b="1" i="1" dirty="0">
                <a:latin typeface="Calibri"/>
                <a:cs typeface="Calibri"/>
              </a:rPr>
              <a:t>our  BI</a:t>
            </a:r>
            <a:r>
              <a:rPr sz="1200" b="1" i="1" spc="-75" dirty="0">
                <a:latin typeface="Calibri"/>
                <a:cs typeface="Calibri"/>
              </a:rPr>
              <a:t> </a:t>
            </a:r>
            <a:r>
              <a:rPr sz="1200" b="1" i="1" spc="-10" dirty="0">
                <a:latin typeface="Calibri"/>
                <a:cs typeface="Calibri"/>
              </a:rPr>
              <a:t>System”</a:t>
            </a:r>
            <a:endParaRPr sz="1200">
              <a:latin typeface="Calibri"/>
              <a:cs typeface="Calibri"/>
            </a:endParaRPr>
          </a:p>
        </p:txBody>
      </p:sp>
      <p:sp>
        <p:nvSpPr>
          <p:cNvPr id="38" name="object 38"/>
          <p:cNvSpPr/>
          <p:nvPr/>
        </p:nvSpPr>
        <p:spPr>
          <a:xfrm>
            <a:off x="1322832" y="4317491"/>
            <a:ext cx="1923288" cy="789432"/>
          </a:xfrm>
          <a:prstGeom prst="rect">
            <a:avLst/>
          </a:prstGeom>
          <a:blipFill>
            <a:blip r:embed="rId16" cstate="print"/>
            <a:stretch>
              <a:fillRect/>
            </a:stretch>
          </a:blipFill>
        </p:spPr>
        <p:txBody>
          <a:bodyPr wrap="square" lIns="0" tIns="0" rIns="0" bIns="0" rtlCol="0"/>
          <a:lstStyle/>
          <a:p>
            <a:endParaRPr/>
          </a:p>
        </p:txBody>
      </p:sp>
      <p:sp>
        <p:nvSpPr>
          <p:cNvPr id="39" name="object 39"/>
          <p:cNvSpPr/>
          <p:nvPr/>
        </p:nvSpPr>
        <p:spPr>
          <a:xfrm>
            <a:off x="1652016" y="4460747"/>
            <a:ext cx="1295400" cy="545592"/>
          </a:xfrm>
          <a:prstGeom prst="rect">
            <a:avLst/>
          </a:prstGeom>
          <a:blipFill>
            <a:blip r:embed="rId17" cstate="print"/>
            <a:stretch>
              <a:fillRect/>
            </a:stretch>
          </a:blipFill>
        </p:spPr>
        <p:txBody>
          <a:bodyPr wrap="square" lIns="0" tIns="0" rIns="0" bIns="0" rtlCol="0"/>
          <a:lstStyle/>
          <a:p>
            <a:endParaRPr/>
          </a:p>
        </p:txBody>
      </p:sp>
      <p:sp>
        <p:nvSpPr>
          <p:cNvPr id="40" name="object 40"/>
          <p:cNvSpPr/>
          <p:nvPr/>
        </p:nvSpPr>
        <p:spPr>
          <a:xfrm>
            <a:off x="1370070" y="4341965"/>
            <a:ext cx="1828588" cy="694765"/>
          </a:xfrm>
          <a:prstGeom prst="rect">
            <a:avLst/>
          </a:prstGeom>
          <a:blipFill>
            <a:blip r:embed="rId18" cstate="print"/>
            <a:stretch>
              <a:fillRect/>
            </a:stretch>
          </a:blipFill>
        </p:spPr>
        <p:txBody>
          <a:bodyPr wrap="square" lIns="0" tIns="0" rIns="0" bIns="0" rtlCol="0"/>
          <a:lstStyle/>
          <a:p>
            <a:endParaRPr/>
          </a:p>
        </p:txBody>
      </p:sp>
      <p:sp>
        <p:nvSpPr>
          <p:cNvPr id="41" name="object 41"/>
          <p:cNvSpPr/>
          <p:nvPr/>
        </p:nvSpPr>
        <p:spPr>
          <a:xfrm>
            <a:off x="1370070" y="4341965"/>
            <a:ext cx="1828800" cy="695325"/>
          </a:xfrm>
          <a:custGeom>
            <a:avLst/>
            <a:gdLst/>
            <a:ahLst/>
            <a:cxnLst/>
            <a:rect l="l" t="t" r="r" b="b"/>
            <a:pathLst>
              <a:path w="1828800" h="695325">
                <a:moveTo>
                  <a:pt x="1657609" y="552360"/>
                </a:moveTo>
                <a:lnTo>
                  <a:pt x="1538356" y="601382"/>
                </a:lnTo>
                <a:lnTo>
                  <a:pt x="1494853" y="615876"/>
                </a:lnTo>
                <a:lnTo>
                  <a:pt x="1449642" y="629144"/>
                </a:lnTo>
                <a:lnTo>
                  <a:pt x="1402876" y="641186"/>
                </a:lnTo>
                <a:lnTo>
                  <a:pt x="1354705" y="652006"/>
                </a:lnTo>
                <a:lnTo>
                  <a:pt x="1305281" y="661604"/>
                </a:lnTo>
                <a:lnTo>
                  <a:pt x="1254755" y="669983"/>
                </a:lnTo>
                <a:lnTo>
                  <a:pt x="1203279" y="677146"/>
                </a:lnTo>
                <a:lnTo>
                  <a:pt x="1151004" y="683092"/>
                </a:lnTo>
                <a:lnTo>
                  <a:pt x="1098081" y="687826"/>
                </a:lnTo>
                <a:lnTo>
                  <a:pt x="1044661" y="691348"/>
                </a:lnTo>
                <a:lnTo>
                  <a:pt x="990897" y="693660"/>
                </a:lnTo>
                <a:lnTo>
                  <a:pt x="936940" y="694765"/>
                </a:lnTo>
                <a:lnTo>
                  <a:pt x="882940" y="694664"/>
                </a:lnTo>
                <a:lnTo>
                  <a:pt x="829050" y="693359"/>
                </a:lnTo>
                <a:lnTo>
                  <a:pt x="775421" y="690852"/>
                </a:lnTo>
                <a:lnTo>
                  <a:pt x="722203" y="687145"/>
                </a:lnTo>
                <a:lnTo>
                  <a:pt x="669550" y="682239"/>
                </a:lnTo>
                <a:lnTo>
                  <a:pt x="617611" y="676138"/>
                </a:lnTo>
                <a:lnTo>
                  <a:pt x="566538" y="668842"/>
                </a:lnTo>
                <a:lnTo>
                  <a:pt x="516483" y="660354"/>
                </a:lnTo>
                <a:lnTo>
                  <a:pt x="467597" y="650676"/>
                </a:lnTo>
                <a:lnTo>
                  <a:pt x="420032" y="639808"/>
                </a:lnTo>
                <a:lnTo>
                  <a:pt x="373939" y="627754"/>
                </a:lnTo>
                <a:lnTo>
                  <a:pt x="329468" y="614515"/>
                </a:lnTo>
                <a:lnTo>
                  <a:pt x="286773" y="600094"/>
                </a:lnTo>
                <a:lnTo>
                  <a:pt x="246004" y="584491"/>
                </a:lnTo>
                <a:lnTo>
                  <a:pt x="194609" y="561697"/>
                </a:lnTo>
                <a:lnTo>
                  <a:pt x="149260" y="537729"/>
                </a:lnTo>
                <a:lnTo>
                  <a:pt x="109945" y="512733"/>
                </a:lnTo>
                <a:lnTo>
                  <a:pt x="76650" y="486859"/>
                </a:lnTo>
                <a:lnTo>
                  <a:pt x="49361" y="460252"/>
                </a:lnTo>
                <a:lnTo>
                  <a:pt x="12748" y="405432"/>
                </a:lnTo>
                <a:lnTo>
                  <a:pt x="0" y="349451"/>
                </a:lnTo>
                <a:lnTo>
                  <a:pt x="2541" y="321393"/>
                </a:lnTo>
                <a:lnTo>
                  <a:pt x="25386" y="265881"/>
                </a:lnTo>
                <a:lnTo>
                  <a:pt x="71828" y="212154"/>
                </a:lnTo>
                <a:lnTo>
                  <a:pt x="103863" y="186328"/>
                </a:lnTo>
                <a:lnTo>
                  <a:pt x="141756" y="161391"/>
                </a:lnTo>
                <a:lnTo>
                  <a:pt x="185495" y="137489"/>
                </a:lnTo>
                <a:lnTo>
                  <a:pt x="235065" y="114771"/>
                </a:lnTo>
                <a:lnTo>
                  <a:pt x="290454" y="93382"/>
                </a:lnTo>
                <a:lnTo>
                  <a:pt x="333957" y="78888"/>
                </a:lnTo>
                <a:lnTo>
                  <a:pt x="379167" y="65621"/>
                </a:lnTo>
                <a:lnTo>
                  <a:pt x="425933" y="53578"/>
                </a:lnTo>
                <a:lnTo>
                  <a:pt x="474104" y="42759"/>
                </a:lnTo>
                <a:lnTo>
                  <a:pt x="523528" y="33160"/>
                </a:lnTo>
                <a:lnTo>
                  <a:pt x="574054" y="24781"/>
                </a:lnTo>
                <a:lnTo>
                  <a:pt x="625530" y="17619"/>
                </a:lnTo>
                <a:lnTo>
                  <a:pt x="677806" y="11672"/>
                </a:lnTo>
                <a:lnTo>
                  <a:pt x="730729" y="6938"/>
                </a:lnTo>
                <a:lnTo>
                  <a:pt x="784148" y="3416"/>
                </a:lnTo>
                <a:lnTo>
                  <a:pt x="837912" y="1104"/>
                </a:lnTo>
                <a:lnTo>
                  <a:pt x="891869" y="0"/>
                </a:lnTo>
                <a:lnTo>
                  <a:pt x="945869" y="101"/>
                </a:lnTo>
                <a:lnTo>
                  <a:pt x="999759" y="1406"/>
                </a:lnTo>
                <a:lnTo>
                  <a:pt x="1053389" y="3913"/>
                </a:lnTo>
                <a:lnTo>
                  <a:pt x="1106606" y="7620"/>
                </a:lnTo>
                <a:lnTo>
                  <a:pt x="1159260" y="12525"/>
                </a:lnTo>
                <a:lnTo>
                  <a:pt x="1211199" y="18626"/>
                </a:lnTo>
                <a:lnTo>
                  <a:pt x="1262271" y="25922"/>
                </a:lnTo>
                <a:lnTo>
                  <a:pt x="1312326" y="34410"/>
                </a:lnTo>
                <a:lnTo>
                  <a:pt x="1361212" y="44089"/>
                </a:lnTo>
                <a:lnTo>
                  <a:pt x="1408777" y="54956"/>
                </a:lnTo>
                <a:lnTo>
                  <a:pt x="1454871" y="67010"/>
                </a:lnTo>
                <a:lnTo>
                  <a:pt x="1499341" y="80249"/>
                </a:lnTo>
                <a:lnTo>
                  <a:pt x="1542036" y="94670"/>
                </a:lnTo>
                <a:lnTo>
                  <a:pt x="1582806" y="110273"/>
                </a:lnTo>
                <a:lnTo>
                  <a:pt x="1638107" y="134985"/>
                </a:lnTo>
                <a:lnTo>
                  <a:pt x="1686549" y="161219"/>
                </a:lnTo>
                <a:lnTo>
                  <a:pt x="1728051" y="188778"/>
                </a:lnTo>
                <a:lnTo>
                  <a:pt x="1762531" y="217465"/>
                </a:lnTo>
                <a:lnTo>
                  <a:pt x="1789906" y="247086"/>
                </a:lnTo>
                <a:lnTo>
                  <a:pt x="1823017" y="308339"/>
                </a:lnTo>
                <a:lnTo>
                  <a:pt x="1828588" y="339580"/>
                </a:lnTo>
                <a:lnTo>
                  <a:pt x="1826728" y="370968"/>
                </a:lnTo>
                <a:lnTo>
                  <a:pt x="1800385" y="433400"/>
                </a:lnTo>
                <a:lnTo>
                  <a:pt x="1775739" y="464053"/>
                </a:lnTo>
                <a:lnTo>
                  <a:pt x="1743334" y="494067"/>
                </a:lnTo>
                <a:lnTo>
                  <a:pt x="1657609" y="552360"/>
                </a:lnTo>
                <a:close/>
              </a:path>
            </a:pathLst>
          </a:custGeom>
          <a:ln w="9144">
            <a:solidFill>
              <a:srgbClr val="3E515B"/>
            </a:solidFill>
          </a:ln>
        </p:spPr>
        <p:txBody>
          <a:bodyPr wrap="square" lIns="0" tIns="0" rIns="0" bIns="0" rtlCol="0"/>
          <a:lstStyle/>
          <a:p>
            <a:endParaRPr/>
          </a:p>
        </p:txBody>
      </p:sp>
      <p:sp>
        <p:nvSpPr>
          <p:cNvPr id="42" name="object 42"/>
          <p:cNvSpPr txBox="1"/>
          <p:nvPr/>
        </p:nvSpPr>
        <p:spPr>
          <a:xfrm>
            <a:off x="1765807" y="4514342"/>
            <a:ext cx="1040130" cy="355600"/>
          </a:xfrm>
          <a:prstGeom prst="rect">
            <a:avLst/>
          </a:prstGeom>
        </p:spPr>
        <p:txBody>
          <a:bodyPr vert="horz" wrap="square" lIns="0" tIns="0" rIns="0" bIns="0" rtlCol="0">
            <a:spAutoFit/>
          </a:bodyPr>
          <a:lstStyle/>
          <a:p>
            <a:pPr marL="140335" marR="5080" indent="-128270">
              <a:lnSpc>
                <a:spcPct val="100000"/>
              </a:lnSpc>
            </a:pPr>
            <a:r>
              <a:rPr sz="1100" b="1" i="1" dirty="0">
                <a:latin typeface="Calibri"/>
                <a:cs typeface="Calibri"/>
              </a:rPr>
              <a:t>“We are bereft</a:t>
            </a:r>
            <a:r>
              <a:rPr sz="1100" b="1" i="1" spc="-105" dirty="0">
                <a:latin typeface="Calibri"/>
                <a:cs typeface="Calibri"/>
              </a:rPr>
              <a:t> </a:t>
            </a:r>
            <a:r>
              <a:rPr sz="1100" b="1" i="1" dirty="0">
                <a:latin typeface="Calibri"/>
                <a:cs typeface="Calibri"/>
              </a:rPr>
              <a:t>of  information”</a:t>
            </a:r>
            <a:endParaRPr sz="1100">
              <a:latin typeface="Calibri"/>
              <a:cs typeface="Calibri"/>
            </a:endParaRPr>
          </a:p>
        </p:txBody>
      </p:sp>
      <p:sp>
        <p:nvSpPr>
          <p:cNvPr id="43" name="object 43"/>
          <p:cNvSpPr/>
          <p:nvPr/>
        </p:nvSpPr>
        <p:spPr>
          <a:xfrm>
            <a:off x="6137147" y="5285232"/>
            <a:ext cx="2804159" cy="725424"/>
          </a:xfrm>
          <a:prstGeom prst="rect">
            <a:avLst/>
          </a:prstGeom>
          <a:blipFill>
            <a:blip r:embed="rId19" cstate="print"/>
            <a:stretch>
              <a:fillRect/>
            </a:stretch>
          </a:blipFill>
        </p:spPr>
        <p:txBody>
          <a:bodyPr wrap="square" lIns="0" tIns="0" rIns="0" bIns="0" rtlCol="0"/>
          <a:lstStyle/>
          <a:p>
            <a:endParaRPr/>
          </a:p>
        </p:txBody>
      </p:sp>
      <p:sp>
        <p:nvSpPr>
          <p:cNvPr id="44" name="object 44"/>
          <p:cNvSpPr/>
          <p:nvPr/>
        </p:nvSpPr>
        <p:spPr>
          <a:xfrm>
            <a:off x="6592823" y="5295900"/>
            <a:ext cx="1729739" cy="713232"/>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6183625" y="5310270"/>
            <a:ext cx="2709790" cy="629563"/>
          </a:xfrm>
          <a:prstGeom prst="rect">
            <a:avLst/>
          </a:prstGeom>
          <a:blipFill>
            <a:blip r:embed="rId21" cstate="print"/>
            <a:stretch>
              <a:fillRect/>
            </a:stretch>
          </a:blipFill>
        </p:spPr>
        <p:txBody>
          <a:bodyPr wrap="square" lIns="0" tIns="0" rIns="0" bIns="0" rtlCol="0"/>
          <a:lstStyle/>
          <a:p>
            <a:endParaRPr/>
          </a:p>
        </p:txBody>
      </p:sp>
      <p:sp>
        <p:nvSpPr>
          <p:cNvPr id="46" name="object 46"/>
          <p:cNvSpPr/>
          <p:nvPr/>
        </p:nvSpPr>
        <p:spPr>
          <a:xfrm>
            <a:off x="6290309" y="5323078"/>
            <a:ext cx="34925" cy="34925"/>
          </a:xfrm>
          <a:prstGeom prst="rect">
            <a:avLst/>
          </a:prstGeom>
          <a:blipFill>
            <a:blip r:embed="rId22" cstate="print"/>
            <a:stretch>
              <a:fillRect/>
            </a:stretch>
          </a:blipFill>
        </p:spPr>
        <p:txBody>
          <a:bodyPr wrap="square" lIns="0" tIns="0" rIns="0" bIns="0" rtlCol="0"/>
          <a:lstStyle/>
          <a:p>
            <a:endParaRPr/>
          </a:p>
        </p:txBody>
      </p:sp>
      <p:sp>
        <p:nvSpPr>
          <p:cNvPr id="47" name="object 47"/>
          <p:cNvSpPr/>
          <p:nvPr/>
        </p:nvSpPr>
        <p:spPr>
          <a:xfrm>
            <a:off x="6350634" y="5323459"/>
            <a:ext cx="69976" cy="69850"/>
          </a:xfrm>
          <a:prstGeom prst="rect">
            <a:avLst/>
          </a:prstGeom>
          <a:blipFill>
            <a:blip r:embed="rId23" cstate="print"/>
            <a:stretch>
              <a:fillRect/>
            </a:stretch>
          </a:blipFill>
        </p:spPr>
        <p:txBody>
          <a:bodyPr wrap="square" lIns="0" tIns="0" rIns="0" bIns="0" rtlCol="0"/>
          <a:lstStyle/>
          <a:p>
            <a:endParaRPr/>
          </a:p>
        </p:txBody>
      </p:sp>
      <p:sp>
        <p:nvSpPr>
          <p:cNvPr id="48" name="object 48"/>
          <p:cNvSpPr/>
          <p:nvPr/>
        </p:nvSpPr>
        <p:spPr>
          <a:xfrm>
            <a:off x="6445122" y="5331586"/>
            <a:ext cx="104901" cy="104901"/>
          </a:xfrm>
          <a:prstGeom prst="rect">
            <a:avLst/>
          </a:prstGeom>
          <a:blipFill>
            <a:blip r:embed="rId24" cstate="print"/>
            <a:stretch>
              <a:fillRect/>
            </a:stretch>
          </a:blipFill>
        </p:spPr>
        <p:txBody>
          <a:bodyPr wrap="square" lIns="0" tIns="0" rIns="0" bIns="0" rtlCol="0"/>
          <a:lstStyle/>
          <a:p>
            <a:endParaRPr/>
          </a:p>
        </p:txBody>
      </p:sp>
      <p:sp>
        <p:nvSpPr>
          <p:cNvPr id="49" name="object 49"/>
          <p:cNvSpPr/>
          <p:nvPr/>
        </p:nvSpPr>
        <p:spPr>
          <a:xfrm>
            <a:off x="6183625" y="5310270"/>
            <a:ext cx="2710180" cy="629920"/>
          </a:xfrm>
          <a:custGeom>
            <a:avLst/>
            <a:gdLst/>
            <a:ahLst/>
            <a:cxnLst/>
            <a:rect l="l" t="t" r="r" b="b"/>
            <a:pathLst>
              <a:path w="2710179" h="629920">
                <a:moveTo>
                  <a:pt x="246638" y="207244"/>
                </a:moveTo>
                <a:lnTo>
                  <a:pt x="249987" y="164378"/>
                </a:lnTo>
                <a:lnTo>
                  <a:pt x="293850" y="125377"/>
                </a:lnTo>
                <a:lnTo>
                  <a:pt x="329109" y="108105"/>
                </a:lnTo>
                <a:lnTo>
                  <a:pt x="372258" y="92734"/>
                </a:lnTo>
                <a:lnTo>
                  <a:pt x="422553" y="79576"/>
                </a:lnTo>
                <a:lnTo>
                  <a:pt x="479245" y="68942"/>
                </a:lnTo>
                <a:lnTo>
                  <a:pt x="541590" y="61145"/>
                </a:lnTo>
                <a:lnTo>
                  <a:pt x="608842" y="56495"/>
                </a:lnTo>
                <a:lnTo>
                  <a:pt x="665215" y="55267"/>
                </a:lnTo>
                <a:lnTo>
                  <a:pt x="721222" y="56422"/>
                </a:lnTo>
                <a:lnTo>
                  <a:pt x="776132" y="59906"/>
                </a:lnTo>
                <a:lnTo>
                  <a:pt x="829213" y="65663"/>
                </a:lnTo>
                <a:lnTo>
                  <a:pt x="879733" y="73640"/>
                </a:lnTo>
                <a:lnTo>
                  <a:pt x="912677" y="57621"/>
                </a:lnTo>
                <a:lnTo>
                  <a:pt x="952914" y="44104"/>
                </a:lnTo>
                <a:lnTo>
                  <a:pt x="999170" y="33212"/>
                </a:lnTo>
                <a:lnTo>
                  <a:pt x="1050166" y="25066"/>
                </a:lnTo>
                <a:lnTo>
                  <a:pt x="1104628" y="19790"/>
                </a:lnTo>
                <a:lnTo>
                  <a:pt x="1161278" y="17506"/>
                </a:lnTo>
                <a:lnTo>
                  <a:pt x="1218841" y="18335"/>
                </a:lnTo>
                <a:lnTo>
                  <a:pt x="1276040" y="22401"/>
                </a:lnTo>
                <a:lnTo>
                  <a:pt x="1331599" y="29825"/>
                </a:lnTo>
                <a:lnTo>
                  <a:pt x="1372446" y="37889"/>
                </a:lnTo>
                <a:lnTo>
                  <a:pt x="1409196" y="47859"/>
                </a:lnTo>
                <a:lnTo>
                  <a:pt x="1438776" y="33026"/>
                </a:lnTo>
                <a:lnTo>
                  <a:pt x="1475953" y="20731"/>
                </a:lnTo>
                <a:lnTo>
                  <a:pt x="1519252" y="11129"/>
                </a:lnTo>
                <a:lnTo>
                  <a:pt x="1567200" y="4377"/>
                </a:lnTo>
                <a:lnTo>
                  <a:pt x="1618321" y="632"/>
                </a:lnTo>
                <a:lnTo>
                  <a:pt x="1671140" y="49"/>
                </a:lnTo>
                <a:lnTo>
                  <a:pt x="1724182" y="2786"/>
                </a:lnTo>
                <a:lnTo>
                  <a:pt x="1775972" y="8997"/>
                </a:lnTo>
                <a:lnTo>
                  <a:pt x="1828249" y="19744"/>
                </a:lnTo>
                <a:lnTo>
                  <a:pt x="1871476" y="34016"/>
                </a:lnTo>
                <a:lnTo>
                  <a:pt x="1910560" y="21830"/>
                </a:lnTo>
                <a:lnTo>
                  <a:pt x="1954612" y="12301"/>
                </a:lnTo>
                <a:lnTo>
                  <a:pt x="2002423" y="5465"/>
                </a:lnTo>
                <a:lnTo>
                  <a:pt x="2052779" y="1353"/>
                </a:lnTo>
                <a:lnTo>
                  <a:pt x="2104471" y="0"/>
                </a:lnTo>
                <a:lnTo>
                  <a:pt x="2156285" y="1438"/>
                </a:lnTo>
                <a:lnTo>
                  <a:pt x="2207012" y="5702"/>
                </a:lnTo>
                <a:lnTo>
                  <a:pt x="2255439" y="12825"/>
                </a:lnTo>
                <a:lnTo>
                  <a:pt x="2300355" y="22840"/>
                </a:lnTo>
                <a:lnTo>
                  <a:pt x="2337358" y="34595"/>
                </a:lnTo>
                <a:lnTo>
                  <a:pt x="2389313" y="63059"/>
                </a:lnTo>
                <a:lnTo>
                  <a:pt x="2403098" y="79101"/>
                </a:lnTo>
                <a:lnTo>
                  <a:pt x="2474701" y="88178"/>
                </a:lnTo>
                <a:lnTo>
                  <a:pt x="2535954" y="101717"/>
                </a:lnTo>
                <a:lnTo>
                  <a:pt x="2585448" y="118943"/>
                </a:lnTo>
                <a:lnTo>
                  <a:pt x="2621775" y="139076"/>
                </a:lnTo>
                <a:lnTo>
                  <a:pt x="2649293" y="184957"/>
                </a:lnTo>
                <a:lnTo>
                  <a:pt x="2637667" y="209149"/>
                </a:lnTo>
                <a:lnTo>
                  <a:pt x="2633603" y="213848"/>
                </a:lnTo>
                <a:lnTo>
                  <a:pt x="2628523" y="218547"/>
                </a:lnTo>
                <a:lnTo>
                  <a:pt x="2622300" y="223119"/>
                </a:lnTo>
                <a:lnTo>
                  <a:pt x="2663377" y="243572"/>
                </a:lnTo>
                <a:lnTo>
                  <a:pt x="2691504" y="265385"/>
                </a:lnTo>
                <a:lnTo>
                  <a:pt x="2706901" y="288025"/>
                </a:lnTo>
                <a:lnTo>
                  <a:pt x="2709790" y="310960"/>
                </a:lnTo>
                <a:lnTo>
                  <a:pt x="2700390" y="333657"/>
                </a:lnTo>
                <a:lnTo>
                  <a:pt x="2645609" y="376209"/>
                </a:lnTo>
                <a:lnTo>
                  <a:pt x="2600669" y="394999"/>
                </a:lnTo>
                <a:lnTo>
                  <a:pt x="2544322" y="411422"/>
                </a:lnTo>
                <a:lnTo>
                  <a:pt x="2499037" y="421031"/>
                </a:lnTo>
                <a:lnTo>
                  <a:pt x="2450453" y="428697"/>
                </a:lnTo>
                <a:lnTo>
                  <a:pt x="2399179" y="434339"/>
                </a:lnTo>
                <a:lnTo>
                  <a:pt x="2345821" y="437876"/>
                </a:lnTo>
                <a:lnTo>
                  <a:pt x="2339446" y="458462"/>
                </a:lnTo>
                <a:lnTo>
                  <a:pt x="2294838" y="495596"/>
                </a:lnTo>
                <a:lnTo>
                  <a:pt x="2258669" y="511501"/>
                </a:lnTo>
                <a:lnTo>
                  <a:pt x="2214632" y="525204"/>
                </a:lnTo>
                <a:lnTo>
                  <a:pt x="2163760" y="536383"/>
                </a:lnTo>
                <a:lnTo>
                  <a:pt x="2107083" y="544717"/>
                </a:lnTo>
                <a:lnTo>
                  <a:pt x="2045633" y="549885"/>
                </a:lnTo>
                <a:lnTo>
                  <a:pt x="1980442" y="551566"/>
                </a:lnTo>
                <a:lnTo>
                  <a:pt x="1930644" y="550355"/>
                </a:lnTo>
                <a:lnTo>
                  <a:pt x="1882097" y="547012"/>
                </a:lnTo>
                <a:lnTo>
                  <a:pt x="1835478" y="541599"/>
                </a:lnTo>
                <a:lnTo>
                  <a:pt x="1791466" y="534180"/>
                </a:lnTo>
                <a:lnTo>
                  <a:pt x="1768963" y="552747"/>
                </a:lnTo>
                <a:lnTo>
                  <a:pt x="1702151" y="584735"/>
                </a:lnTo>
                <a:lnTo>
                  <a:pt x="1659475" y="597879"/>
                </a:lnTo>
                <a:lnTo>
                  <a:pt x="1611708" y="608939"/>
                </a:lnTo>
                <a:lnTo>
                  <a:pt x="1559666" y="617776"/>
                </a:lnTo>
                <a:lnTo>
                  <a:pt x="1504166" y="624251"/>
                </a:lnTo>
                <a:lnTo>
                  <a:pt x="1446024" y="628226"/>
                </a:lnTo>
                <a:lnTo>
                  <a:pt x="1386056" y="629563"/>
                </a:lnTo>
                <a:lnTo>
                  <a:pt x="1325079" y="628122"/>
                </a:lnTo>
                <a:lnTo>
                  <a:pt x="1263908" y="623766"/>
                </a:lnTo>
                <a:lnTo>
                  <a:pt x="1209321" y="617185"/>
                </a:lnTo>
                <a:lnTo>
                  <a:pt x="1158464" y="608352"/>
                </a:lnTo>
                <a:lnTo>
                  <a:pt x="1111990" y="597422"/>
                </a:lnTo>
                <a:lnTo>
                  <a:pt x="1070551" y="584550"/>
                </a:lnTo>
                <a:lnTo>
                  <a:pt x="1034800" y="569892"/>
                </a:lnTo>
                <a:lnTo>
                  <a:pt x="984797" y="578235"/>
                </a:lnTo>
                <a:lnTo>
                  <a:pt x="933201" y="584559"/>
                </a:lnTo>
                <a:lnTo>
                  <a:pt x="880509" y="588905"/>
                </a:lnTo>
                <a:lnTo>
                  <a:pt x="827221" y="591311"/>
                </a:lnTo>
                <a:lnTo>
                  <a:pt x="773833" y="591818"/>
                </a:lnTo>
                <a:lnTo>
                  <a:pt x="720845" y="590463"/>
                </a:lnTo>
                <a:lnTo>
                  <a:pt x="668754" y="587288"/>
                </a:lnTo>
                <a:lnTo>
                  <a:pt x="618060" y="582331"/>
                </a:lnTo>
                <a:lnTo>
                  <a:pt x="569258" y="575632"/>
                </a:lnTo>
                <a:lnTo>
                  <a:pt x="522850" y="567230"/>
                </a:lnTo>
                <a:lnTo>
                  <a:pt x="479331" y="557164"/>
                </a:lnTo>
                <a:lnTo>
                  <a:pt x="439201" y="545474"/>
                </a:lnTo>
                <a:lnTo>
                  <a:pt x="402957" y="532199"/>
                </a:lnTo>
                <a:lnTo>
                  <a:pt x="367669" y="515536"/>
                </a:lnTo>
                <a:lnTo>
                  <a:pt x="366018" y="514609"/>
                </a:lnTo>
                <a:lnTo>
                  <a:pt x="302959" y="514652"/>
                </a:lnTo>
                <a:lnTo>
                  <a:pt x="243448" y="510324"/>
                </a:lnTo>
                <a:lnTo>
                  <a:pt x="189306" y="502080"/>
                </a:lnTo>
                <a:lnTo>
                  <a:pt x="142356" y="490373"/>
                </a:lnTo>
                <a:lnTo>
                  <a:pt x="104419" y="475659"/>
                </a:lnTo>
                <a:lnTo>
                  <a:pt x="62869" y="439019"/>
                </a:lnTo>
                <a:lnTo>
                  <a:pt x="62403" y="420214"/>
                </a:lnTo>
                <a:lnTo>
                  <a:pt x="74664" y="402032"/>
                </a:lnTo>
                <a:lnTo>
                  <a:pt x="98999" y="385100"/>
                </a:lnTo>
                <a:lnTo>
                  <a:pt x="134751" y="370045"/>
                </a:lnTo>
                <a:lnTo>
                  <a:pt x="77194" y="355742"/>
                </a:lnTo>
                <a:lnTo>
                  <a:pt x="34934" y="337754"/>
                </a:lnTo>
                <a:lnTo>
                  <a:pt x="8894" y="317212"/>
                </a:lnTo>
                <a:lnTo>
                  <a:pt x="0" y="295246"/>
                </a:lnTo>
                <a:lnTo>
                  <a:pt x="9174" y="272988"/>
                </a:lnTo>
                <a:lnTo>
                  <a:pt x="76045" y="235259"/>
                </a:lnTo>
                <a:lnTo>
                  <a:pt x="124940" y="222452"/>
                </a:lnTo>
                <a:lnTo>
                  <a:pt x="181789" y="213598"/>
                </a:lnTo>
                <a:lnTo>
                  <a:pt x="244352" y="209149"/>
                </a:lnTo>
                <a:lnTo>
                  <a:pt x="246638" y="207244"/>
                </a:lnTo>
                <a:close/>
              </a:path>
            </a:pathLst>
          </a:custGeom>
          <a:ln w="9144">
            <a:solidFill>
              <a:srgbClr val="3E515B"/>
            </a:solidFill>
          </a:ln>
        </p:spPr>
        <p:txBody>
          <a:bodyPr wrap="square" lIns="0" tIns="0" rIns="0" bIns="0" rtlCol="0"/>
          <a:lstStyle/>
          <a:p>
            <a:endParaRPr/>
          </a:p>
        </p:txBody>
      </p:sp>
      <p:sp>
        <p:nvSpPr>
          <p:cNvPr id="50" name="object 50"/>
          <p:cNvSpPr/>
          <p:nvPr/>
        </p:nvSpPr>
        <p:spPr>
          <a:xfrm>
            <a:off x="6290309" y="5323078"/>
            <a:ext cx="34925" cy="34925"/>
          </a:xfrm>
          <a:custGeom>
            <a:avLst/>
            <a:gdLst/>
            <a:ahLst/>
            <a:cxnLst/>
            <a:rect l="l" t="t" r="r" b="b"/>
            <a:pathLst>
              <a:path w="34925" h="34925">
                <a:moveTo>
                  <a:pt x="34925" y="17399"/>
                </a:moveTo>
                <a:lnTo>
                  <a:pt x="34925" y="27178"/>
                </a:lnTo>
                <a:lnTo>
                  <a:pt x="27050" y="34925"/>
                </a:lnTo>
                <a:lnTo>
                  <a:pt x="17399" y="34925"/>
                </a:lnTo>
                <a:lnTo>
                  <a:pt x="7747" y="34925"/>
                </a:lnTo>
                <a:lnTo>
                  <a:pt x="0" y="27178"/>
                </a:lnTo>
                <a:lnTo>
                  <a:pt x="0" y="17399"/>
                </a:lnTo>
                <a:lnTo>
                  <a:pt x="0" y="7747"/>
                </a:lnTo>
                <a:lnTo>
                  <a:pt x="7747" y="0"/>
                </a:lnTo>
                <a:lnTo>
                  <a:pt x="17399" y="0"/>
                </a:lnTo>
                <a:lnTo>
                  <a:pt x="27050" y="0"/>
                </a:lnTo>
                <a:lnTo>
                  <a:pt x="34925" y="7747"/>
                </a:lnTo>
                <a:lnTo>
                  <a:pt x="34925" y="17399"/>
                </a:lnTo>
                <a:close/>
              </a:path>
            </a:pathLst>
          </a:custGeom>
          <a:ln w="9144">
            <a:solidFill>
              <a:srgbClr val="3E515B"/>
            </a:solidFill>
          </a:ln>
        </p:spPr>
        <p:txBody>
          <a:bodyPr wrap="square" lIns="0" tIns="0" rIns="0" bIns="0" rtlCol="0"/>
          <a:lstStyle/>
          <a:p>
            <a:endParaRPr/>
          </a:p>
        </p:txBody>
      </p:sp>
      <p:sp>
        <p:nvSpPr>
          <p:cNvPr id="51" name="object 51"/>
          <p:cNvSpPr/>
          <p:nvPr/>
        </p:nvSpPr>
        <p:spPr>
          <a:xfrm>
            <a:off x="6350634" y="5323459"/>
            <a:ext cx="70485" cy="69850"/>
          </a:xfrm>
          <a:custGeom>
            <a:avLst/>
            <a:gdLst/>
            <a:ahLst/>
            <a:cxnLst/>
            <a:rect l="l" t="t" r="r" b="b"/>
            <a:pathLst>
              <a:path w="70485" h="69850">
                <a:moveTo>
                  <a:pt x="69976" y="34924"/>
                </a:moveTo>
                <a:lnTo>
                  <a:pt x="67214" y="48525"/>
                </a:lnTo>
                <a:lnTo>
                  <a:pt x="59689" y="59626"/>
                </a:lnTo>
                <a:lnTo>
                  <a:pt x="48545" y="67107"/>
                </a:lnTo>
                <a:lnTo>
                  <a:pt x="34925" y="69849"/>
                </a:lnTo>
                <a:lnTo>
                  <a:pt x="21324" y="67107"/>
                </a:lnTo>
                <a:lnTo>
                  <a:pt x="10223" y="59626"/>
                </a:lnTo>
                <a:lnTo>
                  <a:pt x="2742" y="48525"/>
                </a:lnTo>
                <a:lnTo>
                  <a:pt x="0" y="34924"/>
                </a:lnTo>
                <a:lnTo>
                  <a:pt x="2742" y="21324"/>
                </a:lnTo>
                <a:lnTo>
                  <a:pt x="10223" y="10223"/>
                </a:lnTo>
                <a:lnTo>
                  <a:pt x="21324" y="2742"/>
                </a:lnTo>
                <a:lnTo>
                  <a:pt x="34925" y="0"/>
                </a:lnTo>
                <a:lnTo>
                  <a:pt x="48545" y="2742"/>
                </a:lnTo>
                <a:lnTo>
                  <a:pt x="59689" y="10223"/>
                </a:lnTo>
                <a:lnTo>
                  <a:pt x="67214" y="21324"/>
                </a:lnTo>
                <a:lnTo>
                  <a:pt x="69976" y="34924"/>
                </a:lnTo>
                <a:close/>
              </a:path>
            </a:pathLst>
          </a:custGeom>
          <a:ln w="9143">
            <a:solidFill>
              <a:srgbClr val="3E515B"/>
            </a:solidFill>
          </a:ln>
        </p:spPr>
        <p:txBody>
          <a:bodyPr wrap="square" lIns="0" tIns="0" rIns="0" bIns="0" rtlCol="0"/>
          <a:lstStyle/>
          <a:p>
            <a:endParaRPr/>
          </a:p>
        </p:txBody>
      </p:sp>
      <p:sp>
        <p:nvSpPr>
          <p:cNvPr id="52" name="object 52"/>
          <p:cNvSpPr/>
          <p:nvPr/>
        </p:nvSpPr>
        <p:spPr>
          <a:xfrm>
            <a:off x="6445122" y="5331586"/>
            <a:ext cx="105410" cy="105410"/>
          </a:xfrm>
          <a:custGeom>
            <a:avLst/>
            <a:gdLst/>
            <a:ahLst/>
            <a:cxnLst/>
            <a:rect l="l" t="t" r="r" b="b"/>
            <a:pathLst>
              <a:path w="105409" h="105410">
                <a:moveTo>
                  <a:pt x="104901" y="52450"/>
                </a:moveTo>
                <a:lnTo>
                  <a:pt x="100778" y="72862"/>
                </a:lnTo>
                <a:lnTo>
                  <a:pt x="89534" y="89534"/>
                </a:lnTo>
                <a:lnTo>
                  <a:pt x="72862" y="100778"/>
                </a:lnTo>
                <a:lnTo>
                  <a:pt x="52450" y="104901"/>
                </a:lnTo>
                <a:lnTo>
                  <a:pt x="32039" y="100778"/>
                </a:lnTo>
                <a:lnTo>
                  <a:pt x="15366" y="89534"/>
                </a:lnTo>
                <a:lnTo>
                  <a:pt x="4123" y="72862"/>
                </a:lnTo>
                <a:lnTo>
                  <a:pt x="0" y="52450"/>
                </a:lnTo>
                <a:lnTo>
                  <a:pt x="4123" y="32039"/>
                </a:lnTo>
                <a:lnTo>
                  <a:pt x="15366" y="15367"/>
                </a:lnTo>
                <a:lnTo>
                  <a:pt x="32039" y="4123"/>
                </a:lnTo>
                <a:lnTo>
                  <a:pt x="52450" y="0"/>
                </a:lnTo>
                <a:lnTo>
                  <a:pt x="72862" y="4123"/>
                </a:lnTo>
                <a:lnTo>
                  <a:pt x="89534" y="15366"/>
                </a:lnTo>
                <a:lnTo>
                  <a:pt x="100778" y="32039"/>
                </a:lnTo>
                <a:lnTo>
                  <a:pt x="104901" y="52450"/>
                </a:lnTo>
                <a:close/>
              </a:path>
            </a:pathLst>
          </a:custGeom>
          <a:ln w="9144">
            <a:solidFill>
              <a:srgbClr val="3E515B"/>
            </a:solidFill>
          </a:ln>
        </p:spPr>
        <p:txBody>
          <a:bodyPr wrap="square" lIns="0" tIns="0" rIns="0" bIns="0" rtlCol="0"/>
          <a:lstStyle/>
          <a:p>
            <a:endParaRPr/>
          </a:p>
        </p:txBody>
      </p:sp>
      <p:sp>
        <p:nvSpPr>
          <p:cNvPr id="53" name="object 53"/>
          <p:cNvSpPr/>
          <p:nvPr/>
        </p:nvSpPr>
        <p:spPr>
          <a:xfrm>
            <a:off x="6321297" y="5677865"/>
            <a:ext cx="158750" cy="12065"/>
          </a:xfrm>
          <a:custGeom>
            <a:avLst/>
            <a:gdLst/>
            <a:ahLst/>
            <a:cxnLst/>
            <a:rect l="l" t="t" r="r" b="b"/>
            <a:pathLst>
              <a:path w="158750" h="12064">
                <a:moveTo>
                  <a:pt x="158623" y="11620"/>
                </a:moveTo>
                <a:lnTo>
                  <a:pt x="117211" y="11640"/>
                </a:lnTo>
                <a:lnTo>
                  <a:pt x="76501" y="9677"/>
                </a:lnTo>
                <a:lnTo>
                  <a:pt x="37197" y="5780"/>
                </a:lnTo>
                <a:lnTo>
                  <a:pt x="0" y="0"/>
                </a:lnTo>
              </a:path>
            </a:pathLst>
          </a:custGeom>
          <a:ln w="9144">
            <a:solidFill>
              <a:srgbClr val="3E515B"/>
            </a:solidFill>
          </a:ln>
        </p:spPr>
        <p:txBody>
          <a:bodyPr wrap="square" lIns="0" tIns="0" rIns="0" bIns="0" rtlCol="0"/>
          <a:lstStyle/>
          <a:p>
            <a:endParaRPr/>
          </a:p>
        </p:txBody>
      </p:sp>
      <p:sp>
        <p:nvSpPr>
          <p:cNvPr id="54" name="object 54"/>
          <p:cNvSpPr/>
          <p:nvPr/>
        </p:nvSpPr>
        <p:spPr>
          <a:xfrm>
            <a:off x="6550532" y="5816562"/>
            <a:ext cx="69850" cy="5715"/>
          </a:xfrm>
          <a:custGeom>
            <a:avLst/>
            <a:gdLst/>
            <a:ahLst/>
            <a:cxnLst/>
            <a:rect l="l" t="t" r="r" b="b"/>
            <a:pathLst>
              <a:path w="69850" h="5714">
                <a:moveTo>
                  <a:pt x="69469" y="0"/>
                </a:moveTo>
                <a:lnTo>
                  <a:pt x="52542" y="1928"/>
                </a:lnTo>
                <a:lnTo>
                  <a:pt x="35305" y="3498"/>
                </a:lnTo>
                <a:lnTo>
                  <a:pt x="17783" y="4707"/>
                </a:lnTo>
                <a:lnTo>
                  <a:pt x="0" y="5549"/>
                </a:lnTo>
              </a:path>
            </a:pathLst>
          </a:custGeom>
          <a:ln w="9144">
            <a:solidFill>
              <a:srgbClr val="3E515B"/>
            </a:solidFill>
          </a:ln>
        </p:spPr>
        <p:txBody>
          <a:bodyPr wrap="square" lIns="0" tIns="0" rIns="0" bIns="0" rtlCol="0"/>
          <a:lstStyle/>
          <a:p>
            <a:endParaRPr/>
          </a:p>
        </p:txBody>
      </p:sp>
      <p:sp>
        <p:nvSpPr>
          <p:cNvPr id="55" name="object 55"/>
          <p:cNvSpPr/>
          <p:nvPr/>
        </p:nvSpPr>
        <p:spPr>
          <a:xfrm>
            <a:off x="7176516" y="5852274"/>
            <a:ext cx="41910" cy="25400"/>
          </a:xfrm>
          <a:custGeom>
            <a:avLst/>
            <a:gdLst/>
            <a:ahLst/>
            <a:cxnLst/>
            <a:rect l="l" t="t" r="r" b="b"/>
            <a:pathLst>
              <a:path w="41909" h="25400">
                <a:moveTo>
                  <a:pt x="41782" y="25349"/>
                </a:moveTo>
                <a:lnTo>
                  <a:pt x="29735" y="19284"/>
                </a:lnTo>
                <a:lnTo>
                  <a:pt x="18748" y="13027"/>
                </a:lnTo>
                <a:lnTo>
                  <a:pt x="8832" y="6593"/>
                </a:lnTo>
                <a:lnTo>
                  <a:pt x="0" y="0"/>
                </a:lnTo>
              </a:path>
            </a:pathLst>
          </a:custGeom>
          <a:ln w="9144">
            <a:solidFill>
              <a:srgbClr val="3E515B"/>
            </a:solidFill>
          </a:ln>
        </p:spPr>
        <p:txBody>
          <a:bodyPr wrap="square" lIns="0" tIns="0" rIns="0" bIns="0" rtlCol="0"/>
          <a:lstStyle/>
          <a:p>
            <a:endParaRPr/>
          </a:p>
        </p:txBody>
      </p:sp>
      <p:sp>
        <p:nvSpPr>
          <p:cNvPr id="56" name="object 56"/>
          <p:cNvSpPr/>
          <p:nvPr/>
        </p:nvSpPr>
        <p:spPr>
          <a:xfrm>
            <a:off x="7975345" y="5814402"/>
            <a:ext cx="17145" cy="27940"/>
          </a:xfrm>
          <a:custGeom>
            <a:avLst/>
            <a:gdLst/>
            <a:ahLst/>
            <a:cxnLst/>
            <a:rect l="l" t="t" r="r" b="b"/>
            <a:pathLst>
              <a:path w="17145" h="27939">
                <a:moveTo>
                  <a:pt x="16636" y="0"/>
                </a:moveTo>
                <a:lnTo>
                  <a:pt x="14233" y="7053"/>
                </a:lnTo>
                <a:lnTo>
                  <a:pt x="10652" y="14049"/>
                </a:lnTo>
                <a:lnTo>
                  <a:pt x="5903" y="20974"/>
                </a:lnTo>
                <a:lnTo>
                  <a:pt x="0" y="27812"/>
                </a:lnTo>
              </a:path>
            </a:pathLst>
          </a:custGeom>
          <a:ln w="9144">
            <a:solidFill>
              <a:srgbClr val="3E515B"/>
            </a:solidFill>
          </a:ln>
        </p:spPr>
        <p:txBody>
          <a:bodyPr wrap="square" lIns="0" tIns="0" rIns="0" bIns="0" rtlCol="0"/>
          <a:lstStyle/>
          <a:p>
            <a:endParaRPr/>
          </a:p>
        </p:txBody>
      </p:sp>
      <p:sp>
        <p:nvSpPr>
          <p:cNvPr id="57" name="object 57"/>
          <p:cNvSpPr/>
          <p:nvPr/>
        </p:nvSpPr>
        <p:spPr>
          <a:xfrm>
            <a:off x="8324215" y="5642521"/>
            <a:ext cx="203835" cy="104139"/>
          </a:xfrm>
          <a:custGeom>
            <a:avLst/>
            <a:gdLst/>
            <a:ahLst/>
            <a:cxnLst/>
            <a:rect l="l" t="t" r="r" b="b"/>
            <a:pathLst>
              <a:path w="203834" h="104139">
                <a:moveTo>
                  <a:pt x="0" y="0"/>
                </a:moveTo>
                <a:lnTo>
                  <a:pt x="69526" y="14003"/>
                </a:lnTo>
                <a:lnTo>
                  <a:pt x="126294" y="32234"/>
                </a:lnTo>
                <a:lnTo>
                  <a:pt x="168670" y="53859"/>
                </a:lnTo>
                <a:lnTo>
                  <a:pt x="195019" y="78046"/>
                </a:lnTo>
                <a:lnTo>
                  <a:pt x="203707" y="103962"/>
                </a:lnTo>
              </a:path>
            </a:pathLst>
          </a:custGeom>
          <a:ln w="9144">
            <a:solidFill>
              <a:srgbClr val="3E515B"/>
            </a:solidFill>
          </a:ln>
        </p:spPr>
        <p:txBody>
          <a:bodyPr wrap="square" lIns="0" tIns="0" rIns="0" bIns="0" rtlCol="0"/>
          <a:lstStyle/>
          <a:p>
            <a:endParaRPr/>
          </a:p>
        </p:txBody>
      </p:sp>
      <p:sp>
        <p:nvSpPr>
          <p:cNvPr id="58" name="object 58"/>
          <p:cNvSpPr/>
          <p:nvPr/>
        </p:nvSpPr>
        <p:spPr>
          <a:xfrm>
            <a:off x="8713978" y="5531739"/>
            <a:ext cx="90805" cy="39370"/>
          </a:xfrm>
          <a:custGeom>
            <a:avLst/>
            <a:gdLst/>
            <a:ahLst/>
            <a:cxnLst/>
            <a:rect l="l" t="t" r="r" b="b"/>
            <a:pathLst>
              <a:path w="90804" h="39370">
                <a:moveTo>
                  <a:pt x="90677" y="0"/>
                </a:moveTo>
                <a:lnTo>
                  <a:pt x="73473" y="10985"/>
                </a:lnTo>
                <a:lnTo>
                  <a:pt x="52482" y="21209"/>
                </a:lnTo>
                <a:lnTo>
                  <a:pt x="27920" y="30575"/>
                </a:lnTo>
                <a:lnTo>
                  <a:pt x="0" y="38989"/>
                </a:lnTo>
              </a:path>
            </a:pathLst>
          </a:custGeom>
          <a:ln w="9144">
            <a:solidFill>
              <a:srgbClr val="3E515B"/>
            </a:solidFill>
          </a:ln>
        </p:spPr>
        <p:txBody>
          <a:bodyPr wrap="square" lIns="0" tIns="0" rIns="0" bIns="0" rtlCol="0"/>
          <a:lstStyle/>
          <a:p>
            <a:endParaRPr/>
          </a:p>
        </p:txBody>
      </p:sp>
      <p:sp>
        <p:nvSpPr>
          <p:cNvPr id="59" name="object 59"/>
          <p:cNvSpPr/>
          <p:nvPr/>
        </p:nvSpPr>
        <p:spPr>
          <a:xfrm>
            <a:off x="8587105" y="5387085"/>
            <a:ext cx="5080" cy="18415"/>
          </a:xfrm>
          <a:custGeom>
            <a:avLst/>
            <a:gdLst/>
            <a:ahLst/>
            <a:cxnLst/>
            <a:rect l="l" t="t" r="r" b="b"/>
            <a:pathLst>
              <a:path w="5079" h="18414">
                <a:moveTo>
                  <a:pt x="0" y="0"/>
                </a:moveTo>
                <a:lnTo>
                  <a:pt x="3428" y="6095"/>
                </a:lnTo>
                <a:lnTo>
                  <a:pt x="4952" y="12318"/>
                </a:lnTo>
                <a:lnTo>
                  <a:pt x="4699" y="18414"/>
                </a:lnTo>
              </a:path>
            </a:pathLst>
          </a:custGeom>
          <a:ln w="9144">
            <a:solidFill>
              <a:srgbClr val="3E515B"/>
            </a:solidFill>
          </a:ln>
        </p:spPr>
        <p:txBody>
          <a:bodyPr wrap="square" lIns="0" tIns="0" rIns="0" bIns="0" rtlCol="0"/>
          <a:lstStyle/>
          <a:p>
            <a:endParaRPr/>
          </a:p>
        </p:txBody>
      </p:sp>
      <p:sp>
        <p:nvSpPr>
          <p:cNvPr id="60" name="object 60"/>
          <p:cNvSpPr/>
          <p:nvPr/>
        </p:nvSpPr>
        <p:spPr>
          <a:xfrm>
            <a:off x="8007731" y="5342128"/>
            <a:ext cx="46990" cy="23495"/>
          </a:xfrm>
          <a:custGeom>
            <a:avLst/>
            <a:gdLst/>
            <a:ahLst/>
            <a:cxnLst/>
            <a:rect l="l" t="t" r="r" b="b"/>
            <a:pathLst>
              <a:path w="46990" h="23495">
                <a:moveTo>
                  <a:pt x="0" y="23495"/>
                </a:moveTo>
                <a:lnTo>
                  <a:pt x="9566" y="17234"/>
                </a:lnTo>
                <a:lnTo>
                  <a:pt x="20526" y="11223"/>
                </a:lnTo>
                <a:lnTo>
                  <a:pt x="32843" y="5474"/>
                </a:lnTo>
                <a:lnTo>
                  <a:pt x="46482" y="0"/>
                </a:lnTo>
              </a:path>
            </a:pathLst>
          </a:custGeom>
          <a:ln w="9144">
            <a:solidFill>
              <a:srgbClr val="3E515B"/>
            </a:solidFill>
          </a:ln>
        </p:spPr>
        <p:txBody>
          <a:bodyPr wrap="square" lIns="0" tIns="0" rIns="0" bIns="0" rtlCol="0"/>
          <a:lstStyle/>
          <a:p>
            <a:endParaRPr/>
          </a:p>
        </p:txBody>
      </p:sp>
      <p:sp>
        <p:nvSpPr>
          <p:cNvPr id="61" name="object 61"/>
          <p:cNvSpPr/>
          <p:nvPr/>
        </p:nvSpPr>
        <p:spPr>
          <a:xfrm>
            <a:off x="7573136" y="5356605"/>
            <a:ext cx="22860" cy="20320"/>
          </a:xfrm>
          <a:custGeom>
            <a:avLst/>
            <a:gdLst/>
            <a:ahLst/>
            <a:cxnLst/>
            <a:rect l="l" t="t" r="r" b="b"/>
            <a:pathLst>
              <a:path w="22859" h="20320">
                <a:moveTo>
                  <a:pt x="0" y="20193"/>
                </a:moveTo>
                <a:lnTo>
                  <a:pt x="4119" y="15001"/>
                </a:lnTo>
                <a:lnTo>
                  <a:pt x="9239" y="9906"/>
                </a:lnTo>
                <a:lnTo>
                  <a:pt x="15359" y="4905"/>
                </a:lnTo>
                <a:lnTo>
                  <a:pt x="22479" y="0"/>
                </a:lnTo>
              </a:path>
            </a:pathLst>
          </a:custGeom>
          <a:ln w="9144">
            <a:solidFill>
              <a:srgbClr val="3E515B"/>
            </a:solidFill>
          </a:ln>
        </p:spPr>
        <p:txBody>
          <a:bodyPr wrap="square" lIns="0" tIns="0" rIns="0" bIns="0" rtlCol="0"/>
          <a:lstStyle/>
          <a:p>
            <a:endParaRPr/>
          </a:p>
        </p:txBody>
      </p:sp>
      <p:sp>
        <p:nvSpPr>
          <p:cNvPr id="62" name="object 62"/>
          <p:cNvSpPr/>
          <p:nvPr/>
        </p:nvSpPr>
        <p:spPr>
          <a:xfrm>
            <a:off x="7063105" y="5383784"/>
            <a:ext cx="81915" cy="19685"/>
          </a:xfrm>
          <a:custGeom>
            <a:avLst/>
            <a:gdLst/>
            <a:ahLst/>
            <a:cxnLst/>
            <a:rect l="l" t="t" r="r" b="b"/>
            <a:pathLst>
              <a:path w="81915" h="19685">
                <a:moveTo>
                  <a:pt x="0" y="0"/>
                </a:moveTo>
                <a:lnTo>
                  <a:pt x="21703" y="4306"/>
                </a:lnTo>
                <a:lnTo>
                  <a:pt x="42560" y="9016"/>
                </a:lnTo>
                <a:lnTo>
                  <a:pt x="62489" y="14108"/>
                </a:lnTo>
                <a:lnTo>
                  <a:pt x="81406" y="19557"/>
                </a:lnTo>
              </a:path>
            </a:pathLst>
          </a:custGeom>
          <a:ln w="9144">
            <a:solidFill>
              <a:srgbClr val="3E515B"/>
            </a:solidFill>
          </a:ln>
        </p:spPr>
        <p:txBody>
          <a:bodyPr wrap="square" lIns="0" tIns="0" rIns="0" bIns="0" rtlCol="0"/>
          <a:lstStyle/>
          <a:p>
            <a:endParaRPr/>
          </a:p>
        </p:txBody>
      </p:sp>
      <p:sp>
        <p:nvSpPr>
          <p:cNvPr id="63" name="object 63"/>
          <p:cNvSpPr/>
          <p:nvPr/>
        </p:nvSpPr>
        <p:spPr>
          <a:xfrm>
            <a:off x="6430264" y="5517515"/>
            <a:ext cx="14604" cy="20955"/>
          </a:xfrm>
          <a:custGeom>
            <a:avLst/>
            <a:gdLst/>
            <a:ahLst/>
            <a:cxnLst/>
            <a:rect l="l" t="t" r="r" b="b"/>
            <a:pathLst>
              <a:path w="14604" h="20954">
                <a:moveTo>
                  <a:pt x="14224" y="20574"/>
                </a:moveTo>
                <a:lnTo>
                  <a:pt x="7747" y="13843"/>
                </a:lnTo>
                <a:lnTo>
                  <a:pt x="3048" y="6985"/>
                </a:lnTo>
                <a:lnTo>
                  <a:pt x="0" y="0"/>
                </a:lnTo>
              </a:path>
            </a:pathLst>
          </a:custGeom>
          <a:ln w="9144">
            <a:solidFill>
              <a:srgbClr val="3E515B"/>
            </a:solidFill>
          </a:ln>
        </p:spPr>
        <p:txBody>
          <a:bodyPr wrap="square" lIns="0" tIns="0" rIns="0" bIns="0" rtlCol="0"/>
          <a:lstStyle/>
          <a:p>
            <a:endParaRPr/>
          </a:p>
        </p:txBody>
      </p:sp>
      <p:sp>
        <p:nvSpPr>
          <p:cNvPr id="64" name="object 64"/>
          <p:cNvSpPr txBox="1"/>
          <p:nvPr/>
        </p:nvSpPr>
        <p:spPr>
          <a:xfrm>
            <a:off x="6708393" y="5349494"/>
            <a:ext cx="1471295" cy="523240"/>
          </a:xfrm>
          <a:prstGeom prst="rect">
            <a:avLst/>
          </a:prstGeom>
        </p:spPr>
        <p:txBody>
          <a:bodyPr vert="horz" wrap="square" lIns="0" tIns="0" rIns="0" bIns="0" rtlCol="0">
            <a:spAutoFit/>
          </a:bodyPr>
          <a:lstStyle/>
          <a:p>
            <a:pPr marL="12700" marR="5080" algn="ctr">
              <a:lnSpc>
                <a:spcPct val="100000"/>
              </a:lnSpc>
            </a:pPr>
            <a:r>
              <a:rPr sz="1100" b="1" i="1" spc="-5" dirty="0">
                <a:latin typeface="Calibri"/>
                <a:cs typeface="Calibri"/>
              </a:rPr>
              <a:t>“We </a:t>
            </a:r>
            <a:r>
              <a:rPr sz="1100" b="1" i="1" dirty="0">
                <a:latin typeface="Calibri"/>
                <a:cs typeface="Calibri"/>
              </a:rPr>
              <a:t>are too accepting</a:t>
            </a:r>
            <a:r>
              <a:rPr sz="1100" b="1" i="1" spc="-140" dirty="0">
                <a:latin typeface="Calibri"/>
                <a:cs typeface="Calibri"/>
              </a:rPr>
              <a:t> </a:t>
            </a:r>
            <a:r>
              <a:rPr sz="1100" b="1" i="1" dirty="0">
                <a:latin typeface="Calibri"/>
                <a:cs typeface="Calibri"/>
              </a:rPr>
              <a:t>of  </a:t>
            </a:r>
            <a:r>
              <a:rPr sz="1100" b="1" i="1" spc="-5" dirty="0">
                <a:latin typeface="Calibri"/>
                <a:cs typeface="Calibri"/>
              </a:rPr>
              <a:t>workarounds </a:t>
            </a:r>
            <a:r>
              <a:rPr sz="1100" b="1" i="1" dirty="0">
                <a:latin typeface="Calibri"/>
                <a:cs typeface="Calibri"/>
              </a:rPr>
              <a:t>in this  business”</a:t>
            </a:r>
            <a:endParaRPr sz="1100">
              <a:latin typeface="Calibri"/>
              <a:cs typeface="Calibri"/>
            </a:endParaRPr>
          </a:p>
        </p:txBody>
      </p:sp>
      <p:sp>
        <p:nvSpPr>
          <p:cNvPr id="65" name="object 65"/>
          <p:cNvSpPr/>
          <p:nvPr/>
        </p:nvSpPr>
        <p:spPr>
          <a:xfrm>
            <a:off x="288036" y="5629655"/>
            <a:ext cx="3407664" cy="1028700"/>
          </a:xfrm>
          <a:prstGeom prst="rect">
            <a:avLst/>
          </a:prstGeom>
          <a:blipFill>
            <a:blip r:embed="rId25" cstate="print"/>
            <a:stretch>
              <a:fillRect/>
            </a:stretch>
          </a:blipFill>
        </p:spPr>
        <p:txBody>
          <a:bodyPr wrap="square" lIns="0" tIns="0" rIns="0" bIns="0" rtlCol="0"/>
          <a:lstStyle/>
          <a:p>
            <a:endParaRPr/>
          </a:p>
        </p:txBody>
      </p:sp>
      <p:sp>
        <p:nvSpPr>
          <p:cNvPr id="66" name="object 66"/>
          <p:cNvSpPr/>
          <p:nvPr/>
        </p:nvSpPr>
        <p:spPr>
          <a:xfrm>
            <a:off x="417576" y="5614415"/>
            <a:ext cx="3180588" cy="954024"/>
          </a:xfrm>
          <a:prstGeom prst="rect">
            <a:avLst/>
          </a:prstGeom>
          <a:blipFill>
            <a:blip r:embed="rId26" cstate="print"/>
            <a:stretch>
              <a:fillRect/>
            </a:stretch>
          </a:blipFill>
        </p:spPr>
        <p:txBody>
          <a:bodyPr wrap="square" lIns="0" tIns="0" rIns="0" bIns="0" rtlCol="0"/>
          <a:lstStyle/>
          <a:p>
            <a:endParaRPr/>
          </a:p>
        </p:txBody>
      </p:sp>
      <p:sp>
        <p:nvSpPr>
          <p:cNvPr id="67" name="object 67"/>
          <p:cNvSpPr/>
          <p:nvPr/>
        </p:nvSpPr>
        <p:spPr>
          <a:xfrm>
            <a:off x="335279" y="5654598"/>
            <a:ext cx="3313176" cy="933653"/>
          </a:xfrm>
          <a:prstGeom prst="rect">
            <a:avLst/>
          </a:prstGeom>
          <a:blipFill>
            <a:blip r:embed="rId27" cstate="print"/>
            <a:stretch>
              <a:fillRect/>
            </a:stretch>
          </a:blipFill>
        </p:spPr>
        <p:txBody>
          <a:bodyPr wrap="square" lIns="0" tIns="0" rIns="0" bIns="0" rtlCol="0"/>
          <a:lstStyle/>
          <a:p>
            <a:endParaRPr/>
          </a:p>
        </p:txBody>
      </p:sp>
      <p:sp>
        <p:nvSpPr>
          <p:cNvPr id="68" name="object 68"/>
          <p:cNvSpPr/>
          <p:nvPr/>
        </p:nvSpPr>
        <p:spPr>
          <a:xfrm>
            <a:off x="335279" y="5654598"/>
            <a:ext cx="3313429" cy="934085"/>
          </a:xfrm>
          <a:custGeom>
            <a:avLst/>
            <a:gdLst/>
            <a:ahLst/>
            <a:cxnLst/>
            <a:rect l="l" t="t" r="r" b="b"/>
            <a:pathLst>
              <a:path w="3313429" h="934084">
                <a:moveTo>
                  <a:pt x="0" y="160223"/>
                </a:moveTo>
                <a:lnTo>
                  <a:pt x="7885" y="111329"/>
                </a:lnTo>
                <a:lnTo>
                  <a:pt x="29844" y="68866"/>
                </a:lnTo>
                <a:lnTo>
                  <a:pt x="63329" y="35381"/>
                </a:lnTo>
                <a:lnTo>
                  <a:pt x="105792" y="13422"/>
                </a:lnTo>
                <a:lnTo>
                  <a:pt x="154686" y="5537"/>
                </a:lnTo>
                <a:lnTo>
                  <a:pt x="1932686" y="5537"/>
                </a:lnTo>
                <a:lnTo>
                  <a:pt x="2659634" y="0"/>
                </a:lnTo>
                <a:lnTo>
                  <a:pt x="2760980" y="5537"/>
                </a:lnTo>
                <a:lnTo>
                  <a:pt x="3158490" y="5537"/>
                </a:lnTo>
                <a:lnTo>
                  <a:pt x="3207398" y="13422"/>
                </a:lnTo>
                <a:lnTo>
                  <a:pt x="3249862" y="35381"/>
                </a:lnTo>
                <a:lnTo>
                  <a:pt x="3283342" y="68866"/>
                </a:lnTo>
                <a:lnTo>
                  <a:pt x="3305293" y="111329"/>
                </a:lnTo>
                <a:lnTo>
                  <a:pt x="3313176" y="160223"/>
                </a:lnTo>
                <a:lnTo>
                  <a:pt x="3313176" y="392252"/>
                </a:lnTo>
                <a:lnTo>
                  <a:pt x="3313176" y="778967"/>
                </a:lnTo>
                <a:lnTo>
                  <a:pt x="3305293" y="827860"/>
                </a:lnTo>
                <a:lnTo>
                  <a:pt x="3283342" y="870323"/>
                </a:lnTo>
                <a:lnTo>
                  <a:pt x="3249862" y="903808"/>
                </a:lnTo>
                <a:lnTo>
                  <a:pt x="3207398" y="925767"/>
                </a:lnTo>
                <a:lnTo>
                  <a:pt x="3158490" y="933653"/>
                </a:lnTo>
                <a:lnTo>
                  <a:pt x="2760980" y="933653"/>
                </a:lnTo>
                <a:lnTo>
                  <a:pt x="1932686" y="933653"/>
                </a:lnTo>
                <a:lnTo>
                  <a:pt x="154686" y="933653"/>
                </a:lnTo>
                <a:lnTo>
                  <a:pt x="105792" y="925767"/>
                </a:lnTo>
                <a:lnTo>
                  <a:pt x="63329" y="903808"/>
                </a:lnTo>
                <a:lnTo>
                  <a:pt x="29844" y="870323"/>
                </a:lnTo>
                <a:lnTo>
                  <a:pt x="7885" y="827860"/>
                </a:lnTo>
                <a:lnTo>
                  <a:pt x="0" y="778967"/>
                </a:lnTo>
                <a:lnTo>
                  <a:pt x="0" y="392252"/>
                </a:lnTo>
                <a:lnTo>
                  <a:pt x="0" y="160223"/>
                </a:lnTo>
                <a:close/>
              </a:path>
            </a:pathLst>
          </a:custGeom>
          <a:ln w="9144">
            <a:solidFill>
              <a:srgbClr val="3E515B"/>
            </a:solidFill>
          </a:ln>
        </p:spPr>
        <p:txBody>
          <a:bodyPr wrap="square" lIns="0" tIns="0" rIns="0" bIns="0" rtlCol="0"/>
          <a:lstStyle/>
          <a:p>
            <a:endParaRPr/>
          </a:p>
        </p:txBody>
      </p:sp>
      <p:sp>
        <p:nvSpPr>
          <p:cNvPr id="69" name="object 69"/>
          <p:cNvSpPr txBox="1"/>
          <p:nvPr/>
        </p:nvSpPr>
        <p:spPr>
          <a:xfrm>
            <a:off x="538987" y="5670194"/>
            <a:ext cx="2902585" cy="752475"/>
          </a:xfrm>
          <a:prstGeom prst="rect">
            <a:avLst/>
          </a:prstGeom>
        </p:spPr>
        <p:txBody>
          <a:bodyPr vert="horz" wrap="square" lIns="0" tIns="0" rIns="0" bIns="0" rtlCol="0">
            <a:spAutoFit/>
          </a:bodyPr>
          <a:lstStyle/>
          <a:p>
            <a:pPr marL="12700" marR="5080" indent="635" algn="ctr">
              <a:lnSpc>
                <a:spcPct val="100000"/>
              </a:lnSpc>
            </a:pPr>
            <a:r>
              <a:rPr sz="1200" b="1" i="1" spc="-5" dirty="0">
                <a:latin typeface="Calibri"/>
                <a:cs typeface="Calibri"/>
              </a:rPr>
              <a:t>“Despite </a:t>
            </a:r>
            <a:r>
              <a:rPr sz="1200" b="1" i="1" dirty="0">
                <a:latin typeface="Calibri"/>
                <a:cs typeface="Calibri"/>
              </a:rPr>
              <a:t>its </a:t>
            </a:r>
            <a:r>
              <a:rPr sz="1200" b="1" i="1" spc="-5" dirty="0">
                <a:latin typeface="Calibri"/>
                <a:cs typeface="Calibri"/>
              </a:rPr>
              <a:t>perceived importance to </a:t>
            </a:r>
            <a:r>
              <a:rPr sz="1200" b="1" i="1" dirty="0">
                <a:latin typeface="Calibri"/>
                <a:cs typeface="Calibri"/>
              </a:rPr>
              <a:t>the  </a:t>
            </a:r>
            <a:r>
              <a:rPr sz="1200" b="1" i="1" spc="-5" dirty="0">
                <a:latin typeface="Calibri"/>
                <a:cs typeface="Calibri"/>
              </a:rPr>
              <a:t>business, Ballance </a:t>
            </a:r>
            <a:r>
              <a:rPr sz="1200" b="1" i="1" dirty="0">
                <a:latin typeface="Calibri"/>
                <a:cs typeface="Calibri"/>
              </a:rPr>
              <a:t>is </a:t>
            </a:r>
            <a:r>
              <a:rPr sz="1200" b="1" i="1" spc="-5" dirty="0">
                <a:latin typeface="Calibri"/>
                <a:cs typeface="Calibri"/>
              </a:rPr>
              <a:t>by </a:t>
            </a:r>
            <a:r>
              <a:rPr sz="1200" b="1" i="1" dirty="0">
                <a:latin typeface="Calibri"/>
                <a:cs typeface="Calibri"/>
              </a:rPr>
              <a:t>and large not  </a:t>
            </a:r>
            <a:r>
              <a:rPr sz="1200" b="1" i="1" spc="-5" dirty="0">
                <a:latin typeface="Calibri"/>
                <a:cs typeface="Calibri"/>
              </a:rPr>
              <a:t>leveraging </a:t>
            </a:r>
            <a:r>
              <a:rPr sz="1200" b="1" i="1" dirty="0">
                <a:latin typeface="Calibri"/>
                <a:cs typeface="Calibri"/>
              </a:rPr>
              <a:t>its valuable </a:t>
            </a:r>
            <a:r>
              <a:rPr sz="1200" b="1" i="1" spc="-5" dirty="0">
                <a:latin typeface="Calibri"/>
                <a:cs typeface="Calibri"/>
              </a:rPr>
              <a:t>data assets to </a:t>
            </a:r>
            <a:r>
              <a:rPr sz="1200" b="1" i="1" dirty="0">
                <a:latin typeface="Calibri"/>
                <a:cs typeface="Calibri"/>
              </a:rPr>
              <a:t>identify  </a:t>
            </a:r>
            <a:r>
              <a:rPr sz="1200" b="1" i="1" spc="-5" dirty="0">
                <a:latin typeface="Calibri"/>
                <a:cs typeface="Calibri"/>
              </a:rPr>
              <a:t>strategic </a:t>
            </a:r>
            <a:r>
              <a:rPr sz="1200" b="1" i="1" dirty="0">
                <a:latin typeface="Calibri"/>
                <a:cs typeface="Calibri"/>
              </a:rPr>
              <a:t>and </a:t>
            </a:r>
            <a:r>
              <a:rPr sz="1200" b="1" i="1" spc="-5" dirty="0">
                <a:latin typeface="Calibri"/>
                <a:cs typeface="Calibri"/>
              </a:rPr>
              <a:t>competitive</a:t>
            </a:r>
            <a:r>
              <a:rPr sz="1200" b="1" i="1" spc="5" dirty="0">
                <a:latin typeface="Calibri"/>
                <a:cs typeface="Calibri"/>
              </a:rPr>
              <a:t> </a:t>
            </a:r>
            <a:r>
              <a:rPr sz="1200" b="1" i="1" spc="-10" dirty="0">
                <a:latin typeface="Calibri"/>
                <a:cs typeface="Calibri"/>
              </a:rPr>
              <a:t>advantages.”</a:t>
            </a:r>
            <a:endParaRPr sz="1200">
              <a:latin typeface="Calibri"/>
              <a:cs typeface="Calibri"/>
            </a:endParaRPr>
          </a:p>
        </p:txBody>
      </p:sp>
      <p:sp>
        <p:nvSpPr>
          <p:cNvPr id="70" name="object 70"/>
          <p:cNvSpPr/>
          <p:nvPr/>
        </p:nvSpPr>
        <p:spPr>
          <a:xfrm>
            <a:off x="156971" y="3101339"/>
            <a:ext cx="3387852" cy="1222248"/>
          </a:xfrm>
          <a:prstGeom prst="rect">
            <a:avLst/>
          </a:prstGeom>
          <a:blipFill>
            <a:blip r:embed="rId28" cstate="print"/>
            <a:stretch>
              <a:fillRect/>
            </a:stretch>
          </a:blipFill>
        </p:spPr>
        <p:txBody>
          <a:bodyPr wrap="square" lIns="0" tIns="0" rIns="0" bIns="0" rtlCol="0"/>
          <a:lstStyle/>
          <a:p>
            <a:endParaRPr/>
          </a:p>
        </p:txBody>
      </p:sp>
      <p:sp>
        <p:nvSpPr>
          <p:cNvPr id="71" name="object 71"/>
          <p:cNvSpPr/>
          <p:nvPr/>
        </p:nvSpPr>
        <p:spPr>
          <a:xfrm>
            <a:off x="719327" y="3176016"/>
            <a:ext cx="2296668" cy="954024"/>
          </a:xfrm>
          <a:prstGeom prst="rect">
            <a:avLst/>
          </a:prstGeom>
          <a:blipFill>
            <a:blip r:embed="rId29" cstate="print"/>
            <a:stretch>
              <a:fillRect/>
            </a:stretch>
          </a:blipFill>
        </p:spPr>
        <p:txBody>
          <a:bodyPr wrap="square" lIns="0" tIns="0" rIns="0" bIns="0" rtlCol="0"/>
          <a:lstStyle/>
          <a:p>
            <a:endParaRPr/>
          </a:p>
        </p:txBody>
      </p:sp>
      <p:sp>
        <p:nvSpPr>
          <p:cNvPr id="72" name="object 72"/>
          <p:cNvSpPr/>
          <p:nvPr/>
        </p:nvSpPr>
        <p:spPr>
          <a:xfrm>
            <a:off x="203954" y="3125632"/>
            <a:ext cx="3293643" cy="1127942"/>
          </a:xfrm>
          <a:prstGeom prst="rect">
            <a:avLst/>
          </a:prstGeom>
          <a:blipFill>
            <a:blip r:embed="rId30" cstate="print"/>
            <a:stretch>
              <a:fillRect/>
            </a:stretch>
          </a:blipFill>
        </p:spPr>
        <p:txBody>
          <a:bodyPr wrap="square" lIns="0" tIns="0" rIns="0" bIns="0" rtlCol="0"/>
          <a:lstStyle/>
          <a:p>
            <a:endParaRPr/>
          </a:p>
        </p:txBody>
      </p:sp>
      <p:sp>
        <p:nvSpPr>
          <p:cNvPr id="73" name="object 73"/>
          <p:cNvSpPr/>
          <p:nvPr/>
        </p:nvSpPr>
        <p:spPr>
          <a:xfrm>
            <a:off x="203954" y="3125632"/>
            <a:ext cx="3293745" cy="1128395"/>
          </a:xfrm>
          <a:custGeom>
            <a:avLst/>
            <a:gdLst/>
            <a:ahLst/>
            <a:cxnLst/>
            <a:rect l="l" t="t" r="r" b="b"/>
            <a:pathLst>
              <a:path w="3293745" h="1128395">
                <a:moveTo>
                  <a:pt x="2686819" y="1001232"/>
                </a:moveTo>
                <a:lnTo>
                  <a:pt x="2424056" y="1061049"/>
                </a:lnTo>
                <a:lnTo>
                  <a:pt x="2371497" y="1070285"/>
                </a:lnTo>
                <a:lnTo>
                  <a:pt x="2318430" y="1078817"/>
                </a:lnTo>
                <a:lnTo>
                  <a:pt x="2264901" y="1086647"/>
                </a:lnTo>
                <a:lnTo>
                  <a:pt x="2210957" y="1093782"/>
                </a:lnTo>
                <a:lnTo>
                  <a:pt x="2156645" y="1100226"/>
                </a:lnTo>
                <a:lnTo>
                  <a:pt x="2102013" y="1105984"/>
                </a:lnTo>
                <a:lnTo>
                  <a:pt x="2047108" y="1111061"/>
                </a:lnTo>
                <a:lnTo>
                  <a:pt x="1991977" y="1115461"/>
                </a:lnTo>
                <a:lnTo>
                  <a:pt x="1936666" y="1119191"/>
                </a:lnTo>
                <a:lnTo>
                  <a:pt x="1881224" y="1122254"/>
                </a:lnTo>
                <a:lnTo>
                  <a:pt x="1825697" y="1124656"/>
                </a:lnTo>
                <a:lnTo>
                  <a:pt x="1770132" y="1126401"/>
                </a:lnTo>
                <a:lnTo>
                  <a:pt x="1714577" y="1127495"/>
                </a:lnTo>
                <a:lnTo>
                  <a:pt x="1659079" y="1127942"/>
                </a:lnTo>
                <a:lnTo>
                  <a:pt x="1603685" y="1127747"/>
                </a:lnTo>
                <a:lnTo>
                  <a:pt x="1548441" y="1126915"/>
                </a:lnTo>
                <a:lnTo>
                  <a:pt x="1493396" y="1125451"/>
                </a:lnTo>
                <a:lnTo>
                  <a:pt x="1438596" y="1123361"/>
                </a:lnTo>
                <a:lnTo>
                  <a:pt x="1384089" y="1120648"/>
                </a:lnTo>
                <a:lnTo>
                  <a:pt x="1329921" y="1117318"/>
                </a:lnTo>
                <a:lnTo>
                  <a:pt x="1276139" y="1113375"/>
                </a:lnTo>
                <a:lnTo>
                  <a:pt x="1222792" y="1108825"/>
                </a:lnTo>
                <a:lnTo>
                  <a:pt x="1169926" y="1103673"/>
                </a:lnTo>
                <a:lnTo>
                  <a:pt x="1117588" y="1097923"/>
                </a:lnTo>
                <a:lnTo>
                  <a:pt x="1065825" y="1091580"/>
                </a:lnTo>
                <a:lnTo>
                  <a:pt x="1014684" y="1084650"/>
                </a:lnTo>
                <a:lnTo>
                  <a:pt x="964214" y="1077136"/>
                </a:lnTo>
                <a:lnTo>
                  <a:pt x="914459" y="1069045"/>
                </a:lnTo>
                <a:lnTo>
                  <a:pt x="865469" y="1060381"/>
                </a:lnTo>
                <a:lnTo>
                  <a:pt x="817290" y="1051148"/>
                </a:lnTo>
                <a:lnTo>
                  <a:pt x="769969" y="1041352"/>
                </a:lnTo>
                <a:lnTo>
                  <a:pt x="723553" y="1030998"/>
                </a:lnTo>
                <a:lnTo>
                  <a:pt x="678090" y="1020090"/>
                </a:lnTo>
                <a:lnTo>
                  <a:pt x="633627" y="1008634"/>
                </a:lnTo>
                <a:lnTo>
                  <a:pt x="590210" y="996635"/>
                </a:lnTo>
                <a:lnTo>
                  <a:pt x="547887" y="984096"/>
                </a:lnTo>
                <a:lnTo>
                  <a:pt x="506705" y="971024"/>
                </a:lnTo>
                <a:lnTo>
                  <a:pt x="466711" y="957423"/>
                </a:lnTo>
                <a:lnTo>
                  <a:pt x="427953" y="943298"/>
                </a:lnTo>
                <a:lnTo>
                  <a:pt x="390477" y="928653"/>
                </a:lnTo>
                <a:lnTo>
                  <a:pt x="354330" y="913495"/>
                </a:lnTo>
                <a:lnTo>
                  <a:pt x="319561" y="897827"/>
                </a:lnTo>
                <a:lnTo>
                  <a:pt x="254340" y="864984"/>
                </a:lnTo>
                <a:lnTo>
                  <a:pt x="195193" y="830163"/>
                </a:lnTo>
                <a:lnTo>
                  <a:pt x="160188" y="806469"/>
                </a:lnTo>
                <a:lnTo>
                  <a:pt x="128733" y="782484"/>
                </a:lnTo>
                <a:lnTo>
                  <a:pt x="76339" y="733782"/>
                </a:lnTo>
                <a:lnTo>
                  <a:pt x="37754" y="684350"/>
                </a:lnTo>
                <a:lnTo>
                  <a:pt x="12717" y="634482"/>
                </a:lnTo>
                <a:lnTo>
                  <a:pt x="970" y="584471"/>
                </a:lnTo>
                <a:lnTo>
                  <a:pt x="0" y="559504"/>
                </a:lnTo>
                <a:lnTo>
                  <a:pt x="2254" y="534611"/>
                </a:lnTo>
                <a:lnTo>
                  <a:pt x="16309" y="485194"/>
                </a:lnTo>
                <a:lnTo>
                  <a:pt x="42876" y="436514"/>
                </a:lnTo>
                <a:lnTo>
                  <a:pt x="81696" y="388865"/>
                </a:lnTo>
                <a:lnTo>
                  <a:pt x="132510" y="342539"/>
                </a:lnTo>
                <a:lnTo>
                  <a:pt x="195059" y="297830"/>
                </a:lnTo>
                <a:lnTo>
                  <a:pt x="230653" y="276174"/>
                </a:lnTo>
                <a:lnTo>
                  <a:pt x="269084" y="255031"/>
                </a:lnTo>
                <a:lnTo>
                  <a:pt x="310318" y="234440"/>
                </a:lnTo>
                <a:lnTo>
                  <a:pt x="354325" y="214436"/>
                </a:lnTo>
                <a:lnTo>
                  <a:pt x="401071" y="195057"/>
                </a:lnTo>
                <a:lnTo>
                  <a:pt x="450523" y="176338"/>
                </a:lnTo>
                <a:lnTo>
                  <a:pt x="502651" y="158317"/>
                </a:lnTo>
                <a:lnTo>
                  <a:pt x="557420" y="141030"/>
                </a:lnTo>
                <a:lnTo>
                  <a:pt x="614799" y="124514"/>
                </a:lnTo>
                <a:lnTo>
                  <a:pt x="674756" y="108806"/>
                </a:lnTo>
                <a:lnTo>
                  <a:pt x="737257" y="93942"/>
                </a:lnTo>
                <a:lnTo>
                  <a:pt x="802272" y="79958"/>
                </a:lnTo>
                <a:lnTo>
                  <a:pt x="869766" y="66893"/>
                </a:lnTo>
                <a:lnTo>
                  <a:pt x="922328" y="57656"/>
                </a:lnTo>
                <a:lnTo>
                  <a:pt x="975399" y="49125"/>
                </a:lnTo>
                <a:lnTo>
                  <a:pt x="1028932" y="41294"/>
                </a:lnTo>
                <a:lnTo>
                  <a:pt x="1082879" y="34159"/>
                </a:lnTo>
                <a:lnTo>
                  <a:pt x="1137193" y="27715"/>
                </a:lnTo>
                <a:lnTo>
                  <a:pt x="1191828" y="21957"/>
                </a:lnTo>
                <a:lnTo>
                  <a:pt x="1246735" y="16881"/>
                </a:lnTo>
                <a:lnTo>
                  <a:pt x="1301869" y="12480"/>
                </a:lnTo>
                <a:lnTo>
                  <a:pt x="1357181" y="8750"/>
                </a:lnTo>
                <a:lnTo>
                  <a:pt x="1412625" y="5687"/>
                </a:lnTo>
                <a:lnTo>
                  <a:pt x="1468153" y="3285"/>
                </a:lnTo>
                <a:lnTo>
                  <a:pt x="1523719" y="1540"/>
                </a:lnTo>
                <a:lnTo>
                  <a:pt x="1579275" y="446"/>
                </a:lnTo>
                <a:lnTo>
                  <a:pt x="1634774" y="0"/>
                </a:lnTo>
                <a:lnTo>
                  <a:pt x="1690170" y="194"/>
                </a:lnTo>
                <a:lnTo>
                  <a:pt x="1745414" y="1026"/>
                </a:lnTo>
                <a:lnTo>
                  <a:pt x="1800459" y="2490"/>
                </a:lnTo>
                <a:lnTo>
                  <a:pt x="1855260" y="4580"/>
                </a:lnTo>
                <a:lnTo>
                  <a:pt x="1909768" y="7293"/>
                </a:lnTo>
                <a:lnTo>
                  <a:pt x="1963936" y="10623"/>
                </a:lnTo>
                <a:lnTo>
                  <a:pt x="2017717" y="14566"/>
                </a:lnTo>
                <a:lnTo>
                  <a:pt x="2071064" y="19116"/>
                </a:lnTo>
                <a:lnTo>
                  <a:pt x="2123931" y="24268"/>
                </a:lnTo>
                <a:lnTo>
                  <a:pt x="2176269" y="30018"/>
                </a:lnTo>
                <a:lnTo>
                  <a:pt x="2228032" y="36361"/>
                </a:lnTo>
                <a:lnTo>
                  <a:pt x="2279172" y="43291"/>
                </a:lnTo>
                <a:lnTo>
                  <a:pt x="2329643" y="50805"/>
                </a:lnTo>
                <a:lnTo>
                  <a:pt x="2379397" y="58896"/>
                </a:lnTo>
                <a:lnTo>
                  <a:pt x="2428387" y="67561"/>
                </a:lnTo>
                <a:lnTo>
                  <a:pt x="2476566" y="76793"/>
                </a:lnTo>
                <a:lnTo>
                  <a:pt x="2523887" y="86589"/>
                </a:lnTo>
                <a:lnTo>
                  <a:pt x="2570303" y="96943"/>
                </a:lnTo>
                <a:lnTo>
                  <a:pt x="2615767" y="107851"/>
                </a:lnTo>
                <a:lnTo>
                  <a:pt x="2660230" y="119307"/>
                </a:lnTo>
                <a:lnTo>
                  <a:pt x="2703648" y="131307"/>
                </a:lnTo>
                <a:lnTo>
                  <a:pt x="2745971" y="143845"/>
                </a:lnTo>
                <a:lnTo>
                  <a:pt x="2787154" y="156917"/>
                </a:lnTo>
                <a:lnTo>
                  <a:pt x="2827148" y="170519"/>
                </a:lnTo>
                <a:lnTo>
                  <a:pt x="2865908" y="184644"/>
                </a:lnTo>
                <a:lnTo>
                  <a:pt x="2903385" y="199288"/>
                </a:lnTo>
                <a:lnTo>
                  <a:pt x="2939533" y="214446"/>
                </a:lnTo>
                <a:lnTo>
                  <a:pt x="2974304" y="230114"/>
                </a:lnTo>
                <a:lnTo>
                  <a:pt x="3039528" y="262957"/>
                </a:lnTo>
                <a:lnTo>
                  <a:pt x="3098680" y="297779"/>
                </a:lnTo>
                <a:lnTo>
                  <a:pt x="3139468" y="325690"/>
                </a:lnTo>
                <a:lnTo>
                  <a:pt x="3175429" y="354100"/>
                </a:lnTo>
                <a:lnTo>
                  <a:pt x="3206582" y="382944"/>
                </a:lnTo>
                <a:lnTo>
                  <a:pt x="3232946" y="412153"/>
                </a:lnTo>
                <a:lnTo>
                  <a:pt x="3271391" y="471408"/>
                </a:lnTo>
                <a:lnTo>
                  <a:pt x="3290921" y="531335"/>
                </a:lnTo>
                <a:lnTo>
                  <a:pt x="3293643" y="561385"/>
                </a:lnTo>
                <a:lnTo>
                  <a:pt x="3291696" y="591404"/>
                </a:lnTo>
                <a:lnTo>
                  <a:pt x="3273874" y="651087"/>
                </a:lnTo>
                <a:lnTo>
                  <a:pt x="3237613" y="709852"/>
                </a:lnTo>
                <a:lnTo>
                  <a:pt x="3212617" y="738726"/>
                </a:lnTo>
                <a:lnTo>
                  <a:pt x="3183072" y="767172"/>
                </a:lnTo>
                <a:lnTo>
                  <a:pt x="3148996" y="795124"/>
                </a:lnTo>
                <a:lnTo>
                  <a:pt x="3110409" y="822516"/>
                </a:lnTo>
                <a:lnTo>
                  <a:pt x="3067332" y="849282"/>
                </a:lnTo>
                <a:lnTo>
                  <a:pt x="3019784" y="875355"/>
                </a:lnTo>
                <a:lnTo>
                  <a:pt x="2967785" y="900669"/>
                </a:lnTo>
                <a:lnTo>
                  <a:pt x="2911355" y="925159"/>
                </a:lnTo>
                <a:lnTo>
                  <a:pt x="2686819" y="1001232"/>
                </a:lnTo>
                <a:close/>
              </a:path>
            </a:pathLst>
          </a:custGeom>
          <a:ln w="9144">
            <a:solidFill>
              <a:srgbClr val="3E515B"/>
            </a:solidFill>
          </a:ln>
        </p:spPr>
        <p:txBody>
          <a:bodyPr wrap="square" lIns="0" tIns="0" rIns="0" bIns="0" rtlCol="0"/>
          <a:lstStyle/>
          <a:p>
            <a:endParaRPr/>
          </a:p>
        </p:txBody>
      </p:sp>
      <p:sp>
        <p:nvSpPr>
          <p:cNvPr id="74" name="object 74"/>
          <p:cNvSpPr txBox="1"/>
          <p:nvPr/>
        </p:nvSpPr>
        <p:spPr>
          <a:xfrm>
            <a:off x="840739" y="3231515"/>
            <a:ext cx="2018030" cy="751840"/>
          </a:xfrm>
          <a:prstGeom prst="rect">
            <a:avLst/>
          </a:prstGeom>
        </p:spPr>
        <p:txBody>
          <a:bodyPr vert="horz" wrap="square" lIns="0" tIns="0" rIns="0" bIns="0" rtlCol="0">
            <a:spAutoFit/>
          </a:bodyPr>
          <a:lstStyle/>
          <a:p>
            <a:pPr marL="12065" marR="5080" indent="1270" algn="ctr">
              <a:lnSpc>
                <a:spcPct val="100000"/>
              </a:lnSpc>
            </a:pPr>
            <a:r>
              <a:rPr sz="1200" b="1" i="1" spc="-5" dirty="0">
                <a:latin typeface="Calibri"/>
                <a:cs typeface="Calibri"/>
              </a:rPr>
              <a:t>“Ballance </a:t>
            </a:r>
            <a:r>
              <a:rPr sz="1200" b="1" i="1" dirty="0">
                <a:latin typeface="Calibri"/>
                <a:cs typeface="Calibri"/>
              </a:rPr>
              <a:t>decision </a:t>
            </a:r>
            <a:r>
              <a:rPr sz="1200" b="1" i="1" spc="-10" dirty="0">
                <a:latin typeface="Calibri"/>
                <a:cs typeface="Calibri"/>
              </a:rPr>
              <a:t>makers </a:t>
            </a:r>
            <a:r>
              <a:rPr sz="1200" b="1" i="1" dirty="0">
                <a:latin typeface="Calibri"/>
                <a:cs typeface="Calibri"/>
              </a:rPr>
              <a:t>are  </a:t>
            </a:r>
            <a:r>
              <a:rPr sz="1200" b="1" i="1" spc="-5" dirty="0">
                <a:latin typeface="Calibri"/>
                <a:cs typeface="Calibri"/>
              </a:rPr>
              <a:t>suffering </a:t>
            </a:r>
            <a:r>
              <a:rPr sz="1200" b="1" i="1" dirty="0">
                <a:latin typeface="Calibri"/>
                <a:cs typeface="Calibri"/>
              </a:rPr>
              <a:t>from a </a:t>
            </a:r>
            <a:r>
              <a:rPr sz="1200" b="1" i="1" spc="-5" dirty="0">
                <a:latin typeface="Calibri"/>
                <a:cs typeface="Calibri"/>
              </a:rPr>
              <a:t>general </a:t>
            </a:r>
            <a:r>
              <a:rPr sz="1200" b="1" i="1" dirty="0">
                <a:latin typeface="Calibri"/>
                <a:cs typeface="Calibri"/>
              </a:rPr>
              <a:t>lack </a:t>
            </a:r>
            <a:r>
              <a:rPr sz="1200" b="1" i="1" spc="-5" dirty="0">
                <a:latin typeface="Calibri"/>
                <a:cs typeface="Calibri"/>
              </a:rPr>
              <a:t>of  insight </a:t>
            </a:r>
            <a:r>
              <a:rPr sz="1200" b="1" i="1" dirty="0">
                <a:latin typeface="Calibri"/>
                <a:cs typeface="Calibri"/>
              </a:rPr>
              <a:t>and are </a:t>
            </a:r>
            <a:r>
              <a:rPr sz="1200" b="1" i="1" spc="-5" dirty="0">
                <a:latin typeface="Calibri"/>
                <a:cs typeface="Calibri"/>
              </a:rPr>
              <a:t>consequently  frustrated </a:t>
            </a:r>
            <a:r>
              <a:rPr sz="1200" b="1" i="1" dirty="0">
                <a:latin typeface="Calibri"/>
                <a:cs typeface="Calibri"/>
              </a:rPr>
              <a:t>with the </a:t>
            </a:r>
            <a:r>
              <a:rPr sz="1200" b="1" i="1" spc="-5" dirty="0">
                <a:latin typeface="Calibri"/>
                <a:cs typeface="Calibri"/>
              </a:rPr>
              <a:t>status</a:t>
            </a:r>
            <a:r>
              <a:rPr sz="1200" b="1" i="1" spc="-70" dirty="0">
                <a:latin typeface="Calibri"/>
                <a:cs typeface="Calibri"/>
              </a:rPr>
              <a:t> </a:t>
            </a:r>
            <a:r>
              <a:rPr sz="1200" b="1" i="1" spc="-5" dirty="0">
                <a:latin typeface="Calibri"/>
                <a:cs typeface="Calibri"/>
              </a:rPr>
              <a:t>quo”</a:t>
            </a:r>
            <a:endParaRPr sz="1200">
              <a:latin typeface="Calibri"/>
              <a:cs typeface="Calibri"/>
            </a:endParaRPr>
          </a:p>
        </p:txBody>
      </p:sp>
      <p:sp>
        <p:nvSpPr>
          <p:cNvPr id="75" name="object 7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11</a:t>
            </a:fld>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3544" y="4407408"/>
            <a:ext cx="8089392" cy="168249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72311" y="4436364"/>
            <a:ext cx="7992109" cy="1584960"/>
          </a:xfrm>
          <a:custGeom>
            <a:avLst/>
            <a:gdLst/>
            <a:ahLst/>
            <a:cxnLst/>
            <a:rect l="l" t="t" r="r" b="b"/>
            <a:pathLst>
              <a:path w="7992109" h="1584960">
                <a:moveTo>
                  <a:pt x="7847457" y="0"/>
                </a:moveTo>
                <a:lnTo>
                  <a:pt x="144360" y="0"/>
                </a:lnTo>
                <a:lnTo>
                  <a:pt x="98730" y="7360"/>
                </a:lnTo>
                <a:lnTo>
                  <a:pt x="59102" y="27858"/>
                </a:lnTo>
                <a:lnTo>
                  <a:pt x="27852" y="59115"/>
                </a:lnTo>
                <a:lnTo>
                  <a:pt x="7359" y="98755"/>
                </a:lnTo>
                <a:lnTo>
                  <a:pt x="0" y="144399"/>
                </a:lnTo>
                <a:lnTo>
                  <a:pt x="0" y="1440599"/>
                </a:lnTo>
                <a:lnTo>
                  <a:pt x="7359" y="1486229"/>
                </a:lnTo>
                <a:lnTo>
                  <a:pt x="27852" y="1525857"/>
                </a:lnTo>
                <a:lnTo>
                  <a:pt x="59102" y="1557107"/>
                </a:lnTo>
                <a:lnTo>
                  <a:pt x="98730" y="1577600"/>
                </a:lnTo>
                <a:lnTo>
                  <a:pt x="144360" y="1584960"/>
                </a:lnTo>
                <a:lnTo>
                  <a:pt x="7847457" y="1584960"/>
                </a:lnTo>
                <a:lnTo>
                  <a:pt x="7893100" y="1577600"/>
                </a:lnTo>
                <a:lnTo>
                  <a:pt x="7932740" y="1557107"/>
                </a:lnTo>
                <a:lnTo>
                  <a:pt x="7963997" y="1525857"/>
                </a:lnTo>
                <a:lnTo>
                  <a:pt x="7984495" y="1486229"/>
                </a:lnTo>
                <a:lnTo>
                  <a:pt x="7991856" y="1440599"/>
                </a:lnTo>
                <a:lnTo>
                  <a:pt x="7991856" y="144399"/>
                </a:lnTo>
                <a:lnTo>
                  <a:pt x="7984495" y="98755"/>
                </a:lnTo>
                <a:lnTo>
                  <a:pt x="7963997" y="59115"/>
                </a:lnTo>
                <a:lnTo>
                  <a:pt x="7932740" y="27858"/>
                </a:lnTo>
                <a:lnTo>
                  <a:pt x="7893100" y="7360"/>
                </a:lnTo>
                <a:lnTo>
                  <a:pt x="7847457" y="0"/>
                </a:lnTo>
                <a:close/>
              </a:path>
            </a:pathLst>
          </a:custGeom>
          <a:solidFill>
            <a:srgbClr val="FFFFFF"/>
          </a:solidFill>
        </p:spPr>
        <p:txBody>
          <a:bodyPr wrap="square" lIns="0" tIns="0" rIns="0" bIns="0" rtlCol="0"/>
          <a:lstStyle/>
          <a:p>
            <a:endParaRPr/>
          </a:p>
        </p:txBody>
      </p:sp>
      <p:sp>
        <p:nvSpPr>
          <p:cNvPr id="4" name="object 4"/>
          <p:cNvSpPr/>
          <p:nvPr/>
        </p:nvSpPr>
        <p:spPr>
          <a:xfrm>
            <a:off x="972311" y="4436364"/>
            <a:ext cx="7992109" cy="1584960"/>
          </a:xfrm>
          <a:custGeom>
            <a:avLst/>
            <a:gdLst/>
            <a:ahLst/>
            <a:cxnLst/>
            <a:rect l="l" t="t" r="r" b="b"/>
            <a:pathLst>
              <a:path w="7992109" h="1584960">
                <a:moveTo>
                  <a:pt x="0" y="144399"/>
                </a:moveTo>
                <a:lnTo>
                  <a:pt x="7359" y="98755"/>
                </a:lnTo>
                <a:lnTo>
                  <a:pt x="27852" y="59115"/>
                </a:lnTo>
                <a:lnTo>
                  <a:pt x="59102" y="27858"/>
                </a:lnTo>
                <a:lnTo>
                  <a:pt x="98730" y="7360"/>
                </a:lnTo>
                <a:lnTo>
                  <a:pt x="144360" y="0"/>
                </a:lnTo>
                <a:lnTo>
                  <a:pt x="7847457" y="0"/>
                </a:lnTo>
                <a:lnTo>
                  <a:pt x="7893100" y="7360"/>
                </a:lnTo>
                <a:lnTo>
                  <a:pt x="7932740" y="27858"/>
                </a:lnTo>
                <a:lnTo>
                  <a:pt x="7963997" y="59115"/>
                </a:lnTo>
                <a:lnTo>
                  <a:pt x="7984495" y="98755"/>
                </a:lnTo>
                <a:lnTo>
                  <a:pt x="7991856" y="144399"/>
                </a:lnTo>
                <a:lnTo>
                  <a:pt x="7991856" y="1440599"/>
                </a:lnTo>
                <a:lnTo>
                  <a:pt x="7984495" y="1486229"/>
                </a:lnTo>
                <a:lnTo>
                  <a:pt x="7963997" y="1525857"/>
                </a:lnTo>
                <a:lnTo>
                  <a:pt x="7932740" y="1557107"/>
                </a:lnTo>
                <a:lnTo>
                  <a:pt x="7893100" y="1577600"/>
                </a:lnTo>
                <a:lnTo>
                  <a:pt x="7847457" y="1584960"/>
                </a:lnTo>
                <a:lnTo>
                  <a:pt x="144360" y="1584960"/>
                </a:lnTo>
                <a:lnTo>
                  <a:pt x="98730" y="1577600"/>
                </a:lnTo>
                <a:lnTo>
                  <a:pt x="59102" y="1557107"/>
                </a:lnTo>
                <a:lnTo>
                  <a:pt x="27852" y="1525857"/>
                </a:lnTo>
                <a:lnTo>
                  <a:pt x="7359" y="1486229"/>
                </a:lnTo>
                <a:lnTo>
                  <a:pt x="0" y="1440599"/>
                </a:lnTo>
                <a:lnTo>
                  <a:pt x="0" y="144399"/>
                </a:lnTo>
                <a:close/>
              </a:path>
            </a:pathLst>
          </a:custGeom>
          <a:ln w="12192">
            <a:solidFill>
              <a:srgbClr val="92D050"/>
            </a:solidFill>
          </a:ln>
        </p:spPr>
        <p:txBody>
          <a:bodyPr wrap="square" lIns="0" tIns="0" rIns="0" bIns="0" rtlCol="0"/>
          <a:lstStyle/>
          <a:p>
            <a:endParaRPr/>
          </a:p>
        </p:txBody>
      </p:sp>
      <p:sp>
        <p:nvSpPr>
          <p:cNvPr id="5" name="object 5"/>
          <p:cNvSpPr/>
          <p:nvPr/>
        </p:nvSpPr>
        <p:spPr>
          <a:xfrm>
            <a:off x="1312163" y="4494276"/>
            <a:ext cx="2662428" cy="13045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051304" y="5478779"/>
            <a:ext cx="1184147" cy="3261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359408" y="4521708"/>
            <a:ext cx="2567940" cy="1210056"/>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359408" y="4521708"/>
            <a:ext cx="2567940" cy="1210310"/>
          </a:xfrm>
          <a:custGeom>
            <a:avLst/>
            <a:gdLst/>
            <a:ahLst/>
            <a:cxnLst/>
            <a:rect l="l" t="t" r="r" b="b"/>
            <a:pathLst>
              <a:path w="2567940" h="1210310">
                <a:moveTo>
                  <a:pt x="201675" y="0"/>
                </a:moveTo>
                <a:lnTo>
                  <a:pt x="2567940" y="0"/>
                </a:lnTo>
                <a:lnTo>
                  <a:pt x="2567940" y="1008380"/>
                </a:lnTo>
                <a:lnTo>
                  <a:pt x="2562613" y="1054621"/>
                </a:lnTo>
                <a:lnTo>
                  <a:pt x="2547440" y="1097070"/>
                </a:lnTo>
                <a:lnTo>
                  <a:pt x="2523632" y="1134516"/>
                </a:lnTo>
                <a:lnTo>
                  <a:pt x="2492400" y="1165748"/>
                </a:lnTo>
                <a:lnTo>
                  <a:pt x="2454954" y="1189556"/>
                </a:lnTo>
                <a:lnTo>
                  <a:pt x="2412505" y="1204729"/>
                </a:lnTo>
                <a:lnTo>
                  <a:pt x="2366264" y="1210056"/>
                </a:lnTo>
                <a:lnTo>
                  <a:pt x="0" y="1210056"/>
                </a:lnTo>
                <a:lnTo>
                  <a:pt x="0" y="201676"/>
                </a:lnTo>
                <a:lnTo>
                  <a:pt x="5326" y="155434"/>
                </a:lnTo>
                <a:lnTo>
                  <a:pt x="20499" y="112985"/>
                </a:lnTo>
                <a:lnTo>
                  <a:pt x="44307" y="75539"/>
                </a:lnTo>
                <a:lnTo>
                  <a:pt x="75539" y="44307"/>
                </a:lnTo>
                <a:lnTo>
                  <a:pt x="112985" y="20499"/>
                </a:lnTo>
                <a:lnTo>
                  <a:pt x="155434" y="5326"/>
                </a:lnTo>
                <a:lnTo>
                  <a:pt x="201675" y="0"/>
                </a:lnTo>
                <a:close/>
              </a:path>
            </a:pathLst>
          </a:custGeom>
          <a:ln w="9144">
            <a:solidFill>
              <a:srgbClr val="77C03D"/>
            </a:solidFill>
          </a:ln>
        </p:spPr>
        <p:txBody>
          <a:bodyPr wrap="square" lIns="0" tIns="0" rIns="0" bIns="0" rtlCol="0"/>
          <a:lstStyle/>
          <a:p>
            <a:endParaRPr/>
          </a:p>
        </p:txBody>
      </p:sp>
      <p:sp>
        <p:nvSpPr>
          <p:cNvPr id="9" name="object 9"/>
          <p:cNvSpPr txBox="1">
            <a:spLocks noGrp="1"/>
          </p:cNvSpPr>
          <p:nvPr>
            <p:ph type="title"/>
          </p:nvPr>
        </p:nvSpPr>
        <p:spPr>
          <a:xfrm>
            <a:off x="488391" y="210820"/>
            <a:ext cx="4584065" cy="492443"/>
          </a:xfrm>
          <a:prstGeom prst="rect">
            <a:avLst/>
          </a:prstGeom>
        </p:spPr>
        <p:txBody>
          <a:bodyPr vert="horz" wrap="square" lIns="0" tIns="0" rIns="0" bIns="0" rtlCol="0">
            <a:spAutoFit/>
          </a:bodyPr>
          <a:lstStyle/>
          <a:p>
            <a:pPr marL="12700">
              <a:lnSpc>
                <a:spcPct val="100000"/>
              </a:lnSpc>
            </a:pPr>
            <a:r>
              <a:rPr spc="-5" dirty="0"/>
              <a:t>This </a:t>
            </a:r>
            <a:r>
              <a:rPr lang="en-NZ" spc="-5" dirty="0" smtClean="0"/>
              <a:t>is </a:t>
            </a:r>
            <a:r>
              <a:rPr spc="-10" dirty="0" smtClean="0"/>
              <a:t>where </a:t>
            </a:r>
            <a:r>
              <a:rPr spc="-10" dirty="0"/>
              <a:t>we </a:t>
            </a:r>
            <a:r>
              <a:rPr lang="en-NZ" spc="-10" dirty="0" smtClean="0"/>
              <a:t>were at</a:t>
            </a:r>
            <a:endParaRPr spc="-20" dirty="0"/>
          </a:p>
        </p:txBody>
      </p:sp>
      <p:sp>
        <p:nvSpPr>
          <p:cNvPr id="10" name="object 10"/>
          <p:cNvSpPr/>
          <p:nvPr/>
        </p:nvSpPr>
        <p:spPr>
          <a:xfrm>
            <a:off x="993647" y="3621023"/>
            <a:ext cx="8019288" cy="81838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42416" y="3649979"/>
            <a:ext cx="7922259" cy="721360"/>
          </a:xfrm>
          <a:custGeom>
            <a:avLst/>
            <a:gdLst/>
            <a:ahLst/>
            <a:cxnLst/>
            <a:rect l="l" t="t" r="r" b="b"/>
            <a:pathLst>
              <a:path w="7922259" h="721360">
                <a:moveTo>
                  <a:pt x="0" y="120142"/>
                </a:moveTo>
                <a:lnTo>
                  <a:pt x="9440" y="73402"/>
                </a:lnTo>
                <a:lnTo>
                  <a:pt x="35186" y="35210"/>
                </a:lnTo>
                <a:lnTo>
                  <a:pt x="73375" y="9449"/>
                </a:lnTo>
                <a:lnTo>
                  <a:pt x="120142" y="0"/>
                </a:lnTo>
                <a:lnTo>
                  <a:pt x="7801609" y="0"/>
                </a:lnTo>
                <a:lnTo>
                  <a:pt x="7848349" y="9449"/>
                </a:lnTo>
                <a:lnTo>
                  <a:pt x="7886541" y="35210"/>
                </a:lnTo>
                <a:lnTo>
                  <a:pt x="7912302" y="73402"/>
                </a:lnTo>
                <a:lnTo>
                  <a:pt x="7921752" y="120142"/>
                </a:lnTo>
                <a:lnTo>
                  <a:pt x="7921752" y="600710"/>
                </a:lnTo>
                <a:lnTo>
                  <a:pt x="7912302" y="647449"/>
                </a:lnTo>
                <a:lnTo>
                  <a:pt x="7886541" y="685641"/>
                </a:lnTo>
                <a:lnTo>
                  <a:pt x="7848349" y="711402"/>
                </a:lnTo>
                <a:lnTo>
                  <a:pt x="7801609" y="720852"/>
                </a:lnTo>
                <a:lnTo>
                  <a:pt x="120142" y="720852"/>
                </a:lnTo>
                <a:lnTo>
                  <a:pt x="73375" y="711402"/>
                </a:lnTo>
                <a:lnTo>
                  <a:pt x="35186" y="685641"/>
                </a:lnTo>
                <a:lnTo>
                  <a:pt x="9440" y="647449"/>
                </a:lnTo>
                <a:lnTo>
                  <a:pt x="0" y="600710"/>
                </a:lnTo>
                <a:lnTo>
                  <a:pt x="0" y="120142"/>
                </a:lnTo>
                <a:close/>
              </a:path>
            </a:pathLst>
          </a:custGeom>
          <a:ln w="12192">
            <a:solidFill>
              <a:srgbClr val="00B3F1"/>
            </a:solidFill>
          </a:ln>
        </p:spPr>
        <p:txBody>
          <a:bodyPr wrap="square" lIns="0" tIns="0" rIns="0" bIns="0" rtlCol="0"/>
          <a:lstStyle/>
          <a:p>
            <a:endParaRPr/>
          </a:p>
        </p:txBody>
      </p:sp>
      <p:sp>
        <p:nvSpPr>
          <p:cNvPr id="12" name="object 12"/>
          <p:cNvSpPr/>
          <p:nvPr/>
        </p:nvSpPr>
        <p:spPr>
          <a:xfrm>
            <a:off x="993647" y="2823972"/>
            <a:ext cx="8019288" cy="81838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042416" y="2852927"/>
            <a:ext cx="7922259" cy="721360"/>
          </a:xfrm>
          <a:custGeom>
            <a:avLst/>
            <a:gdLst/>
            <a:ahLst/>
            <a:cxnLst/>
            <a:rect l="l" t="t" r="r" b="b"/>
            <a:pathLst>
              <a:path w="7922259" h="721360">
                <a:moveTo>
                  <a:pt x="0" y="120142"/>
                </a:moveTo>
                <a:lnTo>
                  <a:pt x="9440" y="73402"/>
                </a:lnTo>
                <a:lnTo>
                  <a:pt x="35186" y="35210"/>
                </a:lnTo>
                <a:lnTo>
                  <a:pt x="73375" y="9449"/>
                </a:lnTo>
                <a:lnTo>
                  <a:pt x="120142" y="0"/>
                </a:lnTo>
                <a:lnTo>
                  <a:pt x="7801609" y="0"/>
                </a:lnTo>
                <a:lnTo>
                  <a:pt x="7848349" y="9449"/>
                </a:lnTo>
                <a:lnTo>
                  <a:pt x="7886541" y="35210"/>
                </a:lnTo>
                <a:lnTo>
                  <a:pt x="7912302" y="73402"/>
                </a:lnTo>
                <a:lnTo>
                  <a:pt x="7921752" y="120142"/>
                </a:lnTo>
                <a:lnTo>
                  <a:pt x="7921752" y="600710"/>
                </a:lnTo>
                <a:lnTo>
                  <a:pt x="7912302" y="647449"/>
                </a:lnTo>
                <a:lnTo>
                  <a:pt x="7886541" y="685641"/>
                </a:lnTo>
                <a:lnTo>
                  <a:pt x="7848349" y="711402"/>
                </a:lnTo>
                <a:lnTo>
                  <a:pt x="7801609" y="720851"/>
                </a:lnTo>
                <a:lnTo>
                  <a:pt x="120142" y="720851"/>
                </a:lnTo>
                <a:lnTo>
                  <a:pt x="73375" y="711402"/>
                </a:lnTo>
                <a:lnTo>
                  <a:pt x="35186" y="685641"/>
                </a:lnTo>
                <a:lnTo>
                  <a:pt x="9440" y="647449"/>
                </a:lnTo>
                <a:lnTo>
                  <a:pt x="0" y="600710"/>
                </a:lnTo>
                <a:lnTo>
                  <a:pt x="0" y="120142"/>
                </a:lnTo>
                <a:close/>
              </a:path>
            </a:pathLst>
          </a:custGeom>
          <a:ln w="12192">
            <a:solidFill>
              <a:srgbClr val="00B3F1"/>
            </a:solidFill>
          </a:ln>
        </p:spPr>
        <p:txBody>
          <a:bodyPr wrap="square" lIns="0" tIns="0" rIns="0" bIns="0" rtlCol="0"/>
          <a:lstStyle/>
          <a:p>
            <a:endParaRPr/>
          </a:p>
        </p:txBody>
      </p:sp>
      <p:sp>
        <p:nvSpPr>
          <p:cNvPr id="14" name="object 14"/>
          <p:cNvSpPr/>
          <p:nvPr/>
        </p:nvSpPr>
        <p:spPr>
          <a:xfrm>
            <a:off x="993647" y="876300"/>
            <a:ext cx="8019288" cy="966215"/>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1042416" y="905255"/>
            <a:ext cx="7922259" cy="868680"/>
          </a:xfrm>
          <a:custGeom>
            <a:avLst/>
            <a:gdLst/>
            <a:ahLst/>
            <a:cxnLst/>
            <a:rect l="l" t="t" r="r" b="b"/>
            <a:pathLst>
              <a:path w="7922259" h="868680">
                <a:moveTo>
                  <a:pt x="0" y="144780"/>
                </a:moveTo>
                <a:lnTo>
                  <a:pt x="7381" y="98999"/>
                </a:lnTo>
                <a:lnTo>
                  <a:pt x="27934" y="59253"/>
                </a:lnTo>
                <a:lnTo>
                  <a:pt x="59275" y="27919"/>
                </a:lnTo>
                <a:lnTo>
                  <a:pt x="99018" y="7376"/>
                </a:lnTo>
                <a:lnTo>
                  <a:pt x="144780" y="0"/>
                </a:lnTo>
                <a:lnTo>
                  <a:pt x="7776972" y="0"/>
                </a:lnTo>
                <a:lnTo>
                  <a:pt x="7822752" y="7376"/>
                </a:lnTo>
                <a:lnTo>
                  <a:pt x="7862498" y="27919"/>
                </a:lnTo>
                <a:lnTo>
                  <a:pt x="7893832" y="59253"/>
                </a:lnTo>
                <a:lnTo>
                  <a:pt x="7914375" y="98999"/>
                </a:lnTo>
                <a:lnTo>
                  <a:pt x="7921752" y="144780"/>
                </a:lnTo>
                <a:lnTo>
                  <a:pt x="7921752" y="723900"/>
                </a:lnTo>
                <a:lnTo>
                  <a:pt x="7914375" y="769680"/>
                </a:lnTo>
                <a:lnTo>
                  <a:pt x="7893832" y="809426"/>
                </a:lnTo>
                <a:lnTo>
                  <a:pt x="7862498" y="840760"/>
                </a:lnTo>
                <a:lnTo>
                  <a:pt x="7822752" y="861303"/>
                </a:lnTo>
                <a:lnTo>
                  <a:pt x="7776972" y="868680"/>
                </a:lnTo>
                <a:lnTo>
                  <a:pt x="144780" y="868680"/>
                </a:lnTo>
                <a:lnTo>
                  <a:pt x="99018" y="861303"/>
                </a:lnTo>
                <a:lnTo>
                  <a:pt x="59275" y="840760"/>
                </a:lnTo>
                <a:lnTo>
                  <a:pt x="27934" y="809426"/>
                </a:lnTo>
                <a:lnTo>
                  <a:pt x="7381" y="769680"/>
                </a:lnTo>
                <a:lnTo>
                  <a:pt x="0" y="723900"/>
                </a:lnTo>
                <a:lnTo>
                  <a:pt x="0" y="144780"/>
                </a:lnTo>
                <a:close/>
              </a:path>
            </a:pathLst>
          </a:custGeom>
          <a:ln w="12192">
            <a:solidFill>
              <a:srgbClr val="00B3F1"/>
            </a:solidFill>
          </a:ln>
        </p:spPr>
        <p:txBody>
          <a:bodyPr wrap="square" lIns="0" tIns="0" rIns="0" bIns="0" rtlCol="0"/>
          <a:lstStyle/>
          <a:p>
            <a:endParaRPr/>
          </a:p>
        </p:txBody>
      </p:sp>
      <p:sp>
        <p:nvSpPr>
          <p:cNvPr id="16" name="object 16"/>
          <p:cNvSpPr/>
          <p:nvPr/>
        </p:nvSpPr>
        <p:spPr>
          <a:xfrm>
            <a:off x="993647" y="1815083"/>
            <a:ext cx="8019288" cy="1034796"/>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1042416" y="1844039"/>
            <a:ext cx="7922259" cy="937260"/>
          </a:xfrm>
          <a:custGeom>
            <a:avLst/>
            <a:gdLst/>
            <a:ahLst/>
            <a:cxnLst/>
            <a:rect l="l" t="t" r="r" b="b"/>
            <a:pathLst>
              <a:path w="7922259" h="937260">
                <a:moveTo>
                  <a:pt x="0" y="156210"/>
                </a:moveTo>
                <a:lnTo>
                  <a:pt x="7963" y="106850"/>
                </a:lnTo>
                <a:lnTo>
                  <a:pt x="30140" y="63971"/>
                </a:lnTo>
                <a:lnTo>
                  <a:pt x="63957" y="30150"/>
                </a:lnTo>
                <a:lnTo>
                  <a:pt x="106842" y="7967"/>
                </a:lnTo>
                <a:lnTo>
                  <a:pt x="156222" y="0"/>
                </a:lnTo>
                <a:lnTo>
                  <a:pt x="7765541" y="0"/>
                </a:lnTo>
                <a:lnTo>
                  <a:pt x="7814901" y="7967"/>
                </a:lnTo>
                <a:lnTo>
                  <a:pt x="7857780" y="30150"/>
                </a:lnTo>
                <a:lnTo>
                  <a:pt x="7891601" y="63971"/>
                </a:lnTo>
                <a:lnTo>
                  <a:pt x="7913784" y="106850"/>
                </a:lnTo>
                <a:lnTo>
                  <a:pt x="7921752" y="156210"/>
                </a:lnTo>
                <a:lnTo>
                  <a:pt x="7921752" y="781050"/>
                </a:lnTo>
                <a:lnTo>
                  <a:pt x="7913784" y="830409"/>
                </a:lnTo>
                <a:lnTo>
                  <a:pt x="7891601" y="873288"/>
                </a:lnTo>
                <a:lnTo>
                  <a:pt x="7857780" y="907109"/>
                </a:lnTo>
                <a:lnTo>
                  <a:pt x="7814901" y="929292"/>
                </a:lnTo>
                <a:lnTo>
                  <a:pt x="7765541" y="937260"/>
                </a:lnTo>
                <a:lnTo>
                  <a:pt x="156222" y="937260"/>
                </a:lnTo>
                <a:lnTo>
                  <a:pt x="106842" y="929292"/>
                </a:lnTo>
                <a:lnTo>
                  <a:pt x="63957" y="907109"/>
                </a:lnTo>
                <a:lnTo>
                  <a:pt x="30140" y="873288"/>
                </a:lnTo>
                <a:lnTo>
                  <a:pt x="7963" y="830409"/>
                </a:lnTo>
                <a:lnTo>
                  <a:pt x="0" y="781050"/>
                </a:lnTo>
                <a:lnTo>
                  <a:pt x="0" y="156210"/>
                </a:lnTo>
                <a:close/>
              </a:path>
            </a:pathLst>
          </a:custGeom>
          <a:ln w="12192">
            <a:solidFill>
              <a:srgbClr val="00B3F1"/>
            </a:solidFill>
          </a:ln>
        </p:spPr>
        <p:txBody>
          <a:bodyPr wrap="square" lIns="0" tIns="0" rIns="0" bIns="0" rtlCol="0"/>
          <a:lstStyle/>
          <a:p>
            <a:endParaRPr/>
          </a:p>
        </p:txBody>
      </p:sp>
      <p:sp>
        <p:nvSpPr>
          <p:cNvPr id="18" name="object 18"/>
          <p:cNvSpPr/>
          <p:nvPr/>
        </p:nvSpPr>
        <p:spPr>
          <a:xfrm>
            <a:off x="3948684" y="4480559"/>
            <a:ext cx="2947416" cy="1318259"/>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4776215" y="5478779"/>
            <a:ext cx="1290827" cy="324612"/>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3995928" y="4507991"/>
            <a:ext cx="2852928" cy="1223771"/>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3995928" y="4507991"/>
            <a:ext cx="2853055" cy="1224280"/>
          </a:xfrm>
          <a:custGeom>
            <a:avLst/>
            <a:gdLst/>
            <a:ahLst/>
            <a:cxnLst/>
            <a:rect l="l" t="t" r="r" b="b"/>
            <a:pathLst>
              <a:path w="2853054" h="1224279">
                <a:moveTo>
                  <a:pt x="203962" y="0"/>
                </a:moveTo>
                <a:lnTo>
                  <a:pt x="2852928" y="0"/>
                </a:lnTo>
                <a:lnTo>
                  <a:pt x="2852928" y="1019809"/>
                </a:lnTo>
                <a:lnTo>
                  <a:pt x="2847541" y="1066573"/>
                </a:lnTo>
                <a:lnTo>
                  <a:pt x="2832197" y="1109503"/>
                </a:lnTo>
                <a:lnTo>
                  <a:pt x="2808121" y="1147374"/>
                </a:lnTo>
                <a:lnTo>
                  <a:pt x="2776535" y="1178961"/>
                </a:lnTo>
                <a:lnTo>
                  <a:pt x="2738665" y="1203039"/>
                </a:lnTo>
                <a:lnTo>
                  <a:pt x="2695733" y="1218384"/>
                </a:lnTo>
                <a:lnTo>
                  <a:pt x="2648966" y="1223771"/>
                </a:lnTo>
                <a:lnTo>
                  <a:pt x="0" y="1223771"/>
                </a:lnTo>
                <a:lnTo>
                  <a:pt x="0" y="203961"/>
                </a:lnTo>
                <a:lnTo>
                  <a:pt x="5386" y="157194"/>
                </a:lnTo>
                <a:lnTo>
                  <a:pt x="20730" y="114262"/>
                </a:lnTo>
                <a:lnTo>
                  <a:pt x="44806" y="76392"/>
                </a:lnTo>
                <a:lnTo>
                  <a:pt x="76392" y="44806"/>
                </a:lnTo>
                <a:lnTo>
                  <a:pt x="114262" y="20730"/>
                </a:lnTo>
                <a:lnTo>
                  <a:pt x="157194" y="5386"/>
                </a:lnTo>
                <a:lnTo>
                  <a:pt x="203962" y="0"/>
                </a:lnTo>
                <a:close/>
              </a:path>
            </a:pathLst>
          </a:custGeom>
          <a:ln w="9144">
            <a:solidFill>
              <a:srgbClr val="77C03D"/>
            </a:solidFill>
          </a:ln>
        </p:spPr>
        <p:txBody>
          <a:bodyPr wrap="square" lIns="0" tIns="0" rIns="0" bIns="0" rtlCol="0"/>
          <a:lstStyle/>
          <a:p>
            <a:endParaRPr/>
          </a:p>
        </p:txBody>
      </p:sp>
      <p:sp>
        <p:nvSpPr>
          <p:cNvPr id="22" name="object 22"/>
          <p:cNvSpPr/>
          <p:nvPr/>
        </p:nvSpPr>
        <p:spPr>
          <a:xfrm>
            <a:off x="2683764" y="946403"/>
            <a:ext cx="5433060" cy="1834896"/>
          </a:xfrm>
          <a:prstGeom prst="rect">
            <a:avLst/>
          </a:prstGeom>
          <a:blipFill>
            <a:blip r:embed="rId12" cstate="print"/>
            <a:stretch>
              <a:fillRect/>
            </a:stretch>
          </a:blipFill>
        </p:spPr>
        <p:txBody>
          <a:bodyPr wrap="square" lIns="0" tIns="0" rIns="0" bIns="0" rtlCol="0"/>
          <a:lstStyle/>
          <a:p>
            <a:endParaRPr/>
          </a:p>
        </p:txBody>
      </p:sp>
      <p:sp>
        <p:nvSpPr>
          <p:cNvPr id="23" name="object 23"/>
          <p:cNvSpPr/>
          <p:nvPr/>
        </p:nvSpPr>
        <p:spPr>
          <a:xfrm>
            <a:off x="2795016" y="1650492"/>
            <a:ext cx="757428" cy="461772"/>
          </a:xfrm>
          <a:prstGeom prst="rect">
            <a:avLst/>
          </a:prstGeom>
          <a:blipFill>
            <a:blip r:embed="rId13" cstate="print"/>
            <a:stretch>
              <a:fillRect/>
            </a:stretch>
          </a:blipFill>
        </p:spPr>
        <p:txBody>
          <a:bodyPr wrap="square" lIns="0" tIns="0" rIns="0" bIns="0" rtlCol="0"/>
          <a:lstStyle/>
          <a:p>
            <a:endParaRPr/>
          </a:p>
        </p:txBody>
      </p:sp>
      <p:sp>
        <p:nvSpPr>
          <p:cNvPr id="24" name="object 24"/>
          <p:cNvSpPr/>
          <p:nvPr/>
        </p:nvSpPr>
        <p:spPr>
          <a:xfrm>
            <a:off x="2731007" y="973836"/>
            <a:ext cx="5338572" cy="174040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2731007" y="973836"/>
            <a:ext cx="5339080" cy="1740535"/>
          </a:xfrm>
          <a:custGeom>
            <a:avLst/>
            <a:gdLst/>
            <a:ahLst/>
            <a:cxnLst/>
            <a:rect l="l" t="t" r="r" b="b"/>
            <a:pathLst>
              <a:path w="5339080" h="1740535">
                <a:moveTo>
                  <a:pt x="290068" y="0"/>
                </a:moveTo>
                <a:lnTo>
                  <a:pt x="5338572" y="0"/>
                </a:lnTo>
                <a:lnTo>
                  <a:pt x="5338572" y="1450339"/>
                </a:lnTo>
                <a:lnTo>
                  <a:pt x="5334774" y="1497377"/>
                </a:lnTo>
                <a:lnTo>
                  <a:pt x="5323779" y="1542003"/>
                </a:lnTo>
                <a:lnTo>
                  <a:pt x="5306185" y="1583619"/>
                </a:lnTo>
                <a:lnTo>
                  <a:pt x="5282590" y="1621627"/>
                </a:lnTo>
                <a:lnTo>
                  <a:pt x="5253593" y="1655429"/>
                </a:lnTo>
                <a:lnTo>
                  <a:pt x="5219791" y="1684426"/>
                </a:lnTo>
                <a:lnTo>
                  <a:pt x="5181783" y="1708021"/>
                </a:lnTo>
                <a:lnTo>
                  <a:pt x="5140167" y="1725615"/>
                </a:lnTo>
                <a:lnTo>
                  <a:pt x="5095541" y="1736610"/>
                </a:lnTo>
                <a:lnTo>
                  <a:pt x="5048504" y="1740408"/>
                </a:lnTo>
                <a:lnTo>
                  <a:pt x="0" y="1740408"/>
                </a:lnTo>
                <a:lnTo>
                  <a:pt x="0" y="290067"/>
                </a:lnTo>
                <a:lnTo>
                  <a:pt x="3797" y="243030"/>
                </a:lnTo>
                <a:lnTo>
                  <a:pt x="14792" y="198404"/>
                </a:lnTo>
                <a:lnTo>
                  <a:pt x="32386" y="156788"/>
                </a:lnTo>
                <a:lnTo>
                  <a:pt x="55981" y="118780"/>
                </a:lnTo>
                <a:lnTo>
                  <a:pt x="84978" y="84978"/>
                </a:lnTo>
                <a:lnTo>
                  <a:pt x="118780" y="55981"/>
                </a:lnTo>
                <a:lnTo>
                  <a:pt x="156788" y="32386"/>
                </a:lnTo>
                <a:lnTo>
                  <a:pt x="198404" y="14792"/>
                </a:lnTo>
                <a:lnTo>
                  <a:pt x="243030" y="3797"/>
                </a:lnTo>
                <a:lnTo>
                  <a:pt x="290068" y="0"/>
                </a:lnTo>
                <a:close/>
              </a:path>
            </a:pathLst>
          </a:custGeom>
          <a:ln w="9144">
            <a:solidFill>
              <a:srgbClr val="A0A0A0"/>
            </a:solidFill>
          </a:ln>
        </p:spPr>
        <p:txBody>
          <a:bodyPr wrap="square" lIns="0" tIns="0" rIns="0" bIns="0" rtlCol="0"/>
          <a:lstStyle/>
          <a:p>
            <a:endParaRPr/>
          </a:p>
        </p:txBody>
      </p:sp>
      <p:sp>
        <p:nvSpPr>
          <p:cNvPr id="26" name="object 26"/>
          <p:cNvSpPr/>
          <p:nvPr/>
        </p:nvSpPr>
        <p:spPr>
          <a:xfrm>
            <a:off x="180594" y="906017"/>
            <a:ext cx="1079500" cy="873760"/>
          </a:xfrm>
          <a:custGeom>
            <a:avLst/>
            <a:gdLst/>
            <a:ahLst/>
            <a:cxnLst/>
            <a:rect l="l" t="t" r="r" b="b"/>
            <a:pathLst>
              <a:path w="1079500" h="873760">
                <a:moveTo>
                  <a:pt x="933450" y="0"/>
                </a:moveTo>
                <a:lnTo>
                  <a:pt x="145542" y="0"/>
                </a:lnTo>
                <a:lnTo>
                  <a:pt x="99540" y="7418"/>
                </a:lnTo>
                <a:lnTo>
                  <a:pt x="59587" y="28078"/>
                </a:lnTo>
                <a:lnTo>
                  <a:pt x="28081" y="59582"/>
                </a:lnTo>
                <a:lnTo>
                  <a:pt x="7420" y="99535"/>
                </a:lnTo>
                <a:lnTo>
                  <a:pt x="0" y="145542"/>
                </a:lnTo>
                <a:lnTo>
                  <a:pt x="0" y="727710"/>
                </a:lnTo>
                <a:lnTo>
                  <a:pt x="7420" y="773716"/>
                </a:lnTo>
                <a:lnTo>
                  <a:pt x="28081" y="813669"/>
                </a:lnTo>
                <a:lnTo>
                  <a:pt x="59587" y="845173"/>
                </a:lnTo>
                <a:lnTo>
                  <a:pt x="99540" y="865833"/>
                </a:lnTo>
                <a:lnTo>
                  <a:pt x="145542" y="873252"/>
                </a:lnTo>
                <a:lnTo>
                  <a:pt x="933450" y="873252"/>
                </a:lnTo>
                <a:lnTo>
                  <a:pt x="979451" y="865833"/>
                </a:lnTo>
                <a:lnTo>
                  <a:pt x="1019404" y="845173"/>
                </a:lnTo>
                <a:lnTo>
                  <a:pt x="1050910" y="813669"/>
                </a:lnTo>
                <a:lnTo>
                  <a:pt x="1071571" y="773716"/>
                </a:lnTo>
                <a:lnTo>
                  <a:pt x="1078992" y="727710"/>
                </a:lnTo>
                <a:lnTo>
                  <a:pt x="1078992" y="145542"/>
                </a:lnTo>
                <a:lnTo>
                  <a:pt x="1071571" y="99535"/>
                </a:lnTo>
                <a:lnTo>
                  <a:pt x="1050910" y="59582"/>
                </a:lnTo>
                <a:lnTo>
                  <a:pt x="1019404" y="28078"/>
                </a:lnTo>
                <a:lnTo>
                  <a:pt x="979451" y="7418"/>
                </a:lnTo>
                <a:lnTo>
                  <a:pt x="933450" y="0"/>
                </a:lnTo>
                <a:close/>
              </a:path>
            </a:pathLst>
          </a:custGeom>
          <a:solidFill>
            <a:srgbClr val="00B3F1"/>
          </a:solidFill>
        </p:spPr>
        <p:txBody>
          <a:bodyPr wrap="square" lIns="0" tIns="0" rIns="0" bIns="0" rtlCol="0"/>
          <a:lstStyle/>
          <a:p>
            <a:endParaRPr/>
          </a:p>
        </p:txBody>
      </p:sp>
      <p:sp>
        <p:nvSpPr>
          <p:cNvPr id="27" name="object 27"/>
          <p:cNvSpPr/>
          <p:nvPr/>
        </p:nvSpPr>
        <p:spPr>
          <a:xfrm>
            <a:off x="180594" y="906017"/>
            <a:ext cx="1079500" cy="873760"/>
          </a:xfrm>
          <a:custGeom>
            <a:avLst/>
            <a:gdLst/>
            <a:ahLst/>
            <a:cxnLst/>
            <a:rect l="l" t="t" r="r" b="b"/>
            <a:pathLst>
              <a:path w="1079500" h="873760">
                <a:moveTo>
                  <a:pt x="0" y="145542"/>
                </a:moveTo>
                <a:lnTo>
                  <a:pt x="7420" y="99535"/>
                </a:lnTo>
                <a:lnTo>
                  <a:pt x="28081" y="59582"/>
                </a:lnTo>
                <a:lnTo>
                  <a:pt x="59587" y="28078"/>
                </a:lnTo>
                <a:lnTo>
                  <a:pt x="99540" y="7418"/>
                </a:lnTo>
                <a:lnTo>
                  <a:pt x="145542" y="0"/>
                </a:lnTo>
                <a:lnTo>
                  <a:pt x="933450" y="0"/>
                </a:lnTo>
                <a:lnTo>
                  <a:pt x="979451" y="7418"/>
                </a:lnTo>
                <a:lnTo>
                  <a:pt x="1019404" y="28078"/>
                </a:lnTo>
                <a:lnTo>
                  <a:pt x="1050910" y="59582"/>
                </a:lnTo>
                <a:lnTo>
                  <a:pt x="1071571" y="99535"/>
                </a:lnTo>
                <a:lnTo>
                  <a:pt x="1078992" y="145542"/>
                </a:lnTo>
                <a:lnTo>
                  <a:pt x="1078992" y="727710"/>
                </a:lnTo>
                <a:lnTo>
                  <a:pt x="1071571" y="773716"/>
                </a:lnTo>
                <a:lnTo>
                  <a:pt x="1050910" y="813669"/>
                </a:lnTo>
                <a:lnTo>
                  <a:pt x="1019404" y="845173"/>
                </a:lnTo>
                <a:lnTo>
                  <a:pt x="979451" y="865833"/>
                </a:lnTo>
                <a:lnTo>
                  <a:pt x="933450" y="873252"/>
                </a:lnTo>
                <a:lnTo>
                  <a:pt x="145542" y="873252"/>
                </a:lnTo>
                <a:lnTo>
                  <a:pt x="99540" y="865833"/>
                </a:lnTo>
                <a:lnTo>
                  <a:pt x="59587" y="845173"/>
                </a:lnTo>
                <a:lnTo>
                  <a:pt x="28081" y="813669"/>
                </a:lnTo>
                <a:lnTo>
                  <a:pt x="7420" y="773716"/>
                </a:lnTo>
                <a:lnTo>
                  <a:pt x="0" y="727710"/>
                </a:lnTo>
                <a:lnTo>
                  <a:pt x="0" y="145542"/>
                </a:lnTo>
                <a:close/>
              </a:path>
            </a:pathLst>
          </a:custGeom>
          <a:ln w="25908">
            <a:solidFill>
              <a:srgbClr val="00B3F1"/>
            </a:solidFill>
          </a:ln>
        </p:spPr>
        <p:txBody>
          <a:bodyPr wrap="square" lIns="0" tIns="0" rIns="0" bIns="0" rtlCol="0"/>
          <a:lstStyle/>
          <a:p>
            <a:endParaRPr/>
          </a:p>
        </p:txBody>
      </p:sp>
      <p:sp>
        <p:nvSpPr>
          <p:cNvPr id="28" name="object 28"/>
          <p:cNvSpPr txBox="1"/>
          <p:nvPr/>
        </p:nvSpPr>
        <p:spPr>
          <a:xfrm>
            <a:off x="337515" y="1149730"/>
            <a:ext cx="762000" cy="386080"/>
          </a:xfrm>
          <a:prstGeom prst="rect">
            <a:avLst/>
          </a:prstGeom>
        </p:spPr>
        <p:txBody>
          <a:bodyPr vert="horz" wrap="square" lIns="0" tIns="0" rIns="0" bIns="0" rtlCol="0">
            <a:spAutoFit/>
          </a:bodyPr>
          <a:lstStyle/>
          <a:p>
            <a:pPr marL="128270" marR="5080" indent="-116205">
              <a:lnSpc>
                <a:spcPct val="100000"/>
              </a:lnSpc>
            </a:pPr>
            <a:r>
              <a:rPr sz="1200" dirty="0">
                <a:solidFill>
                  <a:srgbClr val="FFFFFF"/>
                </a:solidFill>
                <a:latin typeface="Calibri"/>
                <a:cs typeface="Calibri"/>
              </a:rPr>
              <a:t>I</a:t>
            </a:r>
            <a:r>
              <a:rPr sz="1200" spc="-10" dirty="0">
                <a:solidFill>
                  <a:srgbClr val="FFFFFF"/>
                </a:solidFill>
                <a:latin typeface="Calibri"/>
                <a:cs typeface="Calibri"/>
              </a:rPr>
              <a:t>n</a:t>
            </a:r>
            <a:r>
              <a:rPr sz="1200" spc="-20" dirty="0">
                <a:solidFill>
                  <a:srgbClr val="FFFFFF"/>
                </a:solidFill>
                <a:latin typeface="Calibri"/>
                <a:cs typeface="Calibri"/>
              </a:rPr>
              <a:t>f</a:t>
            </a:r>
            <a:r>
              <a:rPr sz="1200" spc="-5" dirty="0">
                <a:solidFill>
                  <a:srgbClr val="FFFFFF"/>
                </a:solidFill>
                <a:latin typeface="Calibri"/>
                <a:cs typeface="Calibri"/>
              </a:rPr>
              <a:t>o</a:t>
            </a:r>
            <a:r>
              <a:rPr sz="1200" dirty="0">
                <a:solidFill>
                  <a:srgbClr val="FFFFFF"/>
                </a:solidFill>
                <a:latin typeface="Calibri"/>
                <a:cs typeface="Calibri"/>
              </a:rPr>
              <a:t>rm</a:t>
            </a:r>
            <a:r>
              <a:rPr sz="1200" spc="-10" dirty="0">
                <a:solidFill>
                  <a:srgbClr val="FFFFFF"/>
                </a:solidFill>
                <a:latin typeface="Calibri"/>
                <a:cs typeface="Calibri"/>
              </a:rPr>
              <a:t>a</a:t>
            </a:r>
            <a:r>
              <a:rPr sz="1200" dirty="0">
                <a:solidFill>
                  <a:srgbClr val="FFFFFF"/>
                </a:solidFill>
                <a:latin typeface="Calibri"/>
                <a:cs typeface="Calibri"/>
              </a:rPr>
              <a:t>tion  </a:t>
            </a:r>
            <a:r>
              <a:rPr sz="1200" spc="-5" dirty="0">
                <a:solidFill>
                  <a:srgbClr val="FFFFFF"/>
                </a:solidFill>
                <a:latin typeface="Calibri"/>
                <a:cs typeface="Calibri"/>
              </a:rPr>
              <a:t>Delivery</a:t>
            </a:r>
            <a:endParaRPr sz="1200">
              <a:latin typeface="Calibri"/>
              <a:cs typeface="Calibri"/>
            </a:endParaRPr>
          </a:p>
        </p:txBody>
      </p:sp>
      <p:sp>
        <p:nvSpPr>
          <p:cNvPr id="29" name="object 29"/>
          <p:cNvSpPr/>
          <p:nvPr/>
        </p:nvSpPr>
        <p:spPr>
          <a:xfrm>
            <a:off x="180594" y="1844801"/>
            <a:ext cx="1079500" cy="939165"/>
          </a:xfrm>
          <a:custGeom>
            <a:avLst/>
            <a:gdLst/>
            <a:ahLst/>
            <a:cxnLst/>
            <a:rect l="l" t="t" r="r" b="b"/>
            <a:pathLst>
              <a:path w="1079500" h="939164">
                <a:moveTo>
                  <a:pt x="922528" y="0"/>
                </a:moveTo>
                <a:lnTo>
                  <a:pt x="156463" y="0"/>
                </a:lnTo>
                <a:lnTo>
                  <a:pt x="107009" y="7981"/>
                </a:lnTo>
                <a:lnTo>
                  <a:pt x="64059" y="30203"/>
                </a:lnTo>
                <a:lnTo>
                  <a:pt x="30189" y="64081"/>
                </a:lnTo>
                <a:lnTo>
                  <a:pt x="7976" y="107029"/>
                </a:lnTo>
                <a:lnTo>
                  <a:pt x="0" y="156463"/>
                </a:lnTo>
                <a:lnTo>
                  <a:pt x="0" y="782320"/>
                </a:lnTo>
                <a:lnTo>
                  <a:pt x="7976" y="831754"/>
                </a:lnTo>
                <a:lnTo>
                  <a:pt x="30189" y="874702"/>
                </a:lnTo>
                <a:lnTo>
                  <a:pt x="64059" y="908580"/>
                </a:lnTo>
                <a:lnTo>
                  <a:pt x="107009" y="930802"/>
                </a:lnTo>
                <a:lnTo>
                  <a:pt x="156463" y="938784"/>
                </a:lnTo>
                <a:lnTo>
                  <a:pt x="922528" y="938784"/>
                </a:lnTo>
                <a:lnTo>
                  <a:pt x="971982" y="930802"/>
                </a:lnTo>
                <a:lnTo>
                  <a:pt x="1014932" y="908580"/>
                </a:lnTo>
                <a:lnTo>
                  <a:pt x="1048802" y="874702"/>
                </a:lnTo>
                <a:lnTo>
                  <a:pt x="1071015" y="831754"/>
                </a:lnTo>
                <a:lnTo>
                  <a:pt x="1078992" y="782320"/>
                </a:lnTo>
                <a:lnTo>
                  <a:pt x="1078992" y="156463"/>
                </a:lnTo>
                <a:lnTo>
                  <a:pt x="1071015" y="107029"/>
                </a:lnTo>
                <a:lnTo>
                  <a:pt x="1048802" y="64081"/>
                </a:lnTo>
                <a:lnTo>
                  <a:pt x="1014932" y="30203"/>
                </a:lnTo>
                <a:lnTo>
                  <a:pt x="971982" y="7981"/>
                </a:lnTo>
                <a:lnTo>
                  <a:pt x="922528" y="0"/>
                </a:lnTo>
                <a:close/>
              </a:path>
            </a:pathLst>
          </a:custGeom>
          <a:solidFill>
            <a:srgbClr val="00B3F1"/>
          </a:solidFill>
        </p:spPr>
        <p:txBody>
          <a:bodyPr wrap="square" lIns="0" tIns="0" rIns="0" bIns="0" rtlCol="0"/>
          <a:lstStyle/>
          <a:p>
            <a:endParaRPr/>
          </a:p>
        </p:txBody>
      </p:sp>
      <p:sp>
        <p:nvSpPr>
          <p:cNvPr id="30" name="object 30"/>
          <p:cNvSpPr/>
          <p:nvPr/>
        </p:nvSpPr>
        <p:spPr>
          <a:xfrm>
            <a:off x="180594" y="1844801"/>
            <a:ext cx="1079500" cy="939165"/>
          </a:xfrm>
          <a:custGeom>
            <a:avLst/>
            <a:gdLst/>
            <a:ahLst/>
            <a:cxnLst/>
            <a:rect l="l" t="t" r="r" b="b"/>
            <a:pathLst>
              <a:path w="1079500" h="939164">
                <a:moveTo>
                  <a:pt x="0" y="156463"/>
                </a:moveTo>
                <a:lnTo>
                  <a:pt x="7976" y="107029"/>
                </a:lnTo>
                <a:lnTo>
                  <a:pt x="30189" y="64081"/>
                </a:lnTo>
                <a:lnTo>
                  <a:pt x="64059" y="30203"/>
                </a:lnTo>
                <a:lnTo>
                  <a:pt x="107009" y="7981"/>
                </a:lnTo>
                <a:lnTo>
                  <a:pt x="156463" y="0"/>
                </a:lnTo>
                <a:lnTo>
                  <a:pt x="922528" y="0"/>
                </a:lnTo>
                <a:lnTo>
                  <a:pt x="971982" y="7981"/>
                </a:lnTo>
                <a:lnTo>
                  <a:pt x="1014932" y="30203"/>
                </a:lnTo>
                <a:lnTo>
                  <a:pt x="1048802" y="64081"/>
                </a:lnTo>
                <a:lnTo>
                  <a:pt x="1071015" y="107029"/>
                </a:lnTo>
                <a:lnTo>
                  <a:pt x="1078992" y="156463"/>
                </a:lnTo>
                <a:lnTo>
                  <a:pt x="1078992" y="782320"/>
                </a:lnTo>
                <a:lnTo>
                  <a:pt x="1071015" y="831754"/>
                </a:lnTo>
                <a:lnTo>
                  <a:pt x="1048802" y="874702"/>
                </a:lnTo>
                <a:lnTo>
                  <a:pt x="1014932" y="908580"/>
                </a:lnTo>
                <a:lnTo>
                  <a:pt x="971982" y="930802"/>
                </a:lnTo>
                <a:lnTo>
                  <a:pt x="922528" y="938784"/>
                </a:lnTo>
                <a:lnTo>
                  <a:pt x="156463" y="938784"/>
                </a:lnTo>
                <a:lnTo>
                  <a:pt x="107009" y="930802"/>
                </a:lnTo>
                <a:lnTo>
                  <a:pt x="64059" y="908580"/>
                </a:lnTo>
                <a:lnTo>
                  <a:pt x="30189" y="874702"/>
                </a:lnTo>
                <a:lnTo>
                  <a:pt x="7976" y="831754"/>
                </a:lnTo>
                <a:lnTo>
                  <a:pt x="0" y="782320"/>
                </a:lnTo>
                <a:lnTo>
                  <a:pt x="0" y="156463"/>
                </a:lnTo>
                <a:close/>
              </a:path>
            </a:pathLst>
          </a:custGeom>
          <a:ln w="25908">
            <a:solidFill>
              <a:srgbClr val="00B3F1"/>
            </a:solidFill>
          </a:ln>
        </p:spPr>
        <p:txBody>
          <a:bodyPr wrap="square" lIns="0" tIns="0" rIns="0" bIns="0" rtlCol="0"/>
          <a:lstStyle/>
          <a:p>
            <a:endParaRPr/>
          </a:p>
        </p:txBody>
      </p:sp>
      <p:sp>
        <p:nvSpPr>
          <p:cNvPr id="31" name="object 31"/>
          <p:cNvSpPr txBox="1"/>
          <p:nvPr/>
        </p:nvSpPr>
        <p:spPr>
          <a:xfrm>
            <a:off x="348183" y="2122296"/>
            <a:ext cx="741680" cy="386080"/>
          </a:xfrm>
          <a:prstGeom prst="rect">
            <a:avLst/>
          </a:prstGeom>
        </p:spPr>
        <p:txBody>
          <a:bodyPr vert="horz" wrap="square" lIns="0" tIns="0" rIns="0" bIns="0" rtlCol="0">
            <a:spAutoFit/>
          </a:bodyPr>
          <a:lstStyle/>
          <a:p>
            <a:pPr marL="12700" marR="5080" indent="91440">
              <a:lnSpc>
                <a:spcPct val="100000"/>
              </a:lnSpc>
            </a:pPr>
            <a:r>
              <a:rPr sz="1200" spc="-5" dirty="0">
                <a:solidFill>
                  <a:srgbClr val="FFFFFF"/>
                </a:solidFill>
                <a:latin typeface="Calibri"/>
                <a:cs typeface="Calibri"/>
              </a:rPr>
              <a:t>Business  </a:t>
            </a:r>
            <a:r>
              <a:rPr sz="1200" dirty="0">
                <a:solidFill>
                  <a:srgbClr val="FFFFFF"/>
                </a:solidFill>
                <a:latin typeface="Calibri"/>
                <a:cs typeface="Calibri"/>
              </a:rPr>
              <a:t>I</a:t>
            </a:r>
            <a:r>
              <a:rPr sz="1200" spc="-10" dirty="0">
                <a:solidFill>
                  <a:srgbClr val="FFFFFF"/>
                </a:solidFill>
                <a:latin typeface="Calibri"/>
                <a:cs typeface="Calibri"/>
              </a:rPr>
              <a:t>nt</a:t>
            </a:r>
            <a:r>
              <a:rPr sz="1200" dirty="0">
                <a:solidFill>
                  <a:srgbClr val="FFFFFF"/>
                </a:solidFill>
                <a:latin typeface="Calibri"/>
                <a:cs typeface="Calibri"/>
              </a:rPr>
              <a:t>elli</a:t>
            </a:r>
            <a:r>
              <a:rPr sz="1200" spc="-15" dirty="0">
                <a:solidFill>
                  <a:srgbClr val="FFFFFF"/>
                </a:solidFill>
                <a:latin typeface="Calibri"/>
                <a:cs typeface="Calibri"/>
              </a:rPr>
              <a:t>g</a:t>
            </a:r>
            <a:r>
              <a:rPr sz="1200" dirty="0">
                <a:solidFill>
                  <a:srgbClr val="FFFFFF"/>
                </a:solidFill>
                <a:latin typeface="Calibri"/>
                <a:cs typeface="Calibri"/>
              </a:rPr>
              <a:t>e</a:t>
            </a:r>
            <a:r>
              <a:rPr sz="1200" spc="5" dirty="0">
                <a:solidFill>
                  <a:srgbClr val="FFFFFF"/>
                </a:solidFill>
                <a:latin typeface="Calibri"/>
                <a:cs typeface="Calibri"/>
              </a:rPr>
              <a:t>n</a:t>
            </a:r>
            <a:r>
              <a:rPr sz="1200" spc="-5" dirty="0">
                <a:solidFill>
                  <a:srgbClr val="FFFFFF"/>
                </a:solidFill>
                <a:latin typeface="Calibri"/>
                <a:cs typeface="Calibri"/>
              </a:rPr>
              <a:t>c</a:t>
            </a:r>
            <a:r>
              <a:rPr sz="1200" dirty="0">
                <a:solidFill>
                  <a:srgbClr val="FFFFFF"/>
                </a:solidFill>
                <a:latin typeface="Calibri"/>
                <a:cs typeface="Calibri"/>
              </a:rPr>
              <a:t>e</a:t>
            </a:r>
            <a:endParaRPr sz="1200">
              <a:latin typeface="Calibri"/>
              <a:cs typeface="Calibri"/>
            </a:endParaRPr>
          </a:p>
        </p:txBody>
      </p:sp>
      <p:sp>
        <p:nvSpPr>
          <p:cNvPr id="32" name="object 32"/>
          <p:cNvSpPr/>
          <p:nvPr/>
        </p:nvSpPr>
        <p:spPr>
          <a:xfrm>
            <a:off x="180594" y="2856738"/>
            <a:ext cx="1079500" cy="707390"/>
          </a:xfrm>
          <a:custGeom>
            <a:avLst/>
            <a:gdLst/>
            <a:ahLst/>
            <a:cxnLst/>
            <a:rect l="l" t="t" r="r" b="b"/>
            <a:pathLst>
              <a:path w="1079500" h="707389">
                <a:moveTo>
                  <a:pt x="961136" y="0"/>
                </a:moveTo>
                <a:lnTo>
                  <a:pt x="117855" y="0"/>
                </a:lnTo>
                <a:lnTo>
                  <a:pt x="71982" y="9253"/>
                </a:lnTo>
                <a:lnTo>
                  <a:pt x="34520" y="34496"/>
                </a:lnTo>
                <a:lnTo>
                  <a:pt x="9262" y="71955"/>
                </a:lnTo>
                <a:lnTo>
                  <a:pt x="0" y="117856"/>
                </a:lnTo>
                <a:lnTo>
                  <a:pt x="0" y="589279"/>
                </a:lnTo>
                <a:lnTo>
                  <a:pt x="9262" y="635180"/>
                </a:lnTo>
                <a:lnTo>
                  <a:pt x="34520" y="672639"/>
                </a:lnTo>
                <a:lnTo>
                  <a:pt x="71982" y="697882"/>
                </a:lnTo>
                <a:lnTo>
                  <a:pt x="117855" y="707136"/>
                </a:lnTo>
                <a:lnTo>
                  <a:pt x="961136" y="707136"/>
                </a:lnTo>
                <a:lnTo>
                  <a:pt x="1007009" y="697882"/>
                </a:lnTo>
                <a:lnTo>
                  <a:pt x="1044471" y="672639"/>
                </a:lnTo>
                <a:lnTo>
                  <a:pt x="1069729" y="635180"/>
                </a:lnTo>
                <a:lnTo>
                  <a:pt x="1078992" y="589279"/>
                </a:lnTo>
                <a:lnTo>
                  <a:pt x="1078992" y="117856"/>
                </a:lnTo>
                <a:lnTo>
                  <a:pt x="1069729" y="71955"/>
                </a:lnTo>
                <a:lnTo>
                  <a:pt x="1044471" y="34496"/>
                </a:lnTo>
                <a:lnTo>
                  <a:pt x="1007009" y="9253"/>
                </a:lnTo>
                <a:lnTo>
                  <a:pt x="961136" y="0"/>
                </a:lnTo>
                <a:close/>
              </a:path>
            </a:pathLst>
          </a:custGeom>
          <a:solidFill>
            <a:srgbClr val="00B3F1"/>
          </a:solidFill>
        </p:spPr>
        <p:txBody>
          <a:bodyPr wrap="square" lIns="0" tIns="0" rIns="0" bIns="0" rtlCol="0"/>
          <a:lstStyle/>
          <a:p>
            <a:endParaRPr/>
          </a:p>
        </p:txBody>
      </p:sp>
      <p:sp>
        <p:nvSpPr>
          <p:cNvPr id="33" name="object 33"/>
          <p:cNvSpPr/>
          <p:nvPr/>
        </p:nvSpPr>
        <p:spPr>
          <a:xfrm>
            <a:off x="180594" y="2856738"/>
            <a:ext cx="1079500" cy="707390"/>
          </a:xfrm>
          <a:custGeom>
            <a:avLst/>
            <a:gdLst/>
            <a:ahLst/>
            <a:cxnLst/>
            <a:rect l="l" t="t" r="r" b="b"/>
            <a:pathLst>
              <a:path w="1079500" h="707389">
                <a:moveTo>
                  <a:pt x="0" y="117856"/>
                </a:moveTo>
                <a:lnTo>
                  <a:pt x="9262" y="71955"/>
                </a:lnTo>
                <a:lnTo>
                  <a:pt x="34520" y="34496"/>
                </a:lnTo>
                <a:lnTo>
                  <a:pt x="71982" y="9253"/>
                </a:lnTo>
                <a:lnTo>
                  <a:pt x="117855" y="0"/>
                </a:lnTo>
                <a:lnTo>
                  <a:pt x="961136" y="0"/>
                </a:lnTo>
                <a:lnTo>
                  <a:pt x="1007009" y="9253"/>
                </a:lnTo>
                <a:lnTo>
                  <a:pt x="1044471" y="34496"/>
                </a:lnTo>
                <a:lnTo>
                  <a:pt x="1069729" y="71955"/>
                </a:lnTo>
                <a:lnTo>
                  <a:pt x="1078992" y="117856"/>
                </a:lnTo>
                <a:lnTo>
                  <a:pt x="1078992" y="589279"/>
                </a:lnTo>
                <a:lnTo>
                  <a:pt x="1069729" y="635180"/>
                </a:lnTo>
                <a:lnTo>
                  <a:pt x="1044471" y="672639"/>
                </a:lnTo>
                <a:lnTo>
                  <a:pt x="1007009" y="697882"/>
                </a:lnTo>
                <a:lnTo>
                  <a:pt x="961136" y="707136"/>
                </a:lnTo>
                <a:lnTo>
                  <a:pt x="117855" y="707136"/>
                </a:lnTo>
                <a:lnTo>
                  <a:pt x="71982" y="697882"/>
                </a:lnTo>
                <a:lnTo>
                  <a:pt x="34520" y="672639"/>
                </a:lnTo>
                <a:lnTo>
                  <a:pt x="9262" y="635180"/>
                </a:lnTo>
                <a:lnTo>
                  <a:pt x="0" y="589279"/>
                </a:lnTo>
                <a:lnTo>
                  <a:pt x="0" y="117856"/>
                </a:lnTo>
                <a:close/>
              </a:path>
            </a:pathLst>
          </a:custGeom>
          <a:ln w="25908">
            <a:solidFill>
              <a:srgbClr val="00B3F1"/>
            </a:solidFill>
          </a:ln>
        </p:spPr>
        <p:txBody>
          <a:bodyPr wrap="square" lIns="0" tIns="0" rIns="0" bIns="0" rtlCol="0"/>
          <a:lstStyle/>
          <a:p>
            <a:endParaRPr/>
          </a:p>
        </p:txBody>
      </p:sp>
      <p:sp>
        <p:nvSpPr>
          <p:cNvPr id="34" name="object 34"/>
          <p:cNvSpPr txBox="1"/>
          <p:nvPr/>
        </p:nvSpPr>
        <p:spPr>
          <a:xfrm>
            <a:off x="309778" y="3109214"/>
            <a:ext cx="817880" cy="203200"/>
          </a:xfrm>
          <a:prstGeom prst="rect">
            <a:avLst/>
          </a:prstGeom>
        </p:spPr>
        <p:txBody>
          <a:bodyPr vert="horz" wrap="square" lIns="0" tIns="0" rIns="0" bIns="0" rtlCol="0">
            <a:spAutoFit/>
          </a:bodyPr>
          <a:lstStyle/>
          <a:p>
            <a:pPr marL="12700">
              <a:lnSpc>
                <a:spcPct val="100000"/>
              </a:lnSpc>
            </a:pPr>
            <a:r>
              <a:rPr sz="1200" spc="-10" dirty="0">
                <a:solidFill>
                  <a:srgbClr val="FFFFFF"/>
                </a:solidFill>
                <a:latin typeface="Calibri"/>
                <a:cs typeface="Calibri"/>
              </a:rPr>
              <a:t>Data</a:t>
            </a:r>
            <a:r>
              <a:rPr sz="1200" spc="-85" dirty="0">
                <a:solidFill>
                  <a:srgbClr val="FFFFFF"/>
                </a:solidFill>
                <a:latin typeface="Calibri"/>
                <a:cs typeface="Calibri"/>
              </a:rPr>
              <a:t> </a:t>
            </a:r>
            <a:r>
              <a:rPr sz="1200" spc="-10" dirty="0">
                <a:solidFill>
                  <a:srgbClr val="FFFFFF"/>
                </a:solidFill>
                <a:latin typeface="Calibri"/>
                <a:cs typeface="Calibri"/>
              </a:rPr>
              <a:t>Storage</a:t>
            </a:r>
            <a:endParaRPr sz="1200">
              <a:latin typeface="Calibri"/>
              <a:cs typeface="Calibri"/>
            </a:endParaRPr>
          </a:p>
        </p:txBody>
      </p:sp>
      <p:sp>
        <p:nvSpPr>
          <p:cNvPr id="35" name="object 35"/>
          <p:cNvSpPr/>
          <p:nvPr/>
        </p:nvSpPr>
        <p:spPr>
          <a:xfrm>
            <a:off x="180594" y="3646170"/>
            <a:ext cx="1079500" cy="725805"/>
          </a:xfrm>
          <a:custGeom>
            <a:avLst/>
            <a:gdLst/>
            <a:ahLst/>
            <a:cxnLst/>
            <a:rect l="l" t="t" r="r" b="b"/>
            <a:pathLst>
              <a:path w="1079500" h="725804">
                <a:moveTo>
                  <a:pt x="958088" y="0"/>
                </a:moveTo>
                <a:lnTo>
                  <a:pt x="120903" y="0"/>
                </a:lnTo>
                <a:lnTo>
                  <a:pt x="73841" y="9497"/>
                </a:lnTo>
                <a:lnTo>
                  <a:pt x="35410" y="35401"/>
                </a:lnTo>
                <a:lnTo>
                  <a:pt x="9500" y="73830"/>
                </a:lnTo>
                <a:lnTo>
                  <a:pt x="0" y="120903"/>
                </a:lnTo>
                <a:lnTo>
                  <a:pt x="0" y="604519"/>
                </a:lnTo>
                <a:lnTo>
                  <a:pt x="9500" y="651593"/>
                </a:lnTo>
                <a:lnTo>
                  <a:pt x="35410" y="690022"/>
                </a:lnTo>
                <a:lnTo>
                  <a:pt x="73841" y="715926"/>
                </a:lnTo>
                <a:lnTo>
                  <a:pt x="120903" y="725423"/>
                </a:lnTo>
                <a:lnTo>
                  <a:pt x="958088" y="725423"/>
                </a:lnTo>
                <a:lnTo>
                  <a:pt x="1005150" y="715926"/>
                </a:lnTo>
                <a:lnTo>
                  <a:pt x="1043581" y="690022"/>
                </a:lnTo>
                <a:lnTo>
                  <a:pt x="1069491" y="651593"/>
                </a:lnTo>
                <a:lnTo>
                  <a:pt x="1078992" y="604519"/>
                </a:lnTo>
                <a:lnTo>
                  <a:pt x="1078992" y="120903"/>
                </a:lnTo>
                <a:lnTo>
                  <a:pt x="1069491" y="73830"/>
                </a:lnTo>
                <a:lnTo>
                  <a:pt x="1043581" y="35401"/>
                </a:lnTo>
                <a:lnTo>
                  <a:pt x="1005150" y="9497"/>
                </a:lnTo>
                <a:lnTo>
                  <a:pt x="958088" y="0"/>
                </a:lnTo>
                <a:close/>
              </a:path>
            </a:pathLst>
          </a:custGeom>
          <a:solidFill>
            <a:srgbClr val="00B3F1"/>
          </a:solidFill>
        </p:spPr>
        <p:txBody>
          <a:bodyPr wrap="square" lIns="0" tIns="0" rIns="0" bIns="0" rtlCol="0"/>
          <a:lstStyle/>
          <a:p>
            <a:endParaRPr/>
          </a:p>
        </p:txBody>
      </p:sp>
      <p:sp>
        <p:nvSpPr>
          <p:cNvPr id="36" name="object 36"/>
          <p:cNvSpPr/>
          <p:nvPr/>
        </p:nvSpPr>
        <p:spPr>
          <a:xfrm>
            <a:off x="180594" y="3646170"/>
            <a:ext cx="1079500" cy="725805"/>
          </a:xfrm>
          <a:custGeom>
            <a:avLst/>
            <a:gdLst/>
            <a:ahLst/>
            <a:cxnLst/>
            <a:rect l="l" t="t" r="r" b="b"/>
            <a:pathLst>
              <a:path w="1079500" h="725804">
                <a:moveTo>
                  <a:pt x="0" y="120903"/>
                </a:moveTo>
                <a:lnTo>
                  <a:pt x="9500" y="73830"/>
                </a:lnTo>
                <a:lnTo>
                  <a:pt x="35410" y="35401"/>
                </a:lnTo>
                <a:lnTo>
                  <a:pt x="73841" y="9497"/>
                </a:lnTo>
                <a:lnTo>
                  <a:pt x="120903" y="0"/>
                </a:lnTo>
                <a:lnTo>
                  <a:pt x="958088" y="0"/>
                </a:lnTo>
                <a:lnTo>
                  <a:pt x="1005150" y="9497"/>
                </a:lnTo>
                <a:lnTo>
                  <a:pt x="1043581" y="35401"/>
                </a:lnTo>
                <a:lnTo>
                  <a:pt x="1069491" y="73830"/>
                </a:lnTo>
                <a:lnTo>
                  <a:pt x="1078992" y="120903"/>
                </a:lnTo>
                <a:lnTo>
                  <a:pt x="1078992" y="604519"/>
                </a:lnTo>
                <a:lnTo>
                  <a:pt x="1069491" y="651593"/>
                </a:lnTo>
                <a:lnTo>
                  <a:pt x="1043581" y="690022"/>
                </a:lnTo>
                <a:lnTo>
                  <a:pt x="1005150" y="715926"/>
                </a:lnTo>
                <a:lnTo>
                  <a:pt x="958088" y="725423"/>
                </a:lnTo>
                <a:lnTo>
                  <a:pt x="120903" y="725423"/>
                </a:lnTo>
                <a:lnTo>
                  <a:pt x="73841" y="715926"/>
                </a:lnTo>
                <a:lnTo>
                  <a:pt x="35410" y="690022"/>
                </a:lnTo>
                <a:lnTo>
                  <a:pt x="9500" y="651593"/>
                </a:lnTo>
                <a:lnTo>
                  <a:pt x="0" y="604519"/>
                </a:lnTo>
                <a:lnTo>
                  <a:pt x="0" y="120903"/>
                </a:lnTo>
                <a:close/>
              </a:path>
            </a:pathLst>
          </a:custGeom>
          <a:ln w="25908">
            <a:solidFill>
              <a:srgbClr val="00B3F1"/>
            </a:solidFill>
          </a:ln>
        </p:spPr>
        <p:txBody>
          <a:bodyPr wrap="square" lIns="0" tIns="0" rIns="0" bIns="0" rtlCol="0"/>
          <a:lstStyle/>
          <a:p>
            <a:endParaRPr/>
          </a:p>
        </p:txBody>
      </p:sp>
      <p:sp>
        <p:nvSpPr>
          <p:cNvPr id="37" name="object 37"/>
          <p:cNvSpPr txBox="1"/>
          <p:nvPr/>
        </p:nvSpPr>
        <p:spPr>
          <a:xfrm>
            <a:off x="363727" y="3816350"/>
            <a:ext cx="711835" cy="386715"/>
          </a:xfrm>
          <a:prstGeom prst="rect">
            <a:avLst/>
          </a:prstGeom>
        </p:spPr>
        <p:txBody>
          <a:bodyPr vert="horz" wrap="square" lIns="0" tIns="0" rIns="0" bIns="0" rtlCol="0">
            <a:spAutoFit/>
          </a:bodyPr>
          <a:lstStyle/>
          <a:p>
            <a:pPr algn="ctr">
              <a:lnSpc>
                <a:spcPct val="100000"/>
              </a:lnSpc>
            </a:pPr>
            <a:r>
              <a:rPr sz="1200" spc="-10" dirty="0">
                <a:solidFill>
                  <a:srgbClr val="FFFFFF"/>
                </a:solidFill>
                <a:latin typeface="Calibri"/>
                <a:cs typeface="Calibri"/>
              </a:rPr>
              <a:t>Data</a:t>
            </a:r>
            <a:endParaRPr sz="1200">
              <a:latin typeface="Calibri"/>
              <a:cs typeface="Calibri"/>
            </a:endParaRPr>
          </a:p>
          <a:p>
            <a:pPr algn="ctr">
              <a:lnSpc>
                <a:spcPct val="100000"/>
              </a:lnSpc>
            </a:pPr>
            <a:r>
              <a:rPr sz="1200" dirty="0">
                <a:solidFill>
                  <a:srgbClr val="FFFFFF"/>
                </a:solidFill>
                <a:latin typeface="Calibri"/>
                <a:cs typeface="Calibri"/>
              </a:rPr>
              <a:t>I</a:t>
            </a:r>
            <a:r>
              <a:rPr sz="1200" spc="-10" dirty="0">
                <a:solidFill>
                  <a:srgbClr val="FFFFFF"/>
                </a:solidFill>
                <a:latin typeface="Calibri"/>
                <a:cs typeface="Calibri"/>
              </a:rPr>
              <a:t>nt</a:t>
            </a:r>
            <a:r>
              <a:rPr sz="1200" dirty="0">
                <a:solidFill>
                  <a:srgbClr val="FFFFFF"/>
                </a:solidFill>
                <a:latin typeface="Calibri"/>
                <a:cs typeface="Calibri"/>
              </a:rPr>
              <a:t>eg</a:t>
            </a:r>
            <a:r>
              <a:rPr sz="1200" spc="-25" dirty="0">
                <a:solidFill>
                  <a:srgbClr val="FFFFFF"/>
                </a:solidFill>
                <a:latin typeface="Calibri"/>
                <a:cs typeface="Calibri"/>
              </a:rPr>
              <a:t>r</a:t>
            </a:r>
            <a:r>
              <a:rPr sz="1200" spc="-10" dirty="0">
                <a:solidFill>
                  <a:srgbClr val="FFFFFF"/>
                </a:solidFill>
                <a:latin typeface="Calibri"/>
                <a:cs typeface="Calibri"/>
              </a:rPr>
              <a:t>a</a:t>
            </a:r>
            <a:r>
              <a:rPr sz="1200" dirty="0">
                <a:solidFill>
                  <a:srgbClr val="FFFFFF"/>
                </a:solidFill>
                <a:latin typeface="Calibri"/>
                <a:cs typeface="Calibri"/>
              </a:rPr>
              <a:t>tion</a:t>
            </a:r>
            <a:endParaRPr sz="1200">
              <a:latin typeface="Calibri"/>
              <a:cs typeface="Calibri"/>
            </a:endParaRPr>
          </a:p>
        </p:txBody>
      </p:sp>
      <p:sp>
        <p:nvSpPr>
          <p:cNvPr id="38" name="object 38"/>
          <p:cNvSpPr/>
          <p:nvPr/>
        </p:nvSpPr>
        <p:spPr>
          <a:xfrm>
            <a:off x="180594" y="4437126"/>
            <a:ext cx="1079500" cy="1584960"/>
          </a:xfrm>
          <a:custGeom>
            <a:avLst/>
            <a:gdLst/>
            <a:ahLst/>
            <a:cxnLst/>
            <a:rect l="l" t="t" r="r" b="b"/>
            <a:pathLst>
              <a:path w="1079500" h="1584960">
                <a:moveTo>
                  <a:pt x="899160" y="0"/>
                </a:moveTo>
                <a:lnTo>
                  <a:pt x="179831" y="0"/>
                </a:lnTo>
                <a:lnTo>
                  <a:pt x="132027" y="6424"/>
                </a:lnTo>
                <a:lnTo>
                  <a:pt x="89069" y="24553"/>
                </a:lnTo>
                <a:lnTo>
                  <a:pt x="52673" y="52673"/>
                </a:lnTo>
                <a:lnTo>
                  <a:pt x="24553" y="89069"/>
                </a:lnTo>
                <a:lnTo>
                  <a:pt x="6424" y="132027"/>
                </a:lnTo>
                <a:lnTo>
                  <a:pt x="0" y="179831"/>
                </a:lnTo>
                <a:lnTo>
                  <a:pt x="0" y="1405128"/>
                </a:lnTo>
                <a:lnTo>
                  <a:pt x="6424" y="1452932"/>
                </a:lnTo>
                <a:lnTo>
                  <a:pt x="24553" y="1495890"/>
                </a:lnTo>
                <a:lnTo>
                  <a:pt x="52673" y="1532286"/>
                </a:lnTo>
                <a:lnTo>
                  <a:pt x="89069" y="1560406"/>
                </a:lnTo>
                <a:lnTo>
                  <a:pt x="132027" y="1578535"/>
                </a:lnTo>
                <a:lnTo>
                  <a:pt x="179831" y="1584960"/>
                </a:lnTo>
                <a:lnTo>
                  <a:pt x="899160" y="1584960"/>
                </a:lnTo>
                <a:lnTo>
                  <a:pt x="946964" y="1578535"/>
                </a:lnTo>
                <a:lnTo>
                  <a:pt x="989922" y="1560406"/>
                </a:lnTo>
                <a:lnTo>
                  <a:pt x="1026318" y="1532286"/>
                </a:lnTo>
                <a:lnTo>
                  <a:pt x="1054438" y="1495890"/>
                </a:lnTo>
                <a:lnTo>
                  <a:pt x="1072567" y="1452932"/>
                </a:lnTo>
                <a:lnTo>
                  <a:pt x="1078992" y="1405128"/>
                </a:lnTo>
                <a:lnTo>
                  <a:pt x="1078992" y="179831"/>
                </a:lnTo>
                <a:lnTo>
                  <a:pt x="1072567" y="132027"/>
                </a:lnTo>
                <a:lnTo>
                  <a:pt x="1054438" y="89069"/>
                </a:lnTo>
                <a:lnTo>
                  <a:pt x="1026318" y="52673"/>
                </a:lnTo>
                <a:lnTo>
                  <a:pt x="989922" y="24553"/>
                </a:lnTo>
                <a:lnTo>
                  <a:pt x="946964" y="6424"/>
                </a:lnTo>
                <a:lnTo>
                  <a:pt x="899160" y="0"/>
                </a:lnTo>
                <a:close/>
              </a:path>
            </a:pathLst>
          </a:custGeom>
          <a:solidFill>
            <a:srgbClr val="92D050"/>
          </a:solidFill>
        </p:spPr>
        <p:txBody>
          <a:bodyPr wrap="square" lIns="0" tIns="0" rIns="0" bIns="0" rtlCol="0"/>
          <a:lstStyle/>
          <a:p>
            <a:endParaRPr/>
          </a:p>
        </p:txBody>
      </p:sp>
      <p:sp>
        <p:nvSpPr>
          <p:cNvPr id="39" name="object 39"/>
          <p:cNvSpPr/>
          <p:nvPr/>
        </p:nvSpPr>
        <p:spPr>
          <a:xfrm>
            <a:off x="180594" y="4437126"/>
            <a:ext cx="1079500" cy="1584960"/>
          </a:xfrm>
          <a:custGeom>
            <a:avLst/>
            <a:gdLst/>
            <a:ahLst/>
            <a:cxnLst/>
            <a:rect l="l" t="t" r="r" b="b"/>
            <a:pathLst>
              <a:path w="1079500" h="1584960">
                <a:moveTo>
                  <a:pt x="0" y="179831"/>
                </a:moveTo>
                <a:lnTo>
                  <a:pt x="6424" y="132027"/>
                </a:lnTo>
                <a:lnTo>
                  <a:pt x="24553" y="89069"/>
                </a:lnTo>
                <a:lnTo>
                  <a:pt x="52673" y="52673"/>
                </a:lnTo>
                <a:lnTo>
                  <a:pt x="89069" y="24553"/>
                </a:lnTo>
                <a:lnTo>
                  <a:pt x="132027" y="6424"/>
                </a:lnTo>
                <a:lnTo>
                  <a:pt x="179831" y="0"/>
                </a:lnTo>
                <a:lnTo>
                  <a:pt x="899160" y="0"/>
                </a:lnTo>
                <a:lnTo>
                  <a:pt x="946964" y="6424"/>
                </a:lnTo>
                <a:lnTo>
                  <a:pt x="989922" y="24553"/>
                </a:lnTo>
                <a:lnTo>
                  <a:pt x="1026318" y="52673"/>
                </a:lnTo>
                <a:lnTo>
                  <a:pt x="1054438" y="89069"/>
                </a:lnTo>
                <a:lnTo>
                  <a:pt x="1072567" y="132027"/>
                </a:lnTo>
                <a:lnTo>
                  <a:pt x="1078992" y="179831"/>
                </a:lnTo>
                <a:lnTo>
                  <a:pt x="1078992" y="1405128"/>
                </a:lnTo>
                <a:lnTo>
                  <a:pt x="1072567" y="1452932"/>
                </a:lnTo>
                <a:lnTo>
                  <a:pt x="1054438" y="1495890"/>
                </a:lnTo>
                <a:lnTo>
                  <a:pt x="1026318" y="1532286"/>
                </a:lnTo>
                <a:lnTo>
                  <a:pt x="989922" y="1560406"/>
                </a:lnTo>
                <a:lnTo>
                  <a:pt x="946964" y="1578535"/>
                </a:lnTo>
                <a:lnTo>
                  <a:pt x="899160" y="1584960"/>
                </a:lnTo>
                <a:lnTo>
                  <a:pt x="179831" y="1584960"/>
                </a:lnTo>
                <a:lnTo>
                  <a:pt x="132027" y="1578535"/>
                </a:lnTo>
                <a:lnTo>
                  <a:pt x="89069" y="1560406"/>
                </a:lnTo>
                <a:lnTo>
                  <a:pt x="52673" y="1532286"/>
                </a:lnTo>
                <a:lnTo>
                  <a:pt x="24553" y="1495890"/>
                </a:lnTo>
                <a:lnTo>
                  <a:pt x="6424" y="1452932"/>
                </a:lnTo>
                <a:lnTo>
                  <a:pt x="0" y="1405128"/>
                </a:lnTo>
                <a:lnTo>
                  <a:pt x="0" y="179831"/>
                </a:lnTo>
                <a:close/>
              </a:path>
            </a:pathLst>
          </a:custGeom>
          <a:ln w="25908">
            <a:solidFill>
              <a:srgbClr val="92D050"/>
            </a:solidFill>
          </a:ln>
        </p:spPr>
        <p:txBody>
          <a:bodyPr wrap="square" lIns="0" tIns="0" rIns="0" bIns="0" rtlCol="0"/>
          <a:lstStyle/>
          <a:p>
            <a:endParaRPr/>
          </a:p>
        </p:txBody>
      </p:sp>
      <p:sp>
        <p:nvSpPr>
          <p:cNvPr id="40" name="object 40"/>
          <p:cNvSpPr txBox="1"/>
          <p:nvPr/>
        </p:nvSpPr>
        <p:spPr>
          <a:xfrm>
            <a:off x="465226" y="5038344"/>
            <a:ext cx="508634" cy="386080"/>
          </a:xfrm>
          <a:prstGeom prst="rect">
            <a:avLst/>
          </a:prstGeom>
        </p:spPr>
        <p:txBody>
          <a:bodyPr vert="horz" wrap="square" lIns="0" tIns="0" rIns="0" bIns="0" rtlCol="0">
            <a:spAutoFit/>
          </a:bodyPr>
          <a:lstStyle/>
          <a:p>
            <a:pPr marL="12700" marR="5080" indent="95885">
              <a:lnSpc>
                <a:spcPct val="100000"/>
              </a:lnSpc>
            </a:pPr>
            <a:r>
              <a:rPr sz="1200" spc="-10" dirty="0">
                <a:solidFill>
                  <a:srgbClr val="FFFFFF"/>
                </a:solidFill>
                <a:latin typeface="Calibri"/>
                <a:cs typeface="Calibri"/>
              </a:rPr>
              <a:t>Data  </a:t>
            </a:r>
            <a:r>
              <a:rPr sz="1200" spc="-5" dirty="0">
                <a:solidFill>
                  <a:srgbClr val="FFFFFF"/>
                </a:solidFill>
                <a:latin typeface="Calibri"/>
                <a:cs typeface="Calibri"/>
              </a:rPr>
              <a:t>S</a:t>
            </a:r>
            <a:r>
              <a:rPr sz="1200" dirty="0">
                <a:solidFill>
                  <a:srgbClr val="FFFFFF"/>
                </a:solidFill>
                <a:latin typeface="Calibri"/>
                <a:cs typeface="Calibri"/>
              </a:rPr>
              <a:t>ou</a:t>
            </a:r>
            <a:r>
              <a:rPr sz="1200" spc="-15" dirty="0">
                <a:solidFill>
                  <a:srgbClr val="FFFFFF"/>
                </a:solidFill>
                <a:latin typeface="Calibri"/>
                <a:cs typeface="Calibri"/>
              </a:rPr>
              <a:t>r</a:t>
            </a:r>
            <a:r>
              <a:rPr sz="1200" spc="-5" dirty="0">
                <a:solidFill>
                  <a:srgbClr val="FFFFFF"/>
                </a:solidFill>
                <a:latin typeface="Calibri"/>
                <a:cs typeface="Calibri"/>
              </a:rPr>
              <a:t>c</a:t>
            </a:r>
            <a:r>
              <a:rPr sz="1200" dirty="0">
                <a:solidFill>
                  <a:srgbClr val="FFFFFF"/>
                </a:solidFill>
                <a:latin typeface="Calibri"/>
                <a:cs typeface="Calibri"/>
              </a:rPr>
              <a:t>es</a:t>
            </a:r>
            <a:endParaRPr sz="1200">
              <a:latin typeface="Calibri"/>
              <a:cs typeface="Calibri"/>
            </a:endParaRPr>
          </a:p>
        </p:txBody>
      </p:sp>
      <p:sp>
        <p:nvSpPr>
          <p:cNvPr id="41" name="object 41"/>
          <p:cNvSpPr/>
          <p:nvPr/>
        </p:nvSpPr>
        <p:spPr>
          <a:xfrm>
            <a:off x="3418332" y="2031492"/>
            <a:ext cx="2455164" cy="528827"/>
          </a:xfrm>
          <a:prstGeom prst="rect">
            <a:avLst/>
          </a:prstGeom>
          <a:blipFill>
            <a:blip r:embed="rId15" cstate="print"/>
            <a:stretch>
              <a:fillRect/>
            </a:stretch>
          </a:blipFill>
        </p:spPr>
        <p:txBody>
          <a:bodyPr wrap="square" lIns="0" tIns="0" rIns="0" bIns="0" rtlCol="0"/>
          <a:lstStyle/>
          <a:p>
            <a:endParaRPr/>
          </a:p>
        </p:txBody>
      </p:sp>
      <p:sp>
        <p:nvSpPr>
          <p:cNvPr id="42" name="object 42"/>
          <p:cNvSpPr/>
          <p:nvPr/>
        </p:nvSpPr>
        <p:spPr>
          <a:xfrm>
            <a:off x="3467100" y="2060448"/>
            <a:ext cx="2357755" cy="431800"/>
          </a:xfrm>
          <a:custGeom>
            <a:avLst/>
            <a:gdLst/>
            <a:ahLst/>
            <a:cxnLst/>
            <a:rect l="l" t="t" r="r" b="b"/>
            <a:pathLst>
              <a:path w="2357754" h="431800">
                <a:moveTo>
                  <a:pt x="2285746" y="0"/>
                </a:moveTo>
                <a:lnTo>
                  <a:pt x="71882" y="0"/>
                </a:lnTo>
                <a:lnTo>
                  <a:pt x="43880" y="5641"/>
                </a:lnTo>
                <a:lnTo>
                  <a:pt x="21034" y="21034"/>
                </a:lnTo>
                <a:lnTo>
                  <a:pt x="5641" y="43880"/>
                </a:lnTo>
                <a:lnTo>
                  <a:pt x="0" y="71881"/>
                </a:lnTo>
                <a:lnTo>
                  <a:pt x="0" y="359410"/>
                </a:lnTo>
                <a:lnTo>
                  <a:pt x="5641" y="387411"/>
                </a:lnTo>
                <a:lnTo>
                  <a:pt x="21034" y="410257"/>
                </a:lnTo>
                <a:lnTo>
                  <a:pt x="43880" y="425650"/>
                </a:lnTo>
                <a:lnTo>
                  <a:pt x="71882" y="431291"/>
                </a:lnTo>
                <a:lnTo>
                  <a:pt x="2285746" y="431291"/>
                </a:lnTo>
                <a:lnTo>
                  <a:pt x="2313747" y="425650"/>
                </a:lnTo>
                <a:lnTo>
                  <a:pt x="2336593" y="410257"/>
                </a:lnTo>
                <a:lnTo>
                  <a:pt x="2351986" y="387411"/>
                </a:lnTo>
                <a:lnTo>
                  <a:pt x="2357628" y="359410"/>
                </a:lnTo>
                <a:lnTo>
                  <a:pt x="2357628" y="71881"/>
                </a:lnTo>
                <a:lnTo>
                  <a:pt x="2351986" y="43880"/>
                </a:lnTo>
                <a:lnTo>
                  <a:pt x="2336593" y="21034"/>
                </a:lnTo>
                <a:lnTo>
                  <a:pt x="2313747" y="5641"/>
                </a:lnTo>
                <a:lnTo>
                  <a:pt x="2285746" y="0"/>
                </a:lnTo>
                <a:close/>
              </a:path>
            </a:pathLst>
          </a:custGeom>
          <a:solidFill>
            <a:srgbClr val="FFFFFF"/>
          </a:solidFill>
        </p:spPr>
        <p:txBody>
          <a:bodyPr wrap="square" lIns="0" tIns="0" rIns="0" bIns="0" rtlCol="0"/>
          <a:lstStyle/>
          <a:p>
            <a:endParaRPr/>
          </a:p>
        </p:txBody>
      </p:sp>
      <p:sp>
        <p:nvSpPr>
          <p:cNvPr id="43" name="object 43"/>
          <p:cNvSpPr/>
          <p:nvPr/>
        </p:nvSpPr>
        <p:spPr>
          <a:xfrm>
            <a:off x="3467100" y="2060448"/>
            <a:ext cx="2357755" cy="431800"/>
          </a:xfrm>
          <a:custGeom>
            <a:avLst/>
            <a:gdLst/>
            <a:ahLst/>
            <a:cxnLst/>
            <a:rect l="l" t="t" r="r" b="b"/>
            <a:pathLst>
              <a:path w="2357754" h="431800">
                <a:moveTo>
                  <a:pt x="0" y="71881"/>
                </a:moveTo>
                <a:lnTo>
                  <a:pt x="5641" y="43880"/>
                </a:lnTo>
                <a:lnTo>
                  <a:pt x="21034" y="21034"/>
                </a:lnTo>
                <a:lnTo>
                  <a:pt x="43880" y="5641"/>
                </a:lnTo>
                <a:lnTo>
                  <a:pt x="71882" y="0"/>
                </a:lnTo>
                <a:lnTo>
                  <a:pt x="2285746" y="0"/>
                </a:lnTo>
                <a:lnTo>
                  <a:pt x="2313747" y="5641"/>
                </a:lnTo>
                <a:lnTo>
                  <a:pt x="2336593" y="21034"/>
                </a:lnTo>
                <a:lnTo>
                  <a:pt x="2351986" y="43880"/>
                </a:lnTo>
                <a:lnTo>
                  <a:pt x="2357628" y="71881"/>
                </a:lnTo>
                <a:lnTo>
                  <a:pt x="2357628" y="359410"/>
                </a:lnTo>
                <a:lnTo>
                  <a:pt x="2351986" y="387411"/>
                </a:lnTo>
                <a:lnTo>
                  <a:pt x="2336593" y="410257"/>
                </a:lnTo>
                <a:lnTo>
                  <a:pt x="2313747" y="425650"/>
                </a:lnTo>
                <a:lnTo>
                  <a:pt x="2285746" y="431291"/>
                </a:lnTo>
                <a:lnTo>
                  <a:pt x="71882" y="431291"/>
                </a:lnTo>
                <a:lnTo>
                  <a:pt x="43880" y="425650"/>
                </a:lnTo>
                <a:lnTo>
                  <a:pt x="21034" y="410257"/>
                </a:lnTo>
                <a:lnTo>
                  <a:pt x="5641" y="387411"/>
                </a:lnTo>
                <a:lnTo>
                  <a:pt x="0" y="359410"/>
                </a:lnTo>
                <a:lnTo>
                  <a:pt x="0" y="71881"/>
                </a:lnTo>
                <a:close/>
              </a:path>
            </a:pathLst>
          </a:custGeom>
          <a:ln w="12192">
            <a:solidFill>
              <a:srgbClr val="00B3F1"/>
            </a:solidFill>
          </a:ln>
        </p:spPr>
        <p:txBody>
          <a:bodyPr wrap="square" lIns="0" tIns="0" rIns="0" bIns="0" rtlCol="0"/>
          <a:lstStyle/>
          <a:p>
            <a:endParaRPr/>
          </a:p>
        </p:txBody>
      </p:sp>
      <p:sp>
        <p:nvSpPr>
          <p:cNvPr id="44" name="object 44"/>
          <p:cNvSpPr txBox="1"/>
          <p:nvPr/>
        </p:nvSpPr>
        <p:spPr>
          <a:xfrm>
            <a:off x="4206366" y="2226564"/>
            <a:ext cx="879475" cy="108585"/>
          </a:xfrm>
          <a:prstGeom prst="rect">
            <a:avLst/>
          </a:prstGeom>
        </p:spPr>
        <p:txBody>
          <a:bodyPr vert="horz" wrap="square" lIns="0" tIns="0" rIns="0" bIns="0" rtlCol="0">
            <a:spAutoFit/>
          </a:bodyPr>
          <a:lstStyle/>
          <a:p>
            <a:pPr marL="12700">
              <a:lnSpc>
                <a:spcPct val="100000"/>
              </a:lnSpc>
            </a:pPr>
            <a:r>
              <a:rPr sz="600" spc="-5" dirty="0">
                <a:latin typeface="Calibri"/>
                <a:cs typeface="Calibri"/>
              </a:rPr>
              <a:t>SAP Business Explorer</a:t>
            </a:r>
            <a:r>
              <a:rPr sz="600" spc="-25" dirty="0">
                <a:latin typeface="Calibri"/>
                <a:cs typeface="Calibri"/>
              </a:rPr>
              <a:t> </a:t>
            </a:r>
            <a:r>
              <a:rPr sz="600" spc="-5" dirty="0">
                <a:latin typeface="Calibri"/>
                <a:cs typeface="Calibri"/>
              </a:rPr>
              <a:t>(BEx)</a:t>
            </a:r>
            <a:endParaRPr sz="600">
              <a:latin typeface="Calibri"/>
              <a:cs typeface="Calibri"/>
            </a:endParaRPr>
          </a:p>
        </p:txBody>
      </p:sp>
      <p:sp>
        <p:nvSpPr>
          <p:cNvPr id="45" name="object 45"/>
          <p:cNvSpPr/>
          <p:nvPr/>
        </p:nvSpPr>
        <p:spPr>
          <a:xfrm>
            <a:off x="5184647" y="1098803"/>
            <a:ext cx="890015" cy="545591"/>
          </a:xfrm>
          <a:prstGeom prst="rect">
            <a:avLst/>
          </a:prstGeom>
          <a:blipFill>
            <a:blip r:embed="rId16" cstate="print"/>
            <a:stretch>
              <a:fillRect/>
            </a:stretch>
          </a:blipFill>
        </p:spPr>
        <p:txBody>
          <a:bodyPr wrap="square" lIns="0" tIns="0" rIns="0" bIns="0" rtlCol="0"/>
          <a:lstStyle/>
          <a:p>
            <a:endParaRPr/>
          </a:p>
        </p:txBody>
      </p:sp>
      <p:sp>
        <p:nvSpPr>
          <p:cNvPr id="46" name="object 46"/>
          <p:cNvSpPr/>
          <p:nvPr/>
        </p:nvSpPr>
        <p:spPr>
          <a:xfrm>
            <a:off x="5233415" y="1127760"/>
            <a:ext cx="792480" cy="448309"/>
          </a:xfrm>
          <a:custGeom>
            <a:avLst/>
            <a:gdLst/>
            <a:ahLst/>
            <a:cxnLst/>
            <a:rect l="l" t="t" r="r" b="b"/>
            <a:pathLst>
              <a:path w="792479" h="448309">
                <a:moveTo>
                  <a:pt x="717804" y="0"/>
                </a:moveTo>
                <a:lnTo>
                  <a:pt x="74675" y="0"/>
                </a:lnTo>
                <a:lnTo>
                  <a:pt x="45594" y="5863"/>
                </a:lnTo>
                <a:lnTo>
                  <a:pt x="21859" y="21859"/>
                </a:lnTo>
                <a:lnTo>
                  <a:pt x="5863" y="45594"/>
                </a:lnTo>
                <a:lnTo>
                  <a:pt x="0" y="74675"/>
                </a:lnTo>
                <a:lnTo>
                  <a:pt x="0" y="373379"/>
                </a:lnTo>
                <a:lnTo>
                  <a:pt x="5863" y="402461"/>
                </a:lnTo>
                <a:lnTo>
                  <a:pt x="21859" y="426196"/>
                </a:lnTo>
                <a:lnTo>
                  <a:pt x="45594" y="442192"/>
                </a:lnTo>
                <a:lnTo>
                  <a:pt x="74675" y="448055"/>
                </a:lnTo>
                <a:lnTo>
                  <a:pt x="717804" y="448055"/>
                </a:lnTo>
                <a:lnTo>
                  <a:pt x="746885" y="442192"/>
                </a:lnTo>
                <a:lnTo>
                  <a:pt x="770620" y="426196"/>
                </a:lnTo>
                <a:lnTo>
                  <a:pt x="786616" y="402461"/>
                </a:lnTo>
                <a:lnTo>
                  <a:pt x="792480" y="373379"/>
                </a:lnTo>
                <a:lnTo>
                  <a:pt x="792480" y="74675"/>
                </a:lnTo>
                <a:lnTo>
                  <a:pt x="786616" y="45594"/>
                </a:lnTo>
                <a:lnTo>
                  <a:pt x="770620" y="21859"/>
                </a:lnTo>
                <a:lnTo>
                  <a:pt x="746885" y="5863"/>
                </a:lnTo>
                <a:lnTo>
                  <a:pt x="717804" y="0"/>
                </a:lnTo>
                <a:close/>
              </a:path>
            </a:pathLst>
          </a:custGeom>
          <a:solidFill>
            <a:srgbClr val="FFFFFF"/>
          </a:solidFill>
        </p:spPr>
        <p:txBody>
          <a:bodyPr wrap="square" lIns="0" tIns="0" rIns="0" bIns="0" rtlCol="0"/>
          <a:lstStyle/>
          <a:p>
            <a:endParaRPr/>
          </a:p>
        </p:txBody>
      </p:sp>
      <p:sp>
        <p:nvSpPr>
          <p:cNvPr id="47" name="object 47"/>
          <p:cNvSpPr/>
          <p:nvPr/>
        </p:nvSpPr>
        <p:spPr>
          <a:xfrm>
            <a:off x="5233415" y="1127760"/>
            <a:ext cx="792480" cy="448309"/>
          </a:xfrm>
          <a:custGeom>
            <a:avLst/>
            <a:gdLst/>
            <a:ahLst/>
            <a:cxnLst/>
            <a:rect l="l" t="t" r="r" b="b"/>
            <a:pathLst>
              <a:path w="792479" h="448309">
                <a:moveTo>
                  <a:pt x="0" y="74675"/>
                </a:moveTo>
                <a:lnTo>
                  <a:pt x="5863" y="45594"/>
                </a:lnTo>
                <a:lnTo>
                  <a:pt x="21859" y="21859"/>
                </a:lnTo>
                <a:lnTo>
                  <a:pt x="45594" y="5863"/>
                </a:lnTo>
                <a:lnTo>
                  <a:pt x="74675" y="0"/>
                </a:lnTo>
                <a:lnTo>
                  <a:pt x="717804" y="0"/>
                </a:lnTo>
                <a:lnTo>
                  <a:pt x="746885" y="5863"/>
                </a:lnTo>
                <a:lnTo>
                  <a:pt x="770620" y="21859"/>
                </a:lnTo>
                <a:lnTo>
                  <a:pt x="786616" y="45594"/>
                </a:lnTo>
                <a:lnTo>
                  <a:pt x="792480" y="74675"/>
                </a:lnTo>
                <a:lnTo>
                  <a:pt x="792480" y="373379"/>
                </a:lnTo>
                <a:lnTo>
                  <a:pt x="786616" y="402461"/>
                </a:lnTo>
                <a:lnTo>
                  <a:pt x="770620" y="426196"/>
                </a:lnTo>
                <a:lnTo>
                  <a:pt x="746885" y="442192"/>
                </a:lnTo>
                <a:lnTo>
                  <a:pt x="717804" y="448055"/>
                </a:lnTo>
                <a:lnTo>
                  <a:pt x="74675" y="448055"/>
                </a:lnTo>
                <a:lnTo>
                  <a:pt x="45594" y="442192"/>
                </a:lnTo>
                <a:lnTo>
                  <a:pt x="21859" y="426196"/>
                </a:lnTo>
                <a:lnTo>
                  <a:pt x="5863" y="402461"/>
                </a:lnTo>
                <a:lnTo>
                  <a:pt x="0" y="373379"/>
                </a:lnTo>
                <a:lnTo>
                  <a:pt x="0" y="74675"/>
                </a:lnTo>
                <a:close/>
              </a:path>
            </a:pathLst>
          </a:custGeom>
          <a:ln w="12192">
            <a:solidFill>
              <a:srgbClr val="00B3F1"/>
            </a:solidFill>
          </a:ln>
        </p:spPr>
        <p:txBody>
          <a:bodyPr wrap="square" lIns="0" tIns="0" rIns="0" bIns="0" rtlCol="0"/>
          <a:lstStyle/>
          <a:p>
            <a:endParaRPr/>
          </a:p>
        </p:txBody>
      </p:sp>
      <p:sp>
        <p:nvSpPr>
          <p:cNvPr id="48" name="object 48"/>
          <p:cNvSpPr txBox="1"/>
          <p:nvPr/>
        </p:nvSpPr>
        <p:spPr>
          <a:xfrm>
            <a:off x="5390515" y="1256029"/>
            <a:ext cx="479425" cy="199390"/>
          </a:xfrm>
          <a:prstGeom prst="rect">
            <a:avLst/>
          </a:prstGeom>
        </p:spPr>
        <p:txBody>
          <a:bodyPr vert="horz" wrap="square" lIns="0" tIns="0" rIns="0" bIns="0" rtlCol="0">
            <a:spAutoFit/>
          </a:bodyPr>
          <a:lstStyle/>
          <a:p>
            <a:pPr marL="147955" marR="5080" indent="-135890">
              <a:lnSpc>
                <a:spcPct val="100000"/>
              </a:lnSpc>
            </a:pPr>
            <a:r>
              <a:rPr sz="600" spc="-5" dirty="0">
                <a:latin typeface="Calibri"/>
                <a:cs typeface="Calibri"/>
              </a:rPr>
              <a:t>SAP</a:t>
            </a:r>
            <a:r>
              <a:rPr sz="600" spc="-55" dirty="0">
                <a:latin typeface="Calibri"/>
                <a:cs typeface="Calibri"/>
              </a:rPr>
              <a:t> </a:t>
            </a:r>
            <a:r>
              <a:rPr sz="600" spc="-5" dirty="0">
                <a:latin typeface="Calibri"/>
                <a:cs typeface="Calibri"/>
              </a:rPr>
              <a:t>Enterprise  Portal</a:t>
            </a:r>
            <a:endParaRPr sz="600">
              <a:latin typeface="Calibri"/>
              <a:cs typeface="Calibri"/>
            </a:endParaRPr>
          </a:p>
        </p:txBody>
      </p:sp>
      <p:sp>
        <p:nvSpPr>
          <p:cNvPr id="49" name="object 49"/>
          <p:cNvSpPr/>
          <p:nvPr/>
        </p:nvSpPr>
        <p:spPr>
          <a:xfrm>
            <a:off x="1315211" y="5704332"/>
            <a:ext cx="5580888" cy="384048"/>
          </a:xfrm>
          <a:prstGeom prst="rect">
            <a:avLst/>
          </a:prstGeom>
          <a:blipFill>
            <a:blip r:embed="rId17" cstate="print"/>
            <a:stretch>
              <a:fillRect/>
            </a:stretch>
          </a:blipFill>
        </p:spPr>
        <p:txBody>
          <a:bodyPr wrap="square" lIns="0" tIns="0" rIns="0" bIns="0" rtlCol="0"/>
          <a:lstStyle/>
          <a:p>
            <a:endParaRPr/>
          </a:p>
        </p:txBody>
      </p:sp>
      <p:sp>
        <p:nvSpPr>
          <p:cNvPr id="50" name="object 50"/>
          <p:cNvSpPr/>
          <p:nvPr/>
        </p:nvSpPr>
        <p:spPr>
          <a:xfrm>
            <a:off x="3488435" y="5785103"/>
            <a:ext cx="1303019" cy="245363"/>
          </a:xfrm>
          <a:prstGeom prst="rect">
            <a:avLst/>
          </a:prstGeom>
          <a:blipFill>
            <a:blip r:embed="rId18" cstate="print"/>
            <a:stretch>
              <a:fillRect/>
            </a:stretch>
          </a:blipFill>
        </p:spPr>
        <p:txBody>
          <a:bodyPr wrap="square" lIns="0" tIns="0" rIns="0" bIns="0" rtlCol="0"/>
          <a:lstStyle/>
          <a:p>
            <a:endParaRPr/>
          </a:p>
        </p:txBody>
      </p:sp>
      <p:sp>
        <p:nvSpPr>
          <p:cNvPr id="51" name="object 51"/>
          <p:cNvSpPr/>
          <p:nvPr/>
        </p:nvSpPr>
        <p:spPr>
          <a:xfrm>
            <a:off x="1362455" y="5731764"/>
            <a:ext cx="5486400" cy="289560"/>
          </a:xfrm>
          <a:custGeom>
            <a:avLst/>
            <a:gdLst/>
            <a:ahLst/>
            <a:cxnLst/>
            <a:rect l="l" t="t" r="r" b="b"/>
            <a:pathLst>
              <a:path w="5486400" h="289560">
                <a:moveTo>
                  <a:pt x="144780" y="0"/>
                </a:moveTo>
                <a:lnTo>
                  <a:pt x="0" y="144780"/>
                </a:lnTo>
                <a:lnTo>
                  <a:pt x="144780" y="289560"/>
                </a:lnTo>
                <a:lnTo>
                  <a:pt x="144780" y="217170"/>
                </a:lnTo>
                <a:lnTo>
                  <a:pt x="5486400" y="217170"/>
                </a:lnTo>
                <a:lnTo>
                  <a:pt x="5486400" y="72390"/>
                </a:lnTo>
                <a:lnTo>
                  <a:pt x="144780" y="72390"/>
                </a:lnTo>
                <a:lnTo>
                  <a:pt x="144780" y="0"/>
                </a:lnTo>
                <a:close/>
              </a:path>
            </a:pathLst>
          </a:custGeom>
          <a:solidFill>
            <a:srgbClr val="92D050"/>
          </a:solidFill>
        </p:spPr>
        <p:txBody>
          <a:bodyPr wrap="square" lIns="0" tIns="0" rIns="0" bIns="0" rtlCol="0"/>
          <a:lstStyle/>
          <a:p>
            <a:endParaRPr/>
          </a:p>
        </p:txBody>
      </p:sp>
      <p:sp>
        <p:nvSpPr>
          <p:cNvPr id="52" name="object 52"/>
          <p:cNvSpPr/>
          <p:nvPr/>
        </p:nvSpPr>
        <p:spPr>
          <a:xfrm>
            <a:off x="1362455" y="5731764"/>
            <a:ext cx="5486400" cy="289560"/>
          </a:xfrm>
          <a:custGeom>
            <a:avLst/>
            <a:gdLst/>
            <a:ahLst/>
            <a:cxnLst/>
            <a:rect l="l" t="t" r="r" b="b"/>
            <a:pathLst>
              <a:path w="5486400" h="289560">
                <a:moveTo>
                  <a:pt x="0" y="144780"/>
                </a:moveTo>
                <a:lnTo>
                  <a:pt x="144780" y="0"/>
                </a:lnTo>
                <a:lnTo>
                  <a:pt x="144780" y="72390"/>
                </a:lnTo>
                <a:lnTo>
                  <a:pt x="5486400" y="72390"/>
                </a:lnTo>
                <a:lnTo>
                  <a:pt x="5486400" y="217170"/>
                </a:lnTo>
                <a:lnTo>
                  <a:pt x="144780" y="217170"/>
                </a:lnTo>
                <a:lnTo>
                  <a:pt x="144780" y="289560"/>
                </a:lnTo>
                <a:lnTo>
                  <a:pt x="0" y="144780"/>
                </a:lnTo>
                <a:close/>
              </a:path>
            </a:pathLst>
          </a:custGeom>
          <a:ln w="9144">
            <a:solidFill>
              <a:srgbClr val="92D050"/>
            </a:solidFill>
          </a:ln>
        </p:spPr>
        <p:txBody>
          <a:bodyPr wrap="square" lIns="0" tIns="0" rIns="0" bIns="0" rtlCol="0"/>
          <a:lstStyle/>
          <a:p>
            <a:endParaRPr/>
          </a:p>
        </p:txBody>
      </p:sp>
      <p:sp>
        <p:nvSpPr>
          <p:cNvPr id="53" name="object 53"/>
          <p:cNvSpPr txBox="1"/>
          <p:nvPr/>
        </p:nvSpPr>
        <p:spPr>
          <a:xfrm>
            <a:off x="3565397" y="5828080"/>
            <a:ext cx="1150620" cy="107950"/>
          </a:xfrm>
          <a:prstGeom prst="rect">
            <a:avLst/>
          </a:prstGeom>
        </p:spPr>
        <p:txBody>
          <a:bodyPr vert="horz" wrap="square" lIns="0" tIns="0" rIns="0" bIns="0" rtlCol="0">
            <a:spAutoFit/>
          </a:bodyPr>
          <a:lstStyle/>
          <a:p>
            <a:pPr marL="12700">
              <a:lnSpc>
                <a:spcPct val="100000"/>
              </a:lnSpc>
            </a:pPr>
            <a:r>
              <a:rPr sz="600" spc="-5" dirty="0">
                <a:solidFill>
                  <a:srgbClr val="FFFFFF"/>
                </a:solidFill>
                <a:latin typeface="Calibri"/>
                <a:cs typeface="Calibri"/>
              </a:rPr>
              <a:t>Ballance </a:t>
            </a:r>
            <a:r>
              <a:rPr sz="600" dirty="0">
                <a:solidFill>
                  <a:srgbClr val="FFFFFF"/>
                </a:solidFill>
                <a:latin typeface="Calibri"/>
                <a:cs typeface="Calibri"/>
              </a:rPr>
              <a:t>Managed </a:t>
            </a:r>
            <a:r>
              <a:rPr sz="600" spc="-5" dirty="0">
                <a:solidFill>
                  <a:srgbClr val="FFFFFF"/>
                </a:solidFill>
                <a:latin typeface="Calibri"/>
                <a:cs typeface="Calibri"/>
              </a:rPr>
              <a:t>Business</a:t>
            </a:r>
            <a:r>
              <a:rPr sz="600" spc="-30" dirty="0">
                <a:solidFill>
                  <a:srgbClr val="FFFFFF"/>
                </a:solidFill>
                <a:latin typeface="Calibri"/>
                <a:cs typeface="Calibri"/>
              </a:rPr>
              <a:t> </a:t>
            </a:r>
            <a:r>
              <a:rPr sz="600" spc="-5" dirty="0">
                <a:solidFill>
                  <a:srgbClr val="FFFFFF"/>
                </a:solidFill>
                <a:latin typeface="Calibri"/>
                <a:cs typeface="Calibri"/>
              </a:rPr>
              <a:t>Systems</a:t>
            </a:r>
            <a:endParaRPr sz="600">
              <a:latin typeface="Calibri"/>
              <a:cs typeface="Calibri"/>
            </a:endParaRPr>
          </a:p>
        </p:txBody>
      </p:sp>
      <p:sp>
        <p:nvSpPr>
          <p:cNvPr id="54" name="object 54"/>
          <p:cNvSpPr/>
          <p:nvPr/>
        </p:nvSpPr>
        <p:spPr>
          <a:xfrm>
            <a:off x="6902195" y="5698235"/>
            <a:ext cx="2039111" cy="396239"/>
          </a:xfrm>
          <a:prstGeom prst="rect">
            <a:avLst/>
          </a:prstGeom>
          <a:blipFill>
            <a:blip r:embed="rId19" cstate="print"/>
            <a:stretch>
              <a:fillRect/>
            </a:stretch>
          </a:blipFill>
        </p:spPr>
        <p:txBody>
          <a:bodyPr wrap="square" lIns="0" tIns="0" rIns="0" bIns="0" rtlCol="0"/>
          <a:lstStyle/>
          <a:p>
            <a:endParaRPr/>
          </a:p>
        </p:txBody>
      </p:sp>
      <p:sp>
        <p:nvSpPr>
          <p:cNvPr id="55" name="object 55"/>
          <p:cNvSpPr/>
          <p:nvPr/>
        </p:nvSpPr>
        <p:spPr>
          <a:xfrm>
            <a:off x="7459980" y="5785103"/>
            <a:ext cx="851916" cy="245363"/>
          </a:xfrm>
          <a:prstGeom prst="rect">
            <a:avLst/>
          </a:prstGeom>
          <a:blipFill>
            <a:blip r:embed="rId20" cstate="print"/>
            <a:stretch>
              <a:fillRect/>
            </a:stretch>
          </a:blipFill>
        </p:spPr>
        <p:txBody>
          <a:bodyPr wrap="square" lIns="0" tIns="0" rIns="0" bIns="0" rtlCol="0"/>
          <a:lstStyle/>
          <a:p>
            <a:endParaRPr/>
          </a:p>
        </p:txBody>
      </p:sp>
      <p:sp>
        <p:nvSpPr>
          <p:cNvPr id="56" name="object 56"/>
          <p:cNvSpPr/>
          <p:nvPr/>
        </p:nvSpPr>
        <p:spPr>
          <a:xfrm>
            <a:off x="6949440" y="5731764"/>
            <a:ext cx="1943100" cy="289560"/>
          </a:xfrm>
          <a:custGeom>
            <a:avLst/>
            <a:gdLst/>
            <a:ahLst/>
            <a:cxnLst/>
            <a:rect l="l" t="t" r="r" b="b"/>
            <a:pathLst>
              <a:path w="1943100" h="289560">
                <a:moveTo>
                  <a:pt x="1798319" y="0"/>
                </a:moveTo>
                <a:lnTo>
                  <a:pt x="1798319" y="72390"/>
                </a:lnTo>
                <a:lnTo>
                  <a:pt x="0" y="72390"/>
                </a:lnTo>
                <a:lnTo>
                  <a:pt x="0" y="217170"/>
                </a:lnTo>
                <a:lnTo>
                  <a:pt x="1798319" y="217170"/>
                </a:lnTo>
                <a:lnTo>
                  <a:pt x="1798319" y="289560"/>
                </a:lnTo>
                <a:lnTo>
                  <a:pt x="1943100" y="144780"/>
                </a:lnTo>
                <a:lnTo>
                  <a:pt x="1798319" y="0"/>
                </a:lnTo>
                <a:close/>
              </a:path>
            </a:pathLst>
          </a:custGeom>
          <a:solidFill>
            <a:srgbClr val="7E7E7E"/>
          </a:solidFill>
        </p:spPr>
        <p:txBody>
          <a:bodyPr wrap="square" lIns="0" tIns="0" rIns="0" bIns="0" rtlCol="0"/>
          <a:lstStyle/>
          <a:p>
            <a:endParaRPr/>
          </a:p>
        </p:txBody>
      </p:sp>
      <p:sp>
        <p:nvSpPr>
          <p:cNvPr id="57" name="object 57"/>
          <p:cNvSpPr/>
          <p:nvPr/>
        </p:nvSpPr>
        <p:spPr>
          <a:xfrm>
            <a:off x="6949440" y="5731764"/>
            <a:ext cx="1943100" cy="289560"/>
          </a:xfrm>
          <a:custGeom>
            <a:avLst/>
            <a:gdLst/>
            <a:ahLst/>
            <a:cxnLst/>
            <a:rect l="l" t="t" r="r" b="b"/>
            <a:pathLst>
              <a:path w="1943100" h="289560">
                <a:moveTo>
                  <a:pt x="0" y="72390"/>
                </a:moveTo>
                <a:lnTo>
                  <a:pt x="1798319" y="72390"/>
                </a:lnTo>
                <a:lnTo>
                  <a:pt x="1798319" y="0"/>
                </a:lnTo>
                <a:lnTo>
                  <a:pt x="1943100" y="144780"/>
                </a:lnTo>
                <a:lnTo>
                  <a:pt x="1798319" y="289560"/>
                </a:lnTo>
                <a:lnTo>
                  <a:pt x="1798319" y="217170"/>
                </a:lnTo>
                <a:lnTo>
                  <a:pt x="0" y="217170"/>
                </a:lnTo>
                <a:lnTo>
                  <a:pt x="0" y="72390"/>
                </a:lnTo>
                <a:close/>
              </a:path>
            </a:pathLst>
          </a:custGeom>
          <a:ln w="9144">
            <a:solidFill>
              <a:srgbClr val="7E7E7E"/>
            </a:solidFill>
          </a:ln>
        </p:spPr>
        <p:txBody>
          <a:bodyPr wrap="square" lIns="0" tIns="0" rIns="0" bIns="0" rtlCol="0"/>
          <a:lstStyle/>
          <a:p>
            <a:endParaRPr/>
          </a:p>
        </p:txBody>
      </p:sp>
      <p:sp>
        <p:nvSpPr>
          <p:cNvPr id="58" name="object 58"/>
          <p:cNvSpPr txBox="1"/>
          <p:nvPr/>
        </p:nvSpPr>
        <p:spPr>
          <a:xfrm>
            <a:off x="7536306" y="5828080"/>
            <a:ext cx="699770" cy="107950"/>
          </a:xfrm>
          <a:prstGeom prst="rect">
            <a:avLst/>
          </a:prstGeom>
        </p:spPr>
        <p:txBody>
          <a:bodyPr vert="horz" wrap="square" lIns="0" tIns="0" rIns="0" bIns="0" rtlCol="0">
            <a:spAutoFit/>
          </a:bodyPr>
          <a:lstStyle/>
          <a:p>
            <a:pPr marL="12700">
              <a:lnSpc>
                <a:spcPct val="100000"/>
              </a:lnSpc>
            </a:pPr>
            <a:r>
              <a:rPr sz="600" spc="-5" dirty="0">
                <a:solidFill>
                  <a:srgbClr val="FFFFFF"/>
                </a:solidFill>
                <a:latin typeface="Calibri"/>
                <a:cs typeface="Calibri"/>
              </a:rPr>
              <a:t>External </a:t>
            </a:r>
            <a:r>
              <a:rPr sz="600" dirty="0">
                <a:solidFill>
                  <a:srgbClr val="FFFFFF"/>
                </a:solidFill>
                <a:latin typeface="Calibri"/>
                <a:cs typeface="Calibri"/>
              </a:rPr>
              <a:t>Data</a:t>
            </a:r>
            <a:r>
              <a:rPr sz="600" spc="-70" dirty="0">
                <a:solidFill>
                  <a:srgbClr val="FFFFFF"/>
                </a:solidFill>
                <a:latin typeface="Calibri"/>
                <a:cs typeface="Calibri"/>
              </a:rPr>
              <a:t> </a:t>
            </a:r>
            <a:r>
              <a:rPr sz="600" spc="-5" dirty="0">
                <a:solidFill>
                  <a:srgbClr val="FFFFFF"/>
                </a:solidFill>
                <a:latin typeface="Calibri"/>
                <a:cs typeface="Calibri"/>
              </a:rPr>
              <a:t>Sources</a:t>
            </a:r>
            <a:endParaRPr sz="600">
              <a:latin typeface="Calibri"/>
              <a:cs typeface="Calibri"/>
            </a:endParaRPr>
          </a:p>
        </p:txBody>
      </p:sp>
      <p:sp>
        <p:nvSpPr>
          <p:cNvPr id="59" name="object 59"/>
          <p:cNvSpPr/>
          <p:nvPr/>
        </p:nvSpPr>
        <p:spPr>
          <a:xfrm>
            <a:off x="5818632" y="2023872"/>
            <a:ext cx="1078991" cy="525779"/>
          </a:xfrm>
          <a:prstGeom prst="rect">
            <a:avLst/>
          </a:prstGeom>
          <a:blipFill>
            <a:blip r:embed="rId21" cstate="print"/>
            <a:stretch>
              <a:fillRect/>
            </a:stretch>
          </a:blipFill>
        </p:spPr>
        <p:txBody>
          <a:bodyPr wrap="square" lIns="0" tIns="0" rIns="0" bIns="0" rtlCol="0"/>
          <a:lstStyle/>
          <a:p>
            <a:endParaRPr/>
          </a:p>
        </p:txBody>
      </p:sp>
      <p:sp>
        <p:nvSpPr>
          <p:cNvPr id="60" name="object 60"/>
          <p:cNvSpPr/>
          <p:nvPr/>
        </p:nvSpPr>
        <p:spPr>
          <a:xfrm>
            <a:off x="5917691" y="2130551"/>
            <a:ext cx="900684" cy="336803"/>
          </a:xfrm>
          <a:prstGeom prst="rect">
            <a:avLst/>
          </a:prstGeom>
          <a:blipFill>
            <a:blip r:embed="rId22" cstate="print"/>
            <a:stretch>
              <a:fillRect/>
            </a:stretch>
          </a:blipFill>
        </p:spPr>
        <p:txBody>
          <a:bodyPr wrap="square" lIns="0" tIns="0" rIns="0" bIns="0" rtlCol="0"/>
          <a:lstStyle/>
          <a:p>
            <a:endParaRPr/>
          </a:p>
        </p:txBody>
      </p:sp>
      <p:sp>
        <p:nvSpPr>
          <p:cNvPr id="61" name="object 61"/>
          <p:cNvSpPr/>
          <p:nvPr/>
        </p:nvSpPr>
        <p:spPr>
          <a:xfrm>
            <a:off x="5867400" y="2052827"/>
            <a:ext cx="981710" cy="428625"/>
          </a:xfrm>
          <a:custGeom>
            <a:avLst/>
            <a:gdLst/>
            <a:ahLst/>
            <a:cxnLst/>
            <a:rect l="l" t="t" r="r" b="b"/>
            <a:pathLst>
              <a:path w="981709" h="428625">
                <a:moveTo>
                  <a:pt x="910081" y="0"/>
                </a:moveTo>
                <a:lnTo>
                  <a:pt x="71374" y="0"/>
                </a:lnTo>
                <a:lnTo>
                  <a:pt x="43612" y="5615"/>
                </a:lnTo>
                <a:lnTo>
                  <a:pt x="20923" y="20923"/>
                </a:lnTo>
                <a:lnTo>
                  <a:pt x="5615" y="43612"/>
                </a:lnTo>
                <a:lnTo>
                  <a:pt x="0" y="71374"/>
                </a:lnTo>
                <a:lnTo>
                  <a:pt x="0" y="356870"/>
                </a:lnTo>
                <a:lnTo>
                  <a:pt x="5615" y="384631"/>
                </a:lnTo>
                <a:lnTo>
                  <a:pt x="20923" y="407320"/>
                </a:lnTo>
                <a:lnTo>
                  <a:pt x="43612" y="422628"/>
                </a:lnTo>
                <a:lnTo>
                  <a:pt x="71374" y="428244"/>
                </a:lnTo>
                <a:lnTo>
                  <a:pt x="910081" y="428244"/>
                </a:lnTo>
                <a:lnTo>
                  <a:pt x="937843" y="422628"/>
                </a:lnTo>
                <a:lnTo>
                  <a:pt x="960532" y="407320"/>
                </a:lnTo>
                <a:lnTo>
                  <a:pt x="975840" y="384631"/>
                </a:lnTo>
                <a:lnTo>
                  <a:pt x="981455" y="356870"/>
                </a:lnTo>
                <a:lnTo>
                  <a:pt x="981455" y="71374"/>
                </a:lnTo>
                <a:lnTo>
                  <a:pt x="975840" y="43612"/>
                </a:lnTo>
                <a:lnTo>
                  <a:pt x="960532" y="20923"/>
                </a:lnTo>
                <a:lnTo>
                  <a:pt x="937843" y="5615"/>
                </a:lnTo>
                <a:lnTo>
                  <a:pt x="910081" y="0"/>
                </a:lnTo>
                <a:close/>
              </a:path>
            </a:pathLst>
          </a:custGeom>
          <a:solidFill>
            <a:srgbClr val="FFFFFF"/>
          </a:solidFill>
        </p:spPr>
        <p:txBody>
          <a:bodyPr wrap="square" lIns="0" tIns="0" rIns="0" bIns="0" rtlCol="0"/>
          <a:lstStyle/>
          <a:p>
            <a:endParaRPr/>
          </a:p>
        </p:txBody>
      </p:sp>
      <p:sp>
        <p:nvSpPr>
          <p:cNvPr id="62" name="object 62"/>
          <p:cNvSpPr/>
          <p:nvPr/>
        </p:nvSpPr>
        <p:spPr>
          <a:xfrm>
            <a:off x="5867400" y="2052827"/>
            <a:ext cx="981710" cy="428625"/>
          </a:xfrm>
          <a:custGeom>
            <a:avLst/>
            <a:gdLst/>
            <a:ahLst/>
            <a:cxnLst/>
            <a:rect l="l" t="t" r="r" b="b"/>
            <a:pathLst>
              <a:path w="981709" h="428625">
                <a:moveTo>
                  <a:pt x="0" y="71374"/>
                </a:moveTo>
                <a:lnTo>
                  <a:pt x="5615" y="43612"/>
                </a:lnTo>
                <a:lnTo>
                  <a:pt x="20923" y="20923"/>
                </a:lnTo>
                <a:lnTo>
                  <a:pt x="43612" y="5615"/>
                </a:lnTo>
                <a:lnTo>
                  <a:pt x="71374" y="0"/>
                </a:lnTo>
                <a:lnTo>
                  <a:pt x="910081" y="0"/>
                </a:lnTo>
                <a:lnTo>
                  <a:pt x="937843" y="5615"/>
                </a:lnTo>
                <a:lnTo>
                  <a:pt x="960532" y="20923"/>
                </a:lnTo>
                <a:lnTo>
                  <a:pt x="975840" y="43612"/>
                </a:lnTo>
                <a:lnTo>
                  <a:pt x="981455" y="71374"/>
                </a:lnTo>
                <a:lnTo>
                  <a:pt x="981455" y="356870"/>
                </a:lnTo>
                <a:lnTo>
                  <a:pt x="975840" y="384631"/>
                </a:lnTo>
                <a:lnTo>
                  <a:pt x="960532" y="407320"/>
                </a:lnTo>
                <a:lnTo>
                  <a:pt x="937843" y="422628"/>
                </a:lnTo>
                <a:lnTo>
                  <a:pt x="910081" y="428244"/>
                </a:lnTo>
                <a:lnTo>
                  <a:pt x="71374" y="428244"/>
                </a:lnTo>
                <a:lnTo>
                  <a:pt x="43612" y="422628"/>
                </a:lnTo>
                <a:lnTo>
                  <a:pt x="20923" y="407320"/>
                </a:lnTo>
                <a:lnTo>
                  <a:pt x="5615" y="384631"/>
                </a:lnTo>
                <a:lnTo>
                  <a:pt x="0" y="356870"/>
                </a:lnTo>
                <a:lnTo>
                  <a:pt x="0" y="71374"/>
                </a:lnTo>
                <a:close/>
              </a:path>
            </a:pathLst>
          </a:custGeom>
          <a:ln w="12192">
            <a:solidFill>
              <a:srgbClr val="00B3F1"/>
            </a:solidFill>
          </a:ln>
        </p:spPr>
        <p:txBody>
          <a:bodyPr wrap="square" lIns="0" tIns="0" rIns="0" bIns="0" rtlCol="0"/>
          <a:lstStyle/>
          <a:p>
            <a:endParaRPr/>
          </a:p>
        </p:txBody>
      </p:sp>
      <p:sp>
        <p:nvSpPr>
          <p:cNvPr id="63" name="object 63"/>
          <p:cNvSpPr txBox="1"/>
          <p:nvPr/>
        </p:nvSpPr>
        <p:spPr>
          <a:xfrm>
            <a:off x="5994272" y="2171446"/>
            <a:ext cx="728980" cy="199390"/>
          </a:xfrm>
          <a:prstGeom prst="rect">
            <a:avLst/>
          </a:prstGeom>
        </p:spPr>
        <p:txBody>
          <a:bodyPr vert="horz" wrap="square" lIns="0" tIns="0" rIns="0" bIns="0" rtlCol="0">
            <a:spAutoFit/>
          </a:bodyPr>
          <a:lstStyle/>
          <a:p>
            <a:pPr marL="47625" marR="5080" indent="-35560">
              <a:lnSpc>
                <a:spcPct val="100000"/>
              </a:lnSpc>
            </a:pPr>
            <a:r>
              <a:rPr sz="600" spc="-5" dirty="0">
                <a:latin typeface="Calibri"/>
                <a:cs typeface="Calibri"/>
              </a:rPr>
              <a:t>IBM Cognos</a:t>
            </a:r>
            <a:r>
              <a:rPr sz="600" spc="-55" dirty="0">
                <a:latin typeface="Calibri"/>
                <a:cs typeface="Calibri"/>
              </a:rPr>
              <a:t> </a:t>
            </a:r>
            <a:r>
              <a:rPr sz="600" spc="-5" dirty="0">
                <a:latin typeface="Calibri"/>
                <a:cs typeface="Calibri"/>
              </a:rPr>
              <a:t>Disclosure  Management</a:t>
            </a:r>
            <a:r>
              <a:rPr sz="600" spc="-50" dirty="0">
                <a:latin typeface="Calibri"/>
                <a:cs typeface="Calibri"/>
              </a:rPr>
              <a:t> </a:t>
            </a:r>
            <a:r>
              <a:rPr sz="600" spc="-5" dirty="0">
                <a:latin typeface="Calibri"/>
                <a:cs typeface="Calibri"/>
              </a:rPr>
              <a:t>(CDM)</a:t>
            </a:r>
            <a:endParaRPr sz="600">
              <a:latin typeface="Calibri"/>
              <a:cs typeface="Calibri"/>
            </a:endParaRPr>
          </a:p>
        </p:txBody>
      </p:sp>
      <p:sp>
        <p:nvSpPr>
          <p:cNvPr id="64" name="object 64"/>
          <p:cNvSpPr/>
          <p:nvPr/>
        </p:nvSpPr>
        <p:spPr>
          <a:xfrm>
            <a:off x="2220467" y="6137147"/>
            <a:ext cx="1031747" cy="313944"/>
          </a:xfrm>
          <a:prstGeom prst="rect">
            <a:avLst/>
          </a:prstGeom>
          <a:blipFill>
            <a:blip r:embed="rId23" cstate="print"/>
            <a:stretch>
              <a:fillRect/>
            </a:stretch>
          </a:blipFill>
        </p:spPr>
        <p:txBody>
          <a:bodyPr wrap="square" lIns="0" tIns="0" rIns="0" bIns="0" rtlCol="0"/>
          <a:lstStyle/>
          <a:p>
            <a:endParaRPr/>
          </a:p>
        </p:txBody>
      </p:sp>
      <p:sp>
        <p:nvSpPr>
          <p:cNvPr id="65" name="object 65"/>
          <p:cNvSpPr/>
          <p:nvPr/>
        </p:nvSpPr>
        <p:spPr>
          <a:xfrm>
            <a:off x="2301239" y="6137147"/>
            <a:ext cx="888491" cy="336804"/>
          </a:xfrm>
          <a:prstGeom prst="rect">
            <a:avLst/>
          </a:prstGeom>
          <a:blipFill>
            <a:blip r:embed="rId24" cstate="print"/>
            <a:stretch>
              <a:fillRect/>
            </a:stretch>
          </a:blipFill>
        </p:spPr>
        <p:txBody>
          <a:bodyPr wrap="square" lIns="0" tIns="0" rIns="0" bIns="0" rtlCol="0"/>
          <a:lstStyle/>
          <a:p>
            <a:endParaRPr/>
          </a:p>
        </p:txBody>
      </p:sp>
      <p:sp>
        <p:nvSpPr>
          <p:cNvPr id="66" name="object 66"/>
          <p:cNvSpPr/>
          <p:nvPr/>
        </p:nvSpPr>
        <p:spPr>
          <a:xfrm>
            <a:off x="2269235" y="6166103"/>
            <a:ext cx="934719" cy="216535"/>
          </a:xfrm>
          <a:custGeom>
            <a:avLst/>
            <a:gdLst/>
            <a:ahLst/>
            <a:cxnLst/>
            <a:rect l="l" t="t" r="r" b="b"/>
            <a:pathLst>
              <a:path w="934719" h="216535">
                <a:moveTo>
                  <a:pt x="898144" y="0"/>
                </a:moveTo>
                <a:lnTo>
                  <a:pt x="36068" y="0"/>
                </a:lnTo>
                <a:lnTo>
                  <a:pt x="22020" y="2835"/>
                </a:lnTo>
                <a:lnTo>
                  <a:pt x="10556" y="10566"/>
                </a:lnTo>
                <a:lnTo>
                  <a:pt x="2831" y="22031"/>
                </a:lnTo>
                <a:lnTo>
                  <a:pt x="0" y="36068"/>
                </a:lnTo>
                <a:lnTo>
                  <a:pt x="0" y="180340"/>
                </a:lnTo>
                <a:lnTo>
                  <a:pt x="2831" y="194376"/>
                </a:lnTo>
                <a:lnTo>
                  <a:pt x="10556" y="205841"/>
                </a:lnTo>
                <a:lnTo>
                  <a:pt x="22020" y="213572"/>
                </a:lnTo>
                <a:lnTo>
                  <a:pt x="36068" y="216408"/>
                </a:lnTo>
                <a:lnTo>
                  <a:pt x="898144" y="216408"/>
                </a:lnTo>
                <a:lnTo>
                  <a:pt x="912191" y="213572"/>
                </a:lnTo>
                <a:lnTo>
                  <a:pt x="923655" y="205841"/>
                </a:lnTo>
                <a:lnTo>
                  <a:pt x="931380" y="194376"/>
                </a:lnTo>
                <a:lnTo>
                  <a:pt x="934212" y="180340"/>
                </a:lnTo>
                <a:lnTo>
                  <a:pt x="934212" y="36068"/>
                </a:lnTo>
                <a:lnTo>
                  <a:pt x="931380" y="22031"/>
                </a:lnTo>
                <a:lnTo>
                  <a:pt x="923655" y="10566"/>
                </a:lnTo>
                <a:lnTo>
                  <a:pt x="912191" y="2835"/>
                </a:lnTo>
                <a:lnTo>
                  <a:pt x="898144" y="0"/>
                </a:lnTo>
                <a:close/>
              </a:path>
            </a:pathLst>
          </a:custGeom>
          <a:solidFill>
            <a:srgbClr val="FFFFFF"/>
          </a:solidFill>
        </p:spPr>
        <p:txBody>
          <a:bodyPr wrap="square" lIns="0" tIns="0" rIns="0" bIns="0" rtlCol="0"/>
          <a:lstStyle/>
          <a:p>
            <a:endParaRPr/>
          </a:p>
        </p:txBody>
      </p:sp>
      <p:sp>
        <p:nvSpPr>
          <p:cNvPr id="67" name="object 67"/>
          <p:cNvSpPr/>
          <p:nvPr/>
        </p:nvSpPr>
        <p:spPr>
          <a:xfrm>
            <a:off x="2269235" y="6166103"/>
            <a:ext cx="934719" cy="216535"/>
          </a:xfrm>
          <a:custGeom>
            <a:avLst/>
            <a:gdLst/>
            <a:ahLst/>
            <a:cxnLst/>
            <a:rect l="l" t="t" r="r" b="b"/>
            <a:pathLst>
              <a:path w="934719" h="216535">
                <a:moveTo>
                  <a:pt x="0" y="36068"/>
                </a:moveTo>
                <a:lnTo>
                  <a:pt x="2831" y="22031"/>
                </a:lnTo>
                <a:lnTo>
                  <a:pt x="10556" y="10566"/>
                </a:lnTo>
                <a:lnTo>
                  <a:pt x="22020" y="2835"/>
                </a:lnTo>
                <a:lnTo>
                  <a:pt x="36068" y="0"/>
                </a:lnTo>
                <a:lnTo>
                  <a:pt x="898144" y="0"/>
                </a:lnTo>
                <a:lnTo>
                  <a:pt x="912191" y="2835"/>
                </a:lnTo>
                <a:lnTo>
                  <a:pt x="923655" y="10566"/>
                </a:lnTo>
                <a:lnTo>
                  <a:pt x="931380" y="22031"/>
                </a:lnTo>
                <a:lnTo>
                  <a:pt x="934212" y="36068"/>
                </a:lnTo>
                <a:lnTo>
                  <a:pt x="934212" y="180340"/>
                </a:lnTo>
                <a:lnTo>
                  <a:pt x="931380" y="194376"/>
                </a:lnTo>
                <a:lnTo>
                  <a:pt x="923655" y="205841"/>
                </a:lnTo>
                <a:lnTo>
                  <a:pt x="912191" y="213572"/>
                </a:lnTo>
                <a:lnTo>
                  <a:pt x="898144" y="216408"/>
                </a:lnTo>
                <a:lnTo>
                  <a:pt x="36068" y="216408"/>
                </a:lnTo>
                <a:lnTo>
                  <a:pt x="22020" y="213572"/>
                </a:lnTo>
                <a:lnTo>
                  <a:pt x="10556" y="205841"/>
                </a:lnTo>
                <a:lnTo>
                  <a:pt x="2831" y="194376"/>
                </a:lnTo>
                <a:lnTo>
                  <a:pt x="0" y="180340"/>
                </a:lnTo>
                <a:lnTo>
                  <a:pt x="0" y="36068"/>
                </a:lnTo>
                <a:close/>
              </a:path>
            </a:pathLst>
          </a:custGeom>
          <a:ln w="12192">
            <a:solidFill>
              <a:srgbClr val="79C143"/>
            </a:solidFill>
          </a:ln>
        </p:spPr>
        <p:txBody>
          <a:bodyPr wrap="square" lIns="0" tIns="0" rIns="0" bIns="0" rtlCol="0"/>
          <a:lstStyle/>
          <a:p>
            <a:endParaRPr/>
          </a:p>
        </p:txBody>
      </p:sp>
      <p:sp>
        <p:nvSpPr>
          <p:cNvPr id="68" name="object 68"/>
          <p:cNvSpPr txBox="1"/>
          <p:nvPr/>
        </p:nvSpPr>
        <p:spPr>
          <a:xfrm>
            <a:off x="2376932" y="6179210"/>
            <a:ext cx="718820" cy="199390"/>
          </a:xfrm>
          <a:prstGeom prst="rect">
            <a:avLst/>
          </a:prstGeom>
        </p:spPr>
        <p:txBody>
          <a:bodyPr vert="horz" wrap="square" lIns="0" tIns="0" rIns="0" bIns="0" rtlCol="0">
            <a:spAutoFit/>
          </a:bodyPr>
          <a:lstStyle/>
          <a:p>
            <a:pPr marL="88900" marR="5080" indent="-76200">
              <a:lnSpc>
                <a:spcPct val="100000"/>
              </a:lnSpc>
            </a:pPr>
            <a:r>
              <a:rPr sz="600" spc="-5" dirty="0">
                <a:latin typeface="Calibri"/>
                <a:cs typeface="Calibri"/>
              </a:rPr>
              <a:t>Current Operational </a:t>
            </a:r>
            <a:r>
              <a:rPr sz="600" dirty="0">
                <a:latin typeface="Calibri"/>
                <a:cs typeface="Calibri"/>
              </a:rPr>
              <a:t>&amp;  </a:t>
            </a:r>
            <a:r>
              <a:rPr sz="600" spc="-5" dirty="0">
                <a:latin typeface="Calibri"/>
                <a:cs typeface="Calibri"/>
              </a:rPr>
              <a:t>Planning</a:t>
            </a:r>
            <a:r>
              <a:rPr sz="600" spc="-50" dirty="0">
                <a:latin typeface="Calibri"/>
                <a:cs typeface="Calibri"/>
              </a:rPr>
              <a:t> </a:t>
            </a:r>
            <a:r>
              <a:rPr sz="600" spc="-5" dirty="0">
                <a:latin typeface="Calibri"/>
                <a:cs typeface="Calibri"/>
              </a:rPr>
              <a:t>Systems</a:t>
            </a:r>
            <a:endParaRPr sz="600">
              <a:latin typeface="Calibri"/>
              <a:cs typeface="Calibri"/>
            </a:endParaRPr>
          </a:p>
        </p:txBody>
      </p:sp>
      <p:sp>
        <p:nvSpPr>
          <p:cNvPr id="69" name="object 69"/>
          <p:cNvSpPr/>
          <p:nvPr/>
        </p:nvSpPr>
        <p:spPr>
          <a:xfrm>
            <a:off x="1210055" y="6137147"/>
            <a:ext cx="1034795" cy="313944"/>
          </a:xfrm>
          <a:prstGeom prst="rect">
            <a:avLst/>
          </a:prstGeom>
          <a:blipFill>
            <a:blip r:embed="rId25" cstate="print"/>
            <a:stretch>
              <a:fillRect/>
            </a:stretch>
          </a:blipFill>
        </p:spPr>
        <p:txBody>
          <a:bodyPr wrap="square" lIns="0" tIns="0" rIns="0" bIns="0" rtlCol="0"/>
          <a:lstStyle/>
          <a:p>
            <a:endParaRPr/>
          </a:p>
        </p:txBody>
      </p:sp>
      <p:sp>
        <p:nvSpPr>
          <p:cNvPr id="70" name="object 70"/>
          <p:cNvSpPr/>
          <p:nvPr/>
        </p:nvSpPr>
        <p:spPr>
          <a:xfrm>
            <a:off x="1284732" y="6137147"/>
            <a:ext cx="902207" cy="336804"/>
          </a:xfrm>
          <a:prstGeom prst="rect">
            <a:avLst/>
          </a:prstGeom>
          <a:blipFill>
            <a:blip r:embed="rId26" cstate="print"/>
            <a:stretch>
              <a:fillRect/>
            </a:stretch>
          </a:blipFill>
        </p:spPr>
        <p:txBody>
          <a:bodyPr wrap="square" lIns="0" tIns="0" rIns="0" bIns="0" rtlCol="0"/>
          <a:lstStyle/>
          <a:p>
            <a:endParaRPr/>
          </a:p>
        </p:txBody>
      </p:sp>
      <p:sp>
        <p:nvSpPr>
          <p:cNvPr id="71" name="object 71"/>
          <p:cNvSpPr/>
          <p:nvPr/>
        </p:nvSpPr>
        <p:spPr>
          <a:xfrm>
            <a:off x="1258824" y="6166103"/>
            <a:ext cx="937260" cy="216535"/>
          </a:xfrm>
          <a:custGeom>
            <a:avLst/>
            <a:gdLst/>
            <a:ahLst/>
            <a:cxnLst/>
            <a:rect l="l" t="t" r="r" b="b"/>
            <a:pathLst>
              <a:path w="937260" h="216535">
                <a:moveTo>
                  <a:pt x="901192" y="0"/>
                </a:moveTo>
                <a:lnTo>
                  <a:pt x="36067" y="0"/>
                </a:lnTo>
                <a:lnTo>
                  <a:pt x="22020" y="2835"/>
                </a:lnTo>
                <a:lnTo>
                  <a:pt x="10556" y="10566"/>
                </a:lnTo>
                <a:lnTo>
                  <a:pt x="2831" y="22031"/>
                </a:lnTo>
                <a:lnTo>
                  <a:pt x="0" y="36068"/>
                </a:lnTo>
                <a:lnTo>
                  <a:pt x="0" y="180340"/>
                </a:lnTo>
                <a:lnTo>
                  <a:pt x="2831" y="194376"/>
                </a:lnTo>
                <a:lnTo>
                  <a:pt x="10556" y="205841"/>
                </a:lnTo>
                <a:lnTo>
                  <a:pt x="22020" y="213572"/>
                </a:lnTo>
                <a:lnTo>
                  <a:pt x="36067" y="216408"/>
                </a:lnTo>
                <a:lnTo>
                  <a:pt x="901192" y="216408"/>
                </a:lnTo>
                <a:lnTo>
                  <a:pt x="915239" y="213572"/>
                </a:lnTo>
                <a:lnTo>
                  <a:pt x="926703" y="205841"/>
                </a:lnTo>
                <a:lnTo>
                  <a:pt x="934428" y="194376"/>
                </a:lnTo>
                <a:lnTo>
                  <a:pt x="937259" y="180340"/>
                </a:lnTo>
                <a:lnTo>
                  <a:pt x="937259" y="36068"/>
                </a:lnTo>
                <a:lnTo>
                  <a:pt x="934428" y="22031"/>
                </a:lnTo>
                <a:lnTo>
                  <a:pt x="926703" y="10566"/>
                </a:lnTo>
                <a:lnTo>
                  <a:pt x="915239" y="2835"/>
                </a:lnTo>
                <a:lnTo>
                  <a:pt x="901192" y="0"/>
                </a:lnTo>
                <a:close/>
              </a:path>
            </a:pathLst>
          </a:custGeom>
          <a:solidFill>
            <a:srgbClr val="FFFFFF"/>
          </a:solidFill>
        </p:spPr>
        <p:txBody>
          <a:bodyPr wrap="square" lIns="0" tIns="0" rIns="0" bIns="0" rtlCol="0"/>
          <a:lstStyle/>
          <a:p>
            <a:endParaRPr/>
          </a:p>
        </p:txBody>
      </p:sp>
      <p:sp>
        <p:nvSpPr>
          <p:cNvPr id="72" name="object 72"/>
          <p:cNvSpPr/>
          <p:nvPr/>
        </p:nvSpPr>
        <p:spPr>
          <a:xfrm>
            <a:off x="1258824" y="6166103"/>
            <a:ext cx="937260" cy="216535"/>
          </a:xfrm>
          <a:custGeom>
            <a:avLst/>
            <a:gdLst/>
            <a:ahLst/>
            <a:cxnLst/>
            <a:rect l="l" t="t" r="r" b="b"/>
            <a:pathLst>
              <a:path w="937260" h="216535">
                <a:moveTo>
                  <a:pt x="0" y="36068"/>
                </a:moveTo>
                <a:lnTo>
                  <a:pt x="2831" y="22031"/>
                </a:lnTo>
                <a:lnTo>
                  <a:pt x="10556" y="10566"/>
                </a:lnTo>
                <a:lnTo>
                  <a:pt x="22020" y="2835"/>
                </a:lnTo>
                <a:lnTo>
                  <a:pt x="36067" y="0"/>
                </a:lnTo>
                <a:lnTo>
                  <a:pt x="901192" y="0"/>
                </a:lnTo>
                <a:lnTo>
                  <a:pt x="915239" y="2835"/>
                </a:lnTo>
                <a:lnTo>
                  <a:pt x="926703" y="10566"/>
                </a:lnTo>
                <a:lnTo>
                  <a:pt x="934428" y="22031"/>
                </a:lnTo>
                <a:lnTo>
                  <a:pt x="937259" y="36068"/>
                </a:lnTo>
                <a:lnTo>
                  <a:pt x="937259" y="180340"/>
                </a:lnTo>
                <a:lnTo>
                  <a:pt x="934428" y="194376"/>
                </a:lnTo>
                <a:lnTo>
                  <a:pt x="926703" y="205841"/>
                </a:lnTo>
                <a:lnTo>
                  <a:pt x="915239" y="213572"/>
                </a:lnTo>
                <a:lnTo>
                  <a:pt x="901192" y="216408"/>
                </a:lnTo>
                <a:lnTo>
                  <a:pt x="36067" y="216408"/>
                </a:lnTo>
                <a:lnTo>
                  <a:pt x="22020" y="213572"/>
                </a:lnTo>
                <a:lnTo>
                  <a:pt x="10556" y="205841"/>
                </a:lnTo>
                <a:lnTo>
                  <a:pt x="2831" y="194376"/>
                </a:lnTo>
                <a:lnTo>
                  <a:pt x="0" y="180340"/>
                </a:lnTo>
                <a:lnTo>
                  <a:pt x="0" y="36068"/>
                </a:lnTo>
                <a:close/>
              </a:path>
            </a:pathLst>
          </a:custGeom>
          <a:ln w="12192">
            <a:solidFill>
              <a:srgbClr val="00B3F1"/>
            </a:solidFill>
          </a:ln>
        </p:spPr>
        <p:txBody>
          <a:bodyPr wrap="square" lIns="0" tIns="0" rIns="0" bIns="0" rtlCol="0"/>
          <a:lstStyle/>
          <a:p>
            <a:endParaRPr/>
          </a:p>
        </p:txBody>
      </p:sp>
      <p:sp>
        <p:nvSpPr>
          <p:cNvPr id="73" name="object 73"/>
          <p:cNvSpPr txBox="1"/>
          <p:nvPr/>
        </p:nvSpPr>
        <p:spPr>
          <a:xfrm>
            <a:off x="1361058" y="6179210"/>
            <a:ext cx="732155" cy="199390"/>
          </a:xfrm>
          <a:prstGeom prst="rect">
            <a:avLst/>
          </a:prstGeom>
        </p:spPr>
        <p:txBody>
          <a:bodyPr vert="horz" wrap="square" lIns="0" tIns="0" rIns="0" bIns="0" rtlCol="0">
            <a:spAutoFit/>
          </a:bodyPr>
          <a:lstStyle/>
          <a:p>
            <a:pPr marL="189230" marR="5080" indent="-177165">
              <a:lnSpc>
                <a:spcPct val="100000"/>
              </a:lnSpc>
            </a:pPr>
            <a:r>
              <a:rPr sz="600" spc="-5" dirty="0">
                <a:latin typeface="Calibri"/>
                <a:cs typeface="Calibri"/>
              </a:rPr>
              <a:t>Current BI Processes </a:t>
            </a:r>
            <a:r>
              <a:rPr sz="600" dirty="0">
                <a:latin typeface="Calibri"/>
                <a:cs typeface="Calibri"/>
              </a:rPr>
              <a:t>&amp;  </a:t>
            </a:r>
            <a:r>
              <a:rPr sz="600" spc="-5" dirty="0">
                <a:latin typeface="Calibri"/>
                <a:cs typeface="Calibri"/>
              </a:rPr>
              <a:t>Technology</a:t>
            </a:r>
            <a:endParaRPr sz="600">
              <a:latin typeface="Calibri"/>
              <a:cs typeface="Calibri"/>
            </a:endParaRPr>
          </a:p>
        </p:txBody>
      </p:sp>
      <p:sp>
        <p:nvSpPr>
          <p:cNvPr id="74" name="object 74"/>
          <p:cNvSpPr txBox="1"/>
          <p:nvPr/>
        </p:nvSpPr>
        <p:spPr>
          <a:xfrm>
            <a:off x="740765" y="6204915"/>
            <a:ext cx="438150" cy="171450"/>
          </a:xfrm>
          <a:prstGeom prst="rect">
            <a:avLst/>
          </a:prstGeom>
        </p:spPr>
        <p:txBody>
          <a:bodyPr vert="horz" wrap="square" lIns="0" tIns="0" rIns="0" bIns="0" rtlCol="0">
            <a:spAutoFit/>
          </a:bodyPr>
          <a:lstStyle/>
          <a:p>
            <a:pPr marL="12700">
              <a:lnSpc>
                <a:spcPct val="100000"/>
              </a:lnSpc>
            </a:pPr>
            <a:r>
              <a:rPr sz="1000" b="1" spc="-5" dirty="0">
                <a:latin typeface="Calibri"/>
                <a:cs typeface="Calibri"/>
              </a:rPr>
              <a:t>Legend:</a:t>
            </a:r>
            <a:endParaRPr sz="1000">
              <a:latin typeface="Calibri"/>
              <a:cs typeface="Calibri"/>
            </a:endParaRPr>
          </a:p>
        </p:txBody>
      </p:sp>
      <p:sp>
        <p:nvSpPr>
          <p:cNvPr id="75" name="object 75"/>
          <p:cNvSpPr/>
          <p:nvPr/>
        </p:nvSpPr>
        <p:spPr>
          <a:xfrm>
            <a:off x="1691639" y="2055876"/>
            <a:ext cx="475488" cy="576072"/>
          </a:xfrm>
          <a:prstGeom prst="rect">
            <a:avLst/>
          </a:prstGeom>
          <a:blipFill>
            <a:blip r:embed="rId27" cstate="print"/>
            <a:stretch>
              <a:fillRect/>
            </a:stretch>
          </a:blipFill>
        </p:spPr>
        <p:txBody>
          <a:bodyPr wrap="square" lIns="0" tIns="0" rIns="0" bIns="0" rtlCol="0"/>
          <a:lstStyle/>
          <a:p>
            <a:endParaRPr/>
          </a:p>
        </p:txBody>
      </p:sp>
      <p:sp>
        <p:nvSpPr>
          <p:cNvPr id="76" name="object 76"/>
          <p:cNvSpPr/>
          <p:nvPr/>
        </p:nvSpPr>
        <p:spPr>
          <a:xfrm>
            <a:off x="1383791" y="4546091"/>
            <a:ext cx="807720" cy="1037844"/>
          </a:xfrm>
          <a:prstGeom prst="rect">
            <a:avLst/>
          </a:prstGeom>
          <a:blipFill>
            <a:blip r:embed="rId28" cstate="print"/>
            <a:stretch>
              <a:fillRect/>
            </a:stretch>
          </a:blipFill>
        </p:spPr>
        <p:txBody>
          <a:bodyPr wrap="square" lIns="0" tIns="0" rIns="0" bIns="0" rtlCol="0"/>
          <a:lstStyle/>
          <a:p>
            <a:endParaRPr/>
          </a:p>
        </p:txBody>
      </p:sp>
      <p:sp>
        <p:nvSpPr>
          <p:cNvPr id="77" name="object 77"/>
          <p:cNvSpPr/>
          <p:nvPr/>
        </p:nvSpPr>
        <p:spPr>
          <a:xfrm>
            <a:off x="1476755" y="5288279"/>
            <a:ext cx="620268" cy="324612"/>
          </a:xfrm>
          <a:prstGeom prst="rect">
            <a:avLst/>
          </a:prstGeom>
          <a:blipFill>
            <a:blip r:embed="rId29" cstate="print"/>
            <a:stretch>
              <a:fillRect/>
            </a:stretch>
          </a:blipFill>
        </p:spPr>
        <p:txBody>
          <a:bodyPr wrap="square" lIns="0" tIns="0" rIns="0" bIns="0" rtlCol="0"/>
          <a:lstStyle/>
          <a:p>
            <a:endParaRPr/>
          </a:p>
        </p:txBody>
      </p:sp>
      <p:sp>
        <p:nvSpPr>
          <p:cNvPr id="78" name="object 78"/>
          <p:cNvSpPr/>
          <p:nvPr/>
        </p:nvSpPr>
        <p:spPr>
          <a:xfrm>
            <a:off x="1431036" y="4573523"/>
            <a:ext cx="713740" cy="943610"/>
          </a:xfrm>
          <a:custGeom>
            <a:avLst/>
            <a:gdLst/>
            <a:ahLst/>
            <a:cxnLst/>
            <a:rect l="l" t="t" r="r" b="b"/>
            <a:pathLst>
              <a:path w="713739" h="943610">
                <a:moveTo>
                  <a:pt x="713232" y="0"/>
                </a:moveTo>
                <a:lnTo>
                  <a:pt x="118872" y="0"/>
                </a:lnTo>
                <a:lnTo>
                  <a:pt x="72598" y="9340"/>
                </a:lnTo>
                <a:lnTo>
                  <a:pt x="34813" y="34813"/>
                </a:lnTo>
                <a:lnTo>
                  <a:pt x="9340" y="72598"/>
                </a:lnTo>
                <a:lnTo>
                  <a:pt x="0" y="118871"/>
                </a:lnTo>
                <a:lnTo>
                  <a:pt x="0" y="943356"/>
                </a:lnTo>
                <a:lnTo>
                  <a:pt x="594359" y="943356"/>
                </a:lnTo>
                <a:lnTo>
                  <a:pt x="640633" y="934015"/>
                </a:lnTo>
                <a:lnTo>
                  <a:pt x="678418" y="908542"/>
                </a:lnTo>
                <a:lnTo>
                  <a:pt x="703891" y="870757"/>
                </a:lnTo>
                <a:lnTo>
                  <a:pt x="713232" y="824484"/>
                </a:lnTo>
                <a:lnTo>
                  <a:pt x="713232" y="0"/>
                </a:lnTo>
                <a:close/>
              </a:path>
            </a:pathLst>
          </a:custGeom>
          <a:solidFill>
            <a:srgbClr val="FFFFFF"/>
          </a:solidFill>
        </p:spPr>
        <p:txBody>
          <a:bodyPr wrap="square" lIns="0" tIns="0" rIns="0" bIns="0" rtlCol="0"/>
          <a:lstStyle/>
          <a:p>
            <a:endParaRPr/>
          </a:p>
        </p:txBody>
      </p:sp>
      <p:sp>
        <p:nvSpPr>
          <p:cNvPr id="79" name="object 79"/>
          <p:cNvSpPr/>
          <p:nvPr/>
        </p:nvSpPr>
        <p:spPr>
          <a:xfrm>
            <a:off x="1431036" y="4573523"/>
            <a:ext cx="713740" cy="943610"/>
          </a:xfrm>
          <a:custGeom>
            <a:avLst/>
            <a:gdLst/>
            <a:ahLst/>
            <a:cxnLst/>
            <a:rect l="l" t="t" r="r" b="b"/>
            <a:pathLst>
              <a:path w="713739" h="943610">
                <a:moveTo>
                  <a:pt x="118872" y="0"/>
                </a:moveTo>
                <a:lnTo>
                  <a:pt x="713232" y="0"/>
                </a:lnTo>
                <a:lnTo>
                  <a:pt x="713232" y="824484"/>
                </a:lnTo>
                <a:lnTo>
                  <a:pt x="703891" y="870757"/>
                </a:lnTo>
                <a:lnTo>
                  <a:pt x="678418" y="908542"/>
                </a:lnTo>
                <a:lnTo>
                  <a:pt x="640633" y="934015"/>
                </a:lnTo>
                <a:lnTo>
                  <a:pt x="594359" y="943356"/>
                </a:lnTo>
                <a:lnTo>
                  <a:pt x="0" y="943356"/>
                </a:lnTo>
                <a:lnTo>
                  <a:pt x="0" y="118871"/>
                </a:lnTo>
                <a:lnTo>
                  <a:pt x="9340" y="72598"/>
                </a:lnTo>
                <a:lnTo>
                  <a:pt x="34813" y="34813"/>
                </a:lnTo>
                <a:lnTo>
                  <a:pt x="72598" y="9340"/>
                </a:lnTo>
                <a:lnTo>
                  <a:pt x="118872" y="0"/>
                </a:lnTo>
                <a:close/>
              </a:path>
            </a:pathLst>
          </a:custGeom>
          <a:ln w="9144">
            <a:solidFill>
              <a:srgbClr val="92D050"/>
            </a:solidFill>
          </a:ln>
        </p:spPr>
        <p:txBody>
          <a:bodyPr wrap="square" lIns="0" tIns="0" rIns="0" bIns="0" rtlCol="0"/>
          <a:lstStyle/>
          <a:p>
            <a:endParaRPr/>
          </a:p>
        </p:txBody>
      </p:sp>
      <p:sp>
        <p:nvSpPr>
          <p:cNvPr id="80" name="object 80"/>
          <p:cNvSpPr txBox="1"/>
          <p:nvPr/>
        </p:nvSpPr>
        <p:spPr>
          <a:xfrm>
            <a:off x="1575308" y="5338317"/>
            <a:ext cx="423545" cy="155575"/>
          </a:xfrm>
          <a:prstGeom prst="rect">
            <a:avLst/>
          </a:prstGeom>
        </p:spPr>
        <p:txBody>
          <a:bodyPr vert="horz" wrap="square" lIns="0" tIns="0" rIns="0" bIns="0" rtlCol="0">
            <a:spAutoFit/>
          </a:bodyPr>
          <a:lstStyle/>
          <a:p>
            <a:pPr marL="12700">
              <a:lnSpc>
                <a:spcPct val="100000"/>
              </a:lnSpc>
            </a:pPr>
            <a:r>
              <a:rPr sz="900" spc="-10" dirty="0">
                <a:solidFill>
                  <a:srgbClr val="5B922F"/>
                </a:solidFill>
                <a:latin typeface="Calibri"/>
                <a:cs typeface="Calibri"/>
              </a:rPr>
              <a:t>S</a:t>
            </a:r>
            <a:r>
              <a:rPr sz="900" spc="-5" dirty="0">
                <a:solidFill>
                  <a:srgbClr val="5B922F"/>
                </a:solidFill>
                <a:latin typeface="Calibri"/>
                <a:cs typeface="Calibri"/>
              </a:rPr>
              <a:t>upe</a:t>
            </a:r>
            <a:r>
              <a:rPr sz="900" dirty="0">
                <a:solidFill>
                  <a:srgbClr val="5B922F"/>
                </a:solidFill>
                <a:latin typeface="Calibri"/>
                <a:cs typeface="Calibri"/>
              </a:rPr>
              <a:t>r</a:t>
            </a:r>
            <a:r>
              <a:rPr sz="900" spc="-10" dirty="0">
                <a:solidFill>
                  <a:srgbClr val="5B922F"/>
                </a:solidFill>
                <a:latin typeface="Calibri"/>
                <a:cs typeface="Calibri"/>
              </a:rPr>
              <a:t>A</a:t>
            </a:r>
            <a:r>
              <a:rPr sz="900" spc="-5" dirty="0">
                <a:solidFill>
                  <a:srgbClr val="5B922F"/>
                </a:solidFill>
                <a:latin typeface="Calibri"/>
                <a:cs typeface="Calibri"/>
              </a:rPr>
              <a:t>i</a:t>
            </a:r>
            <a:r>
              <a:rPr sz="900" dirty="0">
                <a:solidFill>
                  <a:srgbClr val="5B922F"/>
                </a:solidFill>
                <a:latin typeface="Calibri"/>
                <a:cs typeface="Calibri"/>
              </a:rPr>
              <a:t>r</a:t>
            </a:r>
            <a:endParaRPr sz="900">
              <a:latin typeface="Calibri"/>
              <a:cs typeface="Calibri"/>
            </a:endParaRPr>
          </a:p>
        </p:txBody>
      </p:sp>
      <p:sp>
        <p:nvSpPr>
          <p:cNvPr id="81" name="object 81"/>
          <p:cNvSpPr/>
          <p:nvPr/>
        </p:nvSpPr>
        <p:spPr>
          <a:xfrm>
            <a:off x="1522475" y="4622291"/>
            <a:ext cx="566927" cy="384048"/>
          </a:xfrm>
          <a:prstGeom prst="rect">
            <a:avLst/>
          </a:prstGeom>
          <a:blipFill>
            <a:blip r:embed="rId30" cstate="print"/>
            <a:stretch>
              <a:fillRect/>
            </a:stretch>
          </a:blipFill>
        </p:spPr>
        <p:txBody>
          <a:bodyPr wrap="square" lIns="0" tIns="0" rIns="0" bIns="0" rtlCol="0"/>
          <a:lstStyle/>
          <a:p>
            <a:endParaRPr/>
          </a:p>
        </p:txBody>
      </p:sp>
      <p:sp>
        <p:nvSpPr>
          <p:cNvPr id="82" name="object 82"/>
          <p:cNvSpPr/>
          <p:nvPr/>
        </p:nvSpPr>
        <p:spPr>
          <a:xfrm>
            <a:off x="1586483" y="4675632"/>
            <a:ext cx="438912" cy="336804"/>
          </a:xfrm>
          <a:prstGeom prst="rect">
            <a:avLst/>
          </a:prstGeom>
          <a:blipFill>
            <a:blip r:embed="rId31" cstate="print"/>
            <a:stretch>
              <a:fillRect/>
            </a:stretch>
          </a:blipFill>
        </p:spPr>
        <p:txBody>
          <a:bodyPr wrap="square" lIns="0" tIns="0" rIns="0" bIns="0" rtlCol="0"/>
          <a:lstStyle/>
          <a:p>
            <a:endParaRPr/>
          </a:p>
        </p:txBody>
      </p:sp>
      <p:sp>
        <p:nvSpPr>
          <p:cNvPr id="83" name="object 83"/>
          <p:cNvSpPr/>
          <p:nvPr/>
        </p:nvSpPr>
        <p:spPr>
          <a:xfrm>
            <a:off x="1569719" y="4685919"/>
            <a:ext cx="472440" cy="253364"/>
          </a:xfrm>
          <a:prstGeom prst="rect">
            <a:avLst/>
          </a:prstGeom>
          <a:blipFill>
            <a:blip r:embed="rId32" cstate="print"/>
            <a:stretch>
              <a:fillRect/>
            </a:stretch>
          </a:blipFill>
        </p:spPr>
        <p:txBody>
          <a:bodyPr wrap="square" lIns="0" tIns="0" rIns="0" bIns="0" rtlCol="0"/>
          <a:lstStyle/>
          <a:p>
            <a:endParaRPr/>
          </a:p>
        </p:txBody>
      </p:sp>
      <p:sp>
        <p:nvSpPr>
          <p:cNvPr id="84" name="object 84"/>
          <p:cNvSpPr/>
          <p:nvPr/>
        </p:nvSpPr>
        <p:spPr>
          <a:xfrm>
            <a:off x="1569719" y="4649723"/>
            <a:ext cx="472440" cy="72389"/>
          </a:xfrm>
          <a:prstGeom prst="rect">
            <a:avLst/>
          </a:prstGeom>
          <a:blipFill>
            <a:blip r:embed="rId33" cstate="print"/>
            <a:stretch>
              <a:fillRect/>
            </a:stretch>
          </a:blipFill>
        </p:spPr>
        <p:txBody>
          <a:bodyPr wrap="square" lIns="0" tIns="0" rIns="0" bIns="0" rtlCol="0"/>
          <a:lstStyle/>
          <a:p>
            <a:endParaRPr/>
          </a:p>
        </p:txBody>
      </p:sp>
      <p:sp>
        <p:nvSpPr>
          <p:cNvPr id="85" name="object 85"/>
          <p:cNvSpPr/>
          <p:nvPr/>
        </p:nvSpPr>
        <p:spPr>
          <a:xfrm>
            <a:off x="1569719" y="4649723"/>
            <a:ext cx="472440" cy="72390"/>
          </a:xfrm>
          <a:custGeom>
            <a:avLst/>
            <a:gdLst/>
            <a:ahLst/>
            <a:cxnLst/>
            <a:rect l="l" t="t" r="r" b="b"/>
            <a:pathLst>
              <a:path w="472439" h="72389">
                <a:moveTo>
                  <a:pt x="472440" y="36194"/>
                </a:moveTo>
                <a:lnTo>
                  <a:pt x="426854" y="57549"/>
                </a:lnTo>
                <a:lnTo>
                  <a:pt x="375714" y="65391"/>
                </a:lnTo>
                <a:lnTo>
                  <a:pt x="310871" y="70539"/>
                </a:lnTo>
                <a:lnTo>
                  <a:pt x="236219" y="72389"/>
                </a:lnTo>
                <a:lnTo>
                  <a:pt x="161568" y="70539"/>
                </a:lnTo>
                <a:lnTo>
                  <a:pt x="96725" y="65391"/>
                </a:lnTo>
                <a:lnTo>
                  <a:pt x="45585" y="57549"/>
                </a:lnTo>
                <a:lnTo>
                  <a:pt x="12045" y="47615"/>
                </a:lnTo>
                <a:lnTo>
                  <a:pt x="0" y="36194"/>
                </a:lnTo>
                <a:lnTo>
                  <a:pt x="12045" y="24774"/>
                </a:lnTo>
                <a:lnTo>
                  <a:pt x="45585" y="14840"/>
                </a:lnTo>
                <a:lnTo>
                  <a:pt x="96725" y="6998"/>
                </a:lnTo>
                <a:lnTo>
                  <a:pt x="161568" y="1850"/>
                </a:lnTo>
                <a:lnTo>
                  <a:pt x="236219" y="0"/>
                </a:lnTo>
                <a:lnTo>
                  <a:pt x="310871" y="1850"/>
                </a:lnTo>
                <a:lnTo>
                  <a:pt x="375714" y="6998"/>
                </a:lnTo>
                <a:lnTo>
                  <a:pt x="426854" y="14840"/>
                </a:lnTo>
                <a:lnTo>
                  <a:pt x="460394" y="24774"/>
                </a:lnTo>
                <a:lnTo>
                  <a:pt x="472440" y="36194"/>
                </a:lnTo>
                <a:close/>
              </a:path>
            </a:pathLst>
          </a:custGeom>
          <a:ln w="9144">
            <a:solidFill>
              <a:srgbClr val="77C03D"/>
            </a:solidFill>
          </a:ln>
        </p:spPr>
        <p:txBody>
          <a:bodyPr wrap="square" lIns="0" tIns="0" rIns="0" bIns="0" rtlCol="0"/>
          <a:lstStyle/>
          <a:p>
            <a:endParaRPr/>
          </a:p>
        </p:txBody>
      </p:sp>
      <p:sp>
        <p:nvSpPr>
          <p:cNvPr id="86" name="object 86"/>
          <p:cNvSpPr/>
          <p:nvPr/>
        </p:nvSpPr>
        <p:spPr>
          <a:xfrm>
            <a:off x="1569719" y="4685919"/>
            <a:ext cx="472440" cy="253365"/>
          </a:xfrm>
          <a:custGeom>
            <a:avLst/>
            <a:gdLst/>
            <a:ahLst/>
            <a:cxnLst/>
            <a:rect l="l" t="t" r="r" b="b"/>
            <a:pathLst>
              <a:path w="472439" h="253364">
                <a:moveTo>
                  <a:pt x="472440" y="0"/>
                </a:moveTo>
                <a:lnTo>
                  <a:pt x="472440" y="217169"/>
                </a:lnTo>
                <a:lnTo>
                  <a:pt x="460394" y="228590"/>
                </a:lnTo>
                <a:lnTo>
                  <a:pt x="426854" y="238524"/>
                </a:lnTo>
                <a:lnTo>
                  <a:pt x="375714" y="246366"/>
                </a:lnTo>
                <a:lnTo>
                  <a:pt x="310871" y="251514"/>
                </a:lnTo>
                <a:lnTo>
                  <a:pt x="236219" y="253364"/>
                </a:lnTo>
                <a:lnTo>
                  <a:pt x="161568" y="251514"/>
                </a:lnTo>
                <a:lnTo>
                  <a:pt x="96725" y="246366"/>
                </a:lnTo>
                <a:lnTo>
                  <a:pt x="45585" y="238524"/>
                </a:lnTo>
                <a:lnTo>
                  <a:pt x="12045" y="228590"/>
                </a:lnTo>
                <a:lnTo>
                  <a:pt x="0" y="217169"/>
                </a:lnTo>
                <a:lnTo>
                  <a:pt x="0" y="0"/>
                </a:lnTo>
              </a:path>
            </a:pathLst>
          </a:custGeom>
          <a:ln w="9144">
            <a:solidFill>
              <a:srgbClr val="77C03D"/>
            </a:solidFill>
          </a:ln>
        </p:spPr>
        <p:txBody>
          <a:bodyPr wrap="square" lIns="0" tIns="0" rIns="0" bIns="0" rtlCol="0"/>
          <a:lstStyle/>
          <a:p>
            <a:endParaRPr/>
          </a:p>
        </p:txBody>
      </p:sp>
      <p:sp>
        <p:nvSpPr>
          <p:cNvPr id="87" name="object 87"/>
          <p:cNvSpPr txBox="1"/>
          <p:nvPr/>
        </p:nvSpPr>
        <p:spPr>
          <a:xfrm>
            <a:off x="1661922" y="4717415"/>
            <a:ext cx="288290" cy="199390"/>
          </a:xfrm>
          <a:prstGeom prst="rect">
            <a:avLst/>
          </a:prstGeom>
        </p:spPr>
        <p:txBody>
          <a:bodyPr vert="horz" wrap="square" lIns="0" tIns="0" rIns="0" bIns="0" rtlCol="0">
            <a:spAutoFit/>
          </a:bodyPr>
          <a:lstStyle/>
          <a:p>
            <a:pPr marL="12700" marR="5080" indent="88265">
              <a:lnSpc>
                <a:spcPct val="100000"/>
              </a:lnSpc>
            </a:pPr>
            <a:r>
              <a:rPr sz="600" spc="-5" dirty="0">
                <a:latin typeface="Calibri"/>
                <a:cs typeface="Calibri"/>
              </a:rPr>
              <a:t>Air  </a:t>
            </a:r>
            <a:r>
              <a:rPr sz="600" dirty="0">
                <a:latin typeface="Calibri"/>
                <a:cs typeface="Calibri"/>
              </a:rPr>
              <a:t>Maest</a:t>
            </a:r>
            <a:r>
              <a:rPr sz="600" spc="-10" dirty="0">
                <a:latin typeface="Calibri"/>
                <a:cs typeface="Calibri"/>
              </a:rPr>
              <a:t>r</a:t>
            </a:r>
            <a:r>
              <a:rPr sz="600" dirty="0">
                <a:latin typeface="Calibri"/>
                <a:cs typeface="Calibri"/>
              </a:rPr>
              <a:t>o</a:t>
            </a:r>
            <a:endParaRPr sz="600">
              <a:latin typeface="Calibri"/>
              <a:cs typeface="Calibri"/>
            </a:endParaRPr>
          </a:p>
        </p:txBody>
      </p:sp>
      <p:sp>
        <p:nvSpPr>
          <p:cNvPr id="88" name="object 88"/>
          <p:cNvSpPr/>
          <p:nvPr/>
        </p:nvSpPr>
        <p:spPr>
          <a:xfrm>
            <a:off x="6848856" y="2023872"/>
            <a:ext cx="1004316" cy="528827"/>
          </a:xfrm>
          <a:prstGeom prst="rect">
            <a:avLst/>
          </a:prstGeom>
          <a:blipFill>
            <a:blip r:embed="rId34" cstate="print"/>
            <a:stretch>
              <a:fillRect/>
            </a:stretch>
          </a:blipFill>
        </p:spPr>
        <p:txBody>
          <a:bodyPr wrap="square" lIns="0" tIns="0" rIns="0" bIns="0" rtlCol="0"/>
          <a:lstStyle/>
          <a:p>
            <a:endParaRPr/>
          </a:p>
        </p:txBody>
      </p:sp>
      <p:sp>
        <p:nvSpPr>
          <p:cNvPr id="89" name="object 89"/>
          <p:cNvSpPr/>
          <p:nvPr/>
        </p:nvSpPr>
        <p:spPr>
          <a:xfrm>
            <a:off x="6897623" y="2052827"/>
            <a:ext cx="906780" cy="431800"/>
          </a:xfrm>
          <a:custGeom>
            <a:avLst/>
            <a:gdLst/>
            <a:ahLst/>
            <a:cxnLst/>
            <a:rect l="l" t="t" r="r" b="b"/>
            <a:pathLst>
              <a:path w="906779" h="431800">
                <a:moveTo>
                  <a:pt x="834898" y="0"/>
                </a:moveTo>
                <a:lnTo>
                  <a:pt x="71881" y="0"/>
                </a:lnTo>
                <a:lnTo>
                  <a:pt x="43880" y="5641"/>
                </a:lnTo>
                <a:lnTo>
                  <a:pt x="21034" y="21034"/>
                </a:lnTo>
                <a:lnTo>
                  <a:pt x="5641" y="43880"/>
                </a:lnTo>
                <a:lnTo>
                  <a:pt x="0" y="71882"/>
                </a:lnTo>
                <a:lnTo>
                  <a:pt x="0" y="359410"/>
                </a:lnTo>
                <a:lnTo>
                  <a:pt x="5641" y="387411"/>
                </a:lnTo>
                <a:lnTo>
                  <a:pt x="21034" y="410257"/>
                </a:lnTo>
                <a:lnTo>
                  <a:pt x="43880" y="425650"/>
                </a:lnTo>
                <a:lnTo>
                  <a:pt x="71881" y="431292"/>
                </a:lnTo>
                <a:lnTo>
                  <a:pt x="834898" y="431292"/>
                </a:lnTo>
                <a:lnTo>
                  <a:pt x="862899" y="425650"/>
                </a:lnTo>
                <a:lnTo>
                  <a:pt x="885745" y="410257"/>
                </a:lnTo>
                <a:lnTo>
                  <a:pt x="901138" y="387411"/>
                </a:lnTo>
                <a:lnTo>
                  <a:pt x="906779" y="359410"/>
                </a:lnTo>
                <a:lnTo>
                  <a:pt x="906779" y="71882"/>
                </a:lnTo>
                <a:lnTo>
                  <a:pt x="901138" y="43880"/>
                </a:lnTo>
                <a:lnTo>
                  <a:pt x="885745" y="21034"/>
                </a:lnTo>
                <a:lnTo>
                  <a:pt x="862899" y="5641"/>
                </a:lnTo>
                <a:lnTo>
                  <a:pt x="834898" y="0"/>
                </a:lnTo>
                <a:close/>
              </a:path>
            </a:pathLst>
          </a:custGeom>
          <a:solidFill>
            <a:srgbClr val="FFFFFF"/>
          </a:solidFill>
        </p:spPr>
        <p:txBody>
          <a:bodyPr wrap="square" lIns="0" tIns="0" rIns="0" bIns="0" rtlCol="0"/>
          <a:lstStyle/>
          <a:p>
            <a:endParaRPr/>
          </a:p>
        </p:txBody>
      </p:sp>
      <p:sp>
        <p:nvSpPr>
          <p:cNvPr id="90" name="object 90"/>
          <p:cNvSpPr/>
          <p:nvPr/>
        </p:nvSpPr>
        <p:spPr>
          <a:xfrm>
            <a:off x="6897623" y="2052827"/>
            <a:ext cx="906780" cy="431800"/>
          </a:xfrm>
          <a:custGeom>
            <a:avLst/>
            <a:gdLst/>
            <a:ahLst/>
            <a:cxnLst/>
            <a:rect l="l" t="t" r="r" b="b"/>
            <a:pathLst>
              <a:path w="906779" h="431800">
                <a:moveTo>
                  <a:pt x="0" y="71882"/>
                </a:moveTo>
                <a:lnTo>
                  <a:pt x="5641" y="43880"/>
                </a:lnTo>
                <a:lnTo>
                  <a:pt x="21034" y="21034"/>
                </a:lnTo>
                <a:lnTo>
                  <a:pt x="43880" y="5641"/>
                </a:lnTo>
                <a:lnTo>
                  <a:pt x="71881" y="0"/>
                </a:lnTo>
                <a:lnTo>
                  <a:pt x="834898" y="0"/>
                </a:lnTo>
                <a:lnTo>
                  <a:pt x="862899" y="5641"/>
                </a:lnTo>
                <a:lnTo>
                  <a:pt x="885745" y="21034"/>
                </a:lnTo>
                <a:lnTo>
                  <a:pt x="901138" y="43880"/>
                </a:lnTo>
                <a:lnTo>
                  <a:pt x="906779" y="71882"/>
                </a:lnTo>
                <a:lnTo>
                  <a:pt x="906779" y="359410"/>
                </a:lnTo>
                <a:lnTo>
                  <a:pt x="901138" y="387411"/>
                </a:lnTo>
                <a:lnTo>
                  <a:pt x="885745" y="410257"/>
                </a:lnTo>
                <a:lnTo>
                  <a:pt x="862899" y="425650"/>
                </a:lnTo>
                <a:lnTo>
                  <a:pt x="834898" y="431292"/>
                </a:lnTo>
                <a:lnTo>
                  <a:pt x="71881" y="431292"/>
                </a:lnTo>
                <a:lnTo>
                  <a:pt x="43880" y="425650"/>
                </a:lnTo>
                <a:lnTo>
                  <a:pt x="21034" y="410257"/>
                </a:lnTo>
                <a:lnTo>
                  <a:pt x="5641" y="387411"/>
                </a:lnTo>
                <a:lnTo>
                  <a:pt x="0" y="359410"/>
                </a:lnTo>
                <a:lnTo>
                  <a:pt x="0" y="71882"/>
                </a:lnTo>
                <a:close/>
              </a:path>
            </a:pathLst>
          </a:custGeom>
          <a:ln w="12192">
            <a:solidFill>
              <a:srgbClr val="00B3F1"/>
            </a:solidFill>
          </a:ln>
        </p:spPr>
        <p:txBody>
          <a:bodyPr wrap="square" lIns="0" tIns="0" rIns="0" bIns="0" rtlCol="0"/>
          <a:lstStyle/>
          <a:p>
            <a:endParaRPr/>
          </a:p>
        </p:txBody>
      </p:sp>
      <p:sp>
        <p:nvSpPr>
          <p:cNvPr id="91" name="object 91"/>
          <p:cNvSpPr txBox="1"/>
          <p:nvPr/>
        </p:nvSpPr>
        <p:spPr>
          <a:xfrm>
            <a:off x="7075169" y="2172970"/>
            <a:ext cx="554990" cy="200025"/>
          </a:xfrm>
          <a:prstGeom prst="rect">
            <a:avLst/>
          </a:prstGeom>
        </p:spPr>
        <p:txBody>
          <a:bodyPr vert="horz" wrap="square" lIns="0" tIns="0" rIns="0" bIns="0" rtlCol="0">
            <a:spAutoFit/>
          </a:bodyPr>
          <a:lstStyle/>
          <a:p>
            <a:pPr marL="12700">
              <a:lnSpc>
                <a:spcPct val="100000"/>
              </a:lnSpc>
            </a:pPr>
            <a:r>
              <a:rPr sz="600" spc="-5" dirty="0">
                <a:latin typeface="Calibri"/>
                <a:cs typeface="Calibri"/>
              </a:rPr>
              <a:t>IBM Cognos</a:t>
            </a:r>
            <a:r>
              <a:rPr sz="600" spc="-60" dirty="0">
                <a:latin typeface="Calibri"/>
                <a:cs typeface="Calibri"/>
              </a:rPr>
              <a:t> </a:t>
            </a:r>
            <a:r>
              <a:rPr sz="600" spc="-5" dirty="0">
                <a:latin typeface="Calibri"/>
                <a:cs typeface="Calibri"/>
              </a:rPr>
              <a:t>TM1</a:t>
            </a:r>
            <a:endParaRPr sz="600">
              <a:latin typeface="Calibri"/>
              <a:cs typeface="Calibri"/>
            </a:endParaRPr>
          </a:p>
          <a:p>
            <a:pPr marL="12700">
              <a:lnSpc>
                <a:spcPct val="100000"/>
              </a:lnSpc>
            </a:pPr>
            <a:r>
              <a:rPr sz="600" spc="-5" dirty="0">
                <a:latin typeface="Calibri"/>
                <a:cs typeface="Calibri"/>
              </a:rPr>
              <a:t>Executive</a:t>
            </a:r>
            <a:r>
              <a:rPr sz="600" spc="-65" dirty="0">
                <a:latin typeface="Calibri"/>
                <a:cs typeface="Calibri"/>
              </a:rPr>
              <a:t> </a:t>
            </a:r>
            <a:r>
              <a:rPr sz="600" spc="-5" dirty="0">
                <a:latin typeface="Calibri"/>
                <a:cs typeface="Calibri"/>
              </a:rPr>
              <a:t>Viewer</a:t>
            </a:r>
            <a:endParaRPr sz="600">
              <a:latin typeface="Calibri"/>
              <a:cs typeface="Calibri"/>
            </a:endParaRPr>
          </a:p>
        </p:txBody>
      </p:sp>
      <p:sp>
        <p:nvSpPr>
          <p:cNvPr id="92" name="object 92"/>
          <p:cNvSpPr/>
          <p:nvPr/>
        </p:nvSpPr>
        <p:spPr>
          <a:xfrm>
            <a:off x="1540763" y="4954523"/>
            <a:ext cx="525780" cy="382523"/>
          </a:xfrm>
          <a:prstGeom prst="rect">
            <a:avLst/>
          </a:prstGeom>
          <a:blipFill>
            <a:blip r:embed="rId35" cstate="print"/>
            <a:stretch>
              <a:fillRect/>
            </a:stretch>
          </a:blipFill>
        </p:spPr>
        <p:txBody>
          <a:bodyPr wrap="square" lIns="0" tIns="0" rIns="0" bIns="0" rtlCol="0"/>
          <a:lstStyle/>
          <a:p>
            <a:endParaRPr/>
          </a:p>
        </p:txBody>
      </p:sp>
      <p:sp>
        <p:nvSpPr>
          <p:cNvPr id="93" name="object 93"/>
          <p:cNvSpPr/>
          <p:nvPr/>
        </p:nvSpPr>
        <p:spPr>
          <a:xfrm>
            <a:off x="1644395" y="5007864"/>
            <a:ext cx="318516" cy="336804"/>
          </a:xfrm>
          <a:prstGeom prst="rect">
            <a:avLst/>
          </a:prstGeom>
          <a:blipFill>
            <a:blip r:embed="rId36" cstate="print"/>
            <a:stretch>
              <a:fillRect/>
            </a:stretch>
          </a:blipFill>
        </p:spPr>
        <p:txBody>
          <a:bodyPr wrap="square" lIns="0" tIns="0" rIns="0" bIns="0" rtlCol="0"/>
          <a:lstStyle/>
          <a:p>
            <a:endParaRPr/>
          </a:p>
        </p:txBody>
      </p:sp>
      <p:sp>
        <p:nvSpPr>
          <p:cNvPr id="94" name="object 94"/>
          <p:cNvSpPr/>
          <p:nvPr/>
        </p:nvSpPr>
        <p:spPr>
          <a:xfrm>
            <a:off x="1588008" y="5017896"/>
            <a:ext cx="431291" cy="252094"/>
          </a:xfrm>
          <a:prstGeom prst="rect">
            <a:avLst/>
          </a:prstGeom>
          <a:blipFill>
            <a:blip r:embed="rId37" cstate="print"/>
            <a:stretch>
              <a:fillRect/>
            </a:stretch>
          </a:blipFill>
        </p:spPr>
        <p:txBody>
          <a:bodyPr wrap="square" lIns="0" tIns="0" rIns="0" bIns="0" rtlCol="0"/>
          <a:lstStyle/>
          <a:p>
            <a:endParaRPr/>
          </a:p>
        </p:txBody>
      </p:sp>
      <p:sp>
        <p:nvSpPr>
          <p:cNvPr id="95" name="object 95"/>
          <p:cNvSpPr/>
          <p:nvPr/>
        </p:nvSpPr>
        <p:spPr>
          <a:xfrm>
            <a:off x="1588008" y="4981955"/>
            <a:ext cx="431291" cy="72008"/>
          </a:xfrm>
          <a:prstGeom prst="rect">
            <a:avLst/>
          </a:prstGeom>
          <a:blipFill>
            <a:blip r:embed="rId38" cstate="print"/>
            <a:stretch>
              <a:fillRect/>
            </a:stretch>
          </a:blipFill>
        </p:spPr>
        <p:txBody>
          <a:bodyPr wrap="square" lIns="0" tIns="0" rIns="0" bIns="0" rtlCol="0"/>
          <a:lstStyle/>
          <a:p>
            <a:endParaRPr/>
          </a:p>
        </p:txBody>
      </p:sp>
      <p:sp>
        <p:nvSpPr>
          <p:cNvPr id="96" name="object 96"/>
          <p:cNvSpPr/>
          <p:nvPr/>
        </p:nvSpPr>
        <p:spPr>
          <a:xfrm>
            <a:off x="1588008" y="4981955"/>
            <a:ext cx="431800" cy="72390"/>
          </a:xfrm>
          <a:custGeom>
            <a:avLst/>
            <a:gdLst/>
            <a:ahLst/>
            <a:cxnLst/>
            <a:rect l="l" t="t" r="r" b="b"/>
            <a:pathLst>
              <a:path w="431800" h="72389">
                <a:moveTo>
                  <a:pt x="431291" y="35941"/>
                </a:moveTo>
                <a:lnTo>
                  <a:pt x="389692" y="57250"/>
                </a:lnTo>
                <a:lnTo>
                  <a:pt x="343015" y="65055"/>
                </a:lnTo>
                <a:lnTo>
                  <a:pt x="283817" y="70172"/>
                </a:lnTo>
                <a:lnTo>
                  <a:pt x="215646" y="72009"/>
                </a:lnTo>
                <a:lnTo>
                  <a:pt x="147474" y="70172"/>
                </a:lnTo>
                <a:lnTo>
                  <a:pt x="88276" y="65055"/>
                </a:lnTo>
                <a:lnTo>
                  <a:pt x="41599" y="57250"/>
                </a:lnTo>
                <a:lnTo>
                  <a:pt x="10991" y="47348"/>
                </a:lnTo>
                <a:lnTo>
                  <a:pt x="0" y="35941"/>
                </a:lnTo>
                <a:lnTo>
                  <a:pt x="10991" y="24595"/>
                </a:lnTo>
                <a:lnTo>
                  <a:pt x="41599" y="14730"/>
                </a:lnTo>
                <a:lnTo>
                  <a:pt x="88276" y="6945"/>
                </a:lnTo>
                <a:lnTo>
                  <a:pt x="147474" y="1835"/>
                </a:lnTo>
                <a:lnTo>
                  <a:pt x="215646" y="0"/>
                </a:lnTo>
                <a:lnTo>
                  <a:pt x="283817" y="1835"/>
                </a:lnTo>
                <a:lnTo>
                  <a:pt x="343015" y="6945"/>
                </a:lnTo>
                <a:lnTo>
                  <a:pt x="389692" y="14730"/>
                </a:lnTo>
                <a:lnTo>
                  <a:pt x="420300" y="24595"/>
                </a:lnTo>
                <a:lnTo>
                  <a:pt x="431291" y="35941"/>
                </a:lnTo>
                <a:close/>
              </a:path>
            </a:pathLst>
          </a:custGeom>
          <a:ln w="9144">
            <a:solidFill>
              <a:srgbClr val="77C03D"/>
            </a:solidFill>
          </a:ln>
        </p:spPr>
        <p:txBody>
          <a:bodyPr wrap="square" lIns="0" tIns="0" rIns="0" bIns="0" rtlCol="0"/>
          <a:lstStyle/>
          <a:p>
            <a:endParaRPr/>
          </a:p>
        </p:txBody>
      </p:sp>
      <p:sp>
        <p:nvSpPr>
          <p:cNvPr id="97" name="object 97"/>
          <p:cNvSpPr/>
          <p:nvPr/>
        </p:nvSpPr>
        <p:spPr>
          <a:xfrm>
            <a:off x="1588008" y="5017896"/>
            <a:ext cx="431800" cy="252095"/>
          </a:xfrm>
          <a:custGeom>
            <a:avLst/>
            <a:gdLst/>
            <a:ahLst/>
            <a:cxnLst/>
            <a:rect l="l" t="t" r="r" b="b"/>
            <a:pathLst>
              <a:path w="431800" h="252095">
                <a:moveTo>
                  <a:pt x="431291" y="0"/>
                </a:moveTo>
                <a:lnTo>
                  <a:pt x="431291" y="216026"/>
                </a:lnTo>
                <a:lnTo>
                  <a:pt x="420300" y="227434"/>
                </a:lnTo>
                <a:lnTo>
                  <a:pt x="389692" y="237336"/>
                </a:lnTo>
                <a:lnTo>
                  <a:pt x="343015" y="245141"/>
                </a:lnTo>
                <a:lnTo>
                  <a:pt x="283817" y="250258"/>
                </a:lnTo>
                <a:lnTo>
                  <a:pt x="215646" y="252094"/>
                </a:lnTo>
                <a:lnTo>
                  <a:pt x="147474" y="250258"/>
                </a:lnTo>
                <a:lnTo>
                  <a:pt x="88276" y="245141"/>
                </a:lnTo>
                <a:lnTo>
                  <a:pt x="41599" y="237336"/>
                </a:lnTo>
                <a:lnTo>
                  <a:pt x="10991" y="227434"/>
                </a:lnTo>
                <a:lnTo>
                  <a:pt x="0" y="216026"/>
                </a:lnTo>
                <a:lnTo>
                  <a:pt x="0" y="0"/>
                </a:lnTo>
              </a:path>
            </a:pathLst>
          </a:custGeom>
          <a:ln w="9144">
            <a:solidFill>
              <a:srgbClr val="77C03D"/>
            </a:solidFill>
          </a:ln>
        </p:spPr>
        <p:txBody>
          <a:bodyPr wrap="square" lIns="0" tIns="0" rIns="0" bIns="0" rtlCol="0"/>
          <a:lstStyle/>
          <a:p>
            <a:endParaRPr/>
          </a:p>
        </p:txBody>
      </p:sp>
      <p:sp>
        <p:nvSpPr>
          <p:cNvPr id="98" name="object 98"/>
          <p:cNvSpPr txBox="1"/>
          <p:nvPr/>
        </p:nvSpPr>
        <p:spPr>
          <a:xfrm>
            <a:off x="1720342" y="5049266"/>
            <a:ext cx="167005" cy="199390"/>
          </a:xfrm>
          <a:prstGeom prst="rect">
            <a:avLst/>
          </a:prstGeom>
        </p:spPr>
        <p:txBody>
          <a:bodyPr vert="horz" wrap="square" lIns="0" tIns="0" rIns="0" bIns="0" rtlCol="0">
            <a:spAutoFit/>
          </a:bodyPr>
          <a:lstStyle/>
          <a:p>
            <a:pPr marL="12700" marR="5080" indent="27305">
              <a:lnSpc>
                <a:spcPct val="100000"/>
              </a:lnSpc>
            </a:pPr>
            <a:r>
              <a:rPr sz="600" spc="-5" dirty="0">
                <a:latin typeface="Calibri"/>
                <a:cs typeface="Calibri"/>
              </a:rPr>
              <a:t>Air  </a:t>
            </a:r>
            <a:r>
              <a:rPr sz="600" dirty="0">
                <a:latin typeface="Calibri"/>
                <a:cs typeface="Calibri"/>
              </a:rPr>
              <a:t>Ca</a:t>
            </a:r>
            <a:r>
              <a:rPr sz="600" spc="-5" dirty="0">
                <a:latin typeface="Calibri"/>
                <a:cs typeface="Calibri"/>
              </a:rPr>
              <a:t>r</a:t>
            </a:r>
            <a:r>
              <a:rPr sz="600" dirty="0">
                <a:latin typeface="Calibri"/>
                <a:cs typeface="Calibri"/>
              </a:rPr>
              <a:t>e</a:t>
            </a:r>
            <a:endParaRPr sz="600">
              <a:latin typeface="Calibri"/>
              <a:cs typeface="Calibri"/>
            </a:endParaRPr>
          </a:p>
        </p:txBody>
      </p:sp>
      <p:sp>
        <p:nvSpPr>
          <p:cNvPr id="99" name="object 99"/>
          <p:cNvSpPr/>
          <p:nvPr/>
        </p:nvSpPr>
        <p:spPr>
          <a:xfrm>
            <a:off x="2167127" y="4546091"/>
            <a:ext cx="797051" cy="1037844"/>
          </a:xfrm>
          <a:prstGeom prst="rect">
            <a:avLst/>
          </a:prstGeom>
          <a:blipFill>
            <a:blip r:embed="rId39" cstate="print"/>
            <a:stretch>
              <a:fillRect/>
            </a:stretch>
          </a:blipFill>
        </p:spPr>
        <p:txBody>
          <a:bodyPr wrap="square" lIns="0" tIns="0" rIns="0" bIns="0" rtlCol="0"/>
          <a:lstStyle/>
          <a:p>
            <a:endParaRPr/>
          </a:p>
        </p:txBody>
      </p:sp>
      <p:sp>
        <p:nvSpPr>
          <p:cNvPr id="100" name="object 100"/>
          <p:cNvSpPr/>
          <p:nvPr/>
        </p:nvSpPr>
        <p:spPr>
          <a:xfrm>
            <a:off x="2253995" y="5151120"/>
            <a:ext cx="623316" cy="461772"/>
          </a:xfrm>
          <a:prstGeom prst="rect">
            <a:avLst/>
          </a:prstGeom>
          <a:blipFill>
            <a:blip r:embed="rId40" cstate="print"/>
            <a:stretch>
              <a:fillRect/>
            </a:stretch>
          </a:blipFill>
        </p:spPr>
        <p:txBody>
          <a:bodyPr wrap="square" lIns="0" tIns="0" rIns="0" bIns="0" rtlCol="0"/>
          <a:lstStyle/>
          <a:p>
            <a:endParaRPr/>
          </a:p>
        </p:txBody>
      </p:sp>
      <p:sp>
        <p:nvSpPr>
          <p:cNvPr id="101" name="object 101"/>
          <p:cNvSpPr/>
          <p:nvPr/>
        </p:nvSpPr>
        <p:spPr>
          <a:xfrm>
            <a:off x="2214372" y="4573523"/>
            <a:ext cx="702945" cy="943610"/>
          </a:xfrm>
          <a:custGeom>
            <a:avLst/>
            <a:gdLst/>
            <a:ahLst/>
            <a:cxnLst/>
            <a:rect l="l" t="t" r="r" b="b"/>
            <a:pathLst>
              <a:path w="702944" h="943610">
                <a:moveTo>
                  <a:pt x="702563" y="0"/>
                </a:moveTo>
                <a:lnTo>
                  <a:pt x="117093" y="0"/>
                </a:lnTo>
                <a:lnTo>
                  <a:pt x="71526" y="9205"/>
                </a:lnTo>
                <a:lnTo>
                  <a:pt x="34305" y="34305"/>
                </a:lnTo>
                <a:lnTo>
                  <a:pt x="9205" y="71526"/>
                </a:lnTo>
                <a:lnTo>
                  <a:pt x="0" y="117093"/>
                </a:lnTo>
                <a:lnTo>
                  <a:pt x="0" y="943356"/>
                </a:lnTo>
                <a:lnTo>
                  <a:pt x="585469" y="943356"/>
                </a:lnTo>
                <a:lnTo>
                  <a:pt x="631037" y="934150"/>
                </a:lnTo>
                <a:lnTo>
                  <a:pt x="668258" y="909050"/>
                </a:lnTo>
                <a:lnTo>
                  <a:pt x="693358" y="871829"/>
                </a:lnTo>
                <a:lnTo>
                  <a:pt x="702563" y="826262"/>
                </a:lnTo>
                <a:lnTo>
                  <a:pt x="702563" y="0"/>
                </a:lnTo>
                <a:close/>
              </a:path>
            </a:pathLst>
          </a:custGeom>
          <a:solidFill>
            <a:srgbClr val="FFFFFF"/>
          </a:solidFill>
        </p:spPr>
        <p:txBody>
          <a:bodyPr wrap="square" lIns="0" tIns="0" rIns="0" bIns="0" rtlCol="0"/>
          <a:lstStyle/>
          <a:p>
            <a:endParaRPr/>
          </a:p>
        </p:txBody>
      </p:sp>
      <p:sp>
        <p:nvSpPr>
          <p:cNvPr id="102" name="object 102"/>
          <p:cNvSpPr/>
          <p:nvPr/>
        </p:nvSpPr>
        <p:spPr>
          <a:xfrm>
            <a:off x="2214372" y="4573523"/>
            <a:ext cx="702945" cy="943610"/>
          </a:xfrm>
          <a:custGeom>
            <a:avLst/>
            <a:gdLst/>
            <a:ahLst/>
            <a:cxnLst/>
            <a:rect l="l" t="t" r="r" b="b"/>
            <a:pathLst>
              <a:path w="702944" h="943610">
                <a:moveTo>
                  <a:pt x="117093" y="0"/>
                </a:moveTo>
                <a:lnTo>
                  <a:pt x="702563" y="0"/>
                </a:lnTo>
                <a:lnTo>
                  <a:pt x="702563" y="826262"/>
                </a:lnTo>
                <a:lnTo>
                  <a:pt x="693358" y="871829"/>
                </a:lnTo>
                <a:lnTo>
                  <a:pt x="668258" y="909050"/>
                </a:lnTo>
                <a:lnTo>
                  <a:pt x="631037" y="934150"/>
                </a:lnTo>
                <a:lnTo>
                  <a:pt x="585469" y="943356"/>
                </a:lnTo>
                <a:lnTo>
                  <a:pt x="0" y="943356"/>
                </a:lnTo>
                <a:lnTo>
                  <a:pt x="0" y="117093"/>
                </a:lnTo>
                <a:lnTo>
                  <a:pt x="9205" y="71526"/>
                </a:lnTo>
                <a:lnTo>
                  <a:pt x="34305" y="34305"/>
                </a:lnTo>
                <a:lnTo>
                  <a:pt x="71526" y="9205"/>
                </a:lnTo>
                <a:lnTo>
                  <a:pt x="117093" y="0"/>
                </a:lnTo>
                <a:close/>
              </a:path>
            </a:pathLst>
          </a:custGeom>
          <a:ln w="9144">
            <a:solidFill>
              <a:srgbClr val="92D050"/>
            </a:solidFill>
          </a:ln>
        </p:spPr>
        <p:txBody>
          <a:bodyPr wrap="square" lIns="0" tIns="0" rIns="0" bIns="0" rtlCol="0"/>
          <a:lstStyle/>
          <a:p>
            <a:endParaRPr/>
          </a:p>
        </p:txBody>
      </p:sp>
      <p:sp>
        <p:nvSpPr>
          <p:cNvPr id="103" name="object 103"/>
          <p:cNvSpPr txBox="1"/>
          <p:nvPr/>
        </p:nvSpPr>
        <p:spPr>
          <a:xfrm>
            <a:off x="2149601" y="5201666"/>
            <a:ext cx="988060" cy="484505"/>
          </a:xfrm>
          <a:prstGeom prst="rect">
            <a:avLst/>
          </a:prstGeom>
        </p:spPr>
        <p:txBody>
          <a:bodyPr vert="horz" wrap="square" lIns="0" tIns="0" rIns="0" bIns="0" rtlCol="0">
            <a:spAutoFit/>
          </a:bodyPr>
          <a:lstStyle/>
          <a:p>
            <a:pPr marL="215900" marR="363855" indent="54610">
              <a:lnSpc>
                <a:spcPct val="100000"/>
              </a:lnSpc>
            </a:pPr>
            <a:r>
              <a:rPr sz="900" spc="-5" dirty="0">
                <a:solidFill>
                  <a:srgbClr val="5B922F"/>
                </a:solidFill>
                <a:latin typeface="Calibri"/>
                <a:cs typeface="Calibri"/>
              </a:rPr>
              <a:t>Seales  </a:t>
            </a:r>
            <a:r>
              <a:rPr sz="900" dirty="0">
                <a:solidFill>
                  <a:srgbClr val="5B922F"/>
                </a:solidFill>
                <a:latin typeface="Calibri"/>
                <a:cs typeface="Calibri"/>
              </a:rPr>
              <a:t>W</a:t>
            </a:r>
            <a:r>
              <a:rPr sz="900" spc="-5" dirty="0">
                <a:solidFill>
                  <a:srgbClr val="5B922F"/>
                </a:solidFill>
                <a:latin typeface="Calibri"/>
                <a:cs typeface="Calibri"/>
              </a:rPr>
              <a:t>insl</a:t>
            </a:r>
            <a:r>
              <a:rPr sz="900" dirty="0">
                <a:solidFill>
                  <a:srgbClr val="5B922F"/>
                </a:solidFill>
                <a:latin typeface="Calibri"/>
                <a:cs typeface="Calibri"/>
              </a:rPr>
              <a:t>ow</a:t>
            </a:r>
            <a:endParaRPr sz="900">
              <a:latin typeface="Calibri"/>
              <a:cs typeface="Calibri"/>
            </a:endParaRPr>
          </a:p>
          <a:p>
            <a:pPr marL="12700">
              <a:lnSpc>
                <a:spcPct val="100000"/>
              </a:lnSpc>
              <a:spcBef>
                <a:spcPts val="425"/>
              </a:spcBef>
            </a:pPr>
            <a:r>
              <a:rPr sz="900" spc="-5" dirty="0">
                <a:solidFill>
                  <a:srgbClr val="5B922F"/>
                </a:solidFill>
                <a:latin typeface="Calibri"/>
                <a:cs typeface="Calibri"/>
              </a:rPr>
              <a:t>Ballance</a:t>
            </a:r>
            <a:r>
              <a:rPr sz="900" spc="-65" dirty="0">
                <a:solidFill>
                  <a:srgbClr val="5B922F"/>
                </a:solidFill>
                <a:latin typeface="Calibri"/>
                <a:cs typeface="Calibri"/>
              </a:rPr>
              <a:t> </a:t>
            </a:r>
            <a:r>
              <a:rPr sz="900" spc="-5" dirty="0">
                <a:solidFill>
                  <a:srgbClr val="5B922F"/>
                </a:solidFill>
                <a:latin typeface="Calibri"/>
                <a:cs typeface="Calibri"/>
              </a:rPr>
              <a:t>Subsidiaries</a:t>
            </a:r>
            <a:endParaRPr sz="900">
              <a:latin typeface="Calibri"/>
              <a:cs typeface="Calibri"/>
            </a:endParaRPr>
          </a:p>
        </p:txBody>
      </p:sp>
      <p:sp>
        <p:nvSpPr>
          <p:cNvPr id="104" name="object 104"/>
          <p:cNvSpPr/>
          <p:nvPr/>
        </p:nvSpPr>
        <p:spPr>
          <a:xfrm>
            <a:off x="2305811" y="4738115"/>
            <a:ext cx="527304" cy="381000"/>
          </a:xfrm>
          <a:prstGeom prst="rect">
            <a:avLst/>
          </a:prstGeom>
          <a:blipFill>
            <a:blip r:embed="rId41" cstate="print"/>
            <a:stretch>
              <a:fillRect/>
            </a:stretch>
          </a:blipFill>
        </p:spPr>
        <p:txBody>
          <a:bodyPr wrap="square" lIns="0" tIns="0" rIns="0" bIns="0" rtlCol="0"/>
          <a:lstStyle/>
          <a:p>
            <a:endParaRPr/>
          </a:p>
        </p:txBody>
      </p:sp>
      <p:sp>
        <p:nvSpPr>
          <p:cNvPr id="105" name="object 105"/>
          <p:cNvSpPr/>
          <p:nvPr/>
        </p:nvSpPr>
        <p:spPr>
          <a:xfrm>
            <a:off x="2382011" y="4789932"/>
            <a:ext cx="393192" cy="336804"/>
          </a:xfrm>
          <a:prstGeom prst="rect">
            <a:avLst/>
          </a:prstGeom>
          <a:blipFill>
            <a:blip r:embed="rId42" cstate="print"/>
            <a:stretch>
              <a:fillRect/>
            </a:stretch>
          </a:blipFill>
        </p:spPr>
        <p:txBody>
          <a:bodyPr wrap="square" lIns="0" tIns="0" rIns="0" bIns="0" rtlCol="0"/>
          <a:lstStyle/>
          <a:p>
            <a:endParaRPr/>
          </a:p>
        </p:txBody>
      </p:sp>
      <p:sp>
        <p:nvSpPr>
          <p:cNvPr id="106" name="object 106"/>
          <p:cNvSpPr/>
          <p:nvPr/>
        </p:nvSpPr>
        <p:spPr>
          <a:xfrm>
            <a:off x="2353055" y="4801361"/>
            <a:ext cx="432816" cy="250698"/>
          </a:xfrm>
          <a:prstGeom prst="rect">
            <a:avLst/>
          </a:prstGeom>
          <a:blipFill>
            <a:blip r:embed="rId43" cstate="print"/>
            <a:stretch>
              <a:fillRect/>
            </a:stretch>
          </a:blipFill>
        </p:spPr>
        <p:txBody>
          <a:bodyPr wrap="square" lIns="0" tIns="0" rIns="0" bIns="0" rtlCol="0"/>
          <a:lstStyle/>
          <a:p>
            <a:endParaRPr/>
          </a:p>
        </p:txBody>
      </p:sp>
      <p:sp>
        <p:nvSpPr>
          <p:cNvPr id="107" name="object 107"/>
          <p:cNvSpPr/>
          <p:nvPr/>
        </p:nvSpPr>
        <p:spPr>
          <a:xfrm>
            <a:off x="2353055" y="4765547"/>
            <a:ext cx="432816" cy="71627"/>
          </a:xfrm>
          <a:prstGeom prst="rect">
            <a:avLst/>
          </a:prstGeom>
          <a:blipFill>
            <a:blip r:embed="rId44" cstate="print"/>
            <a:stretch>
              <a:fillRect/>
            </a:stretch>
          </a:blipFill>
        </p:spPr>
        <p:txBody>
          <a:bodyPr wrap="square" lIns="0" tIns="0" rIns="0" bIns="0" rtlCol="0"/>
          <a:lstStyle/>
          <a:p>
            <a:endParaRPr/>
          </a:p>
        </p:txBody>
      </p:sp>
      <p:sp>
        <p:nvSpPr>
          <p:cNvPr id="108" name="object 108"/>
          <p:cNvSpPr/>
          <p:nvPr/>
        </p:nvSpPr>
        <p:spPr>
          <a:xfrm>
            <a:off x="2353055" y="4765547"/>
            <a:ext cx="433070" cy="71755"/>
          </a:xfrm>
          <a:custGeom>
            <a:avLst/>
            <a:gdLst/>
            <a:ahLst/>
            <a:cxnLst/>
            <a:rect l="l" t="t" r="r" b="b"/>
            <a:pathLst>
              <a:path w="433069" h="71754">
                <a:moveTo>
                  <a:pt x="432816" y="35813"/>
                </a:moveTo>
                <a:lnTo>
                  <a:pt x="391058" y="56979"/>
                </a:lnTo>
                <a:lnTo>
                  <a:pt x="344210" y="64727"/>
                </a:lnTo>
                <a:lnTo>
                  <a:pt x="284805" y="69805"/>
                </a:lnTo>
                <a:lnTo>
                  <a:pt x="216407" y="71627"/>
                </a:lnTo>
                <a:lnTo>
                  <a:pt x="148010" y="69805"/>
                </a:lnTo>
                <a:lnTo>
                  <a:pt x="88605" y="64727"/>
                </a:lnTo>
                <a:lnTo>
                  <a:pt x="41757" y="56979"/>
                </a:lnTo>
                <a:lnTo>
                  <a:pt x="11033" y="47146"/>
                </a:lnTo>
                <a:lnTo>
                  <a:pt x="0" y="35813"/>
                </a:lnTo>
                <a:lnTo>
                  <a:pt x="11033" y="24481"/>
                </a:lnTo>
                <a:lnTo>
                  <a:pt x="41757" y="14648"/>
                </a:lnTo>
                <a:lnTo>
                  <a:pt x="88605" y="6900"/>
                </a:lnTo>
                <a:lnTo>
                  <a:pt x="148010" y="1822"/>
                </a:lnTo>
                <a:lnTo>
                  <a:pt x="216407" y="0"/>
                </a:lnTo>
                <a:lnTo>
                  <a:pt x="284805" y="1822"/>
                </a:lnTo>
                <a:lnTo>
                  <a:pt x="344210" y="6900"/>
                </a:lnTo>
                <a:lnTo>
                  <a:pt x="391058" y="14648"/>
                </a:lnTo>
                <a:lnTo>
                  <a:pt x="421782" y="24481"/>
                </a:lnTo>
                <a:lnTo>
                  <a:pt x="432816" y="35813"/>
                </a:lnTo>
                <a:close/>
              </a:path>
            </a:pathLst>
          </a:custGeom>
          <a:ln w="9144">
            <a:solidFill>
              <a:srgbClr val="77C03D"/>
            </a:solidFill>
          </a:ln>
        </p:spPr>
        <p:txBody>
          <a:bodyPr wrap="square" lIns="0" tIns="0" rIns="0" bIns="0" rtlCol="0"/>
          <a:lstStyle/>
          <a:p>
            <a:endParaRPr/>
          </a:p>
        </p:txBody>
      </p:sp>
      <p:sp>
        <p:nvSpPr>
          <p:cNvPr id="109" name="object 109"/>
          <p:cNvSpPr/>
          <p:nvPr/>
        </p:nvSpPr>
        <p:spPr>
          <a:xfrm>
            <a:off x="2353055" y="4801361"/>
            <a:ext cx="433070" cy="250825"/>
          </a:xfrm>
          <a:custGeom>
            <a:avLst/>
            <a:gdLst/>
            <a:ahLst/>
            <a:cxnLst/>
            <a:rect l="l" t="t" r="r" b="b"/>
            <a:pathLst>
              <a:path w="433069" h="250825">
                <a:moveTo>
                  <a:pt x="432816" y="0"/>
                </a:moveTo>
                <a:lnTo>
                  <a:pt x="432816" y="214883"/>
                </a:lnTo>
                <a:lnTo>
                  <a:pt x="421782" y="226216"/>
                </a:lnTo>
                <a:lnTo>
                  <a:pt x="391058" y="236049"/>
                </a:lnTo>
                <a:lnTo>
                  <a:pt x="344210" y="243797"/>
                </a:lnTo>
                <a:lnTo>
                  <a:pt x="284805" y="248875"/>
                </a:lnTo>
                <a:lnTo>
                  <a:pt x="216407" y="250698"/>
                </a:lnTo>
                <a:lnTo>
                  <a:pt x="148010" y="248875"/>
                </a:lnTo>
                <a:lnTo>
                  <a:pt x="88605" y="243797"/>
                </a:lnTo>
                <a:lnTo>
                  <a:pt x="41757" y="236049"/>
                </a:lnTo>
                <a:lnTo>
                  <a:pt x="11033" y="226216"/>
                </a:lnTo>
                <a:lnTo>
                  <a:pt x="0" y="214883"/>
                </a:lnTo>
                <a:lnTo>
                  <a:pt x="0" y="0"/>
                </a:lnTo>
              </a:path>
            </a:pathLst>
          </a:custGeom>
          <a:ln w="9143">
            <a:solidFill>
              <a:srgbClr val="77C03D"/>
            </a:solidFill>
          </a:ln>
        </p:spPr>
        <p:txBody>
          <a:bodyPr wrap="square" lIns="0" tIns="0" rIns="0" bIns="0" rtlCol="0"/>
          <a:lstStyle/>
          <a:p>
            <a:endParaRPr/>
          </a:p>
        </p:txBody>
      </p:sp>
      <p:sp>
        <p:nvSpPr>
          <p:cNvPr id="110" name="object 110"/>
          <p:cNvSpPr txBox="1"/>
          <p:nvPr/>
        </p:nvSpPr>
        <p:spPr>
          <a:xfrm>
            <a:off x="2458339" y="4831333"/>
            <a:ext cx="224790" cy="200025"/>
          </a:xfrm>
          <a:prstGeom prst="rect">
            <a:avLst/>
          </a:prstGeom>
        </p:spPr>
        <p:txBody>
          <a:bodyPr vert="horz" wrap="square" lIns="0" tIns="0" rIns="0" bIns="0" rtlCol="0">
            <a:spAutoFit/>
          </a:bodyPr>
          <a:lstStyle/>
          <a:p>
            <a:pPr marL="12700">
              <a:lnSpc>
                <a:spcPct val="100000"/>
              </a:lnSpc>
            </a:pPr>
            <a:r>
              <a:rPr sz="600" dirty="0">
                <a:latin typeface="Calibri"/>
                <a:cs typeface="Calibri"/>
              </a:rPr>
              <a:t>G</a:t>
            </a:r>
            <a:r>
              <a:rPr sz="600" spc="-10" dirty="0">
                <a:latin typeface="Calibri"/>
                <a:cs typeface="Calibri"/>
              </a:rPr>
              <a:t>lo</a:t>
            </a:r>
            <a:r>
              <a:rPr sz="600" spc="-5" dirty="0">
                <a:latin typeface="Calibri"/>
                <a:cs typeface="Calibri"/>
              </a:rPr>
              <a:t>b</a:t>
            </a:r>
            <a:r>
              <a:rPr sz="600" dirty="0">
                <a:latin typeface="Calibri"/>
                <a:cs typeface="Calibri"/>
              </a:rPr>
              <a:t>al</a:t>
            </a:r>
            <a:endParaRPr sz="600">
              <a:latin typeface="Calibri"/>
              <a:cs typeface="Calibri"/>
            </a:endParaRPr>
          </a:p>
          <a:p>
            <a:pPr marL="24765">
              <a:lnSpc>
                <a:spcPct val="100000"/>
              </a:lnSpc>
            </a:pPr>
            <a:r>
              <a:rPr sz="600" spc="-5" dirty="0">
                <a:latin typeface="Calibri"/>
                <a:cs typeface="Calibri"/>
              </a:rPr>
              <a:t>Equip</a:t>
            </a:r>
            <a:endParaRPr sz="600">
              <a:latin typeface="Calibri"/>
              <a:cs typeface="Calibri"/>
            </a:endParaRPr>
          </a:p>
        </p:txBody>
      </p:sp>
      <p:sp>
        <p:nvSpPr>
          <p:cNvPr id="111" name="object 111"/>
          <p:cNvSpPr/>
          <p:nvPr/>
        </p:nvSpPr>
        <p:spPr>
          <a:xfrm>
            <a:off x="2939795" y="4553711"/>
            <a:ext cx="943356" cy="1030224"/>
          </a:xfrm>
          <a:prstGeom prst="rect">
            <a:avLst/>
          </a:prstGeom>
          <a:blipFill>
            <a:blip r:embed="rId45" cstate="print"/>
            <a:stretch>
              <a:fillRect/>
            </a:stretch>
          </a:blipFill>
        </p:spPr>
        <p:txBody>
          <a:bodyPr wrap="square" lIns="0" tIns="0" rIns="0" bIns="0" rtlCol="0"/>
          <a:lstStyle/>
          <a:p>
            <a:endParaRPr/>
          </a:p>
        </p:txBody>
      </p:sp>
      <p:sp>
        <p:nvSpPr>
          <p:cNvPr id="112" name="object 112"/>
          <p:cNvSpPr/>
          <p:nvPr/>
        </p:nvSpPr>
        <p:spPr>
          <a:xfrm>
            <a:off x="3133344" y="5280659"/>
            <a:ext cx="554735" cy="326135"/>
          </a:xfrm>
          <a:prstGeom prst="rect">
            <a:avLst/>
          </a:prstGeom>
          <a:blipFill>
            <a:blip r:embed="rId46" cstate="print"/>
            <a:stretch>
              <a:fillRect/>
            </a:stretch>
          </a:blipFill>
        </p:spPr>
        <p:txBody>
          <a:bodyPr wrap="square" lIns="0" tIns="0" rIns="0" bIns="0" rtlCol="0"/>
          <a:lstStyle/>
          <a:p>
            <a:endParaRPr/>
          </a:p>
        </p:txBody>
      </p:sp>
      <p:sp>
        <p:nvSpPr>
          <p:cNvPr id="113" name="object 113"/>
          <p:cNvSpPr/>
          <p:nvPr/>
        </p:nvSpPr>
        <p:spPr>
          <a:xfrm>
            <a:off x="2987039" y="4581144"/>
            <a:ext cx="848994" cy="935990"/>
          </a:xfrm>
          <a:custGeom>
            <a:avLst/>
            <a:gdLst/>
            <a:ahLst/>
            <a:cxnLst/>
            <a:rect l="l" t="t" r="r" b="b"/>
            <a:pathLst>
              <a:path w="848995" h="935989">
                <a:moveTo>
                  <a:pt x="848868" y="0"/>
                </a:moveTo>
                <a:lnTo>
                  <a:pt x="141478" y="0"/>
                </a:lnTo>
                <a:lnTo>
                  <a:pt x="96771" y="7215"/>
                </a:lnTo>
                <a:lnTo>
                  <a:pt x="57936" y="27306"/>
                </a:lnTo>
                <a:lnTo>
                  <a:pt x="27306" y="57936"/>
                </a:lnTo>
                <a:lnTo>
                  <a:pt x="7215" y="96771"/>
                </a:lnTo>
                <a:lnTo>
                  <a:pt x="0" y="141477"/>
                </a:lnTo>
                <a:lnTo>
                  <a:pt x="0" y="935735"/>
                </a:lnTo>
                <a:lnTo>
                  <a:pt x="707389" y="935735"/>
                </a:lnTo>
                <a:lnTo>
                  <a:pt x="752096" y="928520"/>
                </a:lnTo>
                <a:lnTo>
                  <a:pt x="790931" y="908429"/>
                </a:lnTo>
                <a:lnTo>
                  <a:pt x="821561" y="877799"/>
                </a:lnTo>
                <a:lnTo>
                  <a:pt x="841652" y="838964"/>
                </a:lnTo>
                <a:lnTo>
                  <a:pt x="848868" y="794257"/>
                </a:lnTo>
                <a:lnTo>
                  <a:pt x="848868" y="0"/>
                </a:lnTo>
                <a:close/>
              </a:path>
            </a:pathLst>
          </a:custGeom>
          <a:solidFill>
            <a:srgbClr val="FFFFFF"/>
          </a:solidFill>
        </p:spPr>
        <p:txBody>
          <a:bodyPr wrap="square" lIns="0" tIns="0" rIns="0" bIns="0" rtlCol="0"/>
          <a:lstStyle/>
          <a:p>
            <a:endParaRPr/>
          </a:p>
        </p:txBody>
      </p:sp>
      <p:sp>
        <p:nvSpPr>
          <p:cNvPr id="114" name="object 114"/>
          <p:cNvSpPr/>
          <p:nvPr/>
        </p:nvSpPr>
        <p:spPr>
          <a:xfrm>
            <a:off x="2987039" y="4581144"/>
            <a:ext cx="848994" cy="935990"/>
          </a:xfrm>
          <a:custGeom>
            <a:avLst/>
            <a:gdLst/>
            <a:ahLst/>
            <a:cxnLst/>
            <a:rect l="l" t="t" r="r" b="b"/>
            <a:pathLst>
              <a:path w="848995" h="935989">
                <a:moveTo>
                  <a:pt x="141478" y="0"/>
                </a:moveTo>
                <a:lnTo>
                  <a:pt x="848868" y="0"/>
                </a:lnTo>
                <a:lnTo>
                  <a:pt x="848868" y="794257"/>
                </a:lnTo>
                <a:lnTo>
                  <a:pt x="841652" y="838964"/>
                </a:lnTo>
                <a:lnTo>
                  <a:pt x="821561" y="877799"/>
                </a:lnTo>
                <a:lnTo>
                  <a:pt x="790931" y="908429"/>
                </a:lnTo>
                <a:lnTo>
                  <a:pt x="752096" y="928520"/>
                </a:lnTo>
                <a:lnTo>
                  <a:pt x="707389" y="935735"/>
                </a:lnTo>
                <a:lnTo>
                  <a:pt x="0" y="935735"/>
                </a:lnTo>
                <a:lnTo>
                  <a:pt x="0" y="141477"/>
                </a:lnTo>
                <a:lnTo>
                  <a:pt x="7215" y="96771"/>
                </a:lnTo>
                <a:lnTo>
                  <a:pt x="27306" y="57936"/>
                </a:lnTo>
                <a:lnTo>
                  <a:pt x="57936" y="27306"/>
                </a:lnTo>
                <a:lnTo>
                  <a:pt x="96771" y="7215"/>
                </a:lnTo>
                <a:lnTo>
                  <a:pt x="141478" y="0"/>
                </a:lnTo>
                <a:close/>
              </a:path>
            </a:pathLst>
          </a:custGeom>
          <a:ln w="9144">
            <a:solidFill>
              <a:srgbClr val="92D050"/>
            </a:solidFill>
          </a:ln>
        </p:spPr>
        <p:txBody>
          <a:bodyPr wrap="square" lIns="0" tIns="0" rIns="0" bIns="0" rtlCol="0"/>
          <a:lstStyle/>
          <a:p>
            <a:endParaRPr/>
          </a:p>
        </p:txBody>
      </p:sp>
      <p:sp>
        <p:nvSpPr>
          <p:cNvPr id="115" name="object 115"/>
          <p:cNvSpPr txBox="1"/>
          <p:nvPr/>
        </p:nvSpPr>
        <p:spPr>
          <a:xfrm>
            <a:off x="3232150" y="5331586"/>
            <a:ext cx="358140" cy="155575"/>
          </a:xfrm>
          <a:prstGeom prst="rect">
            <a:avLst/>
          </a:prstGeom>
        </p:spPr>
        <p:txBody>
          <a:bodyPr vert="horz" wrap="square" lIns="0" tIns="0" rIns="0" bIns="0" rtlCol="0">
            <a:spAutoFit/>
          </a:bodyPr>
          <a:lstStyle/>
          <a:p>
            <a:pPr marL="12700">
              <a:lnSpc>
                <a:spcPct val="100000"/>
              </a:lnSpc>
            </a:pPr>
            <a:r>
              <a:rPr sz="900" spc="-5" dirty="0">
                <a:solidFill>
                  <a:srgbClr val="5B922F"/>
                </a:solidFill>
                <a:latin typeface="Calibri"/>
                <a:cs typeface="Calibri"/>
              </a:rPr>
              <a:t>Ag</a:t>
            </a:r>
            <a:r>
              <a:rPr sz="900" dirty="0">
                <a:solidFill>
                  <a:srgbClr val="5B922F"/>
                </a:solidFill>
                <a:latin typeface="Calibri"/>
                <a:cs typeface="Calibri"/>
              </a:rPr>
              <a:t>I</a:t>
            </a:r>
            <a:r>
              <a:rPr sz="900" spc="-5" dirty="0">
                <a:solidFill>
                  <a:srgbClr val="5B922F"/>
                </a:solidFill>
                <a:latin typeface="Calibri"/>
                <a:cs typeface="Calibri"/>
              </a:rPr>
              <a:t>nf</a:t>
            </a:r>
            <a:r>
              <a:rPr sz="900" spc="5" dirty="0">
                <a:solidFill>
                  <a:srgbClr val="5B922F"/>
                </a:solidFill>
                <a:latin typeface="Calibri"/>
                <a:cs typeface="Calibri"/>
              </a:rPr>
              <a:t>o</a:t>
            </a:r>
            <a:r>
              <a:rPr sz="900" dirty="0">
                <a:solidFill>
                  <a:srgbClr val="92D050"/>
                </a:solidFill>
                <a:latin typeface="Calibri"/>
                <a:cs typeface="Calibri"/>
              </a:rPr>
              <a:t>.</a:t>
            </a:r>
            <a:endParaRPr sz="900">
              <a:latin typeface="Calibri"/>
              <a:cs typeface="Calibri"/>
            </a:endParaRPr>
          </a:p>
        </p:txBody>
      </p:sp>
      <p:sp>
        <p:nvSpPr>
          <p:cNvPr id="116" name="object 116"/>
          <p:cNvSpPr/>
          <p:nvPr/>
        </p:nvSpPr>
        <p:spPr>
          <a:xfrm>
            <a:off x="3046476" y="4625340"/>
            <a:ext cx="527303" cy="376428"/>
          </a:xfrm>
          <a:prstGeom prst="rect">
            <a:avLst/>
          </a:prstGeom>
          <a:blipFill>
            <a:blip r:embed="rId47" cstate="print"/>
            <a:stretch>
              <a:fillRect/>
            </a:stretch>
          </a:blipFill>
        </p:spPr>
        <p:txBody>
          <a:bodyPr wrap="square" lIns="0" tIns="0" rIns="0" bIns="0" rtlCol="0"/>
          <a:lstStyle/>
          <a:p>
            <a:endParaRPr/>
          </a:p>
        </p:txBody>
      </p:sp>
      <p:sp>
        <p:nvSpPr>
          <p:cNvPr id="117" name="object 117"/>
          <p:cNvSpPr/>
          <p:nvPr/>
        </p:nvSpPr>
        <p:spPr>
          <a:xfrm>
            <a:off x="3128772" y="4674108"/>
            <a:ext cx="374903" cy="336804"/>
          </a:xfrm>
          <a:prstGeom prst="rect">
            <a:avLst/>
          </a:prstGeom>
          <a:blipFill>
            <a:blip r:embed="rId48" cstate="print"/>
            <a:stretch>
              <a:fillRect/>
            </a:stretch>
          </a:blipFill>
        </p:spPr>
        <p:txBody>
          <a:bodyPr wrap="square" lIns="0" tIns="0" rIns="0" bIns="0" rtlCol="0"/>
          <a:lstStyle/>
          <a:p>
            <a:endParaRPr/>
          </a:p>
        </p:txBody>
      </p:sp>
      <p:sp>
        <p:nvSpPr>
          <p:cNvPr id="118" name="object 118"/>
          <p:cNvSpPr/>
          <p:nvPr/>
        </p:nvSpPr>
        <p:spPr>
          <a:xfrm>
            <a:off x="3093720" y="4687951"/>
            <a:ext cx="432816" cy="246761"/>
          </a:xfrm>
          <a:prstGeom prst="rect">
            <a:avLst/>
          </a:prstGeom>
          <a:blipFill>
            <a:blip r:embed="rId49" cstate="print"/>
            <a:stretch>
              <a:fillRect/>
            </a:stretch>
          </a:blipFill>
        </p:spPr>
        <p:txBody>
          <a:bodyPr wrap="square" lIns="0" tIns="0" rIns="0" bIns="0" rtlCol="0"/>
          <a:lstStyle/>
          <a:p>
            <a:endParaRPr/>
          </a:p>
        </p:txBody>
      </p:sp>
      <p:sp>
        <p:nvSpPr>
          <p:cNvPr id="119" name="object 119"/>
          <p:cNvSpPr/>
          <p:nvPr/>
        </p:nvSpPr>
        <p:spPr>
          <a:xfrm>
            <a:off x="3093720" y="4652771"/>
            <a:ext cx="432816" cy="70484"/>
          </a:xfrm>
          <a:prstGeom prst="rect">
            <a:avLst/>
          </a:prstGeom>
          <a:blipFill>
            <a:blip r:embed="rId38" cstate="print"/>
            <a:stretch>
              <a:fillRect/>
            </a:stretch>
          </a:blipFill>
        </p:spPr>
        <p:txBody>
          <a:bodyPr wrap="square" lIns="0" tIns="0" rIns="0" bIns="0" rtlCol="0"/>
          <a:lstStyle/>
          <a:p>
            <a:endParaRPr/>
          </a:p>
        </p:txBody>
      </p:sp>
      <p:sp>
        <p:nvSpPr>
          <p:cNvPr id="120" name="object 120"/>
          <p:cNvSpPr/>
          <p:nvPr/>
        </p:nvSpPr>
        <p:spPr>
          <a:xfrm>
            <a:off x="3093720" y="4652771"/>
            <a:ext cx="433070" cy="70485"/>
          </a:xfrm>
          <a:custGeom>
            <a:avLst/>
            <a:gdLst/>
            <a:ahLst/>
            <a:cxnLst/>
            <a:rect l="l" t="t" r="r" b="b"/>
            <a:pathLst>
              <a:path w="433070" h="70485">
                <a:moveTo>
                  <a:pt x="432816" y="35178"/>
                </a:moveTo>
                <a:lnTo>
                  <a:pt x="391058" y="56055"/>
                </a:lnTo>
                <a:lnTo>
                  <a:pt x="344210" y="63689"/>
                </a:lnTo>
                <a:lnTo>
                  <a:pt x="284805" y="68690"/>
                </a:lnTo>
                <a:lnTo>
                  <a:pt x="216407" y="70484"/>
                </a:lnTo>
                <a:lnTo>
                  <a:pt x="148010" y="68690"/>
                </a:lnTo>
                <a:lnTo>
                  <a:pt x="88605" y="63689"/>
                </a:lnTo>
                <a:lnTo>
                  <a:pt x="41757" y="56055"/>
                </a:lnTo>
                <a:lnTo>
                  <a:pt x="11033" y="46361"/>
                </a:lnTo>
                <a:lnTo>
                  <a:pt x="0" y="35178"/>
                </a:lnTo>
                <a:lnTo>
                  <a:pt x="11033" y="24058"/>
                </a:lnTo>
                <a:lnTo>
                  <a:pt x="41757" y="14401"/>
                </a:lnTo>
                <a:lnTo>
                  <a:pt x="88605" y="6786"/>
                </a:lnTo>
                <a:lnTo>
                  <a:pt x="148010" y="1793"/>
                </a:lnTo>
                <a:lnTo>
                  <a:pt x="216407" y="0"/>
                </a:lnTo>
                <a:lnTo>
                  <a:pt x="284805" y="1793"/>
                </a:lnTo>
                <a:lnTo>
                  <a:pt x="344210" y="6786"/>
                </a:lnTo>
                <a:lnTo>
                  <a:pt x="391058" y="14401"/>
                </a:lnTo>
                <a:lnTo>
                  <a:pt x="421782" y="24058"/>
                </a:lnTo>
                <a:lnTo>
                  <a:pt x="432816" y="35178"/>
                </a:lnTo>
                <a:close/>
              </a:path>
            </a:pathLst>
          </a:custGeom>
          <a:ln w="9144">
            <a:solidFill>
              <a:srgbClr val="77C03D"/>
            </a:solidFill>
          </a:ln>
        </p:spPr>
        <p:txBody>
          <a:bodyPr wrap="square" lIns="0" tIns="0" rIns="0" bIns="0" rtlCol="0"/>
          <a:lstStyle/>
          <a:p>
            <a:endParaRPr/>
          </a:p>
        </p:txBody>
      </p:sp>
      <p:sp>
        <p:nvSpPr>
          <p:cNvPr id="121" name="object 121"/>
          <p:cNvSpPr/>
          <p:nvPr/>
        </p:nvSpPr>
        <p:spPr>
          <a:xfrm>
            <a:off x="3093720" y="4687951"/>
            <a:ext cx="433070" cy="247015"/>
          </a:xfrm>
          <a:custGeom>
            <a:avLst/>
            <a:gdLst/>
            <a:ahLst/>
            <a:cxnLst/>
            <a:rect l="l" t="t" r="r" b="b"/>
            <a:pathLst>
              <a:path w="433070" h="247014">
                <a:moveTo>
                  <a:pt x="432816" y="0"/>
                </a:moveTo>
                <a:lnTo>
                  <a:pt x="432816" y="211455"/>
                </a:lnTo>
                <a:lnTo>
                  <a:pt x="421782" y="222637"/>
                </a:lnTo>
                <a:lnTo>
                  <a:pt x="391058" y="232331"/>
                </a:lnTo>
                <a:lnTo>
                  <a:pt x="344210" y="239965"/>
                </a:lnTo>
                <a:lnTo>
                  <a:pt x="284805" y="244966"/>
                </a:lnTo>
                <a:lnTo>
                  <a:pt x="216407" y="246761"/>
                </a:lnTo>
                <a:lnTo>
                  <a:pt x="148010" y="244966"/>
                </a:lnTo>
                <a:lnTo>
                  <a:pt x="88605" y="239965"/>
                </a:lnTo>
                <a:lnTo>
                  <a:pt x="41757" y="232331"/>
                </a:lnTo>
                <a:lnTo>
                  <a:pt x="11033" y="222637"/>
                </a:lnTo>
                <a:lnTo>
                  <a:pt x="0" y="211455"/>
                </a:lnTo>
                <a:lnTo>
                  <a:pt x="0" y="0"/>
                </a:lnTo>
              </a:path>
            </a:pathLst>
          </a:custGeom>
          <a:ln w="9144">
            <a:solidFill>
              <a:srgbClr val="77C03D"/>
            </a:solidFill>
          </a:ln>
        </p:spPr>
        <p:txBody>
          <a:bodyPr wrap="square" lIns="0" tIns="0" rIns="0" bIns="0" rtlCol="0"/>
          <a:lstStyle/>
          <a:p>
            <a:endParaRPr/>
          </a:p>
        </p:txBody>
      </p:sp>
      <p:sp>
        <p:nvSpPr>
          <p:cNvPr id="122" name="object 122"/>
          <p:cNvSpPr txBox="1"/>
          <p:nvPr/>
        </p:nvSpPr>
        <p:spPr>
          <a:xfrm>
            <a:off x="3204464" y="4716145"/>
            <a:ext cx="210820" cy="199390"/>
          </a:xfrm>
          <a:prstGeom prst="rect">
            <a:avLst/>
          </a:prstGeom>
        </p:spPr>
        <p:txBody>
          <a:bodyPr vert="horz" wrap="square" lIns="0" tIns="0" rIns="0" bIns="0" rtlCol="0">
            <a:spAutoFit/>
          </a:bodyPr>
          <a:lstStyle/>
          <a:p>
            <a:pPr marL="12700" marR="5080" indent="5715">
              <a:lnSpc>
                <a:spcPct val="100000"/>
              </a:lnSpc>
            </a:pPr>
            <a:r>
              <a:rPr sz="600" dirty="0">
                <a:latin typeface="Calibri"/>
                <a:cs typeface="Calibri"/>
              </a:rPr>
              <a:t>Q</a:t>
            </a:r>
            <a:r>
              <a:rPr sz="600" spc="-5" dirty="0">
                <a:latin typeface="Calibri"/>
                <a:cs typeface="Calibri"/>
              </a:rPr>
              <a:t>u</a:t>
            </a:r>
            <a:r>
              <a:rPr sz="600" spc="-10" dirty="0">
                <a:latin typeface="Calibri"/>
                <a:cs typeface="Calibri"/>
              </a:rPr>
              <a:t>i</a:t>
            </a:r>
            <a:r>
              <a:rPr sz="600" spc="-5" dirty="0">
                <a:latin typeface="Calibri"/>
                <a:cs typeface="Calibri"/>
              </a:rPr>
              <a:t>c</a:t>
            </a:r>
            <a:r>
              <a:rPr sz="600" dirty="0">
                <a:latin typeface="Calibri"/>
                <a:cs typeface="Calibri"/>
              </a:rPr>
              <a:t>k  </a:t>
            </a:r>
            <a:r>
              <a:rPr sz="600" spc="-5" dirty="0">
                <a:latin typeface="Calibri"/>
                <a:cs typeface="Calibri"/>
              </a:rPr>
              <a:t>Boo</a:t>
            </a:r>
            <a:r>
              <a:rPr sz="600" dirty="0">
                <a:latin typeface="Calibri"/>
                <a:cs typeface="Calibri"/>
              </a:rPr>
              <a:t>ks</a:t>
            </a:r>
            <a:endParaRPr sz="600">
              <a:latin typeface="Calibri"/>
              <a:cs typeface="Calibri"/>
            </a:endParaRPr>
          </a:p>
        </p:txBody>
      </p:sp>
      <p:sp>
        <p:nvSpPr>
          <p:cNvPr id="123" name="object 123"/>
          <p:cNvSpPr/>
          <p:nvPr/>
        </p:nvSpPr>
        <p:spPr>
          <a:xfrm>
            <a:off x="3319271" y="4853940"/>
            <a:ext cx="527303" cy="376428"/>
          </a:xfrm>
          <a:prstGeom prst="rect">
            <a:avLst/>
          </a:prstGeom>
          <a:blipFill>
            <a:blip r:embed="rId47" cstate="print"/>
            <a:stretch>
              <a:fillRect/>
            </a:stretch>
          </a:blipFill>
        </p:spPr>
        <p:txBody>
          <a:bodyPr wrap="square" lIns="0" tIns="0" rIns="0" bIns="0" rtlCol="0"/>
          <a:lstStyle/>
          <a:p>
            <a:endParaRPr/>
          </a:p>
        </p:txBody>
      </p:sp>
      <p:sp>
        <p:nvSpPr>
          <p:cNvPr id="124" name="object 124"/>
          <p:cNvSpPr/>
          <p:nvPr/>
        </p:nvSpPr>
        <p:spPr>
          <a:xfrm>
            <a:off x="3415284" y="4902708"/>
            <a:ext cx="336803" cy="336804"/>
          </a:xfrm>
          <a:prstGeom prst="rect">
            <a:avLst/>
          </a:prstGeom>
          <a:blipFill>
            <a:blip r:embed="rId50" cstate="print"/>
            <a:stretch>
              <a:fillRect/>
            </a:stretch>
          </a:blipFill>
        </p:spPr>
        <p:txBody>
          <a:bodyPr wrap="square" lIns="0" tIns="0" rIns="0" bIns="0" rtlCol="0"/>
          <a:lstStyle/>
          <a:p>
            <a:endParaRPr/>
          </a:p>
        </p:txBody>
      </p:sp>
      <p:sp>
        <p:nvSpPr>
          <p:cNvPr id="125" name="object 125"/>
          <p:cNvSpPr/>
          <p:nvPr/>
        </p:nvSpPr>
        <p:spPr>
          <a:xfrm>
            <a:off x="3366515" y="4916551"/>
            <a:ext cx="432816" cy="246761"/>
          </a:xfrm>
          <a:prstGeom prst="rect">
            <a:avLst/>
          </a:prstGeom>
          <a:blipFill>
            <a:blip r:embed="rId51" cstate="print"/>
            <a:stretch>
              <a:fillRect/>
            </a:stretch>
          </a:blipFill>
        </p:spPr>
        <p:txBody>
          <a:bodyPr wrap="square" lIns="0" tIns="0" rIns="0" bIns="0" rtlCol="0"/>
          <a:lstStyle/>
          <a:p>
            <a:endParaRPr/>
          </a:p>
        </p:txBody>
      </p:sp>
      <p:sp>
        <p:nvSpPr>
          <p:cNvPr id="126" name="object 126"/>
          <p:cNvSpPr/>
          <p:nvPr/>
        </p:nvSpPr>
        <p:spPr>
          <a:xfrm>
            <a:off x="3366515" y="4881371"/>
            <a:ext cx="432816" cy="70484"/>
          </a:xfrm>
          <a:prstGeom prst="rect">
            <a:avLst/>
          </a:prstGeom>
          <a:blipFill>
            <a:blip r:embed="rId38" cstate="print"/>
            <a:stretch>
              <a:fillRect/>
            </a:stretch>
          </a:blipFill>
        </p:spPr>
        <p:txBody>
          <a:bodyPr wrap="square" lIns="0" tIns="0" rIns="0" bIns="0" rtlCol="0"/>
          <a:lstStyle/>
          <a:p>
            <a:endParaRPr/>
          </a:p>
        </p:txBody>
      </p:sp>
      <p:sp>
        <p:nvSpPr>
          <p:cNvPr id="127" name="object 127"/>
          <p:cNvSpPr/>
          <p:nvPr/>
        </p:nvSpPr>
        <p:spPr>
          <a:xfrm>
            <a:off x="3366515" y="4881371"/>
            <a:ext cx="433070" cy="70485"/>
          </a:xfrm>
          <a:custGeom>
            <a:avLst/>
            <a:gdLst/>
            <a:ahLst/>
            <a:cxnLst/>
            <a:rect l="l" t="t" r="r" b="b"/>
            <a:pathLst>
              <a:path w="433070" h="70485">
                <a:moveTo>
                  <a:pt x="432816" y="35178"/>
                </a:moveTo>
                <a:lnTo>
                  <a:pt x="391058" y="56055"/>
                </a:lnTo>
                <a:lnTo>
                  <a:pt x="344210" y="63689"/>
                </a:lnTo>
                <a:lnTo>
                  <a:pt x="284805" y="68690"/>
                </a:lnTo>
                <a:lnTo>
                  <a:pt x="216408" y="70484"/>
                </a:lnTo>
                <a:lnTo>
                  <a:pt x="148010" y="68690"/>
                </a:lnTo>
                <a:lnTo>
                  <a:pt x="88605" y="63689"/>
                </a:lnTo>
                <a:lnTo>
                  <a:pt x="41757" y="56055"/>
                </a:lnTo>
                <a:lnTo>
                  <a:pt x="11033" y="46361"/>
                </a:lnTo>
                <a:lnTo>
                  <a:pt x="0" y="35178"/>
                </a:lnTo>
                <a:lnTo>
                  <a:pt x="11033" y="24058"/>
                </a:lnTo>
                <a:lnTo>
                  <a:pt x="41757" y="14401"/>
                </a:lnTo>
                <a:lnTo>
                  <a:pt x="88605" y="6786"/>
                </a:lnTo>
                <a:lnTo>
                  <a:pt x="148010" y="1793"/>
                </a:lnTo>
                <a:lnTo>
                  <a:pt x="216408" y="0"/>
                </a:lnTo>
                <a:lnTo>
                  <a:pt x="284805" y="1793"/>
                </a:lnTo>
                <a:lnTo>
                  <a:pt x="344210" y="6786"/>
                </a:lnTo>
                <a:lnTo>
                  <a:pt x="391058" y="14401"/>
                </a:lnTo>
                <a:lnTo>
                  <a:pt x="421782" y="24058"/>
                </a:lnTo>
                <a:lnTo>
                  <a:pt x="432816" y="35178"/>
                </a:lnTo>
                <a:close/>
              </a:path>
            </a:pathLst>
          </a:custGeom>
          <a:ln w="9144">
            <a:solidFill>
              <a:srgbClr val="77C03D"/>
            </a:solidFill>
          </a:ln>
        </p:spPr>
        <p:txBody>
          <a:bodyPr wrap="square" lIns="0" tIns="0" rIns="0" bIns="0" rtlCol="0"/>
          <a:lstStyle/>
          <a:p>
            <a:endParaRPr/>
          </a:p>
        </p:txBody>
      </p:sp>
      <p:sp>
        <p:nvSpPr>
          <p:cNvPr id="128" name="object 128"/>
          <p:cNvSpPr/>
          <p:nvPr/>
        </p:nvSpPr>
        <p:spPr>
          <a:xfrm>
            <a:off x="3366515" y="4916551"/>
            <a:ext cx="433070" cy="247015"/>
          </a:xfrm>
          <a:custGeom>
            <a:avLst/>
            <a:gdLst/>
            <a:ahLst/>
            <a:cxnLst/>
            <a:rect l="l" t="t" r="r" b="b"/>
            <a:pathLst>
              <a:path w="433070" h="247014">
                <a:moveTo>
                  <a:pt x="432816" y="0"/>
                </a:moveTo>
                <a:lnTo>
                  <a:pt x="432816" y="211455"/>
                </a:lnTo>
                <a:lnTo>
                  <a:pt x="421782" y="222637"/>
                </a:lnTo>
                <a:lnTo>
                  <a:pt x="391058" y="232331"/>
                </a:lnTo>
                <a:lnTo>
                  <a:pt x="344210" y="239965"/>
                </a:lnTo>
                <a:lnTo>
                  <a:pt x="284805" y="244966"/>
                </a:lnTo>
                <a:lnTo>
                  <a:pt x="216408" y="246761"/>
                </a:lnTo>
                <a:lnTo>
                  <a:pt x="148010" y="244966"/>
                </a:lnTo>
                <a:lnTo>
                  <a:pt x="88605" y="239965"/>
                </a:lnTo>
                <a:lnTo>
                  <a:pt x="41757" y="232331"/>
                </a:lnTo>
                <a:lnTo>
                  <a:pt x="11033" y="222637"/>
                </a:lnTo>
                <a:lnTo>
                  <a:pt x="0" y="211455"/>
                </a:lnTo>
                <a:lnTo>
                  <a:pt x="0" y="0"/>
                </a:lnTo>
              </a:path>
            </a:pathLst>
          </a:custGeom>
          <a:ln w="9144">
            <a:solidFill>
              <a:srgbClr val="77C03D"/>
            </a:solidFill>
          </a:ln>
        </p:spPr>
        <p:txBody>
          <a:bodyPr wrap="square" lIns="0" tIns="0" rIns="0" bIns="0" rtlCol="0"/>
          <a:lstStyle/>
          <a:p>
            <a:endParaRPr/>
          </a:p>
        </p:txBody>
      </p:sp>
      <p:sp>
        <p:nvSpPr>
          <p:cNvPr id="129" name="object 129"/>
          <p:cNvSpPr txBox="1"/>
          <p:nvPr/>
        </p:nvSpPr>
        <p:spPr>
          <a:xfrm>
            <a:off x="3491229" y="4944745"/>
            <a:ext cx="185420" cy="199390"/>
          </a:xfrm>
          <a:prstGeom prst="rect">
            <a:avLst/>
          </a:prstGeom>
        </p:spPr>
        <p:txBody>
          <a:bodyPr vert="horz" wrap="square" lIns="0" tIns="0" rIns="0" bIns="0" rtlCol="0">
            <a:spAutoFit/>
          </a:bodyPr>
          <a:lstStyle/>
          <a:p>
            <a:pPr marL="12700" marR="5080" indent="7620">
              <a:lnSpc>
                <a:spcPct val="100000"/>
              </a:lnSpc>
            </a:pPr>
            <a:r>
              <a:rPr sz="600" dirty="0">
                <a:latin typeface="Calibri"/>
                <a:cs typeface="Calibri"/>
              </a:rPr>
              <a:t>G</a:t>
            </a:r>
            <a:r>
              <a:rPr sz="600" spc="-5" dirty="0">
                <a:latin typeface="Calibri"/>
                <a:cs typeface="Calibri"/>
              </a:rPr>
              <a:t>o</a:t>
            </a:r>
            <a:r>
              <a:rPr sz="600" spc="-10" dirty="0">
                <a:latin typeface="Calibri"/>
                <a:cs typeface="Calibri"/>
              </a:rPr>
              <a:t>l</a:t>
            </a:r>
            <a:r>
              <a:rPr sz="600" dirty="0">
                <a:latin typeface="Calibri"/>
                <a:cs typeface="Calibri"/>
              </a:rPr>
              <a:t>d  M</a:t>
            </a:r>
            <a:r>
              <a:rPr sz="600" spc="-10" dirty="0">
                <a:latin typeface="Calibri"/>
                <a:cs typeface="Calibri"/>
              </a:rPr>
              <a:t>i</a:t>
            </a:r>
            <a:r>
              <a:rPr sz="600" spc="-5" dirty="0">
                <a:latin typeface="Calibri"/>
                <a:cs typeface="Calibri"/>
              </a:rPr>
              <a:t>n</a:t>
            </a:r>
            <a:r>
              <a:rPr sz="600" dirty="0">
                <a:latin typeface="Calibri"/>
                <a:cs typeface="Calibri"/>
              </a:rPr>
              <a:t>e</a:t>
            </a:r>
            <a:endParaRPr sz="600">
              <a:latin typeface="Calibri"/>
              <a:cs typeface="Calibri"/>
            </a:endParaRPr>
          </a:p>
        </p:txBody>
      </p:sp>
      <p:sp>
        <p:nvSpPr>
          <p:cNvPr id="130" name="object 130"/>
          <p:cNvSpPr/>
          <p:nvPr/>
        </p:nvSpPr>
        <p:spPr>
          <a:xfrm>
            <a:off x="2683764" y="2891027"/>
            <a:ext cx="1673352" cy="682751"/>
          </a:xfrm>
          <a:prstGeom prst="rect">
            <a:avLst/>
          </a:prstGeom>
          <a:blipFill>
            <a:blip r:embed="rId52" cstate="print"/>
            <a:stretch>
              <a:fillRect/>
            </a:stretch>
          </a:blipFill>
        </p:spPr>
        <p:txBody>
          <a:bodyPr wrap="square" lIns="0" tIns="0" rIns="0" bIns="0" rtlCol="0"/>
          <a:lstStyle/>
          <a:p>
            <a:endParaRPr/>
          </a:p>
        </p:txBody>
      </p:sp>
      <p:sp>
        <p:nvSpPr>
          <p:cNvPr id="131" name="object 131"/>
          <p:cNvSpPr/>
          <p:nvPr/>
        </p:nvSpPr>
        <p:spPr>
          <a:xfrm>
            <a:off x="2740151" y="2948939"/>
            <a:ext cx="719327" cy="600455"/>
          </a:xfrm>
          <a:prstGeom prst="rect">
            <a:avLst/>
          </a:prstGeom>
          <a:blipFill>
            <a:blip r:embed="rId53" cstate="print"/>
            <a:stretch>
              <a:fillRect/>
            </a:stretch>
          </a:blipFill>
        </p:spPr>
        <p:txBody>
          <a:bodyPr wrap="square" lIns="0" tIns="0" rIns="0" bIns="0" rtlCol="0"/>
          <a:lstStyle/>
          <a:p>
            <a:endParaRPr/>
          </a:p>
        </p:txBody>
      </p:sp>
      <p:sp>
        <p:nvSpPr>
          <p:cNvPr id="132" name="object 132"/>
          <p:cNvSpPr/>
          <p:nvPr/>
        </p:nvSpPr>
        <p:spPr>
          <a:xfrm>
            <a:off x="2731007" y="2918460"/>
            <a:ext cx="1578864" cy="588263"/>
          </a:xfrm>
          <a:prstGeom prst="rect">
            <a:avLst/>
          </a:prstGeom>
          <a:blipFill>
            <a:blip r:embed="rId54" cstate="print"/>
            <a:stretch>
              <a:fillRect/>
            </a:stretch>
          </a:blipFill>
        </p:spPr>
        <p:txBody>
          <a:bodyPr wrap="square" lIns="0" tIns="0" rIns="0" bIns="0" rtlCol="0"/>
          <a:lstStyle/>
          <a:p>
            <a:endParaRPr/>
          </a:p>
        </p:txBody>
      </p:sp>
      <p:sp>
        <p:nvSpPr>
          <p:cNvPr id="133" name="object 133"/>
          <p:cNvSpPr/>
          <p:nvPr/>
        </p:nvSpPr>
        <p:spPr>
          <a:xfrm>
            <a:off x="2731007" y="2918460"/>
            <a:ext cx="1579245" cy="588645"/>
          </a:xfrm>
          <a:custGeom>
            <a:avLst/>
            <a:gdLst/>
            <a:ahLst/>
            <a:cxnLst/>
            <a:rect l="l" t="t" r="r" b="b"/>
            <a:pathLst>
              <a:path w="1579245" h="588645">
                <a:moveTo>
                  <a:pt x="98043" y="0"/>
                </a:moveTo>
                <a:lnTo>
                  <a:pt x="1578864" y="0"/>
                </a:lnTo>
                <a:lnTo>
                  <a:pt x="1578864" y="490219"/>
                </a:lnTo>
                <a:lnTo>
                  <a:pt x="1571152" y="528363"/>
                </a:lnTo>
                <a:lnTo>
                  <a:pt x="1550130" y="559530"/>
                </a:lnTo>
                <a:lnTo>
                  <a:pt x="1518963" y="580552"/>
                </a:lnTo>
                <a:lnTo>
                  <a:pt x="1480820" y="588263"/>
                </a:lnTo>
                <a:lnTo>
                  <a:pt x="0" y="588263"/>
                </a:lnTo>
                <a:lnTo>
                  <a:pt x="0" y="98043"/>
                </a:lnTo>
                <a:lnTo>
                  <a:pt x="7711" y="59900"/>
                </a:lnTo>
                <a:lnTo>
                  <a:pt x="28733" y="28733"/>
                </a:lnTo>
                <a:lnTo>
                  <a:pt x="59900" y="7711"/>
                </a:lnTo>
                <a:lnTo>
                  <a:pt x="98043" y="0"/>
                </a:lnTo>
                <a:close/>
              </a:path>
            </a:pathLst>
          </a:custGeom>
          <a:ln w="9144">
            <a:solidFill>
              <a:srgbClr val="77C03D"/>
            </a:solidFill>
          </a:ln>
        </p:spPr>
        <p:txBody>
          <a:bodyPr wrap="square" lIns="0" tIns="0" rIns="0" bIns="0" rtlCol="0"/>
          <a:lstStyle/>
          <a:p>
            <a:endParaRPr/>
          </a:p>
        </p:txBody>
      </p:sp>
      <p:sp>
        <p:nvSpPr>
          <p:cNvPr id="134" name="object 134"/>
          <p:cNvSpPr txBox="1"/>
          <p:nvPr/>
        </p:nvSpPr>
        <p:spPr>
          <a:xfrm>
            <a:off x="2838450" y="2999485"/>
            <a:ext cx="522605" cy="430530"/>
          </a:xfrm>
          <a:prstGeom prst="rect">
            <a:avLst/>
          </a:prstGeom>
        </p:spPr>
        <p:txBody>
          <a:bodyPr vert="horz" wrap="square" lIns="0" tIns="0" rIns="0" bIns="0" rtlCol="0">
            <a:spAutoFit/>
          </a:bodyPr>
          <a:lstStyle/>
          <a:p>
            <a:pPr marL="12700" marR="5080">
              <a:lnSpc>
                <a:spcPct val="100000"/>
              </a:lnSpc>
            </a:pPr>
            <a:r>
              <a:rPr sz="900" spc="-5" dirty="0">
                <a:solidFill>
                  <a:srgbClr val="5B922F"/>
                </a:solidFill>
                <a:latin typeface="Calibri"/>
                <a:cs typeface="Calibri"/>
              </a:rPr>
              <a:t>Demand</a:t>
            </a:r>
            <a:r>
              <a:rPr sz="900" spc="-75" dirty="0">
                <a:solidFill>
                  <a:srgbClr val="5B922F"/>
                </a:solidFill>
                <a:latin typeface="Calibri"/>
                <a:cs typeface="Calibri"/>
              </a:rPr>
              <a:t> </a:t>
            </a:r>
            <a:r>
              <a:rPr sz="900" dirty="0">
                <a:solidFill>
                  <a:srgbClr val="5B922F"/>
                </a:solidFill>
                <a:latin typeface="Calibri"/>
                <a:cs typeface="Calibri"/>
              </a:rPr>
              <a:t>&amp;  </a:t>
            </a:r>
            <a:r>
              <a:rPr sz="900" spc="-5" dirty="0">
                <a:solidFill>
                  <a:srgbClr val="5B922F"/>
                </a:solidFill>
                <a:latin typeface="Calibri"/>
                <a:cs typeface="Calibri"/>
              </a:rPr>
              <a:t>Supply  Planning</a:t>
            </a:r>
            <a:endParaRPr sz="900">
              <a:latin typeface="Calibri"/>
              <a:cs typeface="Calibri"/>
            </a:endParaRPr>
          </a:p>
        </p:txBody>
      </p:sp>
      <p:sp>
        <p:nvSpPr>
          <p:cNvPr id="135" name="object 135"/>
          <p:cNvSpPr/>
          <p:nvPr/>
        </p:nvSpPr>
        <p:spPr>
          <a:xfrm>
            <a:off x="6355079" y="2884932"/>
            <a:ext cx="1761744" cy="684276"/>
          </a:xfrm>
          <a:prstGeom prst="rect">
            <a:avLst/>
          </a:prstGeom>
          <a:blipFill>
            <a:blip r:embed="rId55" cstate="print"/>
            <a:stretch>
              <a:fillRect/>
            </a:stretch>
          </a:blipFill>
        </p:spPr>
        <p:txBody>
          <a:bodyPr wrap="square" lIns="0" tIns="0" rIns="0" bIns="0" rtlCol="0"/>
          <a:lstStyle/>
          <a:p>
            <a:endParaRPr/>
          </a:p>
        </p:txBody>
      </p:sp>
      <p:sp>
        <p:nvSpPr>
          <p:cNvPr id="136" name="object 136"/>
          <p:cNvSpPr/>
          <p:nvPr/>
        </p:nvSpPr>
        <p:spPr>
          <a:xfrm>
            <a:off x="7260335" y="2944367"/>
            <a:ext cx="798576" cy="600455"/>
          </a:xfrm>
          <a:prstGeom prst="rect">
            <a:avLst/>
          </a:prstGeom>
          <a:blipFill>
            <a:blip r:embed="rId56" cstate="print"/>
            <a:stretch>
              <a:fillRect/>
            </a:stretch>
          </a:blipFill>
        </p:spPr>
        <p:txBody>
          <a:bodyPr wrap="square" lIns="0" tIns="0" rIns="0" bIns="0" rtlCol="0"/>
          <a:lstStyle/>
          <a:p>
            <a:endParaRPr/>
          </a:p>
        </p:txBody>
      </p:sp>
      <p:sp>
        <p:nvSpPr>
          <p:cNvPr id="137" name="object 137"/>
          <p:cNvSpPr/>
          <p:nvPr/>
        </p:nvSpPr>
        <p:spPr>
          <a:xfrm>
            <a:off x="6402323" y="2912364"/>
            <a:ext cx="1667255" cy="589788"/>
          </a:xfrm>
          <a:prstGeom prst="rect">
            <a:avLst/>
          </a:prstGeom>
          <a:blipFill>
            <a:blip r:embed="rId57" cstate="print"/>
            <a:stretch>
              <a:fillRect/>
            </a:stretch>
          </a:blipFill>
        </p:spPr>
        <p:txBody>
          <a:bodyPr wrap="square" lIns="0" tIns="0" rIns="0" bIns="0" rtlCol="0"/>
          <a:lstStyle/>
          <a:p>
            <a:endParaRPr/>
          </a:p>
        </p:txBody>
      </p:sp>
      <p:sp>
        <p:nvSpPr>
          <p:cNvPr id="138" name="object 138"/>
          <p:cNvSpPr/>
          <p:nvPr/>
        </p:nvSpPr>
        <p:spPr>
          <a:xfrm>
            <a:off x="6402323" y="2912364"/>
            <a:ext cx="1667510" cy="589915"/>
          </a:xfrm>
          <a:custGeom>
            <a:avLst/>
            <a:gdLst/>
            <a:ahLst/>
            <a:cxnLst/>
            <a:rect l="l" t="t" r="r" b="b"/>
            <a:pathLst>
              <a:path w="1667509" h="589914">
                <a:moveTo>
                  <a:pt x="98298" y="0"/>
                </a:moveTo>
                <a:lnTo>
                  <a:pt x="1667255" y="0"/>
                </a:lnTo>
                <a:lnTo>
                  <a:pt x="1667255" y="491489"/>
                </a:lnTo>
                <a:lnTo>
                  <a:pt x="1659522" y="529726"/>
                </a:lnTo>
                <a:lnTo>
                  <a:pt x="1638442" y="560974"/>
                </a:lnTo>
                <a:lnTo>
                  <a:pt x="1607194" y="582054"/>
                </a:lnTo>
                <a:lnTo>
                  <a:pt x="1568957" y="589788"/>
                </a:lnTo>
                <a:lnTo>
                  <a:pt x="0" y="589788"/>
                </a:lnTo>
                <a:lnTo>
                  <a:pt x="0" y="98298"/>
                </a:lnTo>
                <a:lnTo>
                  <a:pt x="7733" y="60061"/>
                </a:lnTo>
                <a:lnTo>
                  <a:pt x="28813" y="28813"/>
                </a:lnTo>
                <a:lnTo>
                  <a:pt x="60061" y="7733"/>
                </a:lnTo>
                <a:lnTo>
                  <a:pt x="98298" y="0"/>
                </a:lnTo>
                <a:close/>
              </a:path>
            </a:pathLst>
          </a:custGeom>
          <a:ln w="9144">
            <a:solidFill>
              <a:srgbClr val="77C03D"/>
            </a:solidFill>
          </a:ln>
        </p:spPr>
        <p:txBody>
          <a:bodyPr wrap="square" lIns="0" tIns="0" rIns="0" bIns="0" rtlCol="0"/>
          <a:lstStyle/>
          <a:p>
            <a:endParaRPr/>
          </a:p>
        </p:txBody>
      </p:sp>
      <p:sp>
        <p:nvSpPr>
          <p:cNvPr id="139" name="object 139"/>
          <p:cNvSpPr txBox="1"/>
          <p:nvPr/>
        </p:nvSpPr>
        <p:spPr>
          <a:xfrm>
            <a:off x="7359777" y="2994914"/>
            <a:ext cx="603250" cy="429895"/>
          </a:xfrm>
          <a:prstGeom prst="rect">
            <a:avLst/>
          </a:prstGeom>
        </p:spPr>
        <p:txBody>
          <a:bodyPr vert="horz" wrap="square" lIns="0" tIns="0" rIns="0" bIns="0" rtlCol="0">
            <a:spAutoFit/>
          </a:bodyPr>
          <a:lstStyle/>
          <a:p>
            <a:pPr marL="12700" marR="5080" indent="169545">
              <a:lnSpc>
                <a:spcPct val="100000"/>
              </a:lnSpc>
            </a:pPr>
            <a:r>
              <a:rPr sz="900" spc="-10" dirty="0">
                <a:solidFill>
                  <a:srgbClr val="5B922F"/>
                </a:solidFill>
                <a:latin typeface="Calibri"/>
                <a:cs typeface="Calibri"/>
              </a:rPr>
              <a:t>F</a:t>
            </a:r>
            <a:r>
              <a:rPr sz="900" spc="-5" dirty="0">
                <a:solidFill>
                  <a:srgbClr val="5B922F"/>
                </a:solidFill>
                <a:latin typeface="Calibri"/>
                <a:cs typeface="Calibri"/>
              </a:rPr>
              <a:t>in</a:t>
            </a:r>
            <a:r>
              <a:rPr sz="900" dirty="0">
                <a:solidFill>
                  <a:srgbClr val="5B922F"/>
                </a:solidFill>
                <a:latin typeface="Calibri"/>
                <a:cs typeface="Calibri"/>
              </a:rPr>
              <a:t>a</a:t>
            </a:r>
            <a:r>
              <a:rPr sz="900" spc="-5" dirty="0">
                <a:solidFill>
                  <a:srgbClr val="5B922F"/>
                </a:solidFill>
                <a:latin typeface="Calibri"/>
                <a:cs typeface="Calibri"/>
              </a:rPr>
              <a:t>n</a:t>
            </a:r>
            <a:r>
              <a:rPr sz="900" dirty="0">
                <a:solidFill>
                  <a:srgbClr val="5B922F"/>
                </a:solidFill>
                <a:latin typeface="Calibri"/>
                <a:cs typeface="Calibri"/>
              </a:rPr>
              <a:t>c</a:t>
            </a:r>
            <a:r>
              <a:rPr sz="900" spc="-5" dirty="0">
                <a:solidFill>
                  <a:srgbClr val="5B922F"/>
                </a:solidFill>
                <a:latin typeface="Calibri"/>
                <a:cs typeface="Calibri"/>
              </a:rPr>
              <a:t>i</a:t>
            </a:r>
            <a:r>
              <a:rPr sz="900" dirty="0">
                <a:solidFill>
                  <a:srgbClr val="5B922F"/>
                </a:solidFill>
                <a:latin typeface="Calibri"/>
                <a:cs typeface="Calibri"/>
              </a:rPr>
              <a:t>al  </a:t>
            </a:r>
            <a:r>
              <a:rPr sz="900" spc="-5" dirty="0">
                <a:solidFill>
                  <a:srgbClr val="5B922F"/>
                </a:solidFill>
                <a:latin typeface="Calibri"/>
                <a:cs typeface="Calibri"/>
              </a:rPr>
              <a:t>Budgeting</a:t>
            </a:r>
            <a:r>
              <a:rPr sz="900" spc="-55" dirty="0">
                <a:solidFill>
                  <a:srgbClr val="5B922F"/>
                </a:solidFill>
                <a:latin typeface="Calibri"/>
                <a:cs typeface="Calibri"/>
              </a:rPr>
              <a:t> </a:t>
            </a:r>
            <a:r>
              <a:rPr sz="900" dirty="0">
                <a:solidFill>
                  <a:srgbClr val="5B922F"/>
                </a:solidFill>
                <a:latin typeface="Calibri"/>
                <a:cs typeface="Calibri"/>
              </a:rPr>
              <a:t>&amp;</a:t>
            </a:r>
            <a:endParaRPr sz="900">
              <a:latin typeface="Calibri"/>
              <a:cs typeface="Calibri"/>
            </a:endParaRPr>
          </a:p>
          <a:p>
            <a:pPr marL="191135">
              <a:lnSpc>
                <a:spcPct val="100000"/>
              </a:lnSpc>
            </a:pPr>
            <a:r>
              <a:rPr sz="900" dirty="0">
                <a:solidFill>
                  <a:srgbClr val="5B922F"/>
                </a:solidFill>
                <a:latin typeface="Calibri"/>
                <a:cs typeface="Calibri"/>
              </a:rPr>
              <a:t>Pla</a:t>
            </a:r>
            <a:r>
              <a:rPr sz="900" spc="-5" dirty="0">
                <a:solidFill>
                  <a:srgbClr val="5B922F"/>
                </a:solidFill>
                <a:latin typeface="Calibri"/>
                <a:cs typeface="Calibri"/>
              </a:rPr>
              <a:t>nnin</a:t>
            </a:r>
            <a:r>
              <a:rPr sz="900" dirty="0">
                <a:solidFill>
                  <a:srgbClr val="5B922F"/>
                </a:solidFill>
                <a:latin typeface="Calibri"/>
                <a:cs typeface="Calibri"/>
              </a:rPr>
              <a:t>g</a:t>
            </a:r>
            <a:endParaRPr sz="900">
              <a:latin typeface="Calibri"/>
              <a:cs typeface="Calibri"/>
            </a:endParaRPr>
          </a:p>
        </p:txBody>
      </p:sp>
      <p:sp>
        <p:nvSpPr>
          <p:cNvPr id="140" name="object 140"/>
          <p:cNvSpPr/>
          <p:nvPr/>
        </p:nvSpPr>
        <p:spPr>
          <a:xfrm>
            <a:off x="6425184" y="3041904"/>
            <a:ext cx="890015" cy="384048"/>
          </a:xfrm>
          <a:prstGeom prst="rect">
            <a:avLst/>
          </a:prstGeom>
          <a:blipFill>
            <a:blip r:embed="rId58" cstate="print"/>
            <a:stretch>
              <a:fillRect/>
            </a:stretch>
          </a:blipFill>
        </p:spPr>
        <p:txBody>
          <a:bodyPr wrap="square" lIns="0" tIns="0" rIns="0" bIns="0" rtlCol="0"/>
          <a:lstStyle/>
          <a:p>
            <a:endParaRPr/>
          </a:p>
        </p:txBody>
      </p:sp>
      <p:sp>
        <p:nvSpPr>
          <p:cNvPr id="141" name="object 141"/>
          <p:cNvSpPr/>
          <p:nvPr/>
        </p:nvSpPr>
        <p:spPr>
          <a:xfrm>
            <a:off x="6638543" y="3140964"/>
            <a:ext cx="460248" cy="245363"/>
          </a:xfrm>
          <a:prstGeom prst="rect">
            <a:avLst/>
          </a:prstGeom>
          <a:blipFill>
            <a:blip r:embed="rId59" cstate="print"/>
            <a:stretch>
              <a:fillRect/>
            </a:stretch>
          </a:blipFill>
        </p:spPr>
        <p:txBody>
          <a:bodyPr wrap="square" lIns="0" tIns="0" rIns="0" bIns="0" rtlCol="0"/>
          <a:lstStyle/>
          <a:p>
            <a:endParaRPr/>
          </a:p>
        </p:txBody>
      </p:sp>
      <p:sp>
        <p:nvSpPr>
          <p:cNvPr id="142" name="object 142"/>
          <p:cNvSpPr/>
          <p:nvPr/>
        </p:nvSpPr>
        <p:spPr>
          <a:xfrm>
            <a:off x="6473952" y="3106673"/>
            <a:ext cx="792480" cy="250825"/>
          </a:xfrm>
          <a:custGeom>
            <a:avLst/>
            <a:gdLst/>
            <a:ahLst/>
            <a:cxnLst/>
            <a:rect l="l" t="t" r="r" b="b"/>
            <a:pathLst>
              <a:path w="792479" h="250825">
                <a:moveTo>
                  <a:pt x="0" y="0"/>
                </a:moveTo>
                <a:lnTo>
                  <a:pt x="0" y="214884"/>
                </a:lnTo>
                <a:lnTo>
                  <a:pt x="8050" y="222111"/>
                </a:lnTo>
                <a:lnTo>
                  <a:pt x="67675" y="234922"/>
                </a:lnTo>
                <a:lnTo>
                  <a:pt x="116062" y="240220"/>
                </a:lnTo>
                <a:lnTo>
                  <a:pt x="174705" y="244590"/>
                </a:lnTo>
                <a:lnTo>
                  <a:pt x="242012" y="247888"/>
                </a:lnTo>
                <a:lnTo>
                  <a:pt x="316388" y="249971"/>
                </a:lnTo>
                <a:lnTo>
                  <a:pt x="396240" y="250698"/>
                </a:lnTo>
                <a:lnTo>
                  <a:pt x="476091" y="249971"/>
                </a:lnTo>
                <a:lnTo>
                  <a:pt x="550467" y="247888"/>
                </a:lnTo>
                <a:lnTo>
                  <a:pt x="617774" y="244590"/>
                </a:lnTo>
                <a:lnTo>
                  <a:pt x="676417" y="240220"/>
                </a:lnTo>
                <a:lnTo>
                  <a:pt x="724804" y="234922"/>
                </a:lnTo>
                <a:lnTo>
                  <a:pt x="784429" y="222111"/>
                </a:lnTo>
                <a:lnTo>
                  <a:pt x="792479" y="214884"/>
                </a:lnTo>
                <a:lnTo>
                  <a:pt x="792479" y="35813"/>
                </a:lnTo>
                <a:lnTo>
                  <a:pt x="396240" y="35813"/>
                </a:lnTo>
                <a:lnTo>
                  <a:pt x="316388" y="35087"/>
                </a:lnTo>
                <a:lnTo>
                  <a:pt x="242012" y="33004"/>
                </a:lnTo>
                <a:lnTo>
                  <a:pt x="174705" y="29706"/>
                </a:lnTo>
                <a:lnTo>
                  <a:pt x="116062" y="25336"/>
                </a:lnTo>
                <a:lnTo>
                  <a:pt x="67675" y="20038"/>
                </a:lnTo>
                <a:lnTo>
                  <a:pt x="8050" y="7227"/>
                </a:lnTo>
                <a:lnTo>
                  <a:pt x="0" y="0"/>
                </a:lnTo>
                <a:close/>
              </a:path>
              <a:path w="792479" h="250825">
                <a:moveTo>
                  <a:pt x="792479" y="0"/>
                </a:moveTo>
                <a:lnTo>
                  <a:pt x="724804" y="20038"/>
                </a:lnTo>
                <a:lnTo>
                  <a:pt x="676417" y="25336"/>
                </a:lnTo>
                <a:lnTo>
                  <a:pt x="617774" y="29706"/>
                </a:lnTo>
                <a:lnTo>
                  <a:pt x="550467" y="33004"/>
                </a:lnTo>
                <a:lnTo>
                  <a:pt x="476091" y="35087"/>
                </a:lnTo>
                <a:lnTo>
                  <a:pt x="396240" y="35813"/>
                </a:lnTo>
                <a:lnTo>
                  <a:pt x="792479" y="35813"/>
                </a:lnTo>
                <a:lnTo>
                  <a:pt x="792479" y="0"/>
                </a:lnTo>
                <a:close/>
              </a:path>
            </a:pathLst>
          </a:custGeom>
          <a:solidFill>
            <a:srgbClr val="FFFFFF"/>
          </a:solidFill>
        </p:spPr>
        <p:txBody>
          <a:bodyPr wrap="square" lIns="0" tIns="0" rIns="0" bIns="0" rtlCol="0"/>
          <a:lstStyle/>
          <a:p>
            <a:endParaRPr/>
          </a:p>
        </p:txBody>
      </p:sp>
      <p:sp>
        <p:nvSpPr>
          <p:cNvPr id="143" name="object 143"/>
          <p:cNvSpPr/>
          <p:nvPr/>
        </p:nvSpPr>
        <p:spPr>
          <a:xfrm>
            <a:off x="6473952" y="3070860"/>
            <a:ext cx="792480" cy="71755"/>
          </a:xfrm>
          <a:custGeom>
            <a:avLst/>
            <a:gdLst/>
            <a:ahLst/>
            <a:cxnLst/>
            <a:rect l="l" t="t" r="r" b="b"/>
            <a:pathLst>
              <a:path w="792479" h="71755">
                <a:moveTo>
                  <a:pt x="396240" y="0"/>
                </a:moveTo>
                <a:lnTo>
                  <a:pt x="316388" y="726"/>
                </a:lnTo>
                <a:lnTo>
                  <a:pt x="242012" y="2809"/>
                </a:lnTo>
                <a:lnTo>
                  <a:pt x="174705" y="6107"/>
                </a:lnTo>
                <a:lnTo>
                  <a:pt x="116062" y="10477"/>
                </a:lnTo>
                <a:lnTo>
                  <a:pt x="67675" y="15775"/>
                </a:lnTo>
                <a:lnTo>
                  <a:pt x="8050" y="28586"/>
                </a:lnTo>
                <a:lnTo>
                  <a:pt x="0" y="35813"/>
                </a:lnTo>
                <a:lnTo>
                  <a:pt x="8050" y="43041"/>
                </a:lnTo>
                <a:lnTo>
                  <a:pt x="67675" y="55852"/>
                </a:lnTo>
                <a:lnTo>
                  <a:pt x="116062" y="61150"/>
                </a:lnTo>
                <a:lnTo>
                  <a:pt x="174705" y="65520"/>
                </a:lnTo>
                <a:lnTo>
                  <a:pt x="242012" y="68818"/>
                </a:lnTo>
                <a:lnTo>
                  <a:pt x="316388" y="70901"/>
                </a:lnTo>
                <a:lnTo>
                  <a:pt x="396240" y="71627"/>
                </a:lnTo>
                <a:lnTo>
                  <a:pt x="476091" y="70901"/>
                </a:lnTo>
                <a:lnTo>
                  <a:pt x="550467" y="68818"/>
                </a:lnTo>
                <a:lnTo>
                  <a:pt x="617774" y="65520"/>
                </a:lnTo>
                <a:lnTo>
                  <a:pt x="676417" y="61150"/>
                </a:lnTo>
                <a:lnTo>
                  <a:pt x="724804" y="55852"/>
                </a:lnTo>
                <a:lnTo>
                  <a:pt x="784429" y="43041"/>
                </a:lnTo>
                <a:lnTo>
                  <a:pt x="792479" y="35813"/>
                </a:lnTo>
                <a:lnTo>
                  <a:pt x="784429" y="28586"/>
                </a:lnTo>
                <a:lnTo>
                  <a:pt x="724804" y="15775"/>
                </a:lnTo>
                <a:lnTo>
                  <a:pt x="676417" y="10477"/>
                </a:lnTo>
                <a:lnTo>
                  <a:pt x="617774" y="6107"/>
                </a:lnTo>
                <a:lnTo>
                  <a:pt x="550467" y="2809"/>
                </a:lnTo>
                <a:lnTo>
                  <a:pt x="476091" y="726"/>
                </a:lnTo>
                <a:lnTo>
                  <a:pt x="396240" y="0"/>
                </a:lnTo>
                <a:close/>
              </a:path>
            </a:pathLst>
          </a:custGeom>
          <a:solidFill>
            <a:srgbClr val="FFFFFF"/>
          </a:solidFill>
        </p:spPr>
        <p:txBody>
          <a:bodyPr wrap="square" lIns="0" tIns="0" rIns="0" bIns="0" rtlCol="0"/>
          <a:lstStyle/>
          <a:p>
            <a:endParaRPr/>
          </a:p>
        </p:txBody>
      </p:sp>
      <p:sp>
        <p:nvSpPr>
          <p:cNvPr id="144" name="object 144"/>
          <p:cNvSpPr/>
          <p:nvPr/>
        </p:nvSpPr>
        <p:spPr>
          <a:xfrm>
            <a:off x="6473952" y="3070860"/>
            <a:ext cx="792480" cy="71755"/>
          </a:xfrm>
          <a:custGeom>
            <a:avLst/>
            <a:gdLst/>
            <a:ahLst/>
            <a:cxnLst/>
            <a:rect l="l" t="t" r="r" b="b"/>
            <a:pathLst>
              <a:path w="792479" h="71755">
                <a:moveTo>
                  <a:pt x="792479" y="35813"/>
                </a:moveTo>
                <a:lnTo>
                  <a:pt x="724804" y="55852"/>
                </a:lnTo>
                <a:lnTo>
                  <a:pt x="676417" y="61150"/>
                </a:lnTo>
                <a:lnTo>
                  <a:pt x="617774" y="65520"/>
                </a:lnTo>
                <a:lnTo>
                  <a:pt x="550467" y="68818"/>
                </a:lnTo>
                <a:lnTo>
                  <a:pt x="476091" y="70901"/>
                </a:lnTo>
                <a:lnTo>
                  <a:pt x="396240" y="71627"/>
                </a:lnTo>
                <a:lnTo>
                  <a:pt x="316388" y="70901"/>
                </a:lnTo>
                <a:lnTo>
                  <a:pt x="242012" y="68818"/>
                </a:lnTo>
                <a:lnTo>
                  <a:pt x="174705" y="65520"/>
                </a:lnTo>
                <a:lnTo>
                  <a:pt x="116062" y="61150"/>
                </a:lnTo>
                <a:lnTo>
                  <a:pt x="67675" y="55852"/>
                </a:lnTo>
                <a:lnTo>
                  <a:pt x="8050" y="43041"/>
                </a:lnTo>
                <a:lnTo>
                  <a:pt x="0" y="35813"/>
                </a:lnTo>
                <a:lnTo>
                  <a:pt x="8050" y="28586"/>
                </a:lnTo>
                <a:lnTo>
                  <a:pt x="67675" y="15775"/>
                </a:lnTo>
                <a:lnTo>
                  <a:pt x="116062" y="10477"/>
                </a:lnTo>
                <a:lnTo>
                  <a:pt x="174705" y="6107"/>
                </a:lnTo>
                <a:lnTo>
                  <a:pt x="242012" y="2809"/>
                </a:lnTo>
                <a:lnTo>
                  <a:pt x="316388" y="726"/>
                </a:lnTo>
                <a:lnTo>
                  <a:pt x="396240" y="0"/>
                </a:lnTo>
                <a:lnTo>
                  <a:pt x="476091" y="726"/>
                </a:lnTo>
                <a:lnTo>
                  <a:pt x="550467" y="2809"/>
                </a:lnTo>
                <a:lnTo>
                  <a:pt x="617774" y="6107"/>
                </a:lnTo>
                <a:lnTo>
                  <a:pt x="676417" y="10477"/>
                </a:lnTo>
                <a:lnTo>
                  <a:pt x="724804" y="15775"/>
                </a:lnTo>
                <a:lnTo>
                  <a:pt x="784429" y="28586"/>
                </a:lnTo>
                <a:lnTo>
                  <a:pt x="792479" y="35813"/>
                </a:lnTo>
                <a:close/>
              </a:path>
            </a:pathLst>
          </a:custGeom>
          <a:ln w="12192">
            <a:solidFill>
              <a:srgbClr val="79C143"/>
            </a:solidFill>
          </a:ln>
        </p:spPr>
        <p:txBody>
          <a:bodyPr wrap="square" lIns="0" tIns="0" rIns="0" bIns="0" rtlCol="0"/>
          <a:lstStyle/>
          <a:p>
            <a:endParaRPr/>
          </a:p>
        </p:txBody>
      </p:sp>
      <p:sp>
        <p:nvSpPr>
          <p:cNvPr id="145" name="object 145"/>
          <p:cNvSpPr/>
          <p:nvPr/>
        </p:nvSpPr>
        <p:spPr>
          <a:xfrm>
            <a:off x="6473952" y="3106673"/>
            <a:ext cx="792480" cy="250825"/>
          </a:xfrm>
          <a:custGeom>
            <a:avLst/>
            <a:gdLst/>
            <a:ahLst/>
            <a:cxnLst/>
            <a:rect l="l" t="t" r="r" b="b"/>
            <a:pathLst>
              <a:path w="792479" h="250825">
                <a:moveTo>
                  <a:pt x="792479" y="0"/>
                </a:moveTo>
                <a:lnTo>
                  <a:pt x="792479" y="214884"/>
                </a:lnTo>
                <a:lnTo>
                  <a:pt x="784429" y="222111"/>
                </a:lnTo>
                <a:lnTo>
                  <a:pt x="724804" y="234922"/>
                </a:lnTo>
                <a:lnTo>
                  <a:pt x="676417" y="240220"/>
                </a:lnTo>
                <a:lnTo>
                  <a:pt x="617774" y="244590"/>
                </a:lnTo>
                <a:lnTo>
                  <a:pt x="550467" y="247888"/>
                </a:lnTo>
                <a:lnTo>
                  <a:pt x="476091" y="249971"/>
                </a:lnTo>
                <a:lnTo>
                  <a:pt x="396240" y="250698"/>
                </a:lnTo>
                <a:lnTo>
                  <a:pt x="316388" y="249971"/>
                </a:lnTo>
                <a:lnTo>
                  <a:pt x="242012" y="247888"/>
                </a:lnTo>
                <a:lnTo>
                  <a:pt x="174705" y="244590"/>
                </a:lnTo>
                <a:lnTo>
                  <a:pt x="116062" y="240220"/>
                </a:lnTo>
                <a:lnTo>
                  <a:pt x="67675" y="234922"/>
                </a:lnTo>
                <a:lnTo>
                  <a:pt x="8050" y="222111"/>
                </a:lnTo>
                <a:lnTo>
                  <a:pt x="0" y="214884"/>
                </a:lnTo>
                <a:lnTo>
                  <a:pt x="0" y="0"/>
                </a:lnTo>
              </a:path>
            </a:pathLst>
          </a:custGeom>
          <a:ln w="12192">
            <a:solidFill>
              <a:srgbClr val="79C143"/>
            </a:solidFill>
          </a:ln>
        </p:spPr>
        <p:txBody>
          <a:bodyPr wrap="square" lIns="0" tIns="0" rIns="0" bIns="0" rtlCol="0"/>
          <a:lstStyle/>
          <a:p>
            <a:endParaRPr/>
          </a:p>
        </p:txBody>
      </p:sp>
      <p:sp>
        <p:nvSpPr>
          <p:cNvPr id="146" name="object 146"/>
          <p:cNvSpPr txBox="1"/>
          <p:nvPr/>
        </p:nvSpPr>
        <p:spPr>
          <a:xfrm>
            <a:off x="6473952" y="3182365"/>
            <a:ext cx="792480" cy="146685"/>
          </a:xfrm>
          <a:prstGeom prst="rect">
            <a:avLst/>
          </a:prstGeom>
        </p:spPr>
        <p:txBody>
          <a:bodyPr vert="horz" wrap="square" lIns="0" tIns="0" rIns="0" bIns="0" rtlCol="0">
            <a:spAutoFit/>
          </a:bodyPr>
          <a:lstStyle/>
          <a:p>
            <a:pPr marL="254000">
              <a:lnSpc>
                <a:spcPct val="100000"/>
              </a:lnSpc>
            </a:pPr>
            <a:r>
              <a:rPr sz="600" spc="-5" dirty="0">
                <a:latin typeface="Calibri"/>
                <a:cs typeface="Calibri"/>
              </a:rPr>
              <a:t>IBM</a:t>
            </a:r>
            <a:r>
              <a:rPr sz="600" spc="-85" dirty="0">
                <a:latin typeface="Calibri"/>
                <a:cs typeface="Calibri"/>
              </a:rPr>
              <a:t> </a:t>
            </a:r>
            <a:r>
              <a:rPr sz="600" spc="-5" dirty="0">
                <a:latin typeface="Calibri"/>
                <a:cs typeface="Calibri"/>
              </a:rPr>
              <a:t>TM1</a:t>
            </a:r>
            <a:endParaRPr sz="600">
              <a:latin typeface="Calibri"/>
              <a:cs typeface="Calibri"/>
            </a:endParaRPr>
          </a:p>
        </p:txBody>
      </p:sp>
      <p:sp>
        <p:nvSpPr>
          <p:cNvPr id="147" name="object 147"/>
          <p:cNvSpPr/>
          <p:nvPr/>
        </p:nvSpPr>
        <p:spPr>
          <a:xfrm>
            <a:off x="3401567" y="3041904"/>
            <a:ext cx="888491" cy="384048"/>
          </a:xfrm>
          <a:prstGeom prst="rect">
            <a:avLst/>
          </a:prstGeom>
          <a:blipFill>
            <a:blip r:embed="rId60" cstate="print"/>
            <a:stretch>
              <a:fillRect/>
            </a:stretch>
          </a:blipFill>
        </p:spPr>
        <p:txBody>
          <a:bodyPr wrap="square" lIns="0" tIns="0" rIns="0" bIns="0" rtlCol="0"/>
          <a:lstStyle/>
          <a:p>
            <a:endParaRPr/>
          </a:p>
        </p:txBody>
      </p:sp>
      <p:sp>
        <p:nvSpPr>
          <p:cNvPr id="148" name="object 148"/>
          <p:cNvSpPr/>
          <p:nvPr/>
        </p:nvSpPr>
        <p:spPr>
          <a:xfrm>
            <a:off x="3621023" y="3140964"/>
            <a:ext cx="448055" cy="245363"/>
          </a:xfrm>
          <a:prstGeom prst="rect">
            <a:avLst/>
          </a:prstGeom>
          <a:blipFill>
            <a:blip r:embed="rId61" cstate="print"/>
            <a:stretch>
              <a:fillRect/>
            </a:stretch>
          </a:blipFill>
        </p:spPr>
        <p:txBody>
          <a:bodyPr wrap="square" lIns="0" tIns="0" rIns="0" bIns="0" rtlCol="0"/>
          <a:lstStyle/>
          <a:p>
            <a:endParaRPr/>
          </a:p>
        </p:txBody>
      </p:sp>
      <p:sp>
        <p:nvSpPr>
          <p:cNvPr id="149" name="object 149"/>
          <p:cNvSpPr/>
          <p:nvPr/>
        </p:nvSpPr>
        <p:spPr>
          <a:xfrm>
            <a:off x="3450335" y="3106673"/>
            <a:ext cx="791210" cy="250825"/>
          </a:xfrm>
          <a:custGeom>
            <a:avLst/>
            <a:gdLst/>
            <a:ahLst/>
            <a:cxnLst/>
            <a:rect l="l" t="t" r="r" b="b"/>
            <a:pathLst>
              <a:path w="791210" h="250825">
                <a:moveTo>
                  <a:pt x="0" y="0"/>
                </a:moveTo>
                <a:lnTo>
                  <a:pt x="0" y="214884"/>
                </a:lnTo>
                <a:lnTo>
                  <a:pt x="8033" y="222111"/>
                </a:lnTo>
                <a:lnTo>
                  <a:pt x="67535" y="234922"/>
                </a:lnTo>
                <a:lnTo>
                  <a:pt x="115823" y="240220"/>
                </a:lnTo>
                <a:lnTo>
                  <a:pt x="174352" y="244590"/>
                </a:lnTo>
                <a:lnTo>
                  <a:pt x="241530" y="247888"/>
                </a:lnTo>
                <a:lnTo>
                  <a:pt x="315768" y="249971"/>
                </a:lnTo>
                <a:lnTo>
                  <a:pt x="395477" y="250698"/>
                </a:lnTo>
                <a:lnTo>
                  <a:pt x="475187" y="249971"/>
                </a:lnTo>
                <a:lnTo>
                  <a:pt x="549425" y="247888"/>
                </a:lnTo>
                <a:lnTo>
                  <a:pt x="616603" y="244590"/>
                </a:lnTo>
                <a:lnTo>
                  <a:pt x="675131" y="240220"/>
                </a:lnTo>
                <a:lnTo>
                  <a:pt x="723420" y="234922"/>
                </a:lnTo>
                <a:lnTo>
                  <a:pt x="782922" y="222111"/>
                </a:lnTo>
                <a:lnTo>
                  <a:pt x="790955" y="214884"/>
                </a:lnTo>
                <a:lnTo>
                  <a:pt x="790955" y="35813"/>
                </a:lnTo>
                <a:lnTo>
                  <a:pt x="395477" y="35813"/>
                </a:lnTo>
                <a:lnTo>
                  <a:pt x="315768" y="35087"/>
                </a:lnTo>
                <a:lnTo>
                  <a:pt x="241530" y="33004"/>
                </a:lnTo>
                <a:lnTo>
                  <a:pt x="174352" y="29706"/>
                </a:lnTo>
                <a:lnTo>
                  <a:pt x="115824" y="25336"/>
                </a:lnTo>
                <a:lnTo>
                  <a:pt x="67535" y="20038"/>
                </a:lnTo>
                <a:lnTo>
                  <a:pt x="8033" y="7227"/>
                </a:lnTo>
                <a:lnTo>
                  <a:pt x="0" y="0"/>
                </a:lnTo>
                <a:close/>
              </a:path>
              <a:path w="791210" h="250825">
                <a:moveTo>
                  <a:pt x="790955" y="0"/>
                </a:moveTo>
                <a:lnTo>
                  <a:pt x="723420" y="20038"/>
                </a:lnTo>
                <a:lnTo>
                  <a:pt x="675132" y="25336"/>
                </a:lnTo>
                <a:lnTo>
                  <a:pt x="616603" y="29706"/>
                </a:lnTo>
                <a:lnTo>
                  <a:pt x="549425" y="33004"/>
                </a:lnTo>
                <a:lnTo>
                  <a:pt x="475187" y="35087"/>
                </a:lnTo>
                <a:lnTo>
                  <a:pt x="395477" y="35813"/>
                </a:lnTo>
                <a:lnTo>
                  <a:pt x="790955" y="35813"/>
                </a:lnTo>
                <a:lnTo>
                  <a:pt x="790955" y="0"/>
                </a:lnTo>
                <a:close/>
              </a:path>
            </a:pathLst>
          </a:custGeom>
          <a:solidFill>
            <a:srgbClr val="FFFFFF"/>
          </a:solidFill>
        </p:spPr>
        <p:txBody>
          <a:bodyPr wrap="square" lIns="0" tIns="0" rIns="0" bIns="0" rtlCol="0"/>
          <a:lstStyle/>
          <a:p>
            <a:endParaRPr/>
          </a:p>
        </p:txBody>
      </p:sp>
      <p:sp>
        <p:nvSpPr>
          <p:cNvPr id="150" name="object 150"/>
          <p:cNvSpPr/>
          <p:nvPr/>
        </p:nvSpPr>
        <p:spPr>
          <a:xfrm>
            <a:off x="3450335" y="3070860"/>
            <a:ext cx="791210" cy="71755"/>
          </a:xfrm>
          <a:custGeom>
            <a:avLst/>
            <a:gdLst/>
            <a:ahLst/>
            <a:cxnLst/>
            <a:rect l="l" t="t" r="r" b="b"/>
            <a:pathLst>
              <a:path w="791210" h="71755">
                <a:moveTo>
                  <a:pt x="395477" y="0"/>
                </a:moveTo>
                <a:lnTo>
                  <a:pt x="315768" y="726"/>
                </a:lnTo>
                <a:lnTo>
                  <a:pt x="241530" y="2809"/>
                </a:lnTo>
                <a:lnTo>
                  <a:pt x="174352" y="6107"/>
                </a:lnTo>
                <a:lnTo>
                  <a:pt x="115824" y="10477"/>
                </a:lnTo>
                <a:lnTo>
                  <a:pt x="67535" y="15775"/>
                </a:lnTo>
                <a:lnTo>
                  <a:pt x="8033" y="28586"/>
                </a:lnTo>
                <a:lnTo>
                  <a:pt x="0" y="35813"/>
                </a:lnTo>
                <a:lnTo>
                  <a:pt x="8033" y="43041"/>
                </a:lnTo>
                <a:lnTo>
                  <a:pt x="67535" y="55852"/>
                </a:lnTo>
                <a:lnTo>
                  <a:pt x="115823" y="61150"/>
                </a:lnTo>
                <a:lnTo>
                  <a:pt x="174352" y="65520"/>
                </a:lnTo>
                <a:lnTo>
                  <a:pt x="241530" y="68818"/>
                </a:lnTo>
                <a:lnTo>
                  <a:pt x="315768" y="70901"/>
                </a:lnTo>
                <a:lnTo>
                  <a:pt x="395477" y="71627"/>
                </a:lnTo>
                <a:lnTo>
                  <a:pt x="475187" y="70901"/>
                </a:lnTo>
                <a:lnTo>
                  <a:pt x="549425" y="68818"/>
                </a:lnTo>
                <a:lnTo>
                  <a:pt x="616603" y="65520"/>
                </a:lnTo>
                <a:lnTo>
                  <a:pt x="675131" y="61150"/>
                </a:lnTo>
                <a:lnTo>
                  <a:pt x="723420" y="55852"/>
                </a:lnTo>
                <a:lnTo>
                  <a:pt x="782922" y="43041"/>
                </a:lnTo>
                <a:lnTo>
                  <a:pt x="790955" y="35813"/>
                </a:lnTo>
                <a:lnTo>
                  <a:pt x="782922" y="28586"/>
                </a:lnTo>
                <a:lnTo>
                  <a:pt x="723420" y="15775"/>
                </a:lnTo>
                <a:lnTo>
                  <a:pt x="675132" y="10477"/>
                </a:lnTo>
                <a:lnTo>
                  <a:pt x="616603" y="6107"/>
                </a:lnTo>
                <a:lnTo>
                  <a:pt x="549425" y="2809"/>
                </a:lnTo>
                <a:lnTo>
                  <a:pt x="475187" y="726"/>
                </a:lnTo>
                <a:lnTo>
                  <a:pt x="395477" y="0"/>
                </a:lnTo>
                <a:close/>
              </a:path>
            </a:pathLst>
          </a:custGeom>
          <a:solidFill>
            <a:srgbClr val="FFFFFF"/>
          </a:solidFill>
        </p:spPr>
        <p:txBody>
          <a:bodyPr wrap="square" lIns="0" tIns="0" rIns="0" bIns="0" rtlCol="0"/>
          <a:lstStyle/>
          <a:p>
            <a:endParaRPr/>
          </a:p>
        </p:txBody>
      </p:sp>
      <p:sp>
        <p:nvSpPr>
          <p:cNvPr id="151" name="object 151"/>
          <p:cNvSpPr/>
          <p:nvPr/>
        </p:nvSpPr>
        <p:spPr>
          <a:xfrm>
            <a:off x="3450335" y="3070860"/>
            <a:ext cx="791210" cy="71755"/>
          </a:xfrm>
          <a:custGeom>
            <a:avLst/>
            <a:gdLst/>
            <a:ahLst/>
            <a:cxnLst/>
            <a:rect l="l" t="t" r="r" b="b"/>
            <a:pathLst>
              <a:path w="791210" h="71755">
                <a:moveTo>
                  <a:pt x="790955" y="35813"/>
                </a:moveTo>
                <a:lnTo>
                  <a:pt x="723420" y="55852"/>
                </a:lnTo>
                <a:lnTo>
                  <a:pt x="675131" y="61150"/>
                </a:lnTo>
                <a:lnTo>
                  <a:pt x="616603" y="65520"/>
                </a:lnTo>
                <a:lnTo>
                  <a:pt x="549425" y="68818"/>
                </a:lnTo>
                <a:lnTo>
                  <a:pt x="475187" y="70901"/>
                </a:lnTo>
                <a:lnTo>
                  <a:pt x="395477" y="71627"/>
                </a:lnTo>
                <a:lnTo>
                  <a:pt x="315768" y="70901"/>
                </a:lnTo>
                <a:lnTo>
                  <a:pt x="241530" y="68818"/>
                </a:lnTo>
                <a:lnTo>
                  <a:pt x="174352" y="65520"/>
                </a:lnTo>
                <a:lnTo>
                  <a:pt x="115823" y="61150"/>
                </a:lnTo>
                <a:lnTo>
                  <a:pt x="67535" y="55852"/>
                </a:lnTo>
                <a:lnTo>
                  <a:pt x="8033" y="43041"/>
                </a:lnTo>
                <a:lnTo>
                  <a:pt x="0" y="35813"/>
                </a:lnTo>
                <a:lnTo>
                  <a:pt x="8033" y="28586"/>
                </a:lnTo>
                <a:lnTo>
                  <a:pt x="67535" y="15775"/>
                </a:lnTo>
                <a:lnTo>
                  <a:pt x="115824" y="10477"/>
                </a:lnTo>
                <a:lnTo>
                  <a:pt x="174352" y="6107"/>
                </a:lnTo>
                <a:lnTo>
                  <a:pt x="241530" y="2809"/>
                </a:lnTo>
                <a:lnTo>
                  <a:pt x="315768" y="726"/>
                </a:lnTo>
                <a:lnTo>
                  <a:pt x="395477" y="0"/>
                </a:lnTo>
                <a:lnTo>
                  <a:pt x="475187" y="726"/>
                </a:lnTo>
                <a:lnTo>
                  <a:pt x="549425" y="2809"/>
                </a:lnTo>
                <a:lnTo>
                  <a:pt x="616603" y="6107"/>
                </a:lnTo>
                <a:lnTo>
                  <a:pt x="675132" y="10477"/>
                </a:lnTo>
                <a:lnTo>
                  <a:pt x="723420" y="15775"/>
                </a:lnTo>
                <a:lnTo>
                  <a:pt x="782922" y="28586"/>
                </a:lnTo>
                <a:lnTo>
                  <a:pt x="790955" y="35813"/>
                </a:lnTo>
                <a:close/>
              </a:path>
            </a:pathLst>
          </a:custGeom>
          <a:ln w="12191">
            <a:solidFill>
              <a:srgbClr val="79C143"/>
            </a:solidFill>
          </a:ln>
        </p:spPr>
        <p:txBody>
          <a:bodyPr wrap="square" lIns="0" tIns="0" rIns="0" bIns="0" rtlCol="0"/>
          <a:lstStyle/>
          <a:p>
            <a:endParaRPr/>
          </a:p>
        </p:txBody>
      </p:sp>
      <p:sp>
        <p:nvSpPr>
          <p:cNvPr id="152" name="object 152"/>
          <p:cNvSpPr/>
          <p:nvPr/>
        </p:nvSpPr>
        <p:spPr>
          <a:xfrm>
            <a:off x="3450335" y="3106673"/>
            <a:ext cx="791210" cy="250825"/>
          </a:xfrm>
          <a:custGeom>
            <a:avLst/>
            <a:gdLst/>
            <a:ahLst/>
            <a:cxnLst/>
            <a:rect l="l" t="t" r="r" b="b"/>
            <a:pathLst>
              <a:path w="791210" h="250825">
                <a:moveTo>
                  <a:pt x="790955" y="0"/>
                </a:moveTo>
                <a:lnTo>
                  <a:pt x="790955" y="214884"/>
                </a:lnTo>
                <a:lnTo>
                  <a:pt x="782922" y="222111"/>
                </a:lnTo>
                <a:lnTo>
                  <a:pt x="723420" y="234922"/>
                </a:lnTo>
                <a:lnTo>
                  <a:pt x="675131" y="240220"/>
                </a:lnTo>
                <a:lnTo>
                  <a:pt x="616603" y="244590"/>
                </a:lnTo>
                <a:lnTo>
                  <a:pt x="549425" y="247888"/>
                </a:lnTo>
                <a:lnTo>
                  <a:pt x="475187" y="249971"/>
                </a:lnTo>
                <a:lnTo>
                  <a:pt x="395477" y="250698"/>
                </a:lnTo>
                <a:lnTo>
                  <a:pt x="315768" y="249971"/>
                </a:lnTo>
                <a:lnTo>
                  <a:pt x="241530" y="247888"/>
                </a:lnTo>
                <a:lnTo>
                  <a:pt x="174352" y="244590"/>
                </a:lnTo>
                <a:lnTo>
                  <a:pt x="115823" y="240220"/>
                </a:lnTo>
                <a:lnTo>
                  <a:pt x="67535" y="234922"/>
                </a:lnTo>
                <a:lnTo>
                  <a:pt x="8033" y="222111"/>
                </a:lnTo>
                <a:lnTo>
                  <a:pt x="0" y="214884"/>
                </a:lnTo>
                <a:lnTo>
                  <a:pt x="0" y="0"/>
                </a:lnTo>
              </a:path>
            </a:pathLst>
          </a:custGeom>
          <a:ln w="12192">
            <a:solidFill>
              <a:srgbClr val="79C143"/>
            </a:solidFill>
          </a:ln>
        </p:spPr>
        <p:txBody>
          <a:bodyPr wrap="square" lIns="0" tIns="0" rIns="0" bIns="0" rtlCol="0"/>
          <a:lstStyle/>
          <a:p>
            <a:endParaRPr/>
          </a:p>
        </p:txBody>
      </p:sp>
      <p:sp>
        <p:nvSpPr>
          <p:cNvPr id="153" name="object 153"/>
          <p:cNvSpPr txBox="1"/>
          <p:nvPr/>
        </p:nvSpPr>
        <p:spPr>
          <a:xfrm>
            <a:off x="3697351" y="3182365"/>
            <a:ext cx="297180"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SAP</a:t>
            </a:r>
            <a:r>
              <a:rPr sz="600" spc="-85" dirty="0">
                <a:latin typeface="Calibri"/>
                <a:cs typeface="Calibri"/>
              </a:rPr>
              <a:t> </a:t>
            </a:r>
            <a:r>
              <a:rPr sz="600" dirty="0">
                <a:latin typeface="Calibri"/>
                <a:cs typeface="Calibri"/>
              </a:rPr>
              <a:t>APO</a:t>
            </a:r>
            <a:endParaRPr sz="600">
              <a:latin typeface="Calibri"/>
              <a:cs typeface="Calibri"/>
            </a:endParaRPr>
          </a:p>
        </p:txBody>
      </p:sp>
      <p:sp>
        <p:nvSpPr>
          <p:cNvPr id="154" name="object 154"/>
          <p:cNvSpPr/>
          <p:nvPr/>
        </p:nvSpPr>
        <p:spPr>
          <a:xfrm>
            <a:off x="4332732" y="2897123"/>
            <a:ext cx="2048256" cy="682751"/>
          </a:xfrm>
          <a:prstGeom prst="rect">
            <a:avLst/>
          </a:prstGeom>
          <a:blipFill>
            <a:blip r:embed="rId62" cstate="print"/>
            <a:stretch>
              <a:fillRect/>
            </a:stretch>
          </a:blipFill>
        </p:spPr>
        <p:txBody>
          <a:bodyPr wrap="square" lIns="0" tIns="0" rIns="0" bIns="0" rtlCol="0"/>
          <a:lstStyle/>
          <a:p>
            <a:endParaRPr/>
          </a:p>
        </p:txBody>
      </p:sp>
      <p:sp>
        <p:nvSpPr>
          <p:cNvPr id="155" name="object 155"/>
          <p:cNvSpPr/>
          <p:nvPr/>
        </p:nvSpPr>
        <p:spPr>
          <a:xfrm>
            <a:off x="4379976" y="2924555"/>
            <a:ext cx="1953768" cy="588264"/>
          </a:xfrm>
          <a:prstGeom prst="rect">
            <a:avLst/>
          </a:prstGeom>
          <a:blipFill>
            <a:blip r:embed="rId63" cstate="print"/>
            <a:stretch>
              <a:fillRect/>
            </a:stretch>
          </a:blipFill>
        </p:spPr>
        <p:txBody>
          <a:bodyPr wrap="square" lIns="0" tIns="0" rIns="0" bIns="0" rtlCol="0"/>
          <a:lstStyle/>
          <a:p>
            <a:endParaRPr/>
          </a:p>
        </p:txBody>
      </p:sp>
      <p:sp>
        <p:nvSpPr>
          <p:cNvPr id="156" name="object 156"/>
          <p:cNvSpPr/>
          <p:nvPr/>
        </p:nvSpPr>
        <p:spPr>
          <a:xfrm>
            <a:off x="4379976" y="2924555"/>
            <a:ext cx="1953895" cy="588645"/>
          </a:xfrm>
          <a:custGeom>
            <a:avLst/>
            <a:gdLst/>
            <a:ahLst/>
            <a:cxnLst/>
            <a:rect l="l" t="t" r="r" b="b"/>
            <a:pathLst>
              <a:path w="1953895" h="588645">
                <a:moveTo>
                  <a:pt x="98044" y="0"/>
                </a:moveTo>
                <a:lnTo>
                  <a:pt x="1953768" y="0"/>
                </a:lnTo>
                <a:lnTo>
                  <a:pt x="1953768" y="490220"/>
                </a:lnTo>
                <a:lnTo>
                  <a:pt x="1946056" y="528363"/>
                </a:lnTo>
                <a:lnTo>
                  <a:pt x="1925034" y="559530"/>
                </a:lnTo>
                <a:lnTo>
                  <a:pt x="1893867" y="580552"/>
                </a:lnTo>
                <a:lnTo>
                  <a:pt x="1855724" y="588264"/>
                </a:lnTo>
                <a:lnTo>
                  <a:pt x="0" y="588264"/>
                </a:lnTo>
                <a:lnTo>
                  <a:pt x="0" y="98044"/>
                </a:lnTo>
                <a:lnTo>
                  <a:pt x="7711" y="59900"/>
                </a:lnTo>
                <a:lnTo>
                  <a:pt x="28733" y="28733"/>
                </a:lnTo>
                <a:lnTo>
                  <a:pt x="59900" y="7711"/>
                </a:lnTo>
                <a:lnTo>
                  <a:pt x="98044" y="0"/>
                </a:lnTo>
                <a:close/>
              </a:path>
            </a:pathLst>
          </a:custGeom>
          <a:ln w="9144">
            <a:solidFill>
              <a:srgbClr val="A0A0A0"/>
            </a:solidFill>
          </a:ln>
        </p:spPr>
        <p:txBody>
          <a:bodyPr wrap="square" lIns="0" tIns="0" rIns="0" bIns="0" rtlCol="0"/>
          <a:lstStyle/>
          <a:p>
            <a:endParaRPr/>
          </a:p>
        </p:txBody>
      </p:sp>
      <p:sp>
        <p:nvSpPr>
          <p:cNvPr id="157" name="object 157"/>
          <p:cNvSpPr txBox="1"/>
          <p:nvPr/>
        </p:nvSpPr>
        <p:spPr>
          <a:xfrm>
            <a:off x="4488307" y="3074542"/>
            <a:ext cx="800100" cy="292735"/>
          </a:xfrm>
          <a:prstGeom prst="rect">
            <a:avLst/>
          </a:prstGeom>
        </p:spPr>
        <p:txBody>
          <a:bodyPr vert="horz" wrap="square" lIns="0" tIns="0" rIns="0" bIns="0" rtlCol="0">
            <a:spAutoFit/>
          </a:bodyPr>
          <a:lstStyle/>
          <a:p>
            <a:pPr marL="12700" marR="5080">
              <a:lnSpc>
                <a:spcPct val="100000"/>
              </a:lnSpc>
            </a:pPr>
            <a:r>
              <a:rPr sz="900" spc="-5" dirty="0">
                <a:solidFill>
                  <a:srgbClr val="00AFEF"/>
                </a:solidFill>
                <a:latin typeface="Calibri"/>
                <a:cs typeface="Calibri"/>
              </a:rPr>
              <a:t>Data</a:t>
            </a:r>
            <a:r>
              <a:rPr sz="900" spc="-85" dirty="0">
                <a:solidFill>
                  <a:srgbClr val="00AFEF"/>
                </a:solidFill>
                <a:latin typeface="Calibri"/>
                <a:cs typeface="Calibri"/>
              </a:rPr>
              <a:t> </a:t>
            </a:r>
            <a:r>
              <a:rPr sz="900" spc="-5" dirty="0">
                <a:solidFill>
                  <a:srgbClr val="00AFEF"/>
                </a:solidFill>
                <a:latin typeface="Calibri"/>
                <a:cs typeface="Calibri"/>
              </a:rPr>
              <a:t>Warehouse  (SAP</a:t>
            </a:r>
            <a:r>
              <a:rPr sz="900" spc="-95" dirty="0">
                <a:solidFill>
                  <a:srgbClr val="00AFEF"/>
                </a:solidFill>
                <a:latin typeface="Calibri"/>
                <a:cs typeface="Calibri"/>
              </a:rPr>
              <a:t> </a:t>
            </a:r>
            <a:r>
              <a:rPr sz="900" dirty="0">
                <a:solidFill>
                  <a:srgbClr val="00AFEF"/>
                </a:solidFill>
                <a:latin typeface="Calibri"/>
                <a:cs typeface="Calibri"/>
              </a:rPr>
              <a:t>BW)</a:t>
            </a:r>
            <a:endParaRPr sz="900">
              <a:latin typeface="Calibri"/>
              <a:cs typeface="Calibri"/>
            </a:endParaRPr>
          </a:p>
        </p:txBody>
      </p:sp>
      <p:sp>
        <p:nvSpPr>
          <p:cNvPr id="158" name="object 158"/>
          <p:cNvSpPr/>
          <p:nvPr/>
        </p:nvSpPr>
        <p:spPr>
          <a:xfrm>
            <a:off x="5416296" y="3044951"/>
            <a:ext cx="890015" cy="385572"/>
          </a:xfrm>
          <a:prstGeom prst="rect">
            <a:avLst/>
          </a:prstGeom>
          <a:blipFill>
            <a:blip r:embed="rId64" cstate="print"/>
            <a:stretch>
              <a:fillRect/>
            </a:stretch>
          </a:blipFill>
        </p:spPr>
        <p:txBody>
          <a:bodyPr wrap="square" lIns="0" tIns="0" rIns="0" bIns="0" rtlCol="0"/>
          <a:lstStyle/>
          <a:p>
            <a:endParaRPr/>
          </a:p>
        </p:txBody>
      </p:sp>
      <p:sp>
        <p:nvSpPr>
          <p:cNvPr id="159" name="object 159"/>
          <p:cNvSpPr/>
          <p:nvPr/>
        </p:nvSpPr>
        <p:spPr>
          <a:xfrm>
            <a:off x="5650991" y="3144011"/>
            <a:ext cx="422148" cy="245363"/>
          </a:xfrm>
          <a:prstGeom prst="rect">
            <a:avLst/>
          </a:prstGeom>
          <a:blipFill>
            <a:blip r:embed="rId65" cstate="print"/>
            <a:stretch>
              <a:fillRect/>
            </a:stretch>
          </a:blipFill>
        </p:spPr>
        <p:txBody>
          <a:bodyPr wrap="square" lIns="0" tIns="0" rIns="0" bIns="0" rtlCol="0"/>
          <a:lstStyle/>
          <a:p>
            <a:endParaRPr/>
          </a:p>
        </p:txBody>
      </p:sp>
      <p:sp>
        <p:nvSpPr>
          <p:cNvPr id="160" name="object 160"/>
          <p:cNvSpPr/>
          <p:nvPr/>
        </p:nvSpPr>
        <p:spPr>
          <a:xfrm>
            <a:off x="5465064" y="3109848"/>
            <a:ext cx="792480" cy="252095"/>
          </a:xfrm>
          <a:custGeom>
            <a:avLst/>
            <a:gdLst/>
            <a:ahLst/>
            <a:cxnLst/>
            <a:rect l="l" t="t" r="r" b="b"/>
            <a:pathLst>
              <a:path w="792479" h="252095">
                <a:moveTo>
                  <a:pt x="0" y="0"/>
                </a:moveTo>
                <a:lnTo>
                  <a:pt x="0" y="216026"/>
                </a:lnTo>
                <a:lnTo>
                  <a:pt x="8050" y="223301"/>
                </a:lnTo>
                <a:lnTo>
                  <a:pt x="67675" y="236201"/>
                </a:lnTo>
                <a:lnTo>
                  <a:pt x="116062" y="241538"/>
                </a:lnTo>
                <a:lnTo>
                  <a:pt x="174705" y="245940"/>
                </a:lnTo>
                <a:lnTo>
                  <a:pt x="242012" y="249263"/>
                </a:lnTo>
                <a:lnTo>
                  <a:pt x="316388" y="251363"/>
                </a:lnTo>
                <a:lnTo>
                  <a:pt x="396239" y="252095"/>
                </a:lnTo>
                <a:lnTo>
                  <a:pt x="476091" y="251363"/>
                </a:lnTo>
                <a:lnTo>
                  <a:pt x="550467" y="249263"/>
                </a:lnTo>
                <a:lnTo>
                  <a:pt x="617774" y="245940"/>
                </a:lnTo>
                <a:lnTo>
                  <a:pt x="676417" y="241538"/>
                </a:lnTo>
                <a:lnTo>
                  <a:pt x="724804" y="236201"/>
                </a:lnTo>
                <a:lnTo>
                  <a:pt x="784429" y="223301"/>
                </a:lnTo>
                <a:lnTo>
                  <a:pt x="792480" y="216026"/>
                </a:lnTo>
                <a:lnTo>
                  <a:pt x="792480" y="36067"/>
                </a:lnTo>
                <a:lnTo>
                  <a:pt x="396239" y="36067"/>
                </a:lnTo>
                <a:lnTo>
                  <a:pt x="316388" y="35336"/>
                </a:lnTo>
                <a:lnTo>
                  <a:pt x="242012" y="33236"/>
                </a:lnTo>
                <a:lnTo>
                  <a:pt x="174705" y="29913"/>
                </a:lnTo>
                <a:lnTo>
                  <a:pt x="116062" y="25511"/>
                </a:lnTo>
                <a:lnTo>
                  <a:pt x="67675" y="20174"/>
                </a:lnTo>
                <a:lnTo>
                  <a:pt x="8050" y="7274"/>
                </a:lnTo>
                <a:lnTo>
                  <a:pt x="0" y="0"/>
                </a:lnTo>
                <a:close/>
              </a:path>
              <a:path w="792479" h="252095">
                <a:moveTo>
                  <a:pt x="792480" y="0"/>
                </a:moveTo>
                <a:lnTo>
                  <a:pt x="724804" y="20174"/>
                </a:lnTo>
                <a:lnTo>
                  <a:pt x="676417" y="25511"/>
                </a:lnTo>
                <a:lnTo>
                  <a:pt x="617774" y="29913"/>
                </a:lnTo>
                <a:lnTo>
                  <a:pt x="550467" y="33236"/>
                </a:lnTo>
                <a:lnTo>
                  <a:pt x="476091" y="35336"/>
                </a:lnTo>
                <a:lnTo>
                  <a:pt x="396239" y="36067"/>
                </a:lnTo>
                <a:lnTo>
                  <a:pt x="792480" y="36067"/>
                </a:lnTo>
                <a:lnTo>
                  <a:pt x="792480" y="0"/>
                </a:lnTo>
                <a:close/>
              </a:path>
            </a:pathLst>
          </a:custGeom>
          <a:solidFill>
            <a:srgbClr val="FFFFFF"/>
          </a:solidFill>
        </p:spPr>
        <p:txBody>
          <a:bodyPr wrap="square" lIns="0" tIns="0" rIns="0" bIns="0" rtlCol="0"/>
          <a:lstStyle/>
          <a:p>
            <a:endParaRPr/>
          </a:p>
        </p:txBody>
      </p:sp>
      <p:sp>
        <p:nvSpPr>
          <p:cNvPr id="161" name="object 161"/>
          <p:cNvSpPr/>
          <p:nvPr/>
        </p:nvSpPr>
        <p:spPr>
          <a:xfrm>
            <a:off x="5465064" y="3073907"/>
            <a:ext cx="792480" cy="72390"/>
          </a:xfrm>
          <a:custGeom>
            <a:avLst/>
            <a:gdLst/>
            <a:ahLst/>
            <a:cxnLst/>
            <a:rect l="l" t="t" r="r" b="b"/>
            <a:pathLst>
              <a:path w="792479" h="72389">
                <a:moveTo>
                  <a:pt x="396239" y="0"/>
                </a:moveTo>
                <a:lnTo>
                  <a:pt x="316388" y="731"/>
                </a:lnTo>
                <a:lnTo>
                  <a:pt x="242012" y="2829"/>
                </a:lnTo>
                <a:lnTo>
                  <a:pt x="174705" y="6148"/>
                </a:lnTo>
                <a:lnTo>
                  <a:pt x="116062" y="10540"/>
                </a:lnTo>
                <a:lnTo>
                  <a:pt x="67675" y="15862"/>
                </a:lnTo>
                <a:lnTo>
                  <a:pt x="8050" y="28708"/>
                </a:lnTo>
                <a:lnTo>
                  <a:pt x="0" y="35940"/>
                </a:lnTo>
                <a:lnTo>
                  <a:pt x="8050" y="43215"/>
                </a:lnTo>
                <a:lnTo>
                  <a:pt x="67675" y="56115"/>
                </a:lnTo>
                <a:lnTo>
                  <a:pt x="116062" y="61452"/>
                </a:lnTo>
                <a:lnTo>
                  <a:pt x="174705" y="65854"/>
                </a:lnTo>
                <a:lnTo>
                  <a:pt x="242012" y="69177"/>
                </a:lnTo>
                <a:lnTo>
                  <a:pt x="316388" y="71277"/>
                </a:lnTo>
                <a:lnTo>
                  <a:pt x="396239" y="72008"/>
                </a:lnTo>
                <a:lnTo>
                  <a:pt x="476091" y="71277"/>
                </a:lnTo>
                <a:lnTo>
                  <a:pt x="550467" y="69177"/>
                </a:lnTo>
                <a:lnTo>
                  <a:pt x="617774" y="65854"/>
                </a:lnTo>
                <a:lnTo>
                  <a:pt x="676417" y="61452"/>
                </a:lnTo>
                <a:lnTo>
                  <a:pt x="724804" y="56115"/>
                </a:lnTo>
                <a:lnTo>
                  <a:pt x="784429" y="43215"/>
                </a:lnTo>
                <a:lnTo>
                  <a:pt x="792480" y="35940"/>
                </a:lnTo>
                <a:lnTo>
                  <a:pt x="784429" y="28708"/>
                </a:lnTo>
                <a:lnTo>
                  <a:pt x="724804" y="15862"/>
                </a:lnTo>
                <a:lnTo>
                  <a:pt x="676417" y="10540"/>
                </a:lnTo>
                <a:lnTo>
                  <a:pt x="617774" y="6148"/>
                </a:lnTo>
                <a:lnTo>
                  <a:pt x="550467" y="2829"/>
                </a:lnTo>
                <a:lnTo>
                  <a:pt x="476091" y="731"/>
                </a:lnTo>
                <a:lnTo>
                  <a:pt x="396239" y="0"/>
                </a:lnTo>
                <a:close/>
              </a:path>
            </a:pathLst>
          </a:custGeom>
          <a:solidFill>
            <a:srgbClr val="FFFFFF"/>
          </a:solidFill>
        </p:spPr>
        <p:txBody>
          <a:bodyPr wrap="square" lIns="0" tIns="0" rIns="0" bIns="0" rtlCol="0"/>
          <a:lstStyle/>
          <a:p>
            <a:endParaRPr/>
          </a:p>
        </p:txBody>
      </p:sp>
      <p:sp>
        <p:nvSpPr>
          <p:cNvPr id="162" name="object 162"/>
          <p:cNvSpPr/>
          <p:nvPr/>
        </p:nvSpPr>
        <p:spPr>
          <a:xfrm>
            <a:off x="5465064" y="3073907"/>
            <a:ext cx="792480" cy="72390"/>
          </a:xfrm>
          <a:custGeom>
            <a:avLst/>
            <a:gdLst/>
            <a:ahLst/>
            <a:cxnLst/>
            <a:rect l="l" t="t" r="r" b="b"/>
            <a:pathLst>
              <a:path w="792479" h="72389">
                <a:moveTo>
                  <a:pt x="792480" y="35940"/>
                </a:moveTo>
                <a:lnTo>
                  <a:pt x="724804" y="56115"/>
                </a:lnTo>
                <a:lnTo>
                  <a:pt x="676417" y="61452"/>
                </a:lnTo>
                <a:lnTo>
                  <a:pt x="617774" y="65854"/>
                </a:lnTo>
                <a:lnTo>
                  <a:pt x="550467" y="69177"/>
                </a:lnTo>
                <a:lnTo>
                  <a:pt x="476091" y="71277"/>
                </a:lnTo>
                <a:lnTo>
                  <a:pt x="396239" y="72008"/>
                </a:lnTo>
                <a:lnTo>
                  <a:pt x="316388" y="71277"/>
                </a:lnTo>
                <a:lnTo>
                  <a:pt x="242012" y="69177"/>
                </a:lnTo>
                <a:lnTo>
                  <a:pt x="174705" y="65854"/>
                </a:lnTo>
                <a:lnTo>
                  <a:pt x="116062" y="61452"/>
                </a:lnTo>
                <a:lnTo>
                  <a:pt x="67675" y="56115"/>
                </a:lnTo>
                <a:lnTo>
                  <a:pt x="8050" y="43215"/>
                </a:lnTo>
                <a:lnTo>
                  <a:pt x="0" y="35940"/>
                </a:lnTo>
                <a:lnTo>
                  <a:pt x="8050" y="28708"/>
                </a:lnTo>
                <a:lnTo>
                  <a:pt x="67675" y="15862"/>
                </a:lnTo>
                <a:lnTo>
                  <a:pt x="116062" y="10540"/>
                </a:lnTo>
                <a:lnTo>
                  <a:pt x="174705" y="6148"/>
                </a:lnTo>
                <a:lnTo>
                  <a:pt x="242012" y="2829"/>
                </a:lnTo>
                <a:lnTo>
                  <a:pt x="316388" y="731"/>
                </a:lnTo>
                <a:lnTo>
                  <a:pt x="396239" y="0"/>
                </a:lnTo>
                <a:lnTo>
                  <a:pt x="476091" y="731"/>
                </a:lnTo>
                <a:lnTo>
                  <a:pt x="550467" y="2829"/>
                </a:lnTo>
                <a:lnTo>
                  <a:pt x="617774" y="6148"/>
                </a:lnTo>
                <a:lnTo>
                  <a:pt x="676417" y="10540"/>
                </a:lnTo>
                <a:lnTo>
                  <a:pt x="724804" y="15862"/>
                </a:lnTo>
                <a:lnTo>
                  <a:pt x="784429" y="28708"/>
                </a:lnTo>
                <a:lnTo>
                  <a:pt x="792480" y="35940"/>
                </a:lnTo>
                <a:close/>
              </a:path>
            </a:pathLst>
          </a:custGeom>
          <a:ln w="12191">
            <a:solidFill>
              <a:srgbClr val="00B3F1"/>
            </a:solidFill>
          </a:ln>
        </p:spPr>
        <p:txBody>
          <a:bodyPr wrap="square" lIns="0" tIns="0" rIns="0" bIns="0" rtlCol="0"/>
          <a:lstStyle/>
          <a:p>
            <a:endParaRPr/>
          </a:p>
        </p:txBody>
      </p:sp>
      <p:sp>
        <p:nvSpPr>
          <p:cNvPr id="163" name="object 163"/>
          <p:cNvSpPr/>
          <p:nvPr/>
        </p:nvSpPr>
        <p:spPr>
          <a:xfrm>
            <a:off x="5465064" y="3109848"/>
            <a:ext cx="792480" cy="252095"/>
          </a:xfrm>
          <a:custGeom>
            <a:avLst/>
            <a:gdLst/>
            <a:ahLst/>
            <a:cxnLst/>
            <a:rect l="l" t="t" r="r" b="b"/>
            <a:pathLst>
              <a:path w="792479" h="252095">
                <a:moveTo>
                  <a:pt x="792480" y="0"/>
                </a:moveTo>
                <a:lnTo>
                  <a:pt x="792480" y="216026"/>
                </a:lnTo>
                <a:lnTo>
                  <a:pt x="784429" y="223301"/>
                </a:lnTo>
                <a:lnTo>
                  <a:pt x="724804" y="236201"/>
                </a:lnTo>
                <a:lnTo>
                  <a:pt x="676417" y="241538"/>
                </a:lnTo>
                <a:lnTo>
                  <a:pt x="617774" y="245940"/>
                </a:lnTo>
                <a:lnTo>
                  <a:pt x="550467" y="249263"/>
                </a:lnTo>
                <a:lnTo>
                  <a:pt x="476091" y="251363"/>
                </a:lnTo>
                <a:lnTo>
                  <a:pt x="396239" y="252095"/>
                </a:lnTo>
                <a:lnTo>
                  <a:pt x="316388" y="251363"/>
                </a:lnTo>
                <a:lnTo>
                  <a:pt x="242012" y="249263"/>
                </a:lnTo>
                <a:lnTo>
                  <a:pt x="174705" y="245940"/>
                </a:lnTo>
                <a:lnTo>
                  <a:pt x="116062" y="241538"/>
                </a:lnTo>
                <a:lnTo>
                  <a:pt x="67675" y="236201"/>
                </a:lnTo>
                <a:lnTo>
                  <a:pt x="8050" y="223301"/>
                </a:lnTo>
                <a:lnTo>
                  <a:pt x="0" y="216026"/>
                </a:lnTo>
                <a:lnTo>
                  <a:pt x="0" y="0"/>
                </a:lnTo>
              </a:path>
            </a:pathLst>
          </a:custGeom>
          <a:ln w="12192">
            <a:solidFill>
              <a:srgbClr val="00B3F1"/>
            </a:solidFill>
          </a:ln>
        </p:spPr>
        <p:txBody>
          <a:bodyPr wrap="square" lIns="0" tIns="0" rIns="0" bIns="0" rtlCol="0"/>
          <a:lstStyle/>
          <a:p>
            <a:endParaRPr/>
          </a:p>
        </p:txBody>
      </p:sp>
      <p:sp>
        <p:nvSpPr>
          <p:cNvPr id="164" name="object 164"/>
          <p:cNvSpPr txBox="1"/>
          <p:nvPr/>
        </p:nvSpPr>
        <p:spPr>
          <a:xfrm>
            <a:off x="5727319" y="3186429"/>
            <a:ext cx="271780"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SAP</a:t>
            </a:r>
            <a:r>
              <a:rPr sz="600" spc="-80" dirty="0">
                <a:latin typeface="Calibri"/>
                <a:cs typeface="Calibri"/>
              </a:rPr>
              <a:t> </a:t>
            </a:r>
            <a:r>
              <a:rPr sz="600" spc="-5" dirty="0">
                <a:latin typeface="Calibri"/>
                <a:cs typeface="Calibri"/>
              </a:rPr>
              <a:t>BW</a:t>
            </a:r>
            <a:endParaRPr sz="600">
              <a:latin typeface="Calibri"/>
              <a:cs typeface="Calibri"/>
            </a:endParaRPr>
          </a:p>
        </p:txBody>
      </p:sp>
      <p:sp>
        <p:nvSpPr>
          <p:cNvPr id="165" name="object 165"/>
          <p:cNvSpPr/>
          <p:nvPr/>
        </p:nvSpPr>
        <p:spPr>
          <a:xfrm>
            <a:off x="3817620" y="3358896"/>
            <a:ext cx="1773936" cy="582167"/>
          </a:xfrm>
          <a:prstGeom prst="rect">
            <a:avLst/>
          </a:prstGeom>
          <a:blipFill>
            <a:blip r:embed="rId66" cstate="print"/>
            <a:stretch>
              <a:fillRect/>
            </a:stretch>
          </a:blipFill>
        </p:spPr>
        <p:txBody>
          <a:bodyPr wrap="square" lIns="0" tIns="0" rIns="0" bIns="0" rtlCol="0"/>
          <a:lstStyle/>
          <a:p>
            <a:endParaRPr/>
          </a:p>
        </p:txBody>
      </p:sp>
      <p:sp>
        <p:nvSpPr>
          <p:cNvPr id="166" name="object 166"/>
          <p:cNvSpPr/>
          <p:nvPr/>
        </p:nvSpPr>
        <p:spPr>
          <a:xfrm>
            <a:off x="4497323" y="3599688"/>
            <a:ext cx="438912" cy="336804"/>
          </a:xfrm>
          <a:prstGeom prst="rect">
            <a:avLst/>
          </a:prstGeom>
          <a:blipFill>
            <a:blip r:embed="rId67" cstate="print"/>
            <a:stretch>
              <a:fillRect/>
            </a:stretch>
          </a:blipFill>
        </p:spPr>
        <p:txBody>
          <a:bodyPr wrap="square" lIns="0" tIns="0" rIns="0" bIns="0" rtlCol="0"/>
          <a:lstStyle/>
          <a:p>
            <a:endParaRPr/>
          </a:p>
        </p:txBody>
      </p:sp>
      <p:sp>
        <p:nvSpPr>
          <p:cNvPr id="167" name="object 167"/>
          <p:cNvSpPr/>
          <p:nvPr/>
        </p:nvSpPr>
        <p:spPr>
          <a:xfrm>
            <a:off x="4686300" y="3386328"/>
            <a:ext cx="858519" cy="488315"/>
          </a:xfrm>
          <a:custGeom>
            <a:avLst/>
            <a:gdLst/>
            <a:ahLst/>
            <a:cxnLst/>
            <a:rect l="l" t="t" r="r" b="b"/>
            <a:pathLst>
              <a:path w="858520" h="488314">
                <a:moveTo>
                  <a:pt x="797305" y="121920"/>
                </a:moveTo>
                <a:lnTo>
                  <a:pt x="675386" y="121920"/>
                </a:lnTo>
                <a:lnTo>
                  <a:pt x="659141" y="156855"/>
                </a:lnTo>
                <a:lnTo>
                  <a:pt x="639119" y="190555"/>
                </a:lnTo>
                <a:lnTo>
                  <a:pt x="615486" y="222930"/>
                </a:lnTo>
                <a:lnTo>
                  <a:pt x="588412" y="253888"/>
                </a:lnTo>
                <a:lnTo>
                  <a:pt x="558065" y="283338"/>
                </a:lnTo>
                <a:lnTo>
                  <a:pt x="524615" y="311191"/>
                </a:lnTo>
                <a:lnTo>
                  <a:pt x="488228" y="337355"/>
                </a:lnTo>
                <a:lnTo>
                  <a:pt x="449075" y="361740"/>
                </a:lnTo>
                <a:lnTo>
                  <a:pt x="407323" y="384254"/>
                </a:lnTo>
                <a:lnTo>
                  <a:pt x="363142" y="404808"/>
                </a:lnTo>
                <a:lnTo>
                  <a:pt x="316699" y="423310"/>
                </a:lnTo>
                <a:lnTo>
                  <a:pt x="268164" y="439669"/>
                </a:lnTo>
                <a:lnTo>
                  <a:pt x="217705" y="453796"/>
                </a:lnTo>
                <a:lnTo>
                  <a:pt x="165490" y="465598"/>
                </a:lnTo>
                <a:lnTo>
                  <a:pt x="111689" y="474986"/>
                </a:lnTo>
                <a:lnTo>
                  <a:pt x="56469" y="481869"/>
                </a:lnTo>
                <a:lnTo>
                  <a:pt x="0" y="486156"/>
                </a:lnTo>
                <a:lnTo>
                  <a:pt x="57875" y="487723"/>
                </a:lnTo>
                <a:lnTo>
                  <a:pt x="115034" y="486507"/>
                </a:lnTo>
                <a:lnTo>
                  <a:pt x="171290" y="482591"/>
                </a:lnTo>
                <a:lnTo>
                  <a:pt x="226457" y="476061"/>
                </a:lnTo>
                <a:lnTo>
                  <a:pt x="280351" y="467001"/>
                </a:lnTo>
                <a:lnTo>
                  <a:pt x="332786" y="455496"/>
                </a:lnTo>
                <a:lnTo>
                  <a:pt x="383576" y="441630"/>
                </a:lnTo>
                <a:lnTo>
                  <a:pt x="432537" y="425487"/>
                </a:lnTo>
                <a:lnTo>
                  <a:pt x="479483" y="407154"/>
                </a:lnTo>
                <a:lnTo>
                  <a:pt x="524227" y="386714"/>
                </a:lnTo>
                <a:lnTo>
                  <a:pt x="566586" y="364252"/>
                </a:lnTo>
                <a:lnTo>
                  <a:pt x="606373" y="339852"/>
                </a:lnTo>
                <a:lnTo>
                  <a:pt x="643403" y="313600"/>
                </a:lnTo>
                <a:lnTo>
                  <a:pt x="677491" y="285580"/>
                </a:lnTo>
                <a:lnTo>
                  <a:pt x="708451" y="255876"/>
                </a:lnTo>
                <a:lnTo>
                  <a:pt x="736098" y="224573"/>
                </a:lnTo>
                <a:lnTo>
                  <a:pt x="760246" y="191757"/>
                </a:lnTo>
                <a:lnTo>
                  <a:pt x="780711" y="157510"/>
                </a:lnTo>
                <a:lnTo>
                  <a:pt x="797305" y="121920"/>
                </a:lnTo>
                <a:close/>
              </a:path>
              <a:path w="858520" h="488314">
                <a:moveTo>
                  <a:pt x="760476" y="0"/>
                </a:moveTo>
                <a:lnTo>
                  <a:pt x="614426" y="121920"/>
                </a:lnTo>
                <a:lnTo>
                  <a:pt x="858265" y="121920"/>
                </a:lnTo>
                <a:lnTo>
                  <a:pt x="760476" y="0"/>
                </a:lnTo>
                <a:close/>
              </a:path>
            </a:pathLst>
          </a:custGeom>
          <a:solidFill>
            <a:srgbClr val="FFFFFF"/>
          </a:solidFill>
        </p:spPr>
        <p:txBody>
          <a:bodyPr wrap="square" lIns="0" tIns="0" rIns="0" bIns="0" rtlCol="0"/>
          <a:lstStyle/>
          <a:p>
            <a:endParaRPr/>
          </a:p>
        </p:txBody>
      </p:sp>
      <p:sp>
        <p:nvSpPr>
          <p:cNvPr id="168" name="object 168"/>
          <p:cNvSpPr/>
          <p:nvPr/>
        </p:nvSpPr>
        <p:spPr>
          <a:xfrm>
            <a:off x="3864864" y="3386328"/>
            <a:ext cx="882650" cy="487680"/>
          </a:xfrm>
          <a:custGeom>
            <a:avLst/>
            <a:gdLst/>
            <a:ahLst/>
            <a:cxnLst/>
            <a:rect l="l" t="t" r="r" b="b"/>
            <a:pathLst>
              <a:path w="882650" h="487679">
                <a:moveTo>
                  <a:pt x="121920" y="0"/>
                </a:moveTo>
                <a:lnTo>
                  <a:pt x="0" y="0"/>
                </a:lnTo>
                <a:lnTo>
                  <a:pt x="2085" y="36399"/>
                </a:lnTo>
                <a:lnTo>
                  <a:pt x="18332" y="106923"/>
                </a:lnTo>
                <a:lnTo>
                  <a:pt x="49697" y="173784"/>
                </a:lnTo>
                <a:lnTo>
                  <a:pt x="70682" y="205606"/>
                </a:lnTo>
                <a:lnTo>
                  <a:pt x="95005" y="236229"/>
                </a:lnTo>
                <a:lnTo>
                  <a:pt x="122519" y="265559"/>
                </a:lnTo>
                <a:lnTo>
                  <a:pt x="153079" y="293503"/>
                </a:lnTo>
                <a:lnTo>
                  <a:pt x="186535" y="319965"/>
                </a:lnTo>
                <a:lnTo>
                  <a:pt x="222742" y="344852"/>
                </a:lnTo>
                <a:lnTo>
                  <a:pt x="261552" y="368070"/>
                </a:lnTo>
                <a:lnTo>
                  <a:pt x="302818" y="389523"/>
                </a:lnTo>
                <a:lnTo>
                  <a:pt x="346393" y="409119"/>
                </a:lnTo>
                <a:lnTo>
                  <a:pt x="392130" y="426762"/>
                </a:lnTo>
                <a:lnTo>
                  <a:pt x="439882" y="442358"/>
                </a:lnTo>
                <a:lnTo>
                  <a:pt x="489503" y="455814"/>
                </a:lnTo>
                <a:lnTo>
                  <a:pt x="540844" y="467034"/>
                </a:lnTo>
                <a:lnTo>
                  <a:pt x="593759" y="475925"/>
                </a:lnTo>
                <a:lnTo>
                  <a:pt x="648100" y="482392"/>
                </a:lnTo>
                <a:lnTo>
                  <a:pt x="703722" y="486342"/>
                </a:lnTo>
                <a:lnTo>
                  <a:pt x="760476" y="487680"/>
                </a:lnTo>
                <a:lnTo>
                  <a:pt x="882396" y="487680"/>
                </a:lnTo>
                <a:lnTo>
                  <a:pt x="825642" y="486342"/>
                </a:lnTo>
                <a:lnTo>
                  <a:pt x="770020" y="482392"/>
                </a:lnTo>
                <a:lnTo>
                  <a:pt x="715679" y="475925"/>
                </a:lnTo>
                <a:lnTo>
                  <a:pt x="662764" y="467034"/>
                </a:lnTo>
                <a:lnTo>
                  <a:pt x="611423" y="455814"/>
                </a:lnTo>
                <a:lnTo>
                  <a:pt x="561802" y="442358"/>
                </a:lnTo>
                <a:lnTo>
                  <a:pt x="514050" y="426762"/>
                </a:lnTo>
                <a:lnTo>
                  <a:pt x="468313" y="409119"/>
                </a:lnTo>
                <a:lnTo>
                  <a:pt x="424738" y="389523"/>
                </a:lnTo>
                <a:lnTo>
                  <a:pt x="383472" y="368070"/>
                </a:lnTo>
                <a:lnTo>
                  <a:pt x="344662" y="344852"/>
                </a:lnTo>
                <a:lnTo>
                  <a:pt x="308455" y="319965"/>
                </a:lnTo>
                <a:lnTo>
                  <a:pt x="274999" y="293503"/>
                </a:lnTo>
                <a:lnTo>
                  <a:pt x="244439" y="265559"/>
                </a:lnTo>
                <a:lnTo>
                  <a:pt x="216925" y="236229"/>
                </a:lnTo>
                <a:lnTo>
                  <a:pt x="192602" y="205606"/>
                </a:lnTo>
                <a:lnTo>
                  <a:pt x="171617" y="173784"/>
                </a:lnTo>
                <a:lnTo>
                  <a:pt x="140252" y="106923"/>
                </a:lnTo>
                <a:lnTo>
                  <a:pt x="124005" y="36399"/>
                </a:lnTo>
                <a:lnTo>
                  <a:pt x="121920" y="0"/>
                </a:lnTo>
                <a:close/>
              </a:path>
            </a:pathLst>
          </a:custGeom>
          <a:solidFill>
            <a:srgbClr val="CDCDCD"/>
          </a:solidFill>
        </p:spPr>
        <p:txBody>
          <a:bodyPr wrap="square" lIns="0" tIns="0" rIns="0" bIns="0" rtlCol="0"/>
          <a:lstStyle/>
          <a:p>
            <a:endParaRPr/>
          </a:p>
        </p:txBody>
      </p:sp>
      <p:sp>
        <p:nvSpPr>
          <p:cNvPr id="169" name="object 169"/>
          <p:cNvSpPr/>
          <p:nvPr/>
        </p:nvSpPr>
        <p:spPr>
          <a:xfrm>
            <a:off x="3864864" y="3386328"/>
            <a:ext cx="1680210" cy="487680"/>
          </a:xfrm>
          <a:custGeom>
            <a:avLst/>
            <a:gdLst/>
            <a:ahLst/>
            <a:cxnLst/>
            <a:rect l="l" t="t" r="r" b="b"/>
            <a:pathLst>
              <a:path w="1680210" h="487679">
                <a:moveTo>
                  <a:pt x="821436" y="486156"/>
                </a:moveTo>
                <a:lnTo>
                  <a:pt x="877905" y="481869"/>
                </a:lnTo>
                <a:lnTo>
                  <a:pt x="933125" y="474986"/>
                </a:lnTo>
                <a:lnTo>
                  <a:pt x="986926" y="465598"/>
                </a:lnTo>
                <a:lnTo>
                  <a:pt x="1039141" y="453796"/>
                </a:lnTo>
                <a:lnTo>
                  <a:pt x="1089600" y="439669"/>
                </a:lnTo>
                <a:lnTo>
                  <a:pt x="1138135" y="423310"/>
                </a:lnTo>
                <a:lnTo>
                  <a:pt x="1184578" y="404808"/>
                </a:lnTo>
                <a:lnTo>
                  <a:pt x="1228759" y="384254"/>
                </a:lnTo>
                <a:lnTo>
                  <a:pt x="1270511" y="361740"/>
                </a:lnTo>
                <a:lnTo>
                  <a:pt x="1309664" y="337355"/>
                </a:lnTo>
                <a:lnTo>
                  <a:pt x="1346051" y="311191"/>
                </a:lnTo>
                <a:lnTo>
                  <a:pt x="1379501" y="283338"/>
                </a:lnTo>
                <a:lnTo>
                  <a:pt x="1409848" y="253888"/>
                </a:lnTo>
                <a:lnTo>
                  <a:pt x="1436922" y="222930"/>
                </a:lnTo>
                <a:lnTo>
                  <a:pt x="1460555" y="190555"/>
                </a:lnTo>
                <a:lnTo>
                  <a:pt x="1480577" y="156855"/>
                </a:lnTo>
                <a:lnTo>
                  <a:pt x="1496822" y="121920"/>
                </a:lnTo>
                <a:lnTo>
                  <a:pt x="1435862" y="121920"/>
                </a:lnTo>
                <a:lnTo>
                  <a:pt x="1581912" y="0"/>
                </a:lnTo>
                <a:lnTo>
                  <a:pt x="1679702" y="121920"/>
                </a:lnTo>
                <a:lnTo>
                  <a:pt x="1618741" y="121920"/>
                </a:lnTo>
                <a:lnTo>
                  <a:pt x="1602314" y="157183"/>
                </a:lnTo>
                <a:lnTo>
                  <a:pt x="1582063" y="191158"/>
                </a:lnTo>
                <a:lnTo>
                  <a:pt x="1558165" y="223758"/>
                </a:lnTo>
                <a:lnTo>
                  <a:pt x="1530797" y="254893"/>
                </a:lnTo>
                <a:lnTo>
                  <a:pt x="1500137" y="284477"/>
                </a:lnTo>
                <a:lnTo>
                  <a:pt x="1466360" y="312420"/>
                </a:lnTo>
                <a:lnTo>
                  <a:pt x="1429645" y="338634"/>
                </a:lnTo>
                <a:lnTo>
                  <a:pt x="1390167" y="363031"/>
                </a:lnTo>
                <a:lnTo>
                  <a:pt x="1348105" y="385524"/>
                </a:lnTo>
                <a:lnTo>
                  <a:pt x="1303633" y="406023"/>
                </a:lnTo>
                <a:lnTo>
                  <a:pt x="1256931" y="424441"/>
                </a:lnTo>
                <a:lnTo>
                  <a:pt x="1208174" y="440690"/>
                </a:lnTo>
                <a:lnTo>
                  <a:pt x="1157540" y="454680"/>
                </a:lnTo>
                <a:lnTo>
                  <a:pt x="1105204" y="466325"/>
                </a:lnTo>
                <a:lnTo>
                  <a:pt x="1051345" y="475535"/>
                </a:lnTo>
                <a:lnTo>
                  <a:pt x="996140" y="482223"/>
                </a:lnTo>
                <a:lnTo>
                  <a:pt x="939764" y="486301"/>
                </a:lnTo>
                <a:lnTo>
                  <a:pt x="882396" y="487680"/>
                </a:lnTo>
                <a:lnTo>
                  <a:pt x="760476" y="487680"/>
                </a:lnTo>
                <a:lnTo>
                  <a:pt x="703722" y="486342"/>
                </a:lnTo>
                <a:lnTo>
                  <a:pt x="648100" y="482392"/>
                </a:lnTo>
                <a:lnTo>
                  <a:pt x="593759" y="475925"/>
                </a:lnTo>
                <a:lnTo>
                  <a:pt x="540844" y="467034"/>
                </a:lnTo>
                <a:lnTo>
                  <a:pt x="489503" y="455814"/>
                </a:lnTo>
                <a:lnTo>
                  <a:pt x="439882" y="442358"/>
                </a:lnTo>
                <a:lnTo>
                  <a:pt x="392130" y="426762"/>
                </a:lnTo>
                <a:lnTo>
                  <a:pt x="346393" y="409119"/>
                </a:lnTo>
                <a:lnTo>
                  <a:pt x="302818" y="389523"/>
                </a:lnTo>
                <a:lnTo>
                  <a:pt x="261552" y="368070"/>
                </a:lnTo>
                <a:lnTo>
                  <a:pt x="222742" y="344852"/>
                </a:lnTo>
                <a:lnTo>
                  <a:pt x="186535" y="319965"/>
                </a:lnTo>
                <a:lnTo>
                  <a:pt x="153079" y="293503"/>
                </a:lnTo>
                <a:lnTo>
                  <a:pt x="122519" y="265559"/>
                </a:lnTo>
                <a:lnTo>
                  <a:pt x="95005" y="236229"/>
                </a:lnTo>
                <a:lnTo>
                  <a:pt x="70682" y="205606"/>
                </a:lnTo>
                <a:lnTo>
                  <a:pt x="49697" y="173784"/>
                </a:lnTo>
                <a:lnTo>
                  <a:pt x="18332" y="106923"/>
                </a:lnTo>
                <a:lnTo>
                  <a:pt x="2085" y="36399"/>
                </a:lnTo>
                <a:lnTo>
                  <a:pt x="0" y="0"/>
                </a:lnTo>
                <a:lnTo>
                  <a:pt x="121920" y="0"/>
                </a:lnTo>
                <a:lnTo>
                  <a:pt x="124005" y="36399"/>
                </a:lnTo>
                <a:lnTo>
                  <a:pt x="130165" y="72072"/>
                </a:lnTo>
                <a:lnTo>
                  <a:pt x="154118" y="140858"/>
                </a:lnTo>
                <a:lnTo>
                  <a:pt x="192602" y="205606"/>
                </a:lnTo>
                <a:lnTo>
                  <a:pt x="216925" y="236229"/>
                </a:lnTo>
                <a:lnTo>
                  <a:pt x="244439" y="265559"/>
                </a:lnTo>
                <a:lnTo>
                  <a:pt x="274999" y="293503"/>
                </a:lnTo>
                <a:lnTo>
                  <a:pt x="308455" y="319965"/>
                </a:lnTo>
                <a:lnTo>
                  <a:pt x="344662" y="344852"/>
                </a:lnTo>
                <a:lnTo>
                  <a:pt x="383472" y="368070"/>
                </a:lnTo>
                <a:lnTo>
                  <a:pt x="424738" y="389523"/>
                </a:lnTo>
                <a:lnTo>
                  <a:pt x="468313" y="409119"/>
                </a:lnTo>
                <a:lnTo>
                  <a:pt x="514050" y="426762"/>
                </a:lnTo>
                <a:lnTo>
                  <a:pt x="561802" y="442358"/>
                </a:lnTo>
                <a:lnTo>
                  <a:pt x="611423" y="455814"/>
                </a:lnTo>
                <a:lnTo>
                  <a:pt x="662764" y="467034"/>
                </a:lnTo>
                <a:lnTo>
                  <a:pt x="715679" y="475925"/>
                </a:lnTo>
                <a:lnTo>
                  <a:pt x="770020" y="482392"/>
                </a:lnTo>
                <a:lnTo>
                  <a:pt x="825642" y="486342"/>
                </a:lnTo>
                <a:lnTo>
                  <a:pt x="882396" y="487680"/>
                </a:lnTo>
              </a:path>
            </a:pathLst>
          </a:custGeom>
          <a:ln w="9144">
            <a:solidFill>
              <a:srgbClr val="00B3F1"/>
            </a:solidFill>
          </a:ln>
        </p:spPr>
        <p:txBody>
          <a:bodyPr wrap="square" lIns="0" tIns="0" rIns="0" bIns="0" rtlCol="0"/>
          <a:lstStyle/>
          <a:p>
            <a:endParaRPr/>
          </a:p>
        </p:txBody>
      </p:sp>
      <p:sp>
        <p:nvSpPr>
          <p:cNvPr id="170" name="object 170"/>
          <p:cNvSpPr txBox="1"/>
          <p:nvPr/>
        </p:nvSpPr>
        <p:spPr>
          <a:xfrm>
            <a:off x="4573651" y="3641090"/>
            <a:ext cx="287020" cy="199390"/>
          </a:xfrm>
          <a:prstGeom prst="rect">
            <a:avLst/>
          </a:prstGeom>
        </p:spPr>
        <p:txBody>
          <a:bodyPr vert="horz" wrap="square" lIns="0" tIns="0" rIns="0" bIns="0" rtlCol="0">
            <a:spAutoFit/>
          </a:bodyPr>
          <a:lstStyle/>
          <a:p>
            <a:pPr marL="36830" marR="5080" indent="-24765">
              <a:lnSpc>
                <a:spcPct val="100000"/>
              </a:lnSpc>
            </a:pPr>
            <a:r>
              <a:rPr sz="600" dirty="0">
                <a:latin typeface="Calibri"/>
                <a:cs typeface="Calibri"/>
              </a:rPr>
              <a:t>M</a:t>
            </a:r>
            <a:r>
              <a:rPr sz="600" spc="-5" dirty="0">
                <a:latin typeface="Calibri"/>
                <a:cs typeface="Calibri"/>
              </a:rPr>
              <a:t>on</a:t>
            </a:r>
            <a:r>
              <a:rPr sz="600" dirty="0">
                <a:latin typeface="Calibri"/>
                <a:cs typeface="Calibri"/>
              </a:rPr>
              <a:t>t</a:t>
            </a:r>
            <a:r>
              <a:rPr sz="600" spc="-5" dirty="0">
                <a:latin typeface="Calibri"/>
                <a:cs typeface="Calibri"/>
              </a:rPr>
              <a:t>h</a:t>
            </a:r>
            <a:r>
              <a:rPr sz="600" spc="-10" dirty="0">
                <a:latin typeface="Calibri"/>
                <a:cs typeface="Calibri"/>
              </a:rPr>
              <a:t>l</a:t>
            </a:r>
            <a:r>
              <a:rPr sz="600" dirty="0">
                <a:latin typeface="Calibri"/>
                <a:cs typeface="Calibri"/>
              </a:rPr>
              <a:t>y  </a:t>
            </a:r>
            <a:r>
              <a:rPr sz="600" spc="-5" dirty="0">
                <a:latin typeface="Calibri"/>
                <a:cs typeface="Calibri"/>
              </a:rPr>
              <a:t>(ABAP)</a:t>
            </a:r>
            <a:endParaRPr sz="600">
              <a:latin typeface="Calibri"/>
              <a:cs typeface="Calibri"/>
            </a:endParaRPr>
          </a:p>
        </p:txBody>
      </p:sp>
      <p:sp>
        <p:nvSpPr>
          <p:cNvPr id="171" name="object 171"/>
          <p:cNvSpPr/>
          <p:nvPr/>
        </p:nvSpPr>
        <p:spPr>
          <a:xfrm>
            <a:off x="6164579" y="3372611"/>
            <a:ext cx="865631" cy="582168"/>
          </a:xfrm>
          <a:prstGeom prst="rect">
            <a:avLst/>
          </a:prstGeom>
          <a:blipFill>
            <a:blip r:embed="rId68" cstate="print"/>
            <a:stretch>
              <a:fillRect/>
            </a:stretch>
          </a:blipFill>
        </p:spPr>
        <p:txBody>
          <a:bodyPr wrap="square" lIns="0" tIns="0" rIns="0" bIns="0" rtlCol="0"/>
          <a:lstStyle/>
          <a:p>
            <a:endParaRPr/>
          </a:p>
        </p:txBody>
      </p:sp>
      <p:sp>
        <p:nvSpPr>
          <p:cNvPr id="172" name="object 172"/>
          <p:cNvSpPr/>
          <p:nvPr/>
        </p:nvSpPr>
        <p:spPr>
          <a:xfrm>
            <a:off x="6380988" y="3613403"/>
            <a:ext cx="438912" cy="336804"/>
          </a:xfrm>
          <a:prstGeom prst="rect">
            <a:avLst/>
          </a:prstGeom>
          <a:blipFill>
            <a:blip r:embed="rId69" cstate="print"/>
            <a:stretch>
              <a:fillRect/>
            </a:stretch>
          </a:blipFill>
        </p:spPr>
        <p:txBody>
          <a:bodyPr wrap="square" lIns="0" tIns="0" rIns="0" bIns="0" rtlCol="0"/>
          <a:lstStyle/>
          <a:p>
            <a:endParaRPr/>
          </a:p>
        </p:txBody>
      </p:sp>
      <p:sp>
        <p:nvSpPr>
          <p:cNvPr id="173" name="object 173"/>
          <p:cNvSpPr/>
          <p:nvPr/>
        </p:nvSpPr>
        <p:spPr>
          <a:xfrm>
            <a:off x="6571488" y="3400044"/>
            <a:ext cx="411480" cy="487680"/>
          </a:xfrm>
          <a:custGeom>
            <a:avLst/>
            <a:gdLst/>
            <a:ahLst/>
            <a:cxnLst/>
            <a:rect l="l" t="t" r="r" b="b"/>
            <a:pathLst>
              <a:path w="411479" h="487679">
                <a:moveTo>
                  <a:pt x="350138" y="121919"/>
                </a:moveTo>
                <a:lnTo>
                  <a:pt x="228218" y="121919"/>
                </a:lnTo>
                <a:lnTo>
                  <a:pt x="216566" y="180227"/>
                </a:lnTo>
                <a:lnTo>
                  <a:pt x="200778" y="234944"/>
                </a:lnTo>
                <a:lnTo>
                  <a:pt x="181158" y="285594"/>
                </a:lnTo>
                <a:lnTo>
                  <a:pt x="158010" y="331701"/>
                </a:lnTo>
                <a:lnTo>
                  <a:pt x="131638" y="372786"/>
                </a:lnTo>
                <a:lnTo>
                  <a:pt x="102347" y="408375"/>
                </a:lnTo>
                <a:lnTo>
                  <a:pt x="70441" y="437990"/>
                </a:lnTo>
                <a:lnTo>
                  <a:pt x="36224" y="461155"/>
                </a:lnTo>
                <a:lnTo>
                  <a:pt x="0" y="477392"/>
                </a:lnTo>
                <a:lnTo>
                  <a:pt x="35934" y="486000"/>
                </a:lnTo>
                <a:lnTo>
                  <a:pt x="106371" y="482118"/>
                </a:lnTo>
                <a:lnTo>
                  <a:pt x="172855" y="452187"/>
                </a:lnTo>
                <a:lnTo>
                  <a:pt x="203847" y="428234"/>
                </a:lnTo>
                <a:lnTo>
                  <a:pt x="232929" y="398704"/>
                </a:lnTo>
                <a:lnTo>
                  <a:pt x="259795" y="363912"/>
                </a:lnTo>
                <a:lnTo>
                  <a:pt x="284138" y="324168"/>
                </a:lnTo>
                <a:lnTo>
                  <a:pt x="305651" y="279784"/>
                </a:lnTo>
                <a:lnTo>
                  <a:pt x="324027" y="231073"/>
                </a:lnTo>
                <a:lnTo>
                  <a:pt x="338958" y="178348"/>
                </a:lnTo>
                <a:lnTo>
                  <a:pt x="350138" y="121919"/>
                </a:lnTo>
                <a:close/>
              </a:path>
              <a:path w="411479" h="487679">
                <a:moveTo>
                  <a:pt x="298703" y="0"/>
                </a:moveTo>
                <a:lnTo>
                  <a:pt x="167258" y="121919"/>
                </a:lnTo>
                <a:lnTo>
                  <a:pt x="411098" y="121919"/>
                </a:lnTo>
                <a:lnTo>
                  <a:pt x="298703" y="0"/>
                </a:lnTo>
                <a:close/>
              </a:path>
            </a:pathLst>
          </a:custGeom>
          <a:solidFill>
            <a:srgbClr val="FFFFFF"/>
          </a:solidFill>
        </p:spPr>
        <p:txBody>
          <a:bodyPr wrap="square" lIns="0" tIns="0" rIns="0" bIns="0" rtlCol="0"/>
          <a:lstStyle/>
          <a:p>
            <a:endParaRPr/>
          </a:p>
        </p:txBody>
      </p:sp>
      <p:sp>
        <p:nvSpPr>
          <p:cNvPr id="174" name="object 174"/>
          <p:cNvSpPr/>
          <p:nvPr/>
        </p:nvSpPr>
        <p:spPr>
          <a:xfrm>
            <a:off x="6211823" y="3400044"/>
            <a:ext cx="421005" cy="487680"/>
          </a:xfrm>
          <a:custGeom>
            <a:avLst/>
            <a:gdLst/>
            <a:ahLst/>
            <a:cxnLst/>
            <a:rect l="l" t="t" r="r" b="b"/>
            <a:pathLst>
              <a:path w="421004" h="487679">
                <a:moveTo>
                  <a:pt x="121920" y="0"/>
                </a:moveTo>
                <a:lnTo>
                  <a:pt x="0" y="0"/>
                </a:lnTo>
                <a:lnTo>
                  <a:pt x="2009" y="56879"/>
                </a:lnTo>
                <a:lnTo>
                  <a:pt x="7888" y="111829"/>
                </a:lnTo>
                <a:lnTo>
                  <a:pt x="17413" y="164485"/>
                </a:lnTo>
                <a:lnTo>
                  <a:pt x="30360" y="214481"/>
                </a:lnTo>
                <a:lnTo>
                  <a:pt x="46503" y="261452"/>
                </a:lnTo>
                <a:lnTo>
                  <a:pt x="65620" y="305031"/>
                </a:lnTo>
                <a:lnTo>
                  <a:pt x="87487" y="344852"/>
                </a:lnTo>
                <a:lnTo>
                  <a:pt x="111878" y="380551"/>
                </a:lnTo>
                <a:lnTo>
                  <a:pt x="138570" y="411761"/>
                </a:lnTo>
                <a:lnTo>
                  <a:pt x="167340" y="438116"/>
                </a:lnTo>
                <a:lnTo>
                  <a:pt x="230212" y="474801"/>
                </a:lnTo>
                <a:lnTo>
                  <a:pt x="298703" y="487679"/>
                </a:lnTo>
                <a:lnTo>
                  <a:pt x="420624" y="487679"/>
                </a:lnTo>
                <a:lnTo>
                  <a:pt x="385788" y="484399"/>
                </a:lnTo>
                <a:lnTo>
                  <a:pt x="352132" y="474801"/>
                </a:lnTo>
                <a:lnTo>
                  <a:pt x="289260" y="438116"/>
                </a:lnTo>
                <a:lnTo>
                  <a:pt x="260490" y="411761"/>
                </a:lnTo>
                <a:lnTo>
                  <a:pt x="233798" y="380551"/>
                </a:lnTo>
                <a:lnTo>
                  <a:pt x="209407" y="344852"/>
                </a:lnTo>
                <a:lnTo>
                  <a:pt x="187540" y="305031"/>
                </a:lnTo>
                <a:lnTo>
                  <a:pt x="168423" y="261452"/>
                </a:lnTo>
                <a:lnTo>
                  <a:pt x="152280" y="214481"/>
                </a:lnTo>
                <a:lnTo>
                  <a:pt x="139333" y="164485"/>
                </a:lnTo>
                <a:lnTo>
                  <a:pt x="129808" y="111829"/>
                </a:lnTo>
                <a:lnTo>
                  <a:pt x="123929" y="56879"/>
                </a:lnTo>
                <a:lnTo>
                  <a:pt x="121920" y="0"/>
                </a:lnTo>
                <a:close/>
              </a:path>
            </a:pathLst>
          </a:custGeom>
          <a:solidFill>
            <a:srgbClr val="CDCDCD"/>
          </a:solidFill>
        </p:spPr>
        <p:txBody>
          <a:bodyPr wrap="square" lIns="0" tIns="0" rIns="0" bIns="0" rtlCol="0"/>
          <a:lstStyle/>
          <a:p>
            <a:endParaRPr/>
          </a:p>
        </p:txBody>
      </p:sp>
      <p:sp>
        <p:nvSpPr>
          <p:cNvPr id="175" name="object 175"/>
          <p:cNvSpPr/>
          <p:nvPr/>
        </p:nvSpPr>
        <p:spPr>
          <a:xfrm>
            <a:off x="6211823" y="3400044"/>
            <a:ext cx="770890" cy="487680"/>
          </a:xfrm>
          <a:custGeom>
            <a:avLst/>
            <a:gdLst/>
            <a:ahLst/>
            <a:cxnLst/>
            <a:rect l="l" t="t" r="r" b="b"/>
            <a:pathLst>
              <a:path w="770890" h="487679">
                <a:moveTo>
                  <a:pt x="359664" y="477392"/>
                </a:moveTo>
                <a:lnTo>
                  <a:pt x="395888" y="461155"/>
                </a:lnTo>
                <a:lnTo>
                  <a:pt x="430105" y="437990"/>
                </a:lnTo>
                <a:lnTo>
                  <a:pt x="462011" y="408375"/>
                </a:lnTo>
                <a:lnTo>
                  <a:pt x="491302" y="372786"/>
                </a:lnTo>
                <a:lnTo>
                  <a:pt x="517674" y="331701"/>
                </a:lnTo>
                <a:lnTo>
                  <a:pt x="540822" y="285594"/>
                </a:lnTo>
                <a:lnTo>
                  <a:pt x="560442" y="234944"/>
                </a:lnTo>
                <a:lnTo>
                  <a:pt x="576230" y="180227"/>
                </a:lnTo>
                <a:lnTo>
                  <a:pt x="587882" y="121919"/>
                </a:lnTo>
                <a:lnTo>
                  <a:pt x="526923" y="121919"/>
                </a:lnTo>
                <a:lnTo>
                  <a:pt x="658368" y="0"/>
                </a:lnTo>
                <a:lnTo>
                  <a:pt x="770762" y="121919"/>
                </a:lnTo>
                <a:lnTo>
                  <a:pt x="709802" y="121919"/>
                </a:lnTo>
                <a:lnTo>
                  <a:pt x="698467" y="178958"/>
                </a:lnTo>
                <a:lnTo>
                  <a:pt x="683229" y="232398"/>
                </a:lnTo>
                <a:lnTo>
                  <a:pt x="664393" y="281854"/>
                </a:lnTo>
                <a:lnTo>
                  <a:pt x="642261" y="326938"/>
                </a:lnTo>
                <a:lnTo>
                  <a:pt x="617139" y="367265"/>
                </a:lnTo>
                <a:lnTo>
                  <a:pt x="589330" y="402448"/>
                </a:lnTo>
                <a:lnTo>
                  <a:pt x="559138" y="432101"/>
                </a:lnTo>
                <a:lnTo>
                  <a:pt x="526868" y="455837"/>
                </a:lnTo>
                <a:lnTo>
                  <a:pt x="492822" y="473270"/>
                </a:lnTo>
                <a:lnTo>
                  <a:pt x="420624" y="487679"/>
                </a:lnTo>
                <a:lnTo>
                  <a:pt x="298703" y="487679"/>
                </a:lnTo>
                <a:lnTo>
                  <a:pt x="230212" y="474801"/>
                </a:lnTo>
                <a:lnTo>
                  <a:pt x="167340" y="438116"/>
                </a:lnTo>
                <a:lnTo>
                  <a:pt x="138570" y="411761"/>
                </a:lnTo>
                <a:lnTo>
                  <a:pt x="111878" y="380551"/>
                </a:lnTo>
                <a:lnTo>
                  <a:pt x="87487" y="344852"/>
                </a:lnTo>
                <a:lnTo>
                  <a:pt x="65620" y="305031"/>
                </a:lnTo>
                <a:lnTo>
                  <a:pt x="46503" y="261452"/>
                </a:lnTo>
                <a:lnTo>
                  <a:pt x="30360" y="214481"/>
                </a:lnTo>
                <a:lnTo>
                  <a:pt x="17413" y="164485"/>
                </a:lnTo>
                <a:lnTo>
                  <a:pt x="7888" y="111829"/>
                </a:lnTo>
                <a:lnTo>
                  <a:pt x="2009" y="56879"/>
                </a:lnTo>
                <a:lnTo>
                  <a:pt x="0" y="0"/>
                </a:lnTo>
                <a:lnTo>
                  <a:pt x="121920" y="0"/>
                </a:lnTo>
                <a:lnTo>
                  <a:pt x="123929" y="56879"/>
                </a:lnTo>
                <a:lnTo>
                  <a:pt x="129808" y="111829"/>
                </a:lnTo>
                <a:lnTo>
                  <a:pt x="139333" y="164485"/>
                </a:lnTo>
                <a:lnTo>
                  <a:pt x="152280" y="214481"/>
                </a:lnTo>
                <a:lnTo>
                  <a:pt x="168423" y="261452"/>
                </a:lnTo>
                <a:lnTo>
                  <a:pt x="187540" y="305031"/>
                </a:lnTo>
                <a:lnTo>
                  <a:pt x="209407" y="344852"/>
                </a:lnTo>
                <a:lnTo>
                  <a:pt x="233798" y="380551"/>
                </a:lnTo>
                <a:lnTo>
                  <a:pt x="260490" y="411761"/>
                </a:lnTo>
                <a:lnTo>
                  <a:pt x="289260" y="438116"/>
                </a:lnTo>
                <a:lnTo>
                  <a:pt x="352132" y="474801"/>
                </a:lnTo>
                <a:lnTo>
                  <a:pt x="385788" y="484399"/>
                </a:lnTo>
                <a:lnTo>
                  <a:pt x="420624" y="487679"/>
                </a:lnTo>
              </a:path>
            </a:pathLst>
          </a:custGeom>
          <a:ln w="9144">
            <a:solidFill>
              <a:srgbClr val="00B3F1"/>
            </a:solidFill>
          </a:ln>
        </p:spPr>
        <p:txBody>
          <a:bodyPr wrap="square" lIns="0" tIns="0" rIns="0" bIns="0" rtlCol="0"/>
          <a:lstStyle/>
          <a:p>
            <a:endParaRPr/>
          </a:p>
        </p:txBody>
      </p:sp>
      <p:sp>
        <p:nvSpPr>
          <p:cNvPr id="176" name="object 176"/>
          <p:cNvSpPr txBox="1"/>
          <p:nvPr/>
        </p:nvSpPr>
        <p:spPr>
          <a:xfrm>
            <a:off x="6458458" y="3655441"/>
            <a:ext cx="287020" cy="199390"/>
          </a:xfrm>
          <a:prstGeom prst="rect">
            <a:avLst/>
          </a:prstGeom>
        </p:spPr>
        <p:txBody>
          <a:bodyPr vert="horz" wrap="square" lIns="0" tIns="0" rIns="0" bIns="0" rtlCol="0">
            <a:spAutoFit/>
          </a:bodyPr>
          <a:lstStyle/>
          <a:p>
            <a:pPr marL="36830" marR="5080" indent="-24765">
              <a:lnSpc>
                <a:spcPct val="100000"/>
              </a:lnSpc>
            </a:pPr>
            <a:r>
              <a:rPr sz="600" dirty="0">
                <a:latin typeface="Calibri"/>
                <a:cs typeface="Calibri"/>
              </a:rPr>
              <a:t>M</a:t>
            </a:r>
            <a:r>
              <a:rPr sz="600" spc="-5" dirty="0">
                <a:latin typeface="Calibri"/>
                <a:cs typeface="Calibri"/>
              </a:rPr>
              <a:t>on</a:t>
            </a:r>
            <a:r>
              <a:rPr sz="600" dirty="0">
                <a:latin typeface="Calibri"/>
                <a:cs typeface="Calibri"/>
              </a:rPr>
              <a:t>t</a:t>
            </a:r>
            <a:r>
              <a:rPr sz="600" spc="-5" dirty="0">
                <a:latin typeface="Calibri"/>
                <a:cs typeface="Calibri"/>
              </a:rPr>
              <a:t>h</a:t>
            </a:r>
            <a:r>
              <a:rPr sz="600" spc="-10" dirty="0">
                <a:latin typeface="Calibri"/>
                <a:cs typeface="Calibri"/>
              </a:rPr>
              <a:t>l</a:t>
            </a:r>
            <a:r>
              <a:rPr sz="600" dirty="0">
                <a:latin typeface="Calibri"/>
                <a:cs typeface="Calibri"/>
              </a:rPr>
              <a:t>y  </a:t>
            </a:r>
            <a:r>
              <a:rPr sz="600" spc="-5" dirty="0">
                <a:latin typeface="Calibri"/>
                <a:cs typeface="Calibri"/>
              </a:rPr>
              <a:t>(ABAP)</a:t>
            </a:r>
            <a:endParaRPr sz="600">
              <a:latin typeface="Calibri"/>
              <a:cs typeface="Calibri"/>
            </a:endParaRPr>
          </a:p>
        </p:txBody>
      </p:sp>
      <p:sp>
        <p:nvSpPr>
          <p:cNvPr id="177" name="object 177"/>
          <p:cNvSpPr/>
          <p:nvPr/>
        </p:nvSpPr>
        <p:spPr>
          <a:xfrm>
            <a:off x="2985516" y="4992623"/>
            <a:ext cx="525780" cy="374903"/>
          </a:xfrm>
          <a:prstGeom prst="rect">
            <a:avLst/>
          </a:prstGeom>
          <a:blipFill>
            <a:blip r:embed="rId70" cstate="print"/>
            <a:stretch>
              <a:fillRect/>
            </a:stretch>
          </a:blipFill>
        </p:spPr>
        <p:txBody>
          <a:bodyPr wrap="square" lIns="0" tIns="0" rIns="0" bIns="0" rtlCol="0"/>
          <a:lstStyle/>
          <a:p>
            <a:endParaRPr/>
          </a:p>
        </p:txBody>
      </p:sp>
      <p:sp>
        <p:nvSpPr>
          <p:cNvPr id="178" name="object 178"/>
          <p:cNvSpPr/>
          <p:nvPr/>
        </p:nvSpPr>
        <p:spPr>
          <a:xfrm>
            <a:off x="3055620" y="5087111"/>
            <a:ext cx="384047" cy="245363"/>
          </a:xfrm>
          <a:prstGeom prst="rect">
            <a:avLst/>
          </a:prstGeom>
          <a:blipFill>
            <a:blip r:embed="rId71" cstate="print"/>
            <a:stretch>
              <a:fillRect/>
            </a:stretch>
          </a:blipFill>
        </p:spPr>
        <p:txBody>
          <a:bodyPr wrap="square" lIns="0" tIns="0" rIns="0" bIns="0" rtlCol="0"/>
          <a:lstStyle/>
          <a:p>
            <a:endParaRPr/>
          </a:p>
        </p:txBody>
      </p:sp>
      <p:sp>
        <p:nvSpPr>
          <p:cNvPr id="179" name="object 179"/>
          <p:cNvSpPr/>
          <p:nvPr/>
        </p:nvSpPr>
        <p:spPr>
          <a:xfrm>
            <a:off x="3032760" y="5055108"/>
            <a:ext cx="431291" cy="245364"/>
          </a:xfrm>
          <a:prstGeom prst="rect">
            <a:avLst/>
          </a:prstGeom>
          <a:blipFill>
            <a:blip r:embed="rId72" cstate="print"/>
            <a:stretch>
              <a:fillRect/>
            </a:stretch>
          </a:blipFill>
        </p:spPr>
        <p:txBody>
          <a:bodyPr wrap="square" lIns="0" tIns="0" rIns="0" bIns="0" rtlCol="0"/>
          <a:lstStyle/>
          <a:p>
            <a:endParaRPr/>
          </a:p>
        </p:txBody>
      </p:sp>
      <p:sp>
        <p:nvSpPr>
          <p:cNvPr id="180" name="object 180"/>
          <p:cNvSpPr/>
          <p:nvPr/>
        </p:nvSpPr>
        <p:spPr>
          <a:xfrm>
            <a:off x="3032760" y="5020055"/>
            <a:ext cx="431291" cy="70104"/>
          </a:xfrm>
          <a:prstGeom prst="rect">
            <a:avLst/>
          </a:prstGeom>
          <a:blipFill>
            <a:blip r:embed="rId38" cstate="print"/>
            <a:stretch>
              <a:fillRect/>
            </a:stretch>
          </a:blipFill>
        </p:spPr>
        <p:txBody>
          <a:bodyPr wrap="square" lIns="0" tIns="0" rIns="0" bIns="0" rtlCol="0"/>
          <a:lstStyle/>
          <a:p>
            <a:endParaRPr/>
          </a:p>
        </p:txBody>
      </p:sp>
      <p:sp>
        <p:nvSpPr>
          <p:cNvPr id="181" name="object 181"/>
          <p:cNvSpPr/>
          <p:nvPr/>
        </p:nvSpPr>
        <p:spPr>
          <a:xfrm>
            <a:off x="3032760" y="5020055"/>
            <a:ext cx="431800" cy="70485"/>
          </a:xfrm>
          <a:custGeom>
            <a:avLst/>
            <a:gdLst/>
            <a:ahLst/>
            <a:cxnLst/>
            <a:rect l="l" t="t" r="r" b="b"/>
            <a:pathLst>
              <a:path w="431800" h="70485">
                <a:moveTo>
                  <a:pt x="431291" y="35052"/>
                </a:moveTo>
                <a:lnTo>
                  <a:pt x="389692" y="55729"/>
                </a:lnTo>
                <a:lnTo>
                  <a:pt x="343015" y="63325"/>
                </a:lnTo>
                <a:lnTo>
                  <a:pt x="283817" y="68311"/>
                </a:lnTo>
                <a:lnTo>
                  <a:pt x="215645" y="70104"/>
                </a:lnTo>
                <a:lnTo>
                  <a:pt x="147474" y="68311"/>
                </a:lnTo>
                <a:lnTo>
                  <a:pt x="88276" y="63325"/>
                </a:lnTo>
                <a:lnTo>
                  <a:pt x="41599" y="55729"/>
                </a:lnTo>
                <a:lnTo>
                  <a:pt x="10991" y="46110"/>
                </a:lnTo>
                <a:lnTo>
                  <a:pt x="0" y="35052"/>
                </a:lnTo>
                <a:lnTo>
                  <a:pt x="10991" y="23993"/>
                </a:lnTo>
                <a:lnTo>
                  <a:pt x="41599" y="14374"/>
                </a:lnTo>
                <a:lnTo>
                  <a:pt x="88276" y="6778"/>
                </a:lnTo>
                <a:lnTo>
                  <a:pt x="147474" y="1792"/>
                </a:lnTo>
                <a:lnTo>
                  <a:pt x="215645" y="0"/>
                </a:lnTo>
                <a:lnTo>
                  <a:pt x="283817" y="1792"/>
                </a:lnTo>
                <a:lnTo>
                  <a:pt x="343015" y="6778"/>
                </a:lnTo>
                <a:lnTo>
                  <a:pt x="389692" y="14374"/>
                </a:lnTo>
                <a:lnTo>
                  <a:pt x="420300" y="23993"/>
                </a:lnTo>
                <a:lnTo>
                  <a:pt x="431291" y="35052"/>
                </a:lnTo>
                <a:close/>
              </a:path>
            </a:pathLst>
          </a:custGeom>
          <a:ln w="9143">
            <a:solidFill>
              <a:srgbClr val="77C03D"/>
            </a:solidFill>
          </a:ln>
        </p:spPr>
        <p:txBody>
          <a:bodyPr wrap="square" lIns="0" tIns="0" rIns="0" bIns="0" rtlCol="0"/>
          <a:lstStyle/>
          <a:p>
            <a:endParaRPr/>
          </a:p>
        </p:txBody>
      </p:sp>
      <p:sp>
        <p:nvSpPr>
          <p:cNvPr id="182" name="object 182"/>
          <p:cNvSpPr/>
          <p:nvPr/>
        </p:nvSpPr>
        <p:spPr>
          <a:xfrm>
            <a:off x="3032760" y="5055108"/>
            <a:ext cx="431800" cy="245745"/>
          </a:xfrm>
          <a:custGeom>
            <a:avLst/>
            <a:gdLst/>
            <a:ahLst/>
            <a:cxnLst/>
            <a:rect l="l" t="t" r="r" b="b"/>
            <a:pathLst>
              <a:path w="431800" h="245745">
                <a:moveTo>
                  <a:pt x="431291" y="0"/>
                </a:moveTo>
                <a:lnTo>
                  <a:pt x="431291" y="210312"/>
                </a:lnTo>
                <a:lnTo>
                  <a:pt x="420300" y="221370"/>
                </a:lnTo>
                <a:lnTo>
                  <a:pt x="389692" y="230989"/>
                </a:lnTo>
                <a:lnTo>
                  <a:pt x="343015" y="238585"/>
                </a:lnTo>
                <a:lnTo>
                  <a:pt x="283817" y="243571"/>
                </a:lnTo>
                <a:lnTo>
                  <a:pt x="215645" y="245364"/>
                </a:lnTo>
                <a:lnTo>
                  <a:pt x="147474" y="243571"/>
                </a:lnTo>
                <a:lnTo>
                  <a:pt x="88276" y="238585"/>
                </a:lnTo>
                <a:lnTo>
                  <a:pt x="41599" y="230989"/>
                </a:lnTo>
                <a:lnTo>
                  <a:pt x="10991" y="221370"/>
                </a:lnTo>
                <a:lnTo>
                  <a:pt x="0" y="210312"/>
                </a:lnTo>
                <a:lnTo>
                  <a:pt x="0" y="0"/>
                </a:lnTo>
              </a:path>
            </a:pathLst>
          </a:custGeom>
          <a:ln w="9144">
            <a:solidFill>
              <a:srgbClr val="77C03D"/>
            </a:solidFill>
          </a:ln>
        </p:spPr>
        <p:txBody>
          <a:bodyPr wrap="square" lIns="0" tIns="0" rIns="0" bIns="0" rtlCol="0"/>
          <a:lstStyle/>
          <a:p>
            <a:endParaRPr/>
          </a:p>
        </p:txBody>
      </p:sp>
      <p:sp>
        <p:nvSpPr>
          <p:cNvPr id="183" name="object 183"/>
          <p:cNvSpPr txBox="1"/>
          <p:nvPr/>
        </p:nvSpPr>
        <p:spPr>
          <a:xfrm>
            <a:off x="3131947" y="5128514"/>
            <a:ext cx="233045"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A</a:t>
            </a:r>
            <a:r>
              <a:rPr sz="600" spc="5" dirty="0">
                <a:latin typeface="Calibri"/>
                <a:cs typeface="Calibri"/>
              </a:rPr>
              <a:t>g</a:t>
            </a:r>
            <a:r>
              <a:rPr sz="600" spc="-5" dirty="0">
                <a:latin typeface="Calibri"/>
                <a:cs typeface="Calibri"/>
              </a:rPr>
              <a:t>Hu</a:t>
            </a:r>
            <a:r>
              <a:rPr sz="600" dirty="0">
                <a:latin typeface="Calibri"/>
                <a:cs typeface="Calibri"/>
              </a:rPr>
              <a:t>b</a:t>
            </a:r>
            <a:endParaRPr sz="600">
              <a:latin typeface="Calibri"/>
              <a:cs typeface="Calibri"/>
            </a:endParaRPr>
          </a:p>
        </p:txBody>
      </p:sp>
      <p:sp>
        <p:nvSpPr>
          <p:cNvPr id="184" name="object 184"/>
          <p:cNvSpPr/>
          <p:nvPr/>
        </p:nvSpPr>
        <p:spPr>
          <a:xfrm>
            <a:off x="4006596" y="4553711"/>
            <a:ext cx="958596" cy="1030224"/>
          </a:xfrm>
          <a:prstGeom prst="rect">
            <a:avLst/>
          </a:prstGeom>
          <a:blipFill>
            <a:blip r:embed="rId73" cstate="print"/>
            <a:stretch>
              <a:fillRect/>
            </a:stretch>
          </a:blipFill>
        </p:spPr>
        <p:txBody>
          <a:bodyPr wrap="square" lIns="0" tIns="0" rIns="0" bIns="0" rtlCol="0"/>
          <a:lstStyle/>
          <a:p>
            <a:endParaRPr/>
          </a:p>
        </p:txBody>
      </p:sp>
      <p:sp>
        <p:nvSpPr>
          <p:cNvPr id="185" name="object 185"/>
          <p:cNvSpPr/>
          <p:nvPr/>
        </p:nvSpPr>
        <p:spPr>
          <a:xfrm>
            <a:off x="4215384" y="5280659"/>
            <a:ext cx="541020" cy="324612"/>
          </a:xfrm>
          <a:prstGeom prst="rect">
            <a:avLst/>
          </a:prstGeom>
          <a:blipFill>
            <a:blip r:embed="rId74" cstate="print"/>
            <a:stretch>
              <a:fillRect/>
            </a:stretch>
          </a:blipFill>
        </p:spPr>
        <p:txBody>
          <a:bodyPr wrap="square" lIns="0" tIns="0" rIns="0" bIns="0" rtlCol="0"/>
          <a:lstStyle/>
          <a:p>
            <a:endParaRPr/>
          </a:p>
        </p:txBody>
      </p:sp>
      <p:sp>
        <p:nvSpPr>
          <p:cNvPr id="186" name="object 186"/>
          <p:cNvSpPr/>
          <p:nvPr/>
        </p:nvSpPr>
        <p:spPr>
          <a:xfrm>
            <a:off x="4053840" y="4581144"/>
            <a:ext cx="864235" cy="935990"/>
          </a:xfrm>
          <a:custGeom>
            <a:avLst/>
            <a:gdLst/>
            <a:ahLst/>
            <a:cxnLst/>
            <a:rect l="l" t="t" r="r" b="b"/>
            <a:pathLst>
              <a:path w="864235" h="935989">
                <a:moveTo>
                  <a:pt x="864108" y="0"/>
                </a:moveTo>
                <a:lnTo>
                  <a:pt x="144018" y="0"/>
                </a:lnTo>
                <a:lnTo>
                  <a:pt x="98511" y="7345"/>
                </a:lnTo>
                <a:lnTo>
                  <a:pt x="58978" y="27797"/>
                </a:lnTo>
                <a:lnTo>
                  <a:pt x="27797" y="58978"/>
                </a:lnTo>
                <a:lnTo>
                  <a:pt x="7345" y="98511"/>
                </a:lnTo>
                <a:lnTo>
                  <a:pt x="0" y="144017"/>
                </a:lnTo>
                <a:lnTo>
                  <a:pt x="0" y="935735"/>
                </a:lnTo>
                <a:lnTo>
                  <a:pt x="720089" y="935735"/>
                </a:lnTo>
                <a:lnTo>
                  <a:pt x="765596" y="928390"/>
                </a:lnTo>
                <a:lnTo>
                  <a:pt x="805129" y="907938"/>
                </a:lnTo>
                <a:lnTo>
                  <a:pt x="836310" y="876757"/>
                </a:lnTo>
                <a:lnTo>
                  <a:pt x="856762" y="837224"/>
                </a:lnTo>
                <a:lnTo>
                  <a:pt x="864108" y="791717"/>
                </a:lnTo>
                <a:lnTo>
                  <a:pt x="864108" y="0"/>
                </a:lnTo>
                <a:close/>
              </a:path>
            </a:pathLst>
          </a:custGeom>
          <a:solidFill>
            <a:srgbClr val="FFFFFF"/>
          </a:solidFill>
        </p:spPr>
        <p:txBody>
          <a:bodyPr wrap="square" lIns="0" tIns="0" rIns="0" bIns="0" rtlCol="0"/>
          <a:lstStyle/>
          <a:p>
            <a:endParaRPr/>
          </a:p>
        </p:txBody>
      </p:sp>
      <p:sp>
        <p:nvSpPr>
          <p:cNvPr id="187" name="object 187"/>
          <p:cNvSpPr/>
          <p:nvPr/>
        </p:nvSpPr>
        <p:spPr>
          <a:xfrm>
            <a:off x="4053840" y="4581144"/>
            <a:ext cx="864235" cy="935990"/>
          </a:xfrm>
          <a:custGeom>
            <a:avLst/>
            <a:gdLst/>
            <a:ahLst/>
            <a:cxnLst/>
            <a:rect l="l" t="t" r="r" b="b"/>
            <a:pathLst>
              <a:path w="864235" h="935989">
                <a:moveTo>
                  <a:pt x="144018" y="0"/>
                </a:moveTo>
                <a:lnTo>
                  <a:pt x="864108" y="0"/>
                </a:lnTo>
                <a:lnTo>
                  <a:pt x="864108" y="791717"/>
                </a:lnTo>
                <a:lnTo>
                  <a:pt x="856762" y="837224"/>
                </a:lnTo>
                <a:lnTo>
                  <a:pt x="836310" y="876757"/>
                </a:lnTo>
                <a:lnTo>
                  <a:pt x="805129" y="907938"/>
                </a:lnTo>
                <a:lnTo>
                  <a:pt x="765596" y="928390"/>
                </a:lnTo>
                <a:lnTo>
                  <a:pt x="720089" y="935735"/>
                </a:lnTo>
                <a:lnTo>
                  <a:pt x="0" y="935735"/>
                </a:lnTo>
                <a:lnTo>
                  <a:pt x="0" y="144017"/>
                </a:lnTo>
                <a:lnTo>
                  <a:pt x="7345" y="98511"/>
                </a:lnTo>
                <a:lnTo>
                  <a:pt x="27797" y="58978"/>
                </a:lnTo>
                <a:lnTo>
                  <a:pt x="58978" y="27797"/>
                </a:lnTo>
                <a:lnTo>
                  <a:pt x="98511" y="7345"/>
                </a:lnTo>
                <a:lnTo>
                  <a:pt x="144018" y="0"/>
                </a:lnTo>
                <a:close/>
              </a:path>
            </a:pathLst>
          </a:custGeom>
          <a:ln w="9143">
            <a:solidFill>
              <a:srgbClr val="92D050"/>
            </a:solidFill>
          </a:ln>
        </p:spPr>
        <p:txBody>
          <a:bodyPr wrap="square" lIns="0" tIns="0" rIns="0" bIns="0" rtlCol="0"/>
          <a:lstStyle/>
          <a:p>
            <a:endParaRPr/>
          </a:p>
        </p:txBody>
      </p:sp>
      <p:sp>
        <p:nvSpPr>
          <p:cNvPr id="188" name="object 188"/>
          <p:cNvSpPr txBox="1"/>
          <p:nvPr/>
        </p:nvSpPr>
        <p:spPr>
          <a:xfrm>
            <a:off x="4315459" y="5330952"/>
            <a:ext cx="344805" cy="155575"/>
          </a:xfrm>
          <a:prstGeom prst="rect">
            <a:avLst/>
          </a:prstGeom>
        </p:spPr>
        <p:txBody>
          <a:bodyPr vert="horz" wrap="square" lIns="0" tIns="0" rIns="0" bIns="0" rtlCol="0">
            <a:spAutoFit/>
          </a:bodyPr>
          <a:lstStyle/>
          <a:p>
            <a:pPr marL="12700">
              <a:lnSpc>
                <a:spcPct val="100000"/>
              </a:lnSpc>
            </a:pPr>
            <a:r>
              <a:rPr sz="900" dirty="0">
                <a:solidFill>
                  <a:srgbClr val="5B922F"/>
                </a:solidFill>
                <a:latin typeface="Calibri"/>
                <a:cs typeface="Calibri"/>
              </a:rPr>
              <a:t>Ka</a:t>
            </a:r>
            <a:r>
              <a:rPr sz="900" spc="-5" dirty="0">
                <a:solidFill>
                  <a:srgbClr val="5B922F"/>
                </a:solidFill>
                <a:latin typeface="Calibri"/>
                <a:cs typeface="Calibri"/>
              </a:rPr>
              <a:t>pun</a:t>
            </a:r>
            <a:r>
              <a:rPr sz="900" dirty="0">
                <a:solidFill>
                  <a:srgbClr val="5B922F"/>
                </a:solidFill>
                <a:latin typeface="Calibri"/>
                <a:cs typeface="Calibri"/>
              </a:rPr>
              <a:t>i</a:t>
            </a:r>
            <a:endParaRPr sz="900">
              <a:latin typeface="Calibri"/>
              <a:cs typeface="Calibri"/>
            </a:endParaRPr>
          </a:p>
        </p:txBody>
      </p:sp>
      <p:sp>
        <p:nvSpPr>
          <p:cNvPr id="189" name="object 189"/>
          <p:cNvSpPr/>
          <p:nvPr/>
        </p:nvSpPr>
        <p:spPr>
          <a:xfrm>
            <a:off x="4942332" y="4559808"/>
            <a:ext cx="905256" cy="1024127"/>
          </a:xfrm>
          <a:prstGeom prst="rect">
            <a:avLst/>
          </a:prstGeom>
          <a:blipFill>
            <a:blip r:embed="rId75" cstate="print"/>
            <a:stretch>
              <a:fillRect/>
            </a:stretch>
          </a:blipFill>
        </p:spPr>
        <p:txBody>
          <a:bodyPr wrap="square" lIns="0" tIns="0" rIns="0" bIns="0" rtlCol="0"/>
          <a:lstStyle/>
          <a:p>
            <a:endParaRPr/>
          </a:p>
        </p:txBody>
      </p:sp>
      <p:sp>
        <p:nvSpPr>
          <p:cNvPr id="190" name="object 190"/>
          <p:cNvSpPr/>
          <p:nvPr/>
        </p:nvSpPr>
        <p:spPr>
          <a:xfrm>
            <a:off x="5071871" y="5282184"/>
            <a:ext cx="643127" cy="326136"/>
          </a:xfrm>
          <a:prstGeom prst="rect">
            <a:avLst/>
          </a:prstGeom>
          <a:blipFill>
            <a:blip r:embed="rId76" cstate="print"/>
            <a:stretch>
              <a:fillRect/>
            </a:stretch>
          </a:blipFill>
        </p:spPr>
        <p:txBody>
          <a:bodyPr wrap="square" lIns="0" tIns="0" rIns="0" bIns="0" rtlCol="0"/>
          <a:lstStyle/>
          <a:p>
            <a:endParaRPr/>
          </a:p>
        </p:txBody>
      </p:sp>
      <p:sp>
        <p:nvSpPr>
          <p:cNvPr id="191" name="object 191"/>
          <p:cNvSpPr/>
          <p:nvPr/>
        </p:nvSpPr>
        <p:spPr>
          <a:xfrm>
            <a:off x="4989576" y="4587240"/>
            <a:ext cx="810895" cy="929640"/>
          </a:xfrm>
          <a:custGeom>
            <a:avLst/>
            <a:gdLst/>
            <a:ahLst/>
            <a:cxnLst/>
            <a:rect l="l" t="t" r="r" b="b"/>
            <a:pathLst>
              <a:path w="810895" h="929639">
                <a:moveTo>
                  <a:pt x="810768" y="0"/>
                </a:moveTo>
                <a:lnTo>
                  <a:pt x="135127" y="0"/>
                </a:lnTo>
                <a:lnTo>
                  <a:pt x="92399" y="6884"/>
                </a:lnTo>
                <a:lnTo>
                  <a:pt x="55302" y="26058"/>
                </a:lnTo>
                <a:lnTo>
                  <a:pt x="26058" y="55302"/>
                </a:lnTo>
                <a:lnTo>
                  <a:pt x="6884" y="92399"/>
                </a:lnTo>
                <a:lnTo>
                  <a:pt x="0" y="135128"/>
                </a:lnTo>
                <a:lnTo>
                  <a:pt x="0" y="929640"/>
                </a:lnTo>
                <a:lnTo>
                  <a:pt x="675639" y="929640"/>
                </a:lnTo>
                <a:lnTo>
                  <a:pt x="718368" y="922755"/>
                </a:lnTo>
                <a:lnTo>
                  <a:pt x="755465" y="903581"/>
                </a:lnTo>
                <a:lnTo>
                  <a:pt x="784709" y="874337"/>
                </a:lnTo>
                <a:lnTo>
                  <a:pt x="803883" y="837240"/>
                </a:lnTo>
                <a:lnTo>
                  <a:pt x="810768" y="794512"/>
                </a:lnTo>
                <a:lnTo>
                  <a:pt x="810768" y="0"/>
                </a:lnTo>
                <a:close/>
              </a:path>
            </a:pathLst>
          </a:custGeom>
          <a:solidFill>
            <a:srgbClr val="FFFFFF"/>
          </a:solidFill>
        </p:spPr>
        <p:txBody>
          <a:bodyPr wrap="square" lIns="0" tIns="0" rIns="0" bIns="0" rtlCol="0"/>
          <a:lstStyle/>
          <a:p>
            <a:endParaRPr/>
          </a:p>
        </p:txBody>
      </p:sp>
      <p:sp>
        <p:nvSpPr>
          <p:cNvPr id="192" name="object 192"/>
          <p:cNvSpPr/>
          <p:nvPr/>
        </p:nvSpPr>
        <p:spPr>
          <a:xfrm>
            <a:off x="4989576" y="4587240"/>
            <a:ext cx="810895" cy="929640"/>
          </a:xfrm>
          <a:custGeom>
            <a:avLst/>
            <a:gdLst/>
            <a:ahLst/>
            <a:cxnLst/>
            <a:rect l="l" t="t" r="r" b="b"/>
            <a:pathLst>
              <a:path w="810895" h="929639">
                <a:moveTo>
                  <a:pt x="135127" y="0"/>
                </a:moveTo>
                <a:lnTo>
                  <a:pt x="810768" y="0"/>
                </a:lnTo>
                <a:lnTo>
                  <a:pt x="810768" y="794512"/>
                </a:lnTo>
                <a:lnTo>
                  <a:pt x="803883" y="837240"/>
                </a:lnTo>
                <a:lnTo>
                  <a:pt x="784709" y="874337"/>
                </a:lnTo>
                <a:lnTo>
                  <a:pt x="755465" y="903581"/>
                </a:lnTo>
                <a:lnTo>
                  <a:pt x="718368" y="922755"/>
                </a:lnTo>
                <a:lnTo>
                  <a:pt x="675639" y="929640"/>
                </a:lnTo>
                <a:lnTo>
                  <a:pt x="0" y="929640"/>
                </a:lnTo>
                <a:lnTo>
                  <a:pt x="0" y="135128"/>
                </a:lnTo>
                <a:lnTo>
                  <a:pt x="6884" y="92399"/>
                </a:lnTo>
                <a:lnTo>
                  <a:pt x="26058" y="55302"/>
                </a:lnTo>
                <a:lnTo>
                  <a:pt x="55302" y="26058"/>
                </a:lnTo>
                <a:lnTo>
                  <a:pt x="92399" y="6884"/>
                </a:lnTo>
                <a:lnTo>
                  <a:pt x="135127" y="0"/>
                </a:lnTo>
                <a:close/>
              </a:path>
            </a:pathLst>
          </a:custGeom>
          <a:ln w="9144">
            <a:solidFill>
              <a:srgbClr val="92D050"/>
            </a:solidFill>
          </a:ln>
        </p:spPr>
        <p:txBody>
          <a:bodyPr wrap="square" lIns="0" tIns="0" rIns="0" bIns="0" rtlCol="0"/>
          <a:lstStyle/>
          <a:p>
            <a:endParaRPr/>
          </a:p>
        </p:txBody>
      </p:sp>
      <p:sp>
        <p:nvSpPr>
          <p:cNvPr id="193" name="object 193"/>
          <p:cNvSpPr txBox="1"/>
          <p:nvPr/>
        </p:nvSpPr>
        <p:spPr>
          <a:xfrm>
            <a:off x="4876038" y="5333365"/>
            <a:ext cx="1095375" cy="351790"/>
          </a:xfrm>
          <a:prstGeom prst="rect">
            <a:avLst/>
          </a:prstGeom>
        </p:spPr>
        <p:txBody>
          <a:bodyPr vert="horz" wrap="square" lIns="0" tIns="0" rIns="0" bIns="0" rtlCol="0">
            <a:spAutoFit/>
          </a:bodyPr>
          <a:lstStyle/>
          <a:p>
            <a:pPr marL="308610">
              <a:lnSpc>
                <a:spcPct val="100000"/>
              </a:lnSpc>
            </a:pPr>
            <a:r>
              <a:rPr sz="900" spc="-5" dirty="0">
                <a:solidFill>
                  <a:srgbClr val="5B922F"/>
                </a:solidFill>
                <a:latin typeface="Calibri"/>
                <a:cs typeface="Calibri"/>
              </a:rPr>
              <a:t>Fert.</a:t>
            </a:r>
            <a:r>
              <a:rPr sz="900" spc="-100" dirty="0">
                <a:solidFill>
                  <a:srgbClr val="5B922F"/>
                </a:solidFill>
                <a:latin typeface="Calibri"/>
                <a:cs typeface="Calibri"/>
              </a:rPr>
              <a:t> </a:t>
            </a:r>
            <a:r>
              <a:rPr sz="900" dirty="0">
                <a:solidFill>
                  <a:srgbClr val="5B922F"/>
                </a:solidFill>
                <a:latin typeface="Calibri"/>
                <a:cs typeface="Calibri"/>
              </a:rPr>
              <a:t>Ops</a:t>
            </a:r>
            <a:endParaRPr sz="900">
              <a:latin typeface="Calibri"/>
              <a:cs typeface="Calibri"/>
            </a:endParaRPr>
          </a:p>
          <a:p>
            <a:pPr marL="12700">
              <a:lnSpc>
                <a:spcPct val="100000"/>
              </a:lnSpc>
              <a:spcBef>
                <a:spcPts val="459"/>
              </a:spcBef>
            </a:pPr>
            <a:r>
              <a:rPr sz="900" spc="-5" dirty="0">
                <a:solidFill>
                  <a:srgbClr val="79C143"/>
                </a:solidFill>
                <a:latin typeface="Calibri"/>
                <a:cs typeface="Calibri"/>
              </a:rPr>
              <a:t>Ballan</a:t>
            </a:r>
            <a:r>
              <a:rPr sz="900" spc="-5" dirty="0">
                <a:solidFill>
                  <a:srgbClr val="5B922F"/>
                </a:solidFill>
                <a:latin typeface="Calibri"/>
                <a:cs typeface="Calibri"/>
              </a:rPr>
              <a:t>ce</a:t>
            </a:r>
            <a:r>
              <a:rPr sz="900" spc="-75" dirty="0">
                <a:solidFill>
                  <a:srgbClr val="5B922F"/>
                </a:solidFill>
                <a:latin typeface="Calibri"/>
                <a:cs typeface="Calibri"/>
              </a:rPr>
              <a:t> </a:t>
            </a:r>
            <a:r>
              <a:rPr sz="900" spc="-5" dirty="0">
                <a:solidFill>
                  <a:srgbClr val="5B922F"/>
                </a:solidFill>
                <a:latin typeface="Calibri"/>
                <a:cs typeface="Calibri"/>
              </a:rPr>
              <a:t>Agri-Nutrients</a:t>
            </a:r>
            <a:endParaRPr sz="900">
              <a:latin typeface="Calibri"/>
              <a:cs typeface="Calibri"/>
            </a:endParaRPr>
          </a:p>
        </p:txBody>
      </p:sp>
      <p:sp>
        <p:nvSpPr>
          <p:cNvPr id="194" name="object 194"/>
          <p:cNvSpPr/>
          <p:nvPr/>
        </p:nvSpPr>
        <p:spPr>
          <a:xfrm>
            <a:off x="5989320" y="4591811"/>
            <a:ext cx="867155" cy="559307"/>
          </a:xfrm>
          <a:prstGeom prst="rect">
            <a:avLst/>
          </a:prstGeom>
          <a:blipFill>
            <a:blip r:embed="rId77" cstate="print"/>
            <a:stretch>
              <a:fillRect/>
            </a:stretch>
          </a:blipFill>
        </p:spPr>
        <p:txBody>
          <a:bodyPr wrap="square" lIns="0" tIns="0" rIns="0" bIns="0" rtlCol="0"/>
          <a:lstStyle/>
          <a:p>
            <a:endParaRPr/>
          </a:p>
        </p:txBody>
      </p:sp>
      <p:sp>
        <p:nvSpPr>
          <p:cNvPr id="195" name="object 195"/>
          <p:cNvSpPr/>
          <p:nvPr/>
        </p:nvSpPr>
        <p:spPr>
          <a:xfrm>
            <a:off x="6036564" y="4677283"/>
            <a:ext cx="772667" cy="406781"/>
          </a:xfrm>
          <a:prstGeom prst="rect">
            <a:avLst/>
          </a:prstGeom>
          <a:blipFill>
            <a:blip r:embed="rId78" cstate="print"/>
            <a:stretch>
              <a:fillRect/>
            </a:stretch>
          </a:blipFill>
        </p:spPr>
        <p:txBody>
          <a:bodyPr wrap="square" lIns="0" tIns="0" rIns="0" bIns="0" rtlCol="0"/>
          <a:lstStyle/>
          <a:p>
            <a:endParaRPr/>
          </a:p>
        </p:txBody>
      </p:sp>
      <p:sp>
        <p:nvSpPr>
          <p:cNvPr id="196" name="object 196"/>
          <p:cNvSpPr/>
          <p:nvPr/>
        </p:nvSpPr>
        <p:spPr>
          <a:xfrm>
            <a:off x="6036564" y="4619244"/>
            <a:ext cx="772667" cy="116205"/>
          </a:xfrm>
          <a:prstGeom prst="rect">
            <a:avLst/>
          </a:prstGeom>
          <a:blipFill>
            <a:blip r:embed="rId79" cstate="print"/>
            <a:stretch>
              <a:fillRect/>
            </a:stretch>
          </a:blipFill>
        </p:spPr>
        <p:txBody>
          <a:bodyPr wrap="square" lIns="0" tIns="0" rIns="0" bIns="0" rtlCol="0"/>
          <a:lstStyle/>
          <a:p>
            <a:endParaRPr/>
          </a:p>
        </p:txBody>
      </p:sp>
      <p:sp>
        <p:nvSpPr>
          <p:cNvPr id="197" name="object 197"/>
          <p:cNvSpPr/>
          <p:nvPr/>
        </p:nvSpPr>
        <p:spPr>
          <a:xfrm>
            <a:off x="6036564" y="4619244"/>
            <a:ext cx="772795" cy="116205"/>
          </a:xfrm>
          <a:custGeom>
            <a:avLst/>
            <a:gdLst/>
            <a:ahLst/>
            <a:cxnLst/>
            <a:rect l="l" t="t" r="r" b="b"/>
            <a:pathLst>
              <a:path w="772795" h="116204">
                <a:moveTo>
                  <a:pt x="772667" y="58038"/>
                </a:moveTo>
                <a:lnTo>
                  <a:pt x="706686" y="90563"/>
                </a:lnTo>
                <a:lnTo>
                  <a:pt x="659511" y="99171"/>
                </a:lnTo>
                <a:lnTo>
                  <a:pt x="602334" y="106272"/>
                </a:lnTo>
                <a:lnTo>
                  <a:pt x="536709" y="111634"/>
                </a:lnTo>
                <a:lnTo>
                  <a:pt x="464191" y="115023"/>
                </a:lnTo>
                <a:lnTo>
                  <a:pt x="386334" y="116204"/>
                </a:lnTo>
                <a:lnTo>
                  <a:pt x="308476" y="115023"/>
                </a:lnTo>
                <a:lnTo>
                  <a:pt x="235958" y="111634"/>
                </a:lnTo>
                <a:lnTo>
                  <a:pt x="170333" y="106272"/>
                </a:lnTo>
                <a:lnTo>
                  <a:pt x="113157" y="99171"/>
                </a:lnTo>
                <a:lnTo>
                  <a:pt x="65981" y="90563"/>
                </a:lnTo>
                <a:lnTo>
                  <a:pt x="7849" y="69763"/>
                </a:lnTo>
                <a:lnTo>
                  <a:pt x="0" y="58038"/>
                </a:lnTo>
                <a:lnTo>
                  <a:pt x="7849" y="46356"/>
                </a:lnTo>
                <a:lnTo>
                  <a:pt x="65981" y="25610"/>
                </a:lnTo>
                <a:lnTo>
                  <a:pt x="113157" y="17017"/>
                </a:lnTo>
                <a:lnTo>
                  <a:pt x="170333" y="9925"/>
                </a:lnTo>
                <a:lnTo>
                  <a:pt x="235958" y="4568"/>
                </a:lnTo>
                <a:lnTo>
                  <a:pt x="308476" y="1181"/>
                </a:lnTo>
                <a:lnTo>
                  <a:pt x="386334" y="0"/>
                </a:lnTo>
                <a:lnTo>
                  <a:pt x="464191" y="1181"/>
                </a:lnTo>
                <a:lnTo>
                  <a:pt x="536709" y="4568"/>
                </a:lnTo>
                <a:lnTo>
                  <a:pt x="602334" y="9925"/>
                </a:lnTo>
                <a:lnTo>
                  <a:pt x="659511" y="17017"/>
                </a:lnTo>
                <a:lnTo>
                  <a:pt x="706686" y="25610"/>
                </a:lnTo>
                <a:lnTo>
                  <a:pt x="764818" y="46356"/>
                </a:lnTo>
                <a:lnTo>
                  <a:pt x="772667" y="58038"/>
                </a:lnTo>
                <a:close/>
              </a:path>
            </a:pathLst>
          </a:custGeom>
          <a:ln w="9143">
            <a:solidFill>
              <a:srgbClr val="77C03D"/>
            </a:solidFill>
          </a:ln>
        </p:spPr>
        <p:txBody>
          <a:bodyPr wrap="square" lIns="0" tIns="0" rIns="0" bIns="0" rtlCol="0"/>
          <a:lstStyle/>
          <a:p>
            <a:endParaRPr/>
          </a:p>
        </p:txBody>
      </p:sp>
      <p:sp>
        <p:nvSpPr>
          <p:cNvPr id="198" name="object 198"/>
          <p:cNvSpPr/>
          <p:nvPr/>
        </p:nvSpPr>
        <p:spPr>
          <a:xfrm>
            <a:off x="6036564" y="4677283"/>
            <a:ext cx="772795" cy="407034"/>
          </a:xfrm>
          <a:custGeom>
            <a:avLst/>
            <a:gdLst/>
            <a:ahLst/>
            <a:cxnLst/>
            <a:rect l="l" t="t" r="r" b="b"/>
            <a:pathLst>
              <a:path w="772795" h="407035">
                <a:moveTo>
                  <a:pt x="772667" y="0"/>
                </a:moveTo>
                <a:lnTo>
                  <a:pt x="772667" y="348615"/>
                </a:lnTo>
                <a:lnTo>
                  <a:pt x="764818" y="360339"/>
                </a:lnTo>
                <a:lnTo>
                  <a:pt x="706686" y="381139"/>
                </a:lnTo>
                <a:lnTo>
                  <a:pt x="659511" y="389747"/>
                </a:lnTo>
                <a:lnTo>
                  <a:pt x="602334" y="396848"/>
                </a:lnTo>
                <a:lnTo>
                  <a:pt x="536709" y="402210"/>
                </a:lnTo>
                <a:lnTo>
                  <a:pt x="464191" y="405599"/>
                </a:lnTo>
                <a:lnTo>
                  <a:pt x="386334" y="406781"/>
                </a:lnTo>
                <a:lnTo>
                  <a:pt x="308476" y="405599"/>
                </a:lnTo>
                <a:lnTo>
                  <a:pt x="235958" y="402210"/>
                </a:lnTo>
                <a:lnTo>
                  <a:pt x="170333" y="396848"/>
                </a:lnTo>
                <a:lnTo>
                  <a:pt x="113157" y="389747"/>
                </a:lnTo>
                <a:lnTo>
                  <a:pt x="65981" y="381139"/>
                </a:lnTo>
                <a:lnTo>
                  <a:pt x="7849" y="360339"/>
                </a:lnTo>
                <a:lnTo>
                  <a:pt x="0" y="348615"/>
                </a:lnTo>
                <a:lnTo>
                  <a:pt x="0" y="0"/>
                </a:lnTo>
              </a:path>
            </a:pathLst>
          </a:custGeom>
          <a:ln w="9144">
            <a:solidFill>
              <a:srgbClr val="77C03D"/>
            </a:solidFill>
          </a:ln>
        </p:spPr>
        <p:txBody>
          <a:bodyPr wrap="square" lIns="0" tIns="0" rIns="0" bIns="0" rtlCol="0"/>
          <a:lstStyle/>
          <a:p>
            <a:endParaRPr/>
          </a:p>
        </p:txBody>
      </p:sp>
      <p:sp>
        <p:nvSpPr>
          <p:cNvPr id="199" name="object 199"/>
          <p:cNvSpPr txBox="1"/>
          <p:nvPr/>
        </p:nvSpPr>
        <p:spPr>
          <a:xfrm>
            <a:off x="6282309" y="4831969"/>
            <a:ext cx="281305"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SAP</a:t>
            </a:r>
            <a:r>
              <a:rPr sz="600" spc="-75" dirty="0">
                <a:latin typeface="Calibri"/>
                <a:cs typeface="Calibri"/>
              </a:rPr>
              <a:t> </a:t>
            </a:r>
            <a:r>
              <a:rPr sz="600" spc="-5" dirty="0">
                <a:latin typeface="Calibri"/>
                <a:cs typeface="Calibri"/>
              </a:rPr>
              <a:t>ECC</a:t>
            </a:r>
            <a:endParaRPr sz="600">
              <a:latin typeface="Calibri"/>
              <a:cs typeface="Calibri"/>
            </a:endParaRPr>
          </a:p>
        </p:txBody>
      </p:sp>
      <p:sp>
        <p:nvSpPr>
          <p:cNvPr id="200" name="object 200"/>
          <p:cNvSpPr/>
          <p:nvPr/>
        </p:nvSpPr>
        <p:spPr>
          <a:xfrm>
            <a:off x="5222747" y="4974335"/>
            <a:ext cx="566927" cy="393191"/>
          </a:xfrm>
          <a:prstGeom prst="rect">
            <a:avLst/>
          </a:prstGeom>
          <a:blipFill>
            <a:blip r:embed="rId80" cstate="print"/>
            <a:stretch>
              <a:fillRect/>
            </a:stretch>
          </a:blipFill>
        </p:spPr>
        <p:txBody>
          <a:bodyPr wrap="square" lIns="0" tIns="0" rIns="0" bIns="0" rtlCol="0"/>
          <a:lstStyle/>
          <a:p>
            <a:endParaRPr/>
          </a:p>
        </p:txBody>
      </p:sp>
      <p:sp>
        <p:nvSpPr>
          <p:cNvPr id="201" name="object 201"/>
          <p:cNvSpPr/>
          <p:nvPr/>
        </p:nvSpPr>
        <p:spPr>
          <a:xfrm>
            <a:off x="5303520" y="5033771"/>
            <a:ext cx="409955" cy="336804"/>
          </a:xfrm>
          <a:prstGeom prst="rect">
            <a:avLst/>
          </a:prstGeom>
          <a:blipFill>
            <a:blip r:embed="rId81" cstate="print"/>
            <a:stretch>
              <a:fillRect/>
            </a:stretch>
          </a:blipFill>
        </p:spPr>
        <p:txBody>
          <a:bodyPr wrap="square" lIns="0" tIns="0" rIns="0" bIns="0" rtlCol="0"/>
          <a:lstStyle/>
          <a:p>
            <a:endParaRPr/>
          </a:p>
        </p:txBody>
      </p:sp>
      <p:sp>
        <p:nvSpPr>
          <p:cNvPr id="202" name="object 202"/>
          <p:cNvSpPr/>
          <p:nvPr/>
        </p:nvSpPr>
        <p:spPr>
          <a:xfrm>
            <a:off x="5269991" y="5039105"/>
            <a:ext cx="472440" cy="261365"/>
          </a:xfrm>
          <a:prstGeom prst="rect">
            <a:avLst/>
          </a:prstGeom>
          <a:blipFill>
            <a:blip r:embed="rId82" cstate="print"/>
            <a:stretch>
              <a:fillRect/>
            </a:stretch>
          </a:blipFill>
        </p:spPr>
        <p:txBody>
          <a:bodyPr wrap="square" lIns="0" tIns="0" rIns="0" bIns="0" rtlCol="0"/>
          <a:lstStyle/>
          <a:p>
            <a:endParaRPr/>
          </a:p>
        </p:txBody>
      </p:sp>
      <p:sp>
        <p:nvSpPr>
          <p:cNvPr id="203" name="object 203"/>
          <p:cNvSpPr/>
          <p:nvPr/>
        </p:nvSpPr>
        <p:spPr>
          <a:xfrm>
            <a:off x="5269991" y="5001767"/>
            <a:ext cx="472440" cy="74675"/>
          </a:xfrm>
          <a:prstGeom prst="rect">
            <a:avLst/>
          </a:prstGeom>
          <a:blipFill>
            <a:blip r:embed="rId83" cstate="print"/>
            <a:stretch>
              <a:fillRect/>
            </a:stretch>
          </a:blipFill>
        </p:spPr>
        <p:txBody>
          <a:bodyPr wrap="square" lIns="0" tIns="0" rIns="0" bIns="0" rtlCol="0"/>
          <a:lstStyle/>
          <a:p>
            <a:endParaRPr/>
          </a:p>
        </p:txBody>
      </p:sp>
      <p:sp>
        <p:nvSpPr>
          <p:cNvPr id="204" name="object 204"/>
          <p:cNvSpPr/>
          <p:nvPr/>
        </p:nvSpPr>
        <p:spPr>
          <a:xfrm>
            <a:off x="5269991" y="5001767"/>
            <a:ext cx="472440" cy="74930"/>
          </a:xfrm>
          <a:custGeom>
            <a:avLst/>
            <a:gdLst/>
            <a:ahLst/>
            <a:cxnLst/>
            <a:rect l="l" t="t" r="r" b="b"/>
            <a:pathLst>
              <a:path w="472439" h="74929">
                <a:moveTo>
                  <a:pt x="472440" y="37337"/>
                </a:moveTo>
                <a:lnTo>
                  <a:pt x="426854" y="59368"/>
                </a:lnTo>
                <a:lnTo>
                  <a:pt x="375714" y="67458"/>
                </a:lnTo>
                <a:lnTo>
                  <a:pt x="310871" y="72767"/>
                </a:lnTo>
                <a:lnTo>
                  <a:pt x="236220" y="74675"/>
                </a:lnTo>
                <a:lnTo>
                  <a:pt x="161568" y="72767"/>
                </a:lnTo>
                <a:lnTo>
                  <a:pt x="96725" y="67458"/>
                </a:lnTo>
                <a:lnTo>
                  <a:pt x="45585" y="59368"/>
                </a:lnTo>
                <a:lnTo>
                  <a:pt x="12045" y="49121"/>
                </a:lnTo>
                <a:lnTo>
                  <a:pt x="0" y="37337"/>
                </a:lnTo>
                <a:lnTo>
                  <a:pt x="12045" y="25554"/>
                </a:lnTo>
                <a:lnTo>
                  <a:pt x="45585" y="15307"/>
                </a:lnTo>
                <a:lnTo>
                  <a:pt x="96725" y="7217"/>
                </a:lnTo>
                <a:lnTo>
                  <a:pt x="161568" y="1908"/>
                </a:lnTo>
                <a:lnTo>
                  <a:pt x="236220" y="0"/>
                </a:lnTo>
                <a:lnTo>
                  <a:pt x="310871" y="1908"/>
                </a:lnTo>
                <a:lnTo>
                  <a:pt x="375714" y="7217"/>
                </a:lnTo>
                <a:lnTo>
                  <a:pt x="426854" y="15307"/>
                </a:lnTo>
                <a:lnTo>
                  <a:pt x="460394" y="25554"/>
                </a:lnTo>
                <a:lnTo>
                  <a:pt x="472440" y="37337"/>
                </a:lnTo>
                <a:close/>
              </a:path>
            </a:pathLst>
          </a:custGeom>
          <a:ln w="9144">
            <a:solidFill>
              <a:srgbClr val="77C03D"/>
            </a:solidFill>
          </a:ln>
        </p:spPr>
        <p:txBody>
          <a:bodyPr wrap="square" lIns="0" tIns="0" rIns="0" bIns="0" rtlCol="0"/>
          <a:lstStyle/>
          <a:p>
            <a:endParaRPr/>
          </a:p>
        </p:txBody>
      </p:sp>
      <p:sp>
        <p:nvSpPr>
          <p:cNvPr id="205" name="object 205"/>
          <p:cNvSpPr/>
          <p:nvPr/>
        </p:nvSpPr>
        <p:spPr>
          <a:xfrm>
            <a:off x="5269991" y="5039105"/>
            <a:ext cx="472440" cy="261620"/>
          </a:xfrm>
          <a:custGeom>
            <a:avLst/>
            <a:gdLst/>
            <a:ahLst/>
            <a:cxnLst/>
            <a:rect l="l" t="t" r="r" b="b"/>
            <a:pathLst>
              <a:path w="472439" h="261620">
                <a:moveTo>
                  <a:pt x="472440" y="0"/>
                </a:moveTo>
                <a:lnTo>
                  <a:pt x="472440" y="224028"/>
                </a:lnTo>
                <a:lnTo>
                  <a:pt x="460394" y="235811"/>
                </a:lnTo>
                <a:lnTo>
                  <a:pt x="426854" y="246058"/>
                </a:lnTo>
                <a:lnTo>
                  <a:pt x="375714" y="254148"/>
                </a:lnTo>
                <a:lnTo>
                  <a:pt x="310871" y="259457"/>
                </a:lnTo>
                <a:lnTo>
                  <a:pt x="236220" y="261366"/>
                </a:lnTo>
                <a:lnTo>
                  <a:pt x="161568" y="259457"/>
                </a:lnTo>
                <a:lnTo>
                  <a:pt x="96725" y="254148"/>
                </a:lnTo>
                <a:lnTo>
                  <a:pt x="45585" y="246058"/>
                </a:lnTo>
                <a:lnTo>
                  <a:pt x="12045" y="235811"/>
                </a:lnTo>
                <a:lnTo>
                  <a:pt x="0" y="224028"/>
                </a:lnTo>
                <a:lnTo>
                  <a:pt x="0" y="0"/>
                </a:lnTo>
              </a:path>
            </a:pathLst>
          </a:custGeom>
          <a:ln w="9144">
            <a:solidFill>
              <a:srgbClr val="77C03D"/>
            </a:solidFill>
          </a:ln>
        </p:spPr>
        <p:txBody>
          <a:bodyPr wrap="square" lIns="0" tIns="0" rIns="0" bIns="0" rtlCol="0"/>
          <a:lstStyle/>
          <a:p>
            <a:endParaRPr/>
          </a:p>
        </p:txBody>
      </p:sp>
      <p:sp>
        <p:nvSpPr>
          <p:cNvPr id="206" name="object 206"/>
          <p:cNvSpPr txBox="1"/>
          <p:nvPr/>
        </p:nvSpPr>
        <p:spPr>
          <a:xfrm>
            <a:off x="5379846" y="5075173"/>
            <a:ext cx="253365" cy="199390"/>
          </a:xfrm>
          <a:prstGeom prst="rect">
            <a:avLst/>
          </a:prstGeom>
        </p:spPr>
        <p:txBody>
          <a:bodyPr vert="horz" wrap="square" lIns="0" tIns="0" rIns="0" bIns="0" rtlCol="0">
            <a:spAutoFit/>
          </a:bodyPr>
          <a:lstStyle/>
          <a:p>
            <a:pPr marL="12700" marR="5080" indent="15240">
              <a:lnSpc>
                <a:spcPct val="100000"/>
              </a:lnSpc>
            </a:pPr>
            <a:r>
              <a:rPr sz="600" spc="-10" dirty="0">
                <a:latin typeface="Calibri"/>
                <a:cs typeface="Calibri"/>
              </a:rPr>
              <a:t>W</a:t>
            </a:r>
            <a:r>
              <a:rPr sz="600" dirty="0">
                <a:latin typeface="Calibri"/>
                <a:cs typeface="Calibri"/>
              </a:rPr>
              <a:t>e</a:t>
            </a:r>
            <a:r>
              <a:rPr sz="600" spc="-5" dirty="0">
                <a:latin typeface="Calibri"/>
                <a:cs typeface="Calibri"/>
              </a:rPr>
              <a:t>i</a:t>
            </a:r>
            <a:r>
              <a:rPr sz="600" spc="5" dirty="0">
                <a:latin typeface="Calibri"/>
                <a:cs typeface="Calibri"/>
              </a:rPr>
              <a:t>g</a:t>
            </a:r>
            <a:r>
              <a:rPr sz="600" dirty="0">
                <a:latin typeface="Calibri"/>
                <a:cs typeface="Calibri"/>
              </a:rPr>
              <a:t>h  </a:t>
            </a:r>
            <a:r>
              <a:rPr sz="600" spc="-5" dirty="0">
                <a:latin typeface="Calibri"/>
                <a:cs typeface="Calibri"/>
              </a:rPr>
              <a:t>B</a:t>
            </a:r>
            <a:r>
              <a:rPr sz="600" spc="-10" dirty="0">
                <a:latin typeface="Calibri"/>
                <a:cs typeface="Calibri"/>
              </a:rPr>
              <a:t>ri</a:t>
            </a:r>
            <a:r>
              <a:rPr sz="600" spc="-5" dirty="0">
                <a:latin typeface="Calibri"/>
                <a:cs typeface="Calibri"/>
              </a:rPr>
              <a:t>d</a:t>
            </a:r>
            <a:r>
              <a:rPr sz="600" spc="5" dirty="0">
                <a:latin typeface="Calibri"/>
                <a:cs typeface="Calibri"/>
              </a:rPr>
              <a:t>g</a:t>
            </a:r>
            <a:r>
              <a:rPr sz="600" dirty="0">
                <a:latin typeface="Calibri"/>
                <a:cs typeface="Calibri"/>
              </a:rPr>
              <a:t>es</a:t>
            </a:r>
            <a:endParaRPr sz="600">
              <a:latin typeface="Calibri"/>
              <a:cs typeface="Calibri"/>
            </a:endParaRPr>
          </a:p>
        </p:txBody>
      </p:sp>
      <p:sp>
        <p:nvSpPr>
          <p:cNvPr id="207" name="object 207"/>
          <p:cNvSpPr/>
          <p:nvPr/>
        </p:nvSpPr>
        <p:spPr>
          <a:xfrm>
            <a:off x="4098035" y="4614671"/>
            <a:ext cx="565403" cy="394715"/>
          </a:xfrm>
          <a:prstGeom prst="rect">
            <a:avLst/>
          </a:prstGeom>
          <a:blipFill>
            <a:blip r:embed="rId84" cstate="print"/>
            <a:stretch>
              <a:fillRect/>
            </a:stretch>
          </a:blipFill>
        </p:spPr>
        <p:txBody>
          <a:bodyPr wrap="square" lIns="0" tIns="0" rIns="0" bIns="0" rtlCol="0"/>
          <a:lstStyle/>
          <a:p>
            <a:endParaRPr/>
          </a:p>
        </p:txBody>
      </p:sp>
      <p:sp>
        <p:nvSpPr>
          <p:cNvPr id="208" name="object 208"/>
          <p:cNvSpPr/>
          <p:nvPr/>
        </p:nvSpPr>
        <p:spPr>
          <a:xfrm>
            <a:off x="4172711" y="4719828"/>
            <a:ext cx="414527" cy="245363"/>
          </a:xfrm>
          <a:prstGeom prst="rect">
            <a:avLst/>
          </a:prstGeom>
          <a:blipFill>
            <a:blip r:embed="rId85" cstate="print"/>
            <a:stretch>
              <a:fillRect/>
            </a:stretch>
          </a:blipFill>
        </p:spPr>
        <p:txBody>
          <a:bodyPr wrap="square" lIns="0" tIns="0" rIns="0" bIns="0" rtlCol="0"/>
          <a:lstStyle/>
          <a:p>
            <a:endParaRPr/>
          </a:p>
        </p:txBody>
      </p:sp>
      <p:sp>
        <p:nvSpPr>
          <p:cNvPr id="209" name="object 209"/>
          <p:cNvSpPr/>
          <p:nvPr/>
        </p:nvSpPr>
        <p:spPr>
          <a:xfrm>
            <a:off x="4145279" y="4679696"/>
            <a:ext cx="470916" cy="262636"/>
          </a:xfrm>
          <a:prstGeom prst="rect">
            <a:avLst/>
          </a:prstGeom>
          <a:blipFill>
            <a:blip r:embed="rId86" cstate="print"/>
            <a:stretch>
              <a:fillRect/>
            </a:stretch>
          </a:blipFill>
        </p:spPr>
        <p:txBody>
          <a:bodyPr wrap="square" lIns="0" tIns="0" rIns="0" bIns="0" rtlCol="0"/>
          <a:lstStyle/>
          <a:p>
            <a:endParaRPr/>
          </a:p>
        </p:txBody>
      </p:sp>
      <p:sp>
        <p:nvSpPr>
          <p:cNvPr id="210" name="object 210"/>
          <p:cNvSpPr/>
          <p:nvPr/>
        </p:nvSpPr>
        <p:spPr>
          <a:xfrm>
            <a:off x="4145279" y="4642103"/>
            <a:ext cx="470916" cy="75056"/>
          </a:xfrm>
          <a:prstGeom prst="rect">
            <a:avLst/>
          </a:prstGeom>
          <a:blipFill>
            <a:blip r:embed="rId87" cstate="print"/>
            <a:stretch>
              <a:fillRect/>
            </a:stretch>
          </a:blipFill>
        </p:spPr>
        <p:txBody>
          <a:bodyPr wrap="square" lIns="0" tIns="0" rIns="0" bIns="0" rtlCol="0"/>
          <a:lstStyle/>
          <a:p>
            <a:endParaRPr/>
          </a:p>
        </p:txBody>
      </p:sp>
      <p:sp>
        <p:nvSpPr>
          <p:cNvPr id="211" name="object 211"/>
          <p:cNvSpPr/>
          <p:nvPr/>
        </p:nvSpPr>
        <p:spPr>
          <a:xfrm>
            <a:off x="4145279" y="4642103"/>
            <a:ext cx="471170" cy="75565"/>
          </a:xfrm>
          <a:custGeom>
            <a:avLst/>
            <a:gdLst/>
            <a:ahLst/>
            <a:cxnLst/>
            <a:rect l="l" t="t" r="r" b="b"/>
            <a:pathLst>
              <a:path w="471170" h="75564">
                <a:moveTo>
                  <a:pt x="470916" y="37592"/>
                </a:moveTo>
                <a:lnTo>
                  <a:pt x="425488" y="59722"/>
                </a:lnTo>
                <a:lnTo>
                  <a:pt x="374519" y="67831"/>
                </a:lnTo>
                <a:lnTo>
                  <a:pt x="309884" y="73147"/>
                </a:lnTo>
                <a:lnTo>
                  <a:pt x="235458" y="75057"/>
                </a:lnTo>
                <a:lnTo>
                  <a:pt x="161031" y="73147"/>
                </a:lnTo>
                <a:lnTo>
                  <a:pt x="96396" y="67831"/>
                </a:lnTo>
                <a:lnTo>
                  <a:pt x="45427" y="59722"/>
                </a:lnTo>
                <a:lnTo>
                  <a:pt x="12003" y="49437"/>
                </a:lnTo>
                <a:lnTo>
                  <a:pt x="0" y="37592"/>
                </a:lnTo>
                <a:lnTo>
                  <a:pt x="12003" y="25684"/>
                </a:lnTo>
                <a:lnTo>
                  <a:pt x="45427" y="15361"/>
                </a:lnTo>
                <a:lnTo>
                  <a:pt x="96396" y="7233"/>
                </a:lnTo>
                <a:lnTo>
                  <a:pt x="161031" y="1910"/>
                </a:lnTo>
                <a:lnTo>
                  <a:pt x="235458" y="0"/>
                </a:lnTo>
                <a:lnTo>
                  <a:pt x="309884" y="1910"/>
                </a:lnTo>
                <a:lnTo>
                  <a:pt x="374519" y="7233"/>
                </a:lnTo>
                <a:lnTo>
                  <a:pt x="425488" y="15361"/>
                </a:lnTo>
                <a:lnTo>
                  <a:pt x="458912" y="25684"/>
                </a:lnTo>
                <a:lnTo>
                  <a:pt x="470916" y="37592"/>
                </a:lnTo>
                <a:close/>
              </a:path>
            </a:pathLst>
          </a:custGeom>
          <a:ln w="9144">
            <a:solidFill>
              <a:srgbClr val="77C03D"/>
            </a:solidFill>
          </a:ln>
        </p:spPr>
        <p:txBody>
          <a:bodyPr wrap="square" lIns="0" tIns="0" rIns="0" bIns="0" rtlCol="0"/>
          <a:lstStyle/>
          <a:p>
            <a:endParaRPr/>
          </a:p>
        </p:txBody>
      </p:sp>
      <p:sp>
        <p:nvSpPr>
          <p:cNvPr id="212" name="object 212"/>
          <p:cNvSpPr/>
          <p:nvPr/>
        </p:nvSpPr>
        <p:spPr>
          <a:xfrm>
            <a:off x="4145279" y="4679696"/>
            <a:ext cx="471170" cy="262890"/>
          </a:xfrm>
          <a:custGeom>
            <a:avLst/>
            <a:gdLst/>
            <a:ahLst/>
            <a:cxnLst/>
            <a:rect l="l" t="t" r="r" b="b"/>
            <a:pathLst>
              <a:path w="471170" h="262889">
                <a:moveTo>
                  <a:pt x="470916" y="0"/>
                </a:moveTo>
                <a:lnTo>
                  <a:pt x="470916" y="225043"/>
                </a:lnTo>
                <a:lnTo>
                  <a:pt x="458912" y="236951"/>
                </a:lnTo>
                <a:lnTo>
                  <a:pt x="425488" y="247274"/>
                </a:lnTo>
                <a:lnTo>
                  <a:pt x="374519" y="255402"/>
                </a:lnTo>
                <a:lnTo>
                  <a:pt x="309884" y="260725"/>
                </a:lnTo>
                <a:lnTo>
                  <a:pt x="235458" y="262635"/>
                </a:lnTo>
                <a:lnTo>
                  <a:pt x="161031" y="260725"/>
                </a:lnTo>
                <a:lnTo>
                  <a:pt x="96396" y="255402"/>
                </a:lnTo>
                <a:lnTo>
                  <a:pt x="45427" y="247274"/>
                </a:lnTo>
                <a:lnTo>
                  <a:pt x="12003" y="236951"/>
                </a:lnTo>
                <a:lnTo>
                  <a:pt x="0" y="225043"/>
                </a:lnTo>
                <a:lnTo>
                  <a:pt x="0" y="0"/>
                </a:lnTo>
              </a:path>
            </a:pathLst>
          </a:custGeom>
          <a:ln w="9144">
            <a:solidFill>
              <a:srgbClr val="77C03D"/>
            </a:solidFill>
          </a:ln>
        </p:spPr>
        <p:txBody>
          <a:bodyPr wrap="square" lIns="0" tIns="0" rIns="0" bIns="0" rtlCol="0"/>
          <a:lstStyle/>
          <a:p>
            <a:endParaRPr/>
          </a:p>
        </p:txBody>
      </p:sp>
      <p:sp>
        <p:nvSpPr>
          <p:cNvPr id="213" name="object 213"/>
          <p:cNvSpPr txBox="1"/>
          <p:nvPr/>
        </p:nvSpPr>
        <p:spPr>
          <a:xfrm>
            <a:off x="4249292" y="4761610"/>
            <a:ext cx="262890"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P</a:t>
            </a:r>
            <a:r>
              <a:rPr sz="600" spc="-5" dirty="0">
                <a:latin typeface="Calibri"/>
                <a:cs typeface="Calibri"/>
              </a:rPr>
              <a:t>rod</a:t>
            </a:r>
            <a:r>
              <a:rPr sz="600" spc="-10" dirty="0">
                <a:latin typeface="Calibri"/>
                <a:cs typeface="Calibri"/>
              </a:rPr>
              <a:t>l</a:t>
            </a:r>
            <a:r>
              <a:rPr sz="600" spc="-5" dirty="0">
                <a:latin typeface="Calibri"/>
                <a:cs typeface="Calibri"/>
              </a:rPr>
              <a:t>o</a:t>
            </a:r>
            <a:r>
              <a:rPr sz="600" dirty="0">
                <a:latin typeface="Calibri"/>
                <a:cs typeface="Calibri"/>
              </a:rPr>
              <a:t>g</a:t>
            </a:r>
            <a:endParaRPr sz="600">
              <a:latin typeface="Calibri"/>
              <a:cs typeface="Calibri"/>
            </a:endParaRPr>
          </a:p>
        </p:txBody>
      </p:sp>
      <p:sp>
        <p:nvSpPr>
          <p:cNvPr id="214" name="object 214"/>
          <p:cNvSpPr/>
          <p:nvPr/>
        </p:nvSpPr>
        <p:spPr>
          <a:xfrm>
            <a:off x="4026408" y="4974335"/>
            <a:ext cx="565403" cy="393191"/>
          </a:xfrm>
          <a:prstGeom prst="rect">
            <a:avLst/>
          </a:prstGeom>
          <a:blipFill>
            <a:blip r:embed="rId88" cstate="print"/>
            <a:stretch>
              <a:fillRect/>
            </a:stretch>
          </a:blipFill>
        </p:spPr>
        <p:txBody>
          <a:bodyPr wrap="square" lIns="0" tIns="0" rIns="0" bIns="0" rtlCol="0"/>
          <a:lstStyle/>
          <a:p>
            <a:endParaRPr/>
          </a:p>
        </p:txBody>
      </p:sp>
      <p:sp>
        <p:nvSpPr>
          <p:cNvPr id="215" name="object 215"/>
          <p:cNvSpPr/>
          <p:nvPr/>
        </p:nvSpPr>
        <p:spPr>
          <a:xfrm>
            <a:off x="4105655" y="4988052"/>
            <a:ext cx="423672" cy="428244"/>
          </a:xfrm>
          <a:prstGeom prst="rect">
            <a:avLst/>
          </a:prstGeom>
          <a:blipFill>
            <a:blip r:embed="rId89" cstate="print"/>
            <a:stretch>
              <a:fillRect/>
            </a:stretch>
          </a:blipFill>
        </p:spPr>
        <p:txBody>
          <a:bodyPr wrap="square" lIns="0" tIns="0" rIns="0" bIns="0" rtlCol="0"/>
          <a:lstStyle/>
          <a:p>
            <a:endParaRPr/>
          </a:p>
        </p:txBody>
      </p:sp>
      <p:sp>
        <p:nvSpPr>
          <p:cNvPr id="216" name="object 216"/>
          <p:cNvSpPr/>
          <p:nvPr/>
        </p:nvSpPr>
        <p:spPr>
          <a:xfrm>
            <a:off x="4073652" y="5039105"/>
            <a:ext cx="470915" cy="261365"/>
          </a:xfrm>
          <a:prstGeom prst="rect">
            <a:avLst/>
          </a:prstGeom>
          <a:blipFill>
            <a:blip r:embed="rId82" cstate="print"/>
            <a:stretch>
              <a:fillRect/>
            </a:stretch>
          </a:blipFill>
        </p:spPr>
        <p:txBody>
          <a:bodyPr wrap="square" lIns="0" tIns="0" rIns="0" bIns="0" rtlCol="0"/>
          <a:lstStyle/>
          <a:p>
            <a:endParaRPr/>
          </a:p>
        </p:txBody>
      </p:sp>
      <p:sp>
        <p:nvSpPr>
          <p:cNvPr id="217" name="object 217"/>
          <p:cNvSpPr/>
          <p:nvPr/>
        </p:nvSpPr>
        <p:spPr>
          <a:xfrm>
            <a:off x="4073652" y="5001767"/>
            <a:ext cx="470915" cy="74675"/>
          </a:xfrm>
          <a:prstGeom prst="rect">
            <a:avLst/>
          </a:prstGeom>
          <a:blipFill>
            <a:blip r:embed="rId83" cstate="print"/>
            <a:stretch>
              <a:fillRect/>
            </a:stretch>
          </a:blipFill>
        </p:spPr>
        <p:txBody>
          <a:bodyPr wrap="square" lIns="0" tIns="0" rIns="0" bIns="0" rtlCol="0"/>
          <a:lstStyle/>
          <a:p>
            <a:endParaRPr/>
          </a:p>
        </p:txBody>
      </p:sp>
      <p:sp>
        <p:nvSpPr>
          <p:cNvPr id="218" name="object 218"/>
          <p:cNvSpPr/>
          <p:nvPr/>
        </p:nvSpPr>
        <p:spPr>
          <a:xfrm>
            <a:off x="4073652" y="5001767"/>
            <a:ext cx="471170" cy="74930"/>
          </a:xfrm>
          <a:custGeom>
            <a:avLst/>
            <a:gdLst/>
            <a:ahLst/>
            <a:cxnLst/>
            <a:rect l="l" t="t" r="r" b="b"/>
            <a:pathLst>
              <a:path w="471170" h="74929">
                <a:moveTo>
                  <a:pt x="470915" y="37337"/>
                </a:moveTo>
                <a:lnTo>
                  <a:pt x="425488" y="59368"/>
                </a:lnTo>
                <a:lnTo>
                  <a:pt x="374519" y="67458"/>
                </a:lnTo>
                <a:lnTo>
                  <a:pt x="309884" y="72767"/>
                </a:lnTo>
                <a:lnTo>
                  <a:pt x="235458" y="74675"/>
                </a:lnTo>
                <a:lnTo>
                  <a:pt x="161031" y="72767"/>
                </a:lnTo>
                <a:lnTo>
                  <a:pt x="96396" y="67458"/>
                </a:lnTo>
                <a:lnTo>
                  <a:pt x="45427" y="59368"/>
                </a:lnTo>
                <a:lnTo>
                  <a:pt x="12003" y="49121"/>
                </a:lnTo>
                <a:lnTo>
                  <a:pt x="0" y="37337"/>
                </a:lnTo>
                <a:lnTo>
                  <a:pt x="12003" y="25554"/>
                </a:lnTo>
                <a:lnTo>
                  <a:pt x="45427" y="15307"/>
                </a:lnTo>
                <a:lnTo>
                  <a:pt x="96396" y="7217"/>
                </a:lnTo>
                <a:lnTo>
                  <a:pt x="161031" y="1908"/>
                </a:lnTo>
                <a:lnTo>
                  <a:pt x="235458" y="0"/>
                </a:lnTo>
                <a:lnTo>
                  <a:pt x="309884" y="1908"/>
                </a:lnTo>
                <a:lnTo>
                  <a:pt x="374519" y="7217"/>
                </a:lnTo>
                <a:lnTo>
                  <a:pt x="425488" y="15307"/>
                </a:lnTo>
                <a:lnTo>
                  <a:pt x="458912" y="25554"/>
                </a:lnTo>
                <a:lnTo>
                  <a:pt x="470915" y="37337"/>
                </a:lnTo>
                <a:close/>
              </a:path>
            </a:pathLst>
          </a:custGeom>
          <a:ln w="9144">
            <a:solidFill>
              <a:srgbClr val="77C03D"/>
            </a:solidFill>
          </a:ln>
        </p:spPr>
        <p:txBody>
          <a:bodyPr wrap="square" lIns="0" tIns="0" rIns="0" bIns="0" rtlCol="0"/>
          <a:lstStyle/>
          <a:p>
            <a:endParaRPr/>
          </a:p>
        </p:txBody>
      </p:sp>
      <p:sp>
        <p:nvSpPr>
          <p:cNvPr id="219" name="object 219"/>
          <p:cNvSpPr/>
          <p:nvPr/>
        </p:nvSpPr>
        <p:spPr>
          <a:xfrm>
            <a:off x="4073652" y="5039105"/>
            <a:ext cx="471170" cy="261620"/>
          </a:xfrm>
          <a:custGeom>
            <a:avLst/>
            <a:gdLst/>
            <a:ahLst/>
            <a:cxnLst/>
            <a:rect l="l" t="t" r="r" b="b"/>
            <a:pathLst>
              <a:path w="471170" h="261620">
                <a:moveTo>
                  <a:pt x="470915" y="0"/>
                </a:moveTo>
                <a:lnTo>
                  <a:pt x="470915" y="224028"/>
                </a:lnTo>
                <a:lnTo>
                  <a:pt x="458912" y="235811"/>
                </a:lnTo>
                <a:lnTo>
                  <a:pt x="425488" y="246058"/>
                </a:lnTo>
                <a:lnTo>
                  <a:pt x="374519" y="254148"/>
                </a:lnTo>
                <a:lnTo>
                  <a:pt x="309884" y="259457"/>
                </a:lnTo>
                <a:lnTo>
                  <a:pt x="235458" y="261366"/>
                </a:lnTo>
                <a:lnTo>
                  <a:pt x="161031" y="259457"/>
                </a:lnTo>
                <a:lnTo>
                  <a:pt x="96396" y="254148"/>
                </a:lnTo>
                <a:lnTo>
                  <a:pt x="45427" y="246058"/>
                </a:lnTo>
                <a:lnTo>
                  <a:pt x="12003" y="235811"/>
                </a:lnTo>
                <a:lnTo>
                  <a:pt x="0" y="224028"/>
                </a:lnTo>
                <a:lnTo>
                  <a:pt x="0" y="0"/>
                </a:lnTo>
              </a:path>
            </a:pathLst>
          </a:custGeom>
          <a:ln w="9144">
            <a:solidFill>
              <a:srgbClr val="77C03D"/>
            </a:solidFill>
          </a:ln>
        </p:spPr>
        <p:txBody>
          <a:bodyPr wrap="square" lIns="0" tIns="0" rIns="0" bIns="0" rtlCol="0"/>
          <a:lstStyle/>
          <a:p>
            <a:endParaRPr/>
          </a:p>
        </p:txBody>
      </p:sp>
      <p:sp>
        <p:nvSpPr>
          <p:cNvPr id="220" name="object 220"/>
          <p:cNvSpPr txBox="1"/>
          <p:nvPr/>
        </p:nvSpPr>
        <p:spPr>
          <a:xfrm>
            <a:off x="4182617" y="5029454"/>
            <a:ext cx="254635" cy="290830"/>
          </a:xfrm>
          <a:prstGeom prst="rect">
            <a:avLst/>
          </a:prstGeom>
        </p:spPr>
        <p:txBody>
          <a:bodyPr vert="horz" wrap="square" lIns="0" tIns="0" rIns="0" bIns="0" rtlCol="0">
            <a:spAutoFit/>
          </a:bodyPr>
          <a:lstStyle/>
          <a:p>
            <a:pPr marL="12700" marR="5080" indent="-1905" algn="ctr">
              <a:lnSpc>
                <a:spcPct val="100000"/>
              </a:lnSpc>
            </a:pPr>
            <a:r>
              <a:rPr sz="600" spc="-5" dirty="0">
                <a:latin typeface="Calibri"/>
                <a:cs typeface="Calibri"/>
              </a:rPr>
              <a:t>Dist.  </a:t>
            </a:r>
            <a:r>
              <a:rPr sz="600" dirty="0">
                <a:latin typeface="Calibri"/>
                <a:cs typeface="Calibri"/>
              </a:rPr>
              <a:t>C</a:t>
            </a:r>
            <a:r>
              <a:rPr sz="600" spc="-5" dirty="0">
                <a:latin typeface="Calibri"/>
                <a:cs typeface="Calibri"/>
              </a:rPr>
              <a:t>on</a:t>
            </a:r>
            <a:r>
              <a:rPr sz="600" dirty="0">
                <a:latin typeface="Calibri"/>
                <a:cs typeface="Calibri"/>
              </a:rPr>
              <a:t>t</a:t>
            </a:r>
            <a:r>
              <a:rPr sz="600" spc="-10" dirty="0">
                <a:latin typeface="Calibri"/>
                <a:cs typeface="Calibri"/>
              </a:rPr>
              <a:t>r</a:t>
            </a:r>
            <a:r>
              <a:rPr sz="600" spc="-5" dirty="0">
                <a:latin typeface="Calibri"/>
                <a:cs typeface="Calibri"/>
              </a:rPr>
              <a:t>o</a:t>
            </a:r>
            <a:r>
              <a:rPr sz="600" dirty="0">
                <a:latin typeface="Calibri"/>
                <a:cs typeface="Calibri"/>
              </a:rPr>
              <a:t>l  </a:t>
            </a:r>
            <a:r>
              <a:rPr sz="600" spc="-5" dirty="0">
                <a:latin typeface="Calibri"/>
                <a:cs typeface="Calibri"/>
              </a:rPr>
              <a:t>Log</a:t>
            </a:r>
            <a:endParaRPr sz="600">
              <a:latin typeface="Calibri"/>
              <a:cs typeface="Calibri"/>
            </a:endParaRPr>
          </a:p>
        </p:txBody>
      </p:sp>
      <p:sp>
        <p:nvSpPr>
          <p:cNvPr id="221" name="object 221"/>
          <p:cNvSpPr/>
          <p:nvPr/>
        </p:nvSpPr>
        <p:spPr>
          <a:xfrm>
            <a:off x="4378452" y="4820411"/>
            <a:ext cx="566927" cy="393192"/>
          </a:xfrm>
          <a:prstGeom prst="rect">
            <a:avLst/>
          </a:prstGeom>
          <a:blipFill>
            <a:blip r:embed="rId80" cstate="print"/>
            <a:stretch>
              <a:fillRect/>
            </a:stretch>
          </a:blipFill>
        </p:spPr>
        <p:txBody>
          <a:bodyPr wrap="square" lIns="0" tIns="0" rIns="0" bIns="0" rtlCol="0"/>
          <a:lstStyle/>
          <a:p>
            <a:endParaRPr/>
          </a:p>
        </p:txBody>
      </p:sp>
      <p:sp>
        <p:nvSpPr>
          <p:cNvPr id="222" name="object 222"/>
          <p:cNvSpPr/>
          <p:nvPr/>
        </p:nvSpPr>
        <p:spPr>
          <a:xfrm>
            <a:off x="4497323" y="4879847"/>
            <a:ext cx="341375" cy="336804"/>
          </a:xfrm>
          <a:prstGeom prst="rect">
            <a:avLst/>
          </a:prstGeom>
          <a:blipFill>
            <a:blip r:embed="rId90" cstate="print"/>
            <a:stretch>
              <a:fillRect/>
            </a:stretch>
          </a:blipFill>
        </p:spPr>
        <p:txBody>
          <a:bodyPr wrap="square" lIns="0" tIns="0" rIns="0" bIns="0" rtlCol="0"/>
          <a:lstStyle/>
          <a:p>
            <a:endParaRPr/>
          </a:p>
        </p:txBody>
      </p:sp>
      <p:sp>
        <p:nvSpPr>
          <p:cNvPr id="223" name="object 223"/>
          <p:cNvSpPr/>
          <p:nvPr/>
        </p:nvSpPr>
        <p:spPr>
          <a:xfrm>
            <a:off x="4425696" y="4885182"/>
            <a:ext cx="472439" cy="261366"/>
          </a:xfrm>
          <a:prstGeom prst="rect">
            <a:avLst/>
          </a:prstGeom>
          <a:blipFill>
            <a:blip r:embed="rId91" cstate="print"/>
            <a:stretch>
              <a:fillRect/>
            </a:stretch>
          </a:blipFill>
        </p:spPr>
        <p:txBody>
          <a:bodyPr wrap="square" lIns="0" tIns="0" rIns="0" bIns="0" rtlCol="0"/>
          <a:lstStyle/>
          <a:p>
            <a:endParaRPr/>
          </a:p>
        </p:txBody>
      </p:sp>
      <p:sp>
        <p:nvSpPr>
          <p:cNvPr id="224" name="object 224"/>
          <p:cNvSpPr/>
          <p:nvPr/>
        </p:nvSpPr>
        <p:spPr>
          <a:xfrm>
            <a:off x="4425696" y="4847844"/>
            <a:ext cx="472439" cy="74675"/>
          </a:xfrm>
          <a:prstGeom prst="rect">
            <a:avLst/>
          </a:prstGeom>
          <a:blipFill>
            <a:blip r:embed="rId92" cstate="print"/>
            <a:stretch>
              <a:fillRect/>
            </a:stretch>
          </a:blipFill>
        </p:spPr>
        <p:txBody>
          <a:bodyPr wrap="square" lIns="0" tIns="0" rIns="0" bIns="0" rtlCol="0"/>
          <a:lstStyle/>
          <a:p>
            <a:endParaRPr/>
          </a:p>
        </p:txBody>
      </p:sp>
      <p:sp>
        <p:nvSpPr>
          <p:cNvPr id="225" name="object 225"/>
          <p:cNvSpPr/>
          <p:nvPr/>
        </p:nvSpPr>
        <p:spPr>
          <a:xfrm>
            <a:off x="4425696" y="4847844"/>
            <a:ext cx="472440" cy="74930"/>
          </a:xfrm>
          <a:custGeom>
            <a:avLst/>
            <a:gdLst/>
            <a:ahLst/>
            <a:cxnLst/>
            <a:rect l="l" t="t" r="r" b="b"/>
            <a:pathLst>
              <a:path w="472439" h="74929">
                <a:moveTo>
                  <a:pt x="472439" y="37337"/>
                </a:moveTo>
                <a:lnTo>
                  <a:pt x="426854" y="59368"/>
                </a:lnTo>
                <a:lnTo>
                  <a:pt x="375714" y="67458"/>
                </a:lnTo>
                <a:lnTo>
                  <a:pt x="310871" y="72767"/>
                </a:lnTo>
                <a:lnTo>
                  <a:pt x="236219" y="74675"/>
                </a:lnTo>
                <a:lnTo>
                  <a:pt x="161568" y="72767"/>
                </a:lnTo>
                <a:lnTo>
                  <a:pt x="96725" y="67458"/>
                </a:lnTo>
                <a:lnTo>
                  <a:pt x="45585" y="59368"/>
                </a:lnTo>
                <a:lnTo>
                  <a:pt x="12045" y="49121"/>
                </a:lnTo>
                <a:lnTo>
                  <a:pt x="0" y="37337"/>
                </a:lnTo>
                <a:lnTo>
                  <a:pt x="12045" y="25554"/>
                </a:lnTo>
                <a:lnTo>
                  <a:pt x="45585" y="15307"/>
                </a:lnTo>
                <a:lnTo>
                  <a:pt x="96725" y="7217"/>
                </a:lnTo>
                <a:lnTo>
                  <a:pt x="161568" y="1908"/>
                </a:lnTo>
                <a:lnTo>
                  <a:pt x="236219" y="0"/>
                </a:lnTo>
                <a:lnTo>
                  <a:pt x="310871" y="1908"/>
                </a:lnTo>
                <a:lnTo>
                  <a:pt x="375714" y="7217"/>
                </a:lnTo>
                <a:lnTo>
                  <a:pt x="426854" y="15307"/>
                </a:lnTo>
                <a:lnTo>
                  <a:pt x="460394" y="25554"/>
                </a:lnTo>
                <a:lnTo>
                  <a:pt x="472439" y="37337"/>
                </a:lnTo>
                <a:close/>
              </a:path>
            </a:pathLst>
          </a:custGeom>
          <a:ln w="9144">
            <a:solidFill>
              <a:srgbClr val="77C03D"/>
            </a:solidFill>
          </a:ln>
        </p:spPr>
        <p:txBody>
          <a:bodyPr wrap="square" lIns="0" tIns="0" rIns="0" bIns="0" rtlCol="0"/>
          <a:lstStyle/>
          <a:p>
            <a:endParaRPr/>
          </a:p>
        </p:txBody>
      </p:sp>
      <p:sp>
        <p:nvSpPr>
          <p:cNvPr id="226" name="object 226"/>
          <p:cNvSpPr/>
          <p:nvPr/>
        </p:nvSpPr>
        <p:spPr>
          <a:xfrm>
            <a:off x="4425696" y="4885182"/>
            <a:ext cx="472440" cy="261620"/>
          </a:xfrm>
          <a:custGeom>
            <a:avLst/>
            <a:gdLst/>
            <a:ahLst/>
            <a:cxnLst/>
            <a:rect l="l" t="t" r="r" b="b"/>
            <a:pathLst>
              <a:path w="472439" h="261620">
                <a:moveTo>
                  <a:pt x="472439" y="0"/>
                </a:moveTo>
                <a:lnTo>
                  <a:pt x="472439" y="224028"/>
                </a:lnTo>
                <a:lnTo>
                  <a:pt x="460394" y="235811"/>
                </a:lnTo>
                <a:lnTo>
                  <a:pt x="426854" y="246058"/>
                </a:lnTo>
                <a:lnTo>
                  <a:pt x="375714" y="254148"/>
                </a:lnTo>
                <a:lnTo>
                  <a:pt x="310871" y="259457"/>
                </a:lnTo>
                <a:lnTo>
                  <a:pt x="236219" y="261366"/>
                </a:lnTo>
                <a:lnTo>
                  <a:pt x="161568" y="259457"/>
                </a:lnTo>
                <a:lnTo>
                  <a:pt x="96725" y="254148"/>
                </a:lnTo>
                <a:lnTo>
                  <a:pt x="45585" y="246058"/>
                </a:lnTo>
                <a:lnTo>
                  <a:pt x="12045" y="235811"/>
                </a:lnTo>
                <a:lnTo>
                  <a:pt x="0" y="224028"/>
                </a:lnTo>
                <a:lnTo>
                  <a:pt x="0" y="0"/>
                </a:lnTo>
              </a:path>
            </a:pathLst>
          </a:custGeom>
          <a:ln w="9144">
            <a:solidFill>
              <a:srgbClr val="77C03D"/>
            </a:solidFill>
          </a:ln>
        </p:spPr>
        <p:txBody>
          <a:bodyPr wrap="square" lIns="0" tIns="0" rIns="0" bIns="0" rtlCol="0"/>
          <a:lstStyle/>
          <a:p>
            <a:endParaRPr/>
          </a:p>
        </p:txBody>
      </p:sp>
      <p:sp>
        <p:nvSpPr>
          <p:cNvPr id="227" name="object 227"/>
          <p:cNvSpPr txBox="1"/>
          <p:nvPr/>
        </p:nvSpPr>
        <p:spPr>
          <a:xfrm>
            <a:off x="4573015" y="4921250"/>
            <a:ext cx="177800" cy="199390"/>
          </a:xfrm>
          <a:prstGeom prst="rect">
            <a:avLst/>
          </a:prstGeom>
        </p:spPr>
        <p:txBody>
          <a:bodyPr vert="horz" wrap="square" lIns="0" tIns="0" rIns="0" bIns="0" rtlCol="0">
            <a:spAutoFit/>
          </a:bodyPr>
          <a:lstStyle/>
          <a:p>
            <a:pPr marL="12700" marR="5080" indent="5715">
              <a:lnSpc>
                <a:spcPct val="100000"/>
              </a:lnSpc>
            </a:pPr>
            <a:r>
              <a:rPr sz="600" dirty="0">
                <a:latin typeface="Calibri"/>
                <a:cs typeface="Calibri"/>
              </a:rPr>
              <a:t>RMS  </a:t>
            </a:r>
            <a:r>
              <a:rPr sz="600" spc="-5" dirty="0">
                <a:latin typeface="Calibri"/>
                <a:cs typeface="Calibri"/>
              </a:rPr>
              <a:t>2000</a:t>
            </a:r>
            <a:endParaRPr sz="600">
              <a:latin typeface="Calibri"/>
              <a:cs typeface="Calibri"/>
            </a:endParaRPr>
          </a:p>
        </p:txBody>
      </p:sp>
      <p:sp>
        <p:nvSpPr>
          <p:cNvPr id="228" name="object 228"/>
          <p:cNvSpPr/>
          <p:nvPr/>
        </p:nvSpPr>
        <p:spPr>
          <a:xfrm>
            <a:off x="5017008" y="4725923"/>
            <a:ext cx="565403" cy="394715"/>
          </a:xfrm>
          <a:prstGeom prst="rect">
            <a:avLst/>
          </a:prstGeom>
          <a:blipFill>
            <a:blip r:embed="rId84" cstate="print"/>
            <a:stretch>
              <a:fillRect/>
            </a:stretch>
          </a:blipFill>
        </p:spPr>
        <p:txBody>
          <a:bodyPr wrap="square" lIns="0" tIns="0" rIns="0" bIns="0" rtlCol="0"/>
          <a:lstStyle/>
          <a:p>
            <a:endParaRPr/>
          </a:p>
        </p:txBody>
      </p:sp>
      <p:sp>
        <p:nvSpPr>
          <p:cNvPr id="229" name="object 229"/>
          <p:cNvSpPr/>
          <p:nvPr/>
        </p:nvSpPr>
        <p:spPr>
          <a:xfrm>
            <a:off x="5131308" y="4785359"/>
            <a:ext cx="335279" cy="336804"/>
          </a:xfrm>
          <a:prstGeom prst="rect">
            <a:avLst/>
          </a:prstGeom>
          <a:blipFill>
            <a:blip r:embed="rId93" cstate="print"/>
            <a:stretch>
              <a:fillRect/>
            </a:stretch>
          </a:blipFill>
        </p:spPr>
        <p:txBody>
          <a:bodyPr wrap="square" lIns="0" tIns="0" rIns="0" bIns="0" rtlCol="0"/>
          <a:lstStyle/>
          <a:p>
            <a:endParaRPr/>
          </a:p>
        </p:txBody>
      </p:sp>
      <p:sp>
        <p:nvSpPr>
          <p:cNvPr id="230" name="object 230"/>
          <p:cNvSpPr/>
          <p:nvPr/>
        </p:nvSpPr>
        <p:spPr>
          <a:xfrm>
            <a:off x="5064252" y="4790821"/>
            <a:ext cx="470915" cy="262763"/>
          </a:xfrm>
          <a:prstGeom prst="rect">
            <a:avLst/>
          </a:prstGeom>
          <a:blipFill>
            <a:blip r:embed="rId94" cstate="print"/>
            <a:stretch>
              <a:fillRect/>
            </a:stretch>
          </a:blipFill>
        </p:spPr>
        <p:txBody>
          <a:bodyPr wrap="square" lIns="0" tIns="0" rIns="0" bIns="0" rtlCol="0"/>
          <a:lstStyle/>
          <a:p>
            <a:endParaRPr/>
          </a:p>
        </p:txBody>
      </p:sp>
      <p:sp>
        <p:nvSpPr>
          <p:cNvPr id="231" name="object 231"/>
          <p:cNvSpPr/>
          <p:nvPr/>
        </p:nvSpPr>
        <p:spPr>
          <a:xfrm>
            <a:off x="5064252" y="4753355"/>
            <a:ext cx="470915" cy="75056"/>
          </a:xfrm>
          <a:prstGeom prst="rect">
            <a:avLst/>
          </a:prstGeom>
          <a:blipFill>
            <a:blip r:embed="rId95" cstate="print"/>
            <a:stretch>
              <a:fillRect/>
            </a:stretch>
          </a:blipFill>
        </p:spPr>
        <p:txBody>
          <a:bodyPr wrap="square" lIns="0" tIns="0" rIns="0" bIns="0" rtlCol="0"/>
          <a:lstStyle/>
          <a:p>
            <a:endParaRPr/>
          </a:p>
        </p:txBody>
      </p:sp>
      <p:sp>
        <p:nvSpPr>
          <p:cNvPr id="232" name="object 232"/>
          <p:cNvSpPr/>
          <p:nvPr/>
        </p:nvSpPr>
        <p:spPr>
          <a:xfrm>
            <a:off x="5064252" y="4753355"/>
            <a:ext cx="471170" cy="75565"/>
          </a:xfrm>
          <a:custGeom>
            <a:avLst/>
            <a:gdLst/>
            <a:ahLst/>
            <a:cxnLst/>
            <a:rect l="l" t="t" r="r" b="b"/>
            <a:pathLst>
              <a:path w="471170" h="75564">
                <a:moveTo>
                  <a:pt x="470915" y="37465"/>
                </a:moveTo>
                <a:lnTo>
                  <a:pt x="425488" y="59695"/>
                </a:lnTo>
                <a:lnTo>
                  <a:pt x="374519" y="67823"/>
                </a:lnTo>
                <a:lnTo>
                  <a:pt x="309884" y="73146"/>
                </a:lnTo>
                <a:lnTo>
                  <a:pt x="235458" y="75057"/>
                </a:lnTo>
                <a:lnTo>
                  <a:pt x="161031" y="73146"/>
                </a:lnTo>
                <a:lnTo>
                  <a:pt x="96396" y="67823"/>
                </a:lnTo>
                <a:lnTo>
                  <a:pt x="45427" y="59695"/>
                </a:lnTo>
                <a:lnTo>
                  <a:pt x="12003" y="49372"/>
                </a:lnTo>
                <a:lnTo>
                  <a:pt x="0" y="37465"/>
                </a:lnTo>
                <a:lnTo>
                  <a:pt x="12003" y="25619"/>
                </a:lnTo>
                <a:lnTo>
                  <a:pt x="45427" y="15334"/>
                </a:lnTo>
                <a:lnTo>
                  <a:pt x="96396" y="7225"/>
                </a:lnTo>
                <a:lnTo>
                  <a:pt x="161031" y="1909"/>
                </a:lnTo>
                <a:lnTo>
                  <a:pt x="235458" y="0"/>
                </a:lnTo>
                <a:lnTo>
                  <a:pt x="309884" y="1909"/>
                </a:lnTo>
                <a:lnTo>
                  <a:pt x="374519" y="7225"/>
                </a:lnTo>
                <a:lnTo>
                  <a:pt x="425488" y="15334"/>
                </a:lnTo>
                <a:lnTo>
                  <a:pt x="458912" y="25619"/>
                </a:lnTo>
                <a:lnTo>
                  <a:pt x="470915" y="37465"/>
                </a:lnTo>
                <a:close/>
              </a:path>
            </a:pathLst>
          </a:custGeom>
          <a:ln w="9144">
            <a:solidFill>
              <a:srgbClr val="77C03D"/>
            </a:solidFill>
          </a:ln>
        </p:spPr>
        <p:txBody>
          <a:bodyPr wrap="square" lIns="0" tIns="0" rIns="0" bIns="0" rtlCol="0"/>
          <a:lstStyle/>
          <a:p>
            <a:endParaRPr/>
          </a:p>
        </p:txBody>
      </p:sp>
      <p:sp>
        <p:nvSpPr>
          <p:cNvPr id="233" name="object 233"/>
          <p:cNvSpPr/>
          <p:nvPr/>
        </p:nvSpPr>
        <p:spPr>
          <a:xfrm>
            <a:off x="5064252" y="4790821"/>
            <a:ext cx="471170" cy="262890"/>
          </a:xfrm>
          <a:custGeom>
            <a:avLst/>
            <a:gdLst/>
            <a:ahLst/>
            <a:cxnLst/>
            <a:rect l="l" t="t" r="r" b="b"/>
            <a:pathLst>
              <a:path w="471170" h="262889">
                <a:moveTo>
                  <a:pt x="470915" y="0"/>
                </a:moveTo>
                <a:lnTo>
                  <a:pt x="470915" y="225170"/>
                </a:lnTo>
                <a:lnTo>
                  <a:pt x="458912" y="237078"/>
                </a:lnTo>
                <a:lnTo>
                  <a:pt x="425488" y="247401"/>
                </a:lnTo>
                <a:lnTo>
                  <a:pt x="374519" y="255529"/>
                </a:lnTo>
                <a:lnTo>
                  <a:pt x="309884" y="260852"/>
                </a:lnTo>
                <a:lnTo>
                  <a:pt x="235458" y="262762"/>
                </a:lnTo>
                <a:lnTo>
                  <a:pt x="161031" y="260852"/>
                </a:lnTo>
                <a:lnTo>
                  <a:pt x="96396" y="255529"/>
                </a:lnTo>
                <a:lnTo>
                  <a:pt x="45427" y="247401"/>
                </a:lnTo>
                <a:lnTo>
                  <a:pt x="12003" y="237078"/>
                </a:lnTo>
                <a:lnTo>
                  <a:pt x="0" y="225170"/>
                </a:lnTo>
                <a:lnTo>
                  <a:pt x="0" y="0"/>
                </a:lnTo>
              </a:path>
            </a:pathLst>
          </a:custGeom>
          <a:ln w="9144">
            <a:solidFill>
              <a:srgbClr val="77C03D"/>
            </a:solidFill>
          </a:ln>
        </p:spPr>
        <p:txBody>
          <a:bodyPr wrap="square" lIns="0" tIns="0" rIns="0" bIns="0" rtlCol="0"/>
          <a:lstStyle/>
          <a:p>
            <a:endParaRPr/>
          </a:p>
        </p:txBody>
      </p:sp>
      <p:sp>
        <p:nvSpPr>
          <p:cNvPr id="234" name="object 234"/>
          <p:cNvSpPr txBox="1"/>
          <p:nvPr/>
        </p:nvSpPr>
        <p:spPr>
          <a:xfrm>
            <a:off x="5208270" y="4826761"/>
            <a:ext cx="184150" cy="199390"/>
          </a:xfrm>
          <a:prstGeom prst="rect">
            <a:avLst/>
          </a:prstGeom>
        </p:spPr>
        <p:txBody>
          <a:bodyPr vert="horz" wrap="square" lIns="0" tIns="0" rIns="0" bIns="0" rtlCol="0">
            <a:spAutoFit/>
          </a:bodyPr>
          <a:lstStyle/>
          <a:p>
            <a:pPr marL="12700" marR="5080" indent="50165">
              <a:lnSpc>
                <a:spcPct val="100000"/>
              </a:lnSpc>
            </a:pPr>
            <a:r>
              <a:rPr sz="600" dirty="0">
                <a:latin typeface="Calibri"/>
                <a:cs typeface="Calibri"/>
              </a:rPr>
              <a:t>PI  </a:t>
            </a:r>
            <a:r>
              <a:rPr sz="600" spc="-5" dirty="0">
                <a:latin typeface="Calibri"/>
                <a:cs typeface="Calibri"/>
              </a:rPr>
              <a:t>(PL</a:t>
            </a:r>
            <a:r>
              <a:rPr sz="600" dirty="0">
                <a:latin typeface="Calibri"/>
                <a:cs typeface="Calibri"/>
              </a:rPr>
              <a:t>C)</a:t>
            </a:r>
            <a:endParaRPr sz="600">
              <a:latin typeface="Calibri"/>
              <a:cs typeface="Calibri"/>
            </a:endParaRPr>
          </a:p>
        </p:txBody>
      </p:sp>
      <p:sp>
        <p:nvSpPr>
          <p:cNvPr id="235" name="object 235"/>
          <p:cNvSpPr/>
          <p:nvPr/>
        </p:nvSpPr>
        <p:spPr>
          <a:xfrm>
            <a:off x="1965960" y="1906523"/>
            <a:ext cx="475488" cy="576072"/>
          </a:xfrm>
          <a:prstGeom prst="rect">
            <a:avLst/>
          </a:prstGeom>
          <a:blipFill>
            <a:blip r:embed="rId27" cstate="print"/>
            <a:stretch>
              <a:fillRect/>
            </a:stretch>
          </a:blipFill>
        </p:spPr>
        <p:txBody>
          <a:bodyPr wrap="square" lIns="0" tIns="0" rIns="0" bIns="0" rtlCol="0"/>
          <a:lstStyle/>
          <a:p>
            <a:endParaRPr/>
          </a:p>
        </p:txBody>
      </p:sp>
      <p:sp>
        <p:nvSpPr>
          <p:cNvPr id="236" name="object 236"/>
          <p:cNvSpPr/>
          <p:nvPr/>
        </p:nvSpPr>
        <p:spPr>
          <a:xfrm>
            <a:off x="6900671" y="5205984"/>
            <a:ext cx="672083" cy="451104"/>
          </a:xfrm>
          <a:prstGeom prst="rect">
            <a:avLst/>
          </a:prstGeom>
          <a:blipFill>
            <a:blip r:embed="rId96" cstate="print"/>
            <a:stretch>
              <a:fillRect/>
            </a:stretch>
          </a:blipFill>
        </p:spPr>
        <p:txBody>
          <a:bodyPr wrap="square" lIns="0" tIns="0" rIns="0" bIns="0" rtlCol="0"/>
          <a:lstStyle/>
          <a:p>
            <a:endParaRPr/>
          </a:p>
        </p:txBody>
      </p:sp>
      <p:sp>
        <p:nvSpPr>
          <p:cNvPr id="237" name="object 237"/>
          <p:cNvSpPr/>
          <p:nvPr/>
        </p:nvSpPr>
        <p:spPr>
          <a:xfrm>
            <a:off x="6996683" y="5251703"/>
            <a:ext cx="496824" cy="428244"/>
          </a:xfrm>
          <a:prstGeom prst="rect">
            <a:avLst/>
          </a:prstGeom>
          <a:blipFill>
            <a:blip r:embed="rId97" cstate="print"/>
            <a:stretch>
              <a:fillRect/>
            </a:stretch>
          </a:blipFill>
        </p:spPr>
        <p:txBody>
          <a:bodyPr wrap="square" lIns="0" tIns="0" rIns="0" bIns="0" rtlCol="0"/>
          <a:lstStyle/>
          <a:p>
            <a:endParaRPr/>
          </a:p>
        </p:txBody>
      </p:sp>
      <p:sp>
        <p:nvSpPr>
          <p:cNvPr id="238" name="object 238"/>
          <p:cNvSpPr/>
          <p:nvPr/>
        </p:nvSpPr>
        <p:spPr>
          <a:xfrm>
            <a:off x="6947916" y="5277992"/>
            <a:ext cx="577595" cy="312038"/>
          </a:xfrm>
          <a:prstGeom prst="rect">
            <a:avLst/>
          </a:prstGeom>
          <a:blipFill>
            <a:blip r:embed="rId98" cstate="print"/>
            <a:stretch>
              <a:fillRect/>
            </a:stretch>
          </a:blipFill>
        </p:spPr>
        <p:txBody>
          <a:bodyPr wrap="square" lIns="0" tIns="0" rIns="0" bIns="0" rtlCol="0"/>
          <a:lstStyle/>
          <a:p>
            <a:endParaRPr/>
          </a:p>
        </p:txBody>
      </p:sp>
      <p:sp>
        <p:nvSpPr>
          <p:cNvPr id="239" name="object 239"/>
          <p:cNvSpPr/>
          <p:nvPr/>
        </p:nvSpPr>
        <p:spPr>
          <a:xfrm>
            <a:off x="6947916" y="5233415"/>
            <a:ext cx="577595" cy="89153"/>
          </a:xfrm>
          <a:prstGeom prst="rect">
            <a:avLst/>
          </a:prstGeom>
          <a:blipFill>
            <a:blip r:embed="rId99" cstate="print"/>
            <a:stretch>
              <a:fillRect/>
            </a:stretch>
          </a:blipFill>
        </p:spPr>
        <p:txBody>
          <a:bodyPr wrap="square" lIns="0" tIns="0" rIns="0" bIns="0" rtlCol="0"/>
          <a:lstStyle/>
          <a:p>
            <a:endParaRPr/>
          </a:p>
        </p:txBody>
      </p:sp>
      <p:sp>
        <p:nvSpPr>
          <p:cNvPr id="240" name="object 240"/>
          <p:cNvSpPr/>
          <p:nvPr/>
        </p:nvSpPr>
        <p:spPr>
          <a:xfrm>
            <a:off x="6947916" y="5233415"/>
            <a:ext cx="577850" cy="89535"/>
          </a:xfrm>
          <a:custGeom>
            <a:avLst/>
            <a:gdLst/>
            <a:ahLst/>
            <a:cxnLst/>
            <a:rect l="l" t="t" r="r" b="b"/>
            <a:pathLst>
              <a:path w="577850" h="89535">
                <a:moveTo>
                  <a:pt x="577595" y="44577"/>
                </a:moveTo>
                <a:lnTo>
                  <a:pt x="538169" y="67084"/>
                </a:lnTo>
                <a:lnTo>
                  <a:pt x="493013" y="76104"/>
                </a:lnTo>
                <a:lnTo>
                  <a:pt x="434565" y="83072"/>
                </a:lnTo>
                <a:lnTo>
                  <a:pt x="365576" y="87562"/>
                </a:lnTo>
                <a:lnTo>
                  <a:pt x="288798" y="89154"/>
                </a:lnTo>
                <a:lnTo>
                  <a:pt x="212019" y="87562"/>
                </a:lnTo>
                <a:lnTo>
                  <a:pt x="143030" y="83072"/>
                </a:lnTo>
                <a:lnTo>
                  <a:pt x="84582" y="76104"/>
                </a:lnTo>
                <a:lnTo>
                  <a:pt x="39426" y="67084"/>
                </a:lnTo>
                <a:lnTo>
                  <a:pt x="0" y="44577"/>
                </a:lnTo>
                <a:lnTo>
                  <a:pt x="10315" y="32720"/>
                </a:lnTo>
                <a:lnTo>
                  <a:pt x="84581" y="13049"/>
                </a:lnTo>
                <a:lnTo>
                  <a:pt x="143030" y="6081"/>
                </a:lnTo>
                <a:lnTo>
                  <a:pt x="212019" y="1591"/>
                </a:lnTo>
                <a:lnTo>
                  <a:pt x="288798" y="0"/>
                </a:lnTo>
                <a:lnTo>
                  <a:pt x="365576" y="1591"/>
                </a:lnTo>
                <a:lnTo>
                  <a:pt x="434565" y="6081"/>
                </a:lnTo>
                <a:lnTo>
                  <a:pt x="493013" y="13049"/>
                </a:lnTo>
                <a:lnTo>
                  <a:pt x="538169" y="22069"/>
                </a:lnTo>
                <a:lnTo>
                  <a:pt x="577595" y="44577"/>
                </a:lnTo>
                <a:close/>
              </a:path>
            </a:pathLst>
          </a:custGeom>
          <a:ln w="9143">
            <a:solidFill>
              <a:srgbClr val="7B7B7B"/>
            </a:solidFill>
          </a:ln>
        </p:spPr>
        <p:txBody>
          <a:bodyPr wrap="square" lIns="0" tIns="0" rIns="0" bIns="0" rtlCol="0"/>
          <a:lstStyle/>
          <a:p>
            <a:endParaRPr/>
          </a:p>
        </p:txBody>
      </p:sp>
      <p:sp>
        <p:nvSpPr>
          <p:cNvPr id="241" name="object 241"/>
          <p:cNvSpPr/>
          <p:nvPr/>
        </p:nvSpPr>
        <p:spPr>
          <a:xfrm>
            <a:off x="6947916" y="5277992"/>
            <a:ext cx="577850" cy="312420"/>
          </a:xfrm>
          <a:custGeom>
            <a:avLst/>
            <a:gdLst/>
            <a:ahLst/>
            <a:cxnLst/>
            <a:rect l="l" t="t" r="r" b="b"/>
            <a:pathLst>
              <a:path w="577850" h="312420">
                <a:moveTo>
                  <a:pt x="577595" y="0"/>
                </a:moveTo>
                <a:lnTo>
                  <a:pt x="577595" y="267461"/>
                </a:lnTo>
                <a:lnTo>
                  <a:pt x="567280" y="279318"/>
                </a:lnTo>
                <a:lnTo>
                  <a:pt x="493013" y="298989"/>
                </a:lnTo>
                <a:lnTo>
                  <a:pt x="434565" y="305957"/>
                </a:lnTo>
                <a:lnTo>
                  <a:pt x="365576" y="310447"/>
                </a:lnTo>
                <a:lnTo>
                  <a:pt x="288798" y="312038"/>
                </a:lnTo>
                <a:lnTo>
                  <a:pt x="212019" y="310447"/>
                </a:lnTo>
                <a:lnTo>
                  <a:pt x="143030" y="305957"/>
                </a:lnTo>
                <a:lnTo>
                  <a:pt x="84582" y="298989"/>
                </a:lnTo>
                <a:lnTo>
                  <a:pt x="39426" y="289969"/>
                </a:lnTo>
                <a:lnTo>
                  <a:pt x="0" y="267461"/>
                </a:lnTo>
                <a:lnTo>
                  <a:pt x="0" y="0"/>
                </a:lnTo>
              </a:path>
            </a:pathLst>
          </a:custGeom>
          <a:ln w="9143">
            <a:solidFill>
              <a:srgbClr val="7B7B7B"/>
            </a:solidFill>
          </a:ln>
        </p:spPr>
        <p:txBody>
          <a:bodyPr wrap="square" lIns="0" tIns="0" rIns="0" bIns="0" rtlCol="0"/>
          <a:lstStyle/>
          <a:p>
            <a:endParaRPr/>
          </a:p>
        </p:txBody>
      </p:sp>
      <p:sp>
        <p:nvSpPr>
          <p:cNvPr id="242" name="object 242"/>
          <p:cNvSpPr txBox="1"/>
          <p:nvPr/>
        </p:nvSpPr>
        <p:spPr>
          <a:xfrm>
            <a:off x="7073265" y="5293486"/>
            <a:ext cx="328295" cy="290830"/>
          </a:xfrm>
          <a:prstGeom prst="rect">
            <a:avLst/>
          </a:prstGeom>
        </p:spPr>
        <p:txBody>
          <a:bodyPr vert="horz" wrap="square" lIns="0" tIns="0" rIns="0" bIns="0" rtlCol="0">
            <a:spAutoFit/>
          </a:bodyPr>
          <a:lstStyle/>
          <a:p>
            <a:pPr marL="12065" marR="5080" algn="ctr">
              <a:lnSpc>
                <a:spcPct val="100000"/>
              </a:lnSpc>
            </a:pPr>
            <a:r>
              <a:rPr sz="600" dirty="0">
                <a:latin typeface="Calibri"/>
                <a:cs typeface="Calibri"/>
              </a:rPr>
              <a:t>Me</a:t>
            </a:r>
            <a:r>
              <a:rPr sz="600" spc="-5" dirty="0">
                <a:latin typeface="Calibri"/>
                <a:cs typeface="Calibri"/>
              </a:rPr>
              <a:t>rch</a:t>
            </a:r>
            <a:r>
              <a:rPr sz="600" dirty="0">
                <a:latin typeface="Calibri"/>
                <a:cs typeface="Calibri"/>
              </a:rPr>
              <a:t>a</a:t>
            </a:r>
            <a:r>
              <a:rPr sz="600" spc="-5" dirty="0">
                <a:latin typeface="Calibri"/>
                <a:cs typeface="Calibri"/>
              </a:rPr>
              <a:t>n</a:t>
            </a:r>
            <a:r>
              <a:rPr sz="600" dirty="0">
                <a:latin typeface="Calibri"/>
                <a:cs typeface="Calibri"/>
              </a:rPr>
              <a:t>t  C</a:t>
            </a:r>
            <a:r>
              <a:rPr sz="600" spc="-5" dirty="0">
                <a:latin typeface="Calibri"/>
                <a:cs typeface="Calibri"/>
              </a:rPr>
              <a:t>u</a:t>
            </a:r>
            <a:r>
              <a:rPr sz="600" dirty="0">
                <a:latin typeface="Calibri"/>
                <a:cs typeface="Calibri"/>
              </a:rPr>
              <a:t>st</a:t>
            </a:r>
            <a:r>
              <a:rPr sz="600" spc="-5" dirty="0">
                <a:latin typeface="Calibri"/>
                <a:cs typeface="Calibri"/>
              </a:rPr>
              <a:t>o</a:t>
            </a:r>
            <a:r>
              <a:rPr sz="600" dirty="0">
                <a:latin typeface="Calibri"/>
                <a:cs typeface="Calibri"/>
              </a:rPr>
              <a:t>mer  Data</a:t>
            </a:r>
            <a:endParaRPr sz="600">
              <a:latin typeface="Calibri"/>
              <a:cs typeface="Calibri"/>
            </a:endParaRPr>
          </a:p>
        </p:txBody>
      </p:sp>
      <p:sp>
        <p:nvSpPr>
          <p:cNvPr id="243" name="object 243"/>
          <p:cNvSpPr/>
          <p:nvPr/>
        </p:nvSpPr>
        <p:spPr>
          <a:xfrm>
            <a:off x="7284719" y="4625340"/>
            <a:ext cx="672083" cy="449580"/>
          </a:xfrm>
          <a:prstGeom prst="rect">
            <a:avLst/>
          </a:prstGeom>
          <a:blipFill>
            <a:blip r:embed="rId100" cstate="print"/>
            <a:stretch>
              <a:fillRect/>
            </a:stretch>
          </a:blipFill>
        </p:spPr>
        <p:txBody>
          <a:bodyPr wrap="square" lIns="0" tIns="0" rIns="0" bIns="0" rtlCol="0"/>
          <a:lstStyle/>
          <a:p>
            <a:endParaRPr/>
          </a:p>
        </p:txBody>
      </p:sp>
      <p:sp>
        <p:nvSpPr>
          <p:cNvPr id="244" name="object 244"/>
          <p:cNvSpPr/>
          <p:nvPr/>
        </p:nvSpPr>
        <p:spPr>
          <a:xfrm>
            <a:off x="7391400" y="4760976"/>
            <a:ext cx="458724" cy="245363"/>
          </a:xfrm>
          <a:prstGeom prst="rect">
            <a:avLst/>
          </a:prstGeom>
          <a:blipFill>
            <a:blip r:embed="rId101" cstate="print"/>
            <a:stretch>
              <a:fillRect/>
            </a:stretch>
          </a:blipFill>
        </p:spPr>
        <p:txBody>
          <a:bodyPr wrap="square" lIns="0" tIns="0" rIns="0" bIns="0" rtlCol="0"/>
          <a:lstStyle/>
          <a:p>
            <a:endParaRPr/>
          </a:p>
        </p:txBody>
      </p:sp>
      <p:sp>
        <p:nvSpPr>
          <p:cNvPr id="245" name="object 245"/>
          <p:cNvSpPr/>
          <p:nvPr/>
        </p:nvSpPr>
        <p:spPr>
          <a:xfrm>
            <a:off x="7331964" y="4697221"/>
            <a:ext cx="577595" cy="310641"/>
          </a:xfrm>
          <a:prstGeom prst="rect">
            <a:avLst/>
          </a:prstGeom>
          <a:blipFill>
            <a:blip r:embed="rId102" cstate="print"/>
            <a:stretch>
              <a:fillRect/>
            </a:stretch>
          </a:blipFill>
        </p:spPr>
        <p:txBody>
          <a:bodyPr wrap="square" lIns="0" tIns="0" rIns="0" bIns="0" rtlCol="0"/>
          <a:lstStyle/>
          <a:p>
            <a:endParaRPr/>
          </a:p>
        </p:txBody>
      </p:sp>
      <p:sp>
        <p:nvSpPr>
          <p:cNvPr id="246" name="object 246"/>
          <p:cNvSpPr/>
          <p:nvPr/>
        </p:nvSpPr>
        <p:spPr>
          <a:xfrm>
            <a:off x="7331964" y="4652771"/>
            <a:ext cx="577595" cy="88772"/>
          </a:xfrm>
          <a:prstGeom prst="rect">
            <a:avLst/>
          </a:prstGeom>
          <a:blipFill>
            <a:blip r:embed="rId103" cstate="print"/>
            <a:stretch>
              <a:fillRect/>
            </a:stretch>
          </a:blipFill>
        </p:spPr>
        <p:txBody>
          <a:bodyPr wrap="square" lIns="0" tIns="0" rIns="0" bIns="0" rtlCol="0"/>
          <a:lstStyle/>
          <a:p>
            <a:endParaRPr/>
          </a:p>
        </p:txBody>
      </p:sp>
      <p:sp>
        <p:nvSpPr>
          <p:cNvPr id="247" name="object 247"/>
          <p:cNvSpPr/>
          <p:nvPr/>
        </p:nvSpPr>
        <p:spPr>
          <a:xfrm>
            <a:off x="7331964" y="4652771"/>
            <a:ext cx="577850" cy="88900"/>
          </a:xfrm>
          <a:custGeom>
            <a:avLst/>
            <a:gdLst/>
            <a:ahLst/>
            <a:cxnLst/>
            <a:rect l="l" t="t" r="r" b="b"/>
            <a:pathLst>
              <a:path w="577850" h="88900">
                <a:moveTo>
                  <a:pt x="577595" y="44450"/>
                </a:moveTo>
                <a:lnTo>
                  <a:pt x="538169" y="66834"/>
                </a:lnTo>
                <a:lnTo>
                  <a:pt x="493013" y="75803"/>
                </a:lnTo>
                <a:lnTo>
                  <a:pt x="434565" y="82728"/>
                </a:lnTo>
                <a:lnTo>
                  <a:pt x="365576" y="87191"/>
                </a:lnTo>
                <a:lnTo>
                  <a:pt x="288797" y="88772"/>
                </a:lnTo>
                <a:lnTo>
                  <a:pt x="212019" y="87191"/>
                </a:lnTo>
                <a:lnTo>
                  <a:pt x="143030" y="82728"/>
                </a:lnTo>
                <a:lnTo>
                  <a:pt x="84581" y="75803"/>
                </a:lnTo>
                <a:lnTo>
                  <a:pt x="39426" y="66834"/>
                </a:lnTo>
                <a:lnTo>
                  <a:pt x="0" y="44450"/>
                </a:lnTo>
                <a:lnTo>
                  <a:pt x="10315" y="32602"/>
                </a:lnTo>
                <a:lnTo>
                  <a:pt x="84581" y="12985"/>
                </a:lnTo>
                <a:lnTo>
                  <a:pt x="143030" y="6048"/>
                </a:lnTo>
                <a:lnTo>
                  <a:pt x="212019" y="1581"/>
                </a:lnTo>
                <a:lnTo>
                  <a:pt x="288797" y="0"/>
                </a:lnTo>
                <a:lnTo>
                  <a:pt x="365576" y="1581"/>
                </a:lnTo>
                <a:lnTo>
                  <a:pt x="434565" y="6048"/>
                </a:lnTo>
                <a:lnTo>
                  <a:pt x="493013" y="12985"/>
                </a:lnTo>
                <a:lnTo>
                  <a:pt x="538169" y="21975"/>
                </a:lnTo>
                <a:lnTo>
                  <a:pt x="577595" y="44450"/>
                </a:lnTo>
                <a:close/>
              </a:path>
            </a:pathLst>
          </a:custGeom>
          <a:ln w="9144">
            <a:solidFill>
              <a:srgbClr val="7B7B7B"/>
            </a:solidFill>
          </a:ln>
        </p:spPr>
        <p:txBody>
          <a:bodyPr wrap="square" lIns="0" tIns="0" rIns="0" bIns="0" rtlCol="0"/>
          <a:lstStyle/>
          <a:p>
            <a:endParaRPr/>
          </a:p>
        </p:txBody>
      </p:sp>
      <p:sp>
        <p:nvSpPr>
          <p:cNvPr id="248" name="object 248"/>
          <p:cNvSpPr/>
          <p:nvPr/>
        </p:nvSpPr>
        <p:spPr>
          <a:xfrm>
            <a:off x="7331964" y="4697221"/>
            <a:ext cx="577850" cy="311150"/>
          </a:xfrm>
          <a:custGeom>
            <a:avLst/>
            <a:gdLst/>
            <a:ahLst/>
            <a:cxnLst/>
            <a:rect l="l" t="t" r="r" b="b"/>
            <a:pathLst>
              <a:path w="577850" h="311150">
                <a:moveTo>
                  <a:pt x="577595" y="0"/>
                </a:moveTo>
                <a:lnTo>
                  <a:pt x="577595" y="266191"/>
                </a:lnTo>
                <a:lnTo>
                  <a:pt x="567280" y="278039"/>
                </a:lnTo>
                <a:lnTo>
                  <a:pt x="493013" y="297656"/>
                </a:lnTo>
                <a:lnTo>
                  <a:pt x="434565" y="304593"/>
                </a:lnTo>
                <a:lnTo>
                  <a:pt x="365576" y="309060"/>
                </a:lnTo>
                <a:lnTo>
                  <a:pt x="288797" y="310641"/>
                </a:lnTo>
                <a:lnTo>
                  <a:pt x="212019" y="309060"/>
                </a:lnTo>
                <a:lnTo>
                  <a:pt x="143030" y="304593"/>
                </a:lnTo>
                <a:lnTo>
                  <a:pt x="84581" y="297656"/>
                </a:lnTo>
                <a:lnTo>
                  <a:pt x="39426" y="288666"/>
                </a:lnTo>
                <a:lnTo>
                  <a:pt x="0" y="266191"/>
                </a:lnTo>
                <a:lnTo>
                  <a:pt x="0" y="0"/>
                </a:lnTo>
              </a:path>
            </a:pathLst>
          </a:custGeom>
          <a:ln w="9144">
            <a:solidFill>
              <a:srgbClr val="7B7B7B"/>
            </a:solidFill>
          </a:ln>
        </p:spPr>
        <p:txBody>
          <a:bodyPr wrap="square" lIns="0" tIns="0" rIns="0" bIns="0" rtlCol="0"/>
          <a:lstStyle/>
          <a:p>
            <a:endParaRPr/>
          </a:p>
        </p:txBody>
      </p:sp>
      <p:sp>
        <p:nvSpPr>
          <p:cNvPr id="249" name="object 249"/>
          <p:cNvSpPr txBox="1"/>
          <p:nvPr/>
        </p:nvSpPr>
        <p:spPr>
          <a:xfrm>
            <a:off x="7467981" y="4803902"/>
            <a:ext cx="307975"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Overseer</a:t>
            </a:r>
            <a:endParaRPr sz="600">
              <a:latin typeface="Calibri"/>
              <a:cs typeface="Calibri"/>
            </a:endParaRPr>
          </a:p>
        </p:txBody>
      </p:sp>
      <p:sp>
        <p:nvSpPr>
          <p:cNvPr id="250" name="object 250"/>
          <p:cNvSpPr/>
          <p:nvPr/>
        </p:nvSpPr>
        <p:spPr>
          <a:xfrm>
            <a:off x="8173211" y="4652771"/>
            <a:ext cx="757427" cy="757427"/>
          </a:xfrm>
          <a:prstGeom prst="rect">
            <a:avLst/>
          </a:prstGeom>
          <a:blipFill>
            <a:blip r:embed="rId104" cstate="print"/>
            <a:stretch>
              <a:fillRect/>
            </a:stretch>
          </a:blipFill>
        </p:spPr>
        <p:txBody>
          <a:bodyPr wrap="square" lIns="0" tIns="0" rIns="0" bIns="0" rtlCol="0"/>
          <a:lstStyle/>
          <a:p>
            <a:endParaRPr/>
          </a:p>
        </p:txBody>
      </p:sp>
      <p:sp>
        <p:nvSpPr>
          <p:cNvPr id="251" name="object 251"/>
          <p:cNvSpPr/>
          <p:nvPr/>
        </p:nvSpPr>
        <p:spPr>
          <a:xfrm>
            <a:off x="3383279" y="981455"/>
            <a:ext cx="475488" cy="464820"/>
          </a:xfrm>
          <a:prstGeom prst="rect">
            <a:avLst/>
          </a:prstGeom>
          <a:blipFill>
            <a:blip r:embed="rId105" cstate="print"/>
            <a:stretch>
              <a:fillRect/>
            </a:stretch>
          </a:blipFill>
        </p:spPr>
        <p:txBody>
          <a:bodyPr wrap="square" lIns="0" tIns="0" rIns="0" bIns="0" rtlCol="0"/>
          <a:lstStyle/>
          <a:p>
            <a:endParaRPr/>
          </a:p>
        </p:txBody>
      </p:sp>
      <p:sp>
        <p:nvSpPr>
          <p:cNvPr id="252" name="object 252"/>
          <p:cNvSpPr/>
          <p:nvPr/>
        </p:nvSpPr>
        <p:spPr>
          <a:xfrm>
            <a:off x="1972055" y="1249680"/>
            <a:ext cx="1170432" cy="701039"/>
          </a:xfrm>
          <a:prstGeom prst="rect">
            <a:avLst/>
          </a:prstGeom>
          <a:blipFill>
            <a:blip r:embed="rId106" cstate="print"/>
            <a:stretch>
              <a:fillRect/>
            </a:stretch>
          </a:blipFill>
        </p:spPr>
        <p:txBody>
          <a:bodyPr wrap="square" lIns="0" tIns="0" rIns="0" bIns="0" rtlCol="0"/>
          <a:lstStyle/>
          <a:p>
            <a:endParaRPr/>
          </a:p>
        </p:txBody>
      </p:sp>
      <p:sp>
        <p:nvSpPr>
          <p:cNvPr id="253" name="object 253"/>
          <p:cNvSpPr/>
          <p:nvPr/>
        </p:nvSpPr>
        <p:spPr>
          <a:xfrm>
            <a:off x="2282951" y="1374647"/>
            <a:ext cx="547115" cy="245363"/>
          </a:xfrm>
          <a:prstGeom prst="rect">
            <a:avLst/>
          </a:prstGeom>
          <a:blipFill>
            <a:blip r:embed="rId107" cstate="print"/>
            <a:stretch>
              <a:fillRect/>
            </a:stretch>
          </a:blipFill>
        </p:spPr>
        <p:txBody>
          <a:bodyPr wrap="square" lIns="0" tIns="0" rIns="0" bIns="0" rtlCol="0"/>
          <a:lstStyle/>
          <a:p>
            <a:endParaRPr/>
          </a:p>
        </p:txBody>
      </p:sp>
      <p:sp>
        <p:nvSpPr>
          <p:cNvPr id="254" name="object 254"/>
          <p:cNvSpPr/>
          <p:nvPr/>
        </p:nvSpPr>
        <p:spPr>
          <a:xfrm>
            <a:off x="2019300" y="1277111"/>
            <a:ext cx="1076325" cy="607060"/>
          </a:xfrm>
          <a:custGeom>
            <a:avLst/>
            <a:gdLst/>
            <a:ahLst/>
            <a:cxnLst/>
            <a:rect l="l" t="t" r="r" b="b"/>
            <a:pathLst>
              <a:path w="1076325" h="607060">
                <a:moveTo>
                  <a:pt x="867282" y="0"/>
                </a:moveTo>
                <a:lnTo>
                  <a:pt x="867282" y="86613"/>
                </a:lnTo>
                <a:lnTo>
                  <a:pt x="265302" y="86613"/>
                </a:lnTo>
                <a:lnTo>
                  <a:pt x="217638" y="90891"/>
                </a:lnTo>
                <a:lnTo>
                  <a:pt x="172767" y="103223"/>
                </a:lnTo>
                <a:lnTo>
                  <a:pt x="131440" y="122860"/>
                </a:lnTo>
                <a:lnTo>
                  <a:pt x="94409" y="149051"/>
                </a:lnTo>
                <a:lnTo>
                  <a:pt x="62426" y="181045"/>
                </a:lnTo>
                <a:lnTo>
                  <a:pt x="36242" y="218091"/>
                </a:lnTo>
                <a:lnTo>
                  <a:pt x="16608" y="259440"/>
                </a:lnTo>
                <a:lnTo>
                  <a:pt x="4277" y="304341"/>
                </a:lnTo>
                <a:lnTo>
                  <a:pt x="0" y="352043"/>
                </a:lnTo>
                <a:lnTo>
                  <a:pt x="0" y="606551"/>
                </a:lnTo>
                <a:lnTo>
                  <a:pt x="211455" y="606551"/>
                </a:lnTo>
                <a:lnTo>
                  <a:pt x="211455" y="352043"/>
                </a:lnTo>
                <a:lnTo>
                  <a:pt x="215689" y="331039"/>
                </a:lnTo>
                <a:lnTo>
                  <a:pt x="227234" y="313928"/>
                </a:lnTo>
                <a:lnTo>
                  <a:pt x="244351" y="302412"/>
                </a:lnTo>
                <a:lnTo>
                  <a:pt x="265302" y="298196"/>
                </a:lnTo>
                <a:lnTo>
                  <a:pt x="961214" y="298196"/>
                </a:lnTo>
                <a:lnTo>
                  <a:pt x="1075944" y="192404"/>
                </a:lnTo>
                <a:lnTo>
                  <a:pt x="867282" y="0"/>
                </a:lnTo>
                <a:close/>
              </a:path>
              <a:path w="1076325" h="607060">
                <a:moveTo>
                  <a:pt x="961214" y="298196"/>
                </a:moveTo>
                <a:lnTo>
                  <a:pt x="867282" y="298196"/>
                </a:lnTo>
                <a:lnTo>
                  <a:pt x="867282" y="384810"/>
                </a:lnTo>
                <a:lnTo>
                  <a:pt x="961214" y="298196"/>
                </a:lnTo>
                <a:close/>
              </a:path>
            </a:pathLst>
          </a:custGeom>
          <a:solidFill>
            <a:srgbClr val="FFFFFF"/>
          </a:solidFill>
        </p:spPr>
        <p:txBody>
          <a:bodyPr wrap="square" lIns="0" tIns="0" rIns="0" bIns="0" rtlCol="0"/>
          <a:lstStyle/>
          <a:p>
            <a:endParaRPr/>
          </a:p>
        </p:txBody>
      </p:sp>
      <p:sp>
        <p:nvSpPr>
          <p:cNvPr id="255" name="object 255"/>
          <p:cNvSpPr/>
          <p:nvPr/>
        </p:nvSpPr>
        <p:spPr>
          <a:xfrm>
            <a:off x="2019300" y="1277111"/>
            <a:ext cx="1076325" cy="607060"/>
          </a:xfrm>
          <a:custGeom>
            <a:avLst/>
            <a:gdLst/>
            <a:ahLst/>
            <a:cxnLst/>
            <a:rect l="l" t="t" r="r" b="b"/>
            <a:pathLst>
              <a:path w="1076325" h="607060">
                <a:moveTo>
                  <a:pt x="0" y="606551"/>
                </a:moveTo>
                <a:lnTo>
                  <a:pt x="0" y="352043"/>
                </a:lnTo>
                <a:lnTo>
                  <a:pt x="4277" y="304341"/>
                </a:lnTo>
                <a:lnTo>
                  <a:pt x="16608" y="259440"/>
                </a:lnTo>
                <a:lnTo>
                  <a:pt x="36242" y="218091"/>
                </a:lnTo>
                <a:lnTo>
                  <a:pt x="62426" y="181045"/>
                </a:lnTo>
                <a:lnTo>
                  <a:pt x="94409" y="149051"/>
                </a:lnTo>
                <a:lnTo>
                  <a:pt x="131440" y="122860"/>
                </a:lnTo>
                <a:lnTo>
                  <a:pt x="172767" y="103223"/>
                </a:lnTo>
                <a:lnTo>
                  <a:pt x="217638" y="90891"/>
                </a:lnTo>
                <a:lnTo>
                  <a:pt x="265302" y="86613"/>
                </a:lnTo>
                <a:lnTo>
                  <a:pt x="867282" y="86613"/>
                </a:lnTo>
                <a:lnTo>
                  <a:pt x="867282" y="0"/>
                </a:lnTo>
                <a:lnTo>
                  <a:pt x="1075944" y="192404"/>
                </a:lnTo>
                <a:lnTo>
                  <a:pt x="867282" y="384810"/>
                </a:lnTo>
                <a:lnTo>
                  <a:pt x="867282" y="298196"/>
                </a:lnTo>
                <a:lnTo>
                  <a:pt x="265302" y="298196"/>
                </a:lnTo>
                <a:lnTo>
                  <a:pt x="244351" y="302412"/>
                </a:lnTo>
                <a:lnTo>
                  <a:pt x="227234" y="313928"/>
                </a:lnTo>
                <a:lnTo>
                  <a:pt x="215689" y="331039"/>
                </a:lnTo>
                <a:lnTo>
                  <a:pt x="211455" y="352043"/>
                </a:lnTo>
                <a:lnTo>
                  <a:pt x="211455" y="606551"/>
                </a:lnTo>
                <a:lnTo>
                  <a:pt x="0" y="606551"/>
                </a:lnTo>
                <a:close/>
              </a:path>
            </a:pathLst>
          </a:custGeom>
          <a:ln w="9144">
            <a:solidFill>
              <a:srgbClr val="00B3F1"/>
            </a:solidFill>
          </a:ln>
        </p:spPr>
        <p:txBody>
          <a:bodyPr wrap="square" lIns="0" tIns="0" rIns="0" bIns="0" rtlCol="0"/>
          <a:lstStyle/>
          <a:p>
            <a:endParaRPr/>
          </a:p>
        </p:txBody>
      </p:sp>
      <p:sp>
        <p:nvSpPr>
          <p:cNvPr id="256" name="object 256"/>
          <p:cNvSpPr txBox="1"/>
          <p:nvPr/>
        </p:nvSpPr>
        <p:spPr>
          <a:xfrm>
            <a:off x="2359532" y="1416050"/>
            <a:ext cx="396240"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On</a:t>
            </a:r>
            <a:r>
              <a:rPr sz="600" spc="-75" dirty="0">
                <a:latin typeface="Calibri"/>
                <a:cs typeface="Calibri"/>
              </a:rPr>
              <a:t> </a:t>
            </a:r>
            <a:r>
              <a:rPr sz="600" spc="-5" dirty="0">
                <a:latin typeface="Calibri"/>
                <a:cs typeface="Calibri"/>
              </a:rPr>
              <a:t>Demand</a:t>
            </a:r>
            <a:endParaRPr sz="600">
              <a:latin typeface="Calibri"/>
              <a:cs typeface="Calibri"/>
            </a:endParaRPr>
          </a:p>
        </p:txBody>
      </p:sp>
      <p:sp>
        <p:nvSpPr>
          <p:cNvPr id="257" name="object 257"/>
          <p:cNvSpPr/>
          <p:nvPr/>
        </p:nvSpPr>
        <p:spPr>
          <a:xfrm>
            <a:off x="4283964" y="1107947"/>
            <a:ext cx="440436" cy="446531"/>
          </a:xfrm>
          <a:prstGeom prst="rect">
            <a:avLst/>
          </a:prstGeom>
          <a:blipFill>
            <a:blip r:embed="rId108" cstate="print"/>
            <a:stretch>
              <a:fillRect/>
            </a:stretch>
          </a:blipFill>
        </p:spPr>
        <p:txBody>
          <a:bodyPr wrap="square" lIns="0" tIns="0" rIns="0" bIns="0" rtlCol="0"/>
          <a:lstStyle/>
          <a:p>
            <a:endParaRPr/>
          </a:p>
        </p:txBody>
      </p:sp>
      <p:sp>
        <p:nvSpPr>
          <p:cNvPr id="258" name="object 258"/>
          <p:cNvSpPr/>
          <p:nvPr/>
        </p:nvSpPr>
        <p:spPr>
          <a:xfrm>
            <a:off x="4524755" y="981455"/>
            <a:ext cx="438912" cy="443484"/>
          </a:xfrm>
          <a:prstGeom prst="rect">
            <a:avLst/>
          </a:prstGeom>
          <a:blipFill>
            <a:blip r:embed="rId108" cstate="print"/>
            <a:stretch>
              <a:fillRect/>
            </a:stretch>
          </a:blipFill>
        </p:spPr>
        <p:txBody>
          <a:bodyPr wrap="square" lIns="0" tIns="0" rIns="0" bIns="0" rtlCol="0"/>
          <a:lstStyle/>
          <a:p>
            <a:endParaRPr/>
          </a:p>
        </p:txBody>
      </p:sp>
      <p:sp>
        <p:nvSpPr>
          <p:cNvPr id="259" name="object 259"/>
          <p:cNvSpPr/>
          <p:nvPr/>
        </p:nvSpPr>
        <p:spPr>
          <a:xfrm>
            <a:off x="4678679" y="1178052"/>
            <a:ext cx="438912" cy="446532"/>
          </a:xfrm>
          <a:prstGeom prst="rect">
            <a:avLst/>
          </a:prstGeom>
          <a:blipFill>
            <a:blip r:embed="rId108" cstate="print"/>
            <a:stretch>
              <a:fillRect/>
            </a:stretch>
          </a:blipFill>
        </p:spPr>
        <p:txBody>
          <a:bodyPr wrap="square" lIns="0" tIns="0" rIns="0" bIns="0" rtlCol="0"/>
          <a:lstStyle/>
          <a:p>
            <a:endParaRPr/>
          </a:p>
        </p:txBody>
      </p:sp>
      <p:sp>
        <p:nvSpPr>
          <p:cNvPr id="260" name="object 260"/>
          <p:cNvSpPr txBox="1"/>
          <p:nvPr/>
        </p:nvSpPr>
        <p:spPr>
          <a:xfrm>
            <a:off x="3557142" y="1422527"/>
            <a:ext cx="144145" cy="107950"/>
          </a:xfrm>
          <a:prstGeom prst="rect">
            <a:avLst/>
          </a:prstGeom>
        </p:spPr>
        <p:txBody>
          <a:bodyPr vert="horz" wrap="square" lIns="0" tIns="0" rIns="0" bIns="0" rtlCol="0">
            <a:spAutoFit/>
          </a:bodyPr>
          <a:lstStyle/>
          <a:p>
            <a:pPr marL="12700">
              <a:lnSpc>
                <a:spcPct val="100000"/>
              </a:lnSpc>
            </a:pPr>
            <a:r>
              <a:rPr sz="600" dirty="0">
                <a:solidFill>
                  <a:srgbClr val="585858"/>
                </a:solidFill>
                <a:latin typeface="Calibri"/>
                <a:cs typeface="Calibri"/>
              </a:rPr>
              <a:t>FFG</a:t>
            </a:r>
            <a:endParaRPr sz="600">
              <a:latin typeface="Calibri"/>
              <a:cs typeface="Calibri"/>
            </a:endParaRPr>
          </a:p>
        </p:txBody>
      </p:sp>
      <p:sp>
        <p:nvSpPr>
          <p:cNvPr id="261" name="object 261"/>
          <p:cNvSpPr/>
          <p:nvPr/>
        </p:nvSpPr>
        <p:spPr>
          <a:xfrm>
            <a:off x="3738371" y="1109472"/>
            <a:ext cx="477012" cy="464820"/>
          </a:xfrm>
          <a:prstGeom prst="rect">
            <a:avLst/>
          </a:prstGeom>
          <a:blipFill>
            <a:blip r:embed="rId105" cstate="print"/>
            <a:stretch>
              <a:fillRect/>
            </a:stretch>
          </a:blipFill>
        </p:spPr>
        <p:txBody>
          <a:bodyPr wrap="square" lIns="0" tIns="0" rIns="0" bIns="0" rtlCol="0"/>
          <a:lstStyle/>
          <a:p>
            <a:endParaRPr/>
          </a:p>
        </p:txBody>
      </p:sp>
      <p:sp>
        <p:nvSpPr>
          <p:cNvPr id="262" name="object 262"/>
          <p:cNvSpPr txBox="1"/>
          <p:nvPr/>
        </p:nvSpPr>
        <p:spPr>
          <a:xfrm>
            <a:off x="3768597" y="1566926"/>
            <a:ext cx="416559" cy="200025"/>
          </a:xfrm>
          <a:prstGeom prst="rect">
            <a:avLst/>
          </a:prstGeom>
        </p:spPr>
        <p:txBody>
          <a:bodyPr vert="horz" wrap="square" lIns="0" tIns="0" rIns="0" bIns="0" rtlCol="0">
            <a:spAutoFit/>
          </a:bodyPr>
          <a:lstStyle/>
          <a:p>
            <a:pPr algn="ctr">
              <a:lnSpc>
                <a:spcPct val="100000"/>
              </a:lnSpc>
            </a:pPr>
            <a:r>
              <a:rPr sz="600" dirty="0">
                <a:solidFill>
                  <a:srgbClr val="585858"/>
                </a:solidFill>
                <a:latin typeface="Calibri"/>
                <a:cs typeface="Calibri"/>
              </a:rPr>
              <a:t>GM</a:t>
            </a:r>
            <a:r>
              <a:rPr sz="600" spc="-95" dirty="0">
                <a:solidFill>
                  <a:srgbClr val="585858"/>
                </a:solidFill>
                <a:latin typeface="Calibri"/>
                <a:cs typeface="Calibri"/>
              </a:rPr>
              <a:t> </a:t>
            </a:r>
            <a:r>
              <a:rPr sz="600" spc="-5" dirty="0">
                <a:solidFill>
                  <a:srgbClr val="585858"/>
                </a:solidFill>
                <a:latin typeface="Calibri"/>
                <a:cs typeface="Calibri"/>
              </a:rPr>
              <a:t>Monthly</a:t>
            </a:r>
            <a:endParaRPr sz="600">
              <a:latin typeface="Calibri"/>
              <a:cs typeface="Calibri"/>
            </a:endParaRPr>
          </a:p>
          <a:p>
            <a:pPr marL="1270" algn="ctr">
              <a:lnSpc>
                <a:spcPct val="100000"/>
              </a:lnSpc>
            </a:pPr>
            <a:r>
              <a:rPr sz="600" spc="-5" dirty="0">
                <a:solidFill>
                  <a:srgbClr val="585858"/>
                </a:solidFill>
                <a:latin typeface="Calibri"/>
                <a:cs typeface="Calibri"/>
              </a:rPr>
              <a:t>Report</a:t>
            </a:r>
            <a:endParaRPr sz="600">
              <a:latin typeface="Calibri"/>
              <a:cs typeface="Calibri"/>
            </a:endParaRPr>
          </a:p>
        </p:txBody>
      </p:sp>
      <p:sp>
        <p:nvSpPr>
          <p:cNvPr id="263" name="object 263"/>
          <p:cNvSpPr/>
          <p:nvPr/>
        </p:nvSpPr>
        <p:spPr>
          <a:xfrm>
            <a:off x="3075432" y="1057655"/>
            <a:ext cx="475488" cy="464820"/>
          </a:xfrm>
          <a:prstGeom prst="rect">
            <a:avLst/>
          </a:prstGeom>
          <a:blipFill>
            <a:blip r:embed="rId105" cstate="print"/>
            <a:stretch>
              <a:fillRect/>
            </a:stretch>
          </a:blipFill>
        </p:spPr>
        <p:txBody>
          <a:bodyPr wrap="square" lIns="0" tIns="0" rIns="0" bIns="0" rtlCol="0"/>
          <a:lstStyle/>
          <a:p>
            <a:endParaRPr/>
          </a:p>
        </p:txBody>
      </p:sp>
      <p:sp>
        <p:nvSpPr>
          <p:cNvPr id="264" name="object 264"/>
          <p:cNvSpPr txBox="1"/>
          <p:nvPr/>
        </p:nvSpPr>
        <p:spPr>
          <a:xfrm>
            <a:off x="2894838" y="1505077"/>
            <a:ext cx="663575" cy="487680"/>
          </a:xfrm>
          <a:prstGeom prst="rect">
            <a:avLst/>
          </a:prstGeom>
        </p:spPr>
        <p:txBody>
          <a:bodyPr vert="horz" wrap="square" lIns="0" tIns="0" rIns="0" bIns="0" rtlCol="0">
            <a:spAutoFit/>
          </a:bodyPr>
          <a:lstStyle/>
          <a:p>
            <a:pPr marL="313055" marR="5080" indent="-125095">
              <a:lnSpc>
                <a:spcPct val="100000"/>
              </a:lnSpc>
            </a:pPr>
            <a:r>
              <a:rPr sz="600" spc="-5" dirty="0">
                <a:solidFill>
                  <a:srgbClr val="585858"/>
                </a:solidFill>
                <a:latin typeface="Calibri"/>
                <a:cs typeface="Calibri"/>
              </a:rPr>
              <a:t>Monthly</a:t>
            </a:r>
            <a:r>
              <a:rPr sz="600" spc="-65" dirty="0">
                <a:solidFill>
                  <a:srgbClr val="585858"/>
                </a:solidFill>
                <a:latin typeface="Calibri"/>
                <a:cs typeface="Calibri"/>
              </a:rPr>
              <a:t> </a:t>
            </a:r>
            <a:r>
              <a:rPr sz="600" spc="-5" dirty="0">
                <a:solidFill>
                  <a:srgbClr val="585858"/>
                </a:solidFill>
                <a:latin typeface="Calibri"/>
                <a:cs typeface="Calibri"/>
              </a:rPr>
              <a:t>Board  Report</a:t>
            </a:r>
            <a:endParaRPr sz="600">
              <a:latin typeface="Calibri"/>
              <a:cs typeface="Calibri"/>
            </a:endParaRPr>
          </a:p>
          <a:p>
            <a:pPr marL="12700" marR="107314">
              <a:lnSpc>
                <a:spcPct val="100000"/>
              </a:lnSpc>
              <a:spcBef>
                <a:spcPts val="90"/>
              </a:spcBef>
            </a:pPr>
            <a:r>
              <a:rPr sz="900" spc="-5" dirty="0">
                <a:solidFill>
                  <a:srgbClr val="00AFEF"/>
                </a:solidFill>
                <a:latin typeface="Calibri"/>
                <a:cs typeface="Calibri"/>
              </a:rPr>
              <a:t>Business  </a:t>
            </a:r>
            <a:r>
              <a:rPr sz="900" dirty="0">
                <a:solidFill>
                  <a:srgbClr val="00AFEF"/>
                </a:solidFill>
                <a:latin typeface="Calibri"/>
                <a:cs typeface="Calibri"/>
              </a:rPr>
              <a:t>I</a:t>
            </a:r>
            <a:r>
              <a:rPr sz="900" spc="-5" dirty="0">
                <a:solidFill>
                  <a:srgbClr val="00AFEF"/>
                </a:solidFill>
                <a:latin typeface="Calibri"/>
                <a:cs typeface="Calibri"/>
              </a:rPr>
              <a:t>n</a:t>
            </a:r>
            <a:r>
              <a:rPr sz="900" dirty="0">
                <a:solidFill>
                  <a:srgbClr val="00AFEF"/>
                </a:solidFill>
                <a:latin typeface="Calibri"/>
                <a:cs typeface="Calibri"/>
              </a:rPr>
              <a:t>t</a:t>
            </a:r>
            <a:r>
              <a:rPr sz="900" spc="-5" dirty="0">
                <a:solidFill>
                  <a:srgbClr val="00AFEF"/>
                </a:solidFill>
                <a:latin typeface="Calibri"/>
                <a:cs typeface="Calibri"/>
              </a:rPr>
              <a:t>elligen</a:t>
            </a:r>
            <a:r>
              <a:rPr sz="900" dirty="0">
                <a:solidFill>
                  <a:srgbClr val="00AFEF"/>
                </a:solidFill>
                <a:latin typeface="Calibri"/>
                <a:cs typeface="Calibri"/>
              </a:rPr>
              <a:t>ce</a:t>
            </a:r>
            <a:endParaRPr sz="900">
              <a:latin typeface="Calibri"/>
              <a:cs typeface="Calibri"/>
            </a:endParaRPr>
          </a:p>
        </p:txBody>
      </p:sp>
      <p:sp>
        <p:nvSpPr>
          <p:cNvPr id="265" name="object 265"/>
          <p:cNvSpPr/>
          <p:nvPr/>
        </p:nvSpPr>
        <p:spPr>
          <a:xfrm>
            <a:off x="5826252" y="4914900"/>
            <a:ext cx="669036" cy="448056"/>
          </a:xfrm>
          <a:prstGeom prst="rect">
            <a:avLst/>
          </a:prstGeom>
          <a:blipFill>
            <a:blip r:embed="rId109" cstate="print"/>
            <a:stretch>
              <a:fillRect/>
            </a:stretch>
          </a:blipFill>
        </p:spPr>
        <p:txBody>
          <a:bodyPr wrap="square" lIns="0" tIns="0" rIns="0" bIns="0" rtlCol="0"/>
          <a:lstStyle/>
          <a:p>
            <a:endParaRPr/>
          </a:p>
        </p:txBody>
      </p:sp>
      <p:sp>
        <p:nvSpPr>
          <p:cNvPr id="266" name="object 266"/>
          <p:cNvSpPr/>
          <p:nvPr/>
        </p:nvSpPr>
        <p:spPr>
          <a:xfrm>
            <a:off x="5928359" y="5049011"/>
            <a:ext cx="466343" cy="245363"/>
          </a:xfrm>
          <a:prstGeom prst="rect">
            <a:avLst/>
          </a:prstGeom>
          <a:blipFill>
            <a:blip r:embed="rId110" cstate="print"/>
            <a:stretch>
              <a:fillRect/>
            </a:stretch>
          </a:blipFill>
        </p:spPr>
        <p:txBody>
          <a:bodyPr wrap="square" lIns="0" tIns="0" rIns="0" bIns="0" rtlCol="0"/>
          <a:lstStyle/>
          <a:p>
            <a:endParaRPr/>
          </a:p>
        </p:txBody>
      </p:sp>
      <p:sp>
        <p:nvSpPr>
          <p:cNvPr id="267" name="object 267"/>
          <p:cNvSpPr/>
          <p:nvPr/>
        </p:nvSpPr>
        <p:spPr>
          <a:xfrm>
            <a:off x="5873496" y="4986528"/>
            <a:ext cx="574548" cy="309372"/>
          </a:xfrm>
          <a:prstGeom prst="rect">
            <a:avLst/>
          </a:prstGeom>
          <a:blipFill>
            <a:blip r:embed="rId111" cstate="print"/>
            <a:stretch>
              <a:fillRect/>
            </a:stretch>
          </a:blipFill>
        </p:spPr>
        <p:txBody>
          <a:bodyPr wrap="square" lIns="0" tIns="0" rIns="0" bIns="0" rtlCol="0"/>
          <a:lstStyle/>
          <a:p>
            <a:endParaRPr/>
          </a:p>
        </p:txBody>
      </p:sp>
      <p:sp>
        <p:nvSpPr>
          <p:cNvPr id="268" name="object 268"/>
          <p:cNvSpPr/>
          <p:nvPr/>
        </p:nvSpPr>
        <p:spPr>
          <a:xfrm>
            <a:off x="5873496" y="4942332"/>
            <a:ext cx="574548" cy="88392"/>
          </a:xfrm>
          <a:prstGeom prst="rect">
            <a:avLst/>
          </a:prstGeom>
          <a:blipFill>
            <a:blip r:embed="rId112" cstate="print"/>
            <a:stretch>
              <a:fillRect/>
            </a:stretch>
          </a:blipFill>
        </p:spPr>
        <p:txBody>
          <a:bodyPr wrap="square" lIns="0" tIns="0" rIns="0" bIns="0" rtlCol="0"/>
          <a:lstStyle/>
          <a:p>
            <a:endParaRPr/>
          </a:p>
        </p:txBody>
      </p:sp>
      <p:sp>
        <p:nvSpPr>
          <p:cNvPr id="269" name="object 269"/>
          <p:cNvSpPr/>
          <p:nvPr/>
        </p:nvSpPr>
        <p:spPr>
          <a:xfrm>
            <a:off x="5873496" y="4942332"/>
            <a:ext cx="574675" cy="88900"/>
          </a:xfrm>
          <a:custGeom>
            <a:avLst/>
            <a:gdLst/>
            <a:ahLst/>
            <a:cxnLst/>
            <a:rect l="l" t="t" r="r" b="b"/>
            <a:pathLst>
              <a:path w="574675" h="88900">
                <a:moveTo>
                  <a:pt x="574548" y="44196"/>
                </a:moveTo>
                <a:lnTo>
                  <a:pt x="535319" y="66491"/>
                </a:lnTo>
                <a:lnTo>
                  <a:pt x="490394" y="75438"/>
                </a:lnTo>
                <a:lnTo>
                  <a:pt x="432251" y="82352"/>
                </a:lnTo>
                <a:lnTo>
                  <a:pt x="363630" y="86811"/>
                </a:lnTo>
                <a:lnTo>
                  <a:pt x="287274" y="88392"/>
                </a:lnTo>
                <a:lnTo>
                  <a:pt x="210917" y="86811"/>
                </a:lnTo>
                <a:lnTo>
                  <a:pt x="142296" y="82352"/>
                </a:lnTo>
                <a:lnTo>
                  <a:pt x="84153" y="75438"/>
                </a:lnTo>
                <a:lnTo>
                  <a:pt x="39228" y="66491"/>
                </a:lnTo>
                <a:lnTo>
                  <a:pt x="0" y="44196"/>
                </a:lnTo>
                <a:lnTo>
                  <a:pt x="10264" y="32455"/>
                </a:lnTo>
                <a:lnTo>
                  <a:pt x="84153" y="12954"/>
                </a:lnTo>
                <a:lnTo>
                  <a:pt x="142296" y="6039"/>
                </a:lnTo>
                <a:lnTo>
                  <a:pt x="210917" y="1580"/>
                </a:lnTo>
                <a:lnTo>
                  <a:pt x="287274" y="0"/>
                </a:lnTo>
                <a:lnTo>
                  <a:pt x="363630" y="1580"/>
                </a:lnTo>
                <a:lnTo>
                  <a:pt x="432251" y="6039"/>
                </a:lnTo>
                <a:lnTo>
                  <a:pt x="490394" y="12954"/>
                </a:lnTo>
                <a:lnTo>
                  <a:pt x="535319" y="21900"/>
                </a:lnTo>
                <a:lnTo>
                  <a:pt x="574548" y="44196"/>
                </a:lnTo>
                <a:close/>
              </a:path>
            </a:pathLst>
          </a:custGeom>
          <a:ln w="9144">
            <a:solidFill>
              <a:srgbClr val="77C03D"/>
            </a:solidFill>
          </a:ln>
        </p:spPr>
        <p:txBody>
          <a:bodyPr wrap="square" lIns="0" tIns="0" rIns="0" bIns="0" rtlCol="0"/>
          <a:lstStyle/>
          <a:p>
            <a:endParaRPr/>
          </a:p>
        </p:txBody>
      </p:sp>
      <p:sp>
        <p:nvSpPr>
          <p:cNvPr id="270" name="object 270"/>
          <p:cNvSpPr/>
          <p:nvPr/>
        </p:nvSpPr>
        <p:spPr>
          <a:xfrm>
            <a:off x="5873496" y="4986528"/>
            <a:ext cx="574675" cy="309880"/>
          </a:xfrm>
          <a:custGeom>
            <a:avLst/>
            <a:gdLst/>
            <a:ahLst/>
            <a:cxnLst/>
            <a:rect l="l" t="t" r="r" b="b"/>
            <a:pathLst>
              <a:path w="574675" h="309879">
                <a:moveTo>
                  <a:pt x="574548" y="0"/>
                </a:moveTo>
                <a:lnTo>
                  <a:pt x="574548" y="265176"/>
                </a:lnTo>
                <a:lnTo>
                  <a:pt x="564283" y="276916"/>
                </a:lnTo>
                <a:lnTo>
                  <a:pt x="490394" y="296418"/>
                </a:lnTo>
                <a:lnTo>
                  <a:pt x="432251" y="303332"/>
                </a:lnTo>
                <a:lnTo>
                  <a:pt x="363630" y="307791"/>
                </a:lnTo>
                <a:lnTo>
                  <a:pt x="287274" y="309372"/>
                </a:lnTo>
                <a:lnTo>
                  <a:pt x="210917" y="307791"/>
                </a:lnTo>
                <a:lnTo>
                  <a:pt x="142296" y="303332"/>
                </a:lnTo>
                <a:lnTo>
                  <a:pt x="84153" y="296418"/>
                </a:lnTo>
                <a:lnTo>
                  <a:pt x="39228" y="287471"/>
                </a:lnTo>
                <a:lnTo>
                  <a:pt x="0" y="265176"/>
                </a:lnTo>
                <a:lnTo>
                  <a:pt x="0" y="0"/>
                </a:lnTo>
              </a:path>
            </a:pathLst>
          </a:custGeom>
          <a:ln w="9144">
            <a:solidFill>
              <a:srgbClr val="77C03D"/>
            </a:solidFill>
          </a:ln>
        </p:spPr>
        <p:txBody>
          <a:bodyPr wrap="square" lIns="0" tIns="0" rIns="0" bIns="0" rtlCol="0"/>
          <a:lstStyle/>
          <a:p>
            <a:endParaRPr/>
          </a:p>
        </p:txBody>
      </p:sp>
      <p:sp>
        <p:nvSpPr>
          <p:cNvPr id="271" name="object 271"/>
          <p:cNvSpPr txBox="1"/>
          <p:nvPr/>
        </p:nvSpPr>
        <p:spPr>
          <a:xfrm>
            <a:off x="6004305" y="5091938"/>
            <a:ext cx="315595"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Land</a:t>
            </a:r>
            <a:r>
              <a:rPr sz="600" spc="-10" dirty="0">
                <a:latin typeface="Calibri"/>
                <a:cs typeface="Calibri"/>
              </a:rPr>
              <a:t>l</a:t>
            </a:r>
            <a:r>
              <a:rPr sz="600" spc="-5" dirty="0">
                <a:latin typeface="Calibri"/>
                <a:cs typeface="Calibri"/>
              </a:rPr>
              <a:t>o</a:t>
            </a:r>
            <a:r>
              <a:rPr sz="600" spc="5" dirty="0">
                <a:latin typeface="Calibri"/>
                <a:cs typeface="Calibri"/>
              </a:rPr>
              <a:t>g</a:t>
            </a:r>
            <a:r>
              <a:rPr sz="600" spc="-10" dirty="0">
                <a:latin typeface="Calibri"/>
                <a:cs typeface="Calibri"/>
              </a:rPr>
              <a:t>i</a:t>
            </a:r>
            <a:r>
              <a:rPr sz="600" dirty="0">
                <a:latin typeface="Calibri"/>
                <a:cs typeface="Calibri"/>
              </a:rPr>
              <a:t>c</a:t>
            </a:r>
            <a:endParaRPr sz="600">
              <a:latin typeface="Calibri"/>
              <a:cs typeface="Calibri"/>
            </a:endParaRPr>
          </a:p>
        </p:txBody>
      </p:sp>
      <p:sp>
        <p:nvSpPr>
          <p:cNvPr id="272" name="object 272"/>
          <p:cNvSpPr/>
          <p:nvPr/>
        </p:nvSpPr>
        <p:spPr>
          <a:xfrm>
            <a:off x="6278879" y="5129784"/>
            <a:ext cx="565403" cy="393192"/>
          </a:xfrm>
          <a:prstGeom prst="rect">
            <a:avLst/>
          </a:prstGeom>
          <a:blipFill>
            <a:blip r:embed="rId88" cstate="print"/>
            <a:stretch>
              <a:fillRect/>
            </a:stretch>
          </a:blipFill>
        </p:spPr>
        <p:txBody>
          <a:bodyPr wrap="square" lIns="0" tIns="0" rIns="0" bIns="0" rtlCol="0"/>
          <a:lstStyle/>
          <a:p>
            <a:endParaRPr/>
          </a:p>
        </p:txBody>
      </p:sp>
      <p:sp>
        <p:nvSpPr>
          <p:cNvPr id="273" name="object 273"/>
          <p:cNvSpPr/>
          <p:nvPr/>
        </p:nvSpPr>
        <p:spPr>
          <a:xfrm>
            <a:off x="6352032" y="5234940"/>
            <a:ext cx="419100" cy="245364"/>
          </a:xfrm>
          <a:prstGeom prst="rect">
            <a:avLst/>
          </a:prstGeom>
          <a:blipFill>
            <a:blip r:embed="rId113" cstate="print"/>
            <a:stretch>
              <a:fillRect/>
            </a:stretch>
          </a:blipFill>
        </p:spPr>
        <p:txBody>
          <a:bodyPr wrap="square" lIns="0" tIns="0" rIns="0" bIns="0" rtlCol="0"/>
          <a:lstStyle/>
          <a:p>
            <a:endParaRPr/>
          </a:p>
        </p:txBody>
      </p:sp>
      <p:sp>
        <p:nvSpPr>
          <p:cNvPr id="274" name="object 274"/>
          <p:cNvSpPr/>
          <p:nvPr/>
        </p:nvSpPr>
        <p:spPr>
          <a:xfrm>
            <a:off x="6326123" y="5194553"/>
            <a:ext cx="470916" cy="261365"/>
          </a:xfrm>
          <a:prstGeom prst="rect">
            <a:avLst/>
          </a:prstGeom>
          <a:blipFill>
            <a:blip r:embed="rId91" cstate="print"/>
            <a:stretch>
              <a:fillRect/>
            </a:stretch>
          </a:blipFill>
        </p:spPr>
        <p:txBody>
          <a:bodyPr wrap="square" lIns="0" tIns="0" rIns="0" bIns="0" rtlCol="0"/>
          <a:lstStyle/>
          <a:p>
            <a:endParaRPr/>
          </a:p>
        </p:txBody>
      </p:sp>
      <p:sp>
        <p:nvSpPr>
          <p:cNvPr id="275" name="object 275"/>
          <p:cNvSpPr/>
          <p:nvPr/>
        </p:nvSpPr>
        <p:spPr>
          <a:xfrm>
            <a:off x="6326123" y="5157215"/>
            <a:ext cx="470916" cy="74675"/>
          </a:xfrm>
          <a:prstGeom prst="rect">
            <a:avLst/>
          </a:prstGeom>
          <a:blipFill>
            <a:blip r:embed="rId114" cstate="print"/>
            <a:stretch>
              <a:fillRect/>
            </a:stretch>
          </a:blipFill>
        </p:spPr>
        <p:txBody>
          <a:bodyPr wrap="square" lIns="0" tIns="0" rIns="0" bIns="0" rtlCol="0"/>
          <a:lstStyle/>
          <a:p>
            <a:endParaRPr/>
          </a:p>
        </p:txBody>
      </p:sp>
      <p:sp>
        <p:nvSpPr>
          <p:cNvPr id="276" name="object 276"/>
          <p:cNvSpPr/>
          <p:nvPr/>
        </p:nvSpPr>
        <p:spPr>
          <a:xfrm>
            <a:off x="6326123" y="5157215"/>
            <a:ext cx="471170" cy="74930"/>
          </a:xfrm>
          <a:custGeom>
            <a:avLst/>
            <a:gdLst/>
            <a:ahLst/>
            <a:cxnLst/>
            <a:rect l="l" t="t" r="r" b="b"/>
            <a:pathLst>
              <a:path w="471170" h="74929">
                <a:moveTo>
                  <a:pt x="470916" y="37337"/>
                </a:moveTo>
                <a:lnTo>
                  <a:pt x="425488" y="59368"/>
                </a:lnTo>
                <a:lnTo>
                  <a:pt x="374519" y="67458"/>
                </a:lnTo>
                <a:lnTo>
                  <a:pt x="309884" y="72767"/>
                </a:lnTo>
                <a:lnTo>
                  <a:pt x="235457" y="74675"/>
                </a:lnTo>
                <a:lnTo>
                  <a:pt x="161031" y="72767"/>
                </a:lnTo>
                <a:lnTo>
                  <a:pt x="96396" y="67458"/>
                </a:lnTo>
                <a:lnTo>
                  <a:pt x="45427" y="59368"/>
                </a:lnTo>
                <a:lnTo>
                  <a:pt x="12003" y="49121"/>
                </a:lnTo>
                <a:lnTo>
                  <a:pt x="0" y="37337"/>
                </a:lnTo>
                <a:lnTo>
                  <a:pt x="12003" y="25554"/>
                </a:lnTo>
                <a:lnTo>
                  <a:pt x="45427" y="15307"/>
                </a:lnTo>
                <a:lnTo>
                  <a:pt x="96396" y="7217"/>
                </a:lnTo>
                <a:lnTo>
                  <a:pt x="161031" y="1908"/>
                </a:lnTo>
                <a:lnTo>
                  <a:pt x="235457" y="0"/>
                </a:lnTo>
                <a:lnTo>
                  <a:pt x="309884" y="1908"/>
                </a:lnTo>
                <a:lnTo>
                  <a:pt x="374519" y="7217"/>
                </a:lnTo>
                <a:lnTo>
                  <a:pt x="425488" y="15307"/>
                </a:lnTo>
                <a:lnTo>
                  <a:pt x="458912" y="25554"/>
                </a:lnTo>
                <a:lnTo>
                  <a:pt x="470916" y="37337"/>
                </a:lnTo>
                <a:close/>
              </a:path>
            </a:pathLst>
          </a:custGeom>
          <a:ln w="9144">
            <a:solidFill>
              <a:srgbClr val="77C03D"/>
            </a:solidFill>
          </a:ln>
        </p:spPr>
        <p:txBody>
          <a:bodyPr wrap="square" lIns="0" tIns="0" rIns="0" bIns="0" rtlCol="0"/>
          <a:lstStyle/>
          <a:p>
            <a:endParaRPr/>
          </a:p>
        </p:txBody>
      </p:sp>
      <p:sp>
        <p:nvSpPr>
          <p:cNvPr id="277" name="object 277"/>
          <p:cNvSpPr/>
          <p:nvPr/>
        </p:nvSpPr>
        <p:spPr>
          <a:xfrm>
            <a:off x="6326123" y="5194553"/>
            <a:ext cx="471170" cy="261620"/>
          </a:xfrm>
          <a:custGeom>
            <a:avLst/>
            <a:gdLst/>
            <a:ahLst/>
            <a:cxnLst/>
            <a:rect l="l" t="t" r="r" b="b"/>
            <a:pathLst>
              <a:path w="471170" h="261620">
                <a:moveTo>
                  <a:pt x="470916" y="0"/>
                </a:moveTo>
                <a:lnTo>
                  <a:pt x="470916" y="224028"/>
                </a:lnTo>
                <a:lnTo>
                  <a:pt x="458912" y="235811"/>
                </a:lnTo>
                <a:lnTo>
                  <a:pt x="425488" y="246058"/>
                </a:lnTo>
                <a:lnTo>
                  <a:pt x="374519" y="254148"/>
                </a:lnTo>
                <a:lnTo>
                  <a:pt x="309884" y="259457"/>
                </a:lnTo>
                <a:lnTo>
                  <a:pt x="235457" y="261366"/>
                </a:lnTo>
                <a:lnTo>
                  <a:pt x="161031" y="259457"/>
                </a:lnTo>
                <a:lnTo>
                  <a:pt x="96396" y="254148"/>
                </a:lnTo>
                <a:lnTo>
                  <a:pt x="45427" y="246058"/>
                </a:lnTo>
                <a:lnTo>
                  <a:pt x="12003" y="235811"/>
                </a:lnTo>
                <a:lnTo>
                  <a:pt x="0" y="224028"/>
                </a:lnTo>
                <a:lnTo>
                  <a:pt x="0" y="0"/>
                </a:lnTo>
              </a:path>
            </a:pathLst>
          </a:custGeom>
          <a:ln w="9144">
            <a:solidFill>
              <a:srgbClr val="77C03D"/>
            </a:solidFill>
          </a:ln>
        </p:spPr>
        <p:txBody>
          <a:bodyPr wrap="square" lIns="0" tIns="0" rIns="0" bIns="0" rtlCol="0"/>
          <a:lstStyle/>
          <a:p>
            <a:endParaRPr/>
          </a:p>
        </p:txBody>
      </p:sp>
      <p:sp>
        <p:nvSpPr>
          <p:cNvPr id="278" name="object 278"/>
          <p:cNvSpPr txBox="1"/>
          <p:nvPr/>
        </p:nvSpPr>
        <p:spPr>
          <a:xfrm>
            <a:off x="6429502" y="5276722"/>
            <a:ext cx="267970" cy="107950"/>
          </a:xfrm>
          <a:prstGeom prst="rect">
            <a:avLst/>
          </a:prstGeom>
        </p:spPr>
        <p:txBody>
          <a:bodyPr vert="horz" wrap="square" lIns="0" tIns="0" rIns="0" bIns="0" rtlCol="0">
            <a:spAutoFit/>
          </a:bodyPr>
          <a:lstStyle/>
          <a:p>
            <a:pPr marL="12700">
              <a:lnSpc>
                <a:spcPct val="100000"/>
              </a:lnSpc>
            </a:pPr>
            <a:r>
              <a:rPr sz="600" spc="-5" dirty="0">
                <a:latin typeface="Calibri"/>
                <a:cs typeface="Calibri"/>
              </a:rPr>
              <a:t>Z</a:t>
            </a:r>
            <a:r>
              <a:rPr sz="600" dirty="0">
                <a:latin typeface="Calibri"/>
                <a:cs typeface="Calibri"/>
              </a:rPr>
              <a:t>ea</a:t>
            </a:r>
            <a:r>
              <a:rPr sz="600" spc="-5" dirty="0">
                <a:latin typeface="Calibri"/>
                <a:cs typeface="Calibri"/>
              </a:rPr>
              <a:t>co</a:t>
            </a:r>
            <a:r>
              <a:rPr sz="600" dirty="0">
                <a:latin typeface="Calibri"/>
                <a:cs typeface="Calibri"/>
              </a:rPr>
              <a:t>m</a:t>
            </a:r>
            <a:endParaRPr sz="600">
              <a:latin typeface="Calibri"/>
              <a:cs typeface="Calibri"/>
            </a:endParaRPr>
          </a:p>
        </p:txBody>
      </p:sp>
      <p:sp>
        <p:nvSpPr>
          <p:cNvPr id="279" name="object 279"/>
          <p:cNvSpPr/>
          <p:nvPr/>
        </p:nvSpPr>
        <p:spPr>
          <a:xfrm>
            <a:off x="5867400" y="5207508"/>
            <a:ext cx="568451" cy="394715"/>
          </a:xfrm>
          <a:prstGeom prst="rect">
            <a:avLst/>
          </a:prstGeom>
          <a:blipFill>
            <a:blip r:embed="rId115" cstate="print"/>
            <a:stretch>
              <a:fillRect/>
            </a:stretch>
          </a:blipFill>
        </p:spPr>
        <p:txBody>
          <a:bodyPr wrap="square" lIns="0" tIns="0" rIns="0" bIns="0" rtlCol="0"/>
          <a:lstStyle/>
          <a:p>
            <a:endParaRPr/>
          </a:p>
        </p:txBody>
      </p:sp>
      <p:sp>
        <p:nvSpPr>
          <p:cNvPr id="280" name="object 280"/>
          <p:cNvSpPr/>
          <p:nvPr/>
        </p:nvSpPr>
        <p:spPr>
          <a:xfrm>
            <a:off x="5940552" y="5312664"/>
            <a:ext cx="422148" cy="245364"/>
          </a:xfrm>
          <a:prstGeom prst="rect">
            <a:avLst/>
          </a:prstGeom>
          <a:blipFill>
            <a:blip r:embed="rId65" cstate="print"/>
            <a:stretch>
              <a:fillRect/>
            </a:stretch>
          </a:blipFill>
        </p:spPr>
        <p:txBody>
          <a:bodyPr wrap="square" lIns="0" tIns="0" rIns="0" bIns="0" rtlCol="0"/>
          <a:lstStyle/>
          <a:p>
            <a:endParaRPr/>
          </a:p>
        </p:txBody>
      </p:sp>
      <p:sp>
        <p:nvSpPr>
          <p:cNvPr id="281" name="object 281"/>
          <p:cNvSpPr/>
          <p:nvPr/>
        </p:nvSpPr>
        <p:spPr>
          <a:xfrm>
            <a:off x="5914644" y="5272404"/>
            <a:ext cx="473963" cy="262763"/>
          </a:xfrm>
          <a:prstGeom prst="rect">
            <a:avLst/>
          </a:prstGeom>
          <a:blipFill>
            <a:blip r:embed="rId116" cstate="print"/>
            <a:stretch>
              <a:fillRect/>
            </a:stretch>
          </a:blipFill>
        </p:spPr>
        <p:txBody>
          <a:bodyPr wrap="square" lIns="0" tIns="0" rIns="0" bIns="0" rtlCol="0"/>
          <a:lstStyle/>
          <a:p>
            <a:endParaRPr/>
          </a:p>
        </p:txBody>
      </p:sp>
      <p:sp>
        <p:nvSpPr>
          <p:cNvPr id="282" name="object 282"/>
          <p:cNvSpPr/>
          <p:nvPr/>
        </p:nvSpPr>
        <p:spPr>
          <a:xfrm>
            <a:off x="5914644" y="5234940"/>
            <a:ext cx="473963" cy="75056"/>
          </a:xfrm>
          <a:prstGeom prst="rect">
            <a:avLst/>
          </a:prstGeom>
          <a:blipFill>
            <a:blip r:embed="rId33" cstate="print"/>
            <a:stretch>
              <a:fillRect/>
            </a:stretch>
          </a:blipFill>
        </p:spPr>
        <p:txBody>
          <a:bodyPr wrap="square" lIns="0" tIns="0" rIns="0" bIns="0" rtlCol="0"/>
          <a:lstStyle/>
          <a:p>
            <a:endParaRPr/>
          </a:p>
        </p:txBody>
      </p:sp>
      <p:sp>
        <p:nvSpPr>
          <p:cNvPr id="283" name="object 283"/>
          <p:cNvSpPr/>
          <p:nvPr/>
        </p:nvSpPr>
        <p:spPr>
          <a:xfrm>
            <a:off x="5914644" y="5234940"/>
            <a:ext cx="474345" cy="75565"/>
          </a:xfrm>
          <a:custGeom>
            <a:avLst/>
            <a:gdLst/>
            <a:ahLst/>
            <a:cxnLst/>
            <a:rect l="l" t="t" r="r" b="b"/>
            <a:pathLst>
              <a:path w="474345" h="75564">
                <a:moveTo>
                  <a:pt x="473963" y="37465"/>
                </a:moveTo>
                <a:lnTo>
                  <a:pt x="428256" y="59695"/>
                </a:lnTo>
                <a:lnTo>
                  <a:pt x="376964" y="67823"/>
                </a:lnTo>
                <a:lnTo>
                  <a:pt x="311907" y="73146"/>
                </a:lnTo>
                <a:lnTo>
                  <a:pt x="236981" y="75057"/>
                </a:lnTo>
                <a:lnTo>
                  <a:pt x="162056" y="73146"/>
                </a:lnTo>
                <a:lnTo>
                  <a:pt x="96999" y="67823"/>
                </a:lnTo>
                <a:lnTo>
                  <a:pt x="45707" y="59695"/>
                </a:lnTo>
                <a:lnTo>
                  <a:pt x="12076" y="49372"/>
                </a:lnTo>
                <a:lnTo>
                  <a:pt x="0" y="37465"/>
                </a:lnTo>
                <a:lnTo>
                  <a:pt x="12076" y="25619"/>
                </a:lnTo>
                <a:lnTo>
                  <a:pt x="45707" y="15334"/>
                </a:lnTo>
                <a:lnTo>
                  <a:pt x="96999" y="7225"/>
                </a:lnTo>
                <a:lnTo>
                  <a:pt x="162056" y="1909"/>
                </a:lnTo>
                <a:lnTo>
                  <a:pt x="236981" y="0"/>
                </a:lnTo>
                <a:lnTo>
                  <a:pt x="311907" y="1909"/>
                </a:lnTo>
                <a:lnTo>
                  <a:pt x="376964" y="7225"/>
                </a:lnTo>
                <a:lnTo>
                  <a:pt x="428256" y="15334"/>
                </a:lnTo>
                <a:lnTo>
                  <a:pt x="461887" y="25619"/>
                </a:lnTo>
                <a:lnTo>
                  <a:pt x="473963" y="37465"/>
                </a:lnTo>
                <a:close/>
              </a:path>
            </a:pathLst>
          </a:custGeom>
          <a:ln w="9144">
            <a:solidFill>
              <a:srgbClr val="77C03D"/>
            </a:solidFill>
          </a:ln>
        </p:spPr>
        <p:txBody>
          <a:bodyPr wrap="square" lIns="0" tIns="0" rIns="0" bIns="0" rtlCol="0"/>
          <a:lstStyle/>
          <a:p>
            <a:endParaRPr/>
          </a:p>
        </p:txBody>
      </p:sp>
      <p:sp>
        <p:nvSpPr>
          <p:cNvPr id="284" name="object 284"/>
          <p:cNvSpPr/>
          <p:nvPr/>
        </p:nvSpPr>
        <p:spPr>
          <a:xfrm>
            <a:off x="5914644" y="5272404"/>
            <a:ext cx="474345" cy="262890"/>
          </a:xfrm>
          <a:custGeom>
            <a:avLst/>
            <a:gdLst/>
            <a:ahLst/>
            <a:cxnLst/>
            <a:rect l="l" t="t" r="r" b="b"/>
            <a:pathLst>
              <a:path w="474345" h="262889">
                <a:moveTo>
                  <a:pt x="473963" y="0"/>
                </a:moveTo>
                <a:lnTo>
                  <a:pt x="473963" y="225171"/>
                </a:lnTo>
                <a:lnTo>
                  <a:pt x="461887" y="237078"/>
                </a:lnTo>
                <a:lnTo>
                  <a:pt x="428256" y="247401"/>
                </a:lnTo>
                <a:lnTo>
                  <a:pt x="376964" y="255529"/>
                </a:lnTo>
                <a:lnTo>
                  <a:pt x="311907" y="260852"/>
                </a:lnTo>
                <a:lnTo>
                  <a:pt x="236981" y="262763"/>
                </a:lnTo>
                <a:lnTo>
                  <a:pt x="162056" y="260852"/>
                </a:lnTo>
                <a:lnTo>
                  <a:pt x="96999" y="255529"/>
                </a:lnTo>
                <a:lnTo>
                  <a:pt x="45707" y="247401"/>
                </a:lnTo>
                <a:lnTo>
                  <a:pt x="12076" y="237078"/>
                </a:lnTo>
                <a:lnTo>
                  <a:pt x="0" y="225171"/>
                </a:lnTo>
                <a:lnTo>
                  <a:pt x="0" y="0"/>
                </a:lnTo>
              </a:path>
            </a:pathLst>
          </a:custGeom>
          <a:ln w="9144">
            <a:solidFill>
              <a:srgbClr val="77C03D"/>
            </a:solidFill>
          </a:ln>
        </p:spPr>
        <p:txBody>
          <a:bodyPr wrap="square" lIns="0" tIns="0" rIns="0" bIns="0" rtlCol="0"/>
          <a:lstStyle/>
          <a:p>
            <a:endParaRPr/>
          </a:p>
        </p:txBody>
      </p:sp>
      <p:sp>
        <p:nvSpPr>
          <p:cNvPr id="285" name="object 285"/>
          <p:cNvSpPr txBox="1"/>
          <p:nvPr/>
        </p:nvSpPr>
        <p:spPr>
          <a:xfrm>
            <a:off x="6016878" y="5355335"/>
            <a:ext cx="271145"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A</a:t>
            </a:r>
            <a:r>
              <a:rPr sz="600" spc="-5" dirty="0">
                <a:latin typeface="Calibri"/>
                <a:cs typeface="Calibri"/>
              </a:rPr>
              <a:t>rch</a:t>
            </a:r>
            <a:r>
              <a:rPr sz="600" dirty="0">
                <a:latin typeface="Calibri"/>
                <a:cs typeface="Calibri"/>
              </a:rPr>
              <a:t>GIS</a:t>
            </a:r>
            <a:endParaRPr sz="600">
              <a:latin typeface="Calibri"/>
              <a:cs typeface="Calibri"/>
            </a:endParaRPr>
          </a:p>
        </p:txBody>
      </p:sp>
      <p:sp>
        <p:nvSpPr>
          <p:cNvPr id="286" name="object 286"/>
          <p:cNvSpPr/>
          <p:nvPr/>
        </p:nvSpPr>
        <p:spPr>
          <a:xfrm>
            <a:off x="2133600" y="2604516"/>
            <a:ext cx="699515" cy="1684019"/>
          </a:xfrm>
          <a:prstGeom prst="rect">
            <a:avLst/>
          </a:prstGeom>
          <a:blipFill>
            <a:blip r:embed="rId117" cstate="print"/>
            <a:stretch>
              <a:fillRect/>
            </a:stretch>
          </a:blipFill>
        </p:spPr>
        <p:txBody>
          <a:bodyPr wrap="square" lIns="0" tIns="0" rIns="0" bIns="0" rtlCol="0"/>
          <a:lstStyle/>
          <a:p>
            <a:endParaRPr/>
          </a:p>
        </p:txBody>
      </p:sp>
      <p:sp>
        <p:nvSpPr>
          <p:cNvPr id="287" name="object 287"/>
          <p:cNvSpPr/>
          <p:nvPr/>
        </p:nvSpPr>
        <p:spPr>
          <a:xfrm>
            <a:off x="2260092" y="3172967"/>
            <a:ext cx="245363" cy="547116"/>
          </a:xfrm>
          <a:prstGeom prst="rect">
            <a:avLst/>
          </a:prstGeom>
          <a:blipFill>
            <a:blip r:embed="rId118" cstate="print"/>
            <a:stretch>
              <a:fillRect/>
            </a:stretch>
          </a:blipFill>
        </p:spPr>
        <p:txBody>
          <a:bodyPr wrap="square" lIns="0" tIns="0" rIns="0" bIns="0" rtlCol="0"/>
          <a:lstStyle/>
          <a:p>
            <a:endParaRPr/>
          </a:p>
        </p:txBody>
      </p:sp>
      <p:sp>
        <p:nvSpPr>
          <p:cNvPr id="288" name="object 288"/>
          <p:cNvSpPr/>
          <p:nvPr/>
        </p:nvSpPr>
        <p:spPr>
          <a:xfrm>
            <a:off x="2180844" y="2631948"/>
            <a:ext cx="605155" cy="1590040"/>
          </a:xfrm>
          <a:custGeom>
            <a:avLst/>
            <a:gdLst/>
            <a:ahLst/>
            <a:cxnLst/>
            <a:rect l="l" t="t" r="r" b="b"/>
            <a:pathLst>
              <a:path w="605155" h="1590039">
                <a:moveTo>
                  <a:pt x="289179" y="208914"/>
                </a:moveTo>
                <a:lnTo>
                  <a:pt x="94614" y="208914"/>
                </a:lnTo>
                <a:lnTo>
                  <a:pt x="94614" y="1324864"/>
                </a:lnTo>
                <a:lnTo>
                  <a:pt x="98878" y="1372439"/>
                </a:lnTo>
                <a:lnTo>
                  <a:pt x="111172" y="1417217"/>
                </a:lnTo>
                <a:lnTo>
                  <a:pt x="130748" y="1458449"/>
                </a:lnTo>
                <a:lnTo>
                  <a:pt x="156859" y="1495388"/>
                </a:lnTo>
                <a:lnTo>
                  <a:pt x="188758" y="1527287"/>
                </a:lnTo>
                <a:lnTo>
                  <a:pt x="225697" y="1553398"/>
                </a:lnTo>
                <a:lnTo>
                  <a:pt x="266929" y="1572974"/>
                </a:lnTo>
                <a:lnTo>
                  <a:pt x="311707" y="1585268"/>
                </a:lnTo>
                <a:lnTo>
                  <a:pt x="359282" y="1589532"/>
                </a:lnTo>
                <a:lnTo>
                  <a:pt x="605028" y="1589532"/>
                </a:lnTo>
                <a:lnTo>
                  <a:pt x="605028" y="1394968"/>
                </a:lnTo>
                <a:lnTo>
                  <a:pt x="359282" y="1394968"/>
                </a:lnTo>
                <a:lnTo>
                  <a:pt x="331987" y="1389461"/>
                </a:lnTo>
                <a:lnTo>
                  <a:pt x="309705" y="1374441"/>
                </a:lnTo>
                <a:lnTo>
                  <a:pt x="294685" y="1352159"/>
                </a:lnTo>
                <a:lnTo>
                  <a:pt x="289179" y="1324864"/>
                </a:lnTo>
                <a:lnTo>
                  <a:pt x="289179" y="208914"/>
                </a:lnTo>
                <a:close/>
              </a:path>
              <a:path w="605155" h="1590039">
                <a:moveTo>
                  <a:pt x="191897" y="0"/>
                </a:moveTo>
                <a:lnTo>
                  <a:pt x="0" y="208914"/>
                </a:lnTo>
                <a:lnTo>
                  <a:pt x="383794" y="208914"/>
                </a:lnTo>
                <a:lnTo>
                  <a:pt x="191897" y="0"/>
                </a:lnTo>
                <a:close/>
              </a:path>
            </a:pathLst>
          </a:custGeom>
          <a:solidFill>
            <a:srgbClr val="FFFFFF"/>
          </a:solidFill>
        </p:spPr>
        <p:txBody>
          <a:bodyPr wrap="square" lIns="0" tIns="0" rIns="0" bIns="0" rtlCol="0"/>
          <a:lstStyle/>
          <a:p>
            <a:endParaRPr/>
          </a:p>
        </p:txBody>
      </p:sp>
      <p:sp>
        <p:nvSpPr>
          <p:cNvPr id="289" name="object 289"/>
          <p:cNvSpPr/>
          <p:nvPr/>
        </p:nvSpPr>
        <p:spPr>
          <a:xfrm>
            <a:off x="2180844" y="2631948"/>
            <a:ext cx="605155" cy="1590040"/>
          </a:xfrm>
          <a:custGeom>
            <a:avLst/>
            <a:gdLst/>
            <a:ahLst/>
            <a:cxnLst/>
            <a:rect l="l" t="t" r="r" b="b"/>
            <a:pathLst>
              <a:path w="605155" h="1590039">
                <a:moveTo>
                  <a:pt x="605028" y="1589532"/>
                </a:moveTo>
                <a:lnTo>
                  <a:pt x="359282" y="1589532"/>
                </a:lnTo>
                <a:lnTo>
                  <a:pt x="311707" y="1585268"/>
                </a:lnTo>
                <a:lnTo>
                  <a:pt x="266929" y="1572974"/>
                </a:lnTo>
                <a:lnTo>
                  <a:pt x="225697" y="1553398"/>
                </a:lnTo>
                <a:lnTo>
                  <a:pt x="188758" y="1527287"/>
                </a:lnTo>
                <a:lnTo>
                  <a:pt x="156859" y="1495388"/>
                </a:lnTo>
                <a:lnTo>
                  <a:pt x="130748" y="1458449"/>
                </a:lnTo>
                <a:lnTo>
                  <a:pt x="111172" y="1417217"/>
                </a:lnTo>
                <a:lnTo>
                  <a:pt x="98878" y="1372439"/>
                </a:lnTo>
                <a:lnTo>
                  <a:pt x="94614" y="1324864"/>
                </a:lnTo>
                <a:lnTo>
                  <a:pt x="94614" y="208914"/>
                </a:lnTo>
                <a:lnTo>
                  <a:pt x="0" y="208914"/>
                </a:lnTo>
                <a:lnTo>
                  <a:pt x="191897" y="0"/>
                </a:lnTo>
                <a:lnTo>
                  <a:pt x="383794" y="208914"/>
                </a:lnTo>
                <a:lnTo>
                  <a:pt x="289179" y="208914"/>
                </a:lnTo>
                <a:lnTo>
                  <a:pt x="289179" y="1324864"/>
                </a:lnTo>
                <a:lnTo>
                  <a:pt x="294685" y="1352159"/>
                </a:lnTo>
                <a:lnTo>
                  <a:pt x="309705" y="1374441"/>
                </a:lnTo>
                <a:lnTo>
                  <a:pt x="331987" y="1389461"/>
                </a:lnTo>
                <a:lnTo>
                  <a:pt x="359282" y="1394968"/>
                </a:lnTo>
                <a:lnTo>
                  <a:pt x="605028" y="1394968"/>
                </a:lnTo>
                <a:lnTo>
                  <a:pt x="605028" y="1589532"/>
                </a:lnTo>
                <a:close/>
              </a:path>
            </a:pathLst>
          </a:custGeom>
          <a:ln w="9144">
            <a:solidFill>
              <a:srgbClr val="00B3F1"/>
            </a:solidFill>
          </a:ln>
        </p:spPr>
        <p:txBody>
          <a:bodyPr wrap="square" lIns="0" tIns="0" rIns="0" bIns="0" rtlCol="0"/>
          <a:lstStyle/>
          <a:p>
            <a:endParaRPr/>
          </a:p>
        </p:txBody>
      </p:sp>
      <p:sp>
        <p:nvSpPr>
          <p:cNvPr id="290" name="object 290"/>
          <p:cNvSpPr txBox="1"/>
          <p:nvPr/>
        </p:nvSpPr>
        <p:spPr>
          <a:xfrm>
            <a:off x="2327401" y="3230189"/>
            <a:ext cx="101600" cy="396240"/>
          </a:xfrm>
          <a:prstGeom prst="rect">
            <a:avLst/>
          </a:prstGeom>
        </p:spPr>
        <p:txBody>
          <a:bodyPr vert="vert270" wrap="square" lIns="0" tIns="0" rIns="0" bIns="0" rtlCol="0">
            <a:spAutoFit/>
          </a:bodyPr>
          <a:lstStyle/>
          <a:p>
            <a:pPr marL="12700">
              <a:lnSpc>
                <a:spcPts val="670"/>
              </a:lnSpc>
            </a:pPr>
            <a:r>
              <a:rPr sz="600" dirty="0">
                <a:latin typeface="Calibri"/>
                <a:cs typeface="Calibri"/>
              </a:rPr>
              <a:t>On 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291" name="object 291"/>
          <p:cNvSpPr/>
          <p:nvPr/>
        </p:nvSpPr>
        <p:spPr>
          <a:xfrm>
            <a:off x="3217164" y="3901440"/>
            <a:ext cx="1937004" cy="701040"/>
          </a:xfrm>
          <a:prstGeom prst="rect">
            <a:avLst/>
          </a:prstGeom>
          <a:blipFill>
            <a:blip r:embed="rId119" cstate="print"/>
            <a:stretch>
              <a:fillRect/>
            </a:stretch>
          </a:blipFill>
        </p:spPr>
        <p:txBody>
          <a:bodyPr wrap="square" lIns="0" tIns="0" rIns="0" bIns="0" rtlCol="0"/>
          <a:lstStyle/>
          <a:p>
            <a:endParaRPr/>
          </a:p>
        </p:txBody>
      </p:sp>
      <p:sp>
        <p:nvSpPr>
          <p:cNvPr id="292" name="object 292"/>
          <p:cNvSpPr/>
          <p:nvPr/>
        </p:nvSpPr>
        <p:spPr>
          <a:xfrm>
            <a:off x="3674364" y="4027932"/>
            <a:ext cx="1021080" cy="245363"/>
          </a:xfrm>
          <a:prstGeom prst="rect">
            <a:avLst/>
          </a:prstGeom>
          <a:blipFill>
            <a:blip r:embed="rId120" cstate="print"/>
            <a:stretch>
              <a:fillRect/>
            </a:stretch>
          </a:blipFill>
        </p:spPr>
        <p:txBody>
          <a:bodyPr wrap="square" lIns="0" tIns="0" rIns="0" bIns="0" rtlCol="0"/>
          <a:lstStyle/>
          <a:p>
            <a:endParaRPr/>
          </a:p>
        </p:txBody>
      </p:sp>
      <p:sp>
        <p:nvSpPr>
          <p:cNvPr id="293" name="object 293"/>
          <p:cNvSpPr/>
          <p:nvPr/>
        </p:nvSpPr>
        <p:spPr>
          <a:xfrm>
            <a:off x="3264408" y="3928871"/>
            <a:ext cx="1842770" cy="607060"/>
          </a:xfrm>
          <a:custGeom>
            <a:avLst/>
            <a:gdLst/>
            <a:ahLst/>
            <a:cxnLst/>
            <a:rect l="l" t="t" r="r" b="b"/>
            <a:pathLst>
              <a:path w="1842770" h="607060">
                <a:moveTo>
                  <a:pt x="1832051" y="289940"/>
                </a:moveTo>
                <a:lnTo>
                  <a:pt x="1577213" y="289940"/>
                </a:lnTo>
                <a:lnTo>
                  <a:pt x="1604508" y="295467"/>
                </a:lnTo>
                <a:lnTo>
                  <a:pt x="1626790" y="310530"/>
                </a:lnTo>
                <a:lnTo>
                  <a:pt x="1641810" y="332857"/>
                </a:lnTo>
                <a:lnTo>
                  <a:pt x="1647316" y="360171"/>
                </a:lnTo>
                <a:lnTo>
                  <a:pt x="1647316" y="606551"/>
                </a:lnTo>
                <a:lnTo>
                  <a:pt x="1842515" y="606551"/>
                </a:lnTo>
                <a:lnTo>
                  <a:pt x="1842515" y="360171"/>
                </a:lnTo>
                <a:lnTo>
                  <a:pt x="1838238" y="312469"/>
                </a:lnTo>
                <a:lnTo>
                  <a:pt x="1832051" y="289940"/>
                </a:lnTo>
                <a:close/>
              </a:path>
              <a:path w="1842770" h="607060">
                <a:moveTo>
                  <a:pt x="151637" y="0"/>
                </a:moveTo>
                <a:lnTo>
                  <a:pt x="0" y="192404"/>
                </a:lnTo>
                <a:lnTo>
                  <a:pt x="151637" y="384809"/>
                </a:lnTo>
                <a:lnTo>
                  <a:pt x="151637" y="289940"/>
                </a:lnTo>
                <a:lnTo>
                  <a:pt x="1832051" y="289940"/>
                </a:lnTo>
                <a:lnTo>
                  <a:pt x="1806273" y="226219"/>
                </a:lnTo>
                <a:lnTo>
                  <a:pt x="1780089" y="189173"/>
                </a:lnTo>
                <a:lnTo>
                  <a:pt x="1748106" y="157179"/>
                </a:lnTo>
                <a:lnTo>
                  <a:pt x="1711075" y="130988"/>
                </a:lnTo>
                <a:lnTo>
                  <a:pt x="1669748" y="111351"/>
                </a:lnTo>
                <a:lnTo>
                  <a:pt x="1624877" y="99019"/>
                </a:lnTo>
                <a:lnTo>
                  <a:pt x="1577213" y="94741"/>
                </a:lnTo>
                <a:lnTo>
                  <a:pt x="151637" y="94741"/>
                </a:lnTo>
                <a:lnTo>
                  <a:pt x="151637" y="0"/>
                </a:lnTo>
                <a:close/>
              </a:path>
            </a:pathLst>
          </a:custGeom>
          <a:solidFill>
            <a:srgbClr val="FFFFFF"/>
          </a:solidFill>
        </p:spPr>
        <p:txBody>
          <a:bodyPr wrap="square" lIns="0" tIns="0" rIns="0" bIns="0" rtlCol="0"/>
          <a:lstStyle/>
          <a:p>
            <a:endParaRPr/>
          </a:p>
        </p:txBody>
      </p:sp>
      <p:sp>
        <p:nvSpPr>
          <p:cNvPr id="294" name="object 294"/>
          <p:cNvSpPr/>
          <p:nvPr/>
        </p:nvSpPr>
        <p:spPr>
          <a:xfrm>
            <a:off x="3264408" y="3928871"/>
            <a:ext cx="1842770" cy="607060"/>
          </a:xfrm>
          <a:custGeom>
            <a:avLst/>
            <a:gdLst/>
            <a:ahLst/>
            <a:cxnLst/>
            <a:rect l="l" t="t" r="r" b="b"/>
            <a:pathLst>
              <a:path w="1842770" h="607060">
                <a:moveTo>
                  <a:pt x="1842515" y="606551"/>
                </a:moveTo>
                <a:lnTo>
                  <a:pt x="1842515" y="360171"/>
                </a:lnTo>
                <a:lnTo>
                  <a:pt x="1838238" y="312469"/>
                </a:lnTo>
                <a:lnTo>
                  <a:pt x="1825907" y="267568"/>
                </a:lnTo>
                <a:lnTo>
                  <a:pt x="1806273" y="226219"/>
                </a:lnTo>
                <a:lnTo>
                  <a:pt x="1780089" y="189173"/>
                </a:lnTo>
                <a:lnTo>
                  <a:pt x="1748106" y="157179"/>
                </a:lnTo>
                <a:lnTo>
                  <a:pt x="1711075" y="130988"/>
                </a:lnTo>
                <a:lnTo>
                  <a:pt x="1669748" y="111351"/>
                </a:lnTo>
                <a:lnTo>
                  <a:pt x="1624877" y="99019"/>
                </a:lnTo>
                <a:lnTo>
                  <a:pt x="1577213" y="94741"/>
                </a:lnTo>
                <a:lnTo>
                  <a:pt x="151637" y="94741"/>
                </a:lnTo>
                <a:lnTo>
                  <a:pt x="151637" y="0"/>
                </a:lnTo>
                <a:lnTo>
                  <a:pt x="0" y="192404"/>
                </a:lnTo>
                <a:lnTo>
                  <a:pt x="151637" y="384809"/>
                </a:lnTo>
                <a:lnTo>
                  <a:pt x="151637" y="289940"/>
                </a:lnTo>
                <a:lnTo>
                  <a:pt x="1577213" y="289940"/>
                </a:lnTo>
                <a:lnTo>
                  <a:pt x="1604508" y="295467"/>
                </a:lnTo>
                <a:lnTo>
                  <a:pt x="1626790" y="310530"/>
                </a:lnTo>
                <a:lnTo>
                  <a:pt x="1641810" y="332857"/>
                </a:lnTo>
                <a:lnTo>
                  <a:pt x="1647316" y="360171"/>
                </a:lnTo>
                <a:lnTo>
                  <a:pt x="1647316" y="606551"/>
                </a:lnTo>
                <a:lnTo>
                  <a:pt x="1842515" y="606551"/>
                </a:lnTo>
                <a:close/>
              </a:path>
            </a:pathLst>
          </a:custGeom>
          <a:ln w="9144">
            <a:solidFill>
              <a:srgbClr val="00B3F1"/>
            </a:solidFill>
          </a:ln>
        </p:spPr>
        <p:txBody>
          <a:bodyPr wrap="square" lIns="0" tIns="0" rIns="0" bIns="0" rtlCol="0"/>
          <a:lstStyle/>
          <a:p>
            <a:endParaRPr/>
          </a:p>
        </p:txBody>
      </p:sp>
      <p:sp>
        <p:nvSpPr>
          <p:cNvPr id="295" name="object 295"/>
          <p:cNvSpPr txBox="1"/>
          <p:nvPr/>
        </p:nvSpPr>
        <p:spPr>
          <a:xfrm>
            <a:off x="3750945" y="4069333"/>
            <a:ext cx="869315"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On </a:t>
            </a:r>
            <a:r>
              <a:rPr sz="600" spc="-5" dirty="0">
                <a:latin typeface="Calibri"/>
                <a:cs typeface="Calibri"/>
              </a:rPr>
              <a:t>Demand (Data</a:t>
            </a:r>
            <a:r>
              <a:rPr sz="600" spc="-30" dirty="0">
                <a:latin typeface="Calibri"/>
                <a:cs typeface="Calibri"/>
              </a:rPr>
              <a:t> </a:t>
            </a:r>
            <a:r>
              <a:rPr sz="600" spc="-5" dirty="0">
                <a:latin typeface="Calibri"/>
                <a:cs typeface="Calibri"/>
              </a:rPr>
              <a:t>Extracts)</a:t>
            </a:r>
            <a:endParaRPr sz="600">
              <a:latin typeface="Calibri"/>
              <a:cs typeface="Calibri"/>
            </a:endParaRPr>
          </a:p>
        </p:txBody>
      </p:sp>
      <p:sp>
        <p:nvSpPr>
          <p:cNvPr id="296" name="object 296"/>
          <p:cNvSpPr/>
          <p:nvPr/>
        </p:nvSpPr>
        <p:spPr>
          <a:xfrm>
            <a:off x="2787395" y="3717035"/>
            <a:ext cx="477011" cy="576071"/>
          </a:xfrm>
          <a:prstGeom prst="rect">
            <a:avLst/>
          </a:prstGeom>
          <a:blipFill>
            <a:blip r:embed="rId27" cstate="print"/>
            <a:stretch>
              <a:fillRect/>
            </a:stretch>
          </a:blipFill>
        </p:spPr>
        <p:txBody>
          <a:bodyPr wrap="square" lIns="0" tIns="0" rIns="0" bIns="0" rtlCol="0"/>
          <a:lstStyle/>
          <a:p>
            <a:endParaRPr/>
          </a:p>
        </p:txBody>
      </p:sp>
      <p:sp>
        <p:nvSpPr>
          <p:cNvPr id="297" name="object 297"/>
          <p:cNvSpPr/>
          <p:nvPr/>
        </p:nvSpPr>
        <p:spPr>
          <a:xfrm>
            <a:off x="2033016" y="2159507"/>
            <a:ext cx="477012" cy="576072"/>
          </a:xfrm>
          <a:prstGeom prst="rect">
            <a:avLst/>
          </a:prstGeom>
          <a:blipFill>
            <a:blip r:embed="rId27" cstate="print"/>
            <a:stretch>
              <a:fillRect/>
            </a:stretch>
          </a:blipFill>
        </p:spPr>
        <p:txBody>
          <a:bodyPr wrap="square" lIns="0" tIns="0" rIns="0" bIns="0" rtlCol="0"/>
          <a:lstStyle/>
          <a:p>
            <a:endParaRPr/>
          </a:p>
        </p:txBody>
      </p:sp>
      <p:sp>
        <p:nvSpPr>
          <p:cNvPr id="298" name="object 298"/>
          <p:cNvSpPr/>
          <p:nvPr/>
        </p:nvSpPr>
        <p:spPr>
          <a:xfrm>
            <a:off x="3436620" y="1510283"/>
            <a:ext cx="475488" cy="690372"/>
          </a:xfrm>
          <a:prstGeom prst="rect">
            <a:avLst/>
          </a:prstGeom>
          <a:blipFill>
            <a:blip r:embed="rId121" cstate="print"/>
            <a:stretch>
              <a:fillRect/>
            </a:stretch>
          </a:blipFill>
        </p:spPr>
        <p:txBody>
          <a:bodyPr wrap="square" lIns="0" tIns="0" rIns="0" bIns="0" rtlCol="0"/>
          <a:lstStyle/>
          <a:p>
            <a:endParaRPr/>
          </a:p>
        </p:txBody>
      </p:sp>
      <p:sp>
        <p:nvSpPr>
          <p:cNvPr id="299" name="object 299"/>
          <p:cNvSpPr/>
          <p:nvPr/>
        </p:nvSpPr>
        <p:spPr>
          <a:xfrm>
            <a:off x="3517391" y="1684020"/>
            <a:ext cx="336803" cy="438912"/>
          </a:xfrm>
          <a:prstGeom prst="rect">
            <a:avLst/>
          </a:prstGeom>
          <a:blipFill>
            <a:blip r:embed="rId122" cstate="print"/>
            <a:stretch>
              <a:fillRect/>
            </a:stretch>
          </a:blipFill>
        </p:spPr>
        <p:txBody>
          <a:bodyPr wrap="square" lIns="0" tIns="0" rIns="0" bIns="0" rtlCol="0"/>
          <a:lstStyle/>
          <a:p>
            <a:endParaRPr/>
          </a:p>
        </p:txBody>
      </p:sp>
      <p:sp>
        <p:nvSpPr>
          <p:cNvPr id="300" name="object 300"/>
          <p:cNvSpPr/>
          <p:nvPr/>
        </p:nvSpPr>
        <p:spPr>
          <a:xfrm>
            <a:off x="3489959" y="1539239"/>
            <a:ext cx="368935" cy="594360"/>
          </a:xfrm>
          <a:custGeom>
            <a:avLst/>
            <a:gdLst/>
            <a:ahLst/>
            <a:cxnLst/>
            <a:rect l="l" t="t" r="r" b="b"/>
            <a:pathLst>
              <a:path w="368935" h="594360">
                <a:moveTo>
                  <a:pt x="276605" y="184404"/>
                </a:moveTo>
                <a:lnTo>
                  <a:pt x="92201" y="184404"/>
                </a:lnTo>
                <a:lnTo>
                  <a:pt x="92201" y="594360"/>
                </a:lnTo>
                <a:lnTo>
                  <a:pt x="276605" y="594360"/>
                </a:lnTo>
                <a:lnTo>
                  <a:pt x="276605" y="184404"/>
                </a:lnTo>
                <a:close/>
              </a:path>
              <a:path w="368935" h="594360">
                <a:moveTo>
                  <a:pt x="184403" y="0"/>
                </a:moveTo>
                <a:lnTo>
                  <a:pt x="0" y="184404"/>
                </a:lnTo>
                <a:lnTo>
                  <a:pt x="368807" y="184404"/>
                </a:lnTo>
                <a:lnTo>
                  <a:pt x="184403" y="0"/>
                </a:lnTo>
                <a:close/>
              </a:path>
            </a:pathLst>
          </a:custGeom>
          <a:solidFill>
            <a:srgbClr val="FFFFFF"/>
          </a:solidFill>
        </p:spPr>
        <p:txBody>
          <a:bodyPr wrap="square" lIns="0" tIns="0" rIns="0" bIns="0" rtlCol="0"/>
          <a:lstStyle/>
          <a:p>
            <a:endParaRPr/>
          </a:p>
        </p:txBody>
      </p:sp>
      <p:sp>
        <p:nvSpPr>
          <p:cNvPr id="301" name="object 301"/>
          <p:cNvSpPr/>
          <p:nvPr/>
        </p:nvSpPr>
        <p:spPr>
          <a:xfrm>
            <a:off x="3489959" y="1539239"/>
            <a:ext cx="368935" cy="594360"/>
          </a:xfrm>
          <a:custGeom>
            <a:avLst/>
            <a:gdLst/>
            <a:ahLst/>
            <a:cxnLst/>
            <a:rect l="l" t="t" r="r" b="b"/>
            <a:pathLst>
              <a:path w="368935" h="594360">
                <a:moveTo>
                  <a:pt x="92201" y="594360"/>
                </a:moveTo>
                <a:lnTo>
                  <a:pt x="92201" y="184404"/>
                </a:lnTo>
                <a:lnTo>
                  <a:pt x="0" y="184404"/>
                </a:lnTo>
                <a:lnTo>
                  <a:pt x="184403" y="0"/>
                </a:lnTo>
                <a:lnTo>
                  <a:pt x="368807" y="184404"/>
                </a:lnTo>
                <a:lnTo>
                  <a:pt x="276605" y="184404"/>
                </a:lnTo>
                <a:lnTo>
                  <a:pt x="276605" y="594360"/>
                </a:lnTo>
                <a:lnTo>
                  <a:pt x="92201" y="594360"/>
                </a:lnTo>
                <a:close/>
              </a:path>
            </a:pathLst>
          </a:custGeom>
          <a:ln w="9144">
            <a:solidFill>
              <a:srgbClr val="00B3F1"/>
            </a:solidFill>
          </a:ln>
        </p:spPr>
        <p:txBody>
          <a:bodyPr wrap="square" lIns="0" tIns="0" rIns="0" bIns="0" rtlCol="0"/>
          <a:lstStyle/>
          <a:p>
            <a:endParaRPr/>
          </a:p>
        </p:txBody>
      </p:sp>
      <p:sp>
        <p:nvSpPr>
          <p:cNvPr id="302" name="object 302"/>
          <p:cNvSpPr txBox="1"/>
          <p:nvPr/>
        </p:nvSpPr>
        <p:spPr>
          <a:xfrm>
            <a:off x="3585336" y="1739641"/>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03" name="object 303"/>
          <p:cNvSpPr/>
          <p:nvPr/>
        </p:nvSpPr>
        <p:spPr>
          <a:xfrm>
            <a:off x="5382767" y="1517903"/>
            <a:ext cx="475488" cy="687324"/>
          </a:xfrm>
          <a:prstGeom prst="rect">
            <a:avLst/>
          </a:prstGeom>
          <a:blipFill>
            <a:blip r:embed="rId123" cstate="print"/>
            <a:stretch>
              <a:fillRect/>
            </a:stretch>
          </a:blipFill>
        </p:spPr>
        <p:txBody>
          <a:bodyPr wrap="square" lIns="0" tIns="0" rIns="0" bIns="0" rtlCol="0"/>
          <a:lstStyle/>
          <a:p>
            <a:endParaRPr/>
          </a:p>
        </p:txBody>
      </p:sp>
      <p:sp>
        <p:nvSpPr>
          <p:cNvPr id="304" name="object 304"/>
          <p:cNvSpPr/>
          <p:nvPr/>
        </p:nvSpPr>
        <p:spPr>
          <a:xfrm>
            <a:off x="5463540" y="1690116"/>
            <a:ext cx="336803" cy="438912"/>
          </a:xfrm>
          <a:prstGeom prst="rect">
            <a:avLst/>
          </a:prstGeom>
          <a:blipFill>
            <a:blip r:embed="rId124" cstate="print"/>
            <a:stretch>
              <a:fillRect/>
            </a:stretch>
          </a:blipFill>
        </p:spPr>
        <p:txBody>
          <a:bodyPr wrap="square" lIns="0" tIns="0" rIns="0" bIns="0" rtlCol="0"/>
          <a:lstStyle/>
          <a:p>
            <a:endParaRPr/>
          </a:p>
        </p:txBody>
      </p:sp>
      <p:sp>
        <p:nvSpPr>
          <p:cNvPr id="305" name="object 305"/>
          <p:cNvSpPr/>
          <p:nvPr/>
        </p:nvSpPr>
        <p:spPr>
          <a:xfrm>
            <a:off x="5436108" y="1546860"/>
            <a:ext cx="368935" cy="591820"/>
          </a:xfrm>
          <a:custGeom>
            <a:avLst/>
            <a:gdLst/>
            <a:ahLst/>
            <a:cxnLst/>
            <a:rect l="l" t="t" r="r" b="b"/>
            <a:pathLst>
              <a:path w="368935" h="591819">
                <a:moveTo>
                  <a:pt x="276605" y="184403"/>
                </a:moveTo>
                <a:lnTo>
                  <a:pt x="92201" y="184403"/>
                </a:lnTo>
                <a:lnTo>
                  <a:pt x="92201" y="591312"/>
                </a:lnTo>
                <a:lnTo>
                  <a:pt x="276605" y="591312"/>
                </a:lnTo>
                <a:lnTo>
                  <a:pt x="276605" y="184403"/>
                </a:lnTo>
                <a:close/>
              </a:path>
              <a:path w="368935" h="591819">
                <a:moveTo>
                  <a:pt x="184403" y="0"/>
                </a:moveTo>
                <a:lnTo>
                  <a:pt x="0" y="184403"/>
                </a:lnTo>
                <a:lnTo>
                  <a:pt x="368807" y="184403"/>
                </a:lnTo>
                <a:lnTo>
                  <a:pt x="184403" y="0"/>
                </a:lnTo>
                <a:close/>
              </a:path>
            </a:pathLst>
          </a:custGeom>
          <a:solidFill>
            <a:srgbClr val="FFFFFF"/>
          </a:solidFill>
        </p:spPr>
        <p:txBody>
          <a:bodyPr wrap="square" lIns="0" tIns="0" rIns="0" bIns="0" rtlCol="0"/>
          <a:lstStyle/>
          <a:p>
            <a:endParaRPr/>
          </a:p>
        </p:txBody>
      </p:sp>
      <p:sp>
        <p:nvSpPr>
          <p:cNvPr id="306" name="object 306"/>
          <p:cNvSpPr/>
          <p:nvPr/>
        </p:nvSpPr>
        <p:spPr>
          <a:xfrm>
            <a:off x="5436108" y="1546860"/>
            <a:ext cx="368935" cy="591820"/>
          </a:xfrm>
          <a:custGeom>
            <a:avLst/>
            <a:gdLst/>
            <a:ahLst/>
            <a:cxnLst/>
            <a:rect l="l" t="t" r="r" b="b"/>
            <a:pathLst>
              <a:path w="368935" h="591819">
                <a:moveTo>
                  <a:pt x="92201" y="591312"/>
                </a:moveTo>
                <a:lnTo>
                  <a:pt x="92201" y="184403"/>
                </a:lnTo>
                <a:lnTo>
                  <a:pt x="0" y="184403"/>
                </a:lnTo>
                <a:lnTo>
                  <a:pt x="184403" y="0"/>
                </a:lnTo>
                <a:lnTo>
                  <a:pt x="368807" y="184403"/>
                </a:lnTo>
                <a:lnTo>
                  <a:pt x="276605" y="184403"/>
                </a:lnTo>
                <a:lnTo>
                  <a:pt x="276605" y="591312"/>
                </a:lnTo>
                <a:lnTo>
                  <a:pt x="92201" y="591312"/>
                </a:lnTo>
                <a:close/>
              </a:path>
            </a:pathLst>
          </a:custGeom>
          <a:ln w="9144">
            <a:solidFill>
              <a:srgbClr val="00B3F1"/>
            </a:solidFill>
          </a:ln>
        </p:spPr>
        <p:txBody>
          <a:bodyPr wrap="square" lIns="0" tIns="0" rIns="0" bIns="0" rtlCol="0"/>
          <a:lstStyle/>
          <a:p>
            <a:endParaRPr/>
          </a:p>
        </p:txBody>
      </p:sp>
      <p:sp>
        <p:nvSpPr>
          <p:cNvPr id="307" name="object 307"/>
          <p:cNvSpPr txBox="1"/>
          <p:nvPr/>
        </p:nvSpPr>
        <p:spPr>
          <a:xfrm>
            <a:off x="5531739" y="1745991"/>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08" name="object 308"/>
          <p:cNvSpPr/>
          <p:nvPr/>
        </p:nvSpPr>
        <p:spPr>
          <a:xfrm>
            <a:off x="6397752" y="2418588"/>
            <a:ext cx="475488" cy="688848"/>
          </a:xfrm>
          <a:prstGeom prst="rect">
            <a:avLst/>
          </a:prstGeom>
          <a:blipFill>
            <a:blip r:embed="rId125" cstate="print"/>
            <a:stretch>
              <a:fillRect/>
            </a:stretch>
          </a:blipFill>
        </p:spPr>
        <p:txBody>
          <a:bodyPr wrap="square" lIns="0" tIns="0" rIns="0" bIns="0" rtlCol="0"/>
          <a:lstStyle/>
          <a:p>
            <a:endParaRPr/>
          </a:p>
        </p:txBody>
      </p:sp>
      <p:sp>
        <p:nvSpPr>
          <p:cNvPr id="309" name="object 309"/>
          <p:cNvSpPr/>
          <p:nvPr/>
        </p:nvSpPr>
        <p:spPr>
          <a:xfrm>
            <a:off x="6478523" y="2590800"/>
            <a:ext cx="336803" cy="438912"/>
          </a:xfrm>
          <a:prstGeom prst="rect">
            <a:avLst/>
          </a:prstGeom>
          <a:blipFill>
            <a:blip r:embed="rId126" cstate="print"/>
            <a:stretch>
              <a:fillRect/>
            </a:stretch>
          </a:blipFill>
        </p:spPr>
        <p:txBody>
          <a:bodyPr wrap="square" lIns="0" tIns="0" rIns="0" bIns="0" rtlCol="0"/>
          <a:lstStyle/>
          <a:p>
            <a:endParaRPr/>
          </a:p>
        </p:txBody>
      </p:sp>
      <p:sp>
        <p:nvSpPr>
          <p:cNvPr id="310" name="object 310"/>
          <p:cNvSpPr/>
          <p:nvPr/>
        </p:nvSpPr>
        <p:spPr>
          <a:xfrm>
            <a:off x="6451091" y="2447544"/>
            <a:ext cx="368935" cy="593090"/>
          </a:xfrm>
          <a:custGeom>
            <a:avLst/>
            <a:gdLst/>
            <a:ahLst/>
            <a:cxnLst/>
            <a:rect l="l" t="t" r="r" b="b"/>
            <a:pathLst>
              <a:path w="368934" h="593089">
                <a:moveTo>
                  <a:pt x="276606" y="184403"/>
                </a:moveTo>
                <a:lnTo>
                  <a:pt x="92202" y="184403"/>
                </a:lnTo>
                <a:lnTo>
                  <a:pt x="92202" y="592835"/>
                </a:lnTo>
                <a:lnTo>
                  <a:pt x="276606" y="592835"/>
                </a:lnTo>
                <a:lnTo>
                  <a:pt x="276606" y="184403"/>
                </a:lnTo>
                <a:close/>
              </a:path>
              <a:path w="368934" h="593089">
                <a:moveTo>
                  <a:pt x="184404" y="0"/>
                </a:moveTo>
                <a:lnTo>
                  <a:pt x="0" y="184403"/>
                </a:lnTo>
                <a:lnTo>
                  <a:pt x="368808" y="184403"/>
                </a:lnTo>
                <a:lnTo>
                  <a:pt x="184404" y="0"/>
                </a:lnTo>
                <a:close/>
              </a:path>
            </a:pathLst>
          </a:custGeom>
          <a:solidFill>
            <a:srgbClr val="FFFFFF"/>
          </a:solidFill>
        </p:spPr>
        <p:txBody>
          <a:bodyPr wrap="square" lIns="0" tIns="0" rIns="0" bIns="0" rtlCol="0"/>
          <a:lstStyle/>
          <a:p>
            <a:endParaRPr/>
          </a:p>
        </p:txBody>
      </p:sp>
      <p:sp>
        <p:nvSpPr>
          <p:cNvPr id="311" name="object 311"/>
          <p:cNvSpPr/>
          <p:nvPr/>
        </p:nvSpPr>
        <p:spPr>
          <a:xfrm>
            <a:off x="6451091" y="2447544"/>
            <a:ext cx="368935" cy="593090"/>
          </a:xfrm>
          <a:custGeom>
            <a:avLst/>
            <a:gdLst/>
            <a:ahLst/>
            <a:cxnLst/>
            <a:rect l="l" t="t" r="r" b="b"/>
            <a:pathLst>
              <a:path w="368934" h="593089">
                <a:moveTo>
                  <a:pt x="92202" y="592835"/>
                </a:moveTo>
                <a:lnTo>
                  <a:pt x="92202" y="184403"/>
                </a:lnTo>
                <a:lnTo>
                  <a:pt x="0" y="184403"/>
                </a:lnTo>
                <a:lnTo>
                  <a:pt x="184404" y="0"/>
                </a:lnTo>
                <a:lnTo>
                  <a:pt x="368808" y="184403"/>
                </a:lnTo>
                <a:lnTo>
                  <a:pt x="276606" y="184403"/>
                </a:lnTo>
                <a:lnTo>
                  <a:pt x="276606" y="592835"/>
                </a:lnTo>
                <a:lnTo>
                  <a:pt x="92202" y="592835"/>
                </a:lnTo>
                <a:close/>
              </a:path>
            </a:pathLst>
          </a:custGeom>
          <a:ln w="9144">
            <a:solidFill>
              <a:srgbClr val="00B3F1"/>
            </a:solidFill>
          </a:ln>
        </p:spPr>
        <p:txBody>
          <a:bodyPr wrap="square" lIns="0" tIns="0" rIns="0" bIns="0" rtlCol="0"/>
          <a:lstStyle/>
          <a:p>
            <a:endParaRPr/>
          </a:p>
        </p:txBody>
      </p:sp>
      <p:sp>
        <p:nvSpPr>
          <p:cNvPr id="312" name="object 312"/>
          <p:cNvSpPr txBox="1"/>
          <p:nvPr/>
        </p:nvSpPr>
        <p:spPr>
          <a:xfrm>
            <a:off x="6547104" y="2647691"/>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13" name="object 313"/>
          <p:cNvSpPr/>
          <p:nvPr/>
        </p:nvSpPr>
        <p:spPr>
          <a:xfrm>
            <a:off x="6879335" y="2418588"/>
            <a:ext cx="475487" cy="688848"/>
          </a:xfrm>
          <a:prstGeom prst="rect">
            <a:avLst/>
          </a:prstGeom>
          <a:blipFill>
            <a:blip r:embed="rId125" cstate="print"/>
            <a:stretch>
              <a:fillRect/>
            </a:stretch>
          </a:blipFill>
        </p:spPr>
        <p:txBody>
          <a:bodyPr wrap="square" lIns="0" tIns="0" rIns="0" bIns="0" rtlCol="0"/>
          <a:lstStyle/>
          <a:p>
            <a:endParaRPr/>
          </a:p>
        </p:txBody>
      </p:sp>
      <p:sp>
        <p:nvSpPr>
          <p:cNvPr id="314" name="object 314"/>
          <p:cNvSpPr/>
          <p:nvPr/>
        </p:nvSpPr>
        <p:spPr>
          <a:xfrm>
            <a:off x="6960107" y="2590800"/>
            <a:ext cx="336803" cy="438912"/>
          </a:xfrm>
          <a:prstGeom prst="rect">
            <a:avLst/>
          </a:prstGeom>
          <a:blipFill>
            <a:blip r:embed="rId127" cstate="print"/>
            <a:stretch>
              <a:fillRect/>
            </a:stretch>
          </a:blipFill>
        </p:spPr>
        <p:txBody>
          <a:bodyPr wrap="square" lIns="0" tIns="0" rIns="0" bIns="0" rtlCol="0"/>
          <a:lstStyle/>
          <a:p>
            <a:endParaRPr/>
          </a:p>
        </p:txBody>
      </p:sp>
      <p:sp>
        <p:nvSpPr>
          <p:cNvPr id="315" name="object 315"/>
          <p:cNvSpPr/>
          <p:nvPr/>
        </p:nvSpPr>
        <p:spPr>
          <a:xfrm>
            <a:off x="6932676" y="2447544"/>
            <a:ext cx="368935" cy="593090"/>
          </a:xfrm>
          <a:custGeom>
            <a:avLst/>
            <a:gdLst/>
            <a:ahLst/>
            <a:cxnLst/>
            <a:rect l="l" t="t" r="r" b="b"/>
            <a:pathLst>
              <a:path w="368934" h="593089">
                <a:moveTo>
                  <a:pt x="276605" y="184403"/>
                </a:moveTo>
                <a:lnTo>
                  <a:pt x="92201" y="184403"/>
                </a:lnTo>
                <a:lnTo>
                  <a:pt x="92201" y="592835"/>
                </a:lnTo>
                <a:lnTo>
                  <a:pt x="276605" y="592835"/>
                </a:lnTo>
                <a:lnTo>
                  <a:pt x="276605" y="184403"/>
                </a:lnTo>
                <a:close/>
              </a:path>
              <a:path w="368934" h="593089">
                <a:moveTo>
                  <a:pt x="184403" y="0"/>
                </a:moveTo>
                <a:lnTo>
                  <a:pt x="0" y="184403"/>
                </a:lnTo>
                <a:lnTo>
                  <a:pt x="368807" y="184403"/>
                </a:lnTo>
                <a:lnTo>
                  <a:pt x="184403" y="0"/>
                </a:lnTo>
                <a:close/>
              </a:path>
            </a:pathLst>
          </a:custGeom>
          <a:solidFill>
            <a:srgbClr val="FFFFFF"/>
          </a:solidFill>
        </p:spPr>
        <p:txBody>
          <a:bodyPr wrap="square" lIns="0" tIns="0" rIns="0" bIns="0" rtlCol="0"/>
          <a:lstStyle/>
          <a:p>
            <a:endParaRPr/>
          </a:p>
        </p:txBody>
      </p:sp>
      <p:sp>
        <p:nvSpPr>
          <p:cNvPr id="316" name="object 316"/>
          <p:cNvSpPr/>
          <p:nvPr/>
        </p:nvSpPr>
        <p:spPr>
          <a:xfrm>
            <a:off x="6932676" y="2447544"/>
            <a:ext cx="368935" cy="593090"/>
          </a:xfrm>
          <a:custGeom>
            <a:avLst/>
            <a:gdLst/>
            <a:ahLst/>
            <a:cxnLst/>
            <a:rect l="l" t="t" r="r" b="b"/>
            <a:pathLst>
              <a:path w="368934" h="593089">
                <a:moveTo>
                  <a:pt x="92201" y="592835"/>
                </a:moveTo>
                <a:lnTo>
                  <a:pt x="92201" y="184403"/>
                </a:lnTo>
                <a:lnTo>
                  <a:pt x="0" y="184403"/>
                </a:lnTo>
                <a:lnTo>
                  <a:pt x="184403" y="0"/>
                </a:lnTo>
                <a:lnTo>
                  <a:pt x="368807" y="184403"/>
                </a:lnTo>
                <a:lnTo>
                  <a:pt x="276605" y="184403"/>
                </a:lnTo>
                <a:lnTo>
                  <a:pt x="276605" y="592835"/>
                </a:lnTo>
                <a:lnTo>
                  <a:pt x="92201" y="592835"/>
                </a:lnTo>
                <a:close/>
              </a:path>
            </a:pathLst>
          </a:custGeom>
          <a:ln w="9144">
            <a:solidFill>
              <a:srgbClr val="00B3F1"/>
            </a:solidFill>
          </a:ln>
        </p:spPr>
        <p:txBody>
          <a:bodyPr wrap="square" lIns="0" tIns="0" rIns="0" bIns="0" rtlCol="0"/>
          <a:lstStyle/>
          <a:p>
            <a:endParaRPr/>
          </a:p>
        </p:txBody>
      </p:sp>
      <p:sp>
        <p:nvSpPr>
          <p:cNvPr id="317" name="object 317"/>
          <p:cNvSpPr txBox="1"/>
          <p:nvPr/>
        </p:nvSpPr>
        <p:spPr>
          <a:xfrm>
            <a:off x="7028306" y="2647691"/>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18" name="object 318"/>
          <p:cNvSpPr/>
          <p:nvPr/>
        </p:nvSpPr>
        <p:spPr>
          <a:xfrm>
            <a:off x="1697735" y="2602992"/>
            <a:ext cx="477012" cy="1999487"/>
          </a:xfrm>
          <a:prstGeom prst="rect">
            <a:avLst/>
          </a:prstGeom>
          <a:blipFill>
            <a:blip r:embed="rId128" cstate="print"/>
            <a:stretch>
              <a:fillRect/>
            </a:stretch>
          </a:blipFill>
        </p:spPr>
        <p:txBody>
          <a:bodyPr wrap="square" lIns="0" tIns="0" rIns="0" bIns="0" rtlCol="0"/>
          <a:lstStyle/>
          <a:p>
            <a:endParaRPr/>
          </a:p>
        </p:txBody>
      </p:sp>
      <p:sp>
        <p:nvSpPr>
          <p:cNvPr id="319" name="object 319"/>
          <p:cNvSpPr/>
          <p:nvPr/>
        </p:nvSpPr>
        <p:spPr>
          <a:xfrm>
            <a:off x="1824227" y="3147060"/>
            <a:ext cx="245363" cy="1021080"/>
          </a:xfrm>
          <a:prstGeom prst="rect">
            <a:avLst/>
          </a:prstGeom>
          <a:blipFill>
            <a:blip r:embed="rId129" cstate="print"/>
            <a:stretch>
              <a:fillRect/>
            </a:stretch>
          </a:blipFill>
        </p:spPr>
        <p:txBody>
          <a:bodyPr wrap="square" lIns="0" tIns="0" rIns="0" bIns="0" rtlCol="0"/>
          <a:lstStyle/>
          <a:p>
            <a:endParaRPr/>
          </a:p>
        </p:txBody>
      </p:sp>
      <p:sp>
        <p:nvSpPr>
          <p:cNvPr id="320" name="object 320"/>
          <p:cNvSpPr/>
          <p:nvPr/>
        </p:nvSpPr>
        <p:spPr>
          <a:xfrm>
            <a:off x="1751076" y="2631948"/>
            <a:ext cx="370840" cy="1903730"/>
          </a:xfrm>
          <a:custGeom>
            <a:avLst/>
            <a:gdLst/>
            <a:ahLst/>
            <a:cxnLst/>
            <a:rect l="l" t="t" r="r" b="b"/>
            <a:pathLst>
              <a:path w="370839" h="1903729">
                <a:moveTo>
                  <a:pt x="277749" y="209803"/>
                </a:moveTo>
                <a:lnTo>
                  <a:pt x="92582" y="209803"/>
                </a:lnTo>
                <a:lnTo>
                  <a:pt x="92582" y="1903476"/>
                </a:lnTo>
                <a:lnTo>
                  <a:pt x="277749" y="1903476"/>
                </a:lnTo>
                <a:lnTo>
                  <a:pt x="277749" y="209803"/>
                </a:lnTo>
                <a:close/>
              </a:path>
              <a:path w="370839" h="1903729">
                <a:moveTo>
                  <a:pt x="185166" y="0"/>
                </a:moveTo>
                <a:lnTo>
                  <a:pt x="0" y="209803"/>
                </a:lnTo>
                <a:lnTo>
                  <a:pt x="370331" y="209803"/>
                </a:lnTo>
                <a:lnTo>
                  <a:pt x="185166" y="0"/>
                </a:lnTo>
                <a:close/>
              </a:path>
            </a:pathLst>
          </a:custGeom>
          <a:solidFill>
            <a:srgbClr val="FFFFFF"/>
          </a:solidFill>
        </p:spPr>
        <p:txBody>
          <a:bodyPr wrap="square" lIns="0" tIns="0" rIns="0" bIns="0" rtlCol="0"/>
          <a:lstStyle/>
          <a:p>
            <a:endParaRPr/>
          </a:p>
        </p:txBody>
      </p:sp>
      <p:sp>
        <p:nvSpPr>
          <p:cNvPr id="321" name="object 321"/>
          <p:cNvSpPr/>
          <p:nvPr/>
        </p:nvSpPr>
        <p:spPr>
          <a:xfrm>
            <a:off x="1751076" y="2631948"/>
            <a:ext cx="370840" cy="1903730"/>
          </a:xfrm>
          <a:custGeom>
            <a:avLst/>
            <a:gdLst/>
            <a:ahLst/>
            <a:cxnLst/>
            <a:rect l="l" t="t" r="r" b="b"/>
            <a:pathLst>
              <a:path w="370839" h="1903729">
                <a:moveTo>
                  <a:pt x="92582" y="1903476"/>
                </a:moveTo>
                <a:lnTo>
                  <a:pt x="92582" y="209803"/>
                </a:lnTo>
                <a:lnTo>
                  <a:pt x="0" y="209803"/>
                </a:lnTo>
                <a:lnTo>
                  <a:pt x="185166" y="0"/>
                </a:lnTo>
                <a:lnTo>
                  <a:pt x="370331" y="209803"/>
                </a:lnTo>
                <a:lnTo>
                  <a:pt x="277749" y="209803"/>
                </a:lnTo>
                <a:lnTo>
                  <a:pt x="277749" y="1903476"/>
                </a:lnTo>
                <a:lnTo>
                  <a:pt x="92582" y="1903476"/>
                </a:lnTo>
                <a:close/>
              </a:path>
            </a:pathLst>
          </a:custGeom>
          <a:ln w="9144">
            <a:solidFill>
              <a:srgbClr val="00B3F1"/>
            </a:solidFill>
          </a:ln>
        </p:spPr>
        <p:txBody>
          <a:bodyPr wrap="square" lIns="0" tIns="0" rIns="0" bIns="0" rtlCol="0"/>
          <a:lstStyle/>
          <a:p>
            <a:endParaRPr/>
          </a:p>
        </p:txBody>
      </p:sp>
      <p:sp>
        <p:nvSpPr>
          <p:cNvPr id="322" name="object 322"/>
          <p:cNvSpPr txBox="1"/>
          <p:nvPr/>
        </p:nvSpPr>
        <p:spPr>
          <a:xfrm>
            <a:off x="1892426" y="3203710"/>
            <a:ext cx="101600" cy="869315"/>
          </a:xfrm>
          <a:prstGeom prst="rect">
            <a:avLst/>
          </a:prstGeom>
        </p:spPr>
        <p:txBody>
          <a:bodyPr vert="vert270" wrap="square" lIns="0" tIns="0" rIns="0" bIns="0" rtlCol="0">
            <a:spAutoFit/>
          </a:bodyPr>
          <a:lstStyle/>
          <a:p>
            <a:pPr marL="12700">
              <a:lnSpc>
                <a:spcPts val="670"/>
              </a:lnSpc>
            </a:pPr>
            <a:r>
              <a:rPr sz="600" dirty="0">
                <a:latin typeface="Calibri"/>
                <a:cs typeface="Calibri"/>
              </a:rPr>
              <a:t>On Dema</a:t>
            </a:r>
            <a:r>
              <a:rPr sz="600" spc="-5" dirty="0">
                <a:latin typeface="Calibri"/>
                <a:cs typeface="Calibri"/>
              </a:rPr>
              <a:t>n</a:t>
            </a:r>
            <a:r>
              <a:rPr sz="600" dirty="0">
                <a:latin typeface="Calibri"/>
                <a:cs typeface="Calibri"/>
              </a:rPr>
              <a:t>d</a:t>
            </a:r>
            <a:r>
              <a:rPr sz="600" spc="-10" dirty="0">
                <a:latin typeface="Calibri"/>
                <a:cs typeface="Calibri"/>
              </a:rPr>
              <a:t> </a:t>
            </a:r>
            <a:r>
              <a:rPr sz="600" spc="-5" dirty="0">
                <a:latin typeface="Calibri"/>
                <a:cs typeface="Calibri"/>
              </a:rPr>
              <a:t>(D</a:t>
            </a:r>
            <a:r>
              <a:rPr sz="600" dirty="0">
                <a:latin typeface="Calibri"/>
                <a:cs typeface="Calibri"/>
              </a:rPr>
              <a:t>ata</a:t>
            </a:r>
            <a:r>
              <a:rPr sz="600" spc="5" dirty="0">
                <a:latin typeface="Calibri"/>
                <a:cs typeface="Calibri"/>
              </a:rPr>
              <a:t> </a:t>
            </a:r>
            <a:r>
              <a:rPr sz="600" spc="-5" dirty="0">
                <a:latin typeface="Calibri"/>
                <a:cs typeface="Calibri"/>
              </a:rPr>
              <a:t>E</a:t>
            </a:r>
            <a:r>
              <a:rPr sz="600" dirty="0">
                <a:latin typeface="Calibri"/>
                <a:cs typeface="Calibri"/>
              </a:rPr>
              <a:t>xt</a:t>
            </a:r>
            <a:r>
              <a:rPr sz="600" spc="-10" dirty="0">
                <a:latin typeface="Calibri"/>
                <a:cs typeface="Calibri"/>
              </a:rPr>
              <a:t>r</a:t>
            </a:r>
            <a:r>
              <a:rPr sz="600" dirty="0">
                <a:latin typeface="Calibri"/>
                <a:cs typeface="Calibri"/>
              </a:rPr>
              <a:t>acts)</a:t>
            </a:r>
            <a:endParaRPr sz="600">
              <a:latin typeface="Calibri"/>
              <a:cs typeface="Calibri"/>
            </a:endParaRPr>
          </a:p>
        </p:txBody>
      </p:sp>
      <p:sp>
        <p:nvSpPr>
          <p:cNvPr id="323" name="object 323"/>
          <p:cNvSpPr/>
          <p:nvPr/>
        </p:nvSpPr>
        <p:spPr>
          <a:xfrm>
            <a:off x="4445508" y="1519427"/>
            <a:ext cx="477012" cy="688848"/>
          </a:xfrm>
          <a:prstGeom prst="rect">
            <a:avLst/>
          </a:prstGeom>
          <a:blipFill>
            <a:blip r:embed="rId130" cstate="print"/>
            <a:stretch>
              <a:fillRect/>
            </a:stretch>
          </a:blipFill>
        </p:spPr>
        <p:txBody>
          <a:bodyPr wrap="square" lIns="0" tIns="0" rIns="0" bIns="0" rtlCol="0"/>
          <a:lstStyle/>
          <a:p>
            <a:endParaRPr/>
          </a:p>
        </p:txBody>
      </p:sp>
      <p:sp>
        <p:nvSpPr>
          <p:cNvPr id="324" name="object 324"/>
          <p:cNvSpPr/>
          <p:nvPr/>
        </p:nvSpPr>
        <p:spPr>
          <a:xfrm>
            <a:off x="4526279" y="1670304"/>
            <a:ext cx="336803" cy="484632"/>
          </a:xfrm>
          <a:prstGeom prst="rect">
            <a:avLst/>
          </a:prstGeom>
          <a:blipFill>
            <a:blip r:embed="rId131" cstate="print"/>
            <a:stretch>
              <a:fillRect/>
            </a:stretch>
          </a:blipFill>
        </p:spPr>
        <p:txBody>
          <a:bodyPr wrap="square" lIns="0" tIns="0" rIns="0" bIns="0" rtlCol="0"/>
          <a:lstStyle/>
          <a:p>
            <a:endParaRPr/>
          </a:p>
        </p:txBody>
      </p:sp>
      <p:sp>
        <p:nvSpPr>
          <p:cNvPr id="325" name="object 325"/>
          <p:cNvSpPr/>
          <p:nvPr/>
        </p:nvSpPr>
        <p:spPr>
          <a:xfrm>
            <a:off x="4498847" y="1548383"/>
            <a:ext cx="370840" cy="593090"/>
          </a:xfrm>
          <a:custGeom>
            <a:avLst/>
            <a:gdLst/>
            <a:ahLst/>
            <a:cxnLst/>
            <a:rect l="l" t="t" r="r" b="b"/>
            <a:pathLst>
              <a:path w="370839" h="593089">
                <a:moveTo>
                  <a:pt x="277749" y="185165"/>
                </a:moveTo>
                <a:lnTo>
                  <a:pt x="92582" y="185165"/>
                </a:lnTo>
                <a:lnTo>
                  <a:pt x="92582" y="592836"/>
                </a:lnTo>
                <a:lnTo>
                  <a:pt x="277749" y="592836"/>
                </a:lnTo>
                <a:lnTo>
                  <a:pt x="277749" y="185165"/>
                </a:lnTo>
                <a:close/>
              </a:path>
              <a:path w="370839" h="593089">
                <a:moveTo>
                  <a:pt x="185165" y="0"/>
                </a:moveTo>
                <a:lnTo>
                  <a:pt x="0" y="185165"/>
                </a:lnTo>
                <a:lnTo>
                  <a:pt x="370331" y="185165"/>
                </a:lnTo>
                <a:lnTo>
                  <a:pt x="185165" y="0"/>
                </a:lnTo>
                <a:close/>
              </a:path>
            </a:pathLst>
          </a:custGeom>
          <a:solidFill>
            <a:srgbClr val="FFFFFF"/>
          </a:solidFill>
        </p:spPr>
        <p:txBody>
          <a:bodyPr wrap="square" lIns="0" tIns="0" rIns="0" bIns="0" rtlCol="0"/>
          <a:lstStyle/>
          <a:p>
            <a:endParaRPr/>
          </a:p>
        </p:txBody>
      </p:sp>
      <p:sp>
        <p:nvSpPr>
          <p:cNvPr id="326" name="object 326"/>
          <p:cNvSpPr/>
          <p:nvPr/>
        </p:nvSpPr>
        <p:spPr>
          <a:xfrm>
            <a:off x="4498847" y="1548383"/>
            <a:ext cx="370840" cy="593090"/>
          </a:xfrm>
          <a:custGeom>
            <a:avLst/>
            <a:gdLst/>
            <a:ahLst/>
            <a:cxnLst/>
            <a:rect l="l" t="t" r="r" b="b"/>
            <a:pathLst>
              <a:path w="370839" h="593089">
                <a:moveTo>
                  <a:pt x="92582" y="592836"/>
                </a:moveTo>
                <a:lnTo>
                  <a:pt x="92582" y="185165"/>
                </a:lnTo>
                <a:lnTo>
                  <a:pt x="0" y="185165"/>
                </a:lnTo>
                <a:lnTo>
                  <a:pt x="185165" y="0"/>
                </a:lnTo>
                <a:lnTo>
                  <a:pt x="370331" y="185165"/>
                </a:lnTo>
                <a:lnTo>
                  <a:pt x="277749" y="185165"/>
                </a:lnTo>
                <a:lnTo>
                  <a:pt x="277749" y="592836"/>
                </a:lnTo>
                <a:lnTo>
                  <a:pt x="92582" y="592836"/>
                </a:lnTo>
                <a:close/>
              </a:path>
            </a:pathLst>
          </a:custGeom>
          <a:ln w="9144">
            <a:solidFill>
              <a:srgbClr val="00B3F1"/>
            </a:solidFill>
          </a:ln>
        </p:spPr>
        <p:txBody>
          <a:bodyPr wrap="square" lIns="0" tIns="0" rIns="0" bIns="0" rtlCol="0"/>
          <a:lstStyle/>
          <a:p>
            <a:endParaRPr/>
          </a:p>
        </p:txBody>
      </p:sp>
      <p:sp>
        <p:nvSpPr>
          <p:cNvPr id="327" name="object 327"/>
          <p:cNvSpPr txBox="1"/>
          <p:nvPr/>
        </p:nvSpPr>
        <p:spPr>
          <a:xfrm>
            <a:off x="4595114" y="1726009"/>
            <a:ext cx="193040" cy="333375"/>
          </a:xfrm>
          <a:prstGeom prst="rect">
            <a:avLst/>
          </a:prstGeom>
        </p:spPr>
        <p:txBody>
          <a:bodyPr vert="vert270" wrap="square" lIns="0" tIns="0" rIns="0" bIns="0" rtlCol="0">
            <a:spAutoFit/>
          </a:bodyPr>
          <a:lstStyle/>
          <a:p>
            <a:pPr algn="ctr">
              <a:lnSpc>
                <a:spcPts val="670"/>
              </a:lnSpc>
            </a:pPr>
            <a:r>
              <a:rPr sz="600" spc="-5" dirty="0">
                <a:latin typeface="Calibri"/>
                <a:cs typeface="Calibri"/>
              </a:rPr>
              <a:t>E</a:t>
            </a:r>
            <a:r>
              <a:rPr sz="600" dirty="0">
                <a:latin typeface="Calibri"/>
                <a:cs typeface="Calibri"/>
              </a:rPr>
              <a:t>ma</a:t>
            </a:r>
            <a:r>
              <a:rPr sz="600" spc="-5" dirty="0">
                <a:latin typeface="Calibri"/>
                <a:cs typeface="Calibri"/>
              </a:rPr>
              <a:t>i</a:t>
            </a:r>
            <a:r>
              <a:rPr sz="600" dirty="0">
                <a:latin typeface="Calibri"/>
                <a:cs typeface="Calibri"/>
              </a:rPr>
              <a:t>l</a:t>
            </a:r>
            <a:endParaRPr sz="600">
              <a:latin typeface="Calibri"/>
              <a:cs typeface="Calibri"/>
            </a:endParaRPr>
          </a:p>
          <a:p>
            <a:pPr algn="ctr">
              <a:lnSpc>
                <a:spcPct val="100000"/>
              </a:lnSpc>
            </a:pPr>
            <a:r>
              <a:rPr sz="600" spc="-5" dirty="0">
                <a:latin typeface="Calibri"/>
                <a:cs typeface="Calibri"/>
              </a:rPr>
              <a:t>B</a:t>
            </a:r>
            <a:r>
              <a:rPr sz="600" spc="-10" dirty="0">
                <a:latin typeface="Calibri"/>
                <a:cs typeface="Calibri"/>
              </a:rPr>
              <a:t>r</a:t>
            </a:r>
            <a:r>
              <a:rPr sz="600" spc="-5" dirty="0">
                <a:latin typeface="Calibri"/>
                <a:cs typeface="Calibri"/>
              </a:rPr>
              <a:t>o</a:t>
            </a:r>
            <a:r>
              <a:rPr sz="600" dirty="0">
                <a:latin typeface="Calibri"/>
                <a:cs typeface="Calibri"/>
              </a:rPr>
              <a:t>a</a:t>
            </a:r>
            <a:r>
              <a:rPr sz="600" spc="-5" dirty="0">
                <a:latin typeface="Calibri"/>
                <a:cs typeface="Calibri"/>
              </a:rPr>
              <a:t>dc</a:t>
            </a:r>
            <a:r>
              <a:rPr sz="600" dirty="0">
                <a:latin typeface="Calibri"/>
                <a:cs typeface="Calibri"/>
              </a:rPr>
              <a:t>a</a:t>
            </a:r>
            <a:r>
              <a:rPr sz="600" spc="5" dirty="0">
                <a:latin typeface="Calibri"/>
                <a:cs typeface="Calibri"/>
              </a:rPr>
              <a:t>s</a:t>
            </a:r>
            <a:r>
              <a:rPr sz="600" dirty="0">
                <a:latin typeface="Calibri"/>
                <a:cs typeface="Calibri"/>
              </a:rPr>
              <a:t>t</a:t>
            </a:r>
            <a:endParaRPr sz="600">
              <a:latin typeface="Calibri"/>
              <a:cs typeface="Calibri"/>
            </a:endParaRPr>
          </a:p>
        </p:txBody>
      </p:sp>
      <p:sp>
        <p:nvSpPr>
          <p:cNvPr id="328" name="object 328"/>
          <p:cNvSpPr/>
          <p:nvPr/>
        </p:nvSpPr>
        <p:spPr>
          <a:xfrm>
            <a:off x="2435351" y="2049779"/>
            <a:ext cx="1138427" cy="464820"/>
          </a:xfrm>
          <a:prstGeom prst="rect">
            <a:avLst/>
          </a:prstGeom>
          <a:blipFill>
            <a:blip r:embed="rId132" cstate="print"/>
            <a:stretch>
              <a:fillRect/>
            </a:stretch>
          </a:blipFill>
        </p:spPr>
        <p:txBody>
          <a:bodyPr wrap="square" lIns="0" tIns="0" rIns="0" bIns="0" rtlCol="0"/>
          <a:lstStyle/>
          <a:p>
            <a:endParaRPr/>
          </a:p>
        </p:txBody>
      </p:sp>
      <p:sp>
        <p:nvSpPr>
          <p:cNvPr id="329" name="object 329"/>
          <p:cNvSpPr/>
          <p:nvPr/>
        </p:nvSpPr>
        <p:spPr>
          <a:xfrm>
            <a:off x="2776727" y="2170176"/>
            <a:ext cx="547115" cy="245363"/>
          </a:xfrm>
          <a:prstGeom prst="rect">
            <a:avLst/>
          </a:prstGeom>
          <a:blipFill>
            <a:blip r:embed="rId107" cstate="print"/>
            <a:stretch>
              <a:fillRect/>
            </a:stretch>
          </a:blipFill>
        </p:spPr>
        <p:txBody>
          <a:bodyPr wrap="square" lIns="0" tIns="0" rIns="0" bIns="0" rtlCol="0"/>
          <a:lstStyle/>
          <a:p>
            <a:endParaRPr/>
          </a:p>
        </p:txBody>
      </p:sp>
      <p:sp>
        <p:nvSpPr>
          <p:cNvPr id="330" name="object 330"/>
          <p:cNvSpPr/>
          <p:nvPr/>
        </p:nvSpPr>
        <p:spPr>
          <a:xfrm>
            <a:off x="2482595" y="2077211"/>
            <a:ext cx="1043940" cy="370840"/>
          </a:xfrm>
          <a:custGeom>
            <a:avLst/>
            <a:gdLst/>
            <a:ahLst/>
            <a:cxnLst/>
            <a:rect l="l" t="t" r="r" b="b"/>
            <a:pathLst>
              <a:path w="1043939" h="370839">
                <a:moveTo>
                  <a:pt x="185166" y="0"/>
                </a:moveTo>
                <a:lnTo>
                  <a:pt x="0" y="185165"/>
                </a:lnTo>
                <a:lnTo>
                  <a:pt x="185166" y="370332"/>
                </a:lnTo>
                <a:lnTo>
                  <a:pt x="185166" y="277749"/>
                </a:lnTo>
                <a:lnTo>
                  <a:pt x="1043940" y="277749"/>
                </a:lnTo>
                <a:lnTo>
                  <a:pt x="1043940" y="92583"/>
                </a:lnTo>
                <a:lnTo>
                  <a:pt x="185166" y="92583"/>
                </a:lnTo>
                <a:lnTo>
                  <a:pt x="185166" y="0"/>
                </a:lnTo>
                <a:close/>
              </a:path>
            </a:pathLst>
          </a:custGeom>
          <a:solidFill>
            <a:srgbClr val="FFFFFF"/>
          </a:solidFill>
        </p:spPr>
        <p:txBody>
          <a:bodyPr wrap="square" lIns="0" tIns="0" rIns="0" bIns="0" rtlCol="0"/>
          <a:lstStyle/>
          <a:p>
            <a:endParaRPr/>
          </a:p>
        </p:txBody>
      </p:sp>
      <p:sp>
        <p:nvSpPr>
          <p:cNvPr id="331" name="object 331"/>
          <p:cNvSpPr/>
          <p:nvPr/>
        </p:nvSpPr>
        <p:spPr>
          <a:xfrm>
            <a:off x="2482595" y="2077211"/>
            <a:ext cx="1043940" cy="370840"/>
          </a:xfrm>
          <a:custGeom>
            <a:avLst/>
            <a:gdLst/>
            <a:ahLst/>
            <a:cxnLst/>
            <a:rect l="l" t="t" r="r" b="b"/>
            <a:pathLst>
              <a:path w="1043939" h="370839">
                <a:moveTo>
                  <a:pt x="0" y="185165"/>
                </a:moveTo>
                <a:lnTo>
                  <a:pt x="185166" y="0"/>
                </a:lnTo>
                <a:lnTo>
                  <a:pt x="185166" y="92583"/>
                </a:lnTo>
                <a:lnTo>
                  <a:pt x="1043940" y="92583"/>
                </a:lnTo>
                <a:lnTo>
                  <a:pt x="1043940" y="277749"/>
                </a:lnTo>
                <a:lnTo>
                  <a:pt x="185166" y="277749"/>
                </a:lnTo>
                <a:lnTo>
                  <a:pt x="185166" y="370332"/>
                </a:lnTo>
                <a:lnTo>
                  <a:pt x="0" y="185165"/>
                </a:lnTo>
                <a:close/>
              </a:path>
            </a:pathLst>
          </a:custGeom>
          <a:ln w="9144">
            <a:solidFill>
              <a:srgbClr val="00B3F1"/>
            </a:solidFill>
          </a:ln>
        </p:spPr>
        <p:txBody>
          <a:bodyPr wrap="square" lIns="0" tIns="0" rIns="0" bIns="0" rtlCol="0"/>
          <a:lstStyle/>
          <a:p>
            <a:endParaRPr/>
          </a:p>
        </p:txBody>
      </p:sp>
      <p:sp>
        <p:nvSpPr>
          <p:cNvPr id="332" name="object 332"/>
          <p:cNvSpPr txBox="1"/>
          <p:nvPr/>
        </p:nvSpPr>
        <p:spPr>
          <a:xfrm>
            <a:off x="2853308" y="2212594"/>
            <a:ext cx="396240"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On</a:t>
            </a:r>
            <a:r>
              <a:rPr sz="600" spc="-75" dirty="0">
                <a:latin typeface="Calibri"/>
                <a:cs typeface="Calibri"/>
              </a:rPr>
              <a:t> </a:t>
            </a:r>
            <a:r>
              <a:rPr sz="600" spc="-5" dirty="0">
                <a:latin typeface="Calibri"/>
                <a:cs typeface="Calibri"/>
              </a:rPr>
              <a:t>Demand</a:t>
            </a:r>
            <a:endParaRPr sz="600">
              <a:latin typeface="Calibri"/>
              <a:cs typeface="Calibri"/>
            </a:endParaRPr>
          </a:p>
        </p:txBody>
      </p:sp>
      <p:sp>
        <p:nvSpPr>
          <p:cNvPr id="333" name="object 333"/>
          <p:cNvSpPr/>
          <p:nvPr/>
        </p:nvSpPr>
        <p:spPr>
          <a:xfrm>
            <a:off x="5693664" y="3541776"/>
            <a:ext cx="473963" cy="1229868"/>
          </a:xfrm>
          <a:prstGeom prst="rect">
            <a:avLst/>
          </a:prstGeom>
          <a:blipFill>
            <a:blip r:embed="rId133" cstate="print"/>
            <a:stretch>
              <a:fillRect/>
            </a:stretch>
          </a:blipFill>
        </p:spPr>
        <p:txBody>
          <a:bodyPr wrap="square" lIns="0" tIns="0" rIns="0" bIns="0" rtlCol="0"/>
          <a:lstStyle/>
          <a:p>
            <a:endParaRPr/>
          </a:p>
        </p:txBody>
      </p:sp>
      <p:sp>
        <p:nvSpPr>
          <p:cNvPr id="334" name="object 334"/>
          <p:cNvSpPr/>
          <p:nvPr/>
        </p:nvSpPr>
        <p:spPr>
          <a:xfrm>
            <a:off x="5747003" y="3569208"/>
            <a:ext cx="367665" cy="1134110"/>
          </a:xfrm>
          <a:custGeom>
            <a:avLst/>
            <a:gdLst/>
            <a:ahLst/>
            <a:cxnLst/>
            <a:rect l="l" t="t" r="r" b="b"/>
            <a:pathLst>
              <a:path w="367664" h="1134110">
                <a:moveTo>
                  <a:pt x="367284" y="950213"/>
                </a:moveTo>
                <a:lnTo>
                  <a:pt x="0" y="950213"/>
                </a:lnTo>
                <a:lnTo>
                  <a:pt x="183642" y="1133855"/>
                </a:lnTo>
                <a:lnTo>
                  <a:pt x="367284" y="950213"/>
                </a:lnTo>
                <a:close/>
              </a:path>
              <a:path w="367664" h="1134110">
                <a:moveTo>
                  <a:pt x="275463" y="0"/>
                </a:moveTo>
                <a:lnTo>
                  <a:pt x="91821" y="0"/>
                </a:lnTo>
                <a:lnTo>
                  <a:pt x="91821" y="950213"/>
                </a:lnTo>
                <a:lnTo>
                  <a:pt x="275463" y="950213"/>
                </a:lnTo>
                <a:lnTo>
                  <a:pt x="275463" y="0"/>
                </a:lnTo>
                <a:close/>
              </a:path>
            </a:pathLst>
          </a:custGeom>
          <a:solidFill>
            <a:srgbClr val="FFFFFF"/>
          </a:solidFill>
        </p:spPr>
        <p:txBody>
          <a:bodyPr wrap="square" lIns="0" tIns="0" rIns="0" bIns="0" rtlCol="0"/>
          <a:lstStyle/>
          <a:p>
            <a:endParaRPr/>
          </a:p>
        </p:txBody>
      </p:sp>
      <p:sp>
        <p:nvSpPr>
          <p:cNvPr id="335" name="object 335"/>
          <p:cNvSpPr/>
          <p:nvPr/>
        </p:nvSpPr>
        <p:spPr>
          <a:xfrm>
            <a:off x="5747003" y="3569208"/>
            <a:ext cx="367665" cy="1134110"/>
          </a:xfrm>
          <a:custGeom>
            <a:avLst/>
            <a:gdLst/>
            <a:ahLst/>
            <a:cxnLst/>
            <a:rect l="l" t="t" r="r" b="b"/>
            <a:pathLst>
              <a:path w="367664" h="1134110">
                <a:moveTo>
                  <a:pt x="275463" y="0"/>
                </a:moveTo>
                <a:lnTo>
                  <a:pt x="275463" y="950213"/>
                </a:lnTo>
                <a:lnTo>
                  <a:pt x="367284" y="950213"/>
                </a:lnTo>
                <a:lnTo>
                  <a:pt x="183642" y="1133855"/>
                </a:lnTo>
                <a:lnTo>
                  <a:pt x="0" y="950213"/>
                </a:lnTo>
                <a:lnTo>
                  <a:pt x="91821" y="950213"/>
                </a:lnTo>
                <a:lnTo>
                  <a:pt x="91821" y="0"/>
                </a:lnTo>
                <a:lnTo>
                  <a:pt x="275463" y="0"/>
                </a:lnTo>
                <a:close/>
              </a:path>
            </a:pathLst>
          </a:custGeom>
          <a:ln w="9144">
            <a:solidFill>
              <a:srgbClr val="00B3F1"/>
            </a:solidFill>
          </a:ln>
        </p:spPr>
        <p:txBody>
          <a:bodyPr wrap="square" lIns="0" tIns="0" rIns="0" bIns="0" rtlCol="0"/>
          <a:lstStyle/>
          <a:p>
            <a:endParaRPr/>
          </a:p>
        </p:txBody>
      </p:sp>
      <p:sp>
        <p:nvSpPr>
          <p:cNvPr id="336" name="object 336"/>
          <p:cNvSpPr/>
          <p:nvPr/>
        </p:nvSpPr>
        <p:spPr>
          <a:xfrm>
            <a:off x="5597652" y="3387852"/>
            <a:ext cx="477012" cy="1229868"/>
          </a:xfrm>
          <a:prstGeom prst="rect">
            <a:avLst/>
          </a:prstGeom>
          <a:blipFill>
            <a:blip r:embed="rId134" cstate="print"/>
            <a:stretch>
              <a:fillRect/>
            </a:stretch>
          </a:blipFill>
        </p:spPr>
        <p:txBody>
          <a:bodyPr wrap="square" lIns="0" tIns="0" rIns="0" bIns="0" rtlCol="0"/>
          <a:lstStyle/>
          <a:p>
            <a:endParaRPr/>
          </a:p>
        </p:txBody>
      </p:sp>
      <p:sp>
        <p:nvSpPr>
          <p:cNvPr id="337" name="object 337"/>
          <p:cNvSpPr/>
          <p:nvPr/>
        </p:nvSpPr>
        <p:spPr>
          <a:xfrm>
            <a:off x="5725667" y="3768852"/>
            <a:ext cx="245363" cy="562356"/>
          </a:xfrm>
          <a:prstGeom prst="rect">
            <a:avLst/>
          </a:prstGeom>
          <a:blipFill>
            <a:blip r:embed="rId135" cstate="print"/>
            <a:stretch>
              <a:fillRect/>
            </a:stretch>
          </a:blipFill>
        </p:spPr>
        <p:txBody>
          <a:bodyPr wrap="square" lIns="0" tIns="0" rIns="0" bIns="0" rtlCol="0"/>
          <a:lstStyle/>
          <a:p>
            <a:endParaRPr/>
          </a:p>
        </p:txBody>
      </p:sp>
      <p:sp>
        <p:nvSpPr>
          <p:cNvPr id="338" name="object 338"/>
          <p:cNvSpPr/>
          <p:nvPr/>
        </p:nvSpPr>
        <p:spPr>
          <a:xfrm>
            <a:off x="5650991" y="3416808"/>
            <a:ext cx="370840" cy="1134110"/>
          </a:xfrm>
          <a:custGeom>
            <a:avLst/>
            <a:gdLst/>
            <a:ahLst/>
            <a:cxnLst/>
            <a:rect l="l" t="t" r="r" b="b"/>
            <a:pathLst>
              <a:path w="370839" h="1134110">
                <a:moveTo>
                  <a:pt x="277749" y="185165"/>
                </a:moveTo>
                <a:lnTo>
                  <a:pt x="92583" y="185165"/>
                </a:lnTo>
                <a:lnTo>
                  <a:pt x="92583" y="1133855"/>
                </a:lnTo>
                <a:lnTo>
                  <a:pt x="277749" y="1133855"/>
                </a:lnTo>
                <a:lnTo>
                  <a:pt x="277749" y="185165"/>
                </a:lnTo>
                <a:close/>
              </a:path>
              <a:path w="370839" h="1134110">
                <a:moveTo>
                  <a:pt x="185166" y="0"/>
                </a:moveTo>
                <a:lnTo>
                  <a:pt x="0" y="185165"/>
                </a:lnTo>
                <a:lnTo>
                  <a:pt x="370332" y="185165"/>
                </a:lnTo>
                <a:lnTo>
                  <a:pt x="185166" y="0"/>
                </a:lnTo>
                <a:close/>
              </a:path>
            </a:pathLst>
          </a:custGeom>
          <a:solidFill>
            <a:srgbClr val="FFFFFF"/>
          </a:solidFill>
        </p:spPr>
        <p:txBody>
          <a:bodyPr wrap="square" lIns="0" tIns="0" rIns="0" bIns="0" rtlCol="0"/>
          <a:lstStyle/>
          <a:p>
            <a:endParaRPr/>
          </a:p>
        </p:txBody>
      </p:sp>
      <p:sp>
        <p:nvSpPr>
          <p:cNvPr id="339" name="object 339"/>
          <p:cNvSpPr/>
          <p:nvPr/>
        </p:nvSpPr>
        <p:spPr>
          <a:xfrm>
            <a:off x="5650991" y="3416808"/>
            <a:ext cx="370840" cy="1134110"/>
          </a:xfrm>
          <a:custGeom>
            <a:avLst/>
            <a:gdLst/>
            <a:ahLst/>
            <a:cxnLst/>
            <a:rect l="l" t="t" r="r" b="b"/>
            <a:pathLst>
              <a:path w="370839" h="1134110">
                <a:moveTo>
                  <a:pt x="92583" y="1133855"/>
                </a:moveTo>
                <a:lnTo>
                  <a:pt x="92583" y="185165"/>
                </a:lnTo>
                <a:lnTo>
                  <a:pt x="0" y="185165"/>
                </a:lnTo>
                <a:lnTo>
                  <a:pt x="185166" y="0"/>
                </a:lnTo>
                <a:lnTo>
                  <a:pt x="370332" y="185165"/>
                </a:lnTo>
                <a:lnTo>
                  <a:pt x="277749" y="185165"/>
                </a:lnTo>
                <a:lnTo>
                  <a:pt x="277749" y="1133855"/>
                </a:lnTo>
                <a:lnTo>
                  <a:pt x="92583" y="1133855"/>
                </a:lnTo>
                <a:close/>
              </a:path>
            </a:pathLst>
          </a:custGeom>
          <a:ln w="9144">
            <a:solidFill>
              <a:srgbClr val="00B3F1"/>
            </a:solidFill>
          </a:ln>
        </p:spPr>
        <p:txBody>
          <a:bodyPr wrap="square" lIns="0" tIns="0" rIns="0" bIns="0" rtlCol="0"/>
          <a:lstStyle/>
          <a:p>
            <a:endParaRPr/>
          </a:p>
        </p:txBody>
      </p:sp>
      <p:sp>
        <p:nvSpPr>
          <p:cNvPr id="340" name="object 340"/>
          <p:cNvSpPr txBox="1"/>
          <p:nvPr/>
        </p:nvSpPr>
        <p:spPr>
          <a:xfrm>
            <a:off x="5793613" y="3826061"/>
            <a:ext cx="101600" cy="411480"/>
          </a:xfrm>
          <a:prstGeom prst="rect">
            <a:avLst/>
          </a:prstGeom>
        </p:spPr>
        <p:txBody>
          <a:bodyPr vert="vert270" wrap="square" lIns="0" tIns="0" rIns="0" bIns="0" rtlCol="0">
            <a:spAutoFit/>
          </a:bodyPr>
          <a:lstStyle/>
          <a:p>
            <a:pPr marL="12700">
              <a:lnSpc>
                <a:spcPts val="670"/>
              </a:lnSpc>
            </a:pPr>
            <a:r>
              <a:rPr sz="600" dirty="0">
                <a:latin typeface="Calibri"/>
                <a:cs typeface="Calibri"/>
              </a:rPr>
              <a:t>Da</a:t>
            </a:r>
            <a:r>
              <a:rPr sz="600" spc="-5" dirty="0">
                <a:latin typeface="Calibri"/>
                <a:cs typeface="Calibri"/>
              </a:rPr>
              <a:t>i</a:t>
            </a:r>
            <a:r>
              <a:rPr sz="600" spc="-10" dirty="0">
                <a:latin typeface="Calibri"/>
                <a:cs typeface="Calibri"/>
              </a:rPr>
              <a:t>l</a:t>
            </a:r>
            <a:r>
              <a:rPr sz="600" dirty="0">
                <a:latin typeface="Calibri"/>
                <a:cs typeface="Calibri"/>
              </a:rPr>
              <a:t>y</a:t>
            </a:r>
            <a:r>
              <a:rPr sz="600" spc="10" dirty="0">
                <a:latin typeface="Calibri"/>
                <a:cs typeface="Calibri"/>
              </a:rPr>
              <a:t> </a:t>
            </a:r>
            <a:r>
              <a:rPr sz="600" spc="-5" dirty="0">
                <a:latin typeface="Calibri"/>
                <a:cs typeface="Calibri"/>
              </a:rPr>
              <a:t>(AB</a:t>
            </a:r>
            <a:r>
              <a:rPr sz="600" dirty="0">
                <a:latin typeface="Calibri"/>
                <a:cs typeface="Calibri"/>
              </a:rPr>
              <a:t>AP)</a:t>
            </a:r>
            <a:endParaRPr sz="600">
              <a:latin typeface="Calibri"/>
              <a:cs typeface="Calibri"/>
            </a:endParaRPr>
          </a:p>
        </p:txBody>
      </p:sp>
      <p:sp>
        <p:nvSpPr>
          <p:cNvPr id="341" name="object 341"/>
          <p:cNvSpPr/>
          <p:nvPr/>
        </p:nvSpPr>
        <p:spPr>
          <a:xfrm>
            <a:off x="5382767" y="2420111"/>
            <a:ext cx="475488" cy="688848"/>
          </a:xfrm>
          <a:prstGeom prst="rect">
            <a:avLst/>
          </a:prstGeom>
          <a:blipFill>
            <a:blip r:embed="rId125" cstate="print"/>
            <a:stretch>
              <a:fillRect/>
            </a:stretch>
          </a:blipFill>
        </p:spPr>
        <p:txBody>
          <a:bodyPr wrap="square" lIns="0" tIns="0" rIns="0" bIns="0" rtlCol="0"/>
          <a:lstStyle/>
          <a:p>
            <a:endParaRPr/>
          </a:p>
        </p:txBody>
      </p:sp>
      <p:sp>
        <p:nvSpPr>
          <p:cNvPr id="342" name="object 342"/>
          <p:cNvSpPr/>
          <p:nvPr/>
        </p:nvSpPr>
        <p:spPr>
          <a:xfrm>
            <a:off x="5463540" y="2593848"/>
            <a:ext cx="336803" cy="438912"/>
          </a:xfrm>
          <a:prstGeom prst="rect">
            <a:avLst/>
          </a:prstGeom>
          <a:blipFill>
            <a:blip r:embed="rId136" cstate="print"/>
            <a:stretch>
              <a:fillRect/>
            </a:stretch>
          </a:blipFill>
        </p:spPr>
        <p:txBody>
          <a:bodyPr wrap="square" lIns="0" tIns="0" rIns="0" bIns="0" rtlCol="0"/>
          <a:lstStyle/>
          <a:p>
            <a:endParaRPr/>
          </a:p>
        </p:txBody>
      </p:sp>
      <p:sp>
        <p:nvSpPr>
          <p:cNvPr id="343" name="object 343"/>
          <p:cNvSpPr/>
          <p:nvPr/>
        </p:nvSpPr>
        <p:spPr>
          <a:xfrm>
            <a:off x="5436108" y="2449067"/>
            <a:ext cx="368935" cy="593090"/>
          </a:xfrm>
          <a:custGeom>
            <a:avLst/>
            <a:gdLst/>
            <a:ahLst/>
            <a:cxnLst/>
            <a:rect l="l" t="t" r="r" b="b"/>
            <a:pathLst>
              <a:path w="368935" h="593089">
                <a:moveTo>
                  <a:pt x="276605" y="184404"/>
                </a:moveTo>
                <a:lnTo>
                  <a:pt x="92201" y="184404"/>
                </a:lnTo>
                <a:lnTo>
                  <a:pt x="92201" y="592836"/>
                </a:lnTo>
                <a:lnTo>
                  <a:pt x="276605" y="592836"/>
                </a:lnTo>
                <a:lnTo>
                  <a:pt x="276605" y="184404"/>
                </a:lnTo>
                <a:close/>
              </a:path>
              <a:path w="368935" h="593089">
                <a:moveTo>
                  <a:pt x="184403" y="0"/>
                </a:moveTo>
                <a:lnTo>
                  <a:pt x="0" y="184404"/>
                </a:lnTo>
                <a:lnTo>
                  <a:pt x="368807" y="184404"/>
                </a:lnTo>
                <a:lnTo>
                  <a:pt x="184403" y="0"/>
                </a:lnTo>
                <a:close/>
              </a:path>
            </a:pathLst>
          </a:custGeom>
          <a:solidFill>
            <a:srgbClr val="FFFFFF"/>
          </a:solidFill>
        </p:spPr>
        <p:txBody>
          <a:bodyPr wrap="square" lIns="0" tIns="0" rIns="0" bIns="0" rtlCol="0"/>
          <a:lstStyle/>
          <a:p>
            <a:endParaRPr/>
          </a:p>
        </p:txBody>
      </p:sp>
      <p:sp>
        <p:nvSpPr>
          <p:cNvPr id="344" name="object 344"/>
          <p:cNvSpPr/>
          <p:nvPr/>
        </p:nvSpPr>
        <p:spPr>
          <a:xfrm>
            <a:off x="5436108" y="2449067"/>
            <a:ext cx="368935" cy="593090"/>
          </a:xfrm>
          <a:custGeom>
            <a:avLst/>
            <a:gdLst/>
            <a:ahLst/>
            <a:cxnLst/>
            <a:rect l="l" t="t" r="r" b="b"/>
            <a:pathLst>
              <a:path w="368935" h="593089">
                <a:moveTo>
                  <a:pt x="92201" y="592836"/>
                </a:moveTo>
                <a:lnTo>
                  <a:pt x="92201" y="184404"/>
                </a:lnTo>
                <a:lnTo>
                  <a:pt x="0" y="184404"/>
                </a:lnTo>
                <a:lnTo>
                  <a:pt x="184403" y="0"/>
                </a:lnTo>
                <a:lnTo>
                  <a:pt x="368807" y="184404"/>
                </a:lnTo>
                <a:lnTo>
                  <a:pt x="276605" y="184404"/>
                </a:lnTo>
                <a:lnTo>
                  <a:pt x="276605" y="592836"/>
                </a:lnTo>
                <a:lnTo>
                  <a:pt x="92201" y="592836"/>
                </a:lnTo>
                <a:close/>
              </a:path>
            </a:pathLst>
          </a:custGeom>
          <a:ln w="9144">
            <a:solidFill>
              <a:srgbClr val="00B3F1"/>
            </a:solidFill>
          </a:ln>
        </p:spPr>
        <p:txBody>
          <a:bodyPr wrap="square" lIns="0" tIns="0" rIns="0" bIns="0" rtlCol="0"/>
          <a:lstStyle/>
          <a:p>
            <a:endParaRPr/>
          </a:p>
        </p:txBody>
      </p:sp>
      <p:sp>
        <p:nvSpPr>
          <p:cNvPr id="345" name="object 345"/>
          <p:cNvSpPr txBox="1"/>
          <p:nvPr/>
        </p:nvSpPr>
        <p:spPr>
          <a:xfrm>
            <a:off x="5531739" y="2649469"/>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46" name="object 346"/>
          <p:cNvSpPr/>
          <p:nvPr/>
        </p:nvSpPr>
        <p:spPr>
          <a:xfrm>
            <a:off x="3607308" y="2420111"/>
            <a:ext cx="477012" cy="688848"/>
          </a:xfrm>
          <a:prstGeom prst="rect">
            <a:avLst/>
          </a:prstGeom>
          <a:blipFill>
            <a:blip r:embed="rId130" cstate="print"/>
            <a:stretch>
              <a:fillRect/>
            </a:stretch>
          </a:blipFill>
        </p:spPr>
        <p:txBody>
          <a:bodyPr wrap="square" lIns="0" tIns="0" rIns="0" bIns="0" rtlCol="0"/>
          <a:lstStyle/>
          <a:p>
            <a:endParaRPr/>
          </a:p>
        </p:txBody>
      </p:sp>
      <p:sp>
        <p:nvSpPr>
          <p:cNvPr id="347" name="object 347"/>
          <p:cNvSpPr/>
          <p:nvPr/>
        </p:nvSpPr>
        <p:spPr>
          <a:xfrm>
            <a:off x="3688079" y="2593848"/>
            <a:ext cx="336803" cy="438912"/>
          </a:xfrm>
          <a:prstGeom prst="rect">
            <a:avLst/>
          </a:prstGeom>
          <a:blipFill>
            <a:blip r:embed="rId137" cstate="print"/>
            <a:stretch>
              <a:fillRect/>
            </a:stretch>
          </a:blipFill>
        </p:spPr>
        <p:txBody>
          <a:bodyPr wrap="square" lIns="0" tIns="0" rIns="0" bIns="0" rtlCol="0"/>
          <a:lstStyle/>
          <a:p>
            <a:endParaRPr/>
          </a:p>
        </p:txBody>
      </p:sp>
      <p:sp>
        <p:nvSpPr>
          <p:cNvPr id="348" name="object 348"/>
          <p:cNvSpPr/>
          <p:nvPr/>
        </p:nvSpPr>
        <p:spPr>
          <a:xfrm>
            <a:off x="3660647" y="2449067"/>
            <a:ext cx="370840" cy="593090"/>
          </a:xfrm>
          <a:custGeom>
            <a:avLst/>
            <a:gdLst/>
            <a:ahLst/>
            <a:cxnLst/>
            <a:rect l="l" t="t" r="r" b="b"/>
            <a:pathLst>
              <a:path w="370839" h="593089">
                <a:moveTo>
                  <a:pt x="277749" y="185166"/>
                </a:moveTo>
                <a:lnTo>
                  <a:pt x="92582" y="185166"/>
                </a:lnTo>
                <a:lnTo>
                  <a:pt x="92582" y="592836"/>
                </a:lnTo>
                <a:lnTo>
                  <a:pt x="277749" y="592836"/>
                </a:lnTo>
                <a:lnTo>
                  <a:pt x="277749" y="185166"/>
                </a:lnTo>
                <a:close/>
              </a:path>
              <a:path w="370839" h="593089">
                <a:moveTo>
                  <a:pt x="185165" y="0"/>
                </a:moveTo>
                <a:lnTo>
                  <a:pt x="0" y="185166"/>
                </a:lnTo>
                <a:lnTo>
                  <a:pt x="370331" y="185166"/>
                </a:lnTo>
                <a:lnTo>
                  <a:pt x="185165" y="0"/>
                </a:lnTo>
                <a:close/>
              </a:path>
            </a:pathLst>
          </a:custGeom>
          <a:solidFill>
            <a:srgbClr val="FFFFFF"/>
          </a:solidFill>
        </p:spPr>
        <p:txBody>
          <a:bodyPr wrap="square" lIns="0" tIns="0" rIns="0" bIns="0" rtlCol="0"/>
          <a:lstStyle/>
          <a:p>
            <a:endParaRPr/>
          </a:p>
        </p:txBody>
      </p:sp>
      <p:sp>
        <p:nvSpPr>
          <p:cNvPr id="349" name="object 349"/>
          <p:cNvSpPr/>
          <p:nvPr/>
        </p:nvSpPr>
        <p:spPr>
          <a:xfrm>
            <a:off x="3660647" y="2449067"/>
            <a:ext cx="370840" cy="593090"/>
          </a:xfrm>
          <a:custGeom>
            <a:avLst/>
            <a:gdLst/>
            <a:ahLst/>
            <a:cxnLst/>
            <a:rect l="l" t="t" r="r" b="b"/>
            <a:pathLst>
              <a:path w="370839" h="593089">
                <a:moveTo>
                  <a:pt x="92582" y="592836"/>
                </a:moveTo>
                <a:lnTo>
                  <a:pt x="92582" y="185166"/>
                </a:lnTo>
                <a:lnTo>
                  <a:pt x="0" y="185166"/>
                </a:lnTo>
                <a:lnTo>
                  <a:pt x="185165" y="0"/>
                </a:lnTo>
                <a:lnTo>
                  <a:pt x="370331" y="185166"/>
                </a:lnTo>
                <a:lnTo>
                  <a:pt x="277749" y="185166"/>
                </a:lnTo>
                <a:lnTo>
                  <a:pt x="277749" y="592836"/>
                </a:lnTo>
                <a:lnTo>
                  <a:pt x="92582" y="592836"/>
                </a:lnTo>
                <a:close/>
              </a:path>
            </a:pathLst>
          </a:custGeom>
          <a:ln w="9144">
            <a:solidFill>
              <a:srgbClr val="00B3F1"/>
            </a:solidFill>
          </a:ln>
        </p:spPr>
        <p:txBody>
          <a:bodyPr wrap="square" lIns="0" tIns="0" rIns="0" bIns="0" rtlCol="0"/>
          <a:lstStyle/>
          <a:p>
            <a:endParaRPr/>
          </a:p>
        </p:txBody>
      </p:sp>
      <p:sp>
        <p:nvSpPr>
          <p:cNvPr id="350" name="object 350"/>
          <p:cNvSpPr txBox="1"/>
          <p:nvPr/>
        </p:nvSpPr>
        <p:spPr>
          <a:xfrm>
            <a:off x="3756659" y="2649469"/>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51" name="object 351"/>
          <p:cNvSpPr/>
          <p:nvPr/>
        </p:nvSpPr>
        <p:spPr>
          <a:xfrm>
            <a:off x="3223260" y="6143244"/>
            <a:ext cx="1031748" cy="313944"/>
          </a:xfrm>
          <a:prstGeom prst="rect">
            <a:avLst/>
          </a:prstGeom>
          <a:blipFill>
            <a:blip r:embed="rId23" cstate="print"/>
            <a:stretch>
              <a:fillRect/>
            </a:stretch>
          </a:blipFill>
        </p:spPr>
        <p:txBody>
          <a:bodyPr wrap="square" lIns="0" tIns="0" rIns="0" bIns="0" rtlCol="0"/>
          <a:lstStyle/>
          <a:p>
            <a:endParaRPr/>
          </a:p>
        </p:txBody>
      </p:sp>
      <p:sp>
        <p:nvSpPr>
          <p:cNvPr id="352" name="object 352"/>
          <p:cNvSpPr/>
          <p:nvPr/>
        </p:nvSpPr>
        <p:spPr>
          <a:xfrm>
            <a:off x="3313176" y="6143244"/>
            <a:ext cx="867155" cy="336804"/>
          </a:xfrm>
          <a:prstGeom prst="rect">
            <a:avLst/>
          </a:prstGeom>
          <a:blipFill>
            <a:blip r:embed="rId138" cstate="print"/>
            <a:stretch>
              <a:fillRect/>
            </a:stretch>
          </a:blipFill>
        </p:spPr>
        <p:txBody>
          <a:bodyPr wrap="square" lIns="0" tIns="0" rIns="0" bIns="0" rtlCol="0"/>
          <a:lstStyle/>
          <a:p>
            <a:endParaRPr/>
          </a:p>
        </p:txBody>
      </p:sp>
      <p:sp>
        <p:nvSpPr>
          <p:cNvPr id="353" name="object 353"/>
          <p:cNvSpPr/>
          <p:nvPr/>
        </p:nvSpPr>
        <p:spPr>
          <a:xfrm>
            <a:off x="3272028" y="6172200"/>
            <a:ext cx="934719" cy="216535"/>
          </a:xfrm>
          <a:custGeom>
            <a:avLst/>
            <a:gdLst/>
            <a:ahLst/>
            <a:cxnLst/>
            <a:rect l="l" t="t" r="r" b="b"/>
            <a:pathLst>
              <a:path w="934720" h="216535">
                <a:moveTo>
                  <a:pt x="898144" y="0"/>
                </a:moveTo>
                <a:lnTo>
                  <a:pt x="36068" y="0"/>
                </a:lnTo>
                <a:lnTo>
                  <a:pt x="22020" y="2835"/>
                </a:lnTo>
                <a:lnTo>
                  <a:pt x="10556" y="10566"/>
                </a:lnTo>
                <a:lnTo>
                  <a:pt x="2831" y="22031"/>
                </a:lnTo>
                <a:lnTo>
                  <a:pt x="0" y="36068"/>
                </a:lnTo>
                <a:lnTo>
                  <a:pt x="0" y="180340"/>
                </a:lnTo>
                <a:lnTo>
                  <a:pt x="2831" y="194376"/>
                </a:lnTo>
                <a:lnTo>
                  <a:pt x="10556" y="205841"/>
                </a:lnTo>
                <a:lnTo>
                  <a:pt x="22020" y="213572"/>
                </a:lnTo>
                <a:lnTo>
                  <a:pt x="36068" y="216408"/>
                </a:lnTo>
                <a:lnTo>
                  <a:pt x="898144" y="216408"/>
                </a:lnTo>
                <a:lnTo>
                  <a:pt x="912191" y="213572"/>
                </a:lnTo>
                <a:lnTo>
                  <a:pt x="923655" y="205841"/>
                </a:lnTo>
                <a:lnTo>
                  <a:pt x="931380" y="194376"/>
                </a:lnTo>
                <a:lnTo>
                  <a:pt x="934212" y="180340"/>
                </a:lnTo>
                <a:lnTo>
                  <a:pt x="934212" y="36068"/>
                </a:lnTo>
                <a:lnTo>
                  <a:pt x="931380" y="22031"/>
                </a:lnTo>
                <a:lnTo>
                  <a:pt x="923655" y="10566"/>
                </a:lnTo>
                <a:lnTo>
                  <a:pt x="912191" y="2835"/>
                </a:lnTo>
                <a:lnTo>
                  <a:pt x="898144" y="0"/>
                </a:lnTo>
                <a:close/>
              </a:path>
            </a:pathLst>
          </a:custGeom>
          <a:solidFill>
            <a:srgbClr val="FFFFFF"/>
          </a:solidFill>
        </p:spPr>
        <p:txBody>
          <a:bodyPr wrap="square" lIns="0" tIns="0" rIns="0" bIns="0" rtlCol="0"/>
          <a:lstStyle/>
          <a:p>
            <a:endParaRPr/>
          </a:p>
        </p:txBody>
      </p:sp>
      <p:sp>
        <p:nvSpPr>
          <p:cNvPr id="354" name="object 354"/>
          <p:cNvSpPr/>
          <p:nvPr/>
        </p:nvSpPr>
        <p:spPr>
          <a:xfrm>
            <a:off x="3272028" y="6172200"/>
            <a:ext cx="934719" cy="216535"/>
          </a:xfrm>
          <a:custGeom>
            <a:avLst/>
            <a:gdLst/>
            <a:ahLst/>
            <a:cxnLst/>
            <a:rect l="l" t="t" r="r" b="b"/>
            <a:pathLst>
              <a:path w="934720" h="216535">
                <a:moveTo>
                  <a:pt x="0" y="36068"/>
                </a:moveTo>
                <a:lnTo>
                  <a:pt x="2831" y="22031"/>
                </a:lnTo>
                <a:lnTo>
                  <a:pt x="10556" y="10566"/>
                </a:lnTo>
                <a:lnTo>
                  <a:pt x="22020" y="2835"/>
                </a:lnTo>
                <a:lnTo>
                  <a:pt x="36068" y="0"/>
                </a:lnTo>
                <a:lnTo>
                  <a:pt x="898144" y="0"/>
                </a:lnTo>
                <a:lnTo>
                  <a:pt x="912191" y="2835"/>
                </a:lnTo>
                <a:lnTo>
                  <a:pt x="923655" y="10566"/>
                </a:lnTo>
                <a:lnTo>
                  <a:pt x="931380" y="22031"/>
                </a:lnTo>
                <a:lnTo>
                  <a:pt x="934212" y="36068"/>
                </a:lnTo>
                <a:lnTo>
                  <a:pt x="934212" y="180340"/>
                </a:lnTo>
                <a:lnTo>
                  <a:pt x="931380" y="194376"/>
                </a:lnTo>
                <a:lnTo>
                  <a:pt x="923655" y="205841"/>
                </a:lnTo>
                <a:lnTo>
                  <a:pt x="912191" y="213572"/>
                </a:lnTo>
                <a:lnTo>
                  <a:pt x="898144" y="216408"/>
                </a:lnTo>
                <a:lnTo>
                  <a:pt x="36068" y="216408"/>
                </a:lnTo>
                <a:lnTo>
                  <a:pt x="22020" y="213572"/>
                </a:lnTo>
                <a:lnTo>
                  <a:pt x="10556" y="205841"/>
                </a:lnTo>
                <a:lnTo>
                  <a:pt x="2831" y="194376"/>
                </a:lnTo>
                <a:lnTo>
                  <a:pt x="0" y="180340"/>
                </a:lnTo>
                <a:lnTo>
                  <a:pt x="0" y="36068"/>
                </a:lnTo>
                <a:close/>
              </a:path>
            </a:pathLst>
          </a:custGeom>
          <a:ln w="12192">
            <a:solidFill>
              <a:srgbClr val="7E7E7E"/>
            </a:solidFill>
          </a:ln>
        </p:spPr>
        <p:txBody>
          <a:bodyPr wrap="square" lIns="0" tIns="0" rIns="0" bIns="0" rtlCol="0"/>
          <a:lstStyle/>
          <a:p>
            <a:endParaRPr/>
          </a:p>
        </p:txBody>
      </p:sp>
      <p:sp>
        <p:nvSpPr>
          <p:cNvPr id="355" name="object 355"/>
          <p:cNvSpPr txBox="1"/>
          <p:nvPr/>
        </p:nvSpPr>
        <p:spPr>
          <a:xfrm>
            <a:off x="3389503" y="6185611"/>
            <a:ext cx="698500" cy="199390"/>
          </a:xfrm>
          <a:prstGeom prst="rect">
            <a:avLst/>
          </a:prstGeom>
        </p:spPr>
        <p:txBody>
          <a:bodyPr vert="horz" wrap="square" lIns="0" tIns="0" rIns="0" bIns="0" rtlCol="0">
            <a:spAutoFit/>
          </a:bodyPr>
          <a:lstStyle/>
          <a:p>
            <a:pPr marL="228600" marR="5080" indent="-216535">
              <a:lnSpc>
                <a:spcPct val="100000"/>
              </a:lnSpc>
            </a:pPr>
            <a:r>
              <a:rPr sz="600" spc="-5" dirty="0">
                <a:latin typeface="Calibri"/>
                <a:cs typeface="Calibri"/>
              </a:rPr>
              <a:t>Current External </a:t>
            </a:r>
            <a:r>
              <a:rPr sz="600" dirty="0">
                <a:latin typeface="Calibri"/>
                <a:cs typeface="Calibri"/>
              </a:rPr>
              <a:t>Data  </a:t>
            </a:r>
            <a:r>
              <a:rPr sz="600" spc="-5" dirty="0">
                <a:latin typeface="Calibri"/>
                <a:cs typeface="Calibri"/>
              </a:rPr>
              <a:t>Sources</a:t>
            </a:r>
            <a:endParaRPr sz="600">
              <a:latin typeface="Calibri"/>
              <a:cs typeface="Calibri"/>
            </a:endParaRPr>
          </a:p>
        </p:txBody>
      </p:sp>
      <p:sp>
        <p:nvSpPr>
          <p:cNvPr id="356" name="object 356"/>
          <p:cNvSpPr txBox="1"/>
          <p:nvPr/>
        </p:nvSpPr>
        <p:spPr>
          <a:xfrm>
            <a:off x="8304403" y="5333365"/>
            <a:ext cx="481965" cy="291465"/>
          </a:xfrm>
          <a:prstGeom prst="rect">
            <a:avLst/>
          </a:prstGeom>
        </p:spPr>
        <p:txBody>
          <a:bodyPr vert="horz" wrap="square" lIns="0" tIns="0" rIns="0" bIns="0" rtlCol="0">
            <a:spAutoFit/>
          </a:bodyPr>
          <a:lstStyle/>
          <a:p>
            <a:pPr marL="12065" marR="5080" algn="ctr">
              <a:lnSpc>
                <a:spcPct val="100000"/>
              </a:lnSpc>
            </a:pPr>
            <a:r>
              <a:rPr sz="600" spc="-5" dirty="0">
                <a:solidFill>
                  <a:srgbClr val="585858"/>
                </a:solidFill>
                <a:latin typeface="Calibri"/>
                <a:cs typeface="Calibri"/>
              </a:rPr>
              <a:t>Web </a:t>
            </a:r>
            <a:r>
              <a:rPr sz="600" dirty="0">
                <a:solidFill>
                  <a:srgbClr val="585858"/>
                </a:solidFill>
                <a:latin typeface="Calibri"/>
                <a:cs typeface="Calibri"/>
              </a:rPr>
              <a:t>Data</a:t>
            </a:r>
            <a:r>
              <a:rPr sz="600" spc="-60" dirty="0">
                <a:solidFill>
                  <a:srgbClr val="585858"/>
                </a:solidFill>
                <a:latin typeface="Calibri"/>
                <a:cs typeface="Calibri"/>
              </a:rPr>
              <a:t> </a:t>
            </a:r>
            <a:r>
              <a:rPr sz="600" spc="-5" dirty="0">
                <a:solidFill>
                  <a:srgbClr val="585858"/>
                </a:solidFill>
                <a:latin typeface="Calibri"/>
                <a:cs typeface="Calibri"/>
              </a:rPr>
              <a:t>Sets  (eg. Weather,  FEx)</a:t>
            </a:r>
            <a:endParaRPr sz="600">
              <a:latin typeface="Calibri"/>
              <a:cs typeface="Calibri"/>
            </a:endParaRPr>
          </a:p>
        </p:txBody>
      </p:sp>
      <p:sp>
        <p:nvSpPr>
          <p:cNvPr id="357" name="object 357"/>
          <p:cNvSpPr/>
          <p:nvPr/>
        </p:nvSpPr>
        <p:spPr>
          <a:xfrm>
            <a:off x="7548371" y="5064252"/>
            <a:ext cx="672083" cy="448056"/>
          </a:xfrm>
          <a:prstGeom prst="rect">
            <a:avLst/>
          </a:prstGeom>
          <a:blipFill>
            <a:blip r:embed="rId139" cstate="print"/>
            <a:stretch>
              <a:fillRect/>
            </a:stretch>
          </a:blipFill>
        </p:spPr>
        <p:txBody>
          <a:bodyPr wrap="square" lIns="0" tIns="0" rIns="0" bIns="0" rtlCol="0"/>
          <a:lstStyle/>
          <a:p>
            <a:endParaRPr/>
          </a:p>
        </p:txBody>
      </p:sp>
      <p:sp>
        <p:nvSpPr>
          <p:cNvPr id="358" name="object 358"/>
          <p:cNvSpPr/>
          <p:nvPr/>
        </p:nvSpPr>
        <p:spPr>
          <a:xfrm>
            <a:off x="7670292" y="5152644"/>
            <a:ext cx="448055" cy="336803"/>
          </a:xfrm>
          <a:prstGeom prst="rect">
            <a:avLst/>
          </a:prstGeom>
          <a:blipFill>
            <a:blip r:embed="rId140" cstate="print"/>
            <a:stretch>
              <a:fillRect/>
            </a:stretch>
          </a:blipFill>
        </p:spPr>
        <p:txBody>
          <a:bodyPr wrap="square" lIns="0" tIns="0" rIns="0" bIns="0" rtlCol="0"/>
          <a:lstStyle/>
          <a:p>
            <a:endParaRPr/>
          </a:p>
        </p:txBody>
      </p:sp>
      <p:sp>
        <p:nvSpPr>
          <p:cNvPr id="359" name="object 359"/>
          <p:cNvSpPr/>
          <p:nvPr/>
        </p:nvSpPr>
        <p:spPr>
          <a:xfrm>
            <a:off x="7595616" y="5135879"/>
            <a:ext cx="577595" cy="309372"/>
          </a:xfrm>
          <a:prstGeom prst="rect">
            <a:avLst/>
          </a:prstGeom>
          <a:blipFill>
            <a:blip r:embed="rId102" cstate="print"/>
            <a:stretch>
              <a:fillRect/>
            </a:stretch>
          </a:blipFill>
        </p:spPr>
        <p:txBody>
          <a:bodyPr wrap="square" lIns="0" tIns="0" rIns="0" bIns="0" rtlCol="0"/>
          <a:lstStyle/>
          <a:p>
            <a:endParaRPr/>
          </a:p>
        </p:txBody>
      </p:sp>
      <p:sp>
        <p:nvSpPr>
          <p:cNvPr id="360" name="object 360"/>
          <p:cNvSpPr/>
          <p:nvPr/>
        </p:nvSpPr>
        <p:spPr>
          <a:xfrm>
            <a:off x="7595616" y="5091684"/>
            <a:ext cx="577595" cy="88392"/>
          </a:xfrm>
          <a:prstGeom prst="rect">
            <a:avLst/>
          </a:prstGeom>
          <a:blipFill>
            <a:blip r:embed="rId99" cstate="print"/>
            <a:stretch>
              <a:fillRect/>
            </a:stretch>
          </a:blipFill>
        </p:spPr>
        <p:txBody>
          <a:bodyPr wrap="square" lIns="0" tIns="0" rIns="0" bIns="0" rtlCol="0"/>
          <a:lstStyle/>
          <a:p>
            <a:endParaRPr/>
          </a:p>
        </p:txBody>
      </p:sp>
      <p:sp>
        <p:nvSpPr>
          <p:cNvPr id="361" name="object 361"/>
          <p:cNvSpPr/>
          <p:nvPr/>
        </p:nvSpPr>
        <p:spPr>
          <a:xfrm>
            <a:off x="7595616" y="5091684"/>
            <a:ext cx="577850" cy="88900"/>
          </a:xfrm>
          <a:custGeom>
            <a:avLst/>
            <a:gdLst/>
            <a:ahLst/>
            <a:cxnLst/>
            <a:rect l="l" t="t" r="r" b="b"/>
            <a:pathLst>
              <a:path w="577850" h="88900">
                <a:moveTo>
                  <a:pt x="577595" y="44196"/>
                </a:moveTo>
                <a:lnTo>
                  <a:pt x="538169" y="66491"/>
                </a:lnTo>
                <a:lnTo>
                  <a:pt x="493013" y="75438"/>
                </a:lnTo>
                <a:lnTo>
                  <a:pt x="434565" y="82352"/>
                </a:lnTo>
                <a:lnTo>
                  <a:pt x="365576" y="86811"/>
                </a:lnTo>
                <a:lnTo>
                  <a:pt x="288798" y="88392"/>
                </a:lnTo>
                <a:lnTo>
                  <a:pt x="212019" y="86811"/>
                </a:lnTo>
                <a:lnTo>
                  <a:pt x="143030" y="82352"/>
                </a:lnTo>
                <a:lnTo>
                  <a:pt x="84582" y="75438"/>
                </a:lnTo>
                <a:lnTo>
                  <a:pt x="39426" y="66491"/>
                </a:lnTo>
                <a:lnTo>
                  <a:pt x="0" y="44196"/>
                </a:lnTo>
                <a:lnTo>
                  <a:pt x="10315" y="32455"/>
                </a:lnTo>
                <a:lnTo>
                  <a:pt x="84581" y="12954"/>
                </a:lnTo>
                <a:lnTo>
                  <a:pt x="143030" y="6039"/>
                </a:lnTo>
                <a:lnTo>
                  <a:pt x="212019" y="1580"/>
                </a:lnTo>
                <a:lnTo>
                  <a:pt x="288798" y="0"/>
                </a:lnTo>
                <a:lnTo>
                  <a:pt x="365576" y="1580"/>
                </a:lnTo>
                <a:lnTo>
                  <a:pt x="434565" y="6039"/>
                </a:lnTo>
                <a:lnTo>
                  <a:pt x="493013" y="12954"/>
                </a:lnTo>
                <a:lnTo>
                  <a:pt x="538169" y="21900"/>
                </a:lnTo>
                <a:lnTo>
                  <a:pt x="577595" y="44196"/>
                </a:lnTo>
                <a:close/>
              </a:path>
            </a:pathLst>
          </a:custGeom>
          <a:ln w="9144">
            <a:solidFill>
              <a:srgbClr val="7B7B7B"/>
            </a:solidFill>
          </a:ln>
        </p:spPr>
        <p:txBody>
          <a:bodyPr wrap="square" lIns="0" tIns="0" rIns="0" bIns="0" rtlCol="0"/>
          <a:lstStyle/>
          <a:p>
            <a:endParaRPr/>
          </a:p>
        </p:txBody>
      </p:sp>
      <p:sp>
        <p:nvSpPr>
          <p:cNvPr id="362" name="object 362"/>
          <p:cNvSpPr/>
          <p:nvPr/>
        </p:nvSpPr>
        <p:spPr>
          <a:xfrm>
            <a:off x="7595616" y="5135879"/>
            <a:ext cx="577850" cy="309880"/>
          </a:xfrm>
          <a:custGeom>
            <a:avLst/>
            <a:gdLst/>
            <a:ahLst/>
            <a:cxnLst/>
            <a:rect l="l" t="t" r="r" b="b"/>
            <a:pathLst>
              <a:path w="577850" h="309879">
                <a:moveTo>
                  <a:pt x="577595" y="0"/>
                </a:moveTo>
                <a:lnTo>
                  <a:pt x="577595" y="265176"/>
                </a:lnTo>
                <a:lnTo>
                  <a:pt x="567280" y="276916"/>
                </a:lnTo>
                <a:lnTo>
                  <a:pt x="493013" y="296418"/>
                </a:lnTo>
                <a:lnTo>
                  <a:pt x="434565" y="303332"/>
                </a:lnTo>
                <a:lnTo>
                  <a:pt x="365576" y="307791"/>
                </a:lnTo>
                <a:lnTo>
                  <a:pt x="288798" y="309372"/>
                </a:lnTo>
                <a:lnTo>
                  <a:pt x="212019" y="307791"/>
                </a:lnTo>
                <a:lnTo>
                  <a:pt x="143030" y="303332"/>
                </a:lnTo>
                <a:lnTo>
                  <a:pt x="84582" y="296418"/>
                </a:lnTo>
                <a:lnTo>
                  <a:pt x="39426" y="287471"/>
                </a:lnTo>
                <a:lnTo>
                  <a:pt x="0" y="265176"/>
                </a:lnTo>
                <a:lnTo>
                  <a:pt x="0" y="0"/>
                </a:lnTo>
              </a:path>
            </a:pathLst>
          </a:custGeom>
          <a:ln w="9144">
            <a:solidFill>
              <a:srgbClr val="7B7B7B"/>
            </a:solidFill>
          </a:ln>
        </p:spPr>
        <p:txBody>
          <a:bodyPr wrap="square" lIns="0" tIns="0" rIns="0" bIns="0" rtlCol="0"/>
          <a:lstStyle/>
          <a:p>
            <a:endParaRPr/>
          </a:p>
        </p:txBody>
      </p:sp>
      <p:sp>
        <p:nvSpPr>
          <p:cNvPr id="363" name="object 363"/>
          <p:cNvSpPr txBox="1"/>
          <p:nvPr/>
        </p:nvSpPr>
        <p:spPr>
          <a:xfrm>
            <a:off x="7746872" y="5195316"/>
            <a:ext cx="277495" cy="200025"/>
          </a:xfrm>
          <a:prstGeom prst="rect">
            <a:avLst/>
          </a:prstGeom>
        </p:spPr>
        <p:txBody>
          <a:bodyPr vert="horz" wrap="square" lIns="0" tIns="0" rIns="0" bIns="0" rtlCol="0">
            <a:spAutoFit/>
          </a:bodyPr>
          <a:lstStyle/>
          <a:p>
            <a:pPr marL="12700">
              <a:lnSpc>
                <a:spcPct val="100000"/>
              </a:lnSpc>
            </a:pPr>
            <a:r>
              <a:rPr sz="600" spc="-5" dirty="0">
                <a:latin typeface="Calibri"/>
                <a:cs typeface="Calibri"/>
              </a:rPr>
              <a:t>Supp</a:t>
            </a:r>
            <a:r>
              <a:rPr sz="600" spc="-10" dirty="0">
                <a:latin typeface="Calibri"/>
                <a:cs typeface="Calibri"/>
              </a:rPr>
              <a:t>li</a:t>
            </a:r>
            <a:r>
              <a:rPr sz="600" dirty="0">
                <a:latin typeface="Calibri"/>
                <a:cs typeface="Calibri"/>
              </a:rPr>
              <a:t>er</a:t>
            </a:r>
            <a:endParaRPr sz="600">
              <a:latin typeface="Calibri"/>
              <a:cs typeface="Calibri"/>
            </a:endParaRPr>
          </a:p>
          <a:p>
            <a:pPr marL="64135">
              <a:lnSpc>
                <a:spcPct val="100000"/>
              </a:lnSpc>
            </a:pPr>
            <a:r>
              <a:rPr sz="600" spc="-5" dirty="0">
                <a:latin typeface="Calibri"/>
                <a:cs typeface="Calibri"/>
              </a:rPr>
              <a:t>Data</a:t>
            </a:r>
            <a:endParaRPr sz="600">
              <a:latin typeface="Calibri"/>
              <a:cs typeface="Calibri"/>
            </a:endParaRPr>
          </a:p>
        </p:txBody>
      </p:sp>
      <p:sp>
        <p:nvSpPr>
          <p:cNvPr id="364" name="object 364"/>
          <p:cNvSpPr/>
          <p:nvPr/>
        </p:nvSpPr>
        <p:spPr>
          <a:xfrm>
            <a:off x="7696200" y="3704844"/>
            <a:ext cx="477011" cy="576071"/>
          </a:xfrm>
          <a:prstGeom prst="rect">
            <a:avLst/>
          </a:prstGeom>
          <a:blipFill>
            <a:blip r:embed="rId27" cstate="print"/>
            <a:stretch>
              <a:fillRect/>
            </a:stretch>
          </a:blipFill>
        </p:spPr>
        <p:txBody>
          <a:bodyPr wrap="square" lIns="0" tIns="0" rIns="0" bIns="0" rtlCol="0"/>
          <a:lstStyle/>
          <a:p>
            <a:endParaRPr/>
          </a:p>
        </p:txBody>
      </p:sp>
      <p:sp>
        <p:nvSpPr>
          <p:cNvPr id="365" name="object 365"/>
          <p:cNvSpPr/>
          <p:nvPr/>
        </p:nvSpPr>
        <p:spPr>
          <a:xfrm>
            <a:off x="6406896" y="3913632"/>
            <a:ext cx="1315211" cy="702563"/>
          </a:xfrm>
          <a:prstGeom prst="rect">
            <a:avLst/>
          </a:prstGeom>
          <a:blipFill>
            <a:blip r:embed="rId141" cstate="print"/>
            <a:stretch>
              <a:fillRect/>
            </a:stretch>
          </a:blipFill>
        </p:spPr>
        <p:txBody>
          <a:bodyPr wrap="square" lIns="0" tIns="0" rIns="0" bIns="0" rtlCol="0"/>
          <a:lstStyle/>
          <a:p>
            <a:endParaRPr/>
          </a:p>
        </p:txBody>
      </p:sp>
      <p:sp>
        <p:nvSpPr>
          <p:cNvPr id="366" name="object 366"/>
          <p:cNvSpPr/>
          <p:nvPr/>
        </p:nvSpPr>
        <p:spPr>
          <a:xfrm>
            <a:off x="6554723" y="4040123"/>
            <a:ext cx="1021079" cy="245363"/>
          </a:xfrm>
          <a:prstGeom prst="rect">
            <a:avLst/>
          </a:prstGeom>
          <a:blipFill>
            <a:blip r:embed="rId120" cstate="print"/>
            <a:stretch>
              <a:fillRect/>
            </a:stretch>
          </a:blipFill>
        </p:spPr>
        <p:txBody>
          <a:bodyPr wrap="square" lIns="0" tIns="0" rIns="0" bIns="0" rtlCol="0"/>
          <a:lstStyle/>
          <a:p>
            <a:endParaRPr/>
          </a:p>
        </p:txBody>
      </p:sp>
      <p:sp>
        <p:nvSpPr>
          <p:cNvPr id="367" name="object 367"/>
          <p:cNvSpPr/>
          <p:nvPr/>
        </p:nvSpPr>
        <p:spPr>
          <a:xfrm>
            <a:off x="6454140" y="3941064"/>
            <a:ext cx="1221105" cy="608330"/>
          </a:xfrm>
          <a:custGeom>
            <a:avLst/>
            <a:gdLst/>
            <a:ahLst/>
            <a:cxnLst/>
            <a:rect l="l" t="t" r="r" b="b"/>
            <a:pathLst>
              <a:path w="1221104" h="608329">
                <a:moveTo>
                  <a:pt x="1068705" y="0"/>
                </a:moveTo>
                <a:lnTo>
                  <a:pt x="1068705" y="94996"/>
                </a:lnTo>
                <a:lnTo>
                  <a:pt x="266064" y="94996"/>
                </a:lnTo>
                <a:lnTo>
                  <a:pt x="218240" y="99282"/>
                </a:lnTo>
                <a:lnTo>
                  <a:pt x="173228" y="111642"/>
                </a:lnTo>
                <a:lnTo>
                  <a:pt x="131778" y="131322"/>
                </a:lnTo>
                <a:lnTo>
                  <a:pt x="94644" y="157572"/>
                </a:lnTo>
                <a:lnTo>
                  <a:pt x="62576" y="189640"/>
                </a:lnTo>
                <a:lnTo>
                  <a:pt x="36326" y="226774"/>
                </a:lnTo>
                <a:lnTo>
                  <a:pt x="16646" y="268224"/>
                </a:lnTo>
                <a:lnTo>
                  <a:pt x="4286" y="313236"/>
                </a:lnTo>
                <a:lnTo>
                  <a:pt x="0" y="361061"/>
                </a:lnTo>
                <a:lnTo>
                  <a:pt x="0" y="608076"/>
                </a:lnTo>
                <a:lnTo>
                  <a:pt x="195707" y="608076"/>
                </a:lnTo>
                <a:lnTo>
                  <a:pt x="195707" y="361061"/>
                </a:lnTo>
                <a:lnTo>
                  <a:pt x="201235" y="333672"/>
                </a:lnTo>
                <a:lnTo>
                  <a:pt x="216312" y="311308"/>
                </a:lnTo>
                <a:lnTo>
                  <a:pt x="238676" y="296231"/>
                </a:lnTo>
                <a:lnTo>
                  <a:pt x="266064" y="290703"/>
                </a:lnTo>
                <a:lnTo>
                  <a:pt x="1143612" y="290703"/>
                </a:lnTo>
                <a:lnTo>
                  <a:pt x="1220724" y="192912"/>
                </a:lnTo>
                <a:lnTo>
                  <a:pt x="1068705" y="0"/>
                </a:lnTo>
                <a:close/>
              </a:path>
              <a:path w="1221104" h="608329">
                <a:moveTo>
                  <a:pt x="1143612" y="290703"/>
                </a:moveTo>
                <a:lnTo>
                  <a:pt x="1068705" y="290703"/>
                </a:lnTo>
                <a:lnTo>
                  <a:pt x="1068705" y="385699"/>
                </a:lnTo>
                <a:lnTo>
                  <a:pt x="1143612" y="290703"/>
                </a:lnTo>
                <a:close/>
              </a:path>
            </a:pathLst>
          </a:custGeom>
          <a:solidFill>
            <a:srgbClr val="FFFFFF"/>
          </a:solidFill>
        </p:spPr>
        <p:txBody>
          <a:bodyPr wrap="square" lIns="0" tIns="0" rIns="0" bIns="0" rtlCol="0"/>
          <a:lstStyle/>
          <a:p>
            <a:endParaRPr/>
          </a:p>
        </p:txBody>
      </p:sp>
      <p:sp>
        <p:nvSpPr>
          <p:cNvPr id="368" name="object 368"/>
          <p:cNvSpPr/>
          <p:nvPr/>
        </p:nvSpPr>
        <p:spPr>
          <a:xfrm>
            <a:off x="6454140" y="3941064"/>
            <a:ext cx="1221105" cy="608330"/>
          </a:xfrm>
          <a:custGeom>
            <a:avLst/>
            <a:gdLst/>
            <a:ahLst/>
            <a:cxnLst/>
            <a:rect l="l" t="t" r="r" b="b"/>
            <a:pathLst>
              <a:path w="1221104" h="608329">
                <a:moveTo>
                  <a:pt x="0" y="608076"/>
                </a:moveTo>
                <a:lnTo>
                  <a:pt x="0" y="361061"/>
                </a:lnTo>
                <a:lnTo>
                  <a:pt x="4286" y="313236"/>
                </a:lnTo>
                <a:lnTo>
                  <a:pt x="16646" y="268224"/>
                </a:lnTo>
                <a:lnTo>
                  <a:pt x="36326" y="226774"/>
                </a:lnTo>
                <a:lnTo>
                  <a:pt x="62576" y="189640"/>
                </a:lnTo>
                <a:lnTo>
                  <a:pt x="94644" y="157572"/>
                </a:lnTo>
                <a:lnTo>
                  <a:pt x="131778" y="131322"/>
                </a:lnTo>
                <a:lnTo>
                  <a:pt x="173228" y="111642"/>
                </a:lnTo>
                <a:lnTo>
                  <a:pt x="218240" y="99282"/>
                </a:lnTo>
                <a:lnTo>
                  <a:pt x="266064" y="94996"/>
                </a:lnTo>
                <a:lnTo>
                  <a:pt x="1068705" y="94996"/>
                </a:lnTo>
                <a:lnTo>
                  <a:pt x="1068705" y="0"/>
                </a:lnTo>
                <a:lnTo>
                  <a:pt x="1220724" y="192912"/>
                </a:lnTo>
                <a:lnTo>
                  <a:pt x="1068705" y="385699"/>
                </a:lnTo>
                <a:lnTo>
                  <a:pt x="1068705" y="290703"/>
                </a:lnTo>
                <a:lnTo>
                  <a:pt x="266064" y="290703"/>
                </a:lnTo>
                <a:lnTo>
                  <a:pt x="238676" y="296231"/>
                </a:lnTo>
                <a:lnTo>
                  <a:pt x="216312" y="311308"/>
                </a:lnTo>
                <a:lnTo>
                  <a:pt x="201235" y="333672"/>
                </a:lnTo>
                <a:lnTo>
                  <a:pt x="195707" y="361061"/>
                </a:lnTo>
                <a:lnTo>
                  <a:pt x="195707" y="608076"/>
                </a:lnTo>
                <a:lnTo>
                  <a:pt x="0" y="608076"/>
                </a:lnTo>
                <a:close/>
              </a:path>
            </a:pathLst>
          </a:custGeom>
          <a:ln w="9144">
            <a:solidFill>
              <a:srgbClr val="00B3F1"/>
            </a:solidFill>
          </a:ln>
        </p:spPr>
        <p:txBody>
          <a:bodyPr wrap="square" lIns="0" tIns="0" rIns="0" bIns="0" rtlCol="0"/>
          <a:lstStyle/>
          <a:p>
            <a:endParaRPr/>
          </a:p>
        </p:txBody>
      </p:sp>
      <p:sp>
        <p:nvSpPr>
          <p:cNvPr id="369" name="object 369"/>
          <p:cNvSpPr txBox="1"/>
          <p:nvPr/>
        </p:nvSpPr>
        <p:spPr>
          <a:xfrm>
            <a:off x="6631305" y="4082160"/>
            <a:ext cx="869315" cy="107950"/>
          </a:xfrm>
          <a:prstGeom prst="rect">
            <a:avLst/>
          </a:prstGeom>
        </p:spPr>
        <p:txBody>
          <a:bodyPr vert="horz" wrap="square" lIns="0" tIns="0" rIns="0" bIns="0" rtlCol="0">
            <a:spAutoFit/>
          </a:bodyPr>
          <a:lstStyle/>
          <a:p>
            <a:pPr marL="12700">
              <a:lnSpc>
                <a:spcPct val="100000"/>
              </a:lnSpc>
            </a:pPr>
            <a:r>
              <a:rPr sz="600" dirty="0">
                <a:latin typeface="Calibri"/>
                <a:cs typeface="Calibri"/>
              </a:rPr>
              <a:t>On </a:t>
            </a:r>
            <a:r>
              <a:rPr sz="600" spc="-5" dirty="0">
                <a:latin typeface="Calibri"/>
                <a:cs typeface="Calibri"/>
              </a:rPr>
              <a:t>Demand (Data</a:t>
            </a:r>
            <a:r>
              <a:rPr sz="600" spc="-30" dirty="0">
                <a:latin typeface="Calibri"/>
                <a:cs typeface="Calibri"/>
              </a:rPr>
              <a:t> </a:t>
            </a:r>
            <a:r>
              <a:rPr sz="600" spc="-5" dirty="0">
                <a:latin typeface="Calibri"/>
                <a:cs typeface="Calibri"/>
              </a:rPr>
              <a:t>Extracts)</a:t>
            </a:r>
            <a:endParaRPr sz="600">
              <a:latin typeface="Calibri"/>
              <a:cs typeface="Calibri"/>
            </a:endParaRPr>
          </a:p>
        </p:txBody>
      </p:sp>
      <p:sp>
        <p:nvSpPr>
          <p:cNvPr id="370" name="object 370"/>
          <p:cNvSpPr/>
          <p:nvPr/>
        </p:nvSpPr>
        <p:spPr>
          <a:xfrm>
            <a:off x="7822692" y="4192523"/>
            <a:ext cx="473964" cy="685800"/>
          </a:xfrm>
          <a:prstGeom prst="rect">
            <a:avLst/>
          </a:prstGeom>
          <a:blipFill>
            <a:blip r:embed="rId142" cstate="print"/>
            <a:stretch>
              <a:fillRect/>
            </a:stretch>
          </a:blipFill>
        </p:spPr>
        <p:txBody>
          <a:bodyPr wrap="square" lIns="0" tIns="0" rIns="0" bIns="0" rtlCol="0"/>
          <a:lstStyle/>
          <a:p>
            <a:endParaRPr/>
          </a:p>
        </p:txBody>
      </p:sp>
      <p:sp>
        <p:nvSpPr>
          <p:cNvPr id="371" name="object 371"/>
          <p:cNvSpPr/>
          <p:nvPr/>
        </p:nvSpPr>
        <p:spPr>
          <a:xfrm>
            <a:off x="7903464" y="4369308"/>
            <a:ext cx="336803" cy="438912"/>
          </a:xfrm>
          <a:prstGeom prst="rect">
            <a:avLst/>
          </a:prstGeom>
          <a:blipFill>
            <a:blip r:embed="rId143" cstate="print"/>
            <a:stretch>
              <a:fillRect/>
            </a:stretch>
          </a:blipFill>
        </p:spPr>
        <p:txBody>
          <a:bodyPr wrap="square" lIns="0" tIns="0" rIns="0" bIns="0" rtlCol="0"/>
          <a:lstStyle/>
          <a:p>
            <a:endParaRPr/>
          </a:p>
        </p:txBody>
      </p:sp>
      <p:sp>
        <p:nvSpPr>
          <p:cNvPr id="372" name="object 372"/>
          <p:cNvSpPr/>
          <p:nvPr/>
        </p:nvSpPr>
        <p:spPr>
          <a:xfrm>
            <a:off x="7876031" y="4221479"/>
            <a:ext cx="367665" cy="589915"/>
          </a:xfrm>
          <a:custGeom>
            <a:avLst/>
            <a:gdLst/>
            <a:ahLst/>
            <a:cxnLst/>
            <a:rect l="l" t="t" r="r" b="b"/>
            <a:pathLst>
              <a:path w="367665" h="589914">
                <a:moveTo>
                  <a:pt x="275463" y="208026"/>
                </a:moveTo>
                <a:lnTo>
                  <a:pt x="91821" y="208026"/>
                </a:lnTo>
                <a:lnTo>
                  <a:pt x="91821" y="589788"/>
                </a:lnTo>
                <a:lnTo>
                  <a:pt x="275463" y="589788"/>
                </a:lnTo>
                <a:lnTo>
                  <a:pt x="275463" y="208026"/>
                </a:lnTo>
                <a:close/>
              </a:path>
              <a:path w="367665" h="589914">
                <a:moveTo>
                  <a:pt x="183642" y="0"/>
                </a:moveTo>
                <a:lnTo>
                  <a:pt x="0" y="208026"/>
                </a:lnTo>
                <a:lnTo>
                  <a:pt x="367284" y="208026"/>
                </a:lnTo>
                <a:lnTo>
                  <a:pt x="183642" y="0"/>
                </a:lnTo>
                <a:close/>
              </a:path>
            </a:pathLst>
          </a:custGeom>
          <a:solidFill>
            <a:srgbClr val="FFFFFF"/>
          </a:solidFill>
        </p:spPr>
        <p:txBody>
          <a:bodyPr wrap="square" lIns="0" tIns="0" rIns="0" bIns="0" rtlCol="0"/>
          <a:lstStyle/>
          <a:p>
            <a:endParaRPr/>
          </a:p>
        </p:txBody>
      </p:sp>
      <p:sp>
        <p:nvSpPr>
          <p:cNvPr id="373" name="object 373"/>
          <p:cNvSpPr/>
          <p:nvPr/>
        </p:nvSpPr>
        <p:spPr>
          <a:xfrm>
            <a:off x="7876031" y="4221479"/>
            <a:ext cx="367665" cy="589915"/>
          </a:xfrm>
          <a:custGeom>
            <a:avLst/>
            <a:gdLst/>
            <a:ahLst/>
            <a:cxnLst/>
            <a:rect l="l" t="t" r="r" b="b"/>
            <a:pathLst>
              <a:path w="367665" h="589914">
                <a:moveTo>
                  <a:pt x="91821" y="589788"/>
                </a:moveTo>
                <a:lnTo>
                  <a:pt x="91821" y="208026"/>
                </a:lnTo>
                <a:lnTo>
                  <a:pt x="0" y="208026"/>
                </a:lnTo>
                <a:lnTo>
                  <a:pt x="183642" y="0"/>
                </a:lnTo>
                <a:lnTo>
                  <a:pt x="367284" y="208026"/>
                </a:lnTo>
                <a:lnTo>
                  <a:pt x="275463" y="208026"/>
                </a:lnTo>
                <a:lnTo>
                  <a:pt x="275463" y="589788"/>
                </a:lnTo>
                <a:lnTo>
                  <a:pt x="91821" y="589788"/>
                </a:lnTo>
                <a:close/>
              </a:path>
            </a:pathLst>
          </a:custGeom>
          <a:ln w="9144">
            <a:solidFill>
              <a:srgbClr val="00B3F1"/>
            </a:solidFill>
          </a:ln>
        </p:spPr>
        <p:txBody>
          <a:bodyPr wrap="square" lIns="0" tIns="0" rIns="0" bIns="0" rtlCol="0"/>
          <a:lstStyle/>
          <a:p>
            <a:endParaRPr/>
          </a:p>
        </p:txBody>
      </p:sp>
      <p:sp>
        <p:nvSpPr>
          <p:cNvPr id="374" name="object 374"/>
          <p:cNvSpPr txBox="1"/>
          <p:nvPr/>
        </p:nvSpPr>
        <p:spPr>
          <a:xfrm>
            <a:off x="7971408" y="4426453"/>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75" name="object 375"/>
          <p:cNvSpPr/>
          <p:nvPr/>
        </p:nvSpPr>
        <p:spPr>
          <a:xfrm>
            <a:off x="8147304" y="2065020"/>
            <a:ext cx="473964" cy="574548"/>
          </a:xfrm>
          <a:prstGeom prst="rect">
            <a:avLst/>
          </a:prstGeom>
          <a:blipFill>
            <a:blip r:embed="rId27" cstate="print"/>
            <a:stretch>
              <a:fillRect/>
            </a:stretch>
          </a:blipFill>
        </p:spPr>
        <p:txBody>
          <a:bodyPr wrap="square" lIns="0" tIns="0" rIns="0" bIns="0" rtlCol="0"/>
          <a:lstStyle/>
          <a:p>
            <a:endParaRPr/>
          </a:p>
        </p:txBody>
      </p:sp>
      <p:sp>
        <p:nvSpPr>
          <p:cNvPr id="376" name="object 376"/>
          <p:cNvSpPr/>
          <p:nvPr/>
        </p:nvSpPr>
        <p:spPr>
          <a:xfrm>
            <a:off x="8420100" y="1914144"/>
            <a:ext cx="477011" cy="576072"/>
          </a:xfrm>
          <a:prstGeom prst="rect">
            <a:avLst/>
          </a:prstGeom>
          <a:blipFill>
            <a:blip r:embed="rId27" cstate="print"/>
            <a:stretch>
              <a:fillRect/>
            </a:stretch>
          </a:blipFill>
        </p:spPr>
        <p:txBody>
          <a:bodyPr wrap="square" lIns="0" tIns="0" rIns="0" bIns="0" rtlCol="0"/>
          <a:lstStyle/>
          <a:p>
            <a:endParaRPr/>
          </a:p>
        </p:txBody>
      </p:sp>
      <p:sp>
        <p:nvSpPr>
          <p:cNvPr id="377" name="object 377"/>
          <p:cNvSpPr/>
          <p:nvPr/>
        </p:nvSpPr>
        <p:spPr>
          <a:xfrm>
            <a:off x="8488680" y="2168651"/>
            <a:ext cx="475487" cy="576072"/>
          </a:xfrm>
          <a:prstGeom prst="rect">
            <a:avLst/>
          </a:prstGeom>
          <a:blipFill>
            <a:blip r:embed="rId27" cstate="print"/>
            <a:stretch>
              <a:fillRect/>
            </a:stretch>
          </a:blipFill>
        </p:spPr>
        <p:txBody>
          <a:bodyPr wrap="square" lIns="0" tIns="0" rIns="0" bIns="0" rtlCol="0"/>
          <a:lstStyle/>
          <a:p>
            <a:endParaRPr/>
          </a:p>
        </p:txBody>
      </p:sp>
      <p:sp>
        <p:nvSpPr>
          <p:cNvPr id="378" name="object 378"/>
          <p:cNvSpPr/>
          <p:nvPr/>
        </p:nvSpPr>
        <p:spPr>
          <a:xfrm>
            <a:off x="8125968" y="2609088"/>
            <a:ext cx="675131" cy="1684020"/>
          </a:xfrm>
          <a:prstGeom prst="rect">
            <a:avLst/>
          </a:prstGeom>
          <a:blipFill>
            <a:blip r:embed="rId144" cstate="print"/>
            <a:stretch>
              <a:fillRect/>
            </a:stretch>
          </a:blipFill>
        </p:spPr>
        <p:txBody>
          <a:bodyPr wrap="square" lIns="0" tIns="0" rIns="0" bIns="0" rtlCol="0"/>
          <a:lstStyle/>
          <a:p>
            <a:endParaRPr/>
          </a:p>
        </p:txBody>
      </p:sp>
      <p:sp>
        <p:nvSpPr>
          <p:cNvPr id="379" name="object 379"/>
          <p:cNvSpPr/>
          <p:nvPr/>
        </p:nvSpPr>
        <p:spPr>
          <a:xfrm>
            <a:off x="8429243" y="3177539"/>
            <a:ext cx="245364" cy="547116"/>
          </a:xfrm>
          <a:prstGeom prst="rect">
            <a:avLst/>
          </a:prstGeom>
          <a:blipFill>
            <a:blip r:embed="rId118" cstate="print"/>
            <a:stretch>
              <a:fillRect/>
            </a:stretch>
          </a:blipFill>
        </p:spPr>
        <p:txBody>
          <a:bodyPr wrap="square" lIns="0" tIns="0" rIns="0" bIns="0" rtlCol="0"/>
          <a:lstStyle/>
          <a:p>
            <a:endParaRPr/>
          </a:p>
        </p:txBody>
      </p:sp>
      <p:sp>
        <p:nvSpPr>
          <p:cNvPr id="380" name="object 380"/>
          <p:cNvSpPr/>
          <p:nvPr/>
        </p:nvSpPr>
        <p:spPr>
          <a:xfrm>
            <a:off x="8173211" y="2636520"/>
            <a:ext cx="581025" cy="1590040"/>
          </a:xfrm>
          <a:custGeom>
            <a:avLst/>
            <a:gdLst/>
            <a:ahLst/>
            <a:cxnLst/>
            <a:rect l="l" t="t" r="r" b="b"/>
            <a:pathLst>
              <a:path w="581025" h="1590039">
                <a:moveTo>
                  <a:pt x="497967" y="200532"/>
                </a:moveTo>
                <a:lnTo>
                  <a:pt x="294894" y="200532"/>
                </a:lnTo>
                <a:lnTo>
                  <a:pt x="294894" y="1335531"/>
                </a:lnTo>
                <a:lnTo>
                  <a:pt x="290901" y="1355330"/>
                </a:lnTo>
                <a:lnTo>
                  <a:pt x="280003" y="1371520"/>
                </a:lnTo>
                <a:lnTo>
                  <a:pt x="263818" y="1382448"/>
                </a:lnTo>
                <a:lnTo>
                  <a:pt x="243967" y="1386458"/>
                </a:lnTo>
                <a:lnTo>
                  <a:pt x="0" y="1386458"/>
                </a:lnTo>
                <a:lnTo>
                  <a:pt x="0" y="1589531"/>
                </a:lnTo>
                <a:lnTo>
                  <a:pt x="243967" y="1589531"/>
                </a:lnTo>
                <a:lnTo>
                  <a:pt x="289638" y="1585437"/>
                </a:lnTo>
                <a:lnTo>
                  <a:pt x="332617" y="1573632"/>
                </a:lnTo>
                <a:lnTo>
                  <a:pt x="372189" y="1554837"/>
                </a:lnTo>
                <a:lnTo>
                  <a:pt x="407638" y="1529770"/>
                </a:lnTo>
                <a:lnTo>
                  <a:pt x="438247" y="1499151"/>
                </a:lnTo>
                <a:lnTo>
                  <a:pt x="463300" y="1463698"/>
                </a:lnTo>
                <a:lnTo>
                  <a:pt x="482082" y="1424131"/>
                </a:lnTo>
                <a:lnTo>
                  <a:pt x="493876" y="1381169"/>
                </a:lnTo>
                <a:lnTo>
                  <a:pt x="497967" y="1335531"/>
                </a:lnTo>
                <a:lnTo>
                  <a:pt x="497967" y="200532"/>
                </a:lnTo>
                <a:close/>
              </a:path>
              <a:path w="581025" h="1590039">
                <a:moveTo>
                  <a:pt x="396494" y="0"/>
                </a:moveTo>
                <a:lnTo>
                  <a:pt x="212344" y="200532"/>
                </a:lnTo>
                <a:lnTo>
                  <a:pt x="580644" y="200532"/>
                </a:lnTo>
                <a:lnTo>
                  <a:pt x="396494" y="0"/>
                </a:lnTo>
                <a:close/>
              </a:path>
            </a:pathLst>
          </a:custGeom>
          <a:solidFill>
            <a:srgbClr val="FFFFFF"/>
          </a:solidFill>
        </p:spPr>
        <p:txBody>
          <a:bodyPr wrap="square" lIns="0" tIns="0" rIns="0" bIns="0" rtlCol="0"/>
          <a:lstStyle/>
          <a:p>
            <a:endParaRPr/>
          </a:p>
        </p:txBody>
      </p:sp>
      <p:sp>
        <p:nvSpPr>
          <p:cNvPr id="381" name="object 381"/>
          <p:cNvSpPr/>
          <p:nvPr/>
        </p:nvSpPr>
        <p:spPr>
          <a:xfrm>
            <a:off x="8173211" y="2636520"/>
            <a:ext cx="581025" cy="1590040"/>
          </a:xfrm>
          <a:custGeom>
            <a:avLst/>
            <a:gdLst/>
            <a:ahLst/>
            <a:cxnLst/>
            <a:rect l="l" t="t" r="r" b="b"/>
            <a:pathLst>
              <a:path w="581025" h="1590039">
                <a:moveTo>
                  <a:pt x="0" y="1589531"/>
                </a:moveTo>
                <a:lnTo>
                  <a:pt x="243967" y="1589531"/>
                </a:lnTo>
                <a:lnTo>
                  <a:pt x="289638" y="1585437"/>
                </a:lnTo>
                <a:lnTo>
                  <a:pt x="332617" y="1573632"/>
                </a:lnTo>
                <a:lnTo>
                  <a:pt x="372189" y="1554837"/>
                </a:lnTo>
                <a:lnTo>
                  <a:pt x="407638" y="1529770"/>
                </a:lnTo>
                <a:lnTo>
                  <a:pt x="438247" y="1499151"/>
                </a:lnTo>
                <a:lnTo>
                  <a:pt x="463300" y="1463698"/>
                </a:lnTo>
                <a:lnTo>
                  <a:pt x="482082" y="1424131"/>
                </a:lnTo>
                <a:lnTo>
                  <a:pt x="493876" y="1381169"/>
                </a:lnTo>
                <a:lnTo>
                  <a:pt x="497967" y="1335531"/>
                </a:lnTo>
                <a:lnTo>
                  <a:pt x="497967" y="200532"/>
                </a:lnTo>
                <a:lnTo>
                  <a:pt x="580644" y="200532"/>
                </a:lnTo>
                <a:lnTo>
                  <a:pt x="396494" y="0"/>
                </a:lnTo>
                <a:lnTo>
                  <a:pt x="212344" y="200532"/>
                </a:lnTo>
                <a:lnTo>
                  <a:pt x="294894" y="200532"/>
                </a:lnTo>
                <a:lnTo>
                  <a:pt x="294894" y="1335531"/>
                </a:lnTo>
                <a:lnTo>
                  <a:pt x="290901" y="1355330"/>
                </a:lnTo>
                <a:lnTo>
                  <a:pt x="280003" y="1371520"/>
                </a:lnTo>
                <a:lnTo>
                  <a:pt x="263818" y="1382448"/>
                </a:lnTo>
                <a:lnTo>
                  <a:pt x="243967" y="1386458"/>
                </a:lnTo>
                <a:lnTo>
                  <a:pt x="0" y="1386458"/>
                </a:lnTo>
                <a:lnTo>
                  <a:pt x="0" y="1589531"/>
                </a:lnTo>
                <a:close/>
              </a:path>
            </a:pathLst>
          </a:custGeom>
          <a:ln w="9144">
            <a:solidFill>
              <a:srgbClr val="00B3F1"/>
            </a:solidFill>
          </a:ln>
        </p:spPr>
        <p:txBody>
          <a:bodyPr wrap="square" lIns="0" tIns="0" rIns="0" bIns="0" rtlCol="0"/>
          <a:lstStyle/>
          <a:p>
            <a:endParaRPr/>
          </a:p>
        </p:txBody>
      </p:sp>
      <p:sp>
        <p:nvSpPr>
          <p:cNvPr id="382" name="object 382"/>
          <p:cNvSpPr txBox="1"/>
          <p:nvPr/>
        </p:nvSpPr>
        <p:spPr>
          <a:xfrm>
            <a:off x="8507476" y="3233673"/>
            <a:ext cx="101600" cy="396240"/>
          </a:xfrm>
          <a:prstGeom prst="rect">
            <a:avLst/>
          </a:prstGeom>
        </p:spPr>
        <p:txBody>
          <a:bodyPr vert="vert" wrap="square" lIns="0" tIns="0" rIns="0" bIns="0" rtlCol="0">
            <a:spAutoFit/>
          </a:bodyPr>
          <a:lstStyle/>
          <a:p>
            <a:pPr marL="12700">
              <a:lnSpc>
                <a:spcPts val="670"/>
              </a:lnSpc>
            </a:pPr>
            <a:r>
              <a:rPr sz="600" dirty="0">
                <a:latin typeface="Calibri"/>
                <a:cs typeface="Calibri"/>
              </a:rPr>
              <a:t>On 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83" name="object 383"/>
          <p:cNvSpPr/>
          <p:nvPr/>
        </p:nvSpPr>
        <p:spPr>
          <a:xfrm>
            <a:off x="5861303" y="2421635"/>
            <a:ext cx="475488" cy="690372"/>
          </a:xfrm>
          <a:prstGeom prst="rect">
            <a:avLst/>
          </a:prstGeom>
          <a:blipFill>
            <a:blip r:embed="rId121" cstate="print"/>
            <a:stretch>
              <a:fillRect/>
            </a:stretch>
          </a:blipFill>
        </p:spPr>
        <p:txBody>
          <a:bodyPr wrap="square" lIns="0" tIns="0" rIns="0" bIns="0" rtlCol="0"/>
          <a:lstStyle/>
          <a:p>
            <a:endParaRPr/>
          </a:p>
        </p:txBody>
      </p:sp>
      <p:sp>
        <p:nvSpPr>
          <p:cNvPr id="384" name="object 384"/>
          <p:cNvSpPr/>
          <p:nvPr/>
        </p:nvSpPr>
        <p:spPr>
          <a:xfrm>
            <a:off x="5942076" y="2595372"/>
            <a:ext cx="336803" cy="438912"/>
          </a:xfrm>
          <a:prstGeom prst="rect">
            <a:avLst/>
          </a:prstGeom>
          <a:blipFill>
            <a:blip r:embed="rId145" cstate="print"/>
            <a:stretch>
              <a:fillRect/>
            </a:stretch>
          </a:blipFill>
        </p:spPr>
        <p:txBody>
          <a:bodyPr wrap="square" lIns="0" tIns="0" rIns="0" bIns="0" rtlCol="0"/>
          <a:lstStyle/>
          <a:p>
            <a:endParaRPr/>
          </a:p>
        </p:txBody>
      </p:sp>
      <p:sp>
        <p:nvSpPr>
          <p:cNvPr id="385" name="object 385"/>
          <p:cNvSpPr/>
          <p:nvPr/>
        </p:nvSpPr>
        <p:spPr>
          <a:xfrm>
            <a:off x="5914644" y="2450592"/>
            <a:ext cx="368935" cy="594360"/>
          </a:xfrm>
          <a:custGeom>
            <a:avLst/>
            <a:gdLst/>
            <a:ahLst/>
            <a:cxnLst/>
            <a:rect l="l" t="t" r="r" b="b"/>
            <a:pathLst>
              <a:path w="368935" h="594360">
                <a:moveTo>
                  <a:pt x="276605" y="184404"/>
                </a:moveTo>
                <a:lnTo>
                  <a:pt x="92201" y="184404"/>
                </a:lnTo>
                <a:lnTo>
                  <a:pt x="92201" y="594360"/>
                </a:lnTo>
                <a:lnTo>
                  <a:pt x="276605" y="594360"/>
                </a:lnTo>
                <a:lnTo>
                  <a:pt x="276605" y="184404"/>
                </a:lnTo>
                <a:close/>
              </a:path>
              <a:path w="368935" h="594360">
                <a:moveTo>
                  <a:pt x="184403" y="0"/>
                </a:moveTo>
                <a:lnTo>
                  <a:pt x="0" y="184404"/>
                </a:lnTo>
                <a:lnTo>
                  <a:pt x="368807" y="184404"/>
                </a:lnTo>
                <a:lnTo>
                  <a:pt x="184403" y="0"/>
                </a:lnTo>
                <a:close/>
              </a:path>
            </a:pathLst>
          </a:custGeom>
          <a:solidFill>
            <a:srgbClr val="FFFFFF"/>
          </a:solidFill>
        </p:spPr>
        <p:txBody>
          <a:bodyPr wrap="square" lIns="0" tIns="0" rIns="0" bIns="0" rtlCol="0"/>
          <a:lstStyle/>
          <a:p>
            <a:endParaRPr/>
          </a:p>
        </p:txBody>
      </p:sp>
      <p:sp>
        <p:nvSpPr>
          <p:cNvPr id="386" name="object 386"/>
          <p:cNvSpPr/>
          <p:nvPr/>
        </p:nvSpPr>
        <p:spPr>
          <a:xfrm>
            <a:off x="5914644" y="2450592"/>
            <a:ext cx="368935" cy="594360"/>
          </a:xfrm>
          <a:custGeom>
            <a:avLst/>
            <a:gdLst/>
            <a:ahLst/>
            <a:cxnLst/>
            <a:rect l="l" t="t" r="r" b="b"/>
            <a:pathLst>
              <a:path w="368935" h="594360">
                <a:moveTo>
                  <a:pt x="92201" y="594360"/>
                </a:moveTo>
                <a:lnTo>
                  <a:pt x="92201" y="184404"/>
                </a:lnTo>
                <a:lnTo>
                  <a:pt x="0" y="184404"/>
                </a:lnTo>
                <a:lnTo>
                  <a:pt x="184403" y="0"/>
                </a:lnTo>
                <a:lnTo>
                  <a:pt x="368807" y="184404"/>
                </a:lnTo>
                <a:lnTo>
                  <a:pt x="276605" y="184404"/>
                </a:lnTo>
                <a:lnTo>
                  <a:pt x="276605" y="594360"/>
                </a:lnTo>
                <a:lnTo>
                  <a:pt x="92201" y="594360"/>
                </a:lnTo>
                <a:close/>
              </a:path>
            </a:pathLst>
          </a:custGeom>
          <a:ln w="9144">
            <a:solidFill>
              <a:srgbClr val="00B3F1"/>
            </a:solidFill>
          </a:ln>
        </p:spPr>
        <p:txBody>
          <a:bodyPr wrap="square" lIns="0" tIns="0" rIns="0" bIns="0" rtlCol="0"/>
          <a:lstStyle/>
          <a:p>
            <a:endParaRPr/>
          </a:p>
        </p:txBody>
      </p:sp>
      <p:sp>
        <p:nvSpPr>
          <p:cNvPr id="387" name="object 387"/>
          <p:cNvSpPr txBox="1"/>
          <p:nvPr/>
        </p:nvSpPr>
        <p:spPr>
          <a:xfrm>
            <a:off x="6010655" y="2650993"/>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
        <p:nvSpPr>
          <p:cNvPr id="388" name="object 388"/>
          <p:cNvSpPr/>
          <p:nvPr/>
        </p:nvSpPr>
        <p:spPr>
          <a:xfrm>
            <a:off x="6111240" y="1133855"/>
            <a:ext cx="477012" cy="574548"/>
          </a:xfrm>
          <a:prstGeom prst="rect">
            <a:avLst/>
          </a:prstGeom>
          <a:blipFill>
            <a:blip r:embed="rId27" cstate="print"/>
            <a:stretch>
              <a:fillRect/>
            </a:stretch>
          </a:blipFill>
        </p:spPr>
        <p:txBody>
          <a:bodyPr wrap="square" lIns="0" tIns="0" rIns="0" bIns="0" rtlCol="0"/>
          <a:lstStyle/>
          <a:p>
            <a:endParaRPr/>
          </a:p>
        </p:txBody>
      </p:sp>
      <p:sp>
        <p:nvSpPr>
          <p:cNvPr id="389" name="object 389"/>
          <p:cNvSpPr/>
          <p:nvPr/>
        </p:nvSpPr>
        <p:spPr>
          <a:xfrm>
            <a:off x="6411467" y="982980"/>
            <a:ext cx="477012" cy="576072"/>
          </a:xfrm>
          <a:prstGeom prst="rect">
            <a:avLst/>
          </a:prstGeom>
          <a:blipFill>
            <a:blip r:embed="rId27" cstate="print"/>
            <a:stretch>
              <a:fillRect/>
            </a:stretch>
          </a:blipFill>
        </p:spPr>
        <p:txBody>
          <a:bodyPr wrap="square" lIns="0" tIns="0" rIns="0" bIns="0" rtlCol="0"/>
          <a:lstStyle/>
          <a:p>
            <a:endParaRPr/>
          </a:p>
        </p:txBody>
      </p:sp>
      <p:sp>
        <p:nvSpPr>
          <p:cNvPr id="390" name="object 390"/>
          <p:cNvSpPr/>
          <p:nvPr/>
        </p:nvSpPr>
        <p:spPr>
          <a:xfrm>
            <a:off x="6617207" y="1235963"/>
            <a:ext cx="475488" cy="577596"/>
          </a:xfrm>
          <a:prstGeom prst="rect">
            <a:avLst/>
          </a:prstGeom>
          <a:blipFill>
            <a:blip r:embed="rId27" cstate="print"/>
            <a:stretch>
              <a:fillRect/>
            </a:stretch>
          </a:blipFill>
        </p:spPr>
        <p:txBody>
          <a:bodyPr wrap="square" lIns="0" tIns="0" rIns="0" bIns="0" rtlCol="0"/>
          <a:lstStyle/>
          <a:p>
            <a:endParaRPr/>
          </a:p>
        </p:txBody>
      </p:sp>
      <p:sp>
        <p:nvSpPr>
          <p:cNvPr id="391" name="object 391"/>
          <p:cNvSpPr/>
          <p:nvPr/>
        </p:nvSpPr>
        <p:spPr>
          <a:xfrm>
            <a:off x="6288023" y="1507236"/>
            <a:ext cx="477012" cy="688848"/>
          </a:xfrm>
          <a:prstGeom prst="rect">
            <a:avLst/>
          </a:prstGeom>
          <a:blipFill>
            <a:blip r:embed="rId130" cstate="print"/>
            <a:stretch>
              <a:fillRect/>
            </a:stretch>
          </a:blipFill>
        </p:spPr>
        <p:txBody>
          <a:bodyPr wrap="square" lIns="0" tIns="0" rIns="0" bIns="0" rtlCol="0"/>
          <a:lstStyle/>
          <a:p>
            <a:endParaRPr/>
          </a:p>
        </p:txBody>
      </p:sp>
      <p:sp>
        <p:nvSpPr>
          <p:cNvPr id="392" name="object 392"/>
          <p:cNvSpPr/>
          <p:nvPr/>
        </p:nvSpPr>
        <p:spPr>
          <a:xfrm>
            <a:off x="6370320" y="1680972"/>
            <a:ext cx="336803" cy="438912"/>
          </a:xfrm>
          <a:prstGeom prst="rect">
            <a:avLst/>
          </a:prstGeom>
          <a:blipFill>
            <a:blip r:embed="rId146" cstate="print"/>
            <a:stretch>
              <a:fillRect/>
            </a:stretch>
          </a:blipFill>
        </p:spPr>
        <p:txBody>
          <a:bodyPr wrap="square" lIns="0" tIns="0" rIns="0" bIns="0" rtlCol="0"/>
          <a:lstStyle/>
          <a:p>
            <a:endParaRPr/>
          </a:p>
        </p:txBody>
      </p:sp>
      <p:sp>
        <p:nvSpPr>
          <p:cNvPr id="393" name="object 393"/>
          <p:cNvSpPr/>
          <p:nvPr/>
        </p:nvSpPr>
        <p:spPr>
          <a:xfrm>
            <a:off x="6341364" y="1536191"/>
            <a:ext cx="370840" cy="593090"/>
          </a:xfrm>
          <a:custGeom>
            <a:avLst/>
            <a:gdLst/>
            <a:ahLst/>
            <a:cxnLst/>
            <a:rect l="l" t="t" r="r" b="b"/>
            <a:pathLst>
              <a:path w="370840" h="593089">
                <a:moveTo>
                  <a:pt x="277749" y="185166"/>
                </a:moveTo>
                <a:lnTo>
                  <a:pt x="92583" y="185166"/>
                </a:lnTo>
                <a:lnTo>
                  <a:pt x="92583" y="592836"/>
                </a:lnTo>
                <a:lnTo>
                  <a:pt x="277749" y="592836"/>
                </a:lnTo>
                <a:lnTo>
                  <a:pt x="277749" y="185166"/>
                </a:lnTo>
                <a:close/>
              </a:path>
              <a:path w="370840" h="593089">
                <a:moveTo>
                  <a:pt x="185165" y="0"/>
                </a:moveTo>
                <a:lnTo>
                  <a:pt x="0" y="185166"/>
                </a:lnTo>
                <a:lnTo>
                  <a:pt x="370332" y="185166"/>
                </a:lnTo>
                <a:lnTo>
                  <a:pt x="185165" y="0"/>
                </a:lnTo>
                <a:close/>
              </a:path>
            </a:pathLst>
          </a:custGeom>
          <a:solidFill>
            <a:srgbClr val="FFFFFF"/>
          </a:solidFill>
        </p:spPr>
        <p:txBody>
          <a:bodyPr wrap="square" lIns="0" tIns="0" rIns="0" bIns="0" rtlCol="0"/>
          <a:lstStyle/>
          <a:p>
            <a:endParaRPr/>
          </a:p>
        </p:txBody>
      </p:sp>
      <p:sp>
        <p:nvSpPr>
          <p:cNvPr id="394" name="object 394"/>
          <p:cNvSpPr/>
          <p:nvPr/>
        </p:nvSpPr>
        <p:spPr>
          <a:xfrm>
            <a:off x="6341364" y="1536191"/>
            <a:ext cx="370840" cy="593090"/>
          </a:xfrm>
          <a:custGeom>
            <a:avLst/>
            <a:gdLst/>
            <a:ahLst/>
            <a:cxnLst/>
            <a:rect l="l" t="t" r="r" b="b"/>
            <a:pathLst>
              <a:path w="370840" h="593089">
                <a:moveTo>
                  <a:pt x="92583" y="592836"/>
                </a:moveTo>
                <a:lnTo>
                  <a:pt x="92583" y="185166"/>
                </a:lnTo>
                <a:lnTo>
                  <a:pt x="0" y="185166"/>
                </a:lnTo>
                <a:lnTo>
                  <a:pt x="185165" y="0"/>
                </a:lnTo>
                <a:lnTo>
                  <a:pt x="370332" y="185166"/>
                </a:lnTo>
                <a:lnTo>
                  <a:pt x="277749" y="185166"/>
                </a:lnTo>
                <a:lnTo>
                  <a:pt x="277749" y="592836"/>
                </a:lnTo>
                <a:lnTo>
                  <a:pt x="92583" y="592836"/>
                </a:lnTo>
                <a:close/>
              </a:path>
            </a:pathLst>
          </a:custGeom>
          <a:ln w="9144">
            <a:solidFill>
              <a:srgbClr val="00B3F1"/>
            </a:solidFill>
          </a:ln>
        </p:spPr>
        <p:txBody>
          <a:bodyPr wrap="square" lIns="0" tIns="0" rIns="0" bIns="0" rtlCol="0"/>
          <a:lstStyle/>
          <a:p>
            <a:endParaRPr/>
          </a:p>
        </p:txBody>
      </p:sp>
      <p:sp>
        <p:nvSpPr>
          <p:cNvPr id="395" name="object 395"/>
          <p:cNvSpPr txBox="1"/>
          <p:nvPr/>
        </p:nvSpPr>
        <p:spPr>
          <a:xfrm>
            <a:off x="6438519" y="1736339"/>
            <a:ext cx="193040" cy="288290"/>
          </a:xfrm>
          <a:prstGeom prst="rect">
            <a:avLst/>
          </a:prstGeom>
        </p:spPr>
        <p:txBody>
          <a:bodyPr vert="vert270" wrap="square" lIns="0" tIns="0" rIns="0" bIns="0" rtlCol="0">
            <a:spAutoFit/>
          </a:bodyPr>
          <a:lstStyle/>
          <a:p>
            <a:pPr algn="ctr">
              <a:lnSpc>
                <a:spcPts val="670"/>
              </a:lnSpc>
            </a:pPr>
            <a:r>
              <a:rPr sz="600" dirty="0">
                <a:latin typeface="Calibri"/>
                <a:cs typeface="Calibri"/>
              </a:rPr>
              <a:t>On</a:t>
            </a:r>
            <a:endParaRPr sz="600">
              <a:latin typeface="Calibri"/>
              <a:cs typeface="Calibri"/>
            </a:endParaRPr>
          </a:p>
          <a:p>
            <a:pPr algn="ctr">
              <a:lnSpc>
                <a:spcPct val="100000"/>
              </a:lnSpc>
            </a:pPr>
            <a:r>
              <a:rPr sz="600" dirty="0">
                <a:latin typeface="Calibri"/>
                <a:cs typeface="Calibri"/>
              </a:rPr>
              <a:t>Dema</a:t>
            </a:r>
            <a:r>
              <a:rPr sz="600" spc="-5" dirty="0">
                <a:latin typeface="Calibri"/>
                <a:cs typeface="Calibri"/>
              </a:rPr>
              <a:t>n</a:t>
            </a:r>
            <a:r>
              <a:rPr sz="600" dirty="0">
                <a:latin typeface="Calibri"/>
                <a:cs typeface="Calibri"/>
              </a:rPr>
              <a:t>d</a:t>
            </a:r>
            <a:endParaRPr sz="6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042" y="685800"/>
            <a:ext cx="8109915" cy="492443"/>
          </a:xfrm>
        </p:spPr>
        <p:txBody>
          <a:bodyPr/>
          <a:lstStyle/>
          <a:p>
            <a:r>
              <a:rPr lang="en-AU" dirty="0" smtClean="0"/>
              <a:t>The S4HANA Difference</a:t>
            </a:r>
            <a:endParaRPr lang="en-AU" dirty="0"/>
          </a:p>
        </p:txBody>
      </p:sp>
      <p:sp>
        <p:nvSpPr>
          <p:cNvPr id="3" name="Text Placeholder 2"/>
          <p:cNvSpPr>
            <a:spLocks noGrp="1"/>
          </p:cNvSpPr>
          <p:nvPr>
            <p:ph type="body" idx="1"/>
          </p:nvPr>
        </p:nvSpPr>
        <p:spPr>
          <a:xfrm>
            <a:off x="517042" y="1981200"/>
            <a:ext cx="8414715" cy="1661993"/>
          </a:xfrm>
        </p:spPr>
        <p:txBody>
          <a:bodyPr/>
          <a:lstStyle/>
          <a:p>
            <a:r>
              <a:rPr lang="en-AU" dirty="0"/>
              <a:t>“Our leadership team values data and simplicity, and by providing solutions for our employees, suppliers and customers to transform data into accessible, valuable information enables greater knowledge sharing and more powerful decision-making. With SAP S/4HANA we are readying </a:t>
            </a:r>
            <a:r>
              <a:rPr lang="en-AU" dirty="0" err="1"/>
              <a:t>Ballance</a:t>
            </a:r>
            <a:r>
              <a:rPr lang="en-AU" dirty="0"/>
              <a:t> for the digital revolution; digital connects our communities; digital delights our stakeholders.”</a:t>
            </a:r>
          </a:p>
          <a:p>
            <a:endParaRPr lang="en-AU" dirty="0"/>
          </a:p>
        </p:txBody>
      </p:sp>
      <p:sp>
        <p:nvSpPr>
          <p:cNvPr id="4" name="Rectangle 3"/>
          <p:cNvSpPr/>
          <p:nvPr/>
        </p:nvSpPr>
        <p:spPr>
          <a:xfrm>
            <a:off x="517042" y="4114800"/>
            <a:ext cx="8332394" cy="1666354"/>
          </a:xfrm>
          <a:prstGeom prst="rect">
            <a:avLst/>
          </a:prstGeom>
        </p:spPr>
        <p:txBody>
          <a:bodyPr wrap="square">
            <a:spAutoFit/>
          </a:bodyPr>
          <a:lstStyle/>
          <a:p>
            <a:pPr>
              <a:lnSpc>
                <a:spcPct val="115000"/>
              </a:lnSpc>
              <a:spcAft>
                <a:spcPts val="0"/>
              </a:spcAft>
            </a:pPr>
            <a:r>
              <a:rPr lang="en-AU" dirty="0"/>
              <a:t>Since going live with SAP S/4HANA in early June 2016, </a:t>
            </a:r>
            <a:r>
              <a:rPr lang="en-AU" dirty="0" err="1"/>
              <a:t>Ballance</a:t>
            </a:r>
            <a:r>
              <a:rPr lang="en-AU" dirty="0"/>
              <a:t> has increased the productivity of its sales team and simplified the reporting requirements of its finance team. Management sales reporting for example has decreased from two hours to 20 minutes, while key business processes have become 75 per cent quicker. In some cases, delivering real-time insight on a year’s worth of data is taking less than a second.</a:t>
            </a:r>
          </a:p>
        </p:txBody>
      </p:sp>
    </p:spTree>
    <p:extLst>
      <p:ext uri="{BB962C8B-B14F-4D97-AF65-F5344CB8AC3E}">
        <p14:creationId xmlns:p14="http://schemas.microsoft.com/office/powerpoint/2010/main" val="141628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661988"/>
            <a:ext cx="8496300" cy="539750"/>
          </a:xfrm>
        </p:spPr>
        <p:txBody>
          <a:bodyPr lIns="84396" tIns="42198" rIns="84396" bIns="42198" anchor="t">
            <a:spAutoFit/>
          </a:bodyPr>
          <a:lstStyle/>
          <a:p>
            <a:pPr defTabSz="420576">
              <a:defRPr/>
            </a:pPr>
            <a:r>
              <a:rPr lang="en-NZ" altLang="en-US" sz="2954" dirty="0">
                <a:solidFill>
                  <a:schemeClr val="tx2">
                    <a:lumMod val="60000"/>
                    <a:lumOff val="40000"/>
                  </a:schemeClr>
                </a:solidFill>
                <a:ea typeface="+mn-ea"/>
                <a:cs typeface="+mn-cs"/>
              </a:rPr>
              <a:t>Our Digital Future</a:t>
            </a:r>
          </a:p>
        </p:txBody>
      </p:sp>
      <p:sp>
        <p:nvSpPr>
          <p:cNvPr id="6" name="Rectangle 5"/>
          <p:cNvSpPr/>
          <p:nvPr/>
        </p:nvSpPr>
        <p:spPr bwMode="auto">
          <a:xfrm>
            <a:off x="2036763" y="5808663"/>
            <a:ext cx="4943475" cy="258762"/>
          </a:xfrm>
          <a:prstGeom prst="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23B1FF"/>
                </a:solidFill>
                <a:latin typeface="BentonSans Book" panose="02000503000000020004" pitchFamily="2" charset="0"/>
              </a:rPr>
              <a:t>IN MEMORY COMPUTING PLATFORM</a:t>
            </a:r>
          </a:p>
        </p:txBody>
      </p:sp>
      <p:sp>
        <p:nvSpPr>
          <p:cNvPr id="39946" name="Freeform 14"/>
          <p:cNvSpPr>
            <a:spLocks/>
          </p:cNvSpPr>
          <p:nvPr/>
        </p:nvSpPr>
        <p:spPr bwMode="auto">
          <a:xfrm>
            <a:off x="4962525" y="2811463"/>
            <a:ext cx="85725" cy="1000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52229" name="Freeform 16"/>
          <p:cNvSpPr>
            <a:spLocks/>
          </p:cNvSpPr>
          <p:nvPr/>
        </p:nvSpPr>
        <p:spPr bwMode="auto">
          <a:xfrm>
            <a:off x="3041650" y="4052888"/>
            <a:ext cx="79375" cy="82550"/>
          </a:xfrm>
          <a:custGeom>
            <a:avLst/>
            <a:gdLst>
              <a:gd name="T0" fmla="*/ 2147483646 w 31"/>
              <a:gd name="T1" fmla="*/ 2147483646 h 27"/>
              <a:gd name="T2" fmla="*/ 2147483646 w 31"/>
              <a:gd name="T3" fmla="*/ 2147483646 h 27"/>
              <a:gd name="T4" fmla="*/ 0 w 31"/>
              <a:gd name="T5" fmla="*/ 2147483646 h 27"/>
              <a:gd name="T6" fmla="*/ 2147483646 w 31"/>
              <a:gd name="T7" fmla="*/ 0 h 27"/>
              <a:gd name="T8" fmla="*/ 2147483646 w 31"/>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7">
                <a:moveTo>
                  <a:pt x="31" y="15"/>
                </a:moveTo>
                <a:cubicBezTo>
                  <a:pt x="22" y="20"/>
                  <a:pt x="16" y="27"/>
                  <a:pt x="12" y="26"/>
                </a:cubicBezTo>
                <a:cubicBezTo>
                  <a:pt x="7" y="25"/>
                  <a:pt x="1" y="17"/>
                  <a:pt x="0" y="11"/>
                </a:cubicBezTo>
                <a:cubicBezTo>
                  <a:pt x="0" y="8"/>
                  <a:pt x="9" y="0"/>
                  <a:pt x="13" y="0"/>
                </a:cubicBezTo>
                <a:cubicBezTo>
                  <a:pt x="18" y="1"/>
                  <a:pt x="23" y="8"/>
                  <a:pt x="3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30" name="Freeform 17"/>
          <p:cNvSpPr>
            <a:spLocks/>
          </p:cNvSpPr>
          <p:nvPr/>
        </p:nvSpPr>
        <p:spPr bwMode="auto">
          <a:xfrm>
            <a:off x="2794000" y="4219575"/>
            <a:ext cx="76200" cy="84138"/>
          </a:xfrm>
          <a:custGeom>
            <a:avLst/>
            <a:gdLst>
              <a:gd name="T0" fmla="*/ 2147483646 w 30"/>
              <a:gd name="T1" fmla="*/ 2147483646 h 28"/>
              <a:gd name="T2" fmla="*/ 2147483646 w 30"/>
              <a:gd name="T3" fmla="*/ 2147483646 h 28"/>
              <a:gd name="T4" fmla="*/ 2147483646 w 30"/>
              <a:gd name="T5" fmla="*/ 2147483646 h 28"/>
              <a:gd name="T6" fmla="*/ 2147483646 w 30"/>
              <a:gd name="T7" fmla="*/ 2147483646 h 28"/>
              <a:gd name="T8" fmla="*/ 2147483646 w 30"/>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8">
                <a:moveTo>
                  <a:pt x="30" y="14"/>
                </a:moveTo>
                <a:cubicBezTo>
                  <a:pt x="23" y="20"/>
                  <a:pt x="18" y="26"/>
                  <a:pt x="12" y="27"/>
                </a:cubicBezTo>
                <a:cubicBezTo>
                  <a:pt x="9" y="28"/>
                  <a:pt x="0" y="19"/>
                  <a:pt x="1" y="15"/>
                </a:cubicBezTo>
                <a:cubicBezTo>
                  <a:pt x="2" y="10"/>
                  <a:pt x="8" y="3"/>
                  <a:pt x="13" y="1"/>
                </a:cubicBezTo>
                <a:cubicBezTo>
                  <a:pt x="17" y="0"/>
                  <a:pt x="23" y="8"/>
                  <a:pt x="3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31" name="Freeform 18"/>
          <p:cNvSpPr>
            <a:spLocks/>
          </p:cNvSpPr>
          <p:nvPr/>
        </p:nvSpPr>
        <p:spPr bwMode="auto">
          <a:xfrm>
            <a:off x="2779713" y="2686050"/>
            <a:ext cx="79375" cy="71438"/>
          </a:xfrm>
          <a:custGeom>
            <a:avLst/>
            <a:gdLst>
              <a:gd name="T0" fmla="*/ 2147483646 w 31"/>
              <a:gd name="T1" fmla="*/ 2147483646 h 24"/>
              <a:gd name="T2" fmla="*/ 2147483646 w 31"/>
              <a:gd name="T3" fmla="*/ 2147483646 h 24"/>
              <a:gd name="T4" fmla="*/ 0 w 31"/>
              <a:gd name="T5" fmla="*/ 2147483646 h 24"/>
              <a:gd name="T6" fmla="*/ 2147483646 w 31"/>
              <a:gd name="T7" fmla="*/ 2147483646 h 24"/>
              <a:gd name="T8" fmla="*/ 2147483646 w 31"/>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4">
                <a:moveTo>
                  <a:pt x="31" y="10"/>
                </a:moveTo>
                <a:cubicBezTo>
                  <a:pt x="23" y="17"/>
                  <a:pt x="18" y="24"/>
                  <a:pt x="15" y="24"/>
                </a:cubicBezTo>
                <a:cubicBezTo>
                  <a:pt x="9" y="24"/>
                  <a:pt x="5" y="17"/>
                  <a:pt x="0" y="13"/>
                </a:cubicBezTo>
                <a:cubicBezTo>
                  <a:pt x="4" y="9"/>
                  <a:pt x="8" y="2"/>
                  <a:pt x="12" y="1"/>
                </a:cubicBezTo>
                <a:cubicBezTo>
                  <a:pt x="17" y="0"/>
                  <a:pt x="22" y="6"/>
                  <a:pt x="3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32" name="Freeform 19"/>
          <p:cNvSpPr>
            <a:spLocks/>
          </p:cNvSpPr>
          <p:nvPr/>
        </p:nvSpPr>
        <p:spPr bwMode="auto">
          <a:xfrm>
            <a:off x="3027363" y="2855913"/>
            <a:ext cx="63500" cy="88900"/>
          </a:xfrm>
          <a:custGeom>
            <a:avLst/>
            <a:gdLst>
              <a:gd name="T0" fmla="*/ 2147483646 w 25"/>
              <a:gd name="T1" fmla="*/ 2147483646 h 30"/>
              <a:gd name="T2" fmla="*/ 2147483646 w 25"/>
              <a:gd name="T3" fmla="*/ 2147483646 h 30"/>
              <a:gd name="T4" fmla="*/ 2147483646 w 25"/>
              <a:gd name="T5" fmla="*/ 0 h 30"/>
              <a:gd name="T6" fmla="*/ 2147483646 w 25"/>
              <a:gd name="T7" fmla="*/ 2147483646 h 30"/>
              <a:gd name="T8" fmla="*/ 2147483646 w 25"/>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4" y="30"/>
                </a:moveTo>
                <a:cubicBezTo>
                  <a:pt x="8" y="22"/>
                  <a:pt x="1" y="16"/>
                  <a:pt x="1" y="11"/>
                </a:cubicBezTo>
                <a:cubicBezTo>
                  <a:pt x="0" y="8"/>
                  <a:pt x="9" y="1"/>
                  <a:pt x="14" y="0"/>
                </a:cubicBezTo>
                <a:cubicBezTo>
                  <a:pt x="18" y="0"/>
                  <a:pt x="25" y="8"/>
                  <a:pt x="25" y="12"/>
                </a:cubicBezTo>
                <a:cubicBezTo>
                  <a:pt x="25" y="17"/>
                  <a:pt x="19" y="22"/>
                  <a:pt x="1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51" name="Freeform 20"/>
          <p:cNvSpPr>
            <a:spLocks/>
          </p:cNvSpPr>
          <p:nvPr/>
        </p:nvSpPr>
        <p:spPr bwMode="auto">
          <a:xfrm>
            <a:off x="5226050" y="4221163"/>
            <a:ext cx="85725"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52" name="Freeform 21"/>
          <p:cNvSpPr>
            <a:spLocks/>
          </p:cNvSpPr>
          <p:nvPr/>
        </p:nvSpPr>
        <p:spPr bwMode="auto">
          <a:xfrm>
            <a:off x="4953000" y="4040188"/>
            <a:ext cx="85725" cy="1000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14" name="Rectangle 13"/>
          <p:cNvSpPr/>
          <p:nvPr/>
        </p:nvSpPr>
        <p:spPr bwMode="gray">
          <a:xfrm>
            <a:off x="3262313" y="3235325"/>
            <a:ext cx="1481137" cy="420688"/>
          </a:xfrm>
          <a:prstGeom prst="rect">
            <a:avLst/>
          </a:prstGeom>
          <a:solidFill>
            <a:schemeClr val="bg1">
              <a:alpha val="82000"/>
            </a:schemeClr>
          </a:solidFill>
          <a:ln w="6350" algn="ctr">
            <a:no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sz="2954" kern="0" dirty="0">
              <a:solidFill>
                <a:srgbClr val="000000"/>
              </a:solidFill>
              <a:ea typeface="Arial Unicode MS" pitchFamily="34" charset="-128"/>
              <a:cs typeface="Arial Unicode MS" pitchFamily="34" charset="-128"/>
            </a:endParaRPr>
          </a:p>
        </p:txBody>
      </p:sp>
      <p:sp>
        <p:nvSpPr>
          <p:cNvPr id="39954" name="Freeform 15"/>
          <p:cNvSpPr>
            <a:spLocks/>
          </p:cNvSpPr>
          <p:nvPr/>
        </p:nvSpPr>
        <p:spPr bwMode="auto">
          <a:xfrm>
            <a:off x="2762250" y="2657475"/>
            <a:ext cx="85725" cy="1000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55" name="Freeform 15"/>
          <p:cNvSpPr>
            <a:spLocks/>
          </p:cNvSpPr>
          <p:nvPr/>
        </p:nvSpPr>
        <p:spPr bwMode="auto">
          <a:xfrm>
            <a:off x="2754313" y="4222750"/>
            <a:ext cx="85725" cy="1000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56" name="Freeform 15"/>
          <p:cNvSpPr>
            <a:spLocks/>
          </p:cNvSpPr>
          <p:nvPr/>
        </p:nvSpPr>
        <p:spPr bwMode="auto">
          <a:xfrm>
            <a:off x="3033713" y="4038600"/>
            <a:ext cx="85725" cy="1000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19" name="TextBox 18"/>
          <p:cNvSpPr txBox="1"/>
          <p:nvPr/>
        </p:nvSpPr>
        <p:spPr bwMode="auto">
          <a:xfrm>
            <a:off x="2187575" y="1614488"/>
            <a:ext cx="712788" cy="339725"/>
          </a:xfrm>
          <a:prstGeom prst="rect">
            <a:avLst/>
          </a:prstGeom>
          <a:noFill/>
        </p:spPr>
        <p:txBody>
          <a:bodyPr wrap="none" lIns="0" tIns="0" rIns="0" bIns="0">
            <a:spAutoFit/>
          </a:bodyPr>
          <a:lstStyle/>
          <a:p>
            <a:pPr algn="ctr" eaLnBrk="1" hangingPunct="1">
              <a:spcBef>
                <a:spcPts val="554"/>
              </a:spcBef>
              <a:buClr>
                <a:srgbClr val="F0AB00"/>
              </a:buClr>
              <a:buSzPct val="80000"/>
              <a:defRPr/>
            </a:pPr>
            <a:r>
              <a:rPr lang="en-US" sz="1108" kern="0" dirty="0">
                <a:solidFill>
                  <a:srgbClr val="23B1FF"/>
                </a:solidFill>
                <a:latin typeface="BentonSans Medium" panose="02000603000000020004" pitchFamily="2" charset="0"/>
                <a:ea typeface="Arial Unicode MS" pitchFamily="34" charset="-128"/>
                <a:cs typeface="Arial Unicode MS" pitchFamily="34" charset="-128"/>
              </a:rPr>
              <a:t>Workforce</a:t>
            </a:r>
            <a:r>
              <a:rPr lang="en-US" sz="1108" kern="0" dirty="0">
                <a:solidFill>
                  <a:srgbClr val="666666"/>
                </a:solidFill>
                <a:latin typeface="BentonSans Medium" panose="02000603000000020004" pitchFamily="2" charset="0"/>
                <a:ea typeface="Arial Unicode MS" pitchFamily="34" charset="-128"/>
                <a:cs typeface="Arial Unicode MS" pitchFamily="34" charset="-128"/>
              </a:rPr>
              <a:t> </a:t>
            </a:r>
            <a:br>
              <a:rPr lang="en-US" sz="1108" kern="0" dirty="0">
                <a:solidFill>
                  <a:srgbClr val="666666"/>
                </a:solidFill>
                <a:latin typeface="BentonSans Medium" panose="02000603000000020004" pitchFamily="2" charset="0"/>
                <a:ea typeface="Arial Unicode MS" pitchFamily="34" charset="-128"/>
                <a:cs typeface="Arial Unicode MS" pitchFamily="34" charset="-128"/>
              </a:rPr>
            </a:br>
            <a:r>
              <a:rPr lang="en-US" sz="1108" kern="0" dirty="0">
                <a:solidFill>
                  <a:srgbClr val="666666"/>
                </a:solidFill>
                <a:latin typeface="BentonSans Medium" panose="02000603000000020004" pitchFamily="2" charset="0"/>
                <a:ea typeface="Arial Unicode MS" pitchFamily="34" charset="-128"/>
                <a:cs typeface="Arial Unicode MS" pitchFamily="34" charset="-128"/>
              </a:rPr>
              <a:t>Engagement</a:t>
            </a:r>
          </a:p>
        </p:txBody>
      </p:sp>
      <p:sp>
        <p:nvSpPr>
          <p:cNvPr id="20" name="TextBox 19"/>
          <p:cNvSpPr txBox="1"/>
          <p:nvPr/>
        </p:nvSpPr>
        <p:spPr bwMode="auto">
          <a:xfrm>
            <a:off x="2062163" y="5189538"/>
            <a:ext cx="1104900" cy="511175"/>
          </a:xfrm>
          <a:prstGeom prst="rect">
            <a:avLst/>
          </a:prstGeom>
          <a:noFill/>
        </p:spPr>
        <p:txBody>
          <a:bodyPr lIns="0" tIns="0" rIns="0" bIns="0">
            <a:spAutoFit/>
          </a:bodyPr>
          <a:lstStyle/>
          <a:p>
            <a:pPr algn="ctr" eaLnBrk="1" hangingPunct="1">
              <a:spcBef>
                <a:spcPts val="554"/>
              </a:spcBef>
              <a:buClr>
                <a:srgbClr val="F0AB00"/>
              </a:buClr>
              <a:buSzPct val="80000"/>
              <a:defRPr/>
            </a:pPr>
            <a:r>
              <a:rPr lang="en-US" sz="1108" kern="0" dirty="0">
                <a:solidFill>
                  <a:srgbClr val="23B1FF"/>
                </a:solidFill>
                <a:latin typeface="BentonSans Medium" panose="02000603000000020004" pitchFamily="2" charset="0"/>
                <a:ea typeface="Arial Unicode MS" pitchFamily="34" charset="-128"/>
                <a:cs typeface="Arial Unicode MS" pitchFamily="34" charset="-128"/>
              </a:rPr>
              <a:t>Big Data, Mapping </a:t>
            </a:r>
            <a:r>
              <a:rPr lang="en-US" sz="1108" kern="0" dirty="0">
                <a:solidFill>
                  <a:srgbClr val="666666"/>
                </a:solidFill>
                <a:latin typeface="BentonSans Medium" panose="02000603000000020004" pitchFamily="2" charset="0"/>
                <a:ea typeface="Arial Unicode MS" pitchFamily="34" charset="-128"/>
                <a:cs typeface="Arial Unicode MS" pitchFamily="34" charset="-128"/>
              </a:rPr>
              <a:t>&amp; Internet of Things </a:t>
            </a:r>
          </a:p>
        </p:txBody>
      </p:sp>
      <p:sp>
        <p:nvSpPr>
          <p:cNvPr id="21" name="TextBox 20"/>
          <p:cNvSpPr txBox="1"/>
          <p:nvPr/>
        </p:nvSpPr>
        <p:spPr bwMode="auto">
          <a:xfrm>
            <a:off x="5653088" y="1604963"/>
            <a:ext cx="1316037" cy="341312"/>
          </a:xfrm>
          <a:prstGeom prst="rect">
            <a:avLst/>
          </a:prstGeom>
          <a:noFill/>
        </p:spPr>
        <p:txBody>
          <a:bodyPr wrap="none" lIns="0" tIns="0" rIns="0" bIns="0">
            <a:spAutoFit/>
          </a:bodyPr>
          <a:lstStyle/>
          <a:p>
            <a:pPr algn="ctr" eaLnBrk="1" hangingPunct="1">
              <a:spcBef>
                <a:spcPts val="554"/>
              </a:spcBef>
              <a:buClr>
                <a:srgbClr val="F0AB00"/>
              </a:buClr>
              <a:buSzPct val="80000"/>
              <a:defRPr/>
            </a:pPr>
            <a:r>
              <a:rPr lang="en-US" sz="1108" kern="0" dirty="0">
                <a:solidFill>
                  <a:srgbClr val="23B1FF"/>
                </a:solidFill>
                <a:latin typeface="BentonSans Medium" panose="02000603000000020004" pitchFamily="2" charset="0"/>
                <a:ea typeface="Arial Unicode MS" pitchFamily="34" charset="-128"/>
                <a:cs typeface="Arial Unicode MS" pitchFamily="34" charset="-128"/>
              </a:rPr>
              <a:t>Supplier </a:t>
            </a:r>
            <a:r>
              <a:rPr lang="en-US" sz="1108" kern="0" dirty="0">
                <a:solidFill>
                  <a:srgbClr val="666666"/>
                </a:solidFill>
                <a:latin typeface="BentonSans Medium" panose="02000603000000020004" pitchFamily="2" charset="0"/>
                <a:ea typeface="Arial Unicode MS" pitchFamily="34" charset="-128"/>
                <a:cs typeface="Arial Unicode MS" pitchFamily="34" charset="-128"/>
              </a:rPr>
              <a:t>Collaboration</a:t>
            </a:r>
            <a:br>
              <a:rPr lang="en-US" sz="1108" kern="0" dirty="0">
                <a:solidFill>
                  <a:srgbClr val="666666"/>
                </a:solidFill>
                <a:latin typeface="BentonSans Medium" panose="02000603000000020004" pitchFamily="2" charset="0"/>
                <a:ea typeface="Arial Unicode MS" pitchFamily="34" charset="-128"/>
                <a:cs typeface="Arial Unicode MS" pitchFamily="34" charset="-128"/>
              </a:rPr>
            </a:br>
            <a:r>
              <a:rPr lang="en-US" sz="1108" kern="0" dirty="0">
                <a:solidFill>
                  <a:srgbClr val="666666"/>
                </a:solidFill>
                <a:latin typeface="BentonSans Medium" panose="02000603000000020004" pitchFamily="2" charset="0"/>
                <a:ea typeface="Arial Unicode MS" pitchFamily="34" charset="-128"/>
                <a:cs typeface="Arial Unicode MS" pitchFamily="34" charset="-128"/>
              </a:rPr>
              <a:t>Business Networks</a:t>
            </a:r>
          </a:p>
        </p:txBody>
      </p:sp>
      <p:sp>
        <p:nvSpPr>
          <p:cNvPr id="22" name="Freeform 7"/>
          <p:cNvSpPr>
            <a:spLocks noEditPoints="1"/>
          </p:cNvSpPr>
          <p:nvPr/>
        </p:nvSpPr>
        <p:spPr bwMode="auto">
          <a:xfrm flipH="1">
            <a:off x="5940425" y="2309813"/>
            <a:ext cx="642938" cy="427037"/>
          </a:xfrm>
          <a:custGeom>
            <a:avLst/>
            <a:gdLst>
              <a:gd name="T0" fmla="*/ 350 w 355"/>
              <a:gd name="T1" fmla="*/ 0 h 203"/>
              <a:gd name="T2" fmla="*/ 151 w 355"/>
              <a:gd name="T3" fmla="*/ 0 h 203"/>
              <a:gd name="T4" fmla="*/ 151 w 355"/>
              <a:gd name="T5" fmla="*/ 131 h 203"/>
              <a:gd name="T6" fmla="*/ 137 w 355"/>
              <a:gd name="T7" fmla="*/ 131 h 203"/>
              <a:gd name="T8" fmla="*/ 137 w 355"/>
              <a:gd name="T9" fmla="*/ 38 h 203"/>
              <a:gd name="T10" fmla="*/ 79 w 355"/>
              <a:gd name="T11" fmla="*/ 38 h 203"/>
              <a:gd name="T12" fmla="*/ 63 w 355"/>
              <a:gd name="T13" fmla="*/ 85 h 203"/>
              <a:gd name="T14" fmla="*/ 2 w 355"/>
              <a:gd name="T15" fmla="*/ 96 h 203"/>
              <a:gd name="T16" fmla="*/ 2 w 355"/>
              <a:gd name="T17" fmla="*/ 162 h 203"/>
              <a:gd name="T18" fmla="*/ 0 w 355"/>
              <a:gd name="T19" fmla="*/ 162 h 203"/>
              <a:gd name="T20" fmla="*/ 0 w 355"/>
              <a:gd name="T21" fmla="*/ 178 h 203"/>
              <a:gd name="T22" fmla="*/ 13 w 355"/>
              <a:gd name="T23" fmla="*/ 178 h 203"/>
              <a:gd name="T24" fmla="*/ 44 w 355"/>
              <a:gd name="T25" fmla="*/ 203 h 203"/>
              <a:gd name="T26" fmla="*/ 71 w 355"/>
              <a:gd name="T27" fmla="*/ 178 h 203"/>
              <a:gd name="T28" fmla="*/ 85 w 355"/>
              <a:gd name="T29" fmla="*/ 178 h 203"/>
              <a:gd name="T30" fmla="*/ 89 w 355"/>
              <a:gd name="T31" fmla="*/ 178 h 203"/>
              <a:gd name="T32" fmla="*/ 91 w 355"/>
              <a:gd name="T33" fmla="*/ 178 h 203"/>
              <a:gd name="T34" fmla="*/ 102 w 355"/>
              <a:gd name="T35" fmla="*/ 178 h 203"/>
              <a:gd name="T36" fmla="*/ 137 w 355"/>
              <a:gd name="T37" fmla="*/ 178 h 203"/>
              <a:gd name="T38" fmla="*/ 150 w 355"/>
              <a:gd name="T39" fmla="*/ 178 h 203"/>
              <a:gd name="T40" fmla="*/ 157 w 355"/>
              <a:gd name="T41" fmla="*/ 178 h 203"/>
              <a:gd name="T42" fmla="*/ 168 w 355"/>
              <a:gd name="T43" fmla="*/ 178 h 203"/>
              <a:gd name="T44" fmla="*/ 202 w 355"/>
              <a:gd name="T45" fmla="*/ 178 h 203"/>
              <a:gd name="T46" fmla="*/ 205 w 355"/>
              <a:gd name="T47" fmla="*/ 178 h 203"/>
              <a:gd name="T48" fmla="*/ 235 w 355"/>
              <a:gd name="T49" fmla="*/ 203 h 203"/>
              <a:gd name="T50" fmla="*/ 265 w 355"/>
              <a:gd name="T51" fmla="*/ 173 h 203"/>
              <a:gd name="T52" fmla="*/ 265 w 355"/>
              <a:gd name="T53" fmla="*/ 167 h 203"/>
              <a:gd name="T54" fmla="*/ 271 w 355"/>
              <a:gd name="T55" fmla="*/ 167 h 203"/>
              <a:gd name="T56" fmla="*/ 271 w 355"/>
              <a:gd name="T57" fmla="*/ 169 h 203"/>
              <a:gd name="T58" fmla="*/ 270 w 355"/>
              <a:gd name="T59" fmla="*/ 173 h 203"/>
              <a:gd name="T60" fmla="*/ 300 w 355"/>
              <a:gd name="T61" fmla="*/ 203 h 203"/>
              <a:gd name="T62" fmla="*/ 327 w 355"/>
              <a:gd name="T63" fmla="*/ 186 h 203"/>
              <a:gd name="T64" fmla="*/ 331 w 355"/>
              <a:gd name="T65" fmla="*/ 173 h 203"/>
              <a:gd name="T66" fmla="*/ 330 w 355"/>
              <a:gd name="T67" fmla="*/ 170 h 203"/>
              <a:gd name="T68" fmla="*/ 330 w 355"/>
              <a:gd name="T69" fmla="*/ 166 h 203"/>
              <a:gd name="T70" fmla="*/ 344 w 355"/>
              <a:gd name="T71" fmla="*/ 151 h 203"/>
              <a:gd name="T72" fmla="*/ 355 w 355"/>
              <a:gd name="T73" fmla="*/ 151 h 203"/>
              <a:gd name="T74" fmla="*/ 355 w 355"/>
              <a:gd name="T75" fmla="*/ 131 h 203"/>
              <a:gd name="T76" fmla="*/ 350 w 355"/>
              <a:gd name="T77" fmla="*/ 131 h 203"/>
              <a:gd name="T78" fmla="*/ 350 w 355"/>
              <a:gd name="T79" fmla="*/ 0 h 203"/>
              <a:gd name="T80" fmla="*/ 74 w 355"/>
              <a:gd name="T81" fmla="*/ 82 h 203"/>
              <a:gd name="T82" fmla="*/ 87 w 355"/>
              <a:gd name="T83" fmla="*/ 49 h 203"/>
              <a:gd name="T84" fmla="*/ 131 w 355"/>
              <a:gd name="T85" fmla="*/ 49 h 203"/>
              <a:gd name="T86" fmla="*/ 131 w 355"/>
              <a:gd name="T87" fmla="*/ 82 h 203"/>
              <a:gd name="T88" fmla="*/ 74 w 355"/>
              <a:gd name="T89" fmla="*/ 8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5" h="203">
                <a:moveTo>
                  <a:pt x="350" y="0"/>
                </a:moveTo>
                <a:cubicBezTo>
                  <a:pt x="324" y="0"/>
                  <a:pt x="267" y="0"/>
                  <a:pt x="151" y="0"/>
                </a:cubicBezTo>
                <a:cubicBezTo>
                  <a:pt x="151" y="0"/>
                  <a:pt x="151" y="0"/>
                  <a:pt x="151" y="131"/>
                </a:cubicBezTo>
                <a:cubicBezTo>
                  <a:pt x="151" y="131"/>
                  <a:pt x="151" y="131"/>
                  <a:pt x="137" y="131"/>
                </a:cubicBezTo>
                <a:cubicBezTo>
                  <a:pt x="137" y="38"/>
                  <a:pt x="137" y="38"/>
                  <a:pt x="137" y="38"/>
                </a:cubicBezTo>
                <a:cubicBezTo>
                  <a:pt x="137" y="38"/>
                  <a:pt x="137" y="38"/>
                  <a:pt x="79" y="38"/>
                </a:cubicBezTo>
                <a:cubicBezTo>
                  <a:pt x="79" y="38"/>
                  <a:pt x="79" y="38"/>
                  <a:pt x="63" y="85"/>
                </a:cubicBezTo>
                <a:cubicBezTo>
                  <a:pt x="63" y="85"/>
                  <a:pt x="63" y="85"/>
                  <a:pt x="2" y="96"/>
                </a:cubicBezTo>
                <a:cubicBezTo>
                  <a:pt x="2" y="96"/>
                  <a:pt x="2" y="96"/>
                  <a:pt x="2" y="162"/>
                </a:cubicBezTo>
                <a:cubicBezTo>
                  <a:pt x="0" y="162"/>
                  <a:pt x="0" y="162"/>
                  <a:pt x="0" y="162"/>
                </a:cubicBezTo>
                <a:cubicBezTo>
                  <a:pt x="0" y="162"/>
                  <a:pt x="0" y="162"/>
                  <a:pt x="0" y="178"/>
                </a:cubicBezTo>
                <a:cubicBezTo>
                  <a:pt x="0" y="178"/>
                  <a:pt x="0" y="178"/>
                  <a:pt x="13" y="178"/>
                </a:cubicBezTo>
                <a:cubicBezTo>
                  <a:pt x="16" y="192"/>
                  <a:pt x="27" y="203"/>
                  <a:pt x="44" y="203"/>
                </a:cubicBezTo>
                <a:cubicBezTo>
                  <a:pt x="57" y="203"/>
                  <a:pt x="71" y="192"/>
                  <a:pt x="71" y="178"/>
                </a:cubicBezTo>
                <a:cubicBezTo>
                  <a:pt x="75" y="178"/>
                  <a:pt x="80" y="178"/>
                  <a:pt x="85" y="178"/>
                </a:cubicBezTo>
                <a:cubicBezTo>
                  <a:pt x="86" y="178"/>
                  <a:pt x="88" y="178"/>
                  <a:pt x="89" y="178"/>
                </a:cubicBezTo>
                <a:cubicBezTo>
                  <a:pt x="90" y="178"/>
                  <a:pt x="90" y="178"/>
                  <a:pt x="91" y="178"/>
                </a:cubicBezTo>
                <a:cubicBezTo>
                  <a:pt x="102" y="178"/>
                  <a:pt x="102" y="178"/>
                  <a:pt x="102" y="178"/>
                </a:cubicBezTo>
                <a:cubicBezTo>
                  <a:pt x="137" y="178"/>
                  <a:pt x="137" y="178"/>
                  <a:pt x="137" y="178"/>
                </a:cubicBezTo>
                <a:cubicBezTo>
                  <a:pt x="150" y="178"/>
                  <a:pt x="150" y="178"/>
                  <a:pt x="150" y="178"/>
                </a:cubicBezTo>
                <a:cubicBezTo>
                  <a:pt x="157" y="178"/>
                  <a:pt x="157" y="178"/>
                  <a:pt x="157" y="178"/>
                </a:cubicBezTo>
                <a:cubicBezTo>
                  <a:pt x="168" y="178"/>
                  <a:pt x="168" y="178"/>
                  <a:pt x="168" y="178"/>
                </a:cubicBezTo>
                <a:cubicBezTo>
                  <a:pt x="202" y="178"/>
                  <a:pt x="202" y="178"/>
                  <a:pt x="202" y="178"/>
                </a:cubicBezTo>
                <a:cubicBezTo>
                  <a:pt x="205" y="178"/>
                  <a:pt x="205" y="178"/>
                  <a:pt x="205" y="178"/>
                </a:cubicBezTo>
                <a:cubicBezTo>
                  <a:pt x="208" y="192"/>
                  <a:pt x="220" y="203"/>
                  <a:pt x="235" y="203"/>
                </a:cubicBezTo>
                <a:cubicBezTo>
                  <a:pt x="251" y="203"/>
                  <a:pt x="265" y="189"/>
                  <a:pt x="265" y="173"/>
                </a:cubicBezTo>
                <a:cubicBezTo>
                  <a:pt x="265" y="170"/>
                  <a:pt x="265" y="170"/>
                  <a:pt x="265" y="167"/>
                </a:cubicBezTo>
                <a:cubicBezTo>
                  <a:pt x="265" y="167"/>
                  <a:pt x="265" y="167"/>
                  <a:pt x="271" y="167"/>
                </a:cubicBezTo>
                <a:cubicBezTo>
                  <a:pt x="271" y="168"/>
                  <a:pt x="271" y="169"/>
                  <a:pt x="271" y="169"/>
                </a:cubicBezTo>
                <a:cubicBezTo>
                  <a:pt x="270" y="170"/>
                  <a:pt x="270" y="172"/>
                  <a:pt x="270" y="173"/>
                </a:cubicBezTo>
                <a:cubicBezTo>
                  <a:pt x="270" y="189"/>
                  <a:pt x="284" y="203"/>
                  <a:pt x="300" y="203"/>
                </a:cubicBezTo>
                <a:cubicBezTo>
                  <a:pt x="312" y="203"/>
                  <a:pt x="322" y="196"/>
                  <a:pt x="327" y="186"/>
                </a:cubicBezTo>
                <a:cubicBezTo>
                  <a:pt x="330" y="182"/>
                  <a:pt x="331" y="178"/>
                  <a:pt x="331" y="173"/>
                </a:cubicBezTo>
                <a:cubicBezTo>
                  <a:pt x="331" y="171"/>
                  <a:pt x="331" y="171"/>
                  <a:pt x="330" y="170"/>
                </a:cubicBezTo>
                <a:cubicBezTo>
                  <a:pt x="330" y="168"/>
                  <a:pt x="330" y="167"/>
                  <a:pt x="330" y="166"/>
                </a:cubicBezTo>
                <a:cubicBezTo>
                  <a:pt x="332" y="164"/>
                  <a:pt x="336" y="160"/>
                  <a:pt x="344" y="151"/>
                </a:cubicBezTo>
                <a:cubicBezTo>
                  <a:pt x="344" y="151"/>
                  <a:pt x="344" y="151"/>
                  <a:pt x="355" y="151"/>
                </a:cubicBezTo>
                <a:cubicBezTo>
                  <a:pt x="355" y="151"/>
                  <a:pt x="355" y="151"/>
                  <a:pt x="355" y="131"/>
                </a:cubicBezTo>
                <a:cubicBezTo>
                  <a:pt x="355" y="131"/>
                  <a:pt x="355" y="131"/>
                  <a:pt x="350" y="131"/>
                </a:cubicBezTo>
                <a:cubicBezTo>
                  <a:pt x="350" y="131"/>
                  <a:pt x="350" y="131"/>
                  <a:pt x="350" y="0"/>
                </a:cubicBezTo>
                <a:close/>
                <a:moveTo>
                  <a:pt x="74" y="82"/>
                </a:moveTo>
                <a:cubicBezTo>
                  <a:pt x="74" y="82"/>
                  <a:pt x="74" y="82"/>
                  <a:pt x="87" y="49"/>
                </a:cubicBezTo>
                <a:cubicBezTo>
                  <a:pt x="87" y="49"/>
                  <a:pt x="87" y="49"/>
                  <a:pt x="131" y="49"/>
                </a:cubicBezTo>
                <a:cubicBezTo>
                  <a:pt x="131" y="49"/>
                  <a:pt x="131" y="49"/>
                  <a:pt x="131" y="82"/>
                </a:cubicBezTo>
                <a:lnTo>
                  <a:pt x="74" y="82"/>
                </a:lnTo>
                <a:close/>
              </a:path>
            </a:pathLst>
          </a:custGeom>
          <a:solidFill>
            <a:schemeClr val="accent3">
              <a:lumMod val="50000"/>
            </a:schemeClr>
          </a:solidFill>
          <a:ln>
            <a:noFill/>
          </a:ln>
          <a:extLst/>
        </p:spPr>
        <p:txBody>
          <a:bodyPr/>
          <a:lstStyle/>
          <a:p>
            <a:pPr eaLnBrk="1" hangingPunct="1">
              <a:defRPr/>
            </a:pPr>
            <a:endParaRPr lang="en-US" sz="3323" dirty="0">
              <a:solidFill>
                <a:srgbClr val="000000"/>
              </a:solidFill>
              <a:cs typeface="Arial" charset="0"/>
            </a:endParaRPr>
          </a:p>
        </p:txBody>
      </p:sp>
      <p:grpSp>
        <p:nvGrpSpPr>
          <p:cNvPr id="52243" name="Group 23"/>
          <p:cNvGrpSpPr>
            <a:grpSpLocks noChangeAspect="1"/>
          </p:cNvGrpSpPr>
          <p:nvPr/>
        </p:nvGrpSpPr>
        <p:grpSpPr bwMode="auto">
          <a:xfrm>
            <a:off x="2198688" y="2317750"/>
            <a:ext cx="663575" cy="434975"/>
            <a:chOff x="4028" y="1057"/>
            <a:chExt cx="702" cy="444"/>
          </a:xfrm>
        </p:grpSpPr>
        <p:sp>
          <p:nvSpPr>
            <p:cNvPr id="52303" name="AutoShape 20"/>
            <p:cNvSpPr>
              <a:spLocks noChangeAspect="1" noChangeArrowheads="1" noTextEdit="1"/>
            </p:cNvSpPr>
            <p:nvPr/>
          </p:nvSpPr>
          <p:spPr bwMode="auto">
            <a:xfrm>
              <a:off x="4033" y="1057"/>
              <a:ext cx="692" cy="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52304" name="Line 23"/>
            <p:cNvSpPr>
              <a:spLocks noChangeShapeType="1"/>
            </p:cNvSpPr>
            <p:nvPr/>
          </p:nvSpPr>
          <p:spPr bwMode="auto">
            <a:xfrm>
              <a:off x="4245" y="12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305" name="Line 24"/>
            <p:cNvSpPr>
              <a:spLocks noChangeShapeType="1"/>
            </p:cNvSpPr>
            <p:nvPr/>
          </p:nvSpPr>
          <p:spPr bwMode="auto">
            <a:xfrm>
              <a:off x="4245" y="12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92" name="Oval 25"/>
            <p:cNvSpPr>
              <a:spLocks noChangeArrowheads="1"/>
            </p:cNvSpPr>
            <p:nvPr/>
          </p:nvSpPr>
          <p:spPr bwMode="auto">
            <a:xfrm>
              <a:off x="4087" y="1057"/>
              <a:ext cx="188" cy="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93" name="Freeform 26"/>
            <p:cNvSpPr>
              <a:spLocks/>
            </p:cNvSpPr>
            <p:nvPr/>
          </p:nvSpPr>
          <p:spPr bwMode="auto">
            <a:xfrm>
              <a:off x="4517" y="1251"/>
              <a:ext cx="217" cy="245"/>
            </a:xfrm>
            <a:custGeom>
              <a:avLst/>
              <a:gdLst>
                <a:gd name="T0" fmla="*/ 0 w 95"/>
                <a:gd name="T1" fmla="*/ 5 h 107"/>
                <a:gd name="T2" fmla="*/ 65 w 95"/>
                <a:gd name="T3" fmla="*/ 5 h 107"/>
                <a:gd name="T4" fmla="*/ 93 w 95"/>
                <a:gd name="T5" fmla="*/ 32 h 107"/>
                <a:gd name="T6" fmla="*/ 93 w 95"/>
                <a:gd name="T7" fmla="*/ 86 h 107"/>
                <a:gd name="T8" fmla="*/ 67 w 95"/>
                <a:gd name="T9" fmla="*/ 106 h 107"/>
                <a:gd name="T10" fmla="*/ 17 w 95"/>
                <a:gd name="T11" fmla="*/ 106 h 107"/>
                <a:gd name="T12" fmla="*/ 17 w 95"/>
                <a:gd name="T13" fmla="*/ 38 h 107"/>
                <a:gd name="T14" fmla="*/ 0 w 95"/>
                <a:gd name="T15" fmla="*/ 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07">
                  <a:moveTo>
                    <a:pt x="0" y="5"/>
                  </a:moveTo>
                  <a:cubicBezTo>
                    <a:pt x="65" y="5"/>
                    <a:pt x="65" y="5"/>
                    <a:pt x="65" y="5"/>
                  </a:cubicBezTo>
                  <a:cubicBezTo>
                    <a:pt x="65" y="5"/>
                    <a:pt x="93" y="0"/>
                    <a:pt x="93" y="32"/>
                  </a:cubicBezTo>
                  <a:cubicBezTo>
                    <a:pt x="93" y="64"/>
                    <a:pt x="93" y="86"/>
                    <a:pt x="93" y="86"/>
                  </a:cubicBezTo>
                  <a:cubicBezTo>
                    <a:pt x="93" y="86"/>
                    <a:pt x="95" y="104"/>
                    <a:pt x="67" y="106"/>
                  </a:cubicBezTo>
                  <a:cubicBezTo>
                    <a:pt x="40" y="107"/>
                    <a:pt x="17" y="106"/>
                    <a:pt x="17" y="106"/>
                  </a:cubicBezTo>
                  <a:cubicBezTo>
                    <a:pt x="17" y="38"/>
                    <a:pt x="17" y="38"/>
                    <a:pt x="17" y="38"/>
                  </a:cubicBezTo>
                  <a:cubicBezTo>
                    <a:pt x="17" y="38"/>
                    <a:pt x="18" y="5"/>
                    <a:pt x="0" y="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94" name="Oval 27"/>
            <p:cNvSpPr>
              <a:spLocks noChangeArrowheads="1"/>
            </p:cNvSpPr>
            <p:nvPr/>
          </p:nvSpPr>
          <p:spPr bwMode="auto">
            <a:xfrm>
              <a:off x="4485" y="1057"/>
              <a:ext cx="188" cy="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95" name="Oval 28"/>
            <p:cNvSpPr>
              <a:spLocks noChangeArrowheads="1"/>
            </p:cNvSpPr>
            <p:nvPr/>
          </p:nvSpPr>
          <p:spPr bwMode="auto">
            <a:xfrm>
              <a:off x="4283" y="1057"/>
              <a:ext cx="193" cy="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96" name="Freeform 29"/>
            <p:cNvSpPr>
              <a:spLocks/>
            </p:cNvSpPr>
            <p:nvPr/>
          </p:nvSpPr>
          <p:spPr bwMode="auto">
            <a:xfrm>
              <a:off x="4245" y="1258"/>
              <a:ext cx="270" cy="235"/>
            </a:xfrm>
            <a:custGeom>
              <a:avLst/>
              <a:gdLst>
                <a:gd name="T0" fmla="*/ 22 w 118"/>
                <a:gd name="T1" fmla="*/ 2 h 103"/>
                <a:gd name="T2" fmla="*/ 0 w 118"/>
                <a:gd name="T3" fmla="*/ 22 h 103"/>
                <a:gd name="T4" fmla="*/ 0 w 118"/>
                <a:gd name="T5" fmla="*/ 83 h 103"/>
                <a:gd name="T6" fmla="*/ 23 w 118"/>
                <a:gd name="T7" fmla="*/ 103 h 103"/>
                <a:gd name="T8" fmla="*/ 100 w 118"/>
                <a:gd name="T9" fmla="*/ 103 h 103"/>
                <a:gd name="T10" fmla="*/ 117 w 118"/>
                <a:gd name="T11" fmla="*/ 80 h 103"/>
                <a:gd name="T12" fmla="*/ 117 w 118"/>
                <a:gd name="T13" fmla="*/ 23 h 103"/>
                <a:gd name="T14" fmla="*/ 94 w 118"/>
                <a:gd name="T15" fmla="*/ 1 h 103"/>
                <a:gd name="T16" fmla="*/ 71 w 118"/>
                <a:gd name="T17" fmla="*/ 41 h 103"/>
                <a:gd name="T18" fmla="*/ 62 w 118"/>
                <a:gd name="T19" fmla="*/ 25 h 103"/>
                <a:gd name="T20" fmla="*/ 72 w 118"/>
                <a:gd name="T21" fmla="*/ 14 h 103"/>
                <a:gd name="T22" fmla="*/ 59 w 118"/>
                <a:gd name="T23" fmla="*/ 6 h 103"/>
                <a:gd name="T24" fmla="*/ 46 w 118"/>
                <a:gd name="T25" fmla="*/ 15 h 103"/>
                <a:gd name="T26" fmla="*/ 54 w 118"/>
                <a:gd name="T27" fmla="*/ 26 h 103"/>
                <a:gd name="T28" fmla="*/ 47 w 118"/>
                <a:gd name="T29" fmla="*/ 41 h 103"/>
                <a:gd name="T30" fmla="*/ 22 w 118"/>
                <a:gd name="T31"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03">
                  <a:moveTo>
                    <a:pt x="22" y="2"/>
                  </a:moveTo>
                  <a:cubicBezTo>
                    <a:pt x="22" y="2"/>
                    <a:pt x="1" y="0"/>
                    <a:pt x="0" y="22"/>
                  </a:cubicBezTo>
                  <a:cubicBezTo>
                    <a:pt x="0" y="44"/>
                    <a:pt x="0" y="83"/>
                    <a:pt x="0" y="83"/>
                  </a:cubicBezTo>
                  <a:cubicBezTo>
                    <a:pt x="0" y="83"/>
                    <a:pt x="1" y="103"/>
                    <a:pt x="23" y="103"/>
                  </a:cubicBezTo>
                  <a:cubicBezTo>
                    <a:pt x="45" y="103"/>
                    <a:pt x="100" y="103"/>
                    <a:pt x="100" y="103"/>
                  </a:cubicBezTo>
                  <a:cubicBezTo>
                    <a:pt x="100" y="103"/>
                    <a:pt x="116" y="100"/>
                    <a:pt x="117" y="80"/>
                  </a:cubicBezTo>
                  <a:cubicBezTo>
                    <a:pt x="118" y="61"/>
                    <a:pt x="117" y="23"/>
                    <a:pt x="117" y="23"/>
                  </a:cubicBezTo>
                  <a:cubicBezTo>
                    <a:pt x="117" y="23"/>
                    <a:pt x="117" y="2"/>
                    <a:pt x="94" y="1"/>
                  </a:cubicBezTo>
                  <a:cubicBezTo>
                    <a:pt x="78" y="1"/>
                    <a:pt x="71" y="41"/>
                    <a:pt x="71" y="41"/>
                  </a:cubicBezTo>
                  <a:cubicBezTo>
                    <a:pt x="62" y="25"/>
                    <a:pt x="62" y="25"/>
                    <a:pt x="62" y="25"/>
                  </a:cubicBezTo>
                  <a:cubicBezTo>
                    <a:pt x="72" y="14"/>
                    <a:pt x="72" y="14"/>
                    <a:pt x="72" y="14"/>
                  </a:cubicBezTo>
                  <a:cubicBezTo>
                    <a:pt x="59" y="6"/>
                    <a:pt x="59" y="6"/>
                    <a:pt x="59" y="6"/>
                  </a:cubicBezTo>
                  <a:cubicBezTo>
                    <a:pt x="46" y="15"/>
                    <a:pt x="46" y="15"/>
                    <a:pt x="46" y="15"/>
                  </a:cubicBezTo>
                  <a:cubicBezTo>
                    <a:pt x="54" y="26"/>
                    <a:pt x="54" y="26"/>
                    <a:pt x="54" y="26"/>
                  </a:cubicBezTo>
                  <a:cubicBezTo>
                    <a:pt x="47" y="41"/>
                    <a:pt x="47" y="41"/>
                    <a:pt x="47" y="41"/>
                  </a:cubicBezTo>
                  <a:cubicBezTo>
                    <a:pt x="47" y="41"/>
                    <a:pt x="40"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97" name="Freeform 26"/>
            <p:cNvSpPr>
              <a:spLocks/>
            </p:cNvSpPr>
            <p:nvPr/>
          </p:nvSpPr>
          <p:spPr bwMode="auto">
            <a:xfrm flipH="1">
              <a:off x="4028" y="1256"/>
              <a:ext cx="217" cy="245"/>
            </a:xfrm>
            <a:custGeom>
              <a:avLst/>
              <a:gdLst>
                <a:gd name="T0" fmla="*/ 0 w 95"/>
                <a:gd name="T1" fmla="*/ 5 h 107"/>
                <a:gd name="T2" fmla="*/ 65 w 95"/>
                <a:gd name="T3" fmla="*/ 5 h 107"/>
                <a:gd name="T4" fmla="*/ 93 w 95"/>
                <a:gd name="T5" fmla="*/ 32 h 107"/>
                <a:gd name="T6" fmla="*/ 93 w 95"/>
                <a:gd name="T7" fmla="*/ 86 h 107"/>
                <a:gd name="T8" fmla="*/ 67 w 95"/>
                <a:gd name="T9" fmla="*/ 106 h 107"/>
                <a:gd name="T10" fmla="*/ 17 w 95"/>
                <a:gd name="T11" fmla="*/ 106 h 107"/>
                <a:gd name="T12" fmla="*/ 17 w 95"/>
                <a:gd name="T13" fmla="*/ 38 h 107"/>
                <a:gd name="T14" fmla="*/ 0 w 95"/>
                <a:gd name="T15" fmla="*/ 5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107">
                  <a:moveTo>
                    <a:pt x="0" y="5"/>
                  </a:moveTo>
                  <a:cubicBezTo>
                    <a:pt x="65" y="5"/>
                    <a:pt x="65" y="5"/>
                    <a:pt x="65" y="5"/>
                  </a:cubicBezTo>
                  <a:cubicBezTo>
                    <a:pt x="65" y="5"/>
                    <a:pt x="93" y="0"/>
                    <a:pt x="93" y="32"/>
                  </a:cubicBezTo>
                  <a:cubicBezTo>
                    <a:pt x="93" y="64"/>
                    <a:pt x="93" y="86"/>
                    <a:pt x="93" y="86"/>
                  </a:cubicBezTo>
                  <a:cubicBezTo>
                    <a:pt x="93" y="86"/>
                    <a:pt x="95" y="104"/>
                    <a:pt x="67" y="106"/>
                  </a:cubicBezTo>
                  <a:cubicBezTo>
                    <a:pt x="40" y="107"/>
                    <a:pt x="17" y="106"/>
                    <a:pt x="17" y="106"/>
                  </a:cubicBezTo>
                  <a:cubicBezTo>
                    <a:pt x="17" y="38"/>
                    <a:pt x="17" y="38"/>
                    <a:pt x="17" y="38"/>
                  </a:cubicBezTo>
                  <a:cubicBezTo>
                    <a:pt x="17" y="38"/>
                    <a:pt x="18" y="5"/>
                    <a:pt x="0" y="5"/>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grpSp>
      <p:grpSp>
        <p:nvGrpSpPr>
          <p:cNvPr id="25" name="Group 24"/>
          <p:cNvGrpSpPr/>
          <p:nvPr/>
        </p:nvGrpSpPr>
        <p:grpSpPr bwMode="auto">
          <a:xfrm>
            <a:off x="2081306" y="4269203"/>
            <a:ext cx="915668" cy="668959"/>
            <a:chOff x="3923296" y="2551859"/>
            <a:chExt cx="853656" cy="602581"/>
          </a:xfrm>
          <a:solidFill>
            <a:srgbClr val="84CCFF"/>
          </a:solidFill>
        </p:grpSpPr>
        <p:sp>
          <p:nvSpPr>
            <p:cNvPr id="77" name="Freeform 1195"/>
            <p:cNvSpPr>
              <a:spLocks noEditPoints="1"/>
            </p:cNvSpPr>
            <p:nvPr/>
          </p:nvSpPr>
          <p:spPr bwMode="auto">
            <a:xfrm>
              <a:off x="4183233" y="2708411"/>
              <a:ext cx="342644" cy="446029"/>
            </a:xfrm>
            <a:custGeom>
              <a:avLst/>
              <a:gdLst>
                <a:gd name="T0" fmla="*/ 17 w 141"/>
                <a:gd name="T1" fmla="*/ 183 h 183"/>
                <a:gd name="T2" fmla="*/ 30 w 141"/>
                <a:gd name="T3" fmla="*/ 167 h 183"/>
                <a:gd name="T4" fmla="*/ 110 w 141"/>
                <a:gd name="T5" fmla="*/ 167 h 183"/>
                <a:gd name="T6" fmla="*/ 111 w 141"/>
                <a:gd name="T7" fmla="*/ 167 h 183"/>
                <a:gd name="T8" fmla="*/ 127 w 141"/>
                <a:gd name="T9" fmla="*/ 183 h 183"/>
                <a:gd name="T10" fmla="*/ 141 w 141"/>
                <a:gd name="T11" fmla="*/ 183 h 183"/>
                <a:gd name="T12" fmla="*/ 77 w 141"/>
                <a:gd name="T13" fmla="*/ 41 h 183"/>
                <a:gd name="T14" fmla="*/ 89 w 141"/>
                <a:gd name="T15" fmla="*/ 27 h 183"/>
                <a:gd name="T16" fmla="*/ 55 w 141"/>
                <a:gd name="T17" fmla="*/ 19 h 183"/>
                <a:gd name="T18" fmla="*/ 66 w 141"/>
                <a:gd name="T19" fmla="*/ 40 h 183"/>
                <a:gd name="T20" fmla="*/ 0 w 141"/>
                <a:gd name="T21" fmla="*/ 183 h 183"/>
                <a:gd name="T22" fmla="*/ 17 w 141"/>
                <a:gd name="T23" fmla="*/ 183 h 183"/>
                <a:gd name="T24" fmla="*/ 46 w 141"/>
                <a:gd name="T25" fmla="*/ 144 h 183"/>
                <a:gd name="T26" fmla="*/ 96 w 141"/>
                <a:gd name="T27" fmla="*/ 144 h 183"/>
                <a:gd name="T28" fmla="*/ 104 w 141"/>
                <a:gd name="T29" fmla="*/ 158 h 183"/>
                <a:gd name="T30" fmla="*/ 36 w 141"/>
                <a:gd name="T31" fmla="*/ 158 h 183"/>
                <a:gd name="T32" fmla="*/ 46 w 141"/>
                <a:gd name="T33" fmla="*/ 144 h 183"/>
                <a:gd name="T34" fmla="*/ 58 w 141"/>
                <a:gd name="T35" fmla="*/ 120 h 183"/>
                <a:gd name="T36" fmla="*/ 85 w 141"/>
                <a:gd name="T37" fmla="*/ 120 h 183"/>
                <a:gd name="T38" fmla="*/ 92 w 141"/>
                <a:gd name="T39" fmla="*/ 136 h 183"/>
                <a:gd name="T40" fmla="*/ 51 w 141"/>
                <a:gd name="T41" fmla="*/ 136 h 183"/>
                <a:gd name="T42" fmla="*/ 58 w 141"/>
                <a:gd name="T43" fmla="*/ 120 h 183"/>
                <a:gd name="T44" fmla="*/ 72 w 141"/>
                <a:gd name="T45" fmla="*/ 79 h 183"/>
                <a:gd name="T46" fmla="*/ 82 w 141"/>
                <a:gd name="T47" fmla="*/ 112 h 183"/>
                <a:gd name="T48" fmla="*/ 62 w 141"/>
                <a:gd name="T49" fmla="*/ 112 h 183"/>
                <a:gd name="T50" fmla="*/ 72 w 141"/>
                <a:gd name="T51" fmla="*/ 7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83">
                  <a:moveTo>
                    <a:pt x="17" y="183"/>
                  </a:moveTo>
                  <a:cubicBezTo>
                    <a:pt x="22" y="178"/>
                    <a:pt x="27" y="170"/>
                    <a:pt x="30" y="167"/>
                  </a:cubicBezTo>
                  <a:cubicBezTo>
                    <a:pt x="84" y="167"/>
                    <a:pt x="86" y="167"/>
                    <a:pt x="110" y="167"/>
                  </a:cubicBezTo>
                  <a:cubicBezTo>
                    <a:pt x="111" y="167"/>
                    <a:pt x="111" y="166"/>
                    <a:pt x="111" y="167"/>
                  </a:cubicBezTo>
                  <a:cubicBezTo>
                    <a:pt x="122" y="178"/>
                    <a:pt x="121" y="177"/>
                    <a:pt x="127" y="183"/>
                  </a:cubicBezTo>
                  <a:cubicBezTo>
                    <a:pt x="136" y="183"/>
                    <a:pt x="135" y="183"/>
                    <a:pt x="141" y="183"/>
                  </a:cubicBezTo>
                  <a:cubicBezTo>
                    <a:pt x="107" y="148"/>
                    <a:pt x="82" y="104"/>
                    <a:pt x="77" y="41"/>
                  </a:cubicBezTo>
                  <a:cubicBezTo>
                    <a:pt x="82" y="37"/>
                    <a:pt x="88" y="34"/>
                    <a:pt x="89" y="27"/>
                  </a:cubicBezTo>
                  <a:cubicBezTo>
                    <a:pt x="92" y="4"/>
                    <a:pt x="60" y="0"/>
                    <a:pt x="55" y="19"/>
                  </a:cubicBezTo>
                  <a:cubicBezTo>
                    <a:pt x="54" y="27"/>
                    <a:pt x="57" y="35"/>
                    <a:pt x="66" y="40"/>
                  </a:cubicBezTo>
                  <a:cubicBezTo>
                    <a:pt x="61" y="104"/>
                    <a:pt x="37" y="151"/>
                    <a:pt x="0" y="183"/>
                  </a:cubicBezTo>
                  <a:cubicBezTo>
                    <a:pt x="11" y="183"/>
                    <a:pt x="12" y="183"/>
                    <a:pt x="17" y="183"/>
                  </a:cubicBezTo>
                  <a:close/>
                  <a:moveTo>
                    <a:pt x="46" y="144"/>
                  </a:moveTo>
                  <a:cubicBezTo>
                    <a:pt x="63" y="144"/>
                    <a:pt x="80" y="144"/>
                    <a:pt x="96" y="144"/>
                  </a:cubicBezTo>
                  <a:cubicBezTo>
                    <a:pt x="99" y="147"/>
                    <a:pt x="99" y="148"/>
                    <a:pt x="104" y="158"/>
                  </a:cubicBezTo>
                  <a:cubicBezTo>
                    <a:pt x="78" y="158"/>
                    <a:pt x="64" y="158"/>
                    <a:pt x="36" y="158"/>
                  </a:cubicBezTo>
                  <a:cubicBezTo>
                    <a:pt x="40" y="155"/>
                    <a:pt x="43" y="148"/>
                    <a:pt x="46" y="144"/>
                  </a:cubicBezTo>
                  <a:close/>
                  <a:moveTo>
                    <a:pt x="58" y="120"/>
                  </a:moveTo>
                  <a:cubicBezTo>
                    <a:pt x="67" y="120"/>
                    <a:pt x="76" y="120"/>
                    <a:pt x="85" y="120"/>
                  </a:cubicBezTo>
                  <a:cubicBezTo>
                    <a:pt x="87" y="126"/>
                    <a:pt x="90" y="130"/>
                    <a:pt x="92" y="136"/>
                  </a:cubicBezTo>
                  <a:cubicBezTo>
                    <a:pt x="79" y="136"/>
                    <a:pt x="65" y="136"/>
                    <a:pt x="51" y="136"/>
                  </a:cubicBezTo>
                  <a:cubicBezTo>
                    <a:pt x="53" y="130"/>
                    <a:pt x="57" y="127"/>
                    <a:pt x="58" y="120"/>
                  </a:cubicBezTo>
                  <a:close/>
                  <a:moveTo>
                    <a:pt x="72" y="79"/>
                  </a:moveTo>
                  <a:cubicBezTo>
                    <a:pt x="75" y="90"/>
                    <a:pt x="78" y="102"/>
                    <a:pt x="82" y="112"/>
                  </a:cubicBezTo>
                  <a:cubicBezTo>
                    <a:pt x="75" y="112"/>
                    <a:pt x="68" y="112"/>
                    <a:pt x="62" y="112"/>
                  </a:cubicBezTo>
                  <a:cubicBezTo>
                    <a:pt x="65" y="102"/>
                    <a:pt x="68" y="90"/>
                    <a:pt x="7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78" name="Line 1196"/>
            <p:cNvSpPr>
              <a:spLocks noChangeShapeType="1"/>
            </p:cNvSpPr>
            <p:nvPr/>
          </p:nvSpPr>
          <p:spPr bwMode="auto">
            <a:xfrm>
              <a:off x="4342740" y="2870873"/>
              <a:ext cx="0" cy="0"/>
            </a:xfrm>
            <a:prstGeom prst="line">
              <a:avLst/>
            </a:prstGeom>
            <a:grpFill/>
            <a:ln w="7" cap="flat">
              <a:solidFill>
                <a:srgbClr val="FF0000"/>
              </a:solidFill>
              <a:prstDash val="solid"/>
              <a:miter lim="800000"/>
              <a:headEnd/>
              <a:tailEnd/>
            </a:ln>
            <a:extLst/>
          </p:spPr>
          <p:txBody>
            <a:bodyPr/>
            <a:lstStyle/>
            <a:p>
              <a:pPr eaLnBrk="1" hangingPunct="1">
                <a:defRPr/>
              </a:pPr>
              <a:endParaRPr lang="en-US" sz="3323" dirty="0">
                <a:solidFill>
                  <a:srgbClr val="000000"/>
                </a:solidFill>
                <a:cs typeface="Arial" charset="0"/>
              </a:endParaRPr>
            </a:p>
          </p:txBody>
        </p:sp>
        <p:sp>
          <p:nvSpPr>
            <p:cNvPr id="79" name="Freeform 1197"/>
            <p:cNvSpPr>
              <a:spLocks/>
            </p:cNvSpPr>
            <p:nvPr/>
          </p:nvSpPr>
          <p:spPr bwMode="auto">
            <a:xfrm>
              <a:off x="3994188" y="2590258"/>
              <a:ext cx="206768" cy="357414"/>
            </a:xfrm>
            <a:custGeom>
              <a:avLst/>
              <a:gdLst>
                <a:gd name="T0" fmla="*/ 85 w 85"/>
                <a:gd name="T1" fmla="*/ 0 h 147"/>
                <a:gd name="T2" fmla="*/ 81 w 85"/>
                <a:gd name="T3" fmla="*/ 147 h 147"/>
                <a:gd name="T4" fmla="*/ 85 w 85"/>
                <a:gd name="T5" fmla="*/ 0 h 147"/>
              </a:gdLst>
              <a:ahLst/>
              <a:cxnLst>
                <a:cxn ang="0">
                  <a:pos x="T0" y="T1"/>
                </a:cxn>
                <a:cxn ang="0">
                  <a:pos x="T2" y="T3"/>
                </a:cxn>
                <a:cxn ang="0">
                  <a:pos x="T4" y="T5"/>
                </a:cxn>
              </a:cxnLst>
              <a:rect l="0" t="0" r="r" b="b"/>
              <a:pathLst>
                <a:path w="85" h="147">
                  <a:moveTo>
                    <a:pt x="85" y="0"/>
                  </a:moveTo>
                  <a:cubicBezTo>
                    <a:pt x="85" y="0"/>
                    <a:pt x="0" y="74"/>
                    <a:pt x="81" y="147"/>
                  </a:cubicBezTo>
                  <a:cubicBezTo>
                    <a:pt x="15" y="70"/>
                    <a:pt x="85" y="0"/>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0" name="Freeform 1198"/>
            <p:cNvSpPr>
              <a:spLocks/>
            </p:cNvSpPr>
            <p:nvPr/>
          </p:nvSpPr>
          <p:spPr bwMode="auto">
            <a:xfrm>
              <a:off x="3923296" y="2551859"/>
              <a:ext cx="239259" cy="419444"/>
            </a:xfrm>
            <a:custGeom>
              <a:avLst/>
              <a:gdLst>
                <a:gd name="T0" fmla="*/ 99 w 99"/>
                <a:gd name="T1" fmla="*/ 0 h 173"/>
                <a:gd name="T2" fmla="*/ 95 w 99"/>
                <a:gd name="T3" fmla="*/ 173 h 173"/>
                <a:gd name="T4" fmla="*/ 99 w 99"/>
                <a:gd name="T5" fmla="*/ 0 h 173"/>
              </a:gdLst>
              <a:ahLst/>
              <a:cxnLst>
                <a:cxn ang="0">
                  <a:pos x="T0" y="T1"/>
                </a:cxn>
                <a:cxn ang="0">
                  <a:pos x="T2" y="T3"/>
                </a:cxn>
                <a:cxn ang="0">
                  <a:pos x="T4" y="T5"/>
                </a:cxn>
              </a:cxnLst>
              <a:rect l="0" t="0" r="r" b="b"/>
              <a:pathLst>
                <a:path w="99" h="173">
                  <a:moveTo>
                    <a:pt x="99" y="0"/>
                  </a:moveTo>
                  <a:cubicBezTo>
                    <a:pt x="99" y="0"/>
                    <a:pt x="0" y="88"/>
                    <a:pt x="95" y="173"/>
                  </a:cubicBezTo>
                  <a:cubicBezTo>
                    <a:pt x="17" y="83"/>
                    <a:pt x="99" y="0"/>
                    <a:pt x="9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1" name="Freeform 1199"/>
            <p:cNvSpPr>
              <a:spLocks/>
            </p:cNvSpPr>
            <p:nvPr/>
          </p:nvSpPr>
          <p:spPr bwMode="auto">
            <a:xfrm>
              <a:off x="4073942" y="2619796"/>
              <a:ext cx="156552" cy="298338"/>
            </a:xfrm>
            <a:custGeom>
              <a:avLst/>
              <a:gdLst>
                <a:gd name="T0" fmla="*/ 65 w 65"/>
                <a:gd name="T1" fmla="*/ 0 h 123"/>
                <a:gd name="T2" fmla="*/ 62 w 65"/>
                <a:gd name="T3" fmla="*/ 123 h 123"/>
                <a:gd name="T4" fmla="*/ 65 w 65"/>
                <a:gd name="T5" fmla="*/ 0 h 123"/>
              </a:gdLst>
              <a:ahLst/>
              <a:cxnLst>
                <a:cxn ang="0">
                  <a:pos x="T0" y="T1"/>
                </a:cxn>
                <a:cxn ang="0">
                  <a:pos x="T2" y="T3"/>
                </a:cxn>
                <a:cxn ang="0">
                  <a:pos x="T4" y="T5"/>
                </a:cxn>
              </a:cxnLst>
              <a:rect l="0" t="0" r="r" b="b"/>
              <a:pathLst>
                <a:path w="65" h="123">
                  <a:moveTo>
                    <a:pt x="65" y="0"/>
                  </a:moveTo>
                  <a:cubicBezTo>
                    <a:pt x="65" y="0"/>
                    <a:pt x="0" y="62"/>
                    <a:pt x="62" y="123"/>
                  </a:cubicBezTo>
                  <a:cubicBezTo>
                    <a:pt x="11" y="59"/>
                    <a:pt x="65"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2" name="Freeform 1200"/>
            <p:cNvSpPr>
              <a:spLocks/>
            </p:cNvSpPr>
            <p:nvPr/>
          </p:nvSpPr>
          <p:spPr bwMode="auto">
            <a:xfrm>
              <a:off x="4144834" y="2649334"/>
              <a:ext cx="118153" cy="236306"/>
            </a:xfrm>
            <a:custGeom>
              <a:avLst/>
              <a:gdLst>
                <a:gd name="T0" fmla="*/ 48 w 48"/>
                <a:gd name="T1" fmla="*/ 0 h 96"/>
                <a:gd name="T2" fmla="*/ 46 w 48"/>
                <a:gd name="T3" fmla="*/ 96 h 96"/>
                <a:gd name="T4" fmla="*/ 48 w 48"/>
                <a:gd name="T5" fmla="*/ 0 h 96"/>
              </a:gdLst>
              <a:ahLst/>
              <a:cxnLst>
                <a:cxn ang="0">
                  <a:pos x="T0" y="T1"/>
                </a:cxn>
                <a:cxn ang="0">
                  <a:pos x="T2" y="T3"/>
                </a:cxn>
                <a:cxn ang="0">
                  <a:pos x="T4" y="T5"/>
                </a:cxn>
              </a:cxnLst>
              <a:rect l="0" t="0" r="r" b="b"/>
              <a:pathLst>
                <a:path w="48" h="96">
                  <a:moveTo>
                    <a:pt x="48" y="0"/>
                  </a:moveTo>
                  <a:cubicBezTo>
                    <a:pt x="48" y="0"/>
                    <a:pt x="0" y="49"/>
                    <a:pt x="46" y="96"/>
                  </a:cubicBezTo>
                  <a:cubicBezTo>
                    <a:pt x="9" y="46"/>
                    <a:pt x="48"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3" name="Freeform 1201"/>
            <p:cNvSpPr>
              <a:spLocks/>
            </p:cNvSpPr>
            <p:nvPr/>
          </p:nvSpPr>
          <p:spPr bwMode="auto">
            <a:xfrm>
              <a:off x="4224587" y="2690688"/>
              <a:ext cx="88615" cy="153599"/>
            </a:xfrm>
            <a:custGeom>
              <a:avLst/>
              <a:gdLst>
                <a:gd name="T0" fmla="*/ 36 w 36"/>
                <a:gd name="T1" fmla="*/ 0 h 62"/>
                <a:gd name="T2" fmla="*/ 35 w 36"/>
                <a:gd name="T3" fmla="*/ 62 h 62"/>
                <a:gd name="T4" fmla="*/ 36 w 36"/>
                <a:gd name="T5" fmla="*/ 0 h 62"/>
              </a:gdLst>
              <a:ahLst/>
              <a:cxnLst>
                <a:cxn ang="0">
                  <a:pos x="T0" y="T1"/>
                </a:cxn>
                <a:cxn ang="0">
                  <a:pos x="T2" y="T3"/>
                </a:cxn>
                <a:cxn ang="0">
                  <a:pos x="T4" y="T5"/>
                </a:cxn>
              </a:cxnLst>
              <a:rect l="0" t="0" r="r" b="b"/>
              <a:pathLst>
                <a:path w="36" h="62">
                  <a:moveTo>
                    <a:pt x="36" y="0"/>
                  </a:moveTo>
                  <a:cubicBezTo>
                    <a:pt x="36" y="0"/>
                    <a:pt x="0" y="31"/>
                    <a:pt x="35" y="62"/>
                  </a:cubicBezTo>
                  <a:cubicBezTo>
                    <a:pt x="6" y="30"/>
                    <a:pt x="36" y="0"/>
                    <a:pt x="3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4" name="Freeform 1202"/>
            <p:cNvSpPr>
              <a:spLocks/>
            </p:cNvSpPr>
            <p:nvPr/>
          </p:nvSpPr>
          <p:spPr bwMode="auto">
            <a:xfrm>
              <a:off x="4517017" y="2587305"/>
              <a:ext cx="191998" cy="357414"/>
            </a:xfrm>
            <a:custGeom>
              <a:avLst/>
              <a:gdLst>
                <a:gd name="T0" fmla="*/ 0 w 79"/>
                <a:gd name="T1" fmla="*/ 147 h 147"/>
                <a:gd name="T2" fmla="*/ 3 w 79"/>
                <a:gd name="T3" fmla="*/ 0 h 147"/>
                <a:gd name="T4" fmla="*/ 0 w 79"/>
                <a:gd name="T5" fmla="*/ 147 h 147"/>
              </a:gdLst>
              <a:ahLst/>
              <a:cxnLst>
                <a:cxn ang="0">
                  <a:pos x="T0" y="T1"/>
                </a:cxn>
                <a:cxn ang="0">
                  <a:pos x="T2" y="T3"/>
                </a:cxn>
                <a:cxn ang="0">
                  <a:pos x="T4" y="T5"/>
                </a:cxn>
              </a:cxnLst>
              <a:rect l="0" t="0" r="r" b="b"/>
              <a:pathLst>
                <a:path w="79" h="147">
                  <a:moveTo>
                    <a:pt x="0" y="147"/>
                  </a:moveTo>
                  <a:cubicBezTo>
                    <a:pt x="0" y="147"/>
                    <a:pt x="79" y="73"/>
                    <a:pt x="3" y="0"/>
                  </a:cubicBezTo>
                  <a:cubicBezTo>
                    <a:pt x="65" y="77"/>
                    <a:pt x="0" y="147"/>
                    <a:pt x="0"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5" name="Freeform 1203"/>
            <p:cNvSpPr>
              <a:spLocks/>
            </p:cNvSpPr>
            <p:nvPr/>
          </p:nvSpPr>
          <p:spPr bwMode="auto">
            <a:xfrm>
              <a:off x="4549508" y="2563674"/>
              <a:ext cx="227444" cy="419444"/>
            </a:xfrm>
            <a:custGeom>
              <a:avLst/>
              <a:gdLst>
                <a:gd name="T0" fmla="*/ 0 w 94"/>
                <a:gd name="T1" fmla="*/ 173 h 173"/>
                <a:gd name="T2" fmla="*/ 4 w 94"/>
                <a:gd name="T3" fmla="*/ 0 h 173"/>
                <a:gd name="T4" fmla="*/ 0 w 94"/>
                <a:gd name="T5" fmla="*/ 173 h 173"/>
              </a:gdLst>
              <a:ahLst/>
              <a:cxnLst>
                <a:cxn ang="0">
                  <a:pos x="T0" y="T1"/>
                </a:cxn>
                <a:cxn ang="0">
                  <a:pos x="T2" y="T3"/>
                </a:cxn>
                <a:cxn ang="0">
                  <a:pos x="T4" y="T5"/>
                </a:cxn>
              </a:cxnLst>
              <a:rect l="0" t="0" r="r" b="b"/>
              <a:pathLst>
                <a:path w="94" h="173">
                  <a:moveTo>
                    <a:pt x="0" y="173"/>
                  </a:moveTo>
                  <a:cubicBezTo>
                    <a:pt x="0" y="173"/>
                    <a:pt x="94" y="85"/>
                    <a:pt x="4" y="0"/>
                  </a:cubicBezTo>
                  <a:cubicBezTo>
                    <a:pt x="78" y="90"/>
                    <a:pt x="0" y="173"/>
                    <a:pt x="0" y="1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6" name="Freeform 1204"/>
            <p:cNvSpPr>
              <a:spLocks/>
            </p:cNvSpPr>
            <p:nvPr/>
          </p:nvSpPr>
          <p:spPr bwMode="auto">
            <a:xfrm>
              <a:off x="4484524" y="2616843"/>
              <a:ext cx="150644" cy="298338"/>
            </a:xfrm>
            <a:custGeom>
              <a:avLst/>
              <a:gdLst>
                <a:gd name="T0" fmla="*/ 0 w 62"/>
                <a:gd name="T1" fmla="*/ 123 h 123"/>
                <a:gd name="T2" fmla="*/ 3 w 62"/>
                <a:gd name="T3" fmla="*/ 0 h 123"/>
                <a:gd name="T4" fmla="*/ 0 w 62"/>
                <a:gd name="T5" fmla="*/ 123 h 123"/>
              </a:gdLst>
              <a:ahLst/>
              <a:cxnLst>
                <a:cxn ang="0">
                  <a:pos x="T0" y="T1"/>
                </a:cxn>
                <a:cxn ang="0">
                  <a:pos x="T2" y="T3"/>
                </a:cxn>
                <a:cxn ang="0">
                  <a:pos x="T4" y="T5"/>
                </a:cxn>
              </a:cxnLst>
              <a:rect l="0" t="0" r="r" b="b"/>
              <a:pathLst>
                <a:path w="62" h="123">
                  <a:moveTo>
                    <a:pt x="0" y="123"/>
                  </a:moveTo>
                  <a:cubicBezTo>
                    <a:pt x="0" y="123"/>
                    <a:pt x="62" y="61"/>
                    <a:pt x="3" y="0"/>
                  </a:cubicBezTo>
                  <a:cubicBezTo>
                    <a:pt x="51" y="64"/>
                    <a:pt x="0" y="123"/>
                    <a:pt x="0"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7" name="Freeform 1205"/>
            <p:cNvSpPr>
              <a:spLocks/>
            </p:cNvSpPr>
            <p:nvPr/>
          </p:nvSpPr>
          <p:spPr bwMode="auto">
            <a:xfrm>
              <a:off x="4452032" y="2649334"/>
              <a:ext cx="112246" cy="236306"/>
            </a:xfrm>
            <a:custGeom>
              <a:avLst/>
              <a:gdLst>
                <a:gd name="T0" fmla="*/ 0 w 46"/>
                <a:gd name="T1" fmla="*/ 96 h 96"/>
                <a:gd name="T2" fmla="*/ 2 w 46"/>
                <a:gd name="T3" fmla="*/ 0 h 96"/>
                <a:gd name="T4" fmla="*/ 0 w 46"/>
                <a:gd name="T5" fmla="*/ 96 h 96"/>
              </a:gdLst>
              <a:ahLst/>
              <a:cxnLst>
                <a:cxn ang="0">
                  <a:pos x="T0" y="T1"/>
                </a:cxn>
                <a:cxn ang="0">
                  <a:pos x="T2" y="T3"/>
                </a:cxn>
                <a:cxn ang="0">
                  <a:pos x="T4" y="T5"/>
                </a:cxn>
              </a:cxnLst>
              <a:rect l="0" t="0" r="r" b="b"/>
              <a:pathLst>
                <a:path w="46" h="96">
                  <a:moveTo>
                    <a:pt x="0" y="96"/>
                  </a:moveTo>
                  <a:cubicBezTo>
                    <a:pt x="0" y="96"/>
                    <a:pt x="46" y="47"/>
                    <a:pt x="2" y="0"/>
                  </a:cubicBezTo>
                  <a:cubicBezTo>
                    <a:pt x="38" y="50"/>
                    <a:pt x="0" y="96"/>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sp>
          <p:nvSpPr>
            <p:cNvPr id="88" name="Freeform 1206"/>
            <p:cNvSpPr>
              <a:spLocks/>
            </p:cNvSpPr>
            <p:nvPr/>
          </p:nvSpPr>
          <p:spPr bwMode="auto">
            <a:xfrm>
              <a:off x="4407724" y="2690688"/>
              <a:ext cx="85660" cy="153599"/>
            </a:xfrm>
            <a:custGeom>
              <a:avLst/>
              <a:gdLst>
                <a:gd name="T0" fmla="*/ 0 w 35"/>
                <a:gd name="T1" fmla="*/ 62 h 62"/>
                <a:gd name="T2" fmla="*/ 2 w 35"/>
                <a:gd name="T3" fmla="*/ 0 h 62"/>
                <a:gd name="T4" fmla="*/ 0 w 35"/>
                <a:gd name="T5" fmla="*/ 62 h 62"/>
              </a:gdLst>
              <a:ahLst/>
              <a:cxnLst>
                <a:cxn ang="0">
                  <a:pos x="T0" y="T1"/>
                </a:cxn>
                <a:cxn ang="0">
                  <a:pos x="T2" y="T3"/>
                </a:cxn>
                <a:cxn ang="0">
                  <a:pos x="T4" y="T5"/>
                </a:cxn>
              </a:cxnLst>
              <a:rect l="0" t="0" r="r" b="b"/>
              <a:pathLst>
                <a:path w="35" h="62">
                  <a:moveTo>
                    <a:pt x="0" y="62"/>
                  </a:moveTo>
                  <a:cubicBezTo>
                    <a:pt x="0" y="62"/>
                    <a:pt x="35" y="31"/>
                    <a:pt x="2" y="0"/>
                  </a:cubicBezTo>
                  <a:cubicBezTo>
                    <a:pt x="29" y="32"/>
                    <a:pt x="0" y="62"/>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sz="3323" dirty="0">
                <a:solidFill>
                  <a:srgbClr val="000000"/>
                </a:solidFill>
                <a:cs typeface="Arial" charset="0"/>
              </a:endParaRPr>
            </a:p>
          </p:txBody>
        </p:sp>
      </p:grpSp>
      <p:sp>
        <p:nvSpPr>
          <p:cNvPr id="26" name="Freeform 20"/>
          <p:cNvSpPr>
            <a:spLocks/>
          </p:cNvSpPr>
          <p:nvPr/>
        </p:nvSpPr>
        <p:spPr bwMode="auto">
          <a:xfrm>
            <a:off x="5641975" y="2730500"/>
            <a:ext cx="149225" cy="147638"/>
          </a:xfrm>
          <a:prstGeom prst="ellipse">
            <a:avLst/>
          </a:pr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27" name="Freeform 20"/>
          <p:cNvSpPr>
            <a:spLocks/>
          </p:cNvSpPr>
          <p:nvPr/>
        </p:nvSpPr>
        <p:spPr bwMode="auto">
          <a:xfrm>
            <a:off x="5637213" y="4235450"/>
            <a:ext cx="150812" cy="147638"/>
          </a:xfrm>
          <a:prstGeom prst="ellipse">
            <a:avLst/>
          </a:pr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28" name="Freeform 10"/>
          <p:cNvSpPr>
            <a:spLocks noEditPoints="1"/>
          </p:cNvSpPr>
          <p:nvPr/>
        </p:nvSpPr>
        <p:spPr bwMode="auto">
          <a:xfrm>
            <a:off x="5227638" y="2193925"/>
            <a:ext cx="981075" cy="1069975"/>
          </a:xfrm>
          <a:custGeom>
            <a:avLst/>
            <a:gdLst>
              <a:gd name="T0" fmla="*/ 278 w 361"/>
              <a:gd name="T1" fmla="*/ 318 h 380"/>
              <a:gd name="T2" fmla="*/ 326 w 361"/>
              <a:gd name="T3" fmla="*/ 308 h 380"/>
              <a:gd name="T4" fmla="*/ 358 w 361"/>
              <a:gd name="T5" fmla="*/ 318 h 380"/>
              <a:gd name="T6" fmla="*/ 354 w 361"/>
              <a:gd name="T7" fmla="*/ 343 h 380"/>
              <a:gd name="T8" fmla="*/ 320 w 361"/>
              <a:gd name="T9" fmla="*/ 343 h 380"/>
              <a:gd name="T10" fmla="*/ 305 w 361"/>
              <a:gd name="T11" fmla="*/ 337 h 380"/>
              <a:gd name="T12" fmla="*/ 269 w 361"/>
              <a:gd name="T13" fmla="*/ 337 h 380"/>
              <a:gd name="T14" fmla="*/ 208 w 361"/>
              <a:gd name="T15" fmla="*/ 305 h 380"/>
              <a:gd name="T16" fmla="*/ 188 w 361"/>
              <a:gd name="T17" fmla="*/ 269 h 380"/>
              <a:gd name="T18" fmla="*/ 134 w 361"/>
              <a:gd name="T19" fmla="*/ 253 h 380"/>
              <a:gd name="T20" fmla="*/ 109 w 361"/>
              <a:gd name="T21" fmla="*/ 268 h 380"/>
              <a:gd name="T22" fmla="*/ 100 w 361"/>
              <a:gd name="T23" fmla="*/ 307 h 380"/>
              <a:gd name="T24" fmla="*/ 130 w 361"/>
              <a:gd name="T25" fmla="*/ 338 h 380"/>
              <a:gd name="T26" fmla="*/ 140 w 361"/>
              <a:gd name="T27" fmla="*/ 365 h 380"/>
              <a:gd name="T28" fmla="*/ 113 w 361"/>
              <a:gd name="T29" fmla="*/ 379 h 380"/>
              <a:gd name="T30" fmla="*/ 95 w 361"/>
              <a:gd name="T31" fmla="*/ 353 h 380"/>
              <a:gd name="T32" fmla="*/ 64 w 361"/>
              <a:gd name="T33" fmla="*/ 304 h 380"/>
              <a:gd name="T34" fmla="*/ 48 w 361"/>
              <a:gd name="T35" fmla="*/ 268 h 380"/>
              <a:gd name="T36" fmla="*/ 21 w 361"/>
              <a:gd name="T37" fmla="*/ 221 h 380"/>
              <a:gd name="T38" fmla="*/ 3 w 361"/>
              <a:gd name="T39" fmla="*/ 194 h 380"/>
              <a:gd name="T40" fmla="*/ 31 w 361"/>
              <a:gd name="T41" fmla="*/ 176 h 380"/>
              <a:gd name="T42" fmla="*/ 50 w 361"/>
              <a:gd name="T43" fmla="*/ 203 h 380"/>
              <a:gd name="T44" fmla="*/ 90 w 361"/>
              <a:gd name="T45" fmla="*/ 255 h 380"/>
              <a:gd name="T46" fmla="*/ 140 w 361"/>
              <a:gd name="T47" fmla="*/ 227 h 380"/>
              <a:gd name="T48" fmla="*/ 140 w 361"/>
              <a:gd name="T49" fmla="*/ 183 h 380"/>
              <a:gd name="T50" fmla="*/ 108 w 361"/>
              <a:gd name="T51" fmla="*/ 128 h 380"/>
              <a:gd name="T52" fmla="*/ 107 w 361"/>
              <a:gd name="T53" fmla="*/ 103 h 380"/>
              <a:gd name="T54" fmla="*/ 127 w 361"/>
              <a:gd name="T55" fmla="*/ 68 h 380"/>
              <a:gd name="T56" fmla="*/ 139 w 361"/>
              <a:gd name="T57" fmla="*/ 24 h 380"/>
              <a:gd name="T58" fmla="*/ 161 w 361"/>
              <a:gd name="T59" fmla="*/ 0 h 380"/>
              <a:gd name="T60" fmla="*/ 184 w 361"/>
              <a:gd name="T61" fmla="*/ 18 h 380"/>
              <a:gd name="T62" fmla="*/ 169 w 361"/>
              <a:gd name="T63" fmla="*/ 45 h 380"/>
              <a:gd name="T64" fmla="*/ 139 w 361"/>
              <a:gd name="T65" fmla="*/ 80 h 380"/>
              <a:gd name="T66" fmla="*/ 137 w 361"/>
              <a:gd name="T67" fmla="*/ 147 h 380"/>
              <a:gd name="T68" fmla="*/ 156 w 361"/>
              <a:gd name="T69" fmla="*/ 179 h 380"/>
              <a:gd name="T70" fmla="*/ 177 w 361"/>
              <a:gd name="T71" fmla="*/ 194 h 380"/>
              <a:gd name="T72" fmla="*/ 196 w 361"/>
              <a:gd name="T73" fmla="*/ 231 h 380"/>
              <a:gd name="T74" fmla="*/ 197 w 361"/>
              <a:gd name="T75" fmla="*/ 249 h 380"/>
              <a:gd name="T76" fmla="*/ 231 w 361"/>
              <a:gd name="T77" fmla="*/ 309 h 380"/>
              <a:gd name="T78" fmla="*/ 246 w 361"/>
              <a:gd name="T79" fmla="*/ 318 h 380"/>
              <a:gd name="T80" fmla="*/ 278 w 361"/>
              <a:gd name="T81" fmla="*/ 318 h 380"/>
              <a:gd name="T82" fmla="*/ 73 w 361"/>
              <a:gd name="T83" fmla="*/ 261 h 380"/>
              <a:gd name="T84" fmla="*/ 60 w 361"/>
              <a:gd name="T85" fmla="*/ 276 h 380"/>
              <a:gd name="T86" fmla="*/ 72 w 361"/>
              <a:gd name="T87" fmla="*/ 291 h 380"/>
              <a:gd name="T88" fmla="*/ 85 w 361"/>
              <a:gd name="T89" fmla="*/ 278 h 380"/>
              <a:gd name="T90" fmla="*/ 73 w 361"/>
              <a:gd name="T91" fmla="*/ 261 h 380"/>
              <a:gd name="T92" fmla="*/ 189 w 361"/>
              <a:gd name="T93" fmla="*/ 222 h 380"/>
              <a:gd name="T94" fmla="*/ 171 w 361"/>
              <a:gd name="T95" fmla="*/ 208 h 380"/>
              <a:gd name="T96" fmla="*/ 160 w 361"/>
              <a:gd name="T97" fmla="*/ 221 h 380"/>
              <a:gd name="T98" fmla="*/ 171 w 361"/>
              <a:gd name="T99" fmla="*/ 232 h 380"/>
              <a:gd name="T100" fmla="*/ 189 w 361"/>
              <a:gd name="T101" fmla="*/ 22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1" h="380">
                <a:moveTo>
                  <a:pt x="278" y="318"/>
                </a:moveTo>
                <a:cubicBezTo>
                  <a:pt x="293" y="315"/>
                  <a:pt x="310" y="324"/>
                  <a:pt x="326" y="308"/>
                </a:cubicBezTo>
                <a:cubicBezTo>
                  <a:pt x="333" y="301"/>
                  <a:pt x="352" y="304"/>
                  <a:pt x="358" y="318"/>
                </a:cubicBezTo>
                <a:cubicBezTo>
                  <a:pt x="361" y="325"/>
                  <a:pt x="358" y="342"/>
                  <a:pt x="354" y="343"/>
                </a:cubicBezTo>
                <a:cubicBezTo>
                  <a:pt x="344" y="347"/>
                  <a:pt x="331" y="345"/>
                  <a:pt x="320" y="343"/>
                </a:cubicBezTo>
                <a:cubicBezTo>
                  <a:pt x="315" y="343"/>
                  <a:pt x="310" y="338"/>
                  <a:pt x="305" y="337"/>
                </a:cubicBezTo>
                <a:cubicBezTo>
                  <a:pt x="293" y="336"/>
                  <a:pt x="281" y="336"/>
                  <a:pt x="269" y="337"/>
                </a:cubicBezTo>
                <a:cubicBezTo>
                  <a:pt x="240" y="342"/>
                  <a:pt x="220" y="333"/>
                  <a:pt x="208" y="305"/>
                </a:cubicBezTo>
                <a:cubicBezTo>
                  <a:pt x="203" y="292"/>
                  <a:pt x="195" y="281"/>
                  <a:pt x="188" y="269"/>
                </a:cubicBezTo>
                <a:cubicBezTo>
                  <a:pt x="175" y="244"/>
                  <a:pt x="159" y="239"/>
                  <a:pt x="134" y="253"/>
                </a:cubicBezTo>
                <a:cubicBezTo>
                  <a:pt x="126" y="258"/>
                  <a:pt x="117" y="262"/>
                  <a:pt x="109" y="268"/>
                </a:cubicBezTo>
                <a:cubicBezTo>
                  <a:pt x="96" y="276"/>
                  <a:pt x="93" y="293"/>
                  <a:pt x="100" y="307"/>
                </a:cubicBezTo>
                <a:cubicBezTo>
                  <a:pt x="107" y="320"/>
                  <a:pt x="111" y="334"/>
                  <a:pt x="130" y="338"/>
                </a:cubicBezTo>
                <a:cubicBezTo>
                  <a:pt x="135" y="339"/>
                  <a:pt x="142" y="358"/>
                  <a:pt x="140" y="365"/>
                </a:cubicBezTo>
                <a:cubicBezTo>
                  <a:pt x="137" y="373"/>
                  <a:pt x="122" y="380"/>
                  <a:pt x="113" y="379"/>
                </a:cubicBezTo>
                <a:cubicBezTo>
                  <a:pt x="101" y="379"/>
                  <a:pt x="94" y="367"/>
                  <a:pt x="95" y="353"/>
                </a:cubicBezTo>
                <a:cubicBezTo>
                  <a:pt x="97" y="327"/>
                  <a:pt x="88" y="313"/>
                  <a:pt x="64" y="304"/>
                </a:cubicBezTo>
                <a:cubicBezTo>
                  <a:pt x="47" y="298"/>
                  <a:pt x="45" y="284"/>
                  <a:pt x="48" y="268"/>
                </a:cubicBezTo>
                <a:cubicBezTo>
                  <a:pt x="51" y="251"/>
                  <a:pt x="37" y="226"/>
                  <a:pt x="21" y="221"/>
                </a:cubicBezTo>
                <a:cubicBezTo>
                  <a:pt x="8" y="217"/>
                  <a:pt x="0" y="208"/>
                  <a:pt x="3" y="194"/>
                </a:cubicBezTo>
                <a:cubicBezTo>
                  <a:pt x="6" y="179"/>
                  <a:pt x="18" y="174"/>
                  <a:pt x="31" y="176"/>
                </a:cubicBezTo>
                <a:cubicBezTo>
                  <a:pt x="45" y="178"/>
                  <a:pt x="52" y="188"/>
                  <a:pt x="50" y="203"/>
                </a:cubicBezTo>
                <a:cubicBezTo>
                  <a:pt x="46" y="229"/>
                  <a:pt x="66" y="258"/>
                  <a:pt x="90" y="255"/>
                </a:cubicBezTo>
                <a:cubicBezTo>
                  <a:pt x="108" y="252"/>
                  <a:pt x="128" y="241"/>
                  <a:pt x="140" y="227"/>
                </a:cubicBezTo>
                <a:cubicBezTo>
                  <a:pt x="150" y="217"/>
                  <a:pt x="152" y="199"/>
                  <a:pt x="140" y="183"/>
                </a:cubicBezTo>
                <a:cubicBezTo>
                  <a:pt x="127" y="166"/>
                  <a:pt x="117" y="147"/>
                  <a:pt x="108" y="128"/>
                </a:cubicBezTo>
                <a:cubicBezTo>
                  <a:pt x="105" y="121"/>
                  <a:pt x="104" y="111"/>
                  <a:pt x="107" y="103"/>
                </a:cubicBezTo>
                <a:cubicBezTo>
                  <a:pt x="112" y="91"/>
                  <a:pt x="120" y="80"/>
                  <a:pt x="127" y="68"/>
                </a:cubicBezTo>
                <a:cubicBezTo>
                  <a:pt x="134" y="54"/>
                  <a:pt x="144" y="42"/>
                  <a:pt x="139" y="24"/>
                </a:cubicBezTo>
                <a:cubicBezTo>
                  <a:pt x="136" y="10"/>
                  <a:pt x="148" y="0"/>
                  <a:pt x="161" y="0"/>
                </a:cubicBezTo>
                <a:cubicBezTo>
                  <a:pt x="169" y="0"/>
                  <a:pt x="181" y="10"/>
                  <a:pt x="184" y="18"/>
                </a:cubicBezTo>
                <a:cubicBezTo>
                  <a:pt x="189" y="30"/>
                  <a:pt x="183" y="43"/>
                  <a:pt x="169" y="45"/>
                </a:cubicBezTo>
                <a:cubicBezTo>
                  <a:pt x="146" y="47"/>
                  <a:pt x="148" y="68"/>
                  <a:pt x="139" y="80"/>
                </a:cubicBezTo>
                <a:cubicBezTo>
                  <a:pt x="122" y="101"/>
                  <a:pt x="115" y="123"/>
                  <a:pt x="137" y="147"/>
                </a:cubicBezTo>
                <a:cubicBezTo>
                  <a:pt x="146" y="156"/>
                  <a:pt x="149" y="169"/>
                  <a:pt x="156" y="179"/>
                </a:cubicBezTo>
                <a:cubicBezTo>
                  <a:pt x="161" y="185"/>
                  <a:pt x="169" y="191"/>
                  <a:pt x="177" y="194"/>
                </a:cubicBezTo>
                <a:cubicBezTo>
                  <a:pt x="193" y="200"/>
                  <a:pt x="204" y="216"/>
                  <a:pt x="196" y="231"/>
                </a:cubicBezTo>
                <a:cubicBezTo>
                  <a:pt x="192" y="239"/>
                  <a:pt x="193" y="243"/>
                  <a:pt x="197" y="249"/>
                </a:cubicBezTo>
                <a:cubicBezTo>
                  <a:pt x="209" y="269"/>
                  <a:pt x="219" y="290"/>
                  <a:pt x="231" y="309"/>
                </a:cubicBezTo>
                <a:cubicBezTo>
                  <a:pt x="234" y="314"/>
                  <a:pt x="241" y="317"/>
                  <a:pt x="246" y="318"/>
                </a:cubicBezTo>
                <a:cubicBezTo>
                  <a:pt x="256" y="319"/>
                  <a:pt x="266" y="318"/>
                  <a:pt x="278" y="318"/>
                </a:cubicBezTo>
                <a:close/>
                <a:moveTo>
                  <a:pt x="73" y="261"/>
                </a:moveTo>
                <a:cubicBezTo>
                  <a:pt x="67" y="268"/>
                  <a:pt x="59" y="273"/>
                  <a:pt x="60" y="276"/>
                </a:cubicBezTo>
                <a:cubicBezTo>
                  <a:pt x="61" y="282"/>
                  <a:pt x="67" y="286"/>
                  <a:pt x="72" y="291"/>
                </a:cubicBezTo>
                <a:cubicBezTo>
                  <a:pt x="76" y="287"/>
                  <a:pt x="83" y="283"/>
                  <a:pt x="85" y="278"/>
                </a:cubicBezTo>
                <a:cubicBezTo>
                  <a:pt x="86" y="275"/>
                  <a:pt x="79" y="269"/>
                  <a:pt x="73" y="261"/>
                </a:cubicBezTo>
                <a:close/>
                <a:moveTo>
                  <a:pt x="189" y="222"/>
                </a:moveTo>
                <a:cubicBezTo>
                  <a:pt x="181" y="215"/>
                  <a:pt x="176" y="209"/>
                  <a:pt x="171" y="208"/>
                </a:cubicBezTo>
                <a:cubicBezTo>
                  <a:pt x="167" y="208"/>
                  <a:pt x="160" y="216"/>
                  <a:pt x="160" y="221"/>
                </a:cubicBezTo>
                <a:cubicBezTo>
                  <a:pt x="159" y="224"/>
                  <a:pt x="167" y="232"/>
                  <a:pt x="171" y="232"/>
                </a:cubicBezTo>
                <a:cubicBezTo>
                  <a:pt x="176" y="232"/>
                  <a:pt x="181" y="227"/>
                  <a:pt x="189" y="222"/>
                </a:cubicBezTo>
                <a:close/>
              </a:path>
            </a:pathLst>
          </a:cu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29" name="Freeform 11"/>
          <p:cNvSpPr>
            <a:spLocks noEditPoints="1"/>
          </p:cNvSpPr>
          <p:nvPr/>
        </p:nvSpPr>
        <p:spPr bwMode="auto">
          <a:xfrm>
            <a:off x="2603500" y="3856038"/>
            <a:ext cx="976313" cy="1069975"/>
          </a:xfrm>
          <a:custGeom>
            <a:avLst/>
            <a:gdLst>
              <a:gd name="T0" fmla="*/ 241 w 360"/>
              <a:gd name="T1" fmla="*/ 266 h 380"/>
              <a:gd name="T2" fmla="*/ 202 w 360"/>
              <a:gd name="T3" fmla="*/ 198 h 380"/>
              <a:gd name="T4" fmla="*/ 184 w 360"/>
              <a:gd name="T5" fmla="*/ 187 h 380"/>
              <a:gd name="T6" fmla="*/ 163 w 360"/>
              <a:gd name="T7" fmla="*/ 152 h 380"/>
              <a:gd name="T8" fmla="*/ 159 w 360"/>
              <a:gd name="T9" fmla="*/ 124 h 380"/>
              <a:gd name="T10" fmla="*/ 137 w 360"/>
              <a:gd name="T11" fmla="*/ 85 h 380"/>
              <a:gd name="T12" fmla="*/ 99 w 360"/>
              <a:gd name="T13" fmla="*/ 62 h 380"/>
              <a:gd name="T14" fmla="*/ 63 w 360"/>
              <a:gd name="T15" fmla="*/ 63 h 380"/>
              <a:gd name="T16" fmla="*/ 38 w 360"/>
              <a:gd name="T17" fmla="*/ 70 h 380"/>
              <a:gd name="T18" fmla="*/ 6 w 360"/>
              <a:gd name="T19" fmla="*/ 67 h 380"/>
              <a:gd name="T20" fmla="*/ 4 w 360"/>
              <a:gd name="T21" fmla="*/ 40 h 380"/>
              <a:gd name="T22" fmla="*/ 31 w 360"/>
              <a:gd name="T23" fmla="*/ 32 h 380"/>
              <a:gd name="T24" fmla="*/ 86 w 360"/>
              <a:gd name="T25" fmla="*/ 43 h 380"/>
              <a:gd name="T26" fmla="*/ 158 w 360"/>
              <a:gd name="T27" fmla="*/ 87 h 380"/>
              <a:gd name="T28" fmla="*/ 177 w 360"/>
              <a:gd name="T29" fmla="*/ 123 h 380"/>
              <a:gd name="T30" fmla="*/ 216 w 360"/>
              <a:gd name="T31" fmla="*/ 134 h 380"/>
              <a:gd name="T32" fmla="*/ 250 w 360"/>
              <a:gd name="T33" fmla="*/ 114 h 380"/>
              <a:gd name="T34" fmla="*/ 263 w 360"/>
              <a:gd name="T35" fmla="*/ 82 h 380"/>
              <a:gd name="T36" fmla="*/ 235 w 360"/>
              <a:gd name="T37" fmla="*/ 45 h 380"/>
              <a:gd name="T38" fmla="*/ 218 w 360"/>
              <a:gd name="T39" fmla="*/ 23 h 380"/>
              <a:gd name="T40" fmla="*/ 234 w 360"/>
              <a:gd name="T41" fmla="*/ 2 h 380"/>
              <a:gd name="T42" fmla="*/ 260 w 360"/>
              <a:gd name="T43" fmla="*/ 10 h 380"/>
              <a:gd name="T44" fmla="*/ 263 w 360"/>
              <a:gd name="T45" fmla="*/ 24 h 380"/>
              <a:gd name="T46" fmla="*/ 298 w 360"/>
              <a:gd name="T47" fmla="*/ 77 h 380"/>
              <a:gd name="T48" fmla="*/ 312 w 360"/>
              <a:gd name="T49" fmla="*/ 111 h 380"/>
              <a:gd name="T50" fmla="*/ 339 w 360"/>
              <a:gd name="T51" fmla="*/ 160 h 380"/>
              <a:gd name="T52" fmla="*/ 355 w 360"/>
              <a:gd name="T53" fmla="*/ 188 h 380"/>
              <a:gd name="T54" fmla="*/ 330 w 360"/>
              <a:gd name="T55" fmla="*/ 205 h 380"/>
              <a:gd name="T56" fmla="*/ 309 w 360"/>
              <a:gd name="T57" fmla="*/ 179 h 380"/>
              <a:gd name="T58" fmla="*/ 277 w 360"/>
              <a:gd name="T59" fmla="*/ 127 h 380"/>
              <a:gd name="T60" fmla="*/ 261 w 360"/>
              <a:gd name="T61" fmla="*/ 128 h 380"/>
              <a:gd name="T62" fmla="*/ 223 w 360"/>
              <a:gd name="T63" fmla="*/ 150 h 380"/>
              <a:gd name="T64" fmla="*/ 216 w 360"/>
              <a:gd name="T65" fmla="*/ 184 h 380"/>
              <a:gd name="T66" fmla="*/ 245 w 360"/>
              <a:gd name="T67" fmla="*/ 238 h 380"/>
              <a:gd name="T68" fmla="*/ 247 w 360"/>
              <a:gd name="T69" fmla="*/ 289 h 380"/>
              <a:gd name="T70" fmla="*/ 222 w 360"/>
              <a:gd name="T71" fmla="*/ 331 h 380"/>
              <a:gd name="T72" fmla="*/ 220 w 360"/>
              <a:gd name="T73" fmla="*/ 357 h 380"/>
              <a:gd name="T74" fmla="*/ 203 w 360"/>
              <a:gd name="T75" fmla="*/ 378 h 380"/>
              <a:gd name="T76" fmla="*/ 175 w 360"/>
              <a:gd name="T77" fmla="*/ 360 h 380"/>
              <a:gd name="T78" fmla="*/ 192 w 360"/>
              <a:gd name="T79" fmla="*/ 336 h 380"/>
              <a:gd name="T80" fmla="*/ 206 w 360"/>
              <a:gd name="T81" fmla="*/ 325 h 380"/>
              <a:gd name="T82" fmla="*/ 241 w 360"/>
              <a:gd name="T83" fmla="*/ 266 h 380"/>
              <a:gd name="T84" fmla="*/ 305 w 360"/>
              <a:gd name="T85" fmla="*/ 104 h 380"/>
              <a:gd name="T86" fmla="*/ 287 w 360"/>
              <a:gd name="T87" fmla="*/ 89 h 380"/>
              <a:gd name="T88" fmla="*/ 274 w 360"/>
              <a:gd name="T89" fmla="*/ 100 h 380"/>
              <a:gd name="T90" fmla="*/ 286 w 360"/>
              <a:gd name="T91" fmla="*/ 115 h 380"/>
              <a:gd name="T92" fmla="*/ 305 w 360"/>
              <a:gd name="T93" fmla="*/ 104 h 380"/>
              <a:gd name="T94" fmla="*/ 207 w 360"/>
              <a:gd name="T95" fmla="*/ 159 h 380"/>
              <a:gd name="T96" fmla="*/ 190 w 360"/>
              <a:gd name="T97" fmla="*/ 146 h 380"/>
              <a:gd name="T98" fmla="*/ 178 w 360"/>
              <a:gd name="T99" fmla="*/ 160 h 380"/>
              <a:gd name="T100" fmla="*/ 189 w 360"/>
              <a:gd name="T101" fmla="*/ 172 h 380"/>
              <a:gd name="T102" fmla="*/ 207 w 360"/>
              <a:gd name="T103" fmla="*/ 159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1" y="266"/>
                </a:moveTo>
                <a:cubicBezTo>
                  <a:pt x="228" y="242"/>
                  <a:pt x="216" y="220"/>
                  <a:pt x="202" y="198"/>
                </a:cubicBezTo>
                <a:cubicBezTo>
                  <a:pt x="198" y="193"/>
                  <a:pt x="191" y="188"/>
                  <a:pt x="184" y="187"/>
                </a:cubicBezTo>
                <a:cubicBezTo>
                  <a:pt x="170" y="182"/>
                  <a:pt x="156" y="164"/>
                  <a:pt x="163" y="152"/>
                </a:cubicBezTo>
                <a:cubicBezTo>
                  <a:pt x="170" y="140"/>
                  <a:pt x="164" y="132"/>
                  <a:pt x="159" y="124"/>
                </a:cubicBezTo>
                <a:cubicBezTo>
                  <a:pt x="152" y="110"/>
                  <a:pt x="143" y="98"/>
                  <a:pt x="137" y="85"/>
                </a:cubicBezTo>
                <a:cubicBezTo>
                  <a:pt x="129" y="67"/>
                  <a:pt x="119" y="59"/>
                  <a:pt x="99" y="62"/>
                </a:cubicBezTo>
                <a:cubicBezTo>
                  <a:pt x="87" y="64"/>
                  <a:pt x="75" y="61"/>
                  <a:pt x="63" y="63"/>
                </a:cubicBezTo>
                <a:cubicBezTo>
                  <a:pt x="54" y="64"/>
                  <a:pt x="46" y="69"/>
                  <a:pt x="38" y="70"/>
                </a:cubicBezTo>
                <a:cubicBezTo>
                  <a:pt x="27" y="71"/>
                  <a:pt x="14" y="72"/>
                  <a:pt x="6" y="67"/>
                </a:cubicBezTo>
                <a:cubicBezTo>
                  <a:pt x="1" y="64"/>
                  <a:pt x="0" y="48"/>
                  <a:pt x="4" y="40"/>
                </a:cubicBezTo>
                <a:cubicBezTo>
                  <a:pt x="8" y="29"/>
                  <a:pt x="22" y="24"/>
                  <a:pt x="31" y="32"/>
                </a:cubicBezTo>
                <a:cubicBezTo>
                  <a:pt x="48" y="47"/>
                  <a:pt x="68" y="46"/>
                  <a:pt x="86" y="43"/>
                </a:cubicBezTo>
                <a:cubicBezTo>
                  <a:pt x="124" y="36"/>
                  <a:pt x="144" y="54"/>
                  <a:pt x="158" y="87"/>
                </a:cubicBezTo>
                <a:cubicBezTo>
                  <a:pt x="163" y="99"/>
                  <a:pt x="171" y="111"/>
                  <a:pt x="177" y="123"/>
                </a:cubicBezTo>
                <a:cubicBezTo>
                  <a:pt x="183" y="133"/>
                  <a:pt x="205" y="140"/>
                  <a:pt x="216" y="134"/>
                </a:cubicBezTo>
                <a:cubicBezTo>
                  <a:pt x="228" y="128"/>
                  <a:pt x="241" y="123"/>
                  <a:pt x="250" y="114"/>
                </a:cubicBezTo>
                <a:cubicBezTo>
                  <a:pt x="258" y="106"/>
                  <a:pt x="266" y="91"/>
                  <a:pt x="263" y="82"/>
                </a:cubicBezTo>
                <a:cubicBezTo>
                  <a:pt x="259" y="68"/>
                  <a:pt x="256" y="50"/>
                  <a:pt x="235" y="45"/>
                </a:cubicBezTo>
                <a:cubicBezTo>
                  <a:pt x="228" y="43"/>
                  <a:pt x="219" y="31"/>
                  <a:pt x="218" y="23"/>
                </a:cubicBezTo>
                <a:cubicBezTo>
                  <a:pt x="218" y="16"/>
                  <a:pt x="227" y="4"/>
                  <a:pt x="234" y="2"/>
                </a:cubicBezTo>
                <a:cubicBezTo>
                  <a:pt x="241" y="0"/>
                  <a:pt x="252" y="6"/>
                  <a:pt x="260" y="10"/>
                </a:cubicBezTo>
                <a:cubicBezTo>
                  <a:pt x="263" y="12"/>
                  <a:pt x="264" y="19"/>
                  <a:pt x="263" y="24"/>
                </a:cubicBezTo>
                <a:cubicBezTo>
                  <a:pt x="263" y="54"/>
                  <a:pt x="270" y="63"/>
                  <a:pt x="298" y="77"/>
                </a:cubicBezTo>
                <a:cubicBezTo>
                  <a:pt x="310" y="83"/>
                  <a:pt x="319" y="93"/>
                  <a:pt x="312" y="111"/>
                </a:cubicBezTo>
                <a:cubicBezTo>
                  <a:pt x="306" y="128"/>
                  <a:pt x="321" y="154"/>
                  <a:pt x="339" y="160"/>
                </a:cubicBezTo>
                <a:cubicBezTo>
                  <a:pt x="355" y="164"/>
                  <a:pt x="360" y="177"/>
                  <a:pt x="355" y="188"/>
                </a:cubicBezTo>
                <a:cubicBezTo>
                  <a:pt x="351" y="196"/>
                  <a:pt x="338" y="205"/>
                  <a:pt x="330" y="205"/>
                </a:cubicBezTo>
                <a:cubicBezTo>
                  <a:pt x="316" y="205"/>
                  <a:pt x="308" y="193"/>
                  <a:pt x="309" y="179"/>
                </a:cubicBezTo>
                <a:cubicBezTo>
                  <a:pt x="311" y="151"/>
                  <a:pt x="301" y="134"/>
                  <a:pt x="277" y="127"/>
                </a:cubicBezTo>
                <a:cubicBezTo>
                  <a:pt x="273" y="125"/>
                  <a:pt x="266" y="125"/>
                  <a:pt x="261" y="128"/>
                </a:cubicBezTo>
                <a:cubicBezTo>
                  <a:pt x="248" y="134"/>
                  <a:pt x="232" y="140"/>
                  <a:pt x="223" y="150"/>
                </a:cubicBezTo>
                <a:cubicBezTo>
                  <a:pt x="216" y="158"/>
                  <a:pt x="213" y="175"/>
                  <a:pt x="216" y="184"/>
                </a:cubicBezTo>
                <a:cubicBezTo>
                  <a:pt x="223" y="203"/>
                  <a:pt x="234" y="221"/>
                  <a:pt x="245" y="238"/>
                </a:cubicBezTo>
                <a:cubicBezTo>
                  <a:pt x="255" y="255"/>
                  <a:pt x="261" y="270"/>
                  <a:pt x="247" y="289"/>
                </a:cubicBezTo>
                <a:cubicBezTo>
                  <a:pt x="237" y="301"/>
                  <a:pt x="229" y="316"/>
                  <a:pt x="222" y="331"/>
                </a:cubicBezTo>
                <a:cubicBezTo>
                  <a:pt x="219" y="338"/>
                  <a:pt x="220" y="348"/>
                  <a:pt x="220" y="357"/>
                </a:cubicBezTo>
                <a:cubicBezTo>
                  <a:pt x="220" y="369"/>
                  <a:pt x="217" y="377"/>
                  <a:pt x="203" y="378"/>
                </a:cubicBezTo>
                <a:cubicBezTo>
                  <a:pt x="187" y="380"/>
                  <a:pt x="176" y="374"/>
                  <a:pt x="175" y="360"/>
                </a:cubicBezTo>
                <a:cubicBezTo>
                  <a:pt x="174" y="352"/>
                  <a:pt x="185" y="343"/>
                  <a:pt x="192" y="336"/>
                </a:cubicBezTo>
                <a:cubicBezTo>
                  <a:pt x="196" y="331"/>
                  <a:pt x="203" y="329"/>
                  <a:pt x="206" y="325"/>
                </a:cubicBezTo>
                <a:cubicBezTo>
                  <a:pt x="218" y="305"/>
                  <a:pt x="229" y="285"/>
                  <a:pt x="241" y="266"/>
                </a:cubicBezTo>
                <a:close/>
                <a:moveTo>
                  <a:pt x="305" y="104"/>
                </a:moveTo>
                <a:cubicBezTo>
                  <a:pt x="297" y="97"/>
                  <a:pt x="292" y="90"/>
                  <a:pt x="287" y="89"/>
                </a:cubicBezTo>
                <a:cubicBezTo>
                  <a:pt x="283" y="89"/>
                  <a:pt x="274" y="97"/>
                  <a:pt x="274" y="100"/>
                </a:cubicBezTo>
                <a:cubicBezTo>
                  <a:pt x="275" y="106"/>
                  <a:pt x="281" y="114"/>
                  <a:pt x="286" y="115"/>
                </a:cubicBezTo>
                <a:cubicBezTo>
                  <a:pt x="290" y="116"/>
                  <a:pt x="296" y="109"/>
                  <a:pt x="305" y="104"/>
                </a:cubicBezTo>
                <a:close/>
                <a:moveTo>
                  <a:pt x="207" y="159"/>
                </a:moveTo>
                <a:cubicBezTo>
                  <a:pt x="200" y="153"/>
                  <a:pt x="194" y="145"/>
                  <a:pt x="190" y="146"/>
                </a:cubicBezTo>
                <a:cubicBezTo>
                  <a:pt x="185" y="148"/>
                  <a:pt x="179" y="155"/>
                  <a:pt x="178" y="160"/>
                </a:cubicBezTo>
                <a:cubicBezTo>
                  <a:pt x="177" y="164"/>
                  <a:pt x="186" y="173"/>
                  <a:pt x="189" y="172"/>
                </a:cubicBezTo>
                <a:cubicBezTo>
                  <a:pt x="195" y="171"/>
                  <a:pt x="200" y="165"/>
                  <a:pt x="207" y="159"/>
                </a:cubicBezTo>
                <a:close/>
              </a:path>
            </a:pathLst>
          </a:cu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30" name="Freeform 12"/>
          <p:cNvSpPr>
            <a:spLocks noEditPoints="1"/>
          </p:cNvSpPr>
          <p:nvPr/>
        </p:nvSpPr>
        <p:spPr bwMode="auto">
          <a:xfrm>
            <a:off x="2589213" y="2219325"/>
            <a:ext cx="971550" cy="1076325"/>
          </a:xfrm>
          <a:custGeom>
            <a:avLst/>
            <a:gdLst>
              <a:gd name="T0" fmla="*/ 215 w 358"/>
              <a:gd name="T1" fmla="*/ 32 h 382"/>
              <a:gd name="T2" fmla="*/ 231 w 358"/>
              <a:gd name="T3" fmla="*/ 67 h 382"/>
              <a:gd name="T4" fmla="*/ 253 w 358"/>
              <a:gd name="T5" fmla="*/ 104 h 382"/>
              <a:gd name="T6" fmla="*/ 252 w 358"/>
              <a:gd name="T7" fmla="*/ 126 h 382"/>
              <a:gd name="T8" fmla="*/ 218 w 358"/>
              <a:gd name="T9" fmla="*/ 188 h 382"/>
              <a:gd name="T10" fmla="*/ 232 w 358"/>
              <a:gd name="T11" fmla="*/ 237 h 382"/>
              <a:gd name="T12" fmla="*/ 252 w 358"/>
              <a:gd name="T13" fmla="*/ 250 h 382"/>
              <a:gd name="T14" fmla="*/ 292 w 358"/>
              <a:gd name="T15" fmla="*/ 248 h 382"/>
              <a:gd name="T16" fmla="*/ 310 w 358"/>
              <a:gd name="T17" fmla="*/ 205 h 382"/>
              <a:gd name="T18" fmla="*/ 329 w 358"/>
              <a:gd name="T19" fmla="*/ 177 h 382"/>
              <a:gd name="T20" fmla="*/ 354 w 358"/>
              <a:gd name="T21" fmla="*/ 193 h 382"/>
              <a:gd name="T22" fmla="*/ 337 w 358"/>
              <a:gd name="T23" fmla="*/ 222 h 382"/>
              <a:gd name="T24" fmla="*/ 312 w 358"/>
              <a:gd name="T25" fmla="*/ 269 h 382"/>
              <a:gd name="T26" fmla="*/ 294 w 358"/>
              <a:gd name="T27" fmla="*/ 305 h 382"/>
              <a:gd name="T28" fmla="*/ 263 w 358"/>
              <a:gd name="T29" fmla="*/ 352 h 382"/>
              <a:gd name="T30" fmla="*/ 240 w 358"/>
              <a:gd name="T31" fmla="*/ 381 h 382"/>
              <a:gd name="T32" fmla="*/ 218 w 358"/>
              <a:gd name="T33" fmla="*/ 360 h 382"/>
              <a:gd name="T34" fmla="*/ 234 w 358"/>
              <a:gd name="T35" fmla="*/ 335 h 382"/>
              <a:gd name="T36" fmla="*/ 263 w 358"/>
              <a:gd name="T37" fmla="*/ 298 h 382"/>
              <a:gd name="T38" fmla="*/ 240 w 358"/>
              <a:gd name="T39" fmla="*/ 261 h 382"/>
              <a:gd name="T40" fmla="*/ 194 w 358"/>
              <a:gd name="T41" fmla="*/ 249 h 382"/>
              <a:gd name="T42" fmla="*/ 174 w 358"/>
              <a:gd name="T43" fmla="*/ 265 h 382"/>
              <a:gd name="T44" fmla="*/ 139 w 358"/>
              <a:gd name="T45" fmla="*/ 324 h 382"/>
              <a:gd name="T46" fmla="*/ 118 w 358"/>
              <a:gd name="T47" fmla="*/ 337 h 382"/>
              <a:gd name="T48" fmla="*/ 64 w 358"/>
              <a:gd name="T49" fmla="*/ 338 h 382"/>
              <a:gd name="T50" fmla="*/ 35 w 358"/>
              <a:gd name="T51" fmla="*/ 347 h 382"/>
              <a:gd name="T52" fmla="*/ 5 w 358"/>
              <a:gd name="T53" fmla="*/ 343 h 382"/>
              <a:gd name="T54" fmla="*/ 5 w 358"/>
              <a:gd name="T55" fmla="*/ 313 h 382"/>
              <a:gd name="T56" fmla="*/ 35 w 358"/>
              <a:gd name="T57" fmla="*/ 310 h 382"/>
              <a:gd name="T58" fmla="*/ 75 w 358"/>
              <a:gd name="T59" fmla="*/ 323 h 382"/>
              <a:gd name="T60" fmla="*/ 146 w 358"/>
              <a:gd name="T61" fmla="*/ 279 h 382"/>
              <a:gd name="T62" fmla="*/ 158 w 358"/>
              <a:gd name="T63" fmla="*/ 259 h 382"/>
              <a:gd name="T64" fmla="*/ 162 w 358"/>
              <a:gd name="T65" fmla="*/ 227 h 382"/>
              <a:gd name="T66" fmla="*/ 181 w 358"/>
              <a:gd name="T67" fmla="*/ 196 h 382"/>
              <a:gd name="T68" fmla="*/ 194 w 358"/>
              <a:gd name="T69" fmla="*/ 193 h 382"/>
              <a:gd name="T70" fmla="*/ 239 w 358"/>
              <a:gd name="T71" fmla="*/ 114 h 382"/>
              <a:gd name="T72" fmla="*/ 234 w 358"/>
              <a:gd name="T73" fmla="*/ 105 h 382"/>
              <a:gd name="T74" fmla="*/ 210 w 358"/>
              <a:gd name="T75" fmla="*/ 62 h 382"/>
              <a:gd name="T76" fmla="*/ 193 w 358"/>
              <a:gd name="T77" fmla="*/ 46 h 382"/>
              <a:gd name="T78" fmla="*/ 176 w 358"/>
              <a:gd name="T79" fmla="*/ 17 h 382"/>
              <a:gd name="T80" fmla="*/ 204 w 358"/>
              <a:gd name="T81" fmla="*/ 3 h 382"/>
              <a:gd name="T82" fmla="*/ 215 w 358"/>
              <a:gd name="T83" fmla="*/ 32 h 382"/>
              <a:gd name="T84" fmla="*/ 207 w 358"/>
              <a:gd name="T85" fmla="*/ 220 h 382"/>
              <a:gd name="T86" fmla="*/ 188 w 358"/>
              <a:gd name="T87" fmla="*/ 211 h 382"/>
              <a:gd name="T88" fmla="*/ 176 w 358"/>
              <a:gd name="T89" fmla="*/ 223 h 382"/>
              <a:gd name="T90" fmla="*/ 191 w 358"/>
              <a:gd name="T91" fmla="*/ 234 h 382"/>
              <a:gd name="T92" fmla="*/ 207 w 358"/>
              <a:gd name="T93" fmla="*/ 220 h 382"/>
              <a:gd name="T94" fmla="*/ 287 w 358"/>
              <a:gd name="T95" fmla="*/ 297 h 382"/>
              <a:gd name="T96" fmla="*/ 298 w 358"/>
              <a:gd name="T97" fmla="*/ 279 h 382"/>
              <a:gd name="T98" fmla="*/ 287 w 358"/>
              <a:gd name="T99" fmla="*/ 267 h 382"/>
              <a:gd name="T100" fmla="*/ 274 w 358"/>
              <a:gd name="T101" fmla="*/ 278 h 382"/>
              <a:gd name="T102" fmla="*/ 287 w 358"/>
              <a:gd name="T103" fmla="*/ 29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8" h="382">
                <a:moveTo>
                  <a:pt x="215" y="32"/>
                </a:moveTo>
                <a:cubicBezTo>
                  <a:pt x="220" y="43"/>
                  <a:pt x="225" y="56"/>
                  <a:pt x="231" y="67"/>
                </a:cubicBezTo>
                <a:cubicBezTo>
                  <a:pt x="238" y="80"/>
                  <a:pt x="247" y="91"/>
                  <a:pt x="253" y="104"/>
                </a:cubicBezTo>
                <a:cubicBezTo>
                  <a:pt x="256" y="110"/>
                  <a:pt x="255" y="120"/>
                  <a:pt x="252" y="126"/>
                </a:cubicBezTo>
                <a:cubicBezTo>
                  <a:pt x="241" y="147"/>
                  <a:pt x="229" y="168"/>
                  <a:pt x="218" y="188"/>
                </a:cubicBezTo>
                <a:cubicBezTo>
                  <a:pt x="206" y="210"/>
                  <a:pt x="211" y="226"/>
                  <a:pt x="232" y="237"/>
                </a:cubicBezTo>
                <a:cubicBezTo>
                  <a:pt x="239" y="241"/>
                  <a:pt x="247" y="244"/>
                  <a:pt x="252" y="250"/>
                </a:cubicBezTo>
                <a:cubicBezTo>
                  <a:pt x="267" y="264"/>
                  <a:pt x="285" y="255"/>
                  <a:pt x="292" y="248"/>
                </a:cubicBezTo>
                <a:cubicBezTo>
                  <a:pt x="302" y="238"/>
                  <a:pt x="317" y="225"/>
                  <a:pt x="310" y="205"/>
                </a:cubicBezTo>
                <a:cubicBezTo>
                  <a:pt x="305" y="189"/>
                  <a:pt x="317" y="179"/>
                  <a:pt x="329" y="177"/>
                </a:cubicBezTo>
                <a:cubicBezTo>
                  <a:pt x="337" y="176"/>
                  <a:pt x="351" y="185"/>
                  <a:pt x="354" y="193"/>
                </a:cubicBezTo>
                <a:cubicBezTo>
                  <a:pt x="358" y="205"/>
                  <a:pt x="357" y="220"/>
                  <a:pt x="337" y="222"/>
                </a:cubicBezTo>
                <a:cubicBezTo>
                  <a:pt x="323" y="223"/>
                  <a:pt x="307" y="254"/>
                  <a:pt x="312" y="269"/>
                </a:cubicBezTo>
                <a:cubicBezTo>
                  <a:pt x="317" y="283"/>
                  <a:pt x="308" y="301"/>
                  <a:pt x="294" y="305"/>
                </a:cubicBezTo>
                <a:cubicBezTo>
                  <a:pt x="275" y="311"/>
                  <a:pt x="261" y="331"/>
                  <a:pt x="263" y="352"/>
                </a:cubicBezTo>
                <a:cubicBezTo>
                  <a:pt x="264" y="372"/>
                  <a:pt x="256" y="382"/>
                  <a:pt x="240" y="381"/>
                </a:cubicBezTo>
                <a:cubicBezTo>
                  <a:pt x="226" y="380"/>
                  <a:pt x="219" y="372"/>
                  <a:pt x="218" y="360"/>
                </a:cubicBezTo>
                <a:cubicBezTo>
                  <a:pt x="216" y="349"/>
                  <a:pt x="222" y="337"/>
                  <a:pt x="234" y="335"/>
                </a:cubicBezTo>
                <a:cubicBezTo>
                  <a:pt x="256" y="332"/>
                  <a:pt x="259" y="312"/>
                  <a:pt x="263" y="298"/>
                </a:cubicBezTo>
                <a:cubicBezTo>
                  <a:pt x="266" y="284"/>
                  <a:pt x="259" y="267"/>
                  <a:pt x="240" y="261"/>
                </a:cubicBezTo>
                <a:cubicBezTo>
                  <a:pt x="225" y="256"/>
                  <a:pt x="214" y="237"/>
                  <a:pt x="194" y="249"/>
                </a:cubicBezTo>
                <a:cubicBezTo>
                  <a:pt x="187" y="254"/>
                  <a:pt x="178" y="258"/>
                  <a:pt x="174" y="265"/>
                </a:cubicBezTo>
                <a:cubicBezTo>
                  <a:pt x="161" y="284"/>
                  <a:pt x="151" y="305"/>
                  <a:pt x="139" y="324"/>
                </a:cubicBezTo>
                <a:cubicBezTo>
                  <a:pt x="134" y="330"/>
                  <a:pt x="125" y="336"/>
                  <a:pt x="118" y="337"/>
                </a:cubicBezTo>
                <a:cubicBezTo>
                  <a:pt x="100" y="338"/>
                  <a:pt x="82" y="336"/>
                  <a:pt x="64" y="338"/>
                </a:cubicBezTo>
                <a:cubicBezTo>
                  <a:pt x="54" y="338"/>
                  <a:pt x="44" y="342"/>
                  <a:pt x="35" y="347"/>
                </a:cubicBezTo>
                <a:cubicBezTo>
                  <a:pt x="23" y="354"/>
                  <a:pt x="11" y="353"/>
                  <a:pt x="5" y="343"/>
                </a:cubicBezTo>
                <a:cubicBezTo>
                  <a:pt x="0" y="335"/>
                  <a:pt x="0" y="319"/>
                  <a:pt x="5" y="313"/>
                </a:cubicBezTo>
                <a:cubicBezTo>
                  <a:pt x="11" y="307"/>
                  <a:pt x="31" y="306"/>
                  <a:pt x="35" y="310"/>
                </a:cubicBezTo>
                <a:cubicBezTo>
                  <a:pt x="46" y="326"/>
                  <a:pt x="61" y="320"/>
                  <a:pt x="75" y="323"/>
                </a:cubicBezTo>
                <a:cubicBezTo>
                  <a:pt x="114" y="331"/>
                  <a:pt x="133" y="312"/>
                  <a:pt x="146" y="279"/>
                </a:cubicBezTo>
                <a:cubicBezTo>
                  <a:pt x="148" y="272"/>
                  <a:pt x="153" y="265"/>
                  <a:pt x="158" y="259"/>
                </a:cubicBezTo>
                <a:cubicBezTo>
                  <a:pt x="164" y="249"/>
                  <a:pt x="168" y="241"/>
                  <a:pt x="162" y="227"/>
                </a:cubicBezTo>
                <a:cubicBezTo>
                  <a:pt x="155" y="212"/>
                  <a:pt x="168" y="202"/>
                  <a:pt x="181" y="196"/>
                </a:cubicBezTo>
                <a:cubicBezTo>
                  <a:pt x="185" y="194"/>
                  <a:pt x="193" y="195"/>
                  <a:pt x="194" y="193"/>
                </a:cubicBezTo>
                <a:cubicBezTo>
                  <a:pt x="210" y="167"/>
                  <a:pt x="225" y="141"/>
                  <a:pt x="239" y="114"/>
                </a:cubicBezTo>
                <a:cubicBezTo>
                  <a:pt x="240" y="113"/>
                  <a:pt x="235" y="108"/>
                  <a:pt x="234" y="105"/>
                </a:cubicBezTo>
                <a:cubicBezTo>
                  <a:pt x="226" y="90"/>
                  <a:pt x="218" y="76"/>
                  <a:pt x="210" y="62"/>
                </a:cubicBezTo>
                <a:cubicBezTo>
                  <a:pt x="206" y="55"/>
                  <a:pt x="199" y="48"/>
                  <a:pt x="193" y="46"/>
                </a:cubicBezTo>
                <a:cubicBezTo>
                  <a:pt x="177" y="42"/>
                  <a:pt x="173" y="32"/>
                  <a:pt x="176" y="17"/>
                </a:cubicBezTo>
                <a:cubicBezTo>
                  <a:pt x="179" y="0"/>
                  <a:pt x="192" y="2"/>
                  <a:pt x="204" y="3"/>
                </a:cubicBezTo>
                <a:cubicBezTo>
                  <a:pt x="221" y="4"/>
                  <a:pt x="219" y="18"/>
                  <a:pt x="215" y="32"/>
                </a:cubicBezTo>
                <a:close/>
                <a:moveTo>
                  <a:pt x="207" y="220"/>
                </a:moveTo>
                <a:cubicBezTo>
                  <a:pt x="198" y="216"/>
                  <a:pt x="193" y="210"/>
                  <a:pt x="188" y="211"/>
                </a:cubicBezTo>
                <a:cubicBezTo>
                  <a:pt x="184" y="212"/>
                  <a:pt x="180" y="219"/>
                  <a:pt x="176" y="223"/>
                </a:cubicBezTo>
                <a:cubicBezTo>
                  <a:pt x="181" y="227"/>
                  <a:pt x="185" y="234"/>
                  <a:pt x="191" y="234"/>
                </a:cubicBezTo>
                <a:cubicBezTo>
                  <a:pt x="194" y="234"/>
                  <a:pt x="199" y="227"/>
                  <a:pt x="207" y="220"/>
                </a:cubicBezTo>
                <a:close/>
                <a:moveTo>
                  <a:pt x="287" y="297"/>
                </a:moveTo>
                <a:cubicBezTo>
                  <a:pt x="292" y="289"/>
                  <a:pt x="298" y="284"/>
                  <a:pt x="298" y="279"/>
                </a:cubicBezTo>
                <a:cubicBezTo>
                  <a:pt x="298" y="275"/>
                  <a:pt x="291" y="267"/>
                  <a:pt x="287" y="267"/>
                </a:cubicBezTo>
                <a:cubicBezTo>
                  <a:pt x="282" y="268"/>
                  <a:pt x="273" y="275"/>
                  <a:pt x="274" y="278"/>
                </a:cubicBezTo>
                <a:cubicBezTo>
                  <a:pt x="274" y="283"/>
                  <a:pt x="281" y="289"/>
                  <a:pt x="287" y="297"/>
                </a:cubicBezTo>
                <a:close/>
              </a:path>
            </a:pathLst>
          </a:cu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31" name="Freeform 13"/>
          <p:cNvSpPr>
            <a:spLocks noEditPoints="1"/>
          </p:cNvSpPr>
          <p:nvPr/>
        </p:nvSpPr>
        <p:spPr bwMode="auto">
          <a:xfrm>
            <a:off x="5226050" y="3840163"/>
            <a:ext cx="979488" cy="1077912"/>
          </a:xfrm>
          <a:custGeom>
            <a:avLst/>
            <a:gdLst>
              <a:gd name="T0" fmla="*/ 195 w 360"/>
              <a:gd name="T1" fmla="*/ 184 h 383"/>
              <a:gd name="T2" fmla="*/ 152 w 360"/>
              <a:gd name="T3" fmla="*/ 214 h 383"/>
              <a:gd name="T4" fmla="*/ 141 w 360"/>
              <a:gd name="T5" fmla="*/ 232 h 383"/>
              <a:gd name="T6" fmla="*/ 123 w 360"/>
              <a:gd name="T7" fmla="*/ 272 h 383"/>
              <a:gd name="T8" fmla="*/ 156 w 360"/>
              <a:gd name="T9" fmla="*/ 332 h 383"/>
              <a:gd name="T10" fmla="*/ 176 w 360"/>
              <a:gd name="T11" fmla="*/ 343 h 383"/>
              <a:gd name="T12" fmla="*/ 183 w 360"/>
              <a:gd name="T13" fmla="*/ 370 h 383"/>
              <a:gd name="T14" fmla="*/ 157 w 360"/>
              <a:gd name="T15" fmla="*/ 382 h 383"/>
              <a:gd name="T16" fmla="*/ 140 w 360"/>
              <a:gd name="T17" fmla="*/ 363 h 383"/>
              <a:gd name="T18" fmla="*/ 122 w 360"/>
              <a:gd name="T19" fmla="*/ 307 h 383"/>
              <a:gd name="T20" fmla="*/ 116 w 360"/>
              <a:gd name="T21" fmla="*/ 298 h 383"/>
              <a:gd name="T22" fmla="*/ 114 w 360"/>
              <a:gd name="T23" fmla="*/ 245 h 383"/>
              <a:gd name="T24" fmla="*/ 141 w 360"/>
              <a:gd name="T25" fmla="*/ 199 h 383"/>
              <a:gd name="T26" fmla="*/ 125 w 360"/>
              <a:gd name="T27" fmla="*/ 147 h 383"/>
              <a:gd name="T28" fmla="*/ 89 w 360"/>
              <a:gd name="T29" fmla="*/ 131 h 383"/>
              <a:gd name="T30" fmla="*/ 49 w 360"/>
              <a:gd name="T31" fmla="*/ 180 h 383"/>
              <a:gd name="T32" fmla="*/ 36 w 360"/>
              <a:gd name="T33" fmla="*/ 207 h 383"/>
              <a:gd name="T34" fmla="*/ 5 w 360"/>
              <a:gd name="T35" fmla="*/ 193 h 383"/>
              <a:gd name="T36" fmla="*/ 19 w 360"/>
              <a:gd name="T37" fmla="*/ 165 h 383"/>
              <a:gd name="T38" fmla="*/ 47 w 360"/>
              <a:gd name="T39" fmla="*/ 114 h 383"/>
              <a:gd name="T40" fmla="*/ 70 w 360"/>
              <a:gd name="T41" fmla="*/ 80 h 383"/>
              <a:gd name="T42" fmla="*/ 96 w 360"/>
              <a:gd name="T43" fmla="*/ 35 h 383"/>
              <a:gd name="T44" fmla="*/ 111 w 360"/>
              <a:gd name="T45" fmla="*/ 5 h 383"/>
              <a:gd name="T46" fmla="*/ 140 w 360"/>
              <a:gd name="T47" fmla="*/ 19 h 383"/>
              <a:gd name="T48" fmla="*/ 124 w 360"/>
              <a:gd name="T49" fmla="*/ 50 h 383"/>
              <a:gd name="T50" fmla="*/ 95 w 360"/>
              <a:gd name="T51" fmla="*/ 88 h 383"/>
              <a:gd name="T52" fmla="*/ 120 w 360"/>
              <a:gd name="T53" fmla="*/ 124 h 383"/>
              <a:gd name="T54" fmla="*/ 167 w 360"/>
              <a:gd name="T55" fmla="*/ 137 h 383"/>
              <a:gd name="T56" fmla="*/ 197 w 360"/>
              <a:gd name="T57" fmla="*/ 101 h 383"/>
              <a:gd name="T58" fmla="*/ 215 w 360"/>
              <a:gd name="T59" fmla="*/ 69 h 383"/>
              <a:gd name="T60" fmla="*/ 250 w 360"/>
              <a:gd name="T61" fmla="*/ 48 h 383"/>
              <a:gd name="T62" fmla="*/ 300 w 360"/>
              <a:gd name="T63" fmla="*/ 48 h 383"/>
              <a:gd name="T64" fmla="*/ 321 w 360"/>
              <a:gd name="T65" fmla="*/ 39 h 383"/>
              <a:gd name="T66" fmla="*/ 356 w 360"/>
              <a:gd name="T67" fmla="*/ 42 h 383"/>
              <a:gd name="T68" fmla="*/ 354 w 360"/>
              <a:gd name="T69" fmla="*/ 71 h 383"/>
              <a:gd name="T70" fmla="*/ 322 w 360"/>
              <a:gd name="T71" fmla="*/ 72 h 383"/>
              <a:gd name="T72" fmla="*/ 283 w 360"/>
              <a:gd name="T73" fmla="*/ 63 h 383"/>
              <a:gd name="T74" fmla="*/ 216 w 360"/>
              <a:gd name="T75" fmla="*/ 102 h 383"/>
              <a:gd name="T76" fmla="*/ 206 w 360"/>
              <a:gd name="T77" fmla="*/ 117 h 383"/>
              <a:gd name="T78" fmla="*/ 197 w 360"/>
              <a:gd name="T79" fmla="*/ 161 h 383"/>
              <a:gd name="T80" fmla="*/ 194 w 360"/>
              <a:gd name="T81" fmla="*/ 184 h 383"/>
              <a:gd name="T82" fmla="*/ 195 w 360"/>
              <a:gd name="T83" fmla="*/ 184 h 383"/>
              <a:gd name="T84" fmla="*/ 171 w 360"/>
              <a:gd name="T85" fmla="*/ 181 h 383"/>
              <a:gd name="T86" fmla="*/ 184 w 360"/>
              <a:gd name="T87" fmla="*/ 162 h 383"/>
              <a:gd name="T88" fmla="*/ 172 w 360"/>
              <a:gd name="T89" fmla="*/ 149 h 383"/>
              <a:gd name="T90" fmla="*/ 159 w 360"/>
              <a:gd name="T91" fmla="*/ 163 h 383"/>
              <a:gd name="T92" fmla="*/ 171 w 360"/>
              <a:gd name="T93" fmla="*/ 181 h 383"/>
              <a:gd name="T94" fmla="*/ 73 w 360"/>
              <a:gd name="T95" fmla="*/ 88 h 383"/>
              <a:gd name="T96" fmla="*/ 60 w 360"/>
              <a:gd name="T97" fmla="*/ 105 h 383"/>
              <a:gd name="T98" fmla="*/ 73 w 360"/>
              <a:gd name="T99" fmla="*/ 118 h 383"/>
              <a:gd name="T100" fmla="*/ 84 w 360"/>
              <a:gd name="T101" fmla="*/ 108 h 383"/>
              <a:gd name="T102" fmla="*/ 73 w 360"/>
              <a:gd name="T103" fmla="*/ 8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3">
                <a:moveTo>
                  <a:pt x="195" y="184"/>
                </a:moveTo>
                <a:cubicBezTo>
                  <a:pt x="176" y="188"/>
                  <a:pt x="158" y="191"/>
                  <a:pt x="152" y="214"/>
                </a:cubicBezTo>
                <a:cubicBezTo>
                  <a:pt x="150" y="220"/>
                  <a:pt x="144" y="226"/>
                  <a:pt x="141" y="232"/>
                </a:cubicBezTo>
                <a:cubicBezTo>
                  <a:pt x="134" y="246"/>
                  <a:pt x="120" y="261"/>
                  <a:pt x="123" y="272"/>
                </a:cubicBezTo>
                <a:cubicBezTo>
                  <a:pt x="129" y="294"/>
                  <a:pt x="144" y="313"/>
                  <a:pt x="156" y="332"/>
                </a:cubicBezTo>
                <a:cubicBezTo>
                  <a:pt x="160" y="337"/>
                  <a:pt x="173" y="337"/>
                  <a:pt x="176" y="343"/>
                </a:cubicBezTo>
                <a:cubicBezTo>
                  <a:pt x="181" y="350"/>
                  <a:pt x="186" y="363"/>
                  <a:pt x="183" y="370"/>
                </a:cubicBezTo>
                <a:cubicBezTo>
                  <a:pt x="179" y="377"/>
                  <a:pt x="166" y="383"/>
                  <a:pt x="157" y="382"/>
                </a:cubicBezTo>
                <a:cubicBezTo>
                  <a:pt x="150" y="381"/>
                  <a:pt x="138" y="367"/>
                  <a:pt x="140" y="363"/>
                </a:cubicBezTo>
                <a:cubicBezTo>
                  <a:pt x="149" y="339"/>
                  <a:pt x="129" y="326"/>
                  <a:pt x="122" y="307"/>
                </a:cubicBezTo>
                <a:cubicBezTo>
                  <a:pt x="121" y="304"/>
                  <a:pt x="118" y="301"/>
                  <a:pt x="116" y="298"/>
                </a:cubicBezTo>
                <a:cubicBezTo>
                  <a:pt x="104" y="281"/>
                  <a:pt x="97" y="265"/>
                  <a:pt x="114" y="245"/>
                </a:cubicBezTo>
                <a:cubicBezTo>
                  <a:pt x="125" y="232"/>
                  <a:pt x="132" y="215"/>
                  <a:pt x="141" y="199"/>
                </a:cubicBezTo>
                <a:cubicBezTo>
                  <a:pt x="155" y="174"/>
                  <a:pt x="151" y="161"/>
                  <a:pt x="125" y="147"/>
                </a:cubicBezTo>
                <a:cubicBezTo>
                  <a:pt x="114" y="140"/>
                  <a:pt x="101" y="131"/>
                  <a:pt x="89" y="131"/>
                </a:cubicBezTo>
                <a:cubicBezTo>
                  <a:pt x="64" y="129"/>
                  <a:pt x="48" y="152"/>
                  <a:pt x="49" y="180"/>
                </a:cubicBezTo>
                <a:cubicBezTo>
                  <a:pt x="50" y="191"/>
                  <a:pt x="51" y="204"/>
                  <a:pt x="36" y="207"/>
                </a:cubicBezTo>
                <a:cubicBezTo>
                  <a:pt x="23" y="209"/>
                  <a:pt x="11" y="208"/>
                  <a:pt x="5" y="193"/>
                </a:cubicBezTo>
                <a:cubicBezTo>
                  <a:pt x="0" y="178"/>
                  <a:pt x="8" y="170"/>
                  <a:pt x="19" y="165"/>
                </a:cubicBezTo>
                <a:cubicBezTo>
                  <a:pt x="40" y="155"/>
                  <a:pt x="50" y="137"/>
                  <a:pt x="47" y="114"/>
                </a:cubicBezTo>
                <a:cubicBezTo>
                  <a:pt x="44" y="96"/>
                  <a:pt x="52" y="84"/>
                  <a:pt x="70" y="80"/>
                </a:cubicBezTo>
                <a:cubicBezTo>
                  <a:pt x="83" y="78"/>
                  <a:pt x="100" y="50"/>
                  <a:pt x="96" y="35"/>
                </a:cubicBezTo>
                <a:cubicBezTo>
                  <a:pt x="92" y="20"/>
                  <a:pt x="98" y="10"/>
                  <a:pt x="111" y="5"/>
                </a:cubicBezTo>
                <a:cubicBezTo>
                  <a:pt x="123" y="0"/>
                  <a:pt x="135" y="6"/>
                  <a:pt x="140" y="19"/>
                </a:cubicBezTo>
                <a:cubicBezTo>
                  <a:pt x="146" y="33"/>
                  <a:pt x="140" y="45"/>
                  <a:pt x="124" y="50"/>
                </a:cubicBezTo>
                <a:cubicBezTo>
                  <a:pt x="104" y="55"/>
                  <a:pt x="97" y="74"/>
                  <a:pt x="95" y="88"/>
                </a:cubicBezTo>
                <a:cubicBezTo>
                  <a:pt x="94" y="101"/>
                  <a:pt x="103" y="118"/>
                  <a:pt x="120" y="124"/>
                </a:cubicBezTo>
                <a:cubicBezTo>
                  <a:pt x="136" y="130"/>
                  <a:pt x="146" y="144"/>
                  <a:pt x="167" y="137"/>
                </a:cubicBezTo>
                <a:cubicBezTo>
                  <a:pt x="187" y="131"/>
                  <a:pt x="187" y="113"/>
                  <a:pt x="197" y="101"/>
                </a:cubicBezTo>
                <a:cubicBezTo>
                  <a:pt x="206" y="92"/>
                  <a:pt x="211" y="81"/>
                  <a:pt x="215" y="69"/>
                </a:cubicBezTo>
                <a:cubicBezTo>
                  <a:pt x="222" y="52"/>
                  <a:pt x="232" y="46"/>
                  <a:pt x="250" y="48"/>
                </a:cubicBezTo>
                <a:cubicBezTo>
                  <a:pt x="266" y="50"/>
                  <a:pt x="283" y="49"/>
                  <a:pt x="300" y="48"/>
                </a:cubicBezTo>
                <a:cubicBezTo>
                  <a:pt x="307" y="47"/>
                  <a:pt x="315" y="44"/>
                  <a:pt x="321" y="39"/>
                </a:cubicBezTo>
                <a:cubicBezTo>
                  <a:pt x="334" y="30"/>
                  <a:pt x="348" y="29"/>
                  <a:pt x="356" y="42"/>
                </a:cubicBezTo>
                <a:cubicBezTo>
                  <a:pt x="360" y="49"/>
                  <a:pt x="359" y="64"/>
                  <a:pt x="354" y="71"/>
                </a:cubicBezTo>
                <a:cubicBezTo>
                  <a:pt x="346" y="84"/>
                  <a:pt x="332" y="84"/>
                  <a:pt x="322" y="72"/>
                </a:cubicBezTo>
                <a:cubicBezTo>
                  <a:pt x="311" y="59"/>
                  <a:pt x="296" y="65"/>
                  <a:pt x="283" y="63"/>
                </a:cubicBezTo>
                <a:cubicBezTo>
                  <a:pt x="249" y="56"/>
                  <a:pt x="227" y="70"/>
                  <a:pt x="216" y="102"/>
                </a:cubicBezTo>
                <a:cubicBezTo>
                  <a:pt x="214" y="108"/>
                  <a:pt x="209" y="112"/>
                  <a:pt x="206" y="117"/>
                </a:cubicBezTo>
                <a:cubicBezTo>
                  <a:pt x="199" y="131"/>
                  <a:pt x="190" y="144"/>
                  <a:pt x="197" y="161"/>
                </a:cubicBezTo>
                <a:cubicBezTo>
                  <a:pt x="199" y="168"/>
                  <a:pt x="195" y="176"/>
                  <a:pt x="194" y="184"/>
                </a:cubicBezTo>
                <a:cubicBezTo>
                  <a:pt x="194" y="184"/>
                  <a:pt x="195" y="184"/>
                  <a:pt x="195" y="184"/>
                </a:cubicBezTo>
                <a:close/>
                <a:moveTo>
                  <a:pt x="171" y="181"/>
                </a:moveTo>
                <a:cubicBezTo>
                  <a:pt x="178" y="172"/>
                  <a:pt x="184" y="167"/>
                  <a:pt x="184" y="162"/>
                </a:cubicBezTo>
                <a:cubicBezTo>
                  <a:pt x="184" y="157"/>
                  <a:pt x="177" y="153"/>
                  <a:pt x="172" y="149"/>
                </a:cubicBezTo>
                <a:cubicBezTo>
                  <a:pt x="168" y="153"/>
                  <a:pt x="161" y="158"/>
                  <a:pt x="159" y="163"/>
                </a:cubicBezTo>
                <a:cubicBezTo>
                  <a:pt x="158" y="166"/>
                  <a:pt x="165" y="172"/>
                  <a:pt x="171" y="181"/>
                </a:cubicBezTo>
                <a:close/>
                <a:moveTo>
                  <a:pt x="73" y="88"/>
                </a:moveTo>
                <a:cubicBezTo>
                  <a:pt x="67" y="96"/>
                  <a:pt x="59" y="101"/>
                  <a:pt x="60" y="105"/>
                </a:cubicBezTo>
                <a:cubicBezTo>
                  <a:pt x="61" y="110"/>
                  <a:pt x="67" y="116"/>
                  <a:pt x="73" y="118"/>
                </a:cubicBezTo>
                <a:cubicBezTo>
                  <a:pt x="75" y="119"/>
                  <a:pt x="85" y="111"/>
                  <a:pt x="84" y="108"/>
                </a:cubicBezTo>
                <a:cubicBezTo>
                  <a:pt x="84" y="102"/>
                  <a:pt x="78" y="97"/>
                  <a:pt x="73" y="88"/>
                </a:cubicBezTo>
                <a:close/>
              </a:path>
            </a:pathLst>
          </a:cu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39971" name="Freeform 14"/>
          <p:cNvSpPr>
            <a:spLocks/>
          </p:cNvSpPr>
          <p:nvPr/>
        </p:nvSpPr>
        <p:spPr bwMode="auto">
          <a:xfrm>
            <a:off x="5387975" y="2928938"/>
            <a:ext cx="92075"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72" name="Freeform 15"/>
          <p:cNvSpPr>
            <a:spLocks/>
          </p:cNvSpPr>
          <p:nvPr/>
        </p:nvSpPr>
        <p:spPr bwMode="auto">
          <a:xfrm>
            <a:off x="5672138" y="2755900"/>
            <a:ext cx="90487"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52253" name="Freeform 16"/>
          <p:cNvSpPr>
            <a:spLocks/>
          </p:cNvSpPr>
          <p:nvPr/>
        </p:nvSpPr>
        <p:spPr bwMode="auto">
          <a:xfrm>
            <a:off x="3348038" y="4105275"/>
            <a:ext cx="84137" cy="77788"/>
          </a:xfrm>
          <a:custGeom>
            <a:avLst/>
            <a:gdLst>
              <a:gd name="T0" fmla="*/ 2147483646 w 31"/>
              <a:gd name="T1" fmla="*/ 2147483646 h 27"/>
              <a:gd name="T2" fmla="*/ 2147483646 w 31"/>
              <a:gd name="T3" fmla="*/ 2147483646 h 27"/>
              <a:gd name="T4" fmla="*/ 0 w 31"/>
              <a:gd name="T5" fmla="*/ 2147483646 h 27"/>
              <a:gd name="T6" fmla="*/ 2147483646 w 31"/>
              <a:gd name="T7" fmla="*/ 0 h 27"/>
              <a:gd name="T8" fmla="*/ 2147483646 w 31"/>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7">
                <a:moveTo>
                  <a:pt x="31" y="15"/>
                </a:moveTo>
                <a:cubicBezTo>
                  <a:pt x="22" y="20"/>
                  <a:pt x="16" y="27"/>
                  <a:pt x="12" y="26"/>
                </a:cubicBezTo>
                <a:cubicBezTo>
                  <a:pt x="7" y="25"/>
                  <a:pt x="1" y="17"/>
                  <a:pt x="0" y="11"/>
                </a:cubicBezTo>
                <a:cubicBezTo>
                  <a:pt x="0" y="8"/>
                  <a:pt x="9" y="0"/>
                  <a:pt x="13" y="0"/>
                </a:cubicBezTo>
                <a:cubicBezTo>
                  <a:pt x="18" y="1"/>
                  <a:pt x="23" y="8"/>
                  <a:pt x="3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54" name="Freeform 17"/>
          <p:cNvSpPr>
            <a:spLocks/>
          </p:cNvSpPr>
          <p:nvPr/>
        </p:nvSpPr>
        <p:spPr bwMode="auto">
          <a:xfrm>
            <a:off x="3082925" y="4264025"/>
            <a:ext cx="80963" cy="79375"/>
          </a:xfrm>
          <a:custGeom>
            <a:avLst/>
            <a:gdLst>
              <a:gd name="T0" fmla="*/ 2147483646 w 30"/>
              <a:gd name="T1" fmla="*/ 2147483646 h 28"/>
              <a:gd name="T2" fmla="*/ 2147483646 w 30"/>
              <a:gd name="T3" fmla="*/ 2147483646 h 28"/>
              <a:gd name="T4" fmla="*/ 2147483646 w 30"/>
              <a:gd name="T5" fmla="*/ 2147483646 h 28"/>
              <a:gd name="T6" fmla="*/ 2147483646 w 30"/>
              <a:gd name="T7" fmla="*/ 2147483646 h 28"/>
              <a:gd name="T8" fmla="*/ 2147483646 w 30"/>
              <a:gd name="T9" fmla="*/ 2147483646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8">
                <a:moveTo>
                  <a:pt x="30" y="14"/>
                </a:moveTo>
                <a:cubicBezTo>
                  <a:pt x="23" y="20"/>
                  <a:pt x="18" y="26"/>
                  <a:pt x="12" y="27"/>
                </a:cubicBezTo>
                <a:cubicBezTo>
                  <a:pt x="9" y="28"/>
                  <a:pt x="0" y="19"/>
                  <a:pt x="1" y="15"/>
                </a:cubicBezTo>
                <a:cubicBezTo>
                  <a:pt x="2" y="10"/>
                  <a:pt x="8" y="3"/>
                  <a:pt x="13" y="1"/>
                </a:cubicBezTo>
                <a:cubicBezTo>
                  <a:pt x="17" y="0"/>
                  <a:pt x="23" y="8"/>
                  <a:pt x="3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55" name="Freeform 18"/>
          <p:cNvSpPr>
            <a:spLocks/>
          </p:cNvSpPr>
          <p:nvPr/>
        </p:nvSpPr>
        <p:spPr bwMode="auto">
          <a:xfrm>
            <a:off x="3067050" y="2809875"/>
            <a:ext cx="84138" cy="68263"/>
          </a:xfrm>
          <a:custGeom>
            <a:avLst/>
            <a:gdLst>
              <a:gd name="T0" fmla="*/ 2147483646 w 31"/>
              <a:gd name="T1" fmla="*/ 2147483646 h 24"/>
              <a:gd name="T2" fmla="*/ 2147483646 w 31"/>
              <a:gd name="T3" fmla="*/ 2147483646 h 24"/>
              <a:gd name="T4" fmla="*/ 0 w 31"/>
              <a:gd name="T5" fmla="*/ 2147483646 h 24"/>
              <a:gd name="T6" fmla="*/ 2147483646 w 31"/>
              <a:gd name="T7" fmla="*/ 2147483646 h 24"/>
              <a:gd name="T8" fmla="*/ 2147483646 w 31"/>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24">
                <a:moveTo>
                  <a:pt x="31" y="10"/>
                </a:moveTo>
                <a:cubicBezTo>
                  <a:pt x="23" y="17"/>
                  <a:pt x="18" y="24"/>
                  <a:pt x="15" y="24"/>
                </a:cubicBezTo>
                <a:cubicBezTo>
                  <a:pt x="9" y="24"/>
                  <a:pt x="5" y="17"/>
                  <a:pt x="0" y="13"/>
                </a:cubicBezTo>
                <a:cubicBezTo>
                  <a:pt x="4" y="9"/>
                  <a:pt x="8" y="2"/>
                  <a:pt x="12" y="1"/>
                </a:cubicBezTo>
                <a:cubicBezTo>
                  <a:pt x="17" y="0"/>
                  <a:pt x="22" y="6"/>
                  <a:pt x="3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52256" name="Freeform 19"/>
          <p:cNvSpPr>
            <a:spLocks/>
          </p:cNvSpPr>
          <p:nvPr/>
        </p:nvSpPr>
        <p:spPr bwMode="auto">
          <a:xfrm>
            <a:off x="3330575" y="2971800"/>
            <a:ext cx="69850" cy="84138"/>
          </a:xfrm>
          <a:custGeom>
            <a:avLst/>
            <a:gdLst>
              <a:gd name="T0" fmla="*/ 2147483646 w 25"/>
              <a:gd name="T1" fmla="*/ 2147483646 h 30"/>
              <a:gd name="T2" fmla="*/ 2147483646 w 25"/>
              <a:gd name="T3" fmla="*/ 2147483646 h 30"/>
              <a:gd name="T4" fmla="*/ 2147483646 w 25"/>
              <a:gd name="T5" fmla="*/ 0 h 30"/>
              <a:gd name="T6" fmla="*/ 2147483646 w 25"/>
              <a:gd name="T7" fmla="*/ 2147483646 h 30"/>
              <a:gd name="T8" fmla="*/ 2147483646 w 25"/>
              <a:gd name="T9" fmla="*/ 214748364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4" y="30"/>
                </a:moveTo>
                <a:cubicBezTo>
                  <a:pt x="8" y="22"/>
                  <a:pt x="1" y="16"/>
                  <a:pt x="1" y="11"/>
                </a:cubicBezTo>
                <a:cubicBezTo>
                  <a:pt x="0" y="8"/>
                  <a:pt x="9" y="1"/>
                  <a:pt x="14" y="0"/>
                </a:cubicBezTo>
                <a:cubicBezTo>
                  <a:pt x="18" y="0"/>
                  <a:pt x="25" y="8"/>
                  <a:pt x="25" y="12"/>
                </a:cubicBezTo>
                <a:cubicBezTo>
                  <a:pt x="25" y="17"/>
                  <a:pt x="19" y="22"/>
                  <a:pt x="14"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9977" name="Freeform 20"/>
          <p:cNvSpPr>
            <a:spLocks/>
          </p:cNvSpPr>
          <p:nvPr/>
        </p:nvSpPr>
        <p:spPr bwMode="auto">
          <a:xfrm>
            <a:off x="5667375" y="4264025"/>
            <a:ext cx="92075" cy="904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78" name="Freeform 21"/>
          <p:cNvSpPr>
            <a:spLocks/>
          </p:cNvSpPr>
          <p:nvPr/>
        </p:nvSpPr>
        <p:spPr bwMode="auto">
          <a:xfrm>
            <a:off x="5376863" y="4094163"/>
            <a:ext cx="92075"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pic>
        <p:nvPicPr>
          <p:cNvPr id="52259" name="Picture 3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32163" y="2413000"/>
            <a:ext cx="21066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reeform 20"/>
          <p:cNvSpPr>
            <a:spLocks/>
          </p:cNvSpPr>
          <p:nvPr/>
        </p:nvSpPr>
        <p:spPr bwMode="auto">
          <a:xfrm>
            <a:off x="3019425" y="2757488"/>
            <a:ext cx="150813" cy="147637"/>
          </a:xfrm>
          <a:prstGeom prst="ellipse">
            <a:avLst/>
          </a:pr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39981" name="Freeform 15"/>
          <p:cNvSpPr>
            <a:spLocks/>
          </p:cNvSpPr>
          <p:nvPr/>
        </p:nvSpPr>
        <p:spPr bwMode="auto">
          <a:xfrm>
            <a:off x="3049588" y="2782888"/>
            <a:ext cx="90487"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43" name="Freeform 20"/>
          <p:cNvSpPr>
            <a:spLocks/>
          </p:cNvSpPr>
          <p:nvPr/>
        </p:nvSpPr>
        <p:spPr bwMode="auto">
          <a:xfrm>
            <a:off x="3011488" y="4240213"/>
            <a:ext cx="149225" cy="147637"/>
          </a:xfrm>
          <a:prstGeom prst="ellipse">
            <a:avLst/>
          </a:prstGeom>
          <a:solidFill>
            <a:schemeClr val="bg1">
              <a:lumMod val="85000"/>
            </a:schemeClr>
          </a:solidFill>
          <a:ln>
            <a:noFill/>
          </a:ln>
        </p:spPr>
        <p:txBody>
          <a:bodyPr/>
          <a:lstStyle/>
          <a:p>
            <a:pPr eaLnBrk="1" hangingPunct="1">
              <a:defRPr/>
            </a:pPr>
            <a:endParaRPr lang="en-US" sz="3323" dirty="0">
              <a:solidFill>
                <a:srgbClr val="000000"/>
              </a:solidFill>
              <a:cs typeface="Arial" charset="0"/>
            </a:endParaRPr>
          </a:p>
        </p:txBody>
      </p:sp>
      <p:sp>
        <p:nvSpPr>
          <p:cNvPr id="39983" name="Freeform 15"/>
          <p:cNvSpPr>
            <a:spLocks/>
          </p:cNvSpPr>
          <p:nvPr/>
        </p:nvSpPr>
        <p:spPr bwMode="auto">
          <a:xfrm>
            <a:off x="3041650" y="4267200"/>
            <a:ext cx="90488"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84" name="Freeform 15"/>
          <p:cNvSpPr>
            <a:spLocks/>
          </p:cNvSpPr>
          <p:nvPr/>
        </p:nvSpPr>
        <p:spPr bwMode="auto">
          <a:xfrm>
            <a:off x="3338513" y="4092575"/>
            <a:ext cx="92075"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39985" name="Freeform 15"/>
          <p:cNvSpPr>
            <a:spLocks/>
          </p:cNvSpPr>
          <p:nvPr/>
        </p:nvSpPr>
        <p:spPr bwMode="auto">
          <a:xfrm>
            <a:off x="3319463" y="2960688"/>
            <a:ext cx="92075" cy="952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tLang="en-US" sz="3323" dirty="0">
              <a:solidFill>
                <a:srgbClr val="000000"/>
              </a:solidFill>
            </a:endParaRPr>
          </a:p>
        </p:txBody>
      </p:sp>
      <p:sp>
        <p:nvSpPr>
          <p:cNvPr id="47" name="Hexagon 46"/>
          <p:cNvSpPr/>
          <p:nvPr/>
        </p:nvSpPr>
        <p:spPr bwMode="gray">
          <a:xfrm>
            <a:off x="2016125" y="2068513"/>
            <a:ext cx="1063625" cy="946150"/>
          </a:xfrm>
          <a:prstGeom prst="hexagon">
            <a:avLst/>
          </a:prstGeom>
          <a:noFill/>
          <a:ln w="28575" cap="rnd" algn="ctr">
            <a:solidFill>
              <a:schemeClr val="bg2"/>
            </a:solidFill>
            <a:bevel/>
            <a:headEnd/>
            <a:tailEnd/>
          </a:ln>
        </p:spPr>
        <p:txBody>
          <a:bodyPr lIns="83077" tIns="66462" rIns="83077" bIns="66462" anchor="ctr"/>
          <a:lstStyle/>
          <a:p>
            <a:pPr algn="ctr" defTabSz="844083" eaLnBrk="1" hangingPunct="1">
              <a:spcBef>
                <a:spcPct val="50000"/>
              </a:spcBef>
              <a:buClr>
                <a:srgbClr val="F0AB00"/>
              </a:buClr>
              <a:buSzPct val="80000"/>
              <a:defRPr/>
            </a:pPr>
            <a:endParaRPr lang="en-US" sz="2954" kern="0" dirty="0">
              <a:solidFill>
                <a:srgbClr val="000000"/>
              </a:solidFill>
              <a:ea typeface="Arial Unicode MS" pitchFamily="34" charset="-128"/>
              <a:cs typeface="Arial Unicode MS" pitchFamily="34" charset="-128"/>
            </a:endParaRPr>
          </a:p>
        </p:txBody>
      </p:sp>
      <p:sp>
        <p:nvSpPr>
          <p:cNvPr id="49" name="Hexagon 48"/>
          <p:cNvSpPr/>
          <p:nvPr/>
        </p:nvSpPr>
        <p:spPr bwMode="gray">
          <a:xfrm>
            <a:off x="5724525" y="2022475"/>
            <a:ext cx="1060450" cy="946150"/>
          </a:xfrm>
          <a:prstGeom prst="hexagon">
            <a:avLst/>
          </a:prstGeom>
          <a:noFill/>
          <a:ln w="28575" cap="rnd" algn="ctr">
            <a:solidFill>
              <a:schemeClr val="bg2"/>
            </a:solidFill>
            <a:bevel/>
            <a:headEnd/>
            <a:tailEnd/>
          </a:ln>
        </p:spPr>
        <p:txBody>
          <a:bodyPr lIns="83077" tIns="66462" rIns="83077" bIns="66462" anchor="ctr"/>
          <a:lstStyle/>
          <a:p>
            <a:pPr algn="ctr" defTabSz="844083" eaLnBrk="1" hangingPunct="1">
              <a:spcBef>
                <a:spcPct val="50000"/>
              </a:spcBef>
              <a:buClr>
                <a:srgbClr val="F0AB00"/>
              </a:buClr>
              <a:buSzPct val="80000"/>
              <a:defRPr/>
            </a:pPr>
            <a:endParaRPr lang="en-US" sz="2954" kern="0" dirty="0">
              <a:solidFill>
                <a:srgbClr val="000000"/>
              </a:solidFill>
              <a:ea typeface="Arial Unicode MS" pitchFamily="34" charset="-128"/>
              <a:cs typeface="Arial Unicode MS" pitchFamily="34" charset="-128"/>
            </a:endParaRPr>
          </a:p>
        </p:txBody>
      </p:sp>
      <p:sp>
        <p:nvSpPr>
          <p:cNvPr id="50" name="Hexagon 49"/>
          <p:cNvSpPr/>
          <p:nvPr/>
        </p:nvSpPr>
        <p:spPr bwMode="gray">
          <a:xfrm>
            <a:off x="2016125" y="4129088"/>
            <a:ext cx="1063625" cy="946150"/>
          </a:xfrm>
          <a:prstGeom prst="hexagon">
            <a:avLst/>
          </a:prstGeom>
          <a:noFill/>
          <a:ln w="28575" cap="rnd" algn="ctr">
            <a:solidFill>
              <a:schemeClr val="bg2"/>
            </a:solidFill>
            <a:bevel/>
            <a:headEnd/>
            <a:tailEnd/>
          </a:ln>
        </p:spPr>
        <p:txBody>
          <a:bodyPr lIns="83077" tIns="66462" rIns="83077" bIns="66462" anchor="ctr"/>
          <a:lstStyle/>
          <a:p>
            <a:pPr algn="ctr" defTabSz="844083" eaLnBrk="1" hangingPunct="1">
              <a:spcBef>
                <a:spcPct val="50000"/>
              </a:spcBef>
              <a:buClr>
                <a:srgbClr val="F0AB00"/>
              </a:buClr>
              <a:buSzPct val="80000"/>
              <a:defRPr/>
            </a:pPr>
            <a:endParaRPr lang="en-US" sz="2954" kern="0" dirty="0">
              <a:solidFill>
                <a:srgbClr val="000000"/>
              </a:solidFill>
              <a:ea typeface="Arial Unicode MS" pitchFamily="34" charset="-128"/>
              <a:cs typeface="Arial Unicode MS" pitchFamily="34" charset="-128"/>
            </a:endParaRPr>
          </a:p>
        </p:txBody>
      </p:sp>
      <p:grpSp>
        <p:nvGrpSpPr>
          <p:cNvPr id="52269" name="Group 51"/>
          <p:cNvGrpSpPr>
            <a:grpSpLocks/>
          </p:cNvGrpSpPr>
          <p:nvPr/>
        </p:nvGrpSpPr>
        <p:grpSpPr bwMode="auto">
          <a:xfrm>
            <a:off x="6824663" y="2084388"/>
            <a:ext cx="1416050" cy="1168400"/>
            <a:chOff x="5706892" y="2911278"/>
            <a:chExt cx="1009634" cy="766915"/>
          </a:xfrm>
        </p:grpSpPr>
        <p:sp>
          <p:nvSpPr>
            <p:cNvPr id="52298" name="Freeform 5"/>
            <p:cNvSpPr>
              <a:spLocks/>
            </p:cNvSpPr>
            <p:nvPr/>
          </p:nvSpPr>
          <p:spPr bwMode="auto">
            <a:xfrm>
              <a:off x="5706892" y="2911278"/>
              <a:ext cx="1009634" cy="612401"/>
            </a:xfrm>
            <a:custGeom>
              <a:avLst/>
              <a:gdLst>
                <a:gd name="T0" fmla="*/ 2147483646 w 1220"/>
                <a:gd name="T1" fmla="*/ 2147483646 h 668"/>
                <a:gd name="T2" fmla="*/ 0 w 1220"/>
                <a:gd name="T3" fmla="*/ 2147483646 h 668"/>
                <a:gd name="T4" fmla="*/ 2147483646 w 1220"/>
                <a:gd name="T5" fmla="*/ 2147483646 h 668"/>
                <a:gd name="T6" fmla="*/ 2147483646 w 1220"/>
                <a:gd name="T7" fmla="*/ 2147483646 h 668"/>
                <a:gd name="T8" fmla="*/ 2147483646 w 1220"/>
                <a:gd name="T9" fmla="*/ 2147483646 h 668"/>
                <a:gd name="T10" fmla="*/ 2147483646 w 1220"/>
                <a:gd name="T11" fmla="*/ 2147483646 h 668"/>
                <a:gd name="T12" fmla="*/ 2147483646 w 1220"/>
                <a:gd name="T13" fmla="*/ 0 h 668"/>
                <a:gd name="T14" fmla="*/ 2147483646 w 1220"/>
                <a:gd name="T15" fmla="*/ 2147483646 h 668"/>
                <a:gd name="T16" fmla="*/ 2147483646 w 1220"/>
                <a:gd name="T17" fmla="*/ 2147483646 h 668"/>
                <a:gd name="T18" fmla="*/ 2147483646 w 1220"/>
                <a:gd name="T19" fmla="*/ 2147483646 h 668"/>
                <a:gd name="T20" fmla="*/ 2147483646 w 1220"/>
                <a:gd name="T21" fmla="*/ 2147483646 h 668"/>
                <a:gd name="T22" fmla="*/ 2147483646 w 1220"/>
                <a:gd name="T23" fmla="*/ 2147483646 h 668"/>
                <a:gd name="T24" fmla="*/ 2147483646 w 1220"/>
                <a:gd name="T25" fmla="*/ 2147483646 h 668"/>
                <a:gd name="T26" fmla="*/ 2147483646 w 1220"/>
                <a:gd name="T27" fmla="*/ 2147483646 h 668"/>
                <a:gd name="T28" fmla="*/ 2147483646 w 1220"/>
                <a:gd name="T29" fmla="*/ 2147483646 h 668"/>
                <a:gd name="T30" fmla="*/ 2147483646 w 1220"/>
                <a:gd name="T31" fmla="*/ 2147483646 h 668"/>
                <a:gd name="T32" fmla="*/ 2147483646 w 1220"/>
                <a:gd name="T33" fmla="*/ 2147483646 h 668"/>
                <a:gd name="T34" fmla="*/ 2147483646 w 1220"/>
                <a:gd name="T35" fmla="*/ 2147483646 h 6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0" h="668">
                  <a:moveTo>
                    <a:pt x="161" y="668"/>
                  </a:moveTo>
                  <a:cubicBezTo>
                    <a:pt x="72" y="668"/>
                    <a:pt x="0" y="596"/>
                    <a:pt x="0" y="507"/>
                  </a:cubicBezTo>
                  <a:cubicBezTo>
                    <a:pt x="0" y="428"/>
                    <a:pt x="59" y="359"/>
                    <a:pt x="138" y="348"/>
                  </a:cubicBezTo>
                  <a:cubicBezTo>
                    <a:pt x="170" y="343"/>
                    <a:pt x="170" y="343"/>
                    <a:pt x="170" y="343"/>
                  </a:cubicBezTo>
                  <a:cubicBezTo>
                    <a:pt x="165" y="311"/>
                    <a:pt x="165" y="311"/>
                    <a:pt x="165" y="311"/>
                  </a:cubicBezTo>
                  <a:cubicBezTo>
                    <a:pt x="162" y="297"/>
                    <a:pt x="161" y="282"/>
                    <a:pt x="161" y="268"/>
                  </a:cubicBezTo>
                  <a:cubicBezTo>
                    <a:pt x="161" y="120"/>
                    <a:pt x="282" y="0"/>
                    <a:pt x="430" y="0"/>
                  </a:cubicBezTo>
                  <a:cubicBezTo>
                    <a:pt x="535" y="0"/>
                    <a:pt x="631" y="62"/>
                    <a:pt x="674" y="158"/>
                  </a:cubicBezTo>
                  <a:cubicBezTo>
                    <a:pt x="688" y="188"/>
                    <a:pt x="688" y="188"/>
                    <a:pt x="688" y="188"/>
                  </a:cubicBezTo>
                  <a:cubicBezTo>
                    <a:pt x="718" y="173"/>
                    <a:pt x="718" y="173"/>
                    <a:pt x="718" y="173"/>
                  </a:cubicBezTo>
                  <a:cubicBezTo>
                    <a:pt x="749" y="156"/>
                    <a:pt x="783" y="148"/>
                    <a:pt x="818" y="148"/>
                  </a:cubicBezTo>
                  <a:cubicBezTo>
                    <a:pt x="932" y="148"/>
                    <a:pt x="1026" y="237"/>
                    <a:pt x="1032" y="351"/>
                  </a:cubicBezTo>
                  <a:cubicBezTo>
                    <a:pt x="1034" y="383"/>
                    <a:pt x="1034" y="383"/>
                    <a:pt x="1034" y="383"/>
                  </a:cubicBezTo>
                  <a:cubicBezTo>
                    <a:pt x="1066" y="381"/>
                    <a:pt x="1066" y="381"/>
                    <a:pt x="1066" y="381"/>
                  </a:cubicBezTo>
                  <a:cubicBezTo>
                    <a:pt x="1070" y="381"/>
                    <a:pt x="1073" y="380"/>
                    <a:pt x="1076" y="380"/>
                  </a:cubicBezTo>
                  <a:cubicBezTo>
                    <a:pt x="1155" y="380"/>
                    <a:pt x="1220" y="445"/>
                    <a:pt x="1220" y="524"/>
                  </a:cubicBezTo>
                  <a:cubicBezTo>
                    <a:pt x="1220" y="604"/>
                    <a:pt x="1155" y="668"/>
                    <a:pt x="1076" y="668"/>
                  </a:cubicBezTo>
                  <a:lnTo>
                    <a:pt x="161" y="668"/>
                  </a:lnTo>
                  <a:close/>
                </a:path>
              </a:pathLst>
            </a:custGeom>
            <a:solidFill>
              <a:schemeClr val="bg1">
                <a:alpha val="72156"/>
              </a:schemeClr>
            </a:solidFill>
            <a:ln w="6350">
              <a:solidFill>
                <a:schemeClr val="bg2"/>
              </a:solidFill>
              <a:prstDash val="solid"/>
              <a:round/>
              <a:headEnd/>
              <a:tailEnd/>
            </a:ln>
          </p:spPr>
          <p:txBody>
            <a:bodyPr lIns="42182" tIns="21091" rIns="42182" bIns="21091"/>
            <a:lstStyle/>
            <a:p>
              <a:endParaRPr lang="en-NZ"/>
            </a:p>
          </p:txBody>
        </p:sp>
        <p:sp>
          <p:nvSpPr>
            <p:cNvPr id="70" name="TextBox 69"/>
            <p:cNvSpPr txBox="1"/>
            <p:nvPr/>
          </p:nvSpPr>
          <p:spPr>
            <a:xfrm>
              <a:off x="6207181" y="3547942"/>
              <a:ext cx="0" cy="130251"/>
            </a:xfrm>
            <a:prstGeom prst="rect">
              <a:avLst/>
            </a:prstGeom>
            <a:noFill/>
          </p:spPr>
          <p:txBody>
            <a:bodyPr wrap="none" lIns="0" tIns="0" rIns="0" bIns="0">
              <a:spAutoFit/>
            </a:bodyPr>
            <a:lstStyle/>
            <a:p>
              <a:pPr algn="ctr" eaLnBrk="1" hangingPunct="1">
                <a:spcBef>
                  <a:spcPts val="554"/>
                </a:spcBef>
                <a:buClr>
                  <a:srgbClr val="F0AB00"/>
                </a:buClr>
                <a:buSzPct val="80000"/>
                <a:defRPr/>
              </a:pPr>
              <a:endParaRPr lang="en-US" sz="1292" kern="0" dirty="0">
                <a:solidFill>
                  <a:srgbClr val="003B66"/>
                </a:solidFill>
                <a:latin typeface="BentonSans Medium" panose="02000603000000020004" pitchFamily="2" charset="0"/>
                <a:ea typeface="Arial Unicode MS" pitchFamily="34" charset="-128"/>
                <a:cs typeface="Arial Unicode MS" pitchFamily="34" charset="-128"/>
              </a:endParaRPr>
            </a:p>
          </p:txBody>
        </p:sp>
        <p:pic>
          <p:nvPicPr>
            <p:cNvPr id="52300" name="Grafik 10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4620" y="3272617"/>
              <a:ext cx="306944" cy="16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01" name="Picture 9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851" y="3326561"/>
              <a:ext cx="420909" cy="12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302" name="Grafik 104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1251" y="3046366"/>
              <a:ext cx="453241" cy="2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70" name="Group 52"/>
          <p:cNvGrpSpPr>
            <a:grpSpLocks/>
          </p:cNvGrpSpPr>
          <p:nvPr/>
        </p:nvGrpSpPr>
        <p:grpSpPr bwMode="auto">
          <a:xfrm>
            <a:off x="3719513" y="2951163"/>
            <a:ext cx="1397000" cy="920750"/>
            <a:chOff x="3092217" y="4038600"/>
            <a:chExt cx="997223" cy="604127"/>
          </a:xfrm>
        </p:grpSpPr>
        <p:grpSp>
          <p:nvGrpSpPr>
            <p:cNvPr id="52294" name="Group 64"/>
            <p:cNvGrpSpPr>
              <a:grpSpLocks/>
            </p:cNvGrpSpPr>
            <p:nvPr/>
          </p:nvGrpSpPr>
          <p:grpSpPr bwMode="auto">
            <a:xfrm>
              <a:off x="3092217" y="4038600"/>
              <a:ext cx="997223" cy="604127"/>
              <a:chOff x="2323267" y="6244217"/>
              <a:chExt cx="997223" cy="604127"/>
            </a:xfrm>
          </p:grpSpPr>
          <p:sp>
            <p:nvSpPr>
              <p:cNvPr id="52296" name="Freeform 5"/>
              <p:cNvSpPr>
                <a:spLocks/>
              </p:cNvSpPr>
              <p:nvPr/>
            </p:nvSpPr>
            <p:spPr bwMode="auto">
              <a:xfrm>
                <a:off x="2323267" y="6244217"/>
                <a:ext cx="997223" cy="604127"/>
              </a:xfrm>
              <a:custGeom>
                <a:avLst/>
                <a:gdLst>
                  <a:gd name="T0" fmla="*/ 2147483646 w 1220"/>
                  <a:gd name="T1" fmla="*/ 2147483646 h 668"/>
                  <a:gd name="T2" fmla="*/ 0 w 1220"/>
                  <a:gd name="T3" fmla="*/ 2147483646 h 668"/>
                  <a:gd name="T4" fmla="*/ 2147483646 w 1220"/>
                  <a:gd name="T5" fmla="*/ 2147483646 h 668"/>
                  <a:gd name="T6" fmla="*/ 2147483646 w 1220"/>
                  <a:gd name="T7" fmla="*/ 2147483646 h 668"/>
                  <a:gd name="T8" fmla="*/ 2147483646 w 1220"/>
                  <a:gd name="T9" fmla="*/ 2147483646 h 668"/>
                  <a:gd name="T10" fmla="*/ 2147483646 w 1220"/>
                  <a:gd name="T11" fmla="*/ 2147483646 h 668"/>
                  <a:gd name="T12" fmla="*/ 2147483646 w 1220"/>
                  <a:gd name="T13" fmla="*/ 0 h 668"/>
                  <a:gd name="T14" fmla="*/ 2147483646 w 1220"/>
                  <a:gd name="T15" fmla="*/ 2147483646 h 668"/>
                  <a:gd name="T16" fmla="*/ 2147483646 w 1220"/>
                  <a:gd name="T17" fmla="*/ 2147483646 h 668"/>
                  <a:gd name="T18" fmla="*/ 2147483646 w 1220"/>
                  <a:gd name="T19" fmla="*/ 2147483646 h 668"/>
                  <a:gd name="T20" fmla="*/ 2147483646 w 1220"/>
                  <a:gd name="T21" fmla="*/ 2147483646 h 668"/>
                  <a:gd name="T22" fmla="*/ 2147483646 w 1220"/>
                  <a:gd name="T23" fmla="*/ 2147483646 h 668"/>
                  <a:gd name="T24" fmla="*/ 2147483646 w 1220"/>
                  <a:gd name="T25" fmla="*/ 2147483646 h 668"/>
                  <a:gd name="T26" fmla="*/ 2147483646 w 1220"/>
                  <a:gd name="T27" fmla="*/ 2147483646 h 668"/>
                  <a:gd name="T28" fmla="*/ 2147483646 w 1220"/>
                  <a:gd name="T29" fmla="*/ 2147483646 h 668"/>
                  <a:gd name="T30" fmla="*/ 2147483646 w 1220"/>
                  <a:gd name="T31" fmla="*/ 2147483646 h 668"/>
                  <a:gd name="T32" fmla="*/ 2147483646 w 1220"/>
                  <a:gd name="T33" fmla="*/ 2147483646 h 668"/>
                  <a:gd name="T34" fmla="*/ 2147483646 w 1220"/>
                  <a:gd name="T35" fmla="*/ 2147483646 h 6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0" h="668">
                    <a:moveTo>
                      <a:pt x="161" y="668"/>
                    </a:moveTo>
                    <a:cubicBezTo>
                      <a:pt x="72" y="668"/>
                      <a:pt x="0" y="596"/>
                      <a:pt x="0" y="507"/>
                    </a:cubicBezTo>
                    <a:cubicBezTo>
                      <a:pt x="0" y="428"/>
                      <a:pt x="59" y="359"/>
                      <a:pt x="138" y="348"/>
                    </a:cubicBezTo>
                    <a:cubicBezTo>
                      <a:pt x="170" y="343"/>
                      <a:pt x="170" y="343"/>
                      <a:pt x="170" y="343"/>
                    </a:cubicBezTo>
                    <a:cubicBezTo>
                      <a:pt x="165" y="311"/>
                      <a:pt x="165" y="311"/>
                      <a:pt x="165" y="311"/>
                    </a:cubicBezTo>
                    <a:cubicBezTo>
                      <a:pt x="162" y="297"/>
                      <a:pt x="161" y="282"/>
                      <a:pt x="161" y="268"/>
                    </a:cubicBezTo>
                    <a:cubicBezTo>
                      <a:pt x="161" y="120"/>
                      <a:pt x="282" y="0"/>
                      <a:pt x="430" y="0"/>
                    </a:cubicBezTo>
                    <a:cubicBezTo>
                      <a:pt x="535" y="0"/>
                      <a:pt x="631" y="62"/>
                      <a:pt x="674" y="158"/>
                    </a:cubicBezTo>
                    <a:cubicBezTo>
                      <a:pt x="688" y="188"/>
                      <a:pt x="688" y="188"/>
                      <a:pt x="688" y="188"/>
                    </a:cubicBezTo>
                    <a:cubicBezTo>
                      <a:pt x="718" y="173"/>
                      <a:pt x="718" y="173"/>
                      <a:pt x="718" y="173"/>
                    </a:cubicBezTo>
                    <a:cubicBezTo>
                      <a:pt x="749" y="156"/>
                      <a:pt x="783" y="148"/>
                      <a:pt x="818" y="148"/>
                    </a:cubicBezTo>
                    <a:cubicBezTo>
                      <a:pt x="932" y="148"/>
                      <a:pt x="1026" y="237"/>
                      <a:pt x="1032" y="351"/>
                    </a:cubicBezTo>
                    <a:cubicBezTo>
                      <a:pt x="1034" y="383"/>
                      <a:pt x="1034" y="383"/>
                      <a:pt x="1034" y="383"/>
                    </a:cubicBezTo>
                    <a:cubicBezTo>
                      <a:pt x="1066" y="381"/>
                      <a:pt x="1066" y="381"/>
                      <a:pt x="1066" y="381"/>
                    </a:cubicBezTo>
                    <a:cubicBezTo>
                      <a:pt x="1070" y="381"/>
                      <a:pt x="1073" y="380"/>
                      <a:pt x="1076" y="380"/>
                    </a:cubicBezTo>
                    <a:cubicBezTo>
                      <a:pt x="1155" y="380"/>
                      <a:pt x="1220" y="445"/>
                      <a:pt x="1220" y="524"/>
                    </a:cubicBezTo>
                    <a:cubicBezTo>
                      <a:pt x="1220" y="604"/>
                      <a:pt x="1155" y="668"/>
                      <a:pt x="1076" y="668"/>
                    </a:cubicBezTo>
                    <a:lnTo>
                      <a:pt x="161" y="668"/>
                    </a:lnTo>
                    <a:close/>
                  </a:path>
                </a:pathLst>
              </a:custGeom>
              <a:solidFill>
                <a:schemeClr val="bg1">
                  <a:alpha val="72156"/>
                </a:schemeClr>
              </a:solidFill>
              <a:ln w="6350">
                <a:solidFill>
                  <a:schemeClr val="bg2"/>
                </a:solidFill>
                <a:prstDash val="lgDash"/>
                <a:round/>
                <a:headEnd/>
                <a:tailEnd/>
              </a:ln>
            </p:spPr>
            <p:txBody>
              <a:bodyPr lIns="42182" tIns="21091" rIns="42182" bIns="84406" anchor="b"/>
              <a:lstStyle/>
              <a:p>
                <a:endParaRPr lang="en-NZ"/>
              </a:p>
            </p:txBody>
          </p:sp>
          <p:sp>
            <p:nvSpPr>
              <p:cNvPr id="68" name="Rectangle 67"/>
              <p:cNvSpPr/>
              <p:nvPr/>
            </p:nvSpPr>
            <p:spPr>
              <a:xfrm>
                <a:off x="2323267" y="6581695"/>
                <a:ext cx="984757" cy="158323"/>
              </a:xfrm>
              <a:prstGeom prst="rect">
                <a:avLst/>
              </a:prstGeom>
            </p:spPr>
            <p:txBody>
              <a:bodyPr>
                <a:spAutoFit/>
              </a:bodyPr>
              <a:lstStyle/>
              <a:p>
                <a:pPr algn="ctr" eaLnBrk="1" hangingPunct="1">
                  <a:defRPr/>
                </a:pPr>
                <a:endParaRPr lang="en-US" sz="969" dirty="0">
                  <a:solidFill>
                    <a:srgbClr val="0076CB">
                      <a:lumMod val="50000"/>
                    </a:srgbClr>
                  </a:solidFill>
                  <a:latin typeface="BentonSans Regular" panose="02000503000000020004" pitchFamily="2" charset="0"/>
                  <a:cs typeface="Arial" charset="0"/>
                </a:endParaRPr>
              </a:p>
            </p:txBody>
          </p:sp>
        </p:grpSp>
        <p:pic>
          <p:nvPicPr>
            <p:cNvPr id="52295" name="Picture 20" descr="sap_s4_hana_grad_r_3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19755" y="4395471"/>
              <a:ext cx="742147" cy="1520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52271" name="Group 53"/>
          <p:cNvGrpSpPr>
            <a:grpSpLocks/>
          </p:cNvGrpSpPr>
          <p:nvPr/>
        </p:nvGrpSpPr>
        <p:grpSpPr bwMode="auto">
          <a:xfrm>
            <a:off x="579438" y="4672013"/>
            <a:ext cx="1401762" cy="1090612"/>
            <a:chOff x="2172586" y="6244217"/>
            <a:chExt cx="1000176" cy="715559"/>
          </a:xfrm>
        </p:grpSpPr>
        <p:sp>
          <p:nvSpPr>
            <p:cNvPr id="52292" name="Freeform 5"/>
            <p:cNvSpPr>
              <a:spLocks/>
            </p:cNvSpPr>
            <p:nvPr/>
          </p:nvSpPr>
          <p:spPr bwMode="auto">
            <a:xfrm>
              <a:off x="2175539" y="6244217"/>
              <a:ext cx="997223" cy="604127"/>
            </a:xfrm>
            <a:custGeom>
              <a:avLst/>
              <a:gdLst>
                <a:gd name="T0" fmla="*/ 2147483646 w 1220"/>
                <a:gd name="T1" fmla="*/ 2147483646 h 668"/>
                <a:gd name="T2" fmla="*/ 0 w 1220"/>
                <a:gd name="T3" fmla="*/ 2147483646 h 668"/>
                <a:gd name="T4" fmla="*/ 2147483646 w 1220"/>
                <a:gd name="T5" fmla="*/ 2147483646 h 668"/>
                <a:gd name="T6" fmla="*/ 2147483646 w 1220"/>
                <a:gd name="T7" fmla="*/ 2147483646 h 668"/>
                <a:gd name="T8" fmla="*/ 2147483646 w 1220"/>
                <a:gd name="T9" fmla="*/ 2147483646 h 668"/>
                <a:gd name="T10" fmla="*/ 2147483646 w 1220"/>
                <a:gd name="T11" fmla="*/ 2147483646 h 668"/>
                <a:gd name="T12" fmla="*/ 2147483646 w 1220"/>
                <a:gd name="T13" fmla="*/ 0 h 668"/>
                <a:gd name="T14" fmla="*/ 2147483646 w 1220"/>
                <a:gd name="T15" fmla="*/ 2147483646 h 668"/>
                <a:gd name="T16" fmla="*/ 2147483646 w 1220"/>
                <a:gd name="T17" fmla="*/ 2147483646 h 668"/>
                <a:gd name="T18" fmla="*/ 2147483646 w 1220"/>
                <a:gd name="T19" fmla="*/ 2147483646 h 668"/>
                <a:gd name="T20" fmla="*/ 2147483646 w 1220"/>
                <a:gd name="T21" fmla="*/ 2147483646 h 668"/>
                <a:gd name="T22" fmla="*/ 2147483646 w 1220"/>
                <a:gd name="T23" fmla="*/ 2147483646 h 668"/>
                <a:gd name="T24" fmla="*/ 2147483646 w 1220"/>
                <a:gd name="T25" fmla="*/ 2147483646 h 668"/>
                <a:gd name="T26" fmla="*/ 2147483646 w 1220"/>
                <a:gd name="T27" fmla="*/ 2147483646 h 668"/>
                <a:gd name="T28" fmla="*/ 2147483646 w 1220"/>
                <a:gd name="T29" fmla="*/ 2147483646 h 668"/>
                <a:gd name="T30" fmla="*/ 2147483646 w 1220"/>
                <a:gd name="T31" fmla="*/ 2147483646 h 668"/>
                <a:gd name="T32" fmla="*/ 2147483646 w 1220"/>
                <a:gd name="T33" fmla="*/ 2147483646 h 668"/>
                <a:gd name="T34" fmla="*/ 2147483646 w 1220"/>
                <a:gd name="T35" fmla="*/ 2147483646 h 6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0" h="668">
                  <a:moveTo>
                    <a:pt x="161" y="668"/>
                  </a:moveTo>
                  <a:cubicBezTo>
                    <a:pt x="72" y="668"/>
                    <a:pt x="0" y="596"/>
                    <a:pt x="0" y="507"/>
                  </a:cubicBezTo>
                  <a:cubicBezTo>
                    <a:pt x="0" y="428"/>
                    <a:pt x="59" y="359"/>
                    <a:pt x="138" y="348"/>
                  </a:cubicBezTo>
                  <a:cubicBezTo>
                    <a:pt x="170" y="343"/>
                    <a:pt x="170" y="343"/>
                    <a:pt x="170" y="343"/>
                  </a:cubicBezTo>
                  <a:cubicBezTo>
                    <a:pt x="165" y="311"/>
                    <a:pt x="165" y="311"/>
                    <a:pt x="165" y="311"/>
                  </a:cubicBezTo>
                  <a:cubicBezTo>
                    <a:pt x="162" y="297"/>
                    <a:pt x="161" y="282"/>
                    <a:pt x="161" y="268"/>
                  </a:cubicBezTo>
                  <a:cubicBezTo>
                    <a:pt x="161" y="120"/>
                    <a:pt x="282" y="0"/>
                    <a:pt x="430" y="0"/>
                  </a:cubicBezTo>
                  <a:cubicBezTo>
                    <a:pt x="535" y="0"/>
                    <a:pt x="631" y="62"/>
                    <a:pt x="674" y="158"/>
                  </a:cubicBezTo>
                  <a:cubicBezTo>
                    <a:pt x="688" y="188"/>
                    <a:pt x="688" y="188"/>
                    <a:pt x="688" y="188"/>
                  </a:cubicBezTo>
                  <a:cubicBezTo>
                    <a:pt x="718" y="173"/>
                    <a:pt x="718" y="173"/>
                    <a:pt x="718" y="173"/>
                  </a:cubicBezTo>
                  <a:cubicBezTo>
                    <a:pt x="749" y="156"/>
                    <a:pt x="783" y="148"/>
                    <a:pt x="818" y="148"/>
                  </a:cubicBezTo>
                  <a:cubicBezTo>
                    <a:pt x="932" y="148"/>
                    <a:pt x="1026" y="237"/>
                    <a:pt x="1032" y="351"/>
                  </a:cubicBezTo>
                  <a:cubicBezTo>
                    <a:pt x="1034" y="383"/>
                    <a:pt x="1034" y="383"/>
                    <a:pt x="1034" y="383"/>
                  </a:cubicBezTo>
                  <a:cubicBezTo>
                    <a:pt x="1066" y="381"/>
                    <a:pt x="1066" y="381"/>
                    <a:pt x="1066" y="381"/>
                  </a:cubicBezTo>
                  <a:cubicBezTo>
                    <a:pt x="1070" y="381"/>
                    <a:pt x="1073" y="380"/>
                    <a:pt x="1076" y="380"/>
                  </a:cubicBezTo>
                  <a:cubicBezTo>
                    <a:pt x="1155" y="380"/>
                    <a:pt x="1220" y="445"/>
                    <a:pt x="1220" y="524"/>
                  </a:cubicBezTo>
                  <a:cubicBezTo>
                    <a:pt x="1220" y="604"/>
                    <a:pt x="1155" y="668"/>
                    <a:pt x="1076" y="668"/>
                  </a:cubicBezTo>
                  <a:lnTo>
                    <a:pt x="161" y="668"/>
                  </a:lnTo>
                  <a:close/>
                </a:path>
              </a:pathLst>
            </a:custGeom>
            <a:solidFill>
              <a:schemeClr val="bg1">
                <a:alpha val="72156"/>
              </a:schemeClr>
            </a:solidFill>
            <a:ln w="6350">
              <a:solidFill>
                <a:schemeClr val="bg2"/>
              </a:solidFill>
              <a:prstDash val="dash"/>
              <a:round/>
              <a:headEnd/>
              <a:tailEnd/>
            </a:ln>
          </p:spPr>
          <p:txBody>
            <a:bodyPr lIns="42182" tIns="21091" rIns="42182" bIns="84406" anchor="b"/>
            <a:lstStyle/>
            <a:p>
              <a:endParaRPr lang="en-NZ"/>
            </a:p>
          </p:txBody>
        </p:sp>
        <p:sp>
          <p:nvSpPr>
            <p:cNvPr id="40003" name="Rectangle 63"/>
            <p:cNvSpPr>
              <a:spLocks noChangeArrowheads="1"/>
            </p:cNvSpPr>
            <p:nvPr/>
          </p:nvSpPr>
          <p:spPr bwMode="auto">
            <a:xfrm>
              <a:off x="2172586" y="6488986"/>
              <a:ext cx="985451" cy="47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n-US" altLang="en-US" sz="1015" b="1" dirty="0">
                  <a:solidFill>
                    <a:srgbClr val="47B2FF"/>
                  </a:solidFill>
                  <a:latin typeface="BentonSans Regular"/>
                </a:rPr>
                <a:t>HANA &amp; BUSINESS OBJECTS</a:t>
              </a:r>
            </a:p>
            <a:p>
              <a:pPr algn="ctr" eaLnBrk="1" hangingPunct="1">
                <a:defRPr/>
              </a:pPr>
              <a:r>
                <a:rPr lang="en-US" altLang="en-US" sz="1015" b="1" dirty="0">
                  <a:solidFill>
                    <a:srgbClr val="47B2FF"/>
                  </a:solidFill>
                  <a:latin typeface="BentonSans Regular"/>
                </a:rPr>
                <a:t>PLATFORM</a:t>
              </a:r>
            </a:p>
          </p:txBody>
        </p:sp>
      </p:grpSp>
      <p:grpSp>
        <p:nvGrpSpPr>
          <p:cNvPr id="52272" name="Group 54"/>
          <p:cNvGrpSpPr>
            <a:grpSpLocks/>
          </p:cNvGrpSpPr>
          <p:nvPr/>
        </p:nvGrpSpPr>
        <p:grpSpPr bwMode="auto">
          <a:xfrm>
            <a:off x="536575" y="1681163"/>
            <a:ext cx="1414463" cy="1601787"/>
            <a:chOff x="659493" y="2379136"/>
            <a:chExt cx="1182314" cy="1290940"/>
          </a:xfrm>
        </p:grpSpPr>
        <p:grpSp>
          <p:nvGrpSpPr>
            <p:cNvPr id="52286" name="Group 56"/>
            <p:cNvGrpSpPr>
              <a:grpSpLocks/>
            </p:cNvGrpSpPr>
            <p:nvPr/>
          </p:nvGrpSpPr>
          <p:grpSpPr bwMode="auto">
            <a:xfrm>
              <a:off x="659493" y="2379136"/>
              <a:ext cx="1182314" cy="1290940"/>
              <a:chOff x="501675" y="2642854"/>
              <a:chExt cx="1009634" cy="1050054"/>
            </a:xfrm>
          </p:grpSpPr>
          <p:sp>
            <p:nvSpPr>
              <p:cNvPr id="52288" name="Freeform 5"/>
              <p:cNvSpPr>
                <a:spLocks/>
              </p:cNvSpPr>
              <p:nvPr/>
            </p:nvSpPr>
            <p:spPr bwMode="auto">
              <a:xfrm>
                <a:off x="501675" y="2642854"/>
                <a:ext cx="1009634" cy="612401"/>
              </a:xfrm>
              <a:custGeom>
                <a:avLst/>
                <a:gdLst>
                  <a:gd name="T0" fmla="*/ 2147483646 w 1220"/>
                  <a:gd name="T1" fmla="*/ 2147483646 h 668"/>
                  <a:gd name="T2" fmla="*/ 0 w 1220"/>
                  <a:gd name="T3" fmla="*/ 2147483646 h 668"/>
                  <a:gd name="T4" fmla="*/ 2147483646 w 1220"/>
                  <a:gd name="T5" fmla="*/ 2147483646 h 668"/>
                  <a:gd name="T6" fmla="*/ 2147483646 w 1220"/>
                  <a:gd name="T7" fmla="*/ 2147483646 h 668"/>
                  <a:gd name="T8" fmla="*/ 2147483646 w 1220"/>
                  <a:gd name="T9" fmla="*/ 2147483646 h 668"/>
                  <a:gd name="T10" fmla="*/ 2147483646 w 1220"/>
                  <a:gd name="T11" fmla="*/ 2147483646 h 668"/>
                  <a:gd name="T12" fmla="*/ 2147483646 w 1220"/>
                  <a:gd name="T13" fmla="*/ 0 h 668"/>
                  <a:gd name="T14" fmla="*/ 2147483646 w 1220"/>
                  <a:gd name="T15" fmla="*/ 2147483646 h 668"/>
                  <a:gd name="T16" fmla="*/ 2147483646 w 1220"/>
                  <a:gd name="T17" fmla="*/ 2147483646 h 668"/>
                  <a:gd name="T18" fmla="*/ 2147483646 w 1220"/>
                  <a:gd name="T19" fmla="*/ 2147483646 h 668"/>
                  <a:gd name="T20" fmla="*/ 2147483646 w 1220"/>
                  <a:gd name="T21" fmla="*/ 2147483646 h 668"/>
                  <a:gd name="T22" fmla="*/ 2147483646 w 1220"/>
                  <a:gd name="T23" fmla="*/ 2147483646 h 668"/>
                  <a:gd name="T24" fmla="*/ 2147483646 w 1220"/>
                  <a:gd name="T25" fmla="*/ 2147483646 h 668"/>
                  <a:gd name="T26" fmla="*/ 2147483646 w 1220"/>
                  <a:gd name="T27" fmla="*/ 2147483646 h 668"/>
                  <a:gd name="T28" fmla="*/ 2147483646 w 1220"/>
                  <a:gd name="T29" fmla="*/ 2147483646 h 668"/>
                  <a:gd name="T30" fmla="*/ 2147483646 w 1220"/>
                  <a:gd name="T31" fmla="*/ 2147483646 h 668"/>
                  <a:gd name="T32" fmla="*/ 2147483646 w 1220"/>
                  <a:gd name="T33" fmla="*/ 2147483646 h 668"/>
                  <a:gd name="T34" fmla="*/ 2147483646 w 1220"/>
                  <a:gd name="T35" fmla="*/ 2147483646 h 6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0" h="668">
                    <a:moveTo>
                      <a:pt x="161" y="668"/>
                    </a:moveTo>
                    <a:cubicBezTo>
                      <a:pt x="72" y="668"/>
                      <a:pt x="0" y="596"/>
                      <a:pt x="0" y="507"/>
                    </a:cubicBezTo>
                    <a:cubicBezTo>
                      <a:pt x="0" y="428"/>
                      <a:pt x="59" y="359"/>
                      <a:pt x="138" y="348"/>
                    </a:cubicBezTo>
                    <a:cubicBezTo>
                      <a:pt x="170" y="343"/>
                      <a:pt x="170" y="343"/>
                      <a:pt x="170" y="343"/>
                    </a:cubicBezTo>
                    <a:cubicBezTo>
                      <a:pt x="165" y="311"/>
                      <a:pt x="165" y="311"/>
                      <a:pt x="165" y="311"/>
                    </a:cubicBezTo>
                    <a:cubicBezTo>
                      <a:pt x="162" y="297"/>
                      <a:pt x="161" y="282"/>
                      <a:pt x="161" y="268"/>
                    </a:cubicBezTo>
                    <a:cubicBezTo>
                      <a:pt x="161" y="120"/>
                      <a:pt x="282" y="0"/>
                      <a:pt x="430" y="0"/>
                    </a:cubicBezTo>
                    <a:cubicBezTo>
                      <a:pt x="535" y="0"/>
                      <a:pt x="631" y="62"/>
                      <a:pt x="674" y="158"/>
                    </a:cubicBezTo>
                    <a:cubicBezTo>
                      <a:pt x="688" y="188"/>
                      <a:pt x="688" y="188"/>
                      <a:pt x="688" y="188"/>
                    </a:cubicBezTo>
                    <a:cubicBezTo>
                      <a:pt x="718" y="173"/>
                      <a:pt x="718" y="173"/>
                      <a:pt x="718" y="173"/>
                    </a:cubicBezTo>
                    <a:cubicBezTo>
                      <a:pt x="749" y="156"/>
                      <a:pt x="783" y="148"/>
                      <a:pt x="818" y="148"/>
                    </a:cubicBezTo>
                    <a:cubicBezTo>
                      <a:pt x="932" y="148"/>
                      <a:pt x="1026" y="237"/>
                      <a:pt x="1032" y="351"/>
                    </a:cubicBezTo>
                    <a:cubicBezTo>
                      <a:pt x="1034" y="383"/>
                      <a:pt x="1034" y="383"/>
                      <a:pt x="1034" y="383"/>
                    </a:cubicBezTo>
                    <a:cubicBezTo>
                      <a:pt x="1066" y="381"/>
                      <a:pt x="1066" y="381"/>
                      <a:pt x="1066" y="381"/>
                    </a:cubicBezTo>
                    <a:cubicBezTo>
                      <a:pt x="1070" y="381"/>
                      <a:pt x="1073" y="380"/>
                      <a:pt x="1076" y="380"/>
                    </a:cubicBezTo>
                    <a:cubicBezTo>
                      <a:pt x="1155" y="380"/>
                      <a:pt x="1220" y="445"/>
                      <a:pt x="1220" y="524"/>
                    </a:cubicBezTo>
                    <a:cubicBezTo>
                      <a:pt x="1220" y="604"/>
                      <a:pt x="1155" y="668"/>
                      <a:pt x="1076" y="668"/>
                    </a:cubicBezTo>
                    <a:lnTo>
                      <a:pt x="161" y="668"/>
                    </a:lnTo>
                    <a:close/>
                  </a:path>
                </a:pathLst>
              </a:custGeom>
              <a:solidFill>
                <a:schemeClr val="bg1">
                  <a:alpha val="72156"/>
                </a:schemeClr>
              </a:solidFill>
              <a:ln w="6350">
                <a:solidFill>
                  <a:schemeClr val="bg2"/>
                </a:solidFill>
                <a:round/>
                <a:headEnd/>
                <a:tailEnd/>
              </a:ln>
            </p:spPr>
            <p:txBody>
              <a:bodyPr lIns="42182" tIns="21091" rIns="42182" bIns="21091"/>
              <a:lstStyle/>
              <a:p>
                <a:endParaRPr lang="en-NZ"/>
              </a:p>
            </p:txBody>
          </p:sp>
          <p:sp>
            <p:nvSpPr>
              <p:cNvPr id="60" name="TextBox 59"/>
              <p:cNvSpPr txBox="1"/>
              <p:nvPr/>
            </p:nvSpPr>
            <p:spPr>
              <a:xfrm>
                <a:off x="1064849" y="3562822"/>
                <a:ext cx="0" cy="130086"/>
              </a:xfrm>
              <a:prstGeom prst="rect">
                <a:avLst/>
              </a:prstGeom>
              <a:noFill/>
            </p:spPr>
            <p:txBody>
              <a:bodyPr wrap="none" lIns="0" tIns="0" rIns="0" bIns="0">
                <a:spAutoFit/>
              </a:bodyPr>
              <a:lstStyle/>
              <a:p>
                <a:pPr algn="ctr" eaLnBrk="1" hangingPunct="1">
                  <a:spcBef>
                    <a:spcPts val="554"/>
                  </a:spcBef>
                  <a:buClr>
                    <a:srgbClr val="F0AB00"/>
                  </a:buClr>
                  <a:buSzPct val="80000"/>
                  <a:defRPr/>
                </a:pPr>
                <a:endParaRPr lang="en-US" sz="1292" kern="0" dirty="0">
                  <a:solidFill>
                    <a:srgbClr val="0076CB"/>
                  </a:solidFill>
                  <a:latin typeface="BentonSans Medium" panose="02000603000000020004" pitchFamily="2" charset="0"/>
                  <a:ea typeface="Arial Unicode MS" pitchFamily="34" charset="-128"/>
                  <a:cs typeface="Arial Unicode MS" pitchFamily="34" charset="-128"/>
                </a:endParaRPr>
              </a:p>
            </p:txBody>
          </p:sp>
          <p:pic>
            <p:nvPicPr>
              <p:cNvPr id="52290" name="Grafik 104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781" y="2726513"/>
                <a:ext cx="523755" cy="24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91" name="Grafik 104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2755" y="2986301"/>
                <a:ext cx="680483" cy="1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ectangle 57"/>
            <p:cNvSpPr/>
            <p:nvPr/>
          </p:nvSpPr>
          <p:spPr>
            <a:xfrm>
              <a:off x="755033" y="2947201"/>
              <a:ext cx="602436" cy="194473"/>
            </a:xfrm>
            <a:prstGeom prst="rect">
              <a:avLst/>
            </a:prstGeom>
          </p:spPr>
          <p:txBody>
            <a:bodyPr>
              <a:spAutoFit/>
            </a:bodyPr>
            <a:lstStyle/>
            <a:p>
              <a:pPr algn="ctr" eaLnBrk="1" hangingPunct="1">
                <a:defRPr/>
              </a:pPr>
              <a:r>
                <a:rPr lang="en-US" sz="969" dirty="0">
                  <a:solidFill>
                    <a:srgbClr val="0076CB">
                      <a:lumMod val="50000"/>
                    </a:srgbClr>
                  </a:solidFill>
                  <a:latin typeface="BentonSans Regular" panose="02000503000000020004" pitchFamily="2" charset="0"/>
                  <a:cs typeface="Arial" charset="0"/>
                </a:rPr>
                <a:t>SAP FIORI</a:t>
              </a:r>
            </a:p>
          </p:txBody>
        </p:sp>
      </p:grpSp>
      <p:sp>
        <p:nvSpPr>
          <p:cNvPr id="56" name="TextBox 55"/>
          <p:cNvSpPr txBox="1"/>
          <p:nvPr/>
        </p:nvSpPr>
        <p:spPr bwMode="auto">
          <a:xfrm>
            <a:off x="3898900" y="3457575"/>
            <a:ext cx="1063625" cy="276225"/>
          </a:xfrm>
          <a:prstGeom prst="rect">
            <a:avLst/>
          </a:prstGeom>
          <a:solidFill>
            <a:schemeClr val="bg1"/>
          </a:solidFill>
        </p:spPr>
        <p:txBody>
          <a:bodyPr lIns="0" tIns="0" rIns="0" bIns="0" anchor="ctr">
            <a:spAutoFit/>
          </a:bodyPr>
          <a:lstStyle/>
          <a:p>
            <a:pPr algn="ctr" eaLnBrk="1" hangingPunct="1">
              <a:spcBef>
                <a:spcPts val="554"/>
              </a:spcBef>
              <a:buClr>
                <a:srgbClr val="F0AB00"/>
              </a:buClr>
              <a:buSzPct val="80000"/>
              <a:defRPr/>
            </a:pPr>
            <a:r>
              <a:rPr lang="en-US" b="1" kern="0" dirty="0">
                <a:solidFill>
                  <a:srgbClr val="0FAAFF"/>
                </a:solidFill>
                <a:latin typeface="BentonSans Bold" panose="02000803000000020004" pitchFamily="2" charset="0"/>
                <a:ea typeface="Arial Unicode MS" pitchFamily="34" charset="-128"/>
                <a:cs typeface="Arial Unicode MS" pitchFamily="34" charset="-128"/>
              </a:rPr>
              <a:t>Digital Core</a:t>
            </a:r>
          </a:p>
        </p:txBody>
      </p:sp>
      <p:pic>
        <p:nvPicPr>
          <p:cNvPr id="52274"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69125" y="3789363"/>
            <a:ext cx="8874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5" name="Picture 10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7688" y="2687638"/>
            <a:ext cx="13430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76" name="Picture 10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35163" y="3076575"/>
            <a:ext cx="904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77" name="Group 1"/>
          <p:cNvGrpSpPr>
            <a:grpSpLocks/>
          </p:cNvGrpSpPr>
          <p:nvPr/>
        </p:nvGrpSpPr>
        <p:grpSpPr bwMode="auto">
          <a:xfrm>
            <a:off x="625475" y="3989388"/>
            <a:ext cx="7766050" cy="1598612"/>
            <a:chOff x="625475" y="3989388"/>
            <a:chExt cx="7766050" cy="1599367"/>
          </a:xfrm>
        </p:grpSpPr>
        <p:sp>
          <p:nvSpPr>
            <p:cNvPr id="18" name="TextBox 17"/>
            <p:cNvSpPr txBox="1"/>
            <p:nvPr/>
          </p:nvSpPr>
          <p:spPr bwMode="auto">
            <a:xfrm>
              <a:off x="5621338" y="5186928"/>
              <a:ext cx="1271587" cy="341473"/>
            </a:xfrm>
            <a:prstGeom prst="rect">
              <a:avLst/>
            </a:prstGeom>
            <a:noFill/>
          </p:spPr>
          <p:txBody>
            <a:bodyPr wrap="none" lIns="0" tIns="0" rIns="0" bIns="0">
              <a:spAutoFit/>
            </a:bodyPr>
            <a:lstStyle/>
            <a:p>
              <a:pPr algn="ctr" eaLnBrk="1" hangingPunct="1">
                <a:spcBef>
                  <a:spcPts val="554"/>
                </a:spcBef>
                <a:buClr>
                  <a:srgbClr val="F0AB00"/>
                </a:buClr>
                <a:buSzPct val="80000"/>
                <a:defRPr/>
              </a:pPr>
              <a:r>
                <a:rPr lang="en-US" sz="1108" kern="0" dirty="0">
                  <a:solidFill>
                    <a:srgbClr val="23B1FF"/>
                  </a:solidFill>
                  <a:latin typeface="BentonSans Medium" panose="02000603000000020004" pitchFamily="2" charset="0"/>
                  <a:ea typeface="Arial Unicode MS" pitchFamily="34" charset="-128"/>
                  <a:cs typeface="Arial Unicode MS" pitchFamily="34" charset="-128"/>
                </a:rPr>
                <a:t>Customer</a:t>
              </a:r>
              <a:r>
                <a:rPr lang="en-US" sz="1108" kern="0" dirty="0">
                  <a:solidFill>
                    <a:srgbClr val="666666"/>
                  </a:solidFill>
                  <a:latin typeface="BentonSans Medium" panose="02000603000000020004" pitchFamily="2" charset="0"/>
                  <a:ea typeface="Arial Unicode MS" pitchFamily="34" charset="-128"/>
                  <a:cs typeface="Arial Unicode MS" pitchFamily="34" charset="-128"/>
                </a:rPr>
                <a:t> Experience </a:t>
              </a:r>
              <a:br>
                <a:rPr lang="en-US" sz="1108" kern="0" dirty="0">
                  <a:solidFill>
                    <a:srgbClr val="666666"/>
                  </a:solidFill>
                  <a:latin typeface="BentonSans Medium" panose="02000603000000020004" pitchFamily="2" charset="0"/>
                  <a:ea typeface="Arial Unicode MS" pitchFamily="34" charset="-128"/>
                  <a:cs typeface="Arial Unicode MS" pitchFamily="34" charset="-128"/>
                </a:rPr>
              </a:br>
              <a:r>
                <a:rPr lang="en-US" sz="1108" kern="0" dirty="0">
                  <a:solidFill>
                    <a:srgbClr val="666666"/>
                  </a:solidFill>
                  <a:latin typeface="BentonSans Medium" panose="02000603000000020004" pitchFamily="2" charset="0"/>
                  <a:ea typeface="Arial Unicode MS" pitchFamily="34" charset="-128"/>
                  <a:cs typeface="Arial Unicode MS" pitchFamily="34" charset="-128"/>
                </a:rPr>
                <a:t>Omni-Channel</a:t>
              </a:r>
              <a:r>
                <a:rPr lang="en-US" sz="1108" strike="sngStrike" kern="0" dirty="0">
                  <a:solidFill>
                    <a:srgbClr val="666666"/>
                  </a:solidFill>
                  <a:latin typeface="BentonSans Medium" panose="02000603000000020004" pitchFamily="2" charset="0"/>
                  <a:ea typeface="Arial Unicode MS" pitchFamily="34" charset="-128"/>
                  <a:cs typeface="Arial Unicode MS" pitchFamily="34" charset="-128"/>
                </a:rPr>
                <a:t>s</a:t>
              </a:r>
            </a:p>
          </p:txBody>
        </p:sp>
        <p:grpSp>
          <p:nvGrpSpPr>
            <p:cNvPr id="23" name="Group 22"/>
            <p:cNvGrpSpPr/>
            <p:nvPr/>
          </p:nvGrpSpPr>
          <p:grpSpPr bwMode="auto">
            <a:xfrm>
              <a:off x="6063693" y="4295650"/>
              <a:ext cx="386215" cy="608372"/>
              <a:chOff x="4818039" y="2466603"/>
              <a:chExt cx="268685" cy="437187"/>
            </a:xfrm>
            <a:solidFill>
              <a:srgbClr val="DC0096"/>
            </a:solidFill>
          </p:grpSpPr>
          <p:sp>
            <p:nvSpPr>
              <p:cNvPr id="98" name="Freeform 97"/>
              <p:cNvSpPr>
                <a:spLocks/>
              </p:cNvSpPr>
              <p:nvPr/>
            </p:nvSpPr>
            <p:spPr bwMode="auto">
              <a:xfrm>
                <a:off x="4818039" y="2773781"/>
                <a:ext cx="268685" cy="130009"/>
              </a:xfrm>
              <a:custGeom>
                <a:avLst/>
                <a:gdLst>
                  <a:gd name="T0" fmla="*/ 145 w 277"/>
                  <a:gd name="T1" fmla="*/ 0 h 134"/>
                  <a:gd name="T2" fmla="*/ 277 w 277"/>
                  <a:gd name="T3" fmla="*/ 0 h 134"/>
                  <a:gd name="T4" fmla="*/ 277 w 277"/>
                  <a:gd name="T5" fmla="*/ 88 h 134"/>
                  <a:gd name="T6" fmla="*/ 151 w 277"/>
                  <a:gd name="T7" fmla="*/ 134 h 134"/>
                  <a:gd name="T8" fmla="*/ 126 w 277"/>
                  <a:gd name="T9" fmla="*/ 134 h 134"/>
                  <a:gd name="T10" fmla="*/ 0 w 277"/>
                  <a:gd name="T11" fmla="*/ 88 h 134"/>
                  <a:gd name="T12" fmla="*/ 0 w 277"/>
                  <a:gd name="T13" fmla="*/ 0 h 134"/>
                  <a:gd name="T14" fmla="*/ 133 w 277"/>
                  <a:gd name="T15" fmla="*/ 0 h 134"/>
                  <a:gd name="T16" fmla="*/ 145 w 277"/>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 h="134">
                    <a:moveTo>
                      <a:pt x="145" y="0"/>
                    </a:moveTo>
                    <a:cubicBezTo>
                      <a:pt x="145" y="0"/>
                      <a:pt x="218" y="0"/>
                      <a:pt x="277" y="0"/>
                    </a:cubicBezTo>
                    <a:cubicBezTo>
                      <a:pt x="277" y="74"/>
                      <a:pt x="277" y="88"/>
                      <a:pt x="277" y="88"/>
                    </a:cubicBezTo>
                    <a:cubicBezTo>
                      <a:pt x="277" y="88"/>
                      <a:pt x="273" y="134"/>
                      <a:pt x="151" y="134"/>
                    </a:cubicBezTo>
                    <a:cubicBezTo>
                      <a:pt x="126" y="134"/>
                      <a:pt x="126" y="134"/>
                      <a:pt x="126" y="134"/>
                    </a:cubicBezTo>
                    <a:cubicBezTo>
                      <a:pt x="3" y="134"/>
                      <a:pt x="0" y="88"/>
                      <a:pt x="0" y="88"/>
                    </a:cubicBezTo>
                    <a:cubicBezTo>
                      <a:pt x="0" y="88"/>
                      <a:pt x="0" y="74"/>
                      <a:pt x="0" y="0"/>
                    </a:cubicBezTo>
                    <a:cubicBezTo>
                      <a:pt x="59" y="0"/>
                      <a:pt x="133" y="0"/>
                      <a:pt x="133" y="0"/>
                    </a:cubicBezTo>
                    <a:lnTo>
                      <a:pt x="145" y="0"/>
                    </a:lnTo>
                    <a:close/>
                  </a:path>
                </a:pathLst>
              </a:custGeom>
              <a:solidFill>
                <a:srgbClr val="0FAAFF"/>
              </a:solidFill>
              <a:ln w="1588" cap="flat">
                <a:noFill/>
                <a:prstDash val="solid"/>
                <a:miter lim="800000"/>
                <a:headEnd/>
                <a:tailEnd/>
              </a:ln>
            </p:spPr>
            <p:txBody>
              <a:bodyPr/>
              <a:lstStyle/>
              <a:p>
                <a:pPr eaLnBrk="1" hangingPunct="1">
                  <a:defRPr/>
                </a:pPr>
                <a:endParaRPr lang="en-US" sz="3323" dirty="0">
                  <a:solidFill>
                    <a:srgbClr val="000000"/>
                  </a:solidFill>
                  <a:cs typeface="Arial" charset="0"/>
                </a:endParaRPr>
              </a:p>
            </p:txBody>
          </p:sp>
          <p:sp>
            <p:nvSpPr>
              <p:cNvPr id="99" name="Freeform 98"/>
              <p:cNvSpPr>
                <a:spLocks/>
              </p:cNvSpPr>
              <p:nvPr/>
            </p:nvSpPr>
            <p:spPr bwMode="auto">
              <a:xfrm>
                <a:off x="4818039" y="2673488"/>
                <a:ext cx="268685" cy="104007"/>
              </a:xfrm>
              <a:custGeom>
                <a:avLst/>
                <a:gdLst>
                  <a:gd name="T0" fmla="*/ 277 w 277"/>
                  <a:gd name="T1" fmla="*/ 107 h 107"/>
                  <a:gd name="T2" fmla="*/ 145 w 277"/>
                  <a:gd name="T3" fmla="*/ 107 h 107"/>
                  <a:gd name="T4" fmla="*/ 133 w 277"/>
                  <a:gd name="T5" fmla="*/ 107 h 107"/>
                  <a:gd name="T6" fmla="*/ 0 w 277"/>
                  <a:gd name="T7" fmla="*/ 107 h 107"/>
                  <a:gd name="T8" fmla="*/ 0 w 277"/>
                  <a:gd name="T9" fmla="*/ 90 h 107"/>
                  <a:gd name="T10" fmla="*/ 75 w 277"/>
                  <a:gd name="T11" fmla="*/ 0 h 107"/>
                  <a:gd name="T12" fmla="*/ 116 w 277"/>
                  <a:gd name="T13" fmla="*/ 0 h 107"/>
                  <a:gd name="T14" fmla="*/ 138 w 277"/>
                  <a:gd name="T15" fmla="*/ 8 h 107"/>
                  <a:gd name="T16" fmla="*/ 161 w 277"/>
                  <a:gd name="T17" fmla="*/ 0 h 107"/>
                  <a:gd name="T18" fmla="*/ 201 w 277"/>
                  <a:gd name="T19" fmla="*/ 0 h 107"/>
                  <a:gd name="T20" fmla="*/ 277 w 277"/>
                  <a:gd name="T21" fmla="*/ 90 h 107"/>
                  <a:gd name="T22" fmla="*/ 277 w 277"/>
                  <a:gd name="T23"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107">
                    <a:moveTo>
                      <a:pt x="277" y="107"/>
                    </a:moveTo>
                    <a:cubicBezTo>
                      <a:pt x="218" y="107"/>
                      <a:pt x="145" y="107"/>
                      <a:pt x="145" y="107"/>
                    </a:cubicBezTo>
                    <a:cubicBezTo>
                      <a:pt x="133" y="107"/>
                      <a:pt x="133" y="107"/>
                      <a:pt x="133" y="107"/>
                    </a:cubicBezTo>
                    <a:cubicBezTo>
                      <a:pt x="133" y="107"/>
                      <a:pt x="59" y="107"/>
                      <a:pt x="0" y="107"/>
                    </a:cubicBezTo>
                    <a:cubicBezTo>
                      <a:pt x="0" y="102"/>
                      <a:pt x="0" y="96"/>
                      <a:pt x="0" y="90"/>
                    </a:cubicBezTo>
                    <a:cubicBezTo>
                      <a:pt x="0" y="39"/>
                      <a:pt x="40" y="13"/>
                      <a:pt x="75" y="0"/>
                    </a:cubicBezTo>
                    <a:cubicBezTo>
                      <a:pt x="116" y="0"/>
                      <a:pt x="116" y="0"/>
                      <a:pt x="116" y="0"/>
                    </a:cubicBezTo>
                    <a:cubicBezTo>
                      <a:pt x="138" y="8"/>
                      <a:pt x="138" y="8"/>
                      <a:pt x="138" y="8"/>
                    </a:cubicBezTo>
                    <a:cubicBezTo>
                      <a:pt x="161" y="0"/>
                      <a:pt x="161" y="0"/>
                      <a:pt x="161" y="0"/>
                    </a:cubicBezTo>
                    <a:cubicBezTo>
                      <a:pt x="201" y="0"/>
                      <a:pt x="201" y="0"/>
                      <a:pt x="201" y="0"/>
                    </a:cubicBezTo>
                    <a:cubicBezTo>
                      <a:pt x="236" y="13"/>
                      <a:pt x="277" y="39"/>
                      <a:pt x="277" y="90"/>
                    </a:cubicBezTo>
                    <a:cubicBezTo>
                      <a:pt x="277" y="96"/>
                      <a:pt x="277" y="102"/>
                      <a:pt x="277" y="107"/>
                    </a:cubicBezTo>
                    <a:close/>
                  </a:path>
                </a:pathLst>
              </a:custGeom>
              <a:solidFill>
                <a:srgbClr val="0FAAFF"/>
              </a:solidFill>
              <a:ln w="1588" cap="flat">
                <a:noFill/>
                <a:prstDash val="solid"/>
                <a:miter lim="800000"/>
                <a:headEnd/>
                <a:tailEnd/>
              </a:ln>
            </p:spPr>
            <p:txBody>
              <a:bodyPr/>
              <a:lstStyle/>
              <a:p>
                <a:pPr eaLnBrk="1" hangingPunct="1">
                  <a:defRPr/>
                </a:pPr>
                <a:endParaRPr lang="en-US" sz="3323" dirty="0">
                  <a:solidFill>
                    <a:srgbClr val="000000"/>
                  </a:solidFill>
                  <a:cs typeface="Arial" charset="0"/>
                </a:endParaRPr>
              </a:p>
            </p:txBody>
          </p:sp>
          <p:sp>
            <p:nvSpPr>
              <p:cNvPr id="100" name="Oval 28"/>
              <p:cNvSpPr>
                <a:spLocks noChangeArrowheads="1"/>
              </p:cNvSpPr>
              <p:nvPr/>
            </p:nvSpPr>
            <p:spPr bwMode="auto">
              <a:xfrm>
                <a:off x="4857349" y="2466603"/>
                <a:ext cx="179847" cy="179846"/>
              </a:xfrm>
              <a:prstGeom prst="ellipse">
                <a:avLst/>
              </a:prstGeom>
              <a:solidFill>
                <a:srgbClr val="0FAAFF"/>
              </a:solidFill>
              <a:ln>
                <a:noFill/>
              </a:ln>
              <a:extLst/>
            </p:spPr>
            <p:txBody>
              <a:bodyPr/>
              <a:lstStyle/>
              <a:p>
                <a:pPr eaLnBrk="1" hangingPunct="1">
                  <a:defRPr/>
                </a:pPr>
                <a:endParaRPr lang="en-US" sz="3323" dirty="0">
                  <a:solidFill>
                    <a:srgbClr val="000000"/>
                  </a:solidFill>
                  <a:cs typeface="Arial" charset="0"/>
                </a:endParaRPr>
              </a:p>
            </p:txBody>
          </p:sp>
          <p:sp>
            <p:nvSpPr>
              <p:cNvPr id="101" name="Rectangle 14"/>
              <p:cNvSpPr/>
              <p:nvPr/>
            </p:nvSpPr>
            <p:spPr>
              <a:xfrm>
                <a:off x="4922732" y="2663511"/>
                <a:ext cx="66704" cy="159572"/>
              </a:xfrm>
              <a:custGeom>
                <a:avLst/>
                <a:gdLst>
                  <a:gd name="connsiteX0" fmla="*/ 0 w 228629"/>
                  <a:gd name="connsiteY0" fmla="*/ 0 h 261966"/>
                  <a:gd name="connsiteX1" fmla="*/ 228629 w 228629"/>
                  <a:gd name="connsiteY1" fmla="*/ 0 h 261966"/>
                  <a:gd name="connsiteX2" fmla="*/ 228629 w 228629"/>
                  <a:gd name="connsiteY2" fmla="*/ 261966 h 261966"/>
                  <a:gd name="connsiteX3" fmla="*/ 0 w 228629"/>
                  <a:gd name="connsiteY3" fmla="*/ 261966 h 261966"/>
                  <a:gd name="connsiteX4" fmla="*/ 0 w 228629"/>
                  <a:gd name="connsiteY4" fmla="*/ 0 h 261966"/>
                  <a:gd name="connsiteX0" fmla="*/ 0 w 228629"/>
                  <a:gd name="connsiteY0" fmla="*/ 0 h 261966"/>
                  <a:gd name="connsiteX1" fmla="*/ 100042 w 228629"/>
                  <a:gd name="connsiteY1" fmla="*/ 11906 h 261966"/>
                  <a:gd name="connsiteX2" fmla="*/ 228629 w 228629"/>
                  <a:gd name="connsiteY2" fmla="*/ 261966 h 261966"/>
                  <a:gd name="connsiteX3" fmla="*/ 0 w 228629"/>
                  <a:gd name="connsiteY3" fmla="*/ 261966 h 261966"/>
                  <a:gd name="connsiteX4" fmla="*/ 0 w 228629"/>
                  <a:gd name="connsiteY4" fmla="*/ 0 h 261966"/>
                  <a:gd name="connsiteX0" fmla="*/ 0 w 164335"/>
                  <a:gd name="connsiteY0" fmla="*/ 0 h 261966"/>
                  <a:gd name="connsiteX1" fmla="*/ 100042 w 164335"/>
                  <a:gd name="connsiteY1" fmla="*/ 11906 h 261966"/>
                  <a:gd name="connsiteX2" fmla="*/ 164335 w 164335"/>
                  <a:gd name="connsiteY2" fmla="*/ 140523 h 261966"/>
                  <a:gd name="connsiteX3" fmla="*/ 0 w 164335"/>
                  <a:gd name="connsiteY3" fmla="*/ 261966 h 261966"/>
                  <a:gd name="connsiteX4" fmla="*/ 0 w 164335"/>
                  <a:gd name="connsiteY4" fmla="*/ 0 h 261966"/>
                  <a:gd name="connsiteX0" fmla="*/ 76200 w 164335"/>
                  <a:gd name="connsiteY0" fmla="*/ 119063 h 250060"/>
                  <a:gd name="connsiteX1" fmla="*/ 100042 w 164335"/>
                  <a:gd name="connsiteY1" fmla="*/ 0 h 250060"/>
                  <a:gd name="connsiteX2" fmla="*/ 164335 w 164335"/>
                  <a:gd name="connsiteY2" fmla="*/ 128617 h 250060"/>
                  <a:gd name="connsiteX3" fmla="*/ 0 w 164335"/>
                  <a:gd name="connsiteY3" fmla="*/ 250060 h 250060"/>
                  <a:gd name="connsiteX4" fmla="*/ 76200 w 164335"/>
                  <a:gd name="connsiteY4" fmla="*/ 119063 h 250060"/>
                  <a:gd name="connsiteX0" fmla="*/ 76200 w 133379"/>
                  <a:gd name="connsiteY0" fmla="*/ 119063 h 250060"/>
                  <a:gd name="connsiteX1" fmla="*/ 100042 w 133379"/>
                  <a:gd name="connsiteY1" fmla="*/ 0 h 250060"/>
                  <a:gd name="connsiteX2" fmla="*/ 133379 w 133379"/>
                  <a:gd name="connsiteY2" fmla="*/ 123855 h 250060"/>
                  <a:gd name="connsiteX3" fmla="*/ 0 w 133379"/>
                  <a:gd name="connsiteY3" fmla="*/ 250060 h 250060"/>
                  <a:gd name="connsiteX4" fmla="*/ 76200 w 133379"/>
                  <a:gd name="connsiteY4" fmla="*/ 119063 h 250060"/>
                  <a:gd name="connsiteX0" fmla="*/ 0 w 57179"/>
                  <a:gd name="connsiteY0" fmla="*/ 119063 h 164335"/>
                  <a:gd name="connsiteX1" fmla="*/ 23842 w 57179"/>
                  <a:gd name="connsiteY1" fmla="*/ 0 h 164335"/>
                  <a:gd name="connsiteX2" fmla="*/ 57179 w 57179"/>
                  <a:gd name="connsiteY2" fmla="*/ 123855 h 164335"/>
                  <a:gd name="connsiteX3" fmla="*/ 28575 w 57179"/>
                  <a:gd name="connsiteY3" fmla="*/ 164335 h 164335"/>
                  <a:gd name="connsiteX4" fmla="*/ 0 w 57179"/>
                  <a:gd name="connsiteY4" fmla="*/ 119063 h 164335"/>
                  <a:gd name="connsiteX0" fmla="*/ 0 w 66704"/>
                  <a:gd name="connsiteY0" fmla="*/ 119063 h 164335"/>
                  <a:gd name="connsiteX1" fmla="*/ 33367 w 66704"/>
                  <a:gd name="connsiteY1" fmla="*/ 0 h 164335"/>
                  <a:gd name="connsiteX2" fmla="*/ 66704 w 66704"/>
                  <a:gd name="connsiteY2" fmla="*/ 123855 h 164335"/>
                  <a:gd name="connsiteX3" fmla="*/ 38100 w 66704"/>
                  <a:gd name="connsiteY3" fmla="*/ 164335 h 164335"/>
                  <a:gd name="connsiteX4" fmla="*/ 0 w 66704"/>
                  <a:gd name="connsiteY4" fmla="*/ 119063 h 164335"/>
                  <a:gd name="connsiteX0" fmla="*/ 0 w 66704"/>
                  <a:gd name="connsiteY0" fmla="*/ 119063 h 164335"/>
                  <a:gd name="connsiteX1" fmla="*/ 33367 w 66704"/>
                  <a:gd name="connsiteY1" fmla="*/ 0 h 164335"/>
                  <a:gd name="connsiteX2" fmla="*/ 66704 w 66704"/>
                  <a:gd name="connsiteY2" fmla="*/ 123855 h 164335"/>
                  <a:gd name="connsiteX3" fmla="*/ 21431 w 66704"/>
                  <a:gd name="connsiteY3" fmla="*/ 164335 h 164335"/>
                  <a:gd name="connsiteX4" fmla="*/ 0 w 66704"/>
                  <a:gd name="connsiteY4" fmla="*/ 119063 h 164335"/>
                  <a:gd name="connsiteX0" fmla="*/ 0 w 66704"/>
                  <a:gd name="connsiteY0" fmla="*/ 114300 h 159572"/>
                  <a:gd name="connsiteX1" fmla="*/ 26223 w 66704"/>
                  <a:gd name="connsiteY1" fmla="*/ 0 h 159572"/>
                  <a:gd name="connsiteX2" fmla="*/ 66704 w 66704"/>
                  <a:gd name="connsiteY2" fmla="*/ 119092 h 159572"/>
                  <a:gd name="connsiteX3" fmla="*/ 21431 w 66704"/>
                  <a:gd name="connsiteY3" fmla="*/ 159572 h 159572"/>
                  <a:gd name="connsiteX4" fmla="*/ 0 w 66704"/>
                  <a:gd name="connsiteY4" fmla="*/ 114300 h 159572"/>
                  <a:gd name="connsiteX0" fmla="*/ 0 w 66704"/>
                  <a:gd name="connsiteY0" fmla="*/ 114300 h 159572"/>
                  <a:gd name="connsiteX1" fmla="*/ 26223 w 66704"/>
                  <a:gd name="connsiteY1" fmla="*/ 0 h 159572"/>
                  <a:gd name="connsiteX2" fmla="*/ 66704 w 66704"/>
                  <a:gd name="connsiteY2" fmla="*/ 119092 h 159572"/>
                  <a:gd name="connsiteX3" fmla="*/ 33337 w 66704"/>
                  <a:gd name="connsiteY3" fmla="*/ 159572 h 159572"/>
                  <a:gd name="connsiteX4" fmla="*/ 0 w 66704"/>
                  <a:gd name="connsiteY4" fmla="*/ 114300 h 15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04" h="159572">
                    <a:moveTo>
                      <a:pt x="0" y="114300"/>
                    </a:moveTo>
                    <a:lnTo>
                      <a:pt x="26223" y="0"/>
                    </a:lnTo>
                    <a:lnTo>
                      <a:pt x="66704" y="119092"/>
                    </a:lnTo>
                    <a:lnTo>
                      <a:pt x="33337" y="159572"/>
                    </a:lnTo>
                    <a:lnTo>
                      <a:pt x="0" y="114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323" dirty="0">
                  <a:solidFill>
                    <a:srgbClr val="FFFFFF"/>
                  </a:solidFill>
                </a:endParaRPr>
              </a:p>
            </p:txBody>
          </p:sp>
        </p:grpSp>
        <p:sp>
          <p:nvSpPr>
            <p:cNvPr id="48" name="Hexagon 47"/>
            <p:cNvSpPr/>
            <p:nvPr/>
          </p:nvSpPr>
          <p:spPr bwMode="gray">
            <a:xfrm>
              <a:off x="5730875" y="4129154"/>
              <a:ext cx="1060450" cy="946597"/>
            </a:xfrm>
            <a:prstGeom prst="hexagon">
              <a:avLst/>
            </a:prstGeom>
            <a:noFill/>
            <a:ln w="28575" cap="rnd" algn="ctr">
              <a:solidFill>
                <a:schemeClr val="bg2"/>
              </a:solidFill>
              <a:bevel/>
              <a:headEnd/>
              <a:tailEnd/>
            </a:ln>
          </p:spPr>
          <p:txBody>
            <a:bodyPr lIns="83077" tIns="66462" rIns="83077" bIns="66462" anchor="ctr"/>
            <a:lstStyle/>
            <a:p>
              <a:pPr algn="ctr" defTabSz="844083" eaLnBrk="1" hangingPunct="1">
                <a:spcBef>
                  <a:spcPct val="50000"/>
                </a:spcBef>
                <a:buClr>
                  <a:srgbClr val="F0AB00"/>
                </a:buClr>
                <a:buSzPct val="80000"/>
                <a:defRPr/>
              </a:pPr>
              <a:endParaRPr lang="en-US" sz="2954" kern="0" dirty="0">
                <a:solidFill>
                  <a:srgbClr val="000000"/>
                </a:solidFill>
                <a:ea typeface="Arial Unicode MS" pitchFamily="34" charset="-128"/>
                <a:cs typeface="Arial Unicode MS" pitchFamily="34" charset="-128"/>
              </a:endParaRPr>
            </a:p>
          </p:txBody>
        </p:sp>
        <p:grpSp>
          <p:nvGrpSpPr>
            <p:cNvPr id="52281" name="Group 50"/>
            <p:cNvGrpSpPr>
              <a:grpSpLocks/>
            </p:cNvGrpSpPr>
            <p:nvPr/>
          </p:nvGrpSpPr>
          <p:grpSpPr bwMode="auto">
            <a:xfrm>
              <a:off x="6994236" y="4667860"/>
              <a:ext cx="1397289" cy="920895"/>
              <a:chOff x="5551196" y="6192687"/>
              <a:chExt cx="997223" cy="604127"/>
            </a:xfrm>
          </p:grpSpPr>
          <p:sp>
            <p:nvSpPr>
              <p:cNvPr id="52283" name="Freeform 5"/>
              <p:cNvSpPr>
                <a:spLocks/>
              </p:cNvSpPr>
              <p:nvPr/>
            </p:nvSpPr>
            <p:spPr bwMode="auto">
              <a:xfrm>
                <a:off x="5551196" y="6192687"/>
                <a:ext cx="997223" cy="604127"/>
              </a:xfrm>
              <a:custGeom>
                <a:avLst/>
                <a:gdLst>
                  <a:gd name="T0" fmla="*/ 2147483646 w 1220"/>
                  <a:gd name="T1" fmla="*/ 2147483646 h 668"/>
                  <a:gd name="T2" fmla="*/ 0 w 1220"/>
                  <a:gd name="T3" fmla="*/ 2147483646 h 668"/>
                  <a:gd name="T4" fmla="*/ 2147483646 w 1220"/>
                  <a:gd name="T5" fmla="*/ 2147483646 h 668"/>
                  <a:gd name="T6" fmla="*/ 2147483646 w 1220"/>
                  <a:gd name="T7" fmla="*/ 2147483646 h 668"/>
                  <a:gd name="T8" fmla="*/ 2147483646 w 1220"/>
                  <a:gd name="T9" fmla="*/ 2147483646 h 668"/>
                  <a:gd name="T10" fmla="*/ 2147483646 w 1220"/>
                  <a:gd name="T11" fmla="*/ 2147483646 h 668"/>
                  <a:gd name="T12" fmla="*/ 2147483646 w 1220"/>
                  <a:gd name="T13" fmla="*/ 0 h 668"/>
                  <a:gd name="T14" fmla="*/ 2147483646 w 1220"/>
                  <a:gd name="T15" fmla="*/ 2147483646 h 668"/>
                  <a:gd name="T16" fmla="*/ 2147483646 w 1220"/>
                  <a:gd name="T17" fmla="*/ 2147483646 h 668"/>
                  <a:gd name="T18" fmla="*/ 2147483646 w 1220"/>
                  <a:gd name="T19" fmla="*/ 2147483646 h 668"/>
                  <a:gd name="T20" fmla="*/ 2147483646 w 1220"/>
                  <a:gd name="T21" fmla="*/ 2147483646 h 668"/>
                  <a:gd name="T22" fmla="*/ 2147483646 w 1220"/>
                  <a:gd name="T23" fmla="*/ 2147483646 h 668"/>
                  <a:gd name="T24" fmla="*/ 2147483646 w 1220"/>
                  <a:gd name="T25" fmla="*/ 2147483646 h 668"/>
                  <a:gd name="T26" fmla="*/ 2147483646 w 1220"/>
                  <a:gd name="T27" fmla="*/ 2147483646 h 668"/>
                  <a:gd name="T28" fmla="*/ 2147483646 w 1220"/>
                  <a:gd name="T29" fmla="*/ 2147483646 h 668"/>
                  <a:gd name="T30" fmla="*/ 2147483646 w 1220"/>
                  <a:gd name="T31" fmla="*/ 2147483646 h 668"/>
                  <a:gd name="T32" fmla="*/ 2147483646 w 1220"/>
                  <a:gd name="T33" fmla="*/ 2147483646 h 668"/>
                  <a:gd name="T34" fmla="*/ 2147483646 w 1220"/>
                  <a:gd name="T35" fmla="*/ 2147483646 h 6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0" h="668">
                    <a:moveTo>
                      <a:pt x="161" y="668"/>
                    </a:moveTo>
                    <a:cubicBezTo>
                      <a:pt x="72" y="668"/>
                      <a:pt x="0" y="596"/>
                      <a:pt x="0" y="507"/>
                    </a:cubicBezTo>
                    <a:cubicBezTo>
                      <a:pt x="0" y="428"/>
                      <a:pt x="59" y="359"/>
                      <a:pt x="138" y="348"/>
                    </a:cubicBezTo>
                    <a:cubicBezTo>
                      <a:pt x="170" y="343"/>
                      <a:pt x="170" y="343"/>
                      <a:pt x="170" y="343"/>
                    </a:cubicBezTo>
                    <a:cubicBezTo>
                      <a:pt x="165" y="311"/>
                      <a:pt x="165" y="311"/>
                      <a:pt x="165" y="311"/>
                    </a:cubicBezTo>
                    <a:cubicBezTo>
                      <a:pt x="162" y="297"/>
                      <a:pt x="161" y="282"/>
                      <a:pt x="161" y="268"/>
                    </a:cubicBezTo>
                    <a:cubicBezTo>
                      <a:pt x="161" y="120"/>
                      <a:pt x="282" y="0"/>
                      <a:pt x="430" y="0"/>
                    </a:cubicBezTo>
                    <a:cubicBezTo>
                      <a:pt x="535" y="0"/>
                      <a:pt x="631" y="62"/>
                      <a:pt x="674" y="158"/>
                    </a:cubicBezTo>
                    <a:cubicBezTo>
                      <a:pt x="688" y="188"/>
                      <a:pt x="688" y="188"/>
                      <a:pt x="688" y="188"/>
                    </a:cubicBezTo>
                    <a:cubicBezTo>
                      <a:pt x="718" y="173"/>
                      <a:pt x="718" y="173"/>
                      <a:pt x="718" y="173"/>
                    </a:cubicBezTo>
                    <a:cubicBezTo>
                      <a:pt x="749" y="156"/>
                      <a:pt x="783" y="148"/>
                      <a:pt x="818" y="148"/>
                    </a:cubicBezTo>
                    <a:cubicBezTo>
                      <a:pt x="932" y="148"/>
                      <a:pt x="1026" y="237"/>
                      <a:pt x="1032" y="351"/>
                    </a:cubicBezTo>
                    <a:cubicBezTo>
                      <a:pt x="1034" y="383"/>
                      <a:pt x="1034" y="383"/>
                      <a:pt x="1034" y="383"/>
                    </a:cubicBezTo>
                    <a:cubicBezTo>
                      <a:pt x="1066" y="381"/>
                      <a:pt x="1066" y="381"/>
                      <a:pt x="1066" y="381"/>
                    </a:cubicBezTo>
                    <a:cubicBezTo>
                      <a:pt x="1070" y="381"/>
                      <a:pt x="1073" y="380"/>
                      <a:pt x="1076" y="380"/>
                    </a:cubicBezTo>
                    <a:cubicBezTo>
                      <a:pt x="1155" y="380"/>
                      <a:pt x="1220" y="445"/>
                      <a:pt x="1220" y="524"/>
                    </a:cubicBezTo>
                    <a:cubicBezTo>
                      <a:pt x="1220" y="604"/>
                      <a:pt x="1155" y="668"/>
                      <a:pt x="1076" y="668"/>
                    </a:cubicBezTo>
                    <a:lnTo>
                      <a:pt x="161" y="668"/>
                    </a:lnTo>
                    <a:close/>
                  </a:path>
                </a:pathLst>
              </a:custGeom>
              <a:solidFill>
                <a:schemeClr val="bg1">
                  <a:alpha val="72156"/>
                </a:schemeClr>
              </a:solidFill>
              <a:ln w="6350">
                <a:solidFill>
                  <a:schemeClr val="bg2"/>
                </a:solidFill>
                <a:prstDash val="dash"/>
                <a:round/>
                <a:headEnd/>
                <a:tailEnd/>
              </a:ln>
            </p:spPr>
            <p:txBody>
              <a:bodyPr lIns="42182" tIns="21091" rIns="42182" bIns="21091"/>
              <a:lstStyle/>
              <a:p>
                <a:endParaRPr lang="en-NZ"/>
              </a:p>
            </p:txBody>
          </p:sp>
          <p:pic>
            <p:nvPicPr>
              <p:cNvPr id="52284" name="Picture 47" descr="N:\02 unity-concepts\UC pro event 69013\2014 - 77 Keynote Leukert\800px-Hybris_(Unternehmen)_logo.svg.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3429" y="6591538"/>
                <a:ext cx="562175" cy="1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85" name="Grafik 104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74508" y="6323340"/>
                <a:ext cx="300507" cy="22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82" name="Picture 10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5475" y="3989388"/>
              <a:ext cx="11541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6424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1511" y="2641092"/>
            <a:ext cx="5396484" cy="37429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823203" y="3168395"/>
            <a:ext cx="1193292" cy="74980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454908" y="1901951"/>
            <a:ext cx="0" cy="1416050"/>
          </a:xfrm>
          <a:custGeom>
            <a:avLst/>
            <a:gdLst/>
            <a:ahLst/>
            <a:cxnLst/>
            <a:rect l="l" t="t" r="r" b="b"/>
            <a:pathLst>
              <a:path h="1416050">
                <a:moveTo>
                  <a:pt x="0" y="0"/>
                </a:moveTo>
                <a:lnTo>
                  <a:pt x="0" y="1415796"/>
                </a:lnTo>
              </a:path>
            </a:pathLst>
          </a:custGeom>
          <a:ln w="12700">
            <a:solidFill>
              <a:srgbClr val="2AA82A"/>
            </a:solidFill>
            <a:prstDash val="dash"/>
          </a:ln>
        </p:spPr>
        <p:txBody>
          <a:bodyPr wrap="square" lIns="0" tIns="0" rIns="0" bIns="0" rtlCol="0"/>
          <a:lstStyle/>
          <a:p>
            <a:endParaRPr/>
          </a:p>
        </p:txBody>
      </p:sp>
      <p:sp>
        <p:nvSpPr>
          <p:cNvPr id="5" name="object 5"/>
          <p:cNvSpPr/>
          <p:nvPr/>
        </p:nvSpPr>
        <p:spPr>
          <a:xfrm>
            <a:off x="3454908" y="2572130"/>
            <a:ext cx="576580" cy="210185"/>
          </a:xfrm>
          <a:custGeom>
            <a:avLst/>
            <a:gdLst/>
            <a:ahLst/>
            <a:cxnLst/>
            <a:rect l="l" t="t" r="r" b="b"/>
            <a:pathLst>
              <a:path w="576579" h="210185">
                <a:moveTo>
                  <a:pt x="12700" y="5207"/>
                </a:moveTo>
                <a:lnTo>
                  <a:pt x="0" y="5334"/>
                </a:lnTo>
                <a:lnTo>
                  <a:pt x="126" y="18034"/>
                </a:lnTo>
                <a:lnTo>
                  <a:pt x="12826" y="17907"/>
                </a:lnTo>
                <a:lnTo>
                  <a:pt x="12700" y="5207"/>
                </a:lnTo>
                <a:close/>
              </a:path>
              <a:path w="576579" h="210185">
                <a:moveTo>
                  <a:pt x="38100" y="4953"/>
                </a:moveTo>
                <a:lnTo>
                  <a:pt x="25400" y="5080"/>
                </a:lnTo>
                <a:lnTo>
                  <a:pt x="25526" y="17780"/>
                </a:lnTo>
                <a:lnTo>
                  <a:pt x="38226" y="17653"/>
                </a:lnTo>
                <a:lnTo>
                  <a:pt x="38100" y="4953"/>
                </a:lnTo>
                <a:close/>
              </a:path>
              <a:path w="576579" h="210185">
                <a:moveTo>
                  <a:pt x="63500" y="4699"/>
                </a:moveTo>
                <a:lnTo>
                  <a:pt x="50800" y="4826"/>
                </a:lnTo>
                <a:lnTo>
                  <a:pt x="50926" y="17526"/>
                </a:lnTo>
                <a:lnTo>
                  <a:pt x="63626" y="17399"/>
                </a:lnTo>
                <a:lnTo>
                  <a:pt x="63500" y="4699"/>
                </a:lnTo>
                <a:close/>
              </a:path>
              <a:path w="576579" h="210185">
                <a:moveTo>
                  <a:pt x="88900" y="4445"/>
                </a:moveTo>
                <a:lnTo>
                  <a:pt x="76200" y="4572"/>
                </a:lnTo>
                <a:lnTo>
                  <a:pt x="76326" y="17272"/>
                </a:lnTo>
                <a:lnTo>
                  <a:pt x="89026" y="17145"/>
                </a:lnTo>
                <a:lnTo>
                  <a:pt x="88900" y="4445"/>
                </a:lnTo>
                <a:close/>
              </a:path>
              <a:path w="576579" h="210185">
                <a:moveTo>
                  <a:pt x="114300" y="4191"/>
                </a:moveTo>
                <a:lnTo>
                  <a:pt x="101600" y="4318"/>
                </a:lnTo>
                <a:lnTo>
                  <a:pt x="101726" y="17018"/>
                </a:lnTo>
                <a:lnTo>
                  <a:pt x="114426" y="16891"/>
                </a:lnTo>
                <a:lnTo>
                  <a:pt x="114300" y="4191"/>
                </a:lnTo>
                <a:close/>
              </a:path>
              <a:path w="576579" h="210185">
                <a:moveTo>
                  <a:pt x="139700" y="3937"/>
                </a:moveTo>
                <a:lnTo>
                  <a:pt x="127000" y="4064"/>
                </a:lnTo>
                <a:lnTo>
                  <a:pt x="127126" y="16764"/>
                </a:lnTo>
                <a:lnTo>
                  <a:pt x="139826" y="16637"/>
                </a:lnTo>
                <a:lnTo>
                  <a:pt x="139700" y="3937"/>
                </a:lnTo>
                <a:close/>
              </a:path>
              <a:path w="576579" h="210185">
                <a:moveTo>
                  <a:pt x="165100" y="3683"/>
                </a:moveTo>
                <a:lnTo>
                  <a:pt x="152400" y="3810"/>
                </a:lnTo>
                <a:lnTo>
                  <a:pt x="152526" y="16510"/>
                </a:lnTo>
                <a:lnTo>
                  <a:pt x="165226" y="16383"/>
                </a:lnTo>
                <a:lnTo>
                  <a:pt x="165100" y="3683"/>
                </a:lnTo>
                <a:close/>
              </a:path>
              <a:path w="576579" h="210185">
                <a:moveTo>
                  <a:pt x="190500" y="3429"/>
                </a:moveTo>
                <a:lnTo>
                  <a:pt x="177800" y="3556"/>
                </a:lnTo>
                <a:lnTo>
                  <a:pt x="177926" y="16256"/>
                </a:lnTo>
                <a:lnTo>
                  <a:pt x="190626" y="16129"/>
                </a:lnTo>
                <a:lnTo>
                  <a:pt x="190500" y="3429"/>
                </a:lnTo>
                <a:close/>
              </a:path>
              <a:path w="576579" h="210185">
                <a:moveTo>
                  <a:pt x="215900" y="3175"/>
                </a:moveTo>
                <a:lnTo>
                  <a:pt x="203200" y="3302"/>
                </a:lnTo>
                <a:lnTo>
                  <a:pt x="203326" y="16002"/>
                </a:lnTo>
                <a:lnTo>
                  <a:pt x="216026" y="15875"/>
                </a:lnTo>
                <a:lnTo>
                  <a:pt x="215900" y="3175"/>
                </a:lnTo>
                <a:close/>
              </a:path>
              <a:path w="576579" h="210185">
                <a:moveTo>
                  <a:pt x="241300" y="2921"/>
                </a:moveTo>
                <a:lnTo>
                  <a:pt x="228600" y="3048"/>
                </a:lnTo>
                <a:lnTo>
                  <a:pt x="228726" y="15748"/>
                </a:lnTo>
                <a:lnTo>
                  <a:pt x="241426" y="15621"/>
                </a:lnTo>
                <a:lnTo>
                  <a:pt x="241300" y="2921"/>
                </a:lnTo>
                <a:close/>
              </a:path>
              <a:path w="576579" h="210185">
                <a:moveTo>
                  <a:pt x="266700" y="2667"/>
                </a:moveTo>
                <a:lnTo>
                  <a:pt x="254000" y="2794"/>
                </a:lnTo>
                <a:lnTo>
                  <a:pt x="254126" y="15494"/>
                </a:lnTo>
                <a:lnTo>
                  <a:pt x="266826" y="15367"/>
                </a:lnTo>
                <a:lnTo>
                  <a:pt x="266700" y="2667"/>
                </a:lnTo>
                <a:close/>
              </a:path>
              <a:path w="576579" h="210185">
                <a:moveTo>
                  <a:pt x="292100" y="2413"/>
                </a:moveTo>
                <a:lnTo>
                  <a:pt x="279400" y="2540"/>
                </a:lnTo>
                <a:lnTo>
                  <a:pt x="279526" y="15240"/>
                </a:lnTo>
                <a:lnTo>
                  <a:pt x="292226" y="15113"/>
                </a:lnTo>
                <a:lnTo>
                  <a:pt x="292100" y="2413"/>
                </a:lnTo>
                <a:close/>
              </a:path>
              <a:path w="576579" h="210185">
                <a:moveTo>
                  <a:pt x="317500" y="2159"/>
                </a:moveTo>
                <a:lnTo>
                  <a:pt x="304800" y="2286"/>
                </a:lnTo>
                <a:lnTo>
                  <a:pt x="304926" y="14986"/>
                </a:lnTo>
                <a:lnTo>
                  <a:pt x="317626" y="14859"/>
                </a:lnTo>
                <a:lnTo>
                  <a:pt x="317500" y="2159"/>
                </a:lnTo>
                <a:close/>
              </a:path>
              <a:path w="576579" h="210185">
                <a:moveTo>
                  <a:pt x="342900" y="1905"/>
                </a:moveTo>
                <a:lnTo>
                  <a:pt x="330200" y="2032"/>
                </a:lnTo>
                <a:lnTo>
                  <a:pt x="330326" y="14732"/>
                </a:lnTo>
                <a:lnTo>
                  <a:pt x="342900" y="14605"/>
                </a:lnTo>
                <a:lnTo>
                  <a:pt x="342900" y="1905"/>
                </a:lnTo>
                <a:close/>
              </a:path>
              <a:path w="576579" h="210185">
                <a:moveTo>
                  <a:pt x="368172" y="1651"/>
                </a:moveTo>
                <a:lnTo>
                  <a:pt x="355600" y="1778"/>
                </a:lnTo>
                <a:lnTo>
                  <a:pt x="355600" y="14478"/>
                </a:lnTo>
                <a:lnTo>
                  <a:pt x="368300" y="14351"/>
                </a:lnTo>
                <a:lnTo>
                  <a:pt x="368172" y="1651"/>
                </a:lnTo>
                <a:close/>
              </a:path>
              <a:path w="576579" h="210185">
                <a:moveTo>
                  <a:pt x="393572" y="1397"/>
                </a:moveTo>
                <a:lnTo>
                  <a:pt x="380872" y="1524"/>
                </a:lnTo>
                <a:lnTo>
                  <a:pt x="381000" y="14224"/>
                </a:lnTo>
                <a:lnTo>
                  <a:pt x="393700" y="14097"/>
                </a:lnTo>
                <a:lnTo>
                  <a:pt x="393572" y="1397"/>
                </a:lnTo>
                <a:close/>
              </a:path>
              <a:path w="576579" h="210185">
                <a:moveTo>
                  <a:pt x="418972" y="1143"/>
                </a:moveTo>
                <a:lnTo>
                  <a:pt x="406272" y="1270"/>
                </a:lnTo>
                <a:lnTo>
                  <a:pt x="406400" y="13970"/>
                </a:lnTo>
                <a:lnTo>
                  <a:pt x="419100" y="13843"/>
                </a:lnTo>
                <a:lnTo>
                  <a:pt x="418972" y="1143"/>
                </a:lnTo>
                <a:close/>
              </a:path>
              <a:path w="576579" h="210185">
                <a:moveTo>
                  <a:pt x="444372" y="889"/>
                </a:moveTo>
                <a:lnTo>
                  <a:pt x="431672" y="1016"/>
                </a:lnTo>
                <a:lnTo>
                  <a:pt x="431800" y="13716"/>
                </a:lnTo>
                <a:lnTo>
                  <a:pt x="444500" y="13589"/>
                </a:lnTo>
                <a:lnTo>
                  <a:pt x="444372" y="889"/>
                </a:lnTo>
                <a:close/>
              </a:path>
              <a:path w="576579" h="210185">
                <a:moveTo>
                  <a:pt x="469772" y="635"/>
                </a:moveTo>
                <a:lnTo>
                  <a:pt x="457072" y="762"/>
                </a:lnTo>
                <a:lnTo>
                  <a:pt x="457200" y="13462"/>
                </a:lnTo>
                <a:lnTo>
                  <a:pt x="469900" y="13335"/>
                </a:lnTo>
                <a:lnTo>
                  <a:pt x="469772" y="635"/>
                </a:lnTo>
                <a:close/>
              </a:path>
              <a:path w="576579" h="210185">
                <a:moveTo>
                  <a:pt x="495172" y="381"/>
                </a:moveTo>
                <a:lnTo>
                  <a:pt x="482472" y="508"/>
                </a:lnTo>
                <a:lnTo>
                  <a:pt x="482600" y="13208"/>
                </a:lnTo>
                <a:lnTo>
                  <a:pt x="495300" y="13081"/>
                </a:lnTo>
                <a:lnTo>
                  <a:pt x="495172" y="381"/>
                </a:lnTo>
                <a:close/>
              </a:path>
              <a:path w="576579" h="210185">
                <a:moveTo>
                  <a:pt x="520572" y="127"/>
                </a:moveTo>
                <a:lnTo>
                  <a:pt x="507872" y="254"/>
                </a:lnTo>
                <a:lnTo>
                  <a:pt x="508000" y="12954"/>
                </a:lnTo>
                <a:lnTo>
                  <a:pt x="520700" y="12827"/>
                </a:lnTo>
                <a:lnTo>
                  <a:pt x="520572" y="127"/>
                </a:lnTo>
                <a:close/>
              </a:path>
              <a:path w="576579" h="210185">
                <a:moveTo>
                  <a:pt x="527176" y="6604"/>
                </a:moveTo>
                <a:lnTo>
                  <a:pt x="527557" y="19177"/>
                </a:lnTo>
                <a:lnTo>
                  <a:pt x="540130" y="18796"/>
                </a:lnTo>
                <a:lnTo>
                  <a:pt x="539966" y="12700"/>
                </a:lnTo>
                <a:lnTo>
                  <a:pt x="533400" y="12700"/>
                </a:lnTo>
                <a:lnTo>
                  <a:pt x="527176" y="6604"/>
                </a:lnTo>
                <a:close/>
              </a:path>
              <a:path w="576579" h="210185">
                <a:moveTo>
                  <a:pt x="533398" y="12576"/>
                </a:moveTo>
                <a:lnTo>
                  <a:pt x="533526" y="12700"/>
                </a:lnTo>
                <a:lnTo>
                  <a:pt x="533398" y="12576"/>
                </a:lnTo>
                <a:close/>
              </a:path>
              <a:path w="576579" h="210185">
                <a:moveTo>
                  <a:pt x="539622" y="0"/>
                </a:moveTo>
                <a:lnTo>
                  <a:pt x="533272" y="0"/>
                </a:lnTo>
                <a:lnTo>
                  <a:pt x="533398" y="12576"/>
                </a:lnTo>
                <a:lnTo>
                  <a:pt x="533526" y="12700"/>
                </a:lnTo>
                <a:lnTo>
                  <a:pt x="539966" y="12700"/>
                </a:lnTo>
                <a:lnTo>
                  <a:pt x="539622" y="0"/>
                </a:lnTo>
                <a:close/>
              </a:path>
              <a:path w="576579" h="210185">
                <a:moveTo>
                  <a:pt x="540512" y="31496"/>
                </a:moveTo>
                <a:lnTo>
                  <a:pt x="527812" y="31877"/>
                </a:lnTo>
                <a:lnTo>
                  <a:pt x="528192" y="44577"/>
                </a:lnTo>
                <a:lnTo>
                  <a:pt x="540892" y="44196"/>
                </a:lnTo>
                <a:lnTo>
                  <a:pt x="540512" y="31496"/>
                </a:lnTo>
                <a:close/>
              </a:path>
              <a:path w="576579" h="210185">
                <a:moveTo>
                  <a:pt x="541274" y="56896"/>
                </a:moveTo>
                <a:lnTo>
                  <a:pt x="528574" y="57277"/>
                </a:lnTo>
                <a:lnTo>
                  <a:pt x="528954" y="69977"/>
                </a:lnTo>
                <a:lnTo>
                  <a:pt x="541654" y="69596"/>
                </a:lnTo>
                <a:lnTo>
                  <a:pt x="541274" y="56896"/>
                </a:lnTo>
                <a:close/>
              </a:path>
              <a:path w="576579" h="210185">
                <a:moveTo>
                  <a:pt x="542036" y="82296"/>
                </a:moveTo>
                <a:lnTo>
                  <a:pt x="529336" y="82677"/>
                </a:lnTo>
                <a:lnTo>
                  <a:pt x="529716" y="95377"/>
                </a:lnTo>
                <a:lnTo>
                  <a:pt x="542416" y="94996"/>
                </a:lnTo>
                <a:lnTo>
                  <a:pt x="542036" y="82296"/>
                </a:lnTo>
                <a:close/>
              </a:path>
              <a:path w="576579" h="210185">
                <a:moveTo>
                  <a:pt x="542797" y="107696"/>
                </a:moveTo>
                <a:lnTo>
                  <a:pt x="530097" y="108077"/>
                </a:lnTo>
                <a:lnTo>
                  <a:pt x="530478" y="120777"/>
                </a:lnTo>
                <a:lnTo>
                  <a:pt x="543178" y="120396"/>
                </a:lnTo>
                <a:lnTo>
                  <a:pt x="542797" y="107696"/>
                </a:lnTo>
                <a:close/>
              </a:path>
              <a:path w="576579" h="210185">
                <a:moveTo>
                  <a:pt x="530911" y="135196"/>
                </a:moveTo>
                <a:lnTo>
                  <a:pt x="522452" y="137165"/>
                </a:lnTo>
                <a:lnTo>
                  <a:pt x="510587" y="145684"/>
                </a:lnTo>
                <a:lnTo>
                  <a:pt x="502794" y="158037"/>
                </a:lnTo>
                <a:lnTo>
                  <a:pt x="500252" y="172974"/>
                </a:lnTo>
                <a:lnTo>
                  <a:pt x="503685" y="187678"/>
                </a:lnTo>
                <a:lnTo>
                  <a:pt x="512190" y="199548"/>
                </a:lnTo>
                <a:lnTo>
                  <a:pt x="524506" y="207371"/>
                </a:lnTo>
                <a:lnTo>
                  <a:pt x="539368" y="209931"/>
                </a:lnTo>
                <a:lnTo>
                  <a:pt x="554126" y="206496"/>
                </a:lnTo>
                <a:lnTo>
                  <a:pt x="565991" y="197977"/>
                </a:lnTo>
                <a:lnTo>
                  <a:pt x="573784" y="185624"/>
                </a:lnTo>
                <a:lnTo>
                  <a:pt x="576174" y="171577"/>
                </a:lnTo>
                <a:lnTo>
                  <a:pt x="531876" y="171577"/>
                </a:lnTo>
                <a:lnTo>
                  <a:pt x="531621" y="158877"/>
                </a:lnTo>
                <a:lnTo>
                  <a:pt x="544321" y="158496"/>
                </a:lnTo>
                <a:lnTo>
                  <a:pt x="573523" y="158496"/>
                </a:lnTo>
                <a:lnTo>
                  <a:pt x="572946" y="155983"/>
                </a:lnTo>
                <a:lnTo>
                  <a:pt x="565915" y="146177"/>
                </a:lnTo>
                <a:lnTo>
                  <a:pt x="531240" y="146177"/>
                </a:lnTo>
                <a:lnTo>
                  <a:pt x="530911" y="135196"/>
                </a:lnTo>
                <a:close/>
              </a:path>
              <a:path w="576579" h="210185">
                <a:moveTo>
                  <a:pt x="544321" y="158496"/>
                </a:moveTo>
                <a:lnTo>
                  <a:pt x="531621" y="158877"/>
                </a:lnTo>
                <a:lnTo>
                  <a:pt x="531876" y="171577"/>
                </a:lnTo>
                <a:lnTo>
                  <a:pt x="544576" y="171196"/>
                </a:lnTo>
                <a:lnTo>
                  <a:pt x="544321" y="158496"/>
                </a:lnTo>
                <a:close/>
              </a:path>
              <a:path w="576579" h="210185">
                <a:moveTo>
                  <a:pt x="573523" y="158496"/>
                </a:moveTo>
                <a:lnTo>
                  <a:pt x="544321" y="158496"/>
                </a:lnTo>
                <a:lnTo>
                  <a:pt x="544576" y="171196"/>
                </a:lnTo>
                <a:lnTo>
                  <a:pt x="531876" y="171577"/>
                </a:lnTo>
                <a:lnTo>
                  <a:pt x="576174" y="171577"/>
                </a:lnTo>
                <a:lnTo>
                  <a:pt x="576326" y="170688"/>
                </a:lnTo>
                <a:lnTo>
                  <a:pt x="573523" y="158496"/>
                </a:lnTo>
                <a:close/>
              </a:path>
              <a:path w="576579" h="210185">
                <a:moveTo>
                  <a:pt x="537209" y="133731"/>
                </a:moveTo>
                <a:lnTo>
                  <a:pt x="530911" y="135196"/>
                </a:lnTo>
                <a:lnTo>
                  <a:pt x="531240" y="146177"/>
                </a:lnTo>
                <a:lnTo>
                  <a:pt x="543940" y="145796"/>
                </a:lnTo>
                <a:lnTo>
                  <a:pt x="543612" y="134832"/>
                </a:lnTo>
                <a:lnTo>
                  <a:pt x="537209" y="133731"/>
                </a:lnTo>
                <a:close/>
              </a:path>
              <a:path w="576579" h="210185">
                <a:moveTo>
                  <a:pt x="543612" y="134832"/>
                </a:moveTo>
                <a:lnTo>
                  <a:pt x="543940" y="145796"/>
                </a:lnTo>
                <a:lnTo>
                  <a:pt x="531240" y="146177"/>
                </a:lnTo>
                <a:lnTo>
                  <a:pt x="565915" y="146177"/>
                </a:lnTo>
                <a:lnTo>
                  <a:pt x="564435" y="144113"/>
                </a:lnTo>
                <a:lnTo>
                  <a:pt x="552090" y="136290"/>
                </a:lnTo>
                <a:lnTo>
                  <a:pt x="543612" y="134832"/>
                </a:lnTo>
                <a:close/>
              </a:path>
              <a:path w="576579" h="210185">
                <a:moveTo>
                  <a:pt x="543559" y="133096"/>
                </a:moveTo>
                <a:lnTo>
                  <a:pt x="530859" y="133477"/>
                </a:lnTo>
                <a:lnTo>
                  <a:pt x="530911" y="135196"/>
                </a:lnTo>
                <a:lnTo>
                  <a:pt x="537209" y="133731"/>
                </a:lnTo>
                <a:lnTo>
                  <a:pt x="543579" y="133731"/>
                </a:lnTo>
                <a:lnTo>
                  <a:pt x="543559" y="133096"/>
                </a:lnTo>
                <a:close/>
              </a:path>
              <a:path w="576579" h="210185">
                <a:moveTo>
                  <a:pt x="543579" y="133731"/>
                </a:moveTo>
                <a:lnTo>
                  <a:pt x="537209" y="133731"/>
                </a:lnTo>
                <a:lnTo>
                  <a:pt x="543612" y="134832"/>
                </a:lnTo>
                <a:lnTo>
                  <a:pt x="543579" y="133731"/>
                </a:lnTo>
                <a:close/>
              </a:path>
            </a:pathLst>
          </a:custGeom>
          <a:solidFill>
            <a:srgbClr val="2AA82A"/>
          </a:solidFill>
        </p:spPr>
        <p:txBody>
          <a:bodyPr wrap="square" lIns="0" tIns="0" rIns="0" bIns="0" rtlCol="0"/>
          <a:lstStyle/>
          <a:p>
            <a:endParaRPr/>
          </a:p>
        </p:txBody>
      </p:sp>
      <p:sp>
        <p:nvSpPr>
          <p:cNvPr id="6" name="object 6"/>
          <p:cNvSpPr txBox="1"/>
          <p:nvPr/>
        </p:nvSpPr>
        <p:spPr>
          <a:xfrm>
            <a:off x="1897379" y="1901951"/>
            <a:ext cx="1443355" cy="1416050"/>
          </a:xfrm>
          <a:prstGeom prst="rect">
            <a:avLst/>
          </a:prstGeom>
          <a:solidFill>
            <a:srgbClr val="00AF50"/>
          </a:solidFill>
        </p:spPr>
        <p:txBody>
          <a:bodyPr vert="horz" wrap="square" lIns="0" tIns="50800" rIns="0" bIns="0" rtlCol="0">
            <a:spAutoFit/>
          </a:bodyPr>
          <a:lstStyle/>
          <a:p>
            <a:pPr marL="247015" indent="-193040">
              <a:lnSpc>
                <a:spcPct val="100000"/>
              </a:lnSpc>
              <a:spcBef>
                <a:spcPts val="400"/>
              </a:spcBef>
              <a:buFont typeface="Wingdings"/>
              <a:buChar char=""/>
              <a:tabLst>
                <a:tab pos="247650" algn="l"/>
              </a:tabLst>
            </a:pPr>
            <a:r>
              <a:rPr sz="1000" spc="-5" dirty="0">
                <a:solidFill>
                  <a:srgbClr val="FFFFFF"/>
                </a:solidFill>
                <a:latin typeface="Arial"/>
                <a:cs typeface="Arial"/>
              </a:rPr>
              <a:t>Data</a:t>
            </a:r>
            <a:endParaRPr sz="1000">
              <a:latin typeface="Arial"/>
              <a:cs typeface="Arial"/>
            </a:endParaRPr>
          </a:p>
          <a:p>
            <a:pPr marL="247015" indent="-193040">
              <a:lnSpc>
                <a:spcPct val="100000"/>
              </a:lnSpc>
              <a:spcBef>
                <a:spcPts val="600"/>
              </a:spcBef>
              <a:buFont typeface="Wingdings"/>
              <a:buChar char=""/>
              <a:tabLst>
                <a:tab pos="247650" algn="l"/>
              </a:tabLst>
            </a:pPr>
            <a:r>
              <a:rPr sz="1000" spc="-5" dirty="0">
                <a:solidFill>
                  <a:srgbClr val="FFFFFF"/>
                </a:solidFill>
                <a:latin typeface="Arial"/>
                <a:cs typeface="Arial"/>
              </a:rPr>
              <a:t>Source systems</a:t>
            </a:r>
            <a:r>
              <a:rPr sz="1000" spc="-95" dirty="0">
                <a:solidFill>
                  <a:srgbClr val="FFFFFF"/>
                </a:solidFill>
                <a:latin typeface="Arial"/>
                <a:cs typeface="Arial"/>
              </a:rPr>
              <a:t> </a:t>
            </a:r>
            <a:r>
              <a:rPr sz="1000" spc="-5" dirty="0">
                <a:solidFill>
                  <a:srgbClr val="FFFFFF"/>
                </a:solidFill>
                <a:latin typeface="Arial"/>
                <a:cs typeface="Arial"/>
              </a:rPr>
              <a:t>of</a:t>
            </a:r>
            <a:endParaRPr sz="1000">
              <a:latin typeface="Arial"/>
              <a:cs typeface="Arial"/>
            </a:endParaRPr>
          </a:p>
          <a:p>
            <a:pPr marL="247015">
              <a:lnSpc>
                <a:spcPct val="100000"/>
              </a:lnSpc>
            </a:pPr>
            <a:r>
              <a:rPr sz="1000" spc="-5" dirty="0">
                <a:solidFill>
                  <a:srgbClr val="FFFFFF"/>
                </a:solidFill>
                <a:latin typeface="Arial"/>
                <a:cs typeface="Arial"/>
              </a:rPr>
              <a:t>record</a:t>
            </a:r>
            <a:endParaRPr sz="1000">
              <a:latin typeface="Arial"/>
              <a:cs typeface="Arial"/>
            </a:endParaRPr>
          </a:p>
          <a:p>
            <a:pPr marL="247015" marR="374015" indent="-193040">
              <a:lnSpc>
                <a:spcPct val="100000"/>
              </a:lnSpc>
              <a:spcBef>
                <a:spcPts val="600"/>
              </a:spcBef>
              <a:buFont typeface="Wingdings"/>
              <a:buChar char=""/>
              <a:tabLst>
                <a:tab pos="247650" algn="l"/>
              </a:tabLst>
            </a:pPr>
            <a:r>
              <a:rPr sz="1000" spc="-5" dirty="0">
                <a:solidFill>
                  <a:srgbClr val="FFFFFF"/>
                </a:solidFill>
                <a:latin typeface="Arial"/>
                <a:cs typeface="Arial"/>
              </a:rPr>
              <a:t>Data </a:t>
            </a:r>
            <a:r>
              <a:rPr sz="1000" spc="-10" dirty="0">
                <a:solidFill>
                  <a:srgbClr val="FFFFFF"/>
                </a:solidFill>
                <a:latin typeface="Arial"/>
                <a:cs typeface="Arial"/>
              </a:rPr>
              <a:t>owned</a:t>
            </a:r>
            <a:r>
              <a:rPr sz="1000" spc="-60" dirty="0">
                <a:solidFill>
                  <a:srgbClr val="FFFFFF"/>
                </a:solidFill>
                <a:latin typeface="Arial"/>
                <a:cs typeface="Arial"/>
              </a:rPr>
              <a:t> </a:t>
            </a:r>
            <a:r>
              <a:rPr sz="1000" spc="-5" dirty="0">
                <a:solidFill>
                  <a:srgbClr val="FFFFFF"/>
                </a:solidFill>
                <a:latin typeface="Arial"/>
                <a:cs typeface="Arial"/>
              </a:rPr>
              <a:t>at  origin</a:t>
            </a:r>
            <a:endParaRPr sz="1000">
              <a:latin typeface="Arial"/>
              <a:cs typeface="Arial"/>
            </a:endParaRPr>
          </a:p>
          <a:p>
            <a:pPr marL="247015" marR="229235" indent="-193040">
              <a:lnSpc>
                <a:spcPct val="100000"/>
              </a:lnSpc>
              <a:spcBef>
                <a:spcPts val="600"/>
              </a:spcBef>
              <a:buFont typeface="Wingdings"/>
              <a:buChar char=""/>
              <a:tabLst>
                <a:tab pos="247650" algn="l"/>
              </a:tabLst>
            </a:pPr>
            <a:r>
              <a:rPr sz="1000" spc="-5" dirty="0">
                <a:solidFill>
                  <a:srgbClr val="FFFFFF"/>
                </a:solidFill>
                <a:latin typeface="Arial"/>
                <a:cs typeface="Arial"/>
              </a:rPr>
              <a:t>Raw</a:t>
            </a:r>
            <a:r>
              <a:rPr sz="1000" spc="-50" dirty="0">
                <a:solidFill>
                  <a:srgbClr val="FFFFFF"/>
                </a:solidFill>
                <a:latin typeface="Arial"/>
                <a:cs typeface="Arial"/>
              </a:rPr>
              <a:t> </a:t>
            </a:r>
            <a:r>
              <a:rPr sz="1000" spc="-5" dirty="0">
                <a:solidFill>
                  <a:srgbClr val="FFFFFF"/>
                </a:solidFill>
                <a:latin typeface="Arial"/>
                <a:cs typeface="Arial"/>
              </a:rPr>
              <a:t>cornerstone  </a:t>
            </a:r>
            <a:r>
              <a:rPr sz="1000" spc="-10" dirty="0">
                <a:solidFill>
                  <a:srgbClr val="FFFFFF"/>
                </a:solidFill>
                <a:latin typeface="Arial"/>
                <a:cs typeface="Arial"/>
              </a:rPr>
              <a:t>data</a:t>
            </a:r>
            <a:endParaRPr sz="1000">
              <a:latin typeface="Arial"/>
              <a:cs typeface="Arial"/>
            </a:endParaRPr>
          </a:p>
        </p:txBody>
      </p:sp>
      <p:sp>
        <p:nvSpPr>
          <p:cNvPr id="7" name="object 7"/>
          <p:cNvSpPr/>
          <p:nvPr/>
        </p:nvSpPr>
        <p:spPr>
          <a:xfrm>
            <a:off x="6746240" y="1810511"/>
            <a:ext cx="0" cy="1292860"/>
          </a:xfrm>
          <a:custGeom>
            <a:avLst/>
            <a:gdLst/>
            <a:ahLst/>
            <a:cxnLst/>
            <a:rect l="l" t="t" r="r" b="b"/>
            <a:pathLst>
              <a:path h="1292860">
                <a:moveTo>
                  <a:pt x="0" y="0"/>
                </a:moveTo>
                <a:lnTo>
                  <a:pt x="0" y="1292352"/>
                </a:lnTo>
              </a:path>
            </a:pathLst>
          </a:custGeom>
          <a:ln w="12700">
            <a:solidFill>
              <a:srgbClr val="002B82"/>
            </a:solidFill>
            <a:prstDash val="dash"/>
          </a:ln>
        </p:spPr>
        <p:txBody>
          <a:bodyPr wrap="square" lIns="0" tIns="0" rIns="0" bIns="0" rtlCol="0"/>
          <a:lstStyle/>
          <a:p>
            <a:endParaRPr/>
          </a:p>
        </p:txBody>
      </p:sp>
      <p:sp>
        <p:nvSpPr>
          <p:cNvPr id="8" name="object 8"/>
          <p:cNvSpPr/>
          <p:nvPr/>
        </p:nvSpPr>
        <p:spPr>
          <a:xfrm>
            <a:off x="6212840" y="2403475"/>
            <a:ext cx="534035" cy="887094"/>
          </a:xfrm>
          <a:custGeom>
            <a:avLst/>
            <a:gdLst/>
            <a:ahLst/>
            <a:cxnLst/>
            <a:rect l="l" t="t" r="r" b="b"/>
            <a:pathLst>
              <a:path w="534034" h="887095">
                <a:moveTo>
                  <a:pt x="533273" y="0"/>
                </a:moveTo>
                <a:lnTo>
                  <a:pt x="520573" y="126"/>
                </a:lnTo>
                <a:lnTo>
                  <a:pt x="520827" y="12826"/>
                </a:lnTo>
                <a:lnTo>
                  <a:pt x="533527" y="12700"/>
                </a:lnTo>
                <a:lnTo>
                  <a:pt x="533273" y="0"/>
                </a:lnTo>
                <a:close/>
              </a:path>
              <a:path w="534034" h="887095">
                <a:moveTo>
                  <a:pt x="507873" y="380"/>
                </a:moveTo>
                <a:lnTo>
                  <a:pt x="495173" y="508"/>
                </a:lnTo>
                <a:lnTo>
                  <a:pt x="495427" y="13208"/>
                </a:lnTo>
                <a:lnTo>
                  <a:pt x="508127" y="13080"/>
                </a:lnTo>
                <a:lnTo>
                  <a:pt x="507873" y="380"/>
                </a:lnTo>
                <a:close/>
              </a:path>
              <a:path w="534034" h="887095">
                <a:moveTo>
                  <a:pt x="482473" y="635"/>
                </a:moveTo>
                <a:lnTo>
                  <a:pt x="469773" y="762"/>
                </a:lnTo>
                <a:lnTo>
                  <a:pt x="470027" y="13462"/>
                </a:lnTo>
                <a:lnTo>
                  <a:pt x="482727" y="13335"/>
                </a:lnTo>
                <a:lnTo>
                  <a:pt x="482473" y="635"/>
                </a:lnTo>
                <a:close/>
              </a:path>
              <a:path w="534034" h="887095">
                <a:moveTo>
                  <a:pt x="457073" y="1015"/>
                </a:moveTo>
                <a:lnTo>
                  <a:pt x="444373" y="1142"/>
                </a:lnTo>
                <a:lnTo>
                  <a:pt x="444627" y="13842"/>
                </a:lnTo>
                <a:lnTo>
                  <a:pt x="457327" y="13715"/>
                </a:lnTo>
                <a:lnTo>
                  <a:pt x="457073" y="1015"/>
                </a:lnTo>
                <a:close/>
              </a:path>
              <a:path w="534034" h="887095">
                <a:moveTo>
                  <a:pt x="431800" y="1270"/>
                </a:moveTo>
                <a:lnTo>
                  <a:pt x="419100" y="1524"/>
                </a:lnTo>
                <a:lnTo>
                  <a:pt x="419227" y="14224"/>
                </a:lnTo>
                <a:lnTo>
                  <a:pt x="431927" y="13970"/>
                </a:lnTo>
                <a:lnTo>
                  <a:pt x="431800" y="1270"/>
                </a:lnTo>
                <a:close/>
              </a:path>
              <a:path w="534034" h="887095">
                <a:moveTo>
                  <a:pt x="406400" y="1650"/>
                </a:moveTo>
                <a:lnTo>
                  <a:pt x="393700" y="1777"/>
                </a:lnTo>
                <a:lnTo>
                  <a:pt x="393827" y="14477"/>
                </a:lnTo>
                <a:lnTo>
                  <a:pt x="406527" y="14350"/>
                </a:lnTo>
                <a:lnTo>
                  <a:pt x="406400" y="1650"/>
                </a:lnTo>
                <a:close/>
              </a:path>
              <a:path w="534034" h="887095">
                <a:moveTo>
                  <a:pt x="381000" y="1904"/>
                </a:moveTo>
                <a:lnTo>
                  <a:pt x="368300" y="2159"/>
                </a:lnTo>
                <a:lnTo>
                  <a:pt x="368427" y="14859"/>
                </a:lnTo>
                <a:lnTo>
                  <a:pt x="381127" y="14604"/>
                </a:lnTo>
                <a:lnTo>
                  <a:pt x="381000" y="1904"/>
                </a:lnTo>
                <a:close/>
              </a:path>
              <a:path w="534034" h="887095">
                <a:moveTo>
                  <a:pt x="355600" y="2286"/>
                </a:moveTo>
                <a:lnTo>
                  <a:pt x="342900" y="2412"/>
                </a:lnTo>
                <a:lnTo>
                  <a:pt x="343027" y="15112"/>
                </a:lnTo>
                <a:lnTo>
                  <a:pt x="355727" y="14986"/>
                </a:lnTo>
                <a:lnTo>
                  <a:pt x="355600" y="2286"/>
                </a:lnTo>
                <a:close/>
              </a:path>
              <a:path w="534034" h="887095">
                <a:moveTo>
                  <a:pt x="330200" y="2666"/>
                </a:moveTo>
                <a:lnTo>
                  <a:pt x="317500" y="2794"/>
                </a:lnTo>
                <a:lnTo>
                  <a:pt x="317627" y="15494"/>
                </a:lnTo>
                <a:lnTo>
                  <a:pt x="330327" y="15366"/>
                </a:lnTo>
                <a:lnTo>
                  <a:pt x="330200" y="2666"/>
                </a:lnTo>
                <a:close/>
              </a:path>
              <a:path w="534034" h="887095">
                <a:moveTo>
                  <a:pt x="304800" y="2921"/>
                </a:moveTo>
                <a:lnTo>
                  <a:pt x="292100" y="3048"/>
                </a:lnTo>
                <a:lnTo>
                  <a:pt x="292227" y="15748"/>
                </a:lnTo>
                <a:lnTo>
                  <a:pt x="304927" y="15621"/>
                </a:lnTo>
                <a:lnTo>
                  <a:pt x="304800" y="2921"/>
                </a:lnTo>
                <a:close/>
              </a:path>
              <a:path w="534034" h="887095">
                <a:moveTo>
                  <a:pt x="279400" y="3301"/>
                </a:moveTo>
                <a:lnTo>
                  <a:pt x="266700" y="3428"/>
                </a:lnTo>
                <a:lnTo>
                  <a:pt x="266826" y="16128"/>
                </a:lnTo>
                <a:lnTo>
                  <a:pt x="279526" y="16001"/>
                </a:lnTo>
                <a:lnTo>
                  <a:pt x="279400" y="3301"/>
                </a:lnTo>
                <a:close/>
              </a:path>
              <a:path w="534034" h="887095">
                <a:moveTo>
                  <a:pt x="254000" y="3555"/>
                </a:moveTo>
                <a:lnTo>
                  <a:pt x="241300" y="3683"/>
                </a:lnTo>
                <a:lnTo>
                  <a:pt x="241426" y="16383"/>
                </a:lnTo>
                <a:lnTo>
                  <a:pt x="254126" y="16255"/>
                </a:lnTo>
                <a:lnTo>
                  <a:pt x="254000" y="3555"/>
                </a:lnTo>
                <a:close/>
              </a:path>
              <a:path w="534034" h="887095">
                <a:moveTo>
                  <a:pt x="228600" y="3937"/>
                </a:moveTo>
                <a:lnTo>
                  <a:pt x="215900" y="4063"/>
                </a:lnTo>
                <a:lnTo>
                  <a:pt x="216026" y="16763"/>
                </a:lnTo>
                <a:lnTo>
                  <a:pt x="228726" y="16637"/>
                </a:lnTo>
                <a:lnTo>
                  <a:pt x="228600" y="3937"/>
                </a:lnTo>
                <a:close/>
              </a:path>
              <a:path w="534034" h="887095">
                <a:moveTo>
                  <a:pt x="203200" y="4190"/>
                </a:moveTo>
                <a:lnTo>
                  <a:pt x="190500" y="4445"/>
                </a:lnTo>
                <a:lnTo>
                  <a:pt x="190626" y="17145"/>
                </a:lnTo>
                <a:lnTo>
                  <a:pt x="203326" y="16890"/>
                </a:lnTo>
                <a:lnTo>
                  <a:pt x="203200" y="4190"/>
                </a:lnTo>
                <a:close/>
              </a:path>
              <a:path w="534034" h="887095">
                <a:moveTo>
                  <a:pt x="177800" y="4572"/>
                </a:moveTo>
                <a:lnTo>
                  <a:pt x="165100" y="4699"/>
                </a:lnTo>
                <a:lnTo>
                  <a:pt x="165226" y="17399"/>
                </a:lnTo>
                <a:lnTo>
                  <a:pt x="177926" y="17272"/>
                </a:lnTo>
                <a:lnTo>
                  <a:pt x="177800" y="4572"/>
                </a:lnTo>
                <a:close/>
              </a:path>
              <a:path w="534034" h="887095">
                <a:moveTo>
                  <a:pt x="152400" y="4825"/>
                </a:moveTo>
                <a:lnTo>
                  <a:pt x="139700" y="5079"/>
                </a:lnTo>
                <a:lnTo>
                  <a:pt x="139826" y="17779"/>
                </a:lnTo>
                <a:lnTo>
                  <a:pt x="152526" y="17525"/>
                </a:lnTo>
                <a:lnTo>
                  <a:pt x="152400" y="4825"/>
                </a:lnTo>
                <a:close/>
              </a:path>
              <a:path w="534034" h="887095">
                <a:moveTo>
                  <a:pt x="127000" y="5207"/>
                </a:moveTo>
                <a:lnTo>
                  <a:pt x="114300" y="5334"/>
                </a:lnTo>
                <a:lnTo>
                  <a:pt x="114426" y="18034"/>
                </a:lnTo>
                <a:lnTo>
                  <a:pt x="127126" y="17907"/>
                </a:lnTo>
                <a:lnTo>
                  <a:pt x="127000" y="5207"/>
                </a:lnTo>
                <a:close/>
              </a:path>
              <a:path w="534034" h="887095">
                <a:moveTo>
                  <a:pt x="101600" y="5587"/>
                </a:moveTo>
                <a:lnTo>
                  <a:pt x="88900" y="5714"/>
                </a:lnTo>
                <a:lnTo>
                  <a:pt x="89026" y="18414"/>
                </a:lnTo>
                <a:lnTo>
                  <a:pt x="101726" y="18287"/>
                </a:lnTo>
                <a:lnTo>
                  <a:pt x="101600" y="5587"/>
                </a:lnTo>
                <a:close/>
              </a:path>
              <a:path w="534034" h="887095">
                <a:moveTo>
                  <a:pt x="76200" y="5841"/>
                </a:moveTo>
                <a:lnTo>
                  <a:pt x="63500" y="5969"/>
                </a:lnTo>
                <a:lnTo>
                  <a:pt x="63626" y="18669"/>
                </a:lnTo>
                <a:lnTo>
                  <a:pt x="76326" y="18541"/>
                </a:lnTo>
                <a:lnTo>
                  <a:pt x="76200" y="5841"/>
                </a:lnTo>
                <a:close/>
              </a:path>
              <a:path w="534034" h="887095">
                <a:moveTo>
                  <a:pt x="50800" y="6223"/>
                </a:moveTo>
                <a:lnTo>
                  <a:pt x="38100" y="6350"/>
                </a:lnTo>
                <a:lnTo>
                  <a:pt x="38226" y="19050"/>
                </a:lnTo>
                <a:lnTo>
                  <a:pt x="50926" y="18923"/>
                </a:lnTo>
                <a:lnTo>
                  <a:pt x="50800" y="6223"/>
                </a:lnTo>
                <a:close/>
              </a:path>
              <a:path w="534034" h="887095">
                <a:moveTo>
                  <a:pt x="42925" y="23749"/>
                </a:moveTo>
                <a:lnTo>
                  <a:pt x="30225" y="23749"/>
                </a:lnTo>
                <a:lnTo>
                  <a:pt x="30225" y="36449"/>
                </a:lnTo>
                <a:lnTo>
                  <a:pt x="42925" y="36449"/>
                </a:lnTo>
                <a:lnTo>
                  <a:pt x="42925" y="23749"/>
                </a:lnTo>
                <a:close/>
              </a:path>
              <a:path w="534034" h="887095">
                <a:moveTo>
                  <a:pt x="42925" y="49149"/>
                </a:moveTo>
                <a:lnTo>
                  <a:pt x="30225" y="49149"/>
                </a:lnTo>
                <a:lnTo>
                  <a:pt x="30225" y="61849"/>
                </a:lnTo>
                <a:lnTo>
                  <a:pt x="42925" y="61849"/>
                </a:lnTo>
                <a:lnTo>
                  <a:pt x="42925" y="49149"/>
                </a:lnTo>
                <a:close/>
              </a:path>
              <a:path w="534034" h="887095">
                <a:moveTo>
                  <a:pt x="43052" y="74549"/>
                </a:moveTo>
                <a:lnTo>
                  <a:pt x="30352" y="74549"/>
                </a:lnTo>
                <a:lnTo>
                  <a:pt x="30352" y="87249"/>
                </a:lnTo>
                <a:lnTo>
                  <a:pt x="43052" y="87249"/>
                </a:lnTo>
                <a:lnTo>
                  <a:pt x="43052" y="74549"/>
                </a:lnTo>
                <a:close/>
              </a:path>
              <a:path w="534034" h="887095">
                <a:moveTo>
                  <a:pt x="43052" y="99949"/>
                </a:moveTo>
                <a:lnTo>
                  <a:pt x="30352" y="99949"/>
                </a:lnTo>
                <a:lnTo>
                  <a:pt x="30352" y="112649"/>
                </a:lnTo>
                <a:lnTo>
                  <a:pt x="43052" y="112649"/>
                </a:lnTo>
                <a:lnTo>
                  <a:pt x="43052" y="99949"/>
                </a:lnTo>
                <a:close/>
              </a:path>
              <a:path w="534034" h="887095">
                <a:moveTo>
                  <a:pt x="43052" y="125349"/>
                </a:moveTo>
                <a:lnTo>
                  <a:pt x="30352" y="125349"/>
                </a:lnTo>
                <a:lnTo>
                  <a:pt x="30352" y="138049"/>
                </a:lnTo>
                <a:lnTo>
                  <a:pt x="43052" y="138049"/>
                </a:lnTo>
                <a:lnTo>
                  <a:pt x="43052" y="125349"/>
                </a:lnTo>
                <a:close/>
              </a:path>
              <a:path w="534034" h="887095">
                <a:moveTo>
                  <a:pt x="43180" y="150749"/>
                </a:moveTo>
                <a:lnTo>
                  <a:pt x="30480" y="150749"/>
                </a:lnTo>
                <a:lnTo>
                  <a:pt x="30480" y="163449"/>
                </a:lnTo>
                <a:lnTo>
                  <a:pt x="43180" y="163449"/>
                </a:lnTo>
                <a:lnTo>
                  <a:pt x="43180" y="150749"/>
                </a:lnTo>
                <a:close/>
              </a:path>
              <a:path w="534034" h="887095">
                <a:moveTo>
                  <a:pt x="43180" y="176149"/>
                </a:moveTo>
                <a:lnTo>
                  <a:pt x="30480" y="176149"/>
                </a:lnTo>
                <a:lnTo>
                  <a:pt x="30480" y="188849"/>
                </a:lnTo>
                <a:lnTo>
                  <a:pt x="43180" y="188849"/>
                </a:lnTo>
                <a:lnTo>
                  <a:pt x="43180" y="176149"/>
                </a:lnTo>
                <a:close/>
              </a:path>
              <a:path w="534034" h="887095">
                <a:moveTo>
                  <a:pt x="43180" y="201549"/>
                </a:moveTo>
                <a:lnTo>
                  <a:pt x="30480" y="201549"/>
                </a:lnTo>
                <a:lnTo>
                  <a:pt x="30607" y="214249"/>
                </a:lnTo>
                <a:lnTo>
                  <a:pt x="43307" y="214249"/>
                </a:lnTo>
                <a:lnTo>
                  <a:pt x="43180" y="201549"/>
                </a:lnTo>
                <a:close/>
              </a:path>
              <a:path w="534034" h="887095">
                <a:moveTo>
                  <a:pt x="43307" y="226949"/>
                </a:moveTo>
                <a:lnTo>
                  <a:pt x="30607" y="226949"/>
                </a:lnTo>
                <a:lnTo>
                  <a:pt x="30607" y="239649"/>
                </a:lnTo>
                <a:lnTo>
                  <a:pt x="43307" y="239649"/>
                </a:lnTo>
                <a:lnTo>
                  <a:pt x="43307" y="226949"/>
                </a:lnTo>
                <a:close/>
              </a:path>
              <a:path w="534034" h="887095">
                <a:moveTo>
                  <a:pt x="43307" y="252349"/>
                </a:moveTo>
                <a:lnTo>
                  <a:pt x="30607" y="252349"/>
                </a:lnTo>
                <a:lnTo>
                  <a:pt x="30607" y="265049"/>
                </a:lnTo>
                <a:lnTo>
                  <a:pt x="43307" y="265049"/>
                </a:lnTo>
                <a:lnTo>
                  <a:pt x="43307" y="252349"/>
                </a:lnTo>
                <a:close/>
              </a:path>
              <a:path w="534034" h="887095">
                <a:moveTo>
                  <a:pt x="43434" y="277749"/>
                </a:moveTo>
                <a:lnTo>
                  <a:pt x="30734" y="277749"/>
                </a:lnTo>
                <a:lnTo>
                  <a:pt x="30734" y="290449"/>
                </a:lnTo>
                <a:lnTo>
                  <a:pt x="43434" y="290449"/>
                </a:lnTo>
                <a:lnTo>
                  <a:pt x="43434" y="277749"/>
                </a:lnTo>
                <a:close/>
              </a:path>
              <a:path w="534034" h="887095">
                <a:moveTo>
                  <a:pt x="43434" y="303149"/>
                </a:moveTo>
                <a:lnTo>
                  <a:pt x="30734" y="303149"/>
                </a:lnTo>
                <a:lnTo>
                  <a:pt x="30734" y="315849"/>
                </a:lnTo>
                <a:lnTo>
                  <a:pt x="43434" y="315849"/>
                </a:lnTo>
                <a:lnTo>
                  <a:pt x="43434" y="303149"/>
                </a:lnTo>
                <a:close/>
              </a:path>
              <a:path w="534034" h="887095">
                <a:moveTo>
                  <a:pt x="43434" y="328549"/>
                </a:moveTo>
                <a:lnTo>
                  <a:pt x="30734" y="328549"/>
                </a:lnTo>
                <a:lnTo>
                  <a:pt x="30734" y="341249"/>
                </a:lnTo>
                <a:lnTo>
                  <a:pt x="43434" y="341249"/>
                </a:lnTo>
                <a:lnTo>
                  <a:pt x="43434" y="328549"/>
                </a:lnTo>
                <a:close/>
              </a:path>
              <a:path w="534034" h="887095">
                <a:moveTo>
                  <a:pt x="43561" y="353949"/>
                </a:moveTo>
                <a:lnTo>
                  <a:pt x="30861" y="353949"/>
                </a:lnTo>
                <a:lnTo>
                  <a:pt x="30861" y="366649"/>
                </a:lnTo>
                <a:lnTo>
                  <a:pt x="43561" y="366649"/>
                </a:lnTo>
                <a:lnTo>
                  <a:pt x="43561" y="353949"/>
                </a:lnTo>
                <a:close/>
              </a:path>
              <a:path w="534034" h="887095">
                <a:moveTo>
                  <a:pt x="43561" y="379349"/>
                </a:moveTo>
                <a:lnTo>
                  <a:pt x="30861" y="379349"/>
                </a:lnTo>
                <a:lnTo>
                  <a:pt x="30861" y="392049"/>
                </a:lnTo>
                <a:lnTo>
                  <a:pt x="43561" y="392049"/>
                </a:lnTo>
                <a:lnTo>
                  <a:pt x="43561" y="379349"/>
                </a:lnTo>
                <a:close/>
              </a:path>
              <a:path w="534034" h="887095">
                <a:moveTo>
                  <a:pt x="43561" y="404749"/>
                </a:moveTo>
                <a:lnTo>
                  <a:pt x="30861" y="404749"/>
                </a:lnTo>
                <a:lnTo>
                  <a:pt x="30987" y="417449"/>
                </a:lnTo>
                <a:lnTo>
                  <a:pt x="43687" y="417449"/>
                </a:lnTo>
                <a:lnTo>
                  <a:pt x="43561" y="404749"/>
                </a:lnTo>
                <a:close/>
              </a:path>
              <a:path w="534034" h="887095">
                <a:moveTo>
                  <a:pt x="43687" y="430149"/>
                </a:moveTo>
                <a:lnTo>
                  <a:pt x="30987" y="430149"/>
                </a:lnTo>
                <a:lnTo>
                  <a:pt x="30987" y="442849"/>
                </a:lnTo>
                <a:lnTo>
                  <a:pt x="43687" y="442849"/>
                </a:lnTo>
                <a:lnTo>
                  <a:pt x="43687" y="430149"/>
                </a:lnTo>
                <a:close/>
              </a:path>
              <a:path w="534034" h="887095">
                <a:moveTo>
                  <a:pt x="43687" y="455549"/>
                </a:moveTo>
                <a:lnTo>
                  <a:pt x="30987" y="455549"/>
                </a:lnTo>
                <a:lnTo>
                  <a:pt x="30987" y="468249"/>
                </a:lnTo>
                <a:lnTo>
                  <a:pt x="43687" y="468249"/>
                </a:lnTo>
                <a:lnTo>
                  <a:pt x="43687" y="455549"/>
                </a:lnTo>
                <a:close/>
              </a:path>
              <a:path w="534034" h="887095">
                <a:moveTo>
                  <a:pt x="43814" y="480949"/>
                </a:moveTo>
                <a:lnTo>
                  <a:pt x="31114" y="480949"/>
                </a:lnTo>
                <a:lnTo>
                  <a:pt x="31114" y="493649"/>
                </a:lnTo>
                <a:lnTo>
                  <a:pt x="43814" y="493649"/>
                </a:lnTo>
                <a:lnTo>
                  <a:pt x="43814" y="480949"/>
                </a:lnTo>
                <a:close/>
              </a:path>
              <a:path w="534034" h="887095">
                <a:moveTo>
                  <a:pt x="43814" y="506349"/>
                </a:moveTo>
                <a:lnTo>
                  <a:pt x="31114" y="506349"/>
                </a:lnTo>
                <a:lnTo>
                  <a:pt x="31114" y="519049"/>
                </a:lnTo>
                <a:lnTo>
                  <a:pt x="43814" y="519049"/>
                </a:lnTo>
                <a:lnTo>
                  <a:pt x="43814" y="506349"/>
                </a:lnTo>
                <a:close/>
              </a:path>
              <a:path w="534034" h="887095">
                <a:moveTo>
                  <a:pt x="43814" y="531749"/>
                </a:moveTo>
                <a:lnTo>
                  <a:pt x="31114" y="531749"/>
                </a:lnTo>
                <a:lnTo>
                  <a:pt x="31114" y="544449"/>
                </a:lnTo>
                <a:lnTo>
                  <a:pt x="43814" y="544449"/>
                </a:lnTo>
                <a:lnTo>
                  <a:pt x="43814" y="531749"/>
                </a:lnTo>
                <a:close/>
              </a:path>
              <a:path w="534034" h="887095">
                <a:moveTo>
                  <a:pt x="43942" y="557149"/>
                </a:moveTo>
                <a:lnTo>
                  <a:pt x="31242" y="557149"/>
                </a:lnTo>
                <a:lnTo>
                  <a:pt x="31242" y="569849"/>
                </a:lnTo>
                <a:lnTo>
                  <a:pt x="43942" y="569849"/>
                </a:lnTo>
                <a:lnTo>
                  <a:pt x="43942" y="557149"/>
                </a:lnTo>
                <a:close/>
              </a:path>
              <a:path w="534034" h="887095">
                <a:moveTo>
                  <a:pt x="43942" y="582549"/>
                </a:moveTo>
                <a:lnTo>
                  <a:pt x="31242" y="582549"/>
                </a:lnTo>
                <a:lnTo>
                  <a:pt x="31242" y="595249"/>
                </a:lnTo>
                <a:lnTo>
                  <a:pt x="43942" y="595249"/>
                </a:lnTo>
                <a:lnTo>
                  <a:pt x="43942" y="582549"/>
                </a:lnTo>
                <a:close/>
              </a:path>
              <a:path w="534034" h="887095">
                <a:moveTo>
                  <a:pt x="43942" y="607949"/>
                </a:moveTo>
                <a:lnTo>
                  <a:pt x="31242" y="607949"/>
                </a:lnTo>
                <a:lnTo>
                  <a:pt x="31369" y="620649"/>
                </a:lnTo>
                <a:lnTo>
                  <a:pt x="44069" y="620649"/>
                </a:lnTo>
                <a:lnTo>
                  <a:pt x="43942" y="607949"/>
                </a:lnTo>
                <a:close/>
              </a:path>
              <a:path w="534034" h="887095">
                <a:moveTo>
                  <a:pt x="44069" y="633349"/>
                </a:moveTo>
                <a:lnTo>
                  <a:pt x="31369" y="633349"/>
                </a:lnTo>
                <a:lnTo>
                  <a:pt x="31369" y="646049"/>
                </a:lnTo>
                <a:lnTo>
                  <a:pt x="44069" y="646049"/>
                </a:lnTo>
                <a:lnTo>
                  <a:pt x="44069" y="633349"/>
                </a:lnTo>
                <a:close/>
              </a:path>
              <a:path w="534034" h="887095">
                <a:moveTo>
                  <a:pt x="44069" y="658749"/>
                </a:moveTo>
                <a:lnTo>
                  <a:pt x="31369" y="658749"/>
                </a:lnTo>
                <a:lnTo>
                  <a:pt x="31369" y="671449"/>
                </a:lnTo>
                <a:lnTo>
                  <a:pt x="44069" y="671449"/>
                </a:lnTo>
                <a:lnTo>
                  <a:pt x="44069" y="658749"/>
                </a:lnTo>
                <a:close/>
              </a:path>
              <a:path w="534034" h="887095">
                <a:moveTo>
                  <a:pt x="44196" y="684149"/>
                </a:moveTo>
                <a:lnTo>
                  <a:pt x="31496" y="684149"/>
                </a:lnTo>
                <a:lnTo>
                  <a:pt x="31496" y="696849"/>
                </a:lnTo>
                <a:lnTo>
                  <a:pt x="44196" y="696849"/>
                </a:lnTo>
                <a:lnTo>
                  <a:pt x="44196" y="684149"/>
                </a:lnTo>
                <a:close/>
              </a:path>
              <a:path w="534034" h="887095">
                <a:moveTo>
                  <a:pt x="44196" y="709549"/>
                </a:moveTo>
                <a:lnTo>
                  <a:pt x="31496" y="709549"/>
                </a:lnTo>
                <a:lnTo>
                  <a:pt x="31496" y="722249"/>
                </a:lnTo>
                <a:lnTo>
                  <a:pt x="44196" y="722249"/>
                </a:lnTo>
                <a:lnTo>
                  <a:pt x="44196" y="709549"/>
                </a:lnTo>
                <a:close/>
              </a:path>
              <a:path w="534034" h="887095">
                <a:moveTo>
                  <a:pt x="44196" y="734949"/>
                </a:moveTo>
                <a:lnTo>
                  <a:pt x="31496" y="734949"/>
                </a:lnTo>
                <a:lnTo>
                  <a:pt x="31623" y="747649"/>
                </a:lnTo>
                <a:lnTo>
                  <a:pt x="44323" y="747649"/>
                </a:lnTo>
                <a:lnTo>
                  <a:pt x="44196" y="734949"/>
                </a:lnTo>
                <a:close/>
              </a:path>
              <a:path w="534034" h="887095">
                <a:moveTo>
                  <a:pt x="44323" y="760349"/>
                </a:moveTo>
                <a:lnTo>
                  <a:pt x="31623" y="760349"/>
                </a:lnTo>
                <a:lnTo>
                  <a:pt x="31623" y="773049"/>
                </a:lnTo>
                <a:lnTo>
                  <a:pt x="44323" y="773049"/>
                </a:lnTo>
                <a:lnTo>
                  <a:pt x="44323" y="760349"/>
                </a:lnTo>
                <a:close/>
              </a:path>
              <a:path w="534034" h="887095">
                <a:moveTo>
                  <a:pt x="44323" y="785749"/>
                </a:moveTo>
                <a:lnTo>
                  <a:pt x="31623" y="785749"/>
                </a:lnTo>
                <a:lnTo>
                  <a:pt x="31623" y="798449"/>
                </a:lnTo>
                <a:lnTo>
                  <a:pt x="44323" y="798449"/>
                </a:lnTo>
                <a:lnTo>
                  <a:pt x="44323" y="785749"/>
                </a:lnTo>
                <a:close/>
              </a:path>
              <a:path w="534034" h="887095">
                <a:moveTo>
                  <a:pt x="31632" y="812082"/>
                </a:moveTo>
                <a:lnTo>
                  <a:pt x="23199" y="813829"/>
                </a:lnTo>
                <a:lnTo>
                  <a:pt x="11128" y="822023"/>
                </a:lnTo>
                <a:lnTo>
                  <a:pt x="2986" y="834145"/>
                </a:lnTo>
                <a:lnTo>
                  <a:pt x="0" y="848995"/>
                </a:lnTo>
                <a:lnTo>
                  <a:pt x="3008" y="863786"/>
                </a:lnTo>
                <a:lnTo>
                  <a:pt x="11207" y="875887"/>
                </a:lnTo>
                <a:lnTo>
                  <a:pt x="23360" y="884035"/>
                </a:lnTo>
                <a:lnTo>
                  <a:pt x="38226" y="886967"/>
                </a:lnTo>
                <a:lnTo>
                  <a:pt x="53000" y="883961"/>
                </a:lnTo>
                <a:lnTo>
                  <a:pt x="65071" y="875776"/>
                </a:lnTo>
                <a:lnTo>
                  <a:pt x="73213" y="863661"/>
                </a:lnTo>
                <a:lnTo>
                  <a:pt x="76200" y="848867"/>
                </a:lnTo>
                <a:lnTo>
                  <a:pt x="31750" y="848867"/>
                </a:lnTo>
                <a:lnTo>
                  <a:pt x="31750" y="836549"/>
                </a:lnTo>
                <a:lnTo>
                  <a:pt x="73703" y="836549"/>
                </a:lnTo>
                <a:lnTo>
                  <a:pt x="73191" y="834020"/>
                </a:lnTo>
                <a:lnTo>
                  <a:pt x="66303" y="823849"/>
                </a:lnTo>
                <a:lnTo>
                  <a:pt x="31750" y="823849"/>
                </a:lnTo>
                <a:lnTo>
                  <a:pt x="31632" y="812082"/>
                </a:lnTo>
                <a:close/>
              </a:path>
              <a:path w="534034" h="887095">
                <a:moveTo>
                  <a:pt x="44450" y="836549"/>
                </a:moveTo>
                <a:lnTo>
                  <a:pt x="31750" y="836549"/>
                </a:lnTo>
                <a:lnTo>
                  <a:pt x="31750" y="848867"/>
                </a:lnTo>
                <a:lnTo>
                  <a:pt x="44450" y="848867"/>
                </a:lnTo>
                <a:lnTo>
                  <a:pt x="44450" y="836549"/>
                </a:lnTo>
                <a:close/>
              </a:path>
              <a:path w="534034" h="887095">
                <a:moveTo>
                  <a:pt x="73703" y="836549"/>
                </a:moveTo>
                <a:lnTo>
                  <a:pt x="44450" y="836549"/>
                </a:lnTo>
                <a:lnTo>
                  <a:pt x="44450" y="848867"/>
                </a:lnTo>
                <a:lnTo>
                  <a:pt x="76200" y="848867"/>
                </a:lnTo>
                <a:lnTo>
                  <a:pt x="73703" y="836549"/>
                </a:lnTo>
                <a:close/>
              </a:path>
              <a:path w="534034" h="887095">
                <a:moveTo>
                  <a:pt x="37973" y="810767"/>
                </a:moveTo>
                <a:lnTo>
                  <a:pt x="31805" y="812046"/>
                </a:lnTo>
                <a:lnTo>
                  <a:pt x="31750" y="823849"/>
                </a:lnTo>
                <a:lnTo>
                  <a:pt x="44450" y="823849"/>
                </a:lnTo>
                <a:lnTo>
                  <a:pt x="44331" y="812046"/>
                </a:lnTo>
                <a:lnTo>
                  <a:pt x="37973" y="810767"/>
                </a:lnTo>
                <a:close/>
              </a:path>
              <a:path w="534034" h="887095">
                <a:moveTo>
                  <a:pt x="44331" y="812046"/>
                </a:moveTo>
                <a:lnTo>
                  <a:pt x="44450" y="823849"/>
                </a:lnTo>
                <a:lnTo>
                  <a:pt x="66303" y="823849"/>
                </a:lnTo>
                <a:lnTo>
                  <a:pt x="64992" y="821912"/>
                </a:lnTo>
                <a:lnTo>
                  <a:pt x="52839" y="813756"/>
                </a:lnTo>
                <a:lnTo>
                  <a:pt x="44331" y="812046"/>
                </a:lnTo>
                <a:close/>
              </a:path>
              <a:path w="534034" h="887095">
                <a:moveTo>
                  <a:pt x="36134" y="811149"/>
                </a:moveTo>
                <a:lnTo>
                  <a:pt x="31623" y="811149"/>
                </a:lnTo>
                <a:lnTo>
                  <a:pt x="31632" y="812082"/>
                </a:lnTo>
                <a:lnTo>
                  <a:pt x="36134" y="811149"/>
                </a:lnTo>
                <a:close/>
              </a:path>
              <a:path w="534034" h="887095">
                <a:moveTo>
                  <a:pt x="44323" y="811149"/>
                </a:moveTo>
                <a:lnTo>
                  <a:pt x="39868" y="811149"/>
                </a:lnTo>
                <a:lnTo>
                  <a:pt x="44331" y="812046"/>
                </a:lnTo>
                <a:lnTo>
                  <a:pt x="44323" y="811149"/>
                </a:lnTo>
                <a:close/>
              </a:path>
            </a:pathLst>
          </a:custGeom>
          <a:solidFill>
            <a:srgbClr val="002B82"/>
          </a:solidFill>
        </p:spPr>
        <p:txBody>
          <a:bodyPr wrap="square" lIns="0" tIns="0" rIns="0" bIns="0" rtlCol="0"/>
          <a:lstStyle/>
          <a:p>
            <a:endParaRPr/>
          </a:p>
        </p:txBody>
      </p:sp>
      <p:sp>
        <p:nvSpPr>
          <p:cNvPr id="9" name="object 9"/>
          <p:cNvSpPr txBox="1"/>
          <p:nvPr/>
        </p:nvSpPr>
        <p:spPr>
          <a:xfrm>
            <a:off x="6873240" y="1810511"/>
            <a:ext cx="1485900" cy="1292860"/>
          </a:xfrm>
          <a:prstGeom prst="rect">
            <a:avLst/>
          </a:prstGeom>
          <a:solidFill>
            <a:srgbClr val="2F527C"/>
          </a:solidFill>
        </p:spPr>
        <p:txBody>
          <a:bodyPr vert="horz" wrap="square" lIns="0" tIns="49530" rIns="0" bIns="0" rtlCol="0">
            <a:spAutoFit/>
          </a:bodyPr>
          <a:lstStyle/>
          <a:p>
            <a:pPr marL="248920" indent="-193675">
              <a:lnSpc>
                <a:spcPct val="100000"/>
              </a:lnSpc>
              <a:spcBef>
                <a:spcPts val="390"/>
              </a:spcBef>
              <a:buFont typeface="Wingdings"/>
              <a:buChar char=""/>
              <a:tabLst>
                <a:tab pos="249554" algn="l"/>
              </a:tabLst>
            </a:pPr>
            <a:r>
              <a:rPr sz="1000" spc="-5" dirty="0">
                <a:solidFill>
                  <a:srgbClr val="FFFFFF"/>
                </a:solidFill>
                <a:latin typeface="Arial"/>
                <a:cs typeface="Arial"/>
              </a:rPr>
              <a:t>Information</a:t>
            </a:r>
            <a:endParaRPr sz="1000">
              <a:latin typeface="Arial"/>
              <a:cs typeface="Arial"/>
            </a:endParaRPr>
          </a:p>
          <a:p>
            <a:pPr marL="248920" indent="-193675">
              <a:lnSpc>
                <a:spcPct val="100000"/>
              </a:lnSpc>
              <a:spcBef>
                <a:spcPts val="600"/>
              </a:spcBef>
              <a:buFont typeface="Wingdings"/>
              <a:buChar char=""/>
              <a:tabLst>
                <a:tab pos="249554" algn="l"/>
              </a:tabLst>
            </a:pPr>
            <a:r>
              <a:rPr sz="1000" spc="-5" dirty="0">
                <a:solidFill>
                  <a:srgbClr val="FFFFFF"/>
                </a:solidFill>
                <a:latin typeface="Arial"/>
                <a:cs typeface="Arial"/>
              </a:rPr>
              <a:t>Standardised</a:t>
            </a:r>
            <a:endParaRPr sz="1000">
              <a:latin typeface="Arial"/>
              <a:cs typeface="Arial"/>
            </a:endParaRPr>
          </a:p>
          <a:p>
            <a:pPr marR="352425" algn="ctr">
              <a:lnSpc>
                <a:spcPct val="100000"/>
              </a:lnSpc>
            </a:pPr>
            <a:r>
              <a:rPr sz="1000" spc="-5" dirty="0">
                <a:solidFill>
                  <a:srgbClr val="FFFFFF"/>
                </a:solidFill>
                <a:latin typeface="Arial"/>
                <a:cs typeface="Arial"/>
              </a:rPr>
              <a:t>information</a:t>
            </a:r>
            <a:endParaRPr sz="1000">
              <a:latin typeface="Arial"/>
              <a:cs typeface="Arial"/>
            </a:endParaRPr>
          </a:p>
          <a:p>
            <a:pPr marL="248920" indent="-193675">
              <a:lnSpc>
                <a:spcPct val="100000"/>
              </a:lnSpc>
              <a:spcBef>
                <a:spcPts val="600"/>
              </a:spcBef>
              <a:buFont typeface="Wingdings"/>
              <a:buChar char=""/>
              <a:tabLst>
                <a:tab pos="249554" algn="l"/>
              </a:tabLst>
            </a:pPr>
            <a:r>
              <a:rPr sz="1000" dirty="0">
                <a:solidFill>
                  <a:srgbClr val="FFFFFF"/>
                </a:solidFill>
                <a:latin typeface="Arial"/>
                <a:cs typeface="Arial"/>
              </a:rPr>
              <a:t>Timely</a:t>
            </a:r>
            <a:r>
              <a:rPr sz="1000" spc="-60" dirty="0">
                <a:solidFill>
                  <a:srgbClr val="FFFFFF"/>
                </a:solidFill>
                <a:latin typeface="Arial"/>
                <a:cs typeface="Arial"/>
              </a:rPr>
              <a:t> </a:t>
            </a:r>
            <a:r>
              <a:rPr sz="1000" spc="-5" dirty="0">
                <a:solidFill>
                  <a:srgbClr val="FFFFFF"/>
                </a:solidFill>
                <a:latin typeface="Arial"/>
                <a:cs typeface="Arial"/>
              </a:rPr>
              <a:t>information</a:t>
            </a:r>
            <a:endParaRPr sz="1000">
              <a:latin typeface="Arial"/>
              <a:cs typeface="Arial"/>
            </a:endParaRPr>
          </a:p>
          <a:p>
            <a:pPr marL="248920" marR="544195" indent="-193675">
              <a:lnSpc>
                <a:spcPct val="100000"/>
              </a:lnSpc>
              <a:spcBef>
                <a:spcPts val="600"/>
              </a:spcBef>
              <a:buFont typeface="Wingdings"/>
              <a:buChar char=""/>
              <a:tabLst>
                <a:tab pos="249554" algn="l"/>
              </a:tabLst>
            </a:pPr>
            <a:r>
              <a:rPr sz="1000" spc="-5" dirty="0">
                <a:solidFill>
                  <a:srgbClr val="FFFFFF"/>
                </a:solidFill>
                <a:latin typeface="Arial"/>
                <a:cs typeface="Arial"/>
              </a:rPr>
              <a:t>Zero</a:t>
            </a:r>
            <a:r>
              <a:rPr sz="1000" spc="-85" dirty="0">
                <a:solidFill>
                  <a:srgbClr val="FFFFFF"/>
                </a:solidFill>
                <a:latin typeface="Arial"/>
                <a:cs typeface="Arial"/>
              </a:rPr>
              <a:t> </a:t>
            </a:r>
            <a:r>
              <a:rPr sz="1000" dirty="0">
                <a:solidFill>
                  <a:srgbClr val="FFFFFF"/>
                </a:solidFill>
                <a:latin typeface="Arial"/>
                <a:cs typeface="Arial"/>
              </a:rPr>
              <a:t>human  </a:t>
            </a:r>
            <a:r>
              <a:rPr sz="1000" spc="-5" dirty="0">
                <a:solidFill>
                  <a:srgbClr val="FFFFFF"/>
                </a:solidFill>
                <a:latin typeface="Arial"/>
                <a:cs typeface="Arial"/>
              </a:rPr>
              <a:t>intervention</a:t>
            </a:r>
            <a:endParaRPr sz="1000">
              <a:latin typeface="Arial"/>
              <a:cs typeface="Arial"/>
            </a:endParaRPr>
          </a:p>
        </p:txBody>
      </p:sp>
      <p:sp>
        <p:nvSpPr>
          <p:cNvPr id="10" name="object 10"/>
          <p:cNvSpPr/>
          <p:nvPr/>
        </p:nvSpPr>
        <p:spPr>
          <a:xfrm>
            <a:off x="7510271" y="5547359"/>
            <a:ext cx="1350645" cy="1217930"/>
          </a:xfrm>
          <a:custGeom>
            <a:avLst/>
            <a:gdLst/>
            <a:ahLst/>
            <a:cxnLst/>
            <a:rect l="l" t="t" r="r" b="b"/>
            <a:pathLst>
              <a:path w="1350645" h="1217929">
                <a:moveTo>
                  <a:pt x="0" y="1217676"/>
                </a:moveTo>
                <a:lnTo>
                  <a:pt x="1350264" y="1217676"/>
                </a:lnTo>
                <a:lnTo>
                  <a:pt x="1350264" y="0"/>
                </a:lnTo>
                <a:lnTo>
                  <a:pt x="0" y="0"/>
                </a:lnTo>
                <a:lnTo>
                  <a:pt x="0" y="1217676"/>
                </a:lnTo>
                <a:close/>
              </a:path>
            </a:pathLst>
          </a:custGeom>
          <a:solidFill>
            <a:srgbClr val="6F2F9F"/>
          </a:solidFill>
        </p:spPr>
        <p:txBody>
          <a:bodyPr wrap="square" lIns="0" tIns="0" rIns="0" bIns="0" rtlCol="0"/>
          <a:lstStyle/>
          <a:p>
            <a:endParaRPr/>
          </a:p>
        </p:txBody>
      </p:sp>
      <p:sp>
        <p:nvSpPr>
          <p:cNvPr id="11" name="object 11"/>
          <p:cNvSpPr/>
          <p:nvPr/>
        </p:nvSpPr>
        <p:spPr>
          <a:xfrm>
            <a:off x="7348219" y="5547359"/>
            <a:ext cx="0" cy="1217930"/>
          </a:xfrm>
          <a:custGeom>
            <a:avLst/>
            <a:gdLst/>
            <a:ahLst/>
            <a:cxnLst/>
            <a:rect l="l" t="t" r="r" b="b"/>
            <a:pathLst>
              <a:path h="1217929">
                <a:moveTo>
                  <a:pt x="0" y="0"/>
                </a:moveTo>
                <a:lnTo>
                  <a:pt x="0" y="1217676"/>
                </a:lnTo>
              </a:path>
            </a:pathLst>
          </a:custGeom>
          <a:ln w="12700">
            <a:solidFill>
              <a:srgbClr val="7C7CFF"/>
            </a:solidFill>
            <a:prstDash val="dash"/>
          </a:ln>
        </p:spPr>
        <p:txBody>
          <a:bodyPr wrap="square" lIns="0" tIns="0" rIns="0" bIns="0" rtlCol="0"/>
          <a:lstStyle/>
          <a:p>
            <a:endParaRPr/>
          </a:p>
        </p:txBody>
      </p:sp>
      <p:sp>
        <p:nvSpPr>
          <p:cNvPr id="12" name="object 12"/>
          <p:cNvSpPr/>
          <p:nvPr/>
        </p:nvSpPr>
        <p:spPr>
          <a:xfrm>
            <a:off x="7052818" y="5614225"/>
            <a:ext cx="295910" cy="466090"/>
          </a:xfrm>
          <a:custGeom>
            <a:avLst/>
            <a:gdLst/>
            <a:ahLst/>
            <a:cxnLst/>
            <a:rect l="l" t="t" r="r" b="b"/>
            <a:pathLst>
              <a:path w="295909" h="466089">
                <a:moveTo>
                  <a:pt x="295401" y="453085"/>
                </a:moveTo>
                <a:lnTo>
                  <a:pt x="282701" y="453085"/>
                </a:lnTo>
                <a:lnTo>
                  <a:pt x="282701" y="465785"/>
                </a:lnTo>
                <a:lnTo>
                  <a:pt x="295401" y="465785"/>
                </a:lnTo>
                <a:lnTo>
                  <a:pt x="295401" y="453085"/>
                </a:lnTo>
                <a:close/>
              </a:path>
              <a:path w="295909" h="466089">
                <a:moveTo>
                  <a:pt x="270001" y="453085"/>
                </a:moveTo>
                <a:lnTo>
                  <a:pt x="257301" y="453085"/>
                </a:lnTo>
                <a:lnTo>
                  <a:pt x="257301" y="465785"/>
                </a:lnTo>
                <a:lnTo>
                  <a:pt x="270001" y="465785"/>
                </a:lnTo>
                <a:lnTo>
                  <a:pt x="270001" y="453085"/>
                </a:lnTo>
                <a:close/>
              </a:path>
              <a:path w="295909" h="466089">
                <a:moveTo>
                  <a:pt x="244601" y="453085"/>
                </a:moveTo>
                <a:lnTo>
                  <a:pt x="231901" y="453085"/>
                </a:lnTo>
                <a:lnTo>
                  <a:pt x="231901" y="465785"/>
                </a:lnTo>
                <a:lnTo>
                  <a:pt x="244601" y="465785"/>
                </a:lnTo>
                <a:lnTo>
                  <a:pt x="244601" y="453085"/>
                </a:lnTo>
                <a:close/>
              </a:path>
              <a:path w="295909" h="466089">
                <a:moveTo>
                  <a:pt x="219201" y="453085"/>
                </a:moveTo>
                <a:lnTo>
                  <a:pt x="206501" y="453085"/>
                </a:lnTo>
                <a:lnTo>
                  <a:pt x="206501" y="465785"/>
                </a:lnTo>
                <a:lnTo>
                  <a:pt x="219201" y="465785"/>
                </a:lnTo>
                <a:lnTo>
                  <a:pt x="219201" y="453085"/>
                </a:lnTo>
                <a:close/>
              </a:path>
              <a:path w="295909" h="466089">
                <a:moveTo>
                  <a:pt x="193801" y="453085"/>
                </a:moveTo>
                <a:lnTo>
                  <a:pt x="181101" y="453085"/>
                </a:lnTo>
                <a:lnTo>
                  <a:pt x="181101" y="465785"/>
                </a:lnTo>
                <a:lnTo>
                  <a:pt x="193801" y="465785"/>
                </a:lnTo>
                <a:lnTo>
                  <a:pt x="193801" y="453085"/>
                </a:lnTo>
                <a:close/>
              </a:path>
              <a:path w="295909" h="466089">
                <a:moveTo>
                  <a:pt x="168401" y="453085"/>
                </a:moveTo>
                <a:lnTo>
                  <a:pt x="155701" y="453085"/>
                </a:lnTo>
                <a:lnTo>
                  <a:pt x="155701" y="465785"/>
                </a:lnTo>
                <a:lnTo>
                  <a:pt x="168401" y="465785"/>
                </a:lnTo>
                <a:lnTo>
                  <a:pt x="168401" y="453085"/>
                </a:lnTo>
                <a:close/>
              </a:path>
              <a:path w="295909" h="466089">
                <a:moveTo>
                  <a:pt x="143001" y="453085"/>
                </a:moveTo>
                <a:lnTo>
                  <a:pt x="130301" y="453085"/>
                </a:lnTo>
                <a:lnTo>
                  <a:pt x="130301" y="465785"/>
                </a:lnTo>
                <a:lnTo>
                  <a:pt x="143001" y="465785"/>
                </a:lnTo>
                <a:lnTo>
                  <a:pt x="143001" y="453085"/>
                </a:lnTo>
                <a:close/>
              </a:path>
              <a:path w="295909" h="466089">
                <a:moveTo>
                  <a:pt x="117601" y="453085"/>
                </a:moveTo>
                <a:lnTo>
                  <a:pt x="104901" y="453085"/>
                </a:lnTo>
                <a:lnTo>
                  <a:pt x="104901" y="465785"/>
                </a:lnTo>
                <a:lnTo>
                  <a:pt x="117601" y="465785"/>
                </a:lnTo>
                <a:lnTo>
                  <a:pt x="117601" y="453085"/>
                </a:lnTo>
                <a:close/>
              </a:path>
              <a:path w="295909" h="466089">
                <a:moveTo>
                  <a:pt x="92201" y="453085"/>
                </a:moveTo>
                <a:lnTo>
                  <a:pt x="79501" y="453085"/>
                </a:lnTo>
                <a:lnTo>
                  <a:pt x="79501" y="465785"/>
                </a:lnTo>
                <a:lnTo>
                  <a:pt x="92201" y="465785"/>
                </a:lnTo>
                <a:lnTo>
                  <a:pt x="92201" y="453085"/>
                </a:lnTo>
                <a:close/>
              </a:path>
              <a:path w="295909" h="466089">
                <a:moveTo>
                  <a:pt x="66801" y="453085"/>
                </a:moveTo>
                <a:lnTo>
                  <a:pt x="54101" y="453085"/>
                </a:lnTo>
                <a:lnTo>
                  <a:pt x="54101" y="465785"/>
                </a:lnTo>
                <a:lnTo>
                  <a:pt x="66801" y="465785"/>
                </a:lnTo>
                <a:lnTo>
                  <a:pt x="66801" y="453085"/>
                </a:lnTo>
                <a:close/>
              </a:path>
              <a:path w="295909" h="466089">
                <a:moveTo>
                  <a:pt x="30225" y="451637"/>
                </a:moveTo>
                <a:lnTo>
                  <a:pt x="30099" y="465785"/>
                </a:lnTo>
                <a:lnTo>
                  <a:pt x="41401" y="465785"/>
                </a:lnTo>
                <a:lnTo>
                  <a:pt x="41401" y="458058"/>
                </a:lnTo>
                <a:lnTo>
                  <a:pt x="36449" y="453085"/>
                </a:lnTo>
                <a:lnTo>
                  <a:pt x="42903" y="453085"/>
                </a:lnTo>
                <a:lnTo>
                  <a:pt x="42925" y="451688"/>
                </a:lnTo>
                <a:lnTo>
                  <a:pt x="30225" y="451637"/>
                </a:lnTo>
                <a:close/>
              </a:path>
              <a:path w="295909" h="466089">
                <a:moveTo>
                  <a:pt x="42903" y="453085"/>
                </a:moveTo>
                <a:lnTo>
                  <a:pt x="41401" y="453085"/>
                </a:lnTo>
                <a:lnTo>
                  <a:pt x="41401" y="458058"/>
                </a:lnTo>
                <a:lnTo>
                  <a:pt x="42799" y="459460"/>
                </a:lnTo>
                <a:lnTo>
                  <a:pt x="42903" y="453085"/>
                </a:lnTo>
                <a:close/>
              </a:path>
              <a:path w="295909" h="466089">
                <a:moveTo>
                  <a:pt x="41401" y="453085"/>
                </a:moveTo>
                <a:lnTo>
                  <a:pt x="36449" y="453085"/>
                </a:lnTo>
                <a:lnTo>
                  <a:pt x="41401" y="458058"/>
                </a:lnTo>
                <a:lnTo>
                  <a:pt x="41401" y="453085"/>
                </a:lnTo>
                <a:close/>
              </a:path>
              <a:path w="295909" h="466089">
                <a:moveTo>
                  <a:pt x="30225" y="426237"/>
                </a:moveTo>
                <a:lnTo>
                  <a:pt x="30225" y="438937"/>
                </a:lnTo>
                <a:lnTo>
                  <a:pt x="42925" y="438988"/>
                </a:lnTo>
                <a:lnTo>
                  <a:pt x="42925" y="426288"/>
                </a:lnTo>
                <a:lnTo>
                  <a:pt x="30225" y="426237"/>
                </a:lnTo>
                <a:close/>
              </a:path>
              <a:path w="295909" h="466089">
                <a:moveTo>
                  <a:pt x="30352" y="400837"/>
                </a:moveTo>
                <a:lnTo>
                  <a:pt x="30352" y="413537"/>
                </a:lnTo>
                <a:lnTo>
                  <a:pt x="43052" y="413588"/>
                </a:lnTo>
                <a:lnTo>
                  <a:pt x="43052" y="400888"/>
                </a:lnTo>
                <a:lnTo>
                  <a:pt x="30352" y="400837"/>
                </a:lnTo>
                <a:close/>
              </a:path>
              <a:path w="295909" h="466089">
                <a:moveTo>
                  <a:pt x="30479" y="375437"/>
                </a:moveTo>
                <a:lnTo>
                  <a:pt x="30352" y="388137"/>
                </a:lnTo>
                <a:lnTo>
                  <a:pt x="43052" y="388188"/>
                </a:lnTo>
                <a:lnTo>
                  <a:pt x="43179" y="375488"/>
                </a:lnTo>
                <a:lnTo>
                  <a:pt x="30479" y="375437"/>
                </a:lnTo>
                <a:close/>
              </a:path>
              <a:path w="295909" h="466089">
                <a:moveTo>
                  <a:pt x="30606" y="350037"/>
                </a:moveTo>
                <a:lnTo>
                  <a:pt x="30479" y="362737"/>
                </a:lnTo>
                <a:lnTo>
                  <a:pt x="43179" y="362788"/>
                </a:lnTo>
                <a:lnTo>
                  <a:pt x="43306" y="350088"/>
                </a:lnTo>
                <a:lnTo>
                  <a:pt x="30606" y="350037"/>
                </a:lnTo>
                <a:close/>
              </a:path>
              <a:path w="295909" h="466089">
                <a:moveTo>
                  <a:pt x="30606" y="324637"/>
                </a:moveTo>
                <a:lnTo>
                  <a:pt x="30606" y="337337"/>
                </a:lnTo>
                <a:lnTo>
                  <a:pt x="43306" y="337388"/>
                </a:lnTo>
                <a:lnTo>
                  <a:pt x="43306" y="324688"/>
                </a:lnTo>
                <a:lnTo>
                  <a:pt x="30606" y="324637"/>
                </a:lnTo>
                <a:close/>
              </a:path>
              <a:path w="295909" h="466089">
                <a:moveTo>
                  <a:pt x="30733" y="299237"/>
                </a:moveTo>
                <a:lnTo>
                  <a:pt x="30733" y="311937"/>
                </a:lnTo>
                <a:lnTo>
                  <a:pt x="43433" y="311988"/>
                </a:lnTo>
                <a:lnTo>
                  <a:pt x="43433" y="299288"/>
                </a:lnTo>
                <a:lnTo>
                  <a:pt x="30733" y="299237"/>
                </a:lnTo>
                <a:close/>
              </a:path>
              <a:path w="295909" h="466089">
                <a:moveTo>
                  <a:pt x="30860" y="273837"/>
                </a:moveTo>
                <a:lnTo>
                  <a:pt x="30733" y="286537"/>
                </a:lnTo>
                <a:lnTo>
                  <a:pt x="43433" y="286588"/>
                </a:lnTo>
                <a:lnTo>
                  <a:pt x="43560" y="273888"/>
                </a:lnTo>
                <a:lnTo>
                  <a:pt x="30860" y="273837"/>
                </a:lnTo>
                <a:close/>
              </a:path>
              <a:path w="295909" h="466089">
                <a:moveTo>
                  <a:pt x="30987" y="248437"/>
                </a:moveTo>
                <a:lnTo>
                  <a:pt x="30860" y="261137"/>
                </a:lnTo>
                <a:lnTo>
                  <a:pt x="43560" y="261188"/>
                </a:lnTo>
                <a:lnTo>
                  <a:pt x="43687" y="248488"/>
                </a:lnTo>
                <a:lnTo>
                  <a:pt x="30987" y="248437"/>
                </a:lnTo>
                <a:close/>
              </a:path>
              <a:path w="295909" h="466089">
                <a:moveTo>
                  <a:pt x="30987" y="223037"/>
                </a:moveTo>
                <a:lnTo>
                  <a:pt x="30987" y="235737"/>
                </a:lnTo>
                <a:lnTo>
                  <a:pt x="43687" y="235788"/>
                </a:lnTo>
                <a:lnTo>
                  <a:pt x="43687" y="223088"/>
                </a:lnTo>
                <a:lnTo>
                  <a:pt x="30987" y="223037"/>
                </a:lnTo>
                <a:close/>
              </a:path>
              <a:path w="295909" h="466089">
                <a:moveTo>
                  <a:pt x="31114" y="197637"/>
                </a:moveTo>
                <a:lnTo>
                  <a:pt x="31114" y="210337"/>
                </a:lnTo>
                <a:lnTo>
                  <a:pt x="43814" y="210388"/>
                </a:lnTo>
                <a:lnTo>
                  <a:pt x="43814" y="197688"/>
                </a:lnTo>
                <a:lnTo>
                  <a:pt x="31114" y="197637"/>
                </a:lnTo>
                <a:close/>
              </a:path>
              <a:path w="295909" h="466089">
                <a:moveTo>
                  <a:pt x="31241" y="172237"/>
                </a:moveTo>
                <a:lnTo>
                  <a:pt x="31114" y="184937"/>
                </a:lnTo>
                <a:lnTo>
                  <a:pt x="43814" y="184988"/>
                </a:lnTo>
                <a:lnTo>
                  <a:pt x="43941" y="172288"/>
                </a:lnTo>
                <a:lnTo>
                  <a:pt x="31241" y="172237"/>
                </a:lnTo>
                <a:close/>
              </a:path>
              <a:path w="295909" h="466089">
                <a:moveTo>
                  <a:pt x="31368" y="146837"/>
                </a:moveTo>
                <a:lnTo>
                  <a:pt x="31241" y="159537"/>
                </a:lnTo>
                <a:lnTo>
                  <a:pt x="43941" y="159588"/>
                </a:lnTo>
                <a:lnTo>
                  <a:pt x="44068" y="146888"/>
                </a:lnTo>
                <a:lnTo>
                  <a:pt x="31368" y="146837"/>
                </a:lnTo>
                <a:close/>
              </a:path>
              <a:path w="295909" h="466089">
                <a:moveTo>
                  <a:pt x="31368" y="121437"/>
                </a:moveTo>
                <a:lnTo>
                  <a:pt x="31368" y="134137"/>
                </a:lnTo>
                <a:lnTo>
                  <a:pt x="44068" y="134188"/>
                </a:lnTo>
                <a:lnTo>
                  <a:pt x="44068" y="121488"/>
                </a:lnTo>
                <a:lnTo>
                  <a:pt x="31368" y="121437"/>
                </a:lnTo>
                <a:close/>
              </a:path>
              <a:path w="295909" h="466089">
                <a:moveTo>
                  <a:pt x="31496" y="96037"/>
                </a:moveTo>
                <a:lnTo>
                  <a:pt x="31496" y="108737"/>
                </a:lnTo>
                <a:lnTo>
                  <a:pt x="44196" y="108788"/>
                </a:lnTo>
                <a:lnTo>
                  <a:pt x="44196" y="96088"/>
                </a:lnTo>
                <a:lnTo>
                  <a:pt x="31496" y="96037"/>
                </a:lnTo>
                <a:close/>
              </a:path>
              <a:path w="295909" h="466089">
                <a:moveTo>
                  <a:pt x="31580" y="74884"/>
                </a:moveTo>
                <a:lnTo>
                  <a:pt x="31496" y="83337"/>
                </a:lnTo>
                <a:lnTo>
                  <a:pt x="44196" y="83388"/>
                </a:lnTo>
                <a:lnTo>
                  <a:pt x="44267" y="76200"/>
                </a:lnTo>
                <a:lnTo>
                  <a:pt x="37973" y="76200"/>
                </a:lnTo>
                <a:lnTo>
                  <a:pt x="31580" y="74884"/>
                </a:lnTo>
                <a:close/>
              </a:path>
              <a:path w="295909" h="466089">
                <a:moveTo>
                  <a:pt x="31623" y="70637"/>
                </a:moveTo>
                <a:lnTo>
                  <a:pt x="31580" y="74884"/>
                </a:lnTo>
                <a:lnTo>
                  <a:pt x="37973" y="76200"/>
                </a:lnTo>
                <a:lnTo>
                  <a:pt x="44280" y="74946"/>
                </a:lnTo>
                <a:lnTo>
                  <a:pt x="44323" y="70688"/>
                </a:lnTo>
                <a:lnTo>
                  <a:pt x="31623" y="70637"/>
                </a:lnTo>
                <a:close/>
              </a:path>
              <a:path w="295909" h="466089">
                <a:moveTo>
                  <a:pt x="44280" y="74946"/>
                </a:moveTo>
                <a:lnTo>
                  <a:pt x="37973" y="76200"/>
                </a:lnTo>
                <a:lnTo>
                  <a:pt x="44267" y="76200"/>
                </a:lnTo>
                <a:lnTo>
                  <a:pt x="44280" y="74946"/>
                </a:lnTo>
                <a:close/>
              </a:path>
              <a:path w="295909" h="466089">
                <a:moveTo>
                  <a:pt x="56685" y="70637"/>
                </a:moveTo>
                <a:lnTo>
                  <a:pt x="31623" y="70637"/>
                </a:lnTo>
                <a:lnTo>
                  <a:pt x="44323" y="70688"/>
                </a:lnTo>
                <a:lnTo>
                  <a:pt x="44280" y="74946"/>
                </a:lnTo>
                <a:lnTo>
                  <a:pt x="52768" y="73260"/>
                </a:lnTo>
                <a:lnTo>
                  <a:pt x="56685" y="70637"/>
                </a:lnTo>
                <a:close/>
              </a:path>
              <a:path w="295909" h="466089">
                <a:moveTo>
                  <a:pt x="38226" y="0"/>
                </a:moveTo>
                <a:lnTo>
                  <a:pt x="23360" y="2939"/>
                </a:lnTo>
                <a:lnTo>
                  <a:pt x="11207" y="11060"/>
                </a:lnTo>
                <a:lnTo>
                  <a:pt x="3008" y="23140"/>
                </a:lnTo>
                <a:lnTo>
                  <a:pt x="0" y="37960"/>
                </a:lnTo>
                <a:lnTo>
                  <a:pt x="2915" y="52795"/>
                </a:lnTo>
                <a:lnTo>
                  <a:pt x="11033" y="64933"/>
                </a:lnTo>
                <a:lnTo>
                  <a:pt x="23127" y="73145"/>
                </a:lnTo>
                <a:lnTo>
                  <a:pt x="31580" y="74884"/>
                </a:lnTo>
                <a:lnTo>
                  <a:pt x="31623" y="70637"/>
                </a:lnTo>
                <a:lnTo>
                  <a:pt x="56685" y="70637"/>
                </a:lnTo>
                <a:lnTo>
                  <a:pt x="64897" y="65139"/>
                </a:lnTo>
                <a:lnTo>
                  <a:pt x="69765" y="57988"/>
                </a:lnTo>
                <a:lnTo>
                  <a:pt x="44323" y="57988"/>
                </a:lnTo>
                <a:lnTo>
                  <a:pt x="31623" y="57937"/>
                </a:lnTo>
                <a:lnTo>
                  <a:pt x="31623" y="45237"/>
                </a:lnTo>
                <a:lnTo>
                  <a:pt x="74745" y="45237"/>
                </a:lnTo>
                <a:lnTo>
                  <a:pt x="76200" y="38239"/>
                </a:lnTo>
                <a:lnTo>
                  <a:pt x="73213" y="23397"/>
                </a:lnTo>
                <a:lnTo>
                  <a:pt x="65071" y="11256"/>
                </a:lnTo>
                <a:lnTo>
                  <a:pt x="53000" y="3047"/>
                </a:lnTo>
                <a:lnTo>
                  <a:pt x="38226" y="0"/>
                </a:lnTo>
                <a:close/>
              </a:path>
              <a:path w="295909" h="466089">
                <a:moveTo>
                  <a:pt x="31623" y="45237"/>
                </a:moveTo>
                <a:lnTo>
                  <a:pt x="31623" y="57937"/>
                </a:lnTo>
                <a:lnTo>
                  <a:pt x="44323" y="57988"/>
                </a:lnTo>
                <a:lnTo>
                  <a:pt x="44323" y="45288"/>
                </a:lnTo>
                <a:lnTo>
                  <a:pt x="31623" y="45237"/>
                </a:lnTo>
                <a:close/>
              </a:path>
              <a:path w="295909" h="466089">
                <a:moveTo>
                  <a:pt x="74745" y="45237"/>
                </a:moveTo>
                <a:lnTo>
                  <a:pt x="31623" y="45237"/>
                </a:lnTo>
                <a:lnTo>
                  <a:pt x="44323" y="45288"/>
                </a:lnTo>
                <a:lnTo>
                  <a:pt x="44323" y="57988"/>
                </a:lnTo>
                <a:lnTo>
                  <a:pt x="69765" y="57988"/>
                </a:lnTo>
                <a:lnTo>
                  <a:pt x="73120" y="53059"/>
                </a:lnTo>
                <a:lnTo>
                  <a:pt x="74745" y="45237"/>
                </a:lnTo>
                <a:close/>
              </a:path>
            </a:pathLst>
          </a:custGeom>
          <a:solidFill>
            <a:srgbClr val="7C7CFF"/>
          </a:solidFill>
        </p:spPr>
        <p:txBody>
          <a:bodyPr wrap="square" lIns="0" tIns="0" rIns="0" bIns="0" rtlCol="0"/>
          <a:lstStyle/>
          <a:p>
            <a:endParaRPr/>
          </a:p>
        </p:txBody>
      </p:sp>
      <p:sp>
        <p:nvSpPr>
          <p:cNvPr id="13" name="object 13"/>
          <p:cNvSpPr txBox="1"/>
          <p:nvPr/>
        </p:nvSpPr>
        <p:spPr>
          <a:xfrm>
            <a:off x="7553070" y="5598363"/>
            <a:ext cx="1168400" cy="1078865"/>
          </a:xfrm>
          <a:prstGeom prst="rect">
            <a:avLst/>
          </a:prstGeom>
        </p:spPr>
        <p:txBody>
          <a:bodyPr vert="horz" wrap="square" lIns="0" tIns="0" rIns="0" bIns="0" rtlCol="0">
            <a:spAutoFit/>
          </a:bodyPr>
          <a:lstStyle/>
          <a:p>
            <a:pPr marL="205740" indent="-193040">
              <a:lnSpc>
                <a:spcPct val="100000"/>
              </a:lnSpc>
              <a:buFont typeface="Wingdings"/>
              <a:buChar char=""/>
              <a:tabLst>
                <a:tab pos="206375" algn="l"/>
              </a:tabLst>
            </a:pPr>
            <a:r>
              <a:rPr sz="1000" spc="-5" dirty="0">
                <a:solidFill>
                  <a:srgbClr val="FFFFFF"/>
                </a:solidFill>
                <a:latin typeface="Arial"/>
                <a:cs typeface="Arial"/>
              </a:rPr>
              <a:t>Intelligence</a:t>
            </a:r>
            <a:endParaRPr sz="1000">
              <a:latin typeface="Arial"/>
              <a:cs typeface="Arial"/>
            </a:endParaRPr>
          </a:p>
          <a:p>
            <a:pPr marL="205740" indent="-193040">
              <a:lnSpc>
                <a:spcPct val="100000"/>
              </a:lnSpc>
              <a:spcBef>
                <a:spcPts val="600"/>
              </a:spcBef>
              <a:buFont typeface="Wingdings"/>
              <a:buChar char=""/>
              <a:tabLst>
                <a:tab pos="206375" algn="l"/>
              </a:tabLst>
            </a:pPr>
            <a:r>
              <a:rPr sz="1000" spc="-10" dirty="0">
                <a:solidFill>
                  <a:srgbClr val="FFFFFF"/>
                </a:solidFill>
                <a:latin typeface="Arial"/>
                <a:cs typeface="Arial"/>
              </a:rPr>
              <a:t>KPI’s</a:t>
            </a:r>
            <a:endParaRPr sz="1000">
              <a:latin typeface="Arial"/>
              <a:cs typeface="Arial"/>
            </a:endParaRPr>
          </a:p>
          <a:p>
            <a:pPr marL="205740" indent="-193040">
              <a:lnSpc>
                <a:spcPct val="100000"/>
              </a:lnSpc>
              <a:spcBef>
                <a:spcPts val="600"/>
              </a:spcBef>
              <a:buFont typeface="Wingdings"/>
              <a:buChar char=""/>
              <a:tabLst>
                <a:tab pos="206375" algn="l"/>
              </a:tabLst>
            </a:pPr>
            <a:r>
              <a:rPr sz="1000" spc="-5" dirty="0">
                <a:solidFill>
                  <a:srgbClr val="FFFFFF"/>
                </a:solidFill>
                <a:latin typeface="Arial"/>
                <a:cs typeface="Arial"/>
              </a:rPr>
              <a:t>Ad hoc</a:t>
            </a:r>
            <a:r>
              <a:rPr sz="1000" spc="-105" dirty="0">
                <a:solidFill>
                  <a:srgbClr val="FFFFFF"/>
                </a:solidFill>
                <a:latin typeface="Arial"/>
                <a:cs typeface="Arial"/>
              </a:rPr>
              <a:t> </a:t>
            </a:r>
            <a:r>
              <a:rPr sz="1000" spc="-5" dirty="0">
                <a:solidFill>
                  <a:srgbClr val="FFFFFF"/>
                </a:solidFill>
                <a:latin typeface="Arial"/>
                <a:cs typeface="Arial"/>
              </a:rPr>
              <a:t>Queries</a:t>
            </a:r>
            <a:endParaRPr sz="1000">
              <a:latin typeface="Arial"/>
              <a:cs typeface="Arial"/>
            </a:endParaRPr>
          </a:p>
          <a:p>
            <a:pPr marL="205740" indent="-193040">
              <a:lnSpc>
                <a:spcPct val="100000"/>
              </a:lnSpc>
              <a:spcBef>
                <a:spcPts val="600"/>
              </a:spcBef>
              <a:buFont typeface="Wingdings"/>
              <a:buChar char=""/>
              <a:tabLst>
                <a:tab pos="206375" algn="l"/>
              </a:tabLst>
            </a:pPr>
            <a:r>
              <a:rPr sz="1000" spc="-5" dirty="0">
                <a:solidFill>
                  <a:srgbClr val="FFFFFF"/>
                </a:solidFill>
                <a:latin typeface="Arial"/>
                <a:cs typeface="Arial"/>
              </a:rPr>
              <a:t>Alert</a:t>
            </a:r>
            <a:r>
              <a:rPr sz="1000" spc="-55" dirty="0">
                <a:solidFill>
                  <a:srgbClr val="FFFFFF"/>
                </a:solidFill>
                <a:latin typeface="Arial"/>
                <a:cs typeface="Arial"/>
              </a:rPr>
              <a:t> </a:t>
            </a:r>
            <a:r>
              <a:rPr sz="1000" spc="-5" dirty="0">
                <a:solidFill>
                  <a:srgbClr val="FFFFFF"/>
                </a:solidFill>
                <a:latin typeface="Arial"/>
                <a:cs typeface="Arial"/>
              </a:rPr>
              <a:t>Notification</a:t>
            </a:r>
            <a:endParaRPr sz="1000">
              <a:latin typeface="Arial"/>
              <a:cs typeface="Arial"/>
            </a:endParaRPr>
          </a:p>
          <a:p>
            <a:pPr marL="205740" indent="-193040">
              <a:lnSpc>
                <a:spcPct val="100000"/>
              </a:lnSpc>
              <a:spcBef>
                <a:spcPts val="600"/>
              </a:spcBef>
              <a:buFont typeface="Wingdings"/>
              <a:buChar char=""/>
              <a:tabLst>
                <a:tab pos="206375" algn="l"/>
              </a:tabLst>
            </a:pPr>
            <a:r>
              <a:rPr sz="1000" spc="-5" dirty="0">
                <a:solidFill>
                  <a:srgbClr val="FFFFFF"/>
                </a:solidFill>
                <a:latin typeface="Arial"/>
                <a:cs typeface="Arial"/>
              </a:rPr>
              <a:t>Lead</a:t>
            </a:r>
            <a:r>
              <a:rPr sz="1000" spc="-65" dirty="0">
                <a:solidFill>
                  <a:srgbClr val="FFFFFF"/>
                </a:solidFill>
                <a:latin typeface="Arial"/>
                <a:cs typeface="Arial"/>
              </a:rPr>
              <a:t> </a:t>
            </a:r>
            <a:r>
              <a:rPr sz="1000" spc="-5" dirty="0">
                <a:solidFill>
                  <a:srgbClr val="FFFFFF"/>
                </a:solidFill>
                <a:latin typeface="Arial"/>
                <a:cs typeface="Arial"/>
              </a:rPr>
              <a:t>Information</a:t>
            </a:r>
            <a:endParaRPr sz="1000">
              <a:latin typeface="Arial"/>
              <a:cs typeface="Arial"/>
            </a:endParaRPr>
          </a:p>
        </p:txBody>
      </p:sp>
      <p:sp>
        <p:nvSpPr>
          <p:cNvPr id="14" name="object 14"/>
          <p:cNvSpPr/>
          <p:nvPr/>
        </p:nvSpPr>
        <p:spPr>
          <a:xfrm>
            <a:off x="1919858" y="3616452"/>
            <a:ext cx="0" cy="1263650"/>
          </a:xfrm>
          <a:custGeom>
            <a:avLst/>
            <a:gdLst/>
            <a:ahLst/>
            <a:cxnLst/>
            <a:rect l="l" t="t" r="r" b="b"/>
            <a:pathLst>
              <a:path h="1263650">
                <a:moveTo>
                  <a:pt x="0" y="0"/>
                </a:moveTo>
                <a:lnTo>
                  <a:pt x="0" y="1263396"/>
                </a:lnTo>
              </a:path>
            </a:pathLst>
          </a:custGeom>
          <a:ln w="12700">
            <a:solidFill>
              <a:srgbClr val="CC0000"/>
            </a:solidFill>
            <a:prstDash val="dash"/>
          </a:ln>
        </p:spPr>
        <p:txBody>
          <a:bodyPr wrap="square" lIns="0" tIns="0" rIns="0" bIns="0" rtlCol="0"/>
          <a:lstStyle/>
          <a:p>
            <a:endParaRPr/>
          </a:p>
        </p:txBody>
      </p:sp>
      <p:sp>
        <p:nvSpPr>
          <p:cNvPr id="15" name="object 15"/>
          <p:cNvSpPr/>
          <p:nvPr/>
        </p:nvSpPr>
        <p:spPr>
          <a:xfrm>
            <a:off x="1916429" y="4321302"/>
            <a:ext cx="407034" cy="76200"/>
          </a:xfrm>
          <a:custGeom>
            <a:avLst/>
            <a:gdLst/>
            <a:ahLst/>
            <a:cxnLst/>
            <a:rect l="l" t="t" r="r" b="b"/>
            <a:pathLst>
              <a:path w="407035" h="76200">
                <a:moveTo>
                  <a:pt x="6984" y="27686"/>
                </a:moveTo>
                <a:lnTo>
                  <a:pt x="0" y="38354"/>
                </a:lnTo>
                <a:lnTo>
                  <a:pt x="6350" y="42418"/>
                </a:lnTo>
                <a:lnTo>
                  <a:pt x="15239" y="42545"/>
                </a:lnTo>
                <a:lnTo>
                  <a:pt x="15239" y="30734"/>
                </a:lnTo>
                <a:lnTo>
                  <a:pt x="11683" y="30734"/>
                </a:lnTo>
                <a:lnTo>
                  <a:pt x="8255" y="29718"/>
                </a:lnTo>
                <a:lnTo>
                  <a:pt x="10117" y="29718"/>
                </a:lnTo>
                <a:lnTo>
                  <a:pt x="6984" y="27686"/>
                </a:lnTo>
                <a:close/>
              </a:path>
              <a:path w="407035" h="76200">
                <a:moveTo>
                  <a:pt x="8255" y="29718"/>
                </a:moveTo>
                <a:lnTo>
                  <a:pt x="11683" y="30734"/>
                </a:lnTo>
                <a:lnTo>
                  <a:pt x="10171" y="29752"/>
                </a:lnTo>
                <a:lnTo>
                  <a:pt x="8255" y="29718"/>
                </a:lnTo>
                <a:close/>
              </a:path>
              <a:path w="407035" h="76200">
                <a:moveTo>
                  <a:pt x="10171" y="29752"/>
                </a:moveTo>
                <a:lnTo>
                  <a:pt x="11683" y="30734"/>
                </a:lnTo>
                <a:lnTo>
                  <a:pt x="15239" y="30734"/>
                </a:lnTo>
                <a:lnTo>
                  <a:pt x="15239" y="29845"/>
                </a:lnTo>
                <a:lnTo>
                  <a:pt x="10171" y="29752"/>
                </a:lnTo>
                <a:close/>
              </a:path>
              <a:path w="407035" h="76200">
                <a:moveTo>
                  <a:pt x="10117" y="29718"/>
                </a:moveTo>
                <a:lnTo>
                  <a:pt x="8255" y="29718"/>
                </a:lnTo>
                <a:lnTo>
                  <a:pt x="10171" y="29752"/>
                </a:lnTo>
                <a:close/>
              </a:path>
              <a:path w="407035" h="76200">
                <a:moveTo>
                  <a:pt x="27939" y="29845"/>
                </a:moveTo>
                <a:lnTo>
                  <a:pt x="27939" y="42545"/>
                </a:lnTo>
                <a:lnTo>
                  <a:pt x="40639" y="42672"/>
                </a:lnTo>
                <a:lnTo>
                  <a:pt x="40639" y="29972"/>
                </a:lnTo>
                <a:lnTo>
                  <a:pt x="27939" y="29845"/>
                </a:lnTo>
                <a:close/>
              </a:path>
              <a:path w="407035" h="76200">
                <a:moveTo>
                  <a:pt x="53339" y="29972"/>
                </a:moveTo>
                <a:lnTo>
                  <a:pt x="53339" y="42672"/>
                </a:lnTo>
                <a:lnTo>
                  <a:pt x="66039" y="42799"/>
                </a:lnTo>
                <a:lnTo>
                  <a:pt x="66039" y="30099"/>
                </a:lnTo>
                <a:lnTo>
                  <a:pt x="53339" y="29972"/>
                </a:lnTo>
                <a:close/>
              </a:path>
              <a:path w="407035" h="76200">
                <a:moveTo>
                  <a:pt x="78739" y="30099"/>
                </a:moveTo>
                <a:lnTo>
                  <a:pt x="78739" y="42799"/>
                </a:lnTo>
                <a:lnTo>
                  <a:pt x="91439" y="42925"/>
                </a:lnTo>
                <a:lnTo>
                  <a:pt x="91439" y="30225"/>
                </a:lnTo>
                <a:lnTo>
                  <a:pt x="78739" y="30099"/>
                </a:lnTo>
                <a:close/>
              </a:path>
              <a:path w="407035" h="76200">
                <a:moveTo>
                  <a:pt x="104139" y="30225"/>
                </a:moveTo>
                <a:lnTo>
                  <a:pt x="104139" y="42925"/>
                </a:lnTo>
                <a:lnTo>
                  <a:pt x="116839" y="43053"/>
                </a:lnTo>
                <a:lnTo>
                  <a:pt x="116839" y="30353"/>
                </a:lnTo>
                <a:lnTo>
                  <a:pt x="104139" y="30225"/>
                </a:lnTo>
                <a:close/>
              </a:path>
              <a:path w="407035" h="76200">
                <a:moveTo>
                  <a:pt x="142239" y="30480"/>
                </a:moveTo>
                <a:lnTo>
                  <a:pt x="129539" y="30480"/>
                </a:lnTo>
                <a:lnTo>
                  <a:pt x="129539" y="43180"/>
                </a:lnTo>
                <a:lnTo>
                  <a:pt x="142239" y="43180"/>
                </a:lnTo>
                <a:lnTo>
                  <a:pt x="142239" y="30480"/>
                </a:lnTo>
                <a:close/>
              </a:path>
              <a:path w="407035" h="76200">
                <a:moveTo>
                  <a:pt x="167639" y="30606"/>
                </a:moveTo>
                <a:lnTo>
                  <a:pt x="154939" y="30606"/>
                </a:lnTo>
                <a:lnTo>
                  <a:pt x="154939" y="43306"/>
                </a:lnTo>
                <a:lnTo>
                  <a:pt x="167639" y="43306"/>
                </a:lnTo>
                <a:lnTo>
                  <a:pt x="167639" y="30606"/>
                </a:lnTo>
                <a:close/>
              </a:path>
              <a:path w="407035" h="76200">
                <a:moveTo>
                  <a:pt x="193039" y="30734"/>
                </a:moveTo>
                <a:lnTo>
                  <a:pt x="180339" y="30734"/>
                </a:lnTo>
                <a:lnTo>
                  <a:pt x="180339" y="43434"/>
                </a:lnTo>
                <a:lnTo>
                  <a:pt x="193039" y="43434"/>
                </a:lnTo>
                <a:lnTo>
                  <a:pt x="193039" y="30734"/>
                </a:lnTo>
                <a:close/>
              </a:path>
              <a:path w="407035" h="76200">
                <a:moveTo>
                  <a:pt x="218439" y="30861"/>
                </a:moveTo>
                <a:lnTo>
                  <a:pt x="205739" y="30861"/>
                </a:lnTo>
                <a:lnTo>
                  <a:pt x="205739" y="43561"/>
                </a:lnTo>
                <a:lnTo>
                  <a:pt x="218439" y="43561"/>
                </a:lnTo>
                <a:lnTo>
                  <a:pt x="218439" y="30861"/>
                </a:lnTo>
                <a:close/>
              </a:path>
              <a:path w="407035" h="76200">
                <a:moveTo>
                  <a:pt x="231139" y="30987"/>
                </a:moveTo>
                <a:lnTo>
                  <a:pt x="231139" y="43687"/>
                </a:lnTo>
                <a:lnTo>
                  <a:pt x="243839" y="43815"/>
                </a:lnTo>
                <a:lnTo>
                  <a:pt x="243839" y="31115"/>
                </a:lnTo>
                <a:lnTo>
                  <a:pt x="231139" y="30987"/>
                </a:lnTo>
                <a:close/>
              </a:path>
              <a:path w="407035" h="76200">
                <a:moveTo>
                  <a:pt x="256539" y="31115"/>
                </a:moveTo>
                <a:lnTo>
                  <a:pt x="256539" y="43815"/>
                </a:lnTo>
                <a:lnTo>
                  <a:pt x="269239" y="43942"/>
                </a:lnTo>
                <a:lnTo>
                  <a:pt x="269239" y="31242"/>
                </a:lnTo>
                <a:lnTo>
                  <a:pt x="256539" y="31115"/>
                </a:lnTo>
                <a:close/>
              </a:path>
              <a:path w="407035" h="76200">
                <a:moveTo>
                  <a:pt x="281939" y="31242"/>
                </a:moveTo>
                <a:lnTo>
                  <a:pt x="281939" y="43942"/>
                </a:lnTo>
                <a:lnTo>
                  <a:pt x="294639" y="44068"/>
                </a:lnTo>
                <a:lnTo>
                  <a:pt x="294639" y="31368"/>
                </a:lnTo>
                <a:lnTo>
                  <a:pt x="281939" y="31242"/>
                </a:lnTo>
                <a:close/>
              </a:path>
              <a:path w="407035" h="76200">
                <a:moveTo>
                  <a:pt x="307339" y="31368"/>
                </a:moveTo>
                <a:lnTo>
                  <a:pt x="307339" y="44068"/>
                </a:lnTo>
                <a:lnTo>
                  <a:pt x="320039" y="44196"/>
                </a:lnTo>
                <a:lnTo>
                  <a:pt x="320039" y="31496"/>
                </a:lnTo>
                <a:lnTo>
                  <a:pt x="307339" y="31368"/>
                </a:lnTo>
                <a:close/>
              </a:path>
              <a:path w="407035" h="76200">
                <a:moveTo>
                  <a:pt x="368807" y="0"/>
                </a:moveTo>
                <a:lnTo>
                  <a:pt x="354012" y="2913"/>
                </a:lnTo>
                <a:lnTo>
                  <a:pt x="341884" y="11017"/>
                </a:lnTo>
                <a:lnTo>
                  <a:pt x="333660" y="23074"/>
                </a:lnTo>
                <a:lnTo>
                  <a:pt x="330581" y="37846"/>
                </a:lnTo>
                <a:lnTo>
                  <a:pt x="333476" y="52714"/>
                </a:lnTo>
                <a:lnTo>
                  <a:pt x="341550" y="64881"/>
                </a:lnTo>
                <a:lnTo>
                  <a:pt x="353601" y="73118"/>
                </a:lnTo>
                <a:lnTo>
                  <a:pt x="368426" y="76200"/>
                </a:lnTo>
                <a:lnTo>
                  <a:pt x="383295" y="73286"/>
                </a:lnTo>
                <a:lnTo>
                  <a:pt x="395462" y="65182"/>
                </a:lnTo>
                <a:lnTo>
                  <a:pt x="403699" y="53125"/>
                </a:lnTo>
                <a:lnTo>
                  <a:pt x="405509" y="44450"/>
                </a:lnTo>
                <a:lnTo>
                  <a:pt x="358139" y="44450"/>
                </a:lnTo>
                <a:lnTo>
                  <a:pt x="345439" y="44323"/>
                </a:lnTo>
                <a:lnTo>
                  <a:pt x="332739" y="44196"/>
                </a:lnTo>
                <a:lnTo>
                  <a:pt x="332739" y="31496"/>
                </a:lnTo>
                <a:lnTo>
                  <a:pt x="405436" y="31496"/>
                </a:lnTo>
                <a:lnTo>
                  <a:pt x="403865" y="23485"/>
                </a:lnTo>
                <a:lnTo>
                  <a:pt x="395747" y="11318"/>
                </a:lnTo>
                <a:lnTo>
                  <a:pt x="383653" y="3081"/>
                </a:lnTo>
                <a:lnTo>
                  <a:pt x="368807" y="0"/>
                </a:lnTo>
                <a:close/>
              </a:path>
              <a:path w="407035" h="76200">
                <a:moveTo>
                  <a:pt x="368681" y="31750"/>
                </a:moveTo>
                <a:lnTo>
                  <a:pt x="358139" y="31750"/>
                </a:lnTo>
                <a:lnTo>
                  <a:pt x="358139" y="44450"/>
                </a:lnTo>
                <a:lnTo>
                  <a:pt x="368553" y="44450"/>
                </a:lnTo>
                <a:lnTo>
                  <a:pt x="368681" y="31750"/>
                </a:lnTo>
                <a:close/>
              </a:path>
              <a:path w="407035" h="76200">
                <a:moveTo>
                  <a:pt x="405486" y="31750"/>
                </a:moveTo>
                <a:lnTo>
                  <a:pt x="368681" y="31750"/>
                </a:lnTo>
                <a:lnTo>
                  <a:pt x="368553" y="44450"/>
                </a:lnTo>
                <a:lnTo>
                  <a:pt x="405509" y="44450"/>
                </a:lnTo>
                <a:lnTo>
                  <a:pt x="406781" y="38354"/>
                </a:lnTo>
                <a:lnTo>
                  <a:pt x="405486" y="31750"/>
                </a:lnTo>
                <a:close/>
              </a:path>
              <a:path w="407035" h="76200">
                <a:moveTo>
                  <a:pt x="332739" y="31496"/>
                </a:moveTo>
                <a:lnTo>
                  <a:pt x="332739" y="44196"/>
                </a:lnTo>
                <a:lnTo>
                  <a:pt x="345439" y="44323"/>
                </a:lnTo>
                <a:lnTo>
                  <a:pt x="345439" y="31623"/>
                </a:lnTo>
                <a:lnTo>
                  <a:pt x="332739" y="31496"/>
                </a:lnTo>
                <a:close/>
              </a:path>
              <a:path w="407035" h="76200">
                <a:moveTo>
                  <a:pt x="405436" y="31496"/>
                </a:moveTo>
                <a:lnTo>
                  <a:pt x="332739" y="31496"/>
                </a:lnTo>
                <a:lnTo>
                  <a:pt x="345439" y="31623"/>
                </a:lnTo>
                <a:lnTo>
                  <a:pt x="345439" y="44323"/>
                </a:lnTo>
                <a:lnTo>
                  <a:pt x="358139" y="44323"/>
                </a:lnTo>
                <a:lnTo>
                  <a:pt x="358139" y="31750"/>
                </a:lnTo>
                <a:lnTo>
                  <a:pt x="405486" y="31750"/>
                </a:lnTo>
                <a:lnTo>
                  <a:pt x="405436" y="31496"/>
                </a:lnTo>
                <a:close/>
              </a:path>
            </a:pathLst>
          </a:custGeom>
          <a:solidFill>
            <a:srgbClr val="CC0000"/>
          </a:solidFill>
        </p:spPr>
        <p:txBody>
          <a:bodyPr wrap="square" lIns="0" tIns="0" rIns="0" bIns="0" rtlCol="0"/>
          <a:lstStyle/>
          <a:p>
            <a:endParaRPr/>
          </a:p>
        </p:txBody>
      </p:sp>
      <p:sp>
        <p:nvSpPr>
          <p:cNvPr id="16" name="object 16"/>
          <p:cNvSpPr txBox="1"/>
          <p:nvPr/>
        </p:nvSpPr>
        <p:spPr>
          <a:xfrm>
            <a:off x="332231" y="3616452"/>
            <a:ext cx="1443355" cy="1263650"/>
          </a:xfrm>
          <a:prstGeom prst="rect">
            <a:avLst/>
          </a:prstGeom>
          <a:solidFill>
            <a:srgbClr val="FF0000"/>
          </a:solidFill>
        </p:spPr>
        <p:txBody>
          <a:bodyPr vert="horz" wrap="square" lIns="0" tIns="51435" rIns="0" bIns="0" rtlCol="0">
            <a:spAutoFit/>
          </a:bodyPr>
          <a:lstStyle/>
          <a:p>
            <a:pPr marL="247015" indent="-193675">
              <a:lnSpc>
                <a:spcPct val="100000"/>
              </a:lnSpc>
              <a:spcBef>
                <a:spcPts val="405"/>
              </a:spcBef>
              <a:buFont typeface="Wingdings"/>
              <a:buChar char=""/>
              <a:tabLst>
                <a:tab pos="247650" algn="l"/>
              </a:tabLst>
            </a:pPr>
            <a:r>
              <a:rPr sz="1000" spc="-5" dirty="0">
                <a:solidFill>
                  <a:srgbClr val="FFFFFF"/>
                </a:solidFill>
                <a:latin typeface="Arial"/>
                <a:cs typeface="Arial"/>
              </a:rPr>
              <a:t>Implementation</a:t>
            </a:r>
            <a:endParaRPr sz="1000">
              <a:latin typeface="Arial"/>
              <a:cs typeface="Arial"/>
            </a:endParaRPr>
          </a:p>
          <a:p>
            <a:pPr marL="247015" marR="453390" indent="-193675">
              <a:lnSpc>
                <a:spcPct val="100000"/>
              </a:lnSpc>
              <a:spcBef>
                <a:spcPts val="600"/>
              </a:spcBef>
              <a:buFont typeface="Wingdings"/>
              <a:buChar char=""/>
              <a:tabLst>
                <a:tab pos="247650" algn="l"/>
              </a:tabLst>
            </a:pPr>
            <a:r>
              <a:rPr sz="1000" spc="-5" dirty="0">
                <a:solidFill>
                  <a:srgbClr val="FFFFFF"/>
                </a:solidFill>
                <a:latin typeface="Arial"/>
                <a:cs typeface="Arial"/>
              </a:rPr>
              <a:t>Process  </a:t>
            </a:r>
            <a:r>
              <a:rPr sz="1000" spc="-10" dirty="0">
                <a:solidFill>
                  <a:srgbClr val="FFFFFF"/>
                </a:solidFill>
                <a:latin typeface="Arial"/>
                <a:cs typeface="Arial"/>
              </a:rPr>
              <a:t>i</a:t>
            </a:r>
            <a:r>
              <a:rPr sz="1000" spc="10" dirty="0">
                <a:solidFill>
                  <a:srgbClr val="FFFFFF"/>
                </a:solidFill>
                <a:latin typeface="Arial"/>
                <a:cs typeface="Arial"/>
              </a:rPr>
              <a:t>m</a:t>
            </a:r>
            <a:r>
              <a:rPr sz="1000" spc="-5" dirty="0">
                <a:solidFill>
                  <a:srgbClr val="FFFFFF"/>
                </a:solidFill>
                <a:latin typeface="Arial"/>
                <a:cs typeface="Arial"/>
              </a:rPr>
              <a:t>pro</a:t>
            </a:r>
            <a:r>
              <a:rPr sz="1000" spc="-10" dirty="0">
                <a:solidFill>
                  <a:srgbClr val="FFFFFF"/>
                </a:solidFill>
                <a:latin typeface="Arial"/>
                <a:cs typeface="Arial"/>
              </a:rPr>
              <a:t>v</a:t>
            </a:r>
            <a:r>
              <a:rPr sz="1000" spc="-5" dirty="0">
                <a:solidFill>
                  <a:srgbClr val="FFFFFF"/>
                </a:solidFill>
                <a:latin typeface="Arial"/>
                <a:cs typeface="Arial"/>
              </a:rPr>
              <a:t>e</a:t>
            </a:r>
            <a:r>
              <a:rPr sz="1000" spc="10" dirty="0">
                <a:solidFill>
                  <a:srgbClr val="FFFFFF"/>
                </a:solidFill>
                <a:latin typeface="Arial"/>
                <a:cs typeface="Arial"/>
              </a:rPr>
              <a:t>m</a:t>
            </a:r>
            <a:r>
              <a:rPr sz="1000" spc="-5" dirty="0">
                <a:solidFill>
                  <a:srgbClr val="FFFFFF"/>
                </a:solidFill>
                <a:latin typeface="Arial"/>
                <a:cs typeface="Arial"/>
              </a:rPr>
              <a:t>e</a:t>
            </a:r>
            <a:r>
              <a:rPr sz="1000" spc="-10" dirty="0">
                <a:solidFill>
                  <a:srgbClr val="FFFFFF"/>
                </a:solidFill>
                <a:latin typeface="Arial"/>
                <a:cs typeface="Arial"/>
              </a:rPr>
              <a:t>n</a:t>
            </a:r>
            <a:r>
              <a:rPr sz="1000" spc="-5" dirty="0">
                <a:solidFill>
                  <a:srgbClr val="FFFFFF"/>
                </a:solidFill>
                <a:latin typeface="Arial"/>
                <a:cs typeface="Arial"/>
              </a:rPr>
              <a:t>t</a:t>
            </a:r>
            <a:endParaRPr sz="1000">
              <a:latin typeface="Arial"/>
              <a:cs typeface="Arial"/>
            </a:endParaRPr>
          </a:p>
          <a:p>
            <a:pPr marL="247015" indent="-193675">
              <a:lnSpc>
                <a:spcPct val="100000"/>
              </a:lnSpc>
              <a:spcBef>
                <a:spcPts val="600"/>
              </a:spcBef>
              <a:buFont typeface="Wingdings"/>
              <a:buChar char=""/>
              <a:tabLst>
                <a:tab pos="247650" algn="l"/>
              </a:tabLst>
            </a:pPr>
            <a:r>
              <a:rPr sz="1000" spc="-5" dirty="0">
                <a:solidFill>
                  <a:srgbClr val="FFFFFF"/>
                </a:solidFill>
                <a:latin typeface="Arial"/>
                <a:cs typeface="Arial"/>
              </a:rPr>
              <a:t>Tactical</a:t>
            </a:r>
            <a:endParaRPr sz="1000">
              <a:latin typeface="Arial"/>
              <a:cs typeface="Arial"/>
            </a:endParaRPr>
          </a:p>
          <a:p>
            <a:pPr marR="219075" algn="ctr">
              <a:lnSpc>
                <a:spcPct val="100000"/>
              </a:lnSpc>
            </a:pPr>
            <a:r>
              <a:rPr sz="1000" spc="-5" dirty="0">
                <a:solidFill>
                  <a:srgbClr val="FFFFFF"/>
                </a:solidFill>
                <a:latin typeface="Arial"/>
                <a:cs typeface="Arial"/>
              </a:rPr>
              <a:t>opportunities</a:t>
            </a:r>
            <a:endParaRPr sz="1000">
              <a:latin typeface="Arial"/>
              <a:cs typeface="Arial"/>
            </a:endParaRPr>
          </a:p>
          <a:p>
            <a:pPr marL="247015" indent="-193675">
              <a:lnSpc>
                <a:spcPct val="100000"/>
              </a:lnSpc>
              <a:spcBef>
                <a:spcPts val="600"/>
              </a:spcBef>
              <a:buFont typeface="Wingdings"/>
              <a:buChar char=""/>
              <a:tabLst>
                <a:tab pos="247650" algn="l"/>
              </a:tabLst>
            </a:pPr>
            <a:r>
              <a:rPr sz="1000" spc="-5" dirty="0">
                <a:solidFill>
                  <a:srgbClr val="FFFFFF"/>
                </a:solidFill>
                <a:latin typeface="Arial"/>
                <a:cs typeface="Arial"/>
              </a:rPr>
              <a:t>Real-time</a:t>
            </a:r>
            <a:r>
              <a:rPr sz="1000" spc="-75" dirty="0">
                <a:solidFill>
                  <a:srgbClr val="FFFFFF"/>
                </a:solidFill>
                <a:latin typeface="Arial"/>
                <a:cs typeface="Arial"/>
              </a:rPr>
              <a:t> </a:t>
            </a:r>
            <a:r>
              <a:rPr sz="1000" spc="-5" dirty="0">
                <a:solidFill>
                  <a:srgbClr val="FFFFFF"/>
                </a:solidFill>
                <a:latin typeface="Arial"/>
                <a:cs typeface="Arial"/>
              </a:rPr>
              <a:t>tuning</a:t>
            </a:r>
            <a:endParaRPr sz="1000">
              <a:latin typeface="Arial"/>
              <a:cs typeface="Arial"/>
            </a:endParaRPr>
          </a:p>
        </p:txBody>
      </p:sp>
      <p:sp>
        <p:nvSpPr>
          <p:cNvPr id="17" name="object 17"/>
          <p:cNvSpPr/>
          <p:nvPr/>
        </p:nvSpPr>
        <p:spPr>
          <a:xfrm>
            <a:off x="3378961" y="5132832"/>
            <a:ext cx="0" cy="1525905"/>
          </a:xfrm>
          <a:custGeom>
            <a:avLst/>
            <a:gdLst/>
            <a:ahLst/>
            <a:cxnLst/>
            <a:rect l="l" t="t" r="r" b="b"/>
            <a:pathLst>
              <a:path h="1525904">
                <a:moveTo>
                  <a:pt x="0" y="0"/>
                </a:moveTo>
                <a:lnTo>
                  <a:pt x="0" y="1525524"/>
                </a:lnTo>
              </a:path>
            </a:pathLst>
          </a:custGeom>
          <a:ln w="12700">
            <a:solidFill>
              <a:srgbClr val="990099"/>
            </a:solidFill>
            <a:prstDash val="dash"/>
          </a:ln>
        </p:spPr>
        <p:txBody>
          <a:bodyPr wrap="square" lIns="0" tIns="0" rIns="0" bIns="0" rtlCol="0"/>
          <a:lstStyle/>
          <a:p>
            <a:endParaRPr/>
          </a:p>
        </p:txBody>
      </p:sp>
      <p:sp>
        <p:nvSpPr>
          <p:cNvPr id="18" name="object 18"/>
          <p:cNvSpPr/>
          <p:nvPr/>
        </p:nvSpPr>
        <p:spPr>
          <a:xfrm>
            <a:off x="3378580" y="5820321"/>
            <a:ext cx="199390" cy="76200"/>
          </a:xfrm>
          <a:custGeom>
            <a:avLst/>
            <a:gdLst/>
            <a:ahLst/>
            <a:cxnLst/>
            <a:rect l="l" t="t" r="r" b="b"/>
            <a:pathLst>
              <a:path w="199389" h="76200">
                <a:moveTo>
                  <a:pt x="12700" y="41275"/>
                </a:moveTo>
                <a:lnTo>
                  <a:pt x="0" y="42100"/>
                </a:lnTo>
                <a:lnTo>
                  <a:pt x="889" y="54775"/>
                </a:lnTo>
                <a:lnTo>
                  <a:pt x="13462" y="53949"/>
                </a:lnTo>
                <a:lnTo>
                  <a:pt x="12700" y="41275"/>
                </a:lnTo>
                <a:close/>
              </a:path>
              <a:path w="199389" h="76200">
                <a:moveTo>
                  <a:pt x="37973" y="39623"/>
                </a:moveTo>
                <a:lnTo>
                  <a:pt x="25400" y="40449"/>
                </a:lnTo>
                <a:lnTo>
                  <a:pt x="26162" y="53124"/>
                </a:lnTo>
                <a:lnTo>
                  <a:pt x="38862" y="52298"/>
                </a:lnTo>
                <a:lnTo>
                  <a:pt x="37973" y="39623"/>
                </a:lnTo>
                <a:close/>
              </a:path>
              <a:path w="199389" h="76200">
                <a:moveTo>
                  <a:pt x="63373" y="37972"/>
                </a:moveTo>
                <a:lnTo>
                  <a:pt x="50673" y="38798"/>
                </a:lnTo>
                <a:lnTo>
                  <a:pt x="51562" y="51473"/>
                </a:lnTo>
                <a:lnTo>
                  <a:pt x="64262" y="50647"/>
                </a:lnTo>
                <a:lnTo>
                  <a:pt x="63373" y="37972"/>
                </a:lnTo>
                <a:close/>
              </a:path>
              <a:path w="199389" h="76200">
                <a:moveTo>
                  <a:pt x="88773" y="36334"/>
                </a:moveTo>
                <a:lnTo>
                  <a:pt x="76073" y="37160"/>
                </a:lnTo>
                <a:lnTo>
                  <a:pt x="76835" y="49822"/>
                </a:lnTo>
                <a:lnTo>
                  <a:pt x="89535" y="49009"/>
                </a:lnTo>
                <a:lnTo>
                  <a:pt x="88773" y="36334"/>
                </a:lnTo>
                <a:close/>
              </a:path>
              <a:path w="199389" h="76200">
                <a:moveTo>
                  <a:pt x="114046" y="34683"/>
                </a:moveTo>
                <a:lnTo>
                  <a:pt x="101346" y="35509"/>
                </a:lnTo>
                <a:lnTo>
                  <a:pt x="102235" y="48183"/>
                </a:lnTo>
                <a:lnTo>
                  <a:pt x="114935" y="47358"/>
                </a:lnTo>
                <a:lnTo>
                  <a:pt x="114046" y="34683"/>
                </a:lnTo>
                <a:close/>
              </a:path>
              <a:path w="199389" h="76200">
                <a:moveTo>
                  <a:pt x="158242" y="0"/>
                </a:moveTo>
                <a:lnTo>
                  <a:pt x="143690" y="4103"/>
                </a:lnTo>
                <a:lnTo>
                  <a:pt x="132222" y="13157"/>
                </a:lnTo>
                <a:lnTo>
                  <a:pt x="124969" y="25849"/>
                </a:lnTo>
                <a:lnTo>
                  <a:pt x="123063" y="40868"/>
                </a:lnTo>
                <a:lnTo>
                  <a:pt x="127202" y="55429"/>
                </a:lnTo>
                <a:lnTo>
                  <a:pt x="136271" y="66889"/>
                </a:lnTo>
                <a:lnTo>
                  <a:pt x="148959" y="74117"/>
                </a:lnTo>
                <a:lnTo>
                  <a:pt x="163957" y="75984"/>
                </a:lnTo>
                <a:lnTo>
                  <a:pt x="178508" y="71873"/>
                </a:lnTo>
                <a:lnTo>
                  <a:pt x="189976" y="62817"/>
                </a:lnTo>
                <a:lnTo>
                  <a:pt x="197229" y="50127"/>
                </a:lnTo>
                <a:lnTo>
                  <a:pt x="197685" y="46532"/>
                </a:lnTo>
                <a:lnTo>
                  <a:pt x="127508" y="46532"/>
                </a:lnTo>
                <a:lnTo>
                  <a:pt x="126746" y="33858"/>
                </a:lnTo>
                <a:lnTo>
                  <a:pt x="139446" y="33032"/>
                </a:lnTo>
                <a:lnTo>
                  <a:pt x="152195" y="33032"/>
                </a:lnTo>
                <a:lnTo>
                  <a:pt x="152146" y="32207"/>
                </a:lnTo>
                <a:lnTo>
                  <a:pt x="160655" y="31648"/>
                </a:lnTo>
                <a:lnTo>
                  <a:pt x="198150" y="31648"/>
                </a:lnTo>
                <a:lnTo>
                  <a:pt x="194996" y="20548"/>
                </a:lnTo>
                <a:lnTo>
                  <a:pt x="185927" y="9090"/>
                </a:lnTo>
                <a:lnTo>
                  <a:pt x="173239" y="1864"/>
                </a:lnTo>
                <a:lnTo>
                  <a:pt x="158242" y="0"/>
                </a:lnTo>
                <a:close/>
              </a:path>
              <a:path w="199389" h="76200">
                <a:moveTo>
                  <a:pt x="139446" y="33032"/>
                </a:moveTo>
                <a:lnTo>
                  <a:pt x="126746" y="33858"/>
                </a:lnTo>
                <a:lnTo>
                  <a:pt x="127508" y="46532"/>
                </a:lnTo>
                <a:lnTo>
                  <a:pt x="140208" y="45707"/>
                </a:lnTo>
                <a:lnTo>
                  <a:pt x="139446" y="33032"/>
                </a:lnTo>
                <a:close/>
              </a:path>
              <a:path w="199389" h="76200">
                <a:moveTo>
                  <a:pt x="152195" y="33032"/>
                </a:moveTo>
                <a:lnTo>
                  <a:pt x="139446" y="33032"/>
                </a:lnTo>
                <a:lnTo>
                  <a:pt x="140208" y="45707"/>
                </a:lnTo>
                <a:lnTo>
                  <a:pt x="127508" y="46532"/>
                </a:lnTo>
                <a:lnTo>
                  <a:pt x="197685" y="46532"/>
                </a:lnTo>
                <a:lnTo>
                  <a:pt x="197895" y="44881"/>
                </a:lnTo>
                <a:lnTo>
                  <a:pt x="152908" y="44881"/>
                </a:lnTo>
                <a:lnTo>
                  <a:pt x="152195" y="33032"/>
                </a:lnTo>
                <a:close/>
              </a:path>
              <a:path w="199389" h="76200">
                <a:moveTo>
                  <a:pt x="160655" y="31648"/>
                </a:moveTo>
                <a:lnTo>
                  <a:pt x="152146" y="32207"/>
                </a:lnTo>
                <a:lnTo>
                  <a:pt x="152908" y="44881"/>
                </a:lnTo>
                <a:lnTo>
                  <a:pt x="161544" y="44322"/>
                </a:lnTo>
                <a:lnTo>
                  <a:pt x="160655" y="31648"/>
                </a:lnTo>
                <a:close/>
              </a:path>
              <a:path w="199389" h="76200">
                <a:moveTo>
                  <a:pt x="198150" y="31648"/>
                </a:moveTo>
                <a:lnTo>
                  <a:pt x="160655" y="31648"/>
                </a:lnTo>
                <a:lnTo>
                  <a:pt x="161544" y="44322"/>
                </a:lnTo>
                <a:lnTo>
                  <a:pt x="152908" y="44881"/>
                </a:lnTo>
                <a:lnTo>
                  <a:pt x="197895" y="44881"/>
                </a:lnTo>
                <a:lnTo>
                  <a:pt x="199136" y="35115"/>
                </a:lnTo>
                <a:lnTo>
                  <a:pt x="198150" y="31648"/>
                </a:lnTo>
                <a:close/>
              </a:path>
            </a:pathLst>
          </a:custGeom>
          <a:solidFill>
            <a:srgbClr val="990099"/>
          </a:solidFill>
        </p:spPr>
        <p:txBody>
          <a:bodyPr wrap="square" lIns="0" tIns="0" rIns="0" bIns="0" rtlCol="0"/>
          <a:lstStyle/>
          <a:p>
            <a:endParaRPr/>
          </a:p>
        </p:txBody>
      </p:sp>
      <p:sp>
        <p:nvSpPr>
          <p:cNvPr id="19" name="object 19"/>
          <p:cNvSpPr txBox="1"/>
          <p:nvPr/>
        </p:nvSpPr>
        <p:spPr>
          <a:xfrm>
            <a:off x="1740407" y="5132832"/>
            <a:ext cx="1442085" cy="1525905"/>
          </a:xfrm>
          <a:prstGeom prst="rect">
            <a:avLst/>
          </a:prstGeom>
          <a:solidFill>
            <a:srgbClr val="990099"/>
          </a:solidFill>
        </p:spPr>
        <p:txBody>
          <a:bodyPr vert="horz" wrap="square" lIns="0" tIns="50800" rIns="0" bIns="0" rtlCol="0">
            <a:spAutoFit/>
          </a:bodyPr>
          <a:lstStyle/>
          <a:p>
            <a:pPr marL="247015" indent="-193675">
              <a:lnSpc>
                <a:spcPct val="100000"/>
              </a:lnSpc>
              <a:spcBef>
                <a:spcPts val="400"/>
              </a:spcBef>
              <a:buFont typeface="Wingdings"/>
              <a:buChar char=""/>
              <a:tabLst>
                <a:tab pos="247650" algn="l"/>
              </a:tabLst>
            </a:pPr>
            <a:r>
              <a:rPr sz="1000" spc="-5" dirty="0">
                <a:solidFill>
                  <a:srgbClr val="FFFFFF"/>
                </a:solidFill>
                <a:latin typeface="Arial"/>
                <a:cs typeface="Arial"/>
              </a:rPr>
              <a:t>Decision</a:t>
            </a:r>
            <a:r>
              <a:rPr sz="1000" spc="-55" dirty="0">
                <a:solidFill>
                  <a:srgbClr val="FFFFFF"/>
                </a:solidFill>
                <a:latin typeface="Arial"/>
                <a:cs typeface="Arial"/>
              </a:rPr>
              <a:t> </a:t>
            </a:r>
            <a:r>
              <a:rPr sz="1000" spc="-5" dirty="0">
                <a:solidFill>
                  <a:srgbClr val="FFFFFF"/>
                </a:solidFill>
                <a:latin typeface="Arial"/>
                <a:cs typeface="Arial"/>
              </a:rPr>
              <a:t>Making</a:t>
            </a:r>
            <a:endParaRPr sz="1000">
              <a:latin typeface="Arial"/>
              <a:cs typeface="Arial"/>
            </a:endParaRPr>
          </a:p>
          <a:p>
            <a:pPr marL="247015" indent="-193675">
              <a:lnSpc>
                <a:spcPct val="100000"/>
              </a:lnSpc>
              <a:spcBef>
                <a:spcPts val="600"/>
              </a:spcBef>
              <a:buFont typeface="Wingdings"/>
              <a:buChar char=""/>
              <a:tabLst>
                <a:tab pos="247650" algn="l"/>
              </a:tabLst>
            </a:pPr>
            <a:r>
              <a:rPr sz="1000" spc="-5" dirty="0">
                <a:solidFill>
                  <a:srgbClr val="FFFFFF"/>
                </a:solidFill>
                <a:latin typeface="Arial"/>
                <a:cs typeface="Arial"/>
              </a:rPr>
              <a:t>Right</a:t>
            </a:r>
            <a:r>
              <a:rPr sz="1000" spc="-50" dirty="0">
                <a:solidFill>
                  <a:srgbClr val="FFFFFF"/>
                </a:solidFill>
                <a:latin typeface="Arial"/>
                <a:cs typeface="Arial"/>
              </a:rPr>
              <a:t> </a:t>
            </a:r>
            <a:r>
              <a:rPr sz="1000" spc="-5" dirty="0">
                <a:solidFill>
                  <a:srgbClr val="FFFFFF"/>
                </a:solidFill>
                <a:latin typeface="Arial"/>
                <a:cs typeface="Arial"/>
              </a:rPr>
              <a:t>information</a:t>
            </a:r>
            <a:endParaRPr sz="1000">
              <a:latin typeface="Arial"/>
              <a:cs typeface="Arial"/>
            </a:endParaRPr>
          </a:p>
          <a:p>
            <a:pPr marL="247015" marR="349885" indent="-193675">
              <a:lnSpc>
                <a:spcPct val="100000"/>
              </a:lnSpc>
              <a:spcBef>
                <a:spcPts val="600"/>
              </a:spcBef>
              <a:buFont typeface="Wingdings"/>
              <a:buChar char=""/>
              <a:tabLst>
                <a:tab pos="247650" algn="l"/>
              </a:tabLst>
            </a:pPr>
            <a:r>
              <a:rPr sz="1000" spc="-5" dirty="0">
                <a:solidFill>
                  <a:srgbClr val="FFFFFF"/>
                </a:solidFill>
                <a:latin typeface="Arial"/>
                <a:cs typeface="Arial"/>
              </a:rPr>
              <a:t>Right</a:t>
            </a:r>
            <a:r>
              <a:rPr sz="1000" spc="-65" dirty="0">
                <a:solidFill>
                  <a:srgbClr val="FFFFFF"/>
                </a:solidFill>
                <a:latin typeface="Arial"/>
                <a:cs typeface="Arial"/>
              </a:rPr>
              <a:t> </a:t>
            </a:r>
            <a:r>
              <a:rPr sz="1000" spc="-5" dirty="0">
                <a:solidFill>
                  <a:srgbClr val="FFFFFF"/>
                </a:solidFill>
                <a:latin typeface="Arial"/>
                <a:cs typeface="Arial"/>
              </a:rPr>
              <a:t>decision-  </a:t>
            </a:r>
            <a:r>
              <a:rPr sz="1000" dirty="0">
                <a:solidFill>
                  <a:srgbClr val="FFFFFF"/>
                </a:solidFill>
                <a:latin typeface="Arial"/>
                <a:cs typeface="Arial"/>
              </a:rPr>
              <a:t>makers</a:t>
            </a:r>
            <a:endParaRPr sz="1000">
              <a:latin typeface="Arial"/>
              <a:cs typeface="Arial"/>
            </a:endParaRPr>
          </a:p>
          <a:p>
            <a:pPr marL="247015" indent="-193675">
              <a:lnSpc>
                <a:spcPct val="100000"/>
              </a:lnSpc>
              <a:spcBef>
                <a:spcPts val="600"/>
              </a:spcBef>
              <a:buFont typeface="Wingdings"/>
              <a:buChar char=""/>
              <a:tabLst>
                <a:tab pos="247650" algn="l"/>
              </a:tabLst>
            </a:pPr>
            <a:r>
              <a:rPr sz="1000" spc="-5" dirty="0">
                <a:solidFill>
                  <a:srgbClr val="FFFFFF"/>
                </a:solidFill>
                <a:latin typeface="Arial"/>
                <a:cs typeface="Arial"/>
              </a:rPr>
              <a:t>Right</a:t>
            </a:r>
            <a:r>
              <a:rPr sz="1000" spc="-90" dirty="0">
                <a:solidFill>
                  <a:srgbClr val="FFFFFF"/>
                </a:solidFill>
                <a:latin typeface="Arial"/>
                <a:cs typeface="Arial"/>
              </a:rPr>
              <a:t> </a:t>
            </a:r>
            <a:r>
              <a:rPr sz="1000" dirty="0">
                <a:solidFill>
                  <a:srgbClr val="FFFFFF"/>
                </a:solidFill>
                <a:latin typeface="Arial"/>
                <a:cs typeface="Arial"/>
              </a:rPr>
              <a:t>time</a:t>
            </a:r>
            <a:endParaRPr sz="1000">
              <a:latin typeface="Arial"/>
              <a:cs typeface="Arial"/>
            </a:endParaRPr>
          </a:p>
          <a:p>
            <a:pPr marL="247015" indent="-193675">
              <a:lnSpc>
                <a:spcPct val="100000"/>
              </a:lnSpc>
              <a:spcBef>
                <a:spcPts val="600"/>
              </a:spcBef>
              <a:buFont typeface="Wingdings"/>
              <a:buChar char=""/>
              <a:tabLst>
                <a:tab pos="247650" algn="l"/>
              </a:tabLst>
            </a:pPr>
            <a:r>
              <a:rPr sz="1000" spc="-5" dirty="0">
                <a:solidFill>
                  <a:srgbClr val="FFFFFF"/>
                </a:solidFill>
                <a:latin typeface="Arial"/>
                <a:cs typeface="Arial"/>
              </a:rPr>
              <a:t>Feedback </a:t>
            </a:r>
            <a:r>
              <a:rPr sz="1000" spc="-10" dirty="0">
                <a:solidFill>
                  <a:srgbClr val="FFFFFF"/>
                </a:solidFill>
                <a:latin typeface="Arial"/>
                <a:cs typeface="Arial"/>
              </a:rPr>
              <a:t>loop</a:t>
            </a:r>
            <a:r>
              <a:rPr sz="1000" spc="-80" dirty="0">
                <a:solidFill>
                  <a:srgbClr val="FFFFFF"/>
                </a:solidFill>
                <a:latin typeface="Arial"/>
                <a:cs typeface="Arial"/>
              </a:rPr>
              <a:t> </a:t>
            </a:r>
            <a:r>
              <a:rPr sz="1000" spc="-5" dirty="0">
                <a:solidFill>
                  <a:srgbClr val="FFFFFF"/>
                </a:solidFill>
                <a:latin typeface="Arial"/>
                <a:cs typeface="Arial"/>
              </a:rPr>
              <a:t>to</a:t>
            </a:r>
            <a:endParaRPr sz="1000">
              <a:latin typeface="Arial"/>
              <a:cs typeface="Arial"/>
            </a:endParaRPr>
          </a:p>
          <a:p>
            <a:pPr marR="566420" algn="ctr">
              <a:lnSpc>
                <a:spcPct val="100000"/>
              </a:lnSpc>
            </a:pPr>
            <a:r>
              <a:rPr sz="1000" spc="-5" dirty="0">
                <a:solidFill>
                  <a:srgbClr val="FFFFFF"/>
                </a:solidFill>
                <a:latin typeface="Arial"/>
                <a:cs typeface="Arial"/>
              </a:rPr>
              <a:t>results</a:t>
            </a:r>
            <a:endParaRPr sz="1000">
              <a:latin typeface="Arial"/>
              <a:cs typeface="Arial"/>
            </a:endParaRPr>
          </a:p>
        </p:txBody>
      </p:sp>
      <p:sp>
        <p:nvSpPr>
          <p:cNvPr id="20" name="object 20"/>
          <p:cNvSpPr/>
          <p:nvPr/>
        </p:nvSpPr>
        <p:spPr>
          <a:xfrm>
            <a:off x="3910584" y="3494532"/>
            <a:ext cx="2013204" cy="1525524"/>
          </a:xfrm>
          <a:prstGeom prst="rect">
            <a:avLst/>
          </a:prstGeom>
          <a:blipFill>
            <a:blip r:embed="rId4" cstate="print"/>
            <a:stretch>
              <a:fillRect/>
            </a:stretch>
          </a:blipFill>
        </p:spPr>
        <p:txBody>
          <a:bodyPr wrap="square" lIns="0" tIns="0" rIns="0" bIns="0" rtlCol="0"/>
          <a:lstStyle/>
          <a:p>
            <a:endParaRPr/>
          </a:p>
        </p:txBody>
      </p:sp>
      <p:sp>
        <p:nvSpPr>
          <p:cNvPr id="21" name="object 21"/>
          <p:cNvSpPr/>
          <p:nvPr/>
        </p:nvSpPr>
        <p:spPr>
          <a:xfrm>
            <a:off x="3932816" y="3525520"/>
            <a:ext cx="1905373" cy="1419097"/>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897636" y="841247"/>
            <a:ext cx="7319771" cy="84429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062227" y="844296"/>
            <a:ext cx="6915911" cy="871727"/>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877824" y="821436"/>
            <a:ext cx="7307580" cy="832485"/>
          </a:xfrm>
          <a:custGeom>
            <a:avLst/>
            <a:gdLst/>
            <a:ahLst/>
            <a:cxnLst/>
            <a:rect l="l" t="t" r="r" b="b"/>
            <a:pathLst>
              <a:path w="7307580" h="832485">
                <a:moveTo>
                  <a:pt x="0" y="832103"/>
                </a:moveTo>
                <a:lnTo>
                  <a:pt x="7307580" y="832103"/>
                </a:lnTo>
                <a:lnTo>
                  <a:pt x="7307580" y="0"/>
                </a:lnTo>
                <a:lnTo>
                  <a:pt x="0" y="0"/>
                </a:lnTo>
                <a:lnTo>
                  <a:pt x="0" y="832103"/>
                </a:lnTo>
                <a:close/>
              </a:path>
            </a:pathLst>
          </a:custGeom>
          <a:solidFill>
            <a:srgbClr val="FFFFFF"/>
          </a:solidFill>
        </p:spPr>
        <p:txBody>
          <a:bodyPr wrap="square" lIns="0" tIns="0" rIns="0" bIns="0" rtlCol="0"/>
          <a:lstStyle/>
          <a:p>
            <a:endParaRPr/>
          </a:p>
        </p:txBody>
      </p:sp>
      <p:sp>
        <p:nvSpPr>
          <p:cNvPr id="25" name="object 25"/>
          <p:cNvSpPr txBox="1"/>
          <p:nvPr/>
        </p:nvSpPr>
        <p:spPr>
          <a:xfrm>
            <a:off x="877824" y="821436"/>
            <a:ext cx="7307580" cy="832485"/>
          </a:xfrm>
          <a:prstGeom prst="rect">
            <a:avLst/>
          </a:prstGeom>
          <a:solidFill>
            <a:srgbClr val="FFFFFF"/>
          </a:solidFill>
          <a:ln w="9144">
            <a:solidFill>
              <a:srgbClr val="808080"/>
            </a:solidFill>
          </a:ln>
        </p:spPr>
        <p:txBody>
          <a:bodyPr vert="horz" wrap="square" lIns="0" tIns="36830" rIns="0" bIns="0" rtlCol="0">
            <a:spAutoFit/>
          </a:bodyPr>
          <a:lstStyle/>
          <a:p>
            <a:pPr marL="240029">
              <a:lnSpc>
                <a:spcPct val="100000"/>
              </a:lnSpc>
              <a:spcBef>
                <a:spcPts val="290"/>
              </a:spcBef>
            </a:pPr>
            <a:r>
              <a:rPr sz="1200" dirty="0">
                <a:latin typeface="Wingdings"/>
                <a:cs typeface="Wingdings"/>
              </a:rPr>
              <a:t></a:t>
            </a:r>
            <a:r>
              <a:rPr sz="1200" dirty="0">
                <a:latin typeface="Times New Roman"/>
                <a:cs typeface="Times New Roman"/>
              </a:rPr>
              <a:t> </a:t>
            </a:r>
            <a:r>
              <a:rPr sz="1200" spc="-5" dirty="0">
                <a:latin typeface="Arial"/>
                <a:cs typeface="Arial"/>
              </a:rPr>
              <a:t>Funnel raw </a:t>
            </a:r>
            <a:r>
              <a:rPr sz="1200" dirty="0">
                <a:latin typeface="Arial"/>
                <a:cs typeface="Arial"/>
              </a:rPr>
              <a:t>cornerstone data from </a:t>
            </a:r>
            <a:r>
              <a:rPr sz="1200" spc="-5" dirty="0">
                <a:latin typeface="Arial"/>
                <a:cs typeface="Arial"/>
              </a:rPr>
              <a:t>a </a:t>
            </a:r>
            <a:r>
              <a:rPr sz="1200" dirty="0">
                <a:latin typeface="Arial"/>
                <a:cs typeface="Arial"/>
              </a:rPr>
              <a:t>multitude of source </a:t>
            </a:r>
            <a:r>
              <a:rPr sz="1200" spc="-5" dirty="0">
                <a:latin typeface="Arial"/>
                <a:cs typeface="Arial"/>
              </a:rPr>
              <a:t>systems </a:t>
            </a:r>
            <a:r>
              <a:rPr sz="1200" dirty="0">
                <a:latin typeface="Arial"/>
                <a:cs typeface="Arial"/>
              </a:rPr>
              <a:t>into </a:t>
            </a:r>
            <a:r>
              <a:rPr sz="1200" spc="-5" dirty="0">
                <a:latin typeface="Arial"/>
                <a:cs typeface="Arial"/>
              </a:rPr>
              <a:t>a </a:t>
            </a:r>
            <a:r>
              <a:rPr sz="1200" dirty="0">
                <a:latin typeface="Arial"/>
                <a:cs typeface="Arial"/>
              </a:rPr>
              <a:t>central data</a:t>
            </a:r>
            <a:r>
              <a:rPr sz="1200" spc="55" dirty="0">
                <a:latin typeface="Arial"/>
                <a:cs typeface="Arial"/>
              </a:rPr>
              <a:t> </a:t>
            </a:r>
            <a:r>
              <a:rPr sz="1200" spc="-5" dirty="0">
                <a:latin typeface="Arial"/>
                <a:cs typeface="Arial"/>
              </a:rPr>
              <a:t>warehouse…</a:t>
            </a:r>
            <a:endParaRPr sz="1200">
              <a:latin typeface="Arial"/>
              <a:cs typeface="Arial"/>
            </a:endParaRPr>
          </a:p>
          <a:p>
            <a:pPr marL="240029">
              <a:lnSpc>
                <a:spcPct val="100000"/>
              </a:lnSpc>
              <a:spcBef>
                <a:spcPts val="720"/>
              </a:spcBef>
            </a:pPr>
            <a:r>
              <a:rPr sz="1200" dirty="0">
                <a:latin typeface="Wingdings"/>
                <a:cs typeface="Wingdings"/>
              </a:rPr>
              <a:t></a:t>
            </a:r>
            <a:r>
              <a:rPr sz="1200" dirty="0">
                <a:latin typeface="Times New Roman"/>
                <a:cs typeface="Times New Roman"/>
              </a:rPr>
              <a:t>  </a:t>
            </a:r>
            <a:r>
              <a:rPr sz="1200" dirty="0">
                <a:latin typeface="Arial"/>
                <a:cs typeface="Arial"/>
              </a:rPr>
              <a:t>Processes the </a:t>
            </a:r>
            <a:r>
              <a:rPr sz="1200" spc="-5" dirty="0">
                <a:latin typeface="Arial"/>
                <a:cs typeface="Arial"/>
              </a:rPr>
              <a:t>raw </a:t>
            </a:r>
            <a:r>
              <a:rPr sz="1200" dirty="0">
                <a:latin typeface="Arial"/>
                <a:cs typeface="Arial"/>
              </a:rPr>
              <a:t>data into </a:t>
            </a:r>
            <a:r>
              <a:rPr sz="1200" spc="-5" dirty="0">
                <a:latin typeface="Arial"/>
                <a:cs typeface="Arial"/>
              </a:rPr>
              <a:t>meaningful, contextualised</a:t>
            </a:r>
            <a:r>
              <a:rPr sz="1200" spc="-120" dirty="0">
                <a:latin typeface="Arial"/>
                <a:cs typeface="Arial"/>
              </a:rPr>
              <a:t> </a:t>
            </a:r>
            <a:r>
              <a:rPr sz="1200" spc="-5" dirty="0">
                <a:latin typeface="Arial"/>
                <a:cs typeface="Arial"/>
              </a:rPr>
              <a:t>information…</a:t>
            </a:r>
            <a:endParaRPr sz="1200">
              <a:latin typeface="Arial"/>
              <a:cs typeface="Arial"/>
            </a:endParaRPr>
          </a:p>
          <a:p>
            <a:pPr marL="240029">
              <a:lnSpc>
                <a:spcPct val="100000"/>
              </a:lnSpc>
              <a:spcBef>
                <a:spcPts val="720"/>
              </a:spcBef>
            </a:pPr>
            <a:r>
              <a:rPr sz="1200" dirty="0">
                <a:latin typeface="Wingdings"/>
                <a:cs typeface="Wingdings"/>
              </a:rPr>
              <a:t></a:t>
            </a:r>
            <a:r>
              <a:rPr sz="1200" dirty="0">
                <a:latin typeface="Times New Roman"/>
                <a:cs typeface="Times New Roman"/>
              </a:rPr>
              <a:t>  </a:t>
            </a:r>
            <a:r>
              <a:rPr sz="1200" spc="-5" dirty="0">
                <a:latin typeface="Arial"/>
                <a:cs typeface="Arial"/>
              </a:rPr>
              <a:t>Provide </a:t>
            </a:r>
            <a:r>
              <a:rPr sz="1200" dirty="0">
                <a:latin typeface="Arial"/>
                <a:cs typeface="Arial"/>
              </a:rPr>
              <a:t>our </a:t>
            </a:r>
            <a:r>
              <a:rPr sz="1200" spc="-5" dirty="0">
                <a:latin typeface="Arial"/>
                <a:cs typeface="Arial"/>
              </a:rPr>
              <a:t>decision-makers with convenient </a:t>
            </a:r>
            <a:r>
              <a:rPr sz="1200" dirty="0">
                <a:latin typeface="Arial"/>
                <a:cs typeface="Arial"/>
              </a:rPr>
              <a:t>access to that</a:t>
            </a:r>
            <a:r>
              <a:rPr sz="1200" spc="-40" dirty="0">
                <a:latin typeface="Arial"/>
                <a:cs typeface="Arial"/>
              </a:rPr>
              <a:t> </a:t>
            </a:r>
            <a:r>
              <a:rPr sz="1200" spc="-5" dirty="0">
                <a:latin typeface="Arial"/>
                <a:cs typeface="Arial"/>
              </a:rPr>
              <a:t>intelligence.</a:t>
            </a:r>
            <a:endParaRPr sz="1200">
              <a:latin typeface="Arial"/>
              <a:cs typeface="Arial"/>
            </a:endParaRPr>
          </a:p>
        </p:txBody>
      </p:sp>
      <p:sp>
        <p:nvSpPr>
          <p:cNvPr id="26" name="object 26"/>
          <p:cNvSpPr txBox="1">
            <a:spLocks noGrp="1"/>
          </p:cNvSpPr>
          <p:nvPr>
            <p:ph type="title"/>
          </p:nvPr>
        </p:nvSpPr>
        <p:spPr>
          <a:xfrm>
            <a:off x="299415" y="158750"/>
            <a:ext cx="5979795" cy="521334"/>
          </a:xfrm>
          <a:prstGeom prst="rect">
            <a:avLst/>
          </a:prstGeom>
        </p:spPr>
        <p:txBody>
          <a:bodyPr vert="horz" wrap="square" lIns="0" tIns="0" rIns="0" bIns="0" rtlCol="0">
            <a:spAutoFit/>
          </a:bodyPr>
          <a:lstStyle/>
          <a:p>
            <a:pPr marL="12700">
              <a:lnSpc>
                <a:spcPct val="100000"/>
              </a:lnSpc>
            </a:pPr>
            <a:r>
              <a:rPr spc="-5" dirty="0"/>
              <a:t>The </a:t>
            </a:r>
            <a:r>
              <a:rPr dirty="0"/>
              <a:t>Ballance </a:t>
            </a:r>
            <a:r>
              <a:rPr spc="-10" dirty="0"/>
              <a:t>Intelligence</a:t>
            </a:r>
            <a:r>
              <a:rPr spc="-120" dirty="0"/>
              <a:t> </a:t>
            </a:r>
            <a:r>
              <a:rPr spc="-5" dirty="0"/>
              <a:t>Capability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dirty="0"/>
              <a:t>End </a:t>
            </a:r>
            <a:r>
              <a:rPr spc="-20" dirty="0"/>
              <a:t>to </a:t>
            </a:r>
            <a:r>
              <a:rPr dirty="0"/>
              <a:t>End Analytical</a:t>
            </a:r>
            <a:r>
              <a:rPr spc="-105" dirty="0"/>
              <a:t> </a:t>
            </a:r>
            <a:r>
              <a:rPr spc="-5" dirty="0"/>
              <a:t>Capability</a:t>
            </a:r>
          </a:p>
        </p:txBody>
      </p:sp>
      <p:sp>
        <p:nvSpPr>
          <p:cNvPr id="3" name="object 3"/>
          <p:cNvSpPr txBox="1"/>
          <p:nvPr/>
        </p:nvSpPr>
        <p:spPr>
          <a:xfrm>
            <a:off x="860822" y="2661584"/>
            <a:ext cx="165100" cy="2109470"/>
          </a:xfrm>
          <a:prstGeom prst="rect">
            <a:avLst/>
          </a:prstGeom>
        </p:spPr>
        <p:txBody>
          <a:bodyPr vert="vert270" wrap="square" lIns="0" tIns="0" rIns="0" bIns="0" rtlCol="0">
            <a:spAutoFit/>
          </a:bodyPr>
          <a:lstStyle/>
          <a:p>
            <a:pPr marL="12700">
              <a:lnSpc>
                <a:spcPts val="1210"/>
              </a:lnSpc>
            </a:pPr>
            <a:r>
              <a:rPr sz="1100" b="1" dirty="0">
                <a:latin typeface="Arial"/>
                <a:cs typeface="Arial"/>
              </a:rPr>
              <a:t>Monitor</a:t>
            </a:r>
            <a:r>
              <a:rPr sz="1100" b="1" spc="65" dirty="0">
                <a:latin typeface="Arial"/>
                <a:cs typeface="Arial"/>
              </a:rPr>
              <a:t> </a:t>
            </a:r>
            <a:r>
              <a:rPr sz="1100" b="1" dirty="0">
                <a:latin typeface="Arial"/>
                <a:cs typeface="Arial"/>
              </a:rPr>
              <a:t>&amp;</a:t>
            </a:r>
            <a:r>
              <a:rPr sz="1100" b="1" spc="65" dirty="0">
                <a:latin typeface="Arial"/>
                <a:cs typeface="Arial"/>
              </a:rPr>
              <a:t> </a:t>
            </a:r>
            <a:r>
              <a:rPr sz="1100" b="1" dirty="0">
                <a:latin typeface="Arial"/>
                <a:cs typeface="Arial"/>
              </a:rPr>
              <a:t>Feedback</a:t>
            </a:r>
            <a:r>
              <a:rPr sz="1100" b="1" spc="65" dirty="0">
                <a:latin typeface="Arial"/>
                <a:cs typeface="Arial"/>
              </a:rPr>
              <a:t> </a:t>
            </a:r>
            <a:r>
              <a:rPr sz="1100" b="1" dirty="0">
                <a:latin typeface="Arial"/>
                <a:cs typeface="Arial"/>
              </a:rPr>
              <a:t>Loop</a:t>
            </a:r>
            <a:endParaRPr sz="1100">
              <a:latin typeface="Arial"/>
              <a:cs typeface="Arial"/>
            </a:endParaRPr>
          </a:p>
        </p:txBody>
      </p:sp>
      <p:sp>
        <p:nvSpPr>
          <p:cNvPr id="4" name="object 4"/>
          <p:cNvSpPr/>
          <p:nvPr/>
        </p:nvSpPr>
        <p:spPr>
          <a:xfrm>
            <a:off x="4806926" y="1344900"/>
            <a:ext cx="3871595" cy="4089400"/>
          </a:xfrm>
          <a:custGeom>
            <a:avLst/>
            <a:gdLst/>
            <a:ahLst/>
            <a:cxnLst/>
            <a:rect l="l" t="t" r="r" b="b"/>
            <a:pathLst>
              <a:path w="3871595" h="4089400">
                <a:moveTo>
                  <a:pt x="1935615" y="0"/>
                </a:moveTo>
                <a:lnTo>
                  <a:pt x="0" y="4089400"/>
                </a:lnTo>
                <a:lnTo>
                  <a:pt x="3871231" y="4089400"/>
                </a:lnTo>
                <a:lnTo>
                  <a:pt x="1935615" y="0"/>
                </a:lnTo>
                <a:close/>
              </a:path>
            </a:pathLst>
          </a:custGeom>
          <a:solidFill>
            <a:srgbClr val="F9CCA7"/>
          </a:solidFill>
        </p:spPr>
        <p:txBody>
          <a:bodyPr wrap="square" lIns="0" tIns="0" rIns="0" bIns="0" rtlCol="0"/>
          <a:lstStyle/>
          <a:p>
            <a:endParaRPr/>
          </a:p>
        </p:txBody>
      </p:sp>
      <p:sp>
        <p:nvSpPr>
          <p:cNvPr id="5" name="object 5"/>
          <p:cNvSpPr/>
          <p:nvPr/>
        </p:nvSpPr>
        <p:spPr>
          <a:xfrm>
            <a:off x="1141737" y="1344900"/>
            <a:ext cx="394970" cy="4089400"/>
          </a:xfrm>
          <a:custGeom>
            <a:avLst/>
            <a:gdLst/>
            <a:ahLst/>
            <a:cxnLst/>
            <a:rect l="l" t="t" r="r" b="b"/>
            <a:pathLst>
              <a:path w="394969" h="4089400">
                <a:moveTo>
                  <a:pt x="0" y="4089400"/>
                </a:moveTo>
                <a:lnTo>
                  <a:pt x="394414" y="4089400"/>
                </a:lnTo>
                <a:lnTo>
                  <a:pt x="394414" y="0"/>
                </a:lnTo>
                <a:lnTo>
                  <a:pt x="0" y="0"/>
                </a:lnTo>
                <a:lnTo>
                  <a:pt x="0" y="4089400"/>
                </a:lnTo>
                <a:close/>
              </a:path>
            </a:pathLst>
          </a:custGeom>
          <a:solidFill>
            <a:srgbClr val="000000"/>
          </a:solidFill>
        </p:spPr>
        <p:txBody>
          <a:bodyPr wrap="square" lIns="0" tIns="0" rIns="0" bIns="0" rtlCol="0"/>
          <a:lstStyle/>
          <a:p>
            <a:endParaRPr/>
          </a:p>
        </p:txBody>
      </p:sp>
      <p:sp>
        <p:nvSpPr>
          <p:cNvPr id="6" name="object 6"/>
          <p:cNvSpPr/>
          <p:nvPr/>
        </p:nvSpPr>
        <p:spPr>
          <a:xfrm>
            <a:off x="1141737" y="1344900"/>
            <a:ext cx="394970" cy="4089400"/>
          </a:xfrm>
          <a:custGeom>
            <a:avLst/>
            <a:gdLst/>
            <a:ahLst/>
            <a:cxnLst/>
            <a:rect l="l" t="t" r="r" b="b"/>
            <a:pathLst>
              <a:path w="394969" h="4089400">
                <a:moveTo>
                  <a:pt x="0" y="4089400"/>
                </a:moveTo>
                <a:lnTo>
                  <a:pt x="394414" y="4089400"/>
                </a:lnTo>
                <a:lnTo>
                  <a:pt x="394414" y="0"/>
                </a:lnTo>
                <a:lnTo>
                  <a:pt x="0" y="0"/>
                </a:lnTo>
                <a:lnTo>
                  <a:pt x="0" y="4089400"/>
                </a:lnTo>
                <a:close/>
              </a:path>
            </a:pathLst>
          </a:custGeom>
          <a:ln w="10038">
            <a:solidFill>
              <a:srgbClr val="000000"/>
            </a:solidFill>
          </a:ln>
        </p:spPr>
        <p:txBody>
          <a:bodyPr wrap="square" lIns="0" tIns="0" rIns="0" bIns="0" rtlCol="0"/>
          <a:lstStyle/>
          <a:p>
            <a:endParaRPr/>
          </a:p>
        </p:txBody>
      </p:sp>
      <p:sp>
        <p:nvSpPr>
          <p:cNvPr id="7" name="object 7"/>
          <p:cNvSpPr txBox="1"/>
          <p:nvPr/>
        </p:nvSpPr>
        <p:spPr>
          <a:xfrm>
            <a:off x="1216820" y="1587091"/>
            <a:ext cx="220345" cy="3605529"/>
          </a:xfrm>
          <a:prstGeom prst="rect">
            <a:avLst/>
          </a:prstGeom>
        </p:spPr>
        <p:txBody>
          <a:bodyPr vert="vert270" wrap="square" lIns="0" tIns="0" rIns="0" bIns="0" rtlCol="0">
            <a:spAutoFit/>
          </a:bodyPr>
          <a:lstStyle/>
          <a:p>
            <a:pPr marL="12700">
              <a:lnSpc>
                <a:spcPts val="1645"/>
              </a:lnSpc>
            </a:pPr>
            <a:r>
              <a:rPr sz="1500" dirty="0">
                <a:solidFill>
                  <a:srgbClr val="FFFFFF"/>
                </a:solidFill>
                <a:latin typeface="Arial"/>
                <a:cs typeface="Arial"/>
              </a:rPr>
              <a:t>Business</a:t>
            </a:r>
            <a:r>
              <a:rPr sz="1500" spc="100" dirty="0">
                <a:solidFill>
                  <a:srgbClr val="FFFFFF"/>
                </a:solidFill>
                <a:latin typeface="Arial"/>
                <a:cs typeface="Arial"/>
              </a:rPr>
              <a:t> </a:t>
            </a:r>
            <a:r>
              <a:rPr sz="1500" spc="-5" dirty="0">
                <a:solidFill>
                  <a:srgbClr val="FFFFFF"/>
                </a:solidFill>
                <a:latin typeface="Arial"/>
                <a:cs typeface="Arial"/>
              </a:rPr>
              <a:t>I</a:t>
            </a:r>
            <a:r>
              <a:rPr sz="1500" dirty="0">
                <a:solidFill>
                  <a:srgbClr val="FFFFFF"/>
                </a:solidFill>
                <a:latin typeface="Arial"/>
                <a:cs typeface="Arial"/>
              </a:rPr>
              <a:t>n</a:t>
            </a:r>
            <a:r>
              <a:rPr sz="1500" spc="-5" dirty="0">
                <a:solidFill>
                  <a:srgbClr val="FFFFFF"/>
                </a:solidFill>
                <a:latin typeface="Arial"/>
                <a:cs typeface="Arial"/>
              </a:rPr>
              <a:t>t</a:t>
            </a:r>
            <a:r>
              <a:rPr sz="1500" dirty="0">
                <a:solidFill>
                  <a:srgbClr val="FFFFFF"/>
                </a:solidFill>
                <a:latin typeface="Arial"/>
                <a:cs typeface="Arial"/>
              </a:rPr>
              <a:t>elligence</a:t>
            </a:r>
            <a:r>
              <a:rPr sz="1500" spc="100" dirty="0">
                <a:solidFill>
                  <a:srgbClr val="FFFFFF"/>
                </a:solidFill>
                <a:latin typeface="Arial"/>
                <a:cs typeface="Arial"/>
              </a:rPr>
              <a:t> </a:t>
            </a:r>
            <a:r>
              <a:rPr sz="1500" dirty="0">
                <a:solidFill>
                  <a:srgbClr val="FFFFFF"/>
                </a:solidFill>
                <a:latin typeface="Arial"/>
                <a:cs typeface="Arial"/>
              </a:rPr>
              <a:t>Applica</a:t>
            </a:r>
            <a:r>
              <a:rPr sz="1500" spc="-5" dirty="0">
                <a:solidFill>
                  <a:srgbClr val="FFFFFF"/>
                </a:solidFill>
                <a:latin typeface="Arial"/>
                <a:cs typeface="Arial"/>
              </a:rPr>
              <a:t>t</a:t>
            </a:r>
            <a:r>
              <a:rPr sz="1500" dirty="0">
                <a:solidFill>
                  <a:srgbClr val="FFFFFF"/>
                </a:solidFill>
                <a:latin typeface="Arial"/>
                <a:cs typeface="Arial"/>
              </a:rPr>
              <a:t>ions</a:t>
            </a:r>
            <a:endParaRPr sz="1500">
              <a:latin typeface="Arial"/>
              <a:cs typeface="Arial"/>
            </a:endParaRPr>
          </a:p>
        </p:txBody>
      </p:sp>
      <p:sp>
        <p:nvSpPr>
          <p:cNvPr id="8" name="object 8"/>
          <p:cNvSpPr txBox="1"/>
          <p:nvPr/>
        </p:nvSpPr>
        <p:spPr>
          <a:xfrm>
            <a:off x="1658002" y="1536027"/>
            <a:ext cx="770255" cy="560705"/>
          </a:xfrm>
          <a:prstGeom prst="rect">
            <a:avLst/>
          </a:prstGeom>
        </p:spPr>
        <p:txBody>
          <a:bodyPr vert="horz" wrap="square" lIns="0" tIns="0" rIns="0" bIns="0" rtlCol="0">
            <a:spAutoFit/>
          </a:bodyPr>
          <a:lstStyle/>
          <a:p>
            <a:pPr marL="12700" marR="5080">
              <a:lnSpc>
                <a:spcPct val="100000"/>
              </a:lnSpc>
            </a:pPr>
            <a:r>
              <a:rPr sz="1200" b="1" spc="-110" dirty="0">
                <a:latin typeface="Arial"/>
                <a:cs typeface="Arial"/>
              </a:rPr>
              <a:t>Enterprise</a:t>
            </a:r>
            <a:r>
              <a:rPr sz="1200" b="1" spc="-120" dirty="0">
                <a:latin typeface="Arial"/>
                <a:cs typeface="Arial"/>
              </a:rPr>
              <a:t> </a:t>
            </a:r>
            <a:r>
              <a:rPr sz="1200" b="1" spc="-155" dirty="0">
                <a:latin typeface="Arial"/>
                <a:cs typeface="Arial"/>
              </a:rPr>
              <a:t>&amp;  </a:t>
            </a:r>
            <a:r>
              <a:rPr sz="1200" b="1" spc="-110" dirty="0">
                <a:latin typeface="Arial"/>
                <a:cs typeface="Arial"/>
              </a:rPr>
              <a:t>Functional  </a:t>
            </a:r>
            <a:r>
              <a:rPr sz="1200" b="1" spc="-114" dirty="0">
                <a:latin typeface="Arial"/>
                <a:cs typeface="Arial"/>
              </a:rPr>
              <a:t>Leadership</a:t>
            </a:r>
            <a:endParaRPr sz="1200">
              <a:latin typeface="Arial"/>
              <a:cs typeface="Arial"/>
            </a:endParaRPr>
          </a:p>
        </p:txBody>
      </p:sp>
      <p:sp>
        <p:nvSpPr>
          <p:cNvPr id="9" name="object 9"/>
          <p:cNvSpPr txBox="1"/>
          <p:nvPr/>
        </p:nvSpPr>
        <p:spPr>
          <a:xfrm>
            <a:off x="2555139" y="1521854"/>
            <a:ext cx="2299335" cy="622935"/>
          </a:xfrm>
          <a:prstGeom prst="rect">
            <a:avLst/>
          </a:prstGeom>
        </p:spPr>
        <p:txBody>
          <a:bodyPr vert="horz" wrap="square" lIns="0" tIns="0" rIns="0" bIns="0" rtlCol="0">
            <a:spAutoFit/>
          </a:bodyPr>
          <a:lstStyle/>
          <a:p>
            <a:pPr marL="12700" marR="5080">
              <a:lnSpc>
                <a:spcPct val="102800"/>
              </a:lnSpc>
            </a:pPr>
            <a:r>
              <a:rPr sz="1300" spc="-95" dirty="0">
                <a:latin typeface="Arial"/>
                <a:cs typeface="Arial"/>
              </a:rPr>
              <a:t>Select </a:t>
            </a:r>
            <a:r>
              <a:rPr sz="1300" spc="-110" dirty="0">
                <a:latin typeface="Arial"/>
                <a:cs typeface="Arial"/>
              </a:rPr>
              <a:t>KPIs </a:t>
            </a:r>
            <a:r>
              <a:rPr sz="1300" spc="-95" dirty="0">
                <a:latin typeface="Arial"/>
                <a:cs typeface="Arial"/>
              </a:rPr>
              <a:t>providing </a:t>
            </a:r>
            <a:r>
              <a:rPr sz="1300" spc="-114" dirty="0">
                <a:latin typeface="Arial"/>
                <a:cs typeface="Arial"/>
              </a:rPr>
              <a:t>a </a:t>
            </a:r>
            <a:r>
              <a:rPr sz="1300" spc="-85" dirty="0">
                <a:latin typeface="Arial"/>
                <a:cs typeface="Arial"/>
              </a:rPr>
              <a:t>crisp, </a:t>
            </a:r>
            <a:r>
              <a:rPr sz="1300" spc="-80" dirty="0">
                <a:latin typeface="Arial"/>
                <a:cs typeface="Arial"/>
              </a:rPr>
              <a:t>holistic  </a:t>
            </a:r>
            <a:r>
              <a:rPr sz="1300" spc="-120" dirty="0">
                <a:latin typeface="Arial"/>
                <a:cs typeface="Arial"/>
              </a:rPr>
              <a:t>summary </a:t>
            </a:r>
            <a:r>
              <a:rPr sz="1300" spc="-90" dirty="0">
                <a:latin typeface="Arial"/>
                <a:cs typeface="Arial"/>
              </a:rPr>
              <a:t>of </a:t>
            </a:r>
            <a:r>
              <a:rPr sz="1300" spc="-100" dirty="0">
                <a:latin typeface="Arial"/>
                <a:cs typeface="Arial"/>
              </a:rPr>
              <a:t>the </a:t>
            </a:r>
            <a:r>
              <a:rPr sz="1300" spc="-95" dirty="0">
                <a:latin typeface="Arial"/>
                <a:cs typeface="Arial"/>
              </a:rPr>
              <a:t>current state </a:t>
            </a:r>
            <a:r>
              <a:rPr sz="1300" spc="-90" dirty="0">
                <a:latin typeface="Arial"/>
                <a:cs typeface="Arial"/>
              </a:rPr>
              <a:t>of </a:t>
            </a:r>
            <a:r>
              <a:rPr sz="1300" spc="-100" dirty="0">
                <a:latin typeface="Arial"/>
                <a:cs typeface="Arial"/>
              </a:rPr>
              <a:t>the  </a:t>
            </a:r>
            <a:r>
              <a:rPr sz="1300" spc="-95" dirty="0">
                <a:latin typeface="Arial"/>
                <a:cs typeface="Arial"/>
              </a:rPr>
              <a:t>enterprise</a:t>
            </a:r>
            <a:endParaRPr sz="1300">
              <a:latin typeface="Arial"/>
              <a:cs typeface="Arial"/>
            </a:endParaRPr>
          </a:p>
        </p:txBody>
      </p:sp>
      <p:sp>
        <p:nvSpPr>
          <p:cNvPr id="10" name="object 10"/>
          <p:cNvSpPr txBox="1"/>
          <p:nvPr/>
        </p:nvSpPr>
        <p:spPr>
          <a:xfrm>
            <a:off x="6326049" y="1536027"/>
            <a:ext cx="833119" cy="560705"/>
          </a:xfrm>
          <a:prstGeom prst="rect">
            <a:avLst/>
          </a:prstGeom>
        </p:spPr>
        <p:txBody>
          <a:bodyPr vert="horz" wrap="square" lIns="0" tIns="0" rIns="0" bIns="0" rtlCol="0">
            <a:spAutoFit/>
          </a:bodyPr>
          <a:lstStyle/>
          <a:p>
            <a:pPr marL="12700" marR="5080" algn="ctr">
              <a:lnSpc>
                <a:spcPct val="100000"/>
              </a:lnSpc>
            </a:pPr>
            <a:r>
              <a:rPr sz="1200" b="1" spc="-110" dirty="0">
                <a:latin typeface="Arial"/>
                <a:cs typeface="Arial"/>
              </a:rPr>
              <a:t>Enterprise  </a:t>
            </a:r>
            <a:r>
              <a:rPr sz="1200" b="1" spc="-120" dirty="0">
                <a:latin typeface="Arial"/>
                <a:cs typeface="Arial"/>
              </a:rPr>
              <a:t>Scorecards</a:t>
            </a:r>
            <a:r>
              <a:rPr sz="1200" b="1" spc="-125" dirty="0">
                <a:latin typeface="Arial"/>
                <a:cs typeface="Arial"/>
              </a:rPr>
              <a:t> </a:t>
            </a:r>
            <a:r>
              <a:rPr sz="1200" b="1" spc="-155" dirty="0">
                <a:latin typeface="Arial"/>
                <a:cs typeface="Arial"/>
              </a:rPr>
              <a:t>&amp; </a:t>
            </a:r>
            <a:r>
              <a:rPr sz="1200" b="1" spc="-60" dirty="0">
                <a:latin typeface="Arial"/>
                <a:cs typeface="Arial"/>
              </a:rPr>
              <a:t> </a:t>
            </a:r>
            <a:r>
              <a:rPr sz="1200" b="1" spc="-125" dirty="0">
                <a:latin typeface="Arial"/>
                <a:cs typeface="Arial"/>
              </a:rPr>
              <a:t>Dashboards</a:t>
            </a:r>
            <a:endParaRPr sz="1200">
              <a:latin typeface="Arial"/>
              <a:cs typeface="Arial"/>
            </a:endParaRPr>
          </a:p>
        </p:txBody>
      </p:sp>
      <p:sp>
        <p:nvSpPr>
          <p:cNvPr id="11" name="object 11"/>
          <p:cNvSpPr/>
          <p:nvPr/>
        </p:nvSpPr>
        <p:spPr>
          <a:xfrm>
            <a:off x="1615045" y="2307082"/>
            <a:ext cx="5433060" cy="0"/>
          </a:xfrm>
          <a:custGeom>
            <a:avLst/>
            <a:gdLst/>
            <a:ahLst/>
            <a:cxnLst/>
            <a:rect l="l" t="t" r="r" b="b"/>
            <a:pathLst>
              <a:path w="5433059">
                <a:moveTo>
                  <a:pt x="0" y="0"/>
                </a:moveTo>
                <a:lnTo>
                  <a:pt x="5432915" y="0"/>
                </a:lnTo>
              </a:path>
            </a:pathLst>
          </a:custGeom>
          <a:ln w="36661">
            <a:solidFill>
              <a:srgbClr val="F59D55"/>
            </a:solidFill>
          </a:ln>
        </p:spPr>
        <p:txBody>
          <a:bodyPr wrap="square" lIns="0" tIns="0" rIns="0" bIns="0" rtlCol="0"/>
          <a:lstStyle/>
          <a:p>
            <a:endParaRPr/>
          </a:p>
        </p:txBody>
      </p:sp>
      <p:sp>
        <p:nvSpPr>
          <p:cNvPr id="12" name="object 12"/>
          <p:cNvSpPr txBox="1"/>
          <p:nvPr/>
        </p:nvSpPr>
        <p:spPr>
          <a:xfrm>
            <a:off x="6312274" y="2498209"/>
            <a:ext cx="860425" cy="560705"/>
          </a:xfrm>
          <a:prstGeom prst="rect">
            <a:avLst/>
          </a:prstGeom>
        </p:spPr>
        <p:txBody>
          <a:bodyPr vert="horz" wrap="square" lIns="0" tIns="0" rIns="0" bIns="0" rtlCol="0">
            <a:spAutoFit/>
          </a:bodyPr>
          <a:lstStyle/>
          <a:p>
            <a:pPr marL="26034" marR="5080" indent="-13970" algn="just">
              <a:lnSpc>
                <a:spcPct val="100000"/>
              </a:lnSpc>
            </a:pPr>
            <a:r>
              <a:rPr sz="1200" b="1" spc="-120" dirty="0">
                <a:latin typeface="Arial"/>
                <a:cs typeface="Arial"/>
              </a:rPr>
              <a:t>Business</a:t>
            </a:r>
            <a:r>
              <a:rPr sz="1200" b="1" spc="-145" dirty="0">
                <a:latin typeface="Arial"/>
                <a:cs typeface="Arial"/>
              </a:rPr>
              <a:t> </a:t>
            </a:r>
            <a:r>
              <a:rPr sz="1200" b="1" spc="-105" dirty="0">
                <a:latin typeface="Arial"/>
                <a:cs typeface="Arial"/>
              </a:rPr>
              <a:t>Unit  </a:t>
            </a:r>
            <a:r>
              <a:rPr sz="1200" b="1" spc="-120" dirty="0">
                <a:latin typeface="Arial"/>
                <a:cs typeface="Arial"/>
              </a:rPr>
              <a:t>Scorecards </a:t>
            </a:r>
            <a:r>
              <a:rPr sz="1200" b="1" spc="-155" dirty="0">
                <a:latin typeface="Arial"/>
                <a:cs typeface="Arial"/>
              </a:rPr>
              <a:t>&amp;  </a:t>
            </a:r>
            <a:r>
              <a:rPr sz="1200" b="1" spc="-125" dirty="0">
                <a:latin typeface="Arial"/>
                <a:cs typeface="Arial"/>
              </a:rPr>
              <a:t>Dashboards</a:t>
            </a:r>
            <a:endParaRPr sz="1200">
              <a:latin typeface="Arial"/>
              <a:cs typeface="Arial"/>
            </a:endParaRPr>
          </a:p>
        </p:txBody>
      </p:sp>
      <p:sp>
        <p:nvSpPr>
          <p:cNvPr id="13" name="object 13"/>
          <p:cNvSpPr txBox="1"/>
          <p:nvPr/>
        </p:nvSpPr>
        <p:spPr>
          <a:xfrm>
            <a:off x="6085471" y="3552214"/>
            <a:ext cx="1333500" cy="377825"/>
          </a:xfrm>
          <a:prstGeom prst="rect">
            <a:avLst/>
          </a:prstGeom>
        </p:spPr>
        <p:txBody>
          <a:bodyPr vert="horz" wrap="square" lIns="0" tIns="0" rIns="0" bIns="0" rtlCol="0">
            <a:spAutoFit/>
          </a:bodyPr>
          <a:lstStyle/>
          <a:p>
            <a:pPr marL="12700" marR="5080" indent="236220">
              <a:lnSpc>
                <a:spcPct val="100000"/>
              </a:lnSpc>
            </a:pPr>
            <a:r>
              <a:rPr sz="1200" b="1" spc="-120" dirty="0">
                <a:latin typeface="Arial"/>
                <a:cs typeface="Arial"/>
              </a:rPr>
              <a:t>Business </a:t>
            </a:r>
            <a:r>
              <a:rPr sz="1200" b="1" spc="-105" dirty="0">
                <a:latin typeface="Arial"/>
                <a:cs typeface="Arial"/>
              </a:rPr>
              <a:t>Unit  </a:t>
            </a:r>
            <a:r>
              <a:rPr sz="1200" b="1" spc="-114" dirty="0">
                <a:latin typeface="Arial"/>
                <a:cs typeface="Arial"/>
              </a:rPr>
              <a:t>Reporting </a:t>
            </a:r>
            <a:r>
              <a:rPr sz="1200" b="1" spc="-155" dirty="0">
                <a:latin typeface="Arial"/>
                <a:cs typeface="Arial"/>
              </a:rPr>
              <a:t>&amp;</a:t>
            </a:r>
            <a:r>
              <a:rPr sz="1200" b="1" spc="-45" dirty="0">
                <a:latin typeface="Arial"/>
                <a:cs typeface="Arial"/>
              </a:rPr>
              <a:t> </a:t>
            </a:r>
            <a:r>
              <a:rPr sz="1200" b="1" spc="-110" dirty="0">
                <a:latin typeface="Arial"/>
                <a:cs typeface="Arial"/>
              </a:rPr>
              <a:t>Analytics</a:t>
            </a:r>
            <a:endParaRPr sz="1200">
              <a:latin typeface="Arial"/>
              <a:cs typeface="Arial"/>
            </a:endParaRPr>
          </a:p>
        </p:txBody>
      </p:sp>
      <p:sp>
        <p:nvSpPr>
          <p:cNvPr id="14" name="object 14"/>
          <p:cNvSpPr txBox="1"/>
          <p:nvPr/>
        </p:nvSpPr>
        <p:spPr>
          <a:xfrm>
            <a:off x="6085471" y="4634698"/>
            <a:ext cx="1333500" cy="377825"/>
          </a:xfrm>
          <a:prstGeom prst="rect">
            <a:avLst/>
          </a:prstGeom>
        </p:spPr>
        <p:txBody>
          <a:bodyPr vert="horz" wrap="square" lIns="0" tIns="0" rIns="0" bIns="0" rtlCol="0">
            <a:spAutoFit/>
          </a:bodyPr>
          <a:lstStyle/>
          <a:p>
            <a:pPr marL="12700" marR="5080" indent="410209">
              <a:lnSpc>
                <a:spcPct val="100000"/>
              </a:lnSpc>
            </a:pPr>
            <a:r>
              <a:rPr sz="1200" b="1" spc="-105" dirty="0">
                <a:latin typeface="Arial"/>
                <a:cs typeface="Arial"/>
              </a:rPr>
              <a:t>Detailed  </a:t>
            </a:r>
            <a:r>
              <a:rPr sz="1200" b="1" spc="-114" dirty="0">
                <a:latin typeface="Arial"/>
                <a:cs typeface="Arial"/>
              </a:rPr>
              <a:t>Reporting </a:t>
            </a:r>
            <a:r>
              <a:rPr sz="1200" b="1" spc="-155" dirty="0">
                <a:latin typeface="Arial"/>
                <a:cs typeface="Arial"/>
              </a:rPr>
              <a:t>&amp;</a:t>
            </a:r>
            <a:r>
              <a:rPr sz="1200" b="1" spc="-45" dirty="0">
                <a:latin typeface="Arial"/>
                <a:cs typeface="Arial"/>
              </a:rPr>
              <a:t> </a:t>
            </a:r>
            <a:r>
              <a:rPr sz="1200" b="1" spc="-110" dirty="0">
                <a:latin typeface="Arial"/>
                <a:cs typeface="Arial"/>
              </a:rPr>
              <a:t>Analytics</a:t>
            </a:r>
            <a:endParaRPr sz="1200">
              <a:latin typeface="Arial"/>
              <a:cs typeface="Arial"/>
            </a:endParaRPr>
          </a:p>
        </p:txBody>
      </p:sp>
      <p:sp>
        <p:nvSpPr>
          <p:cNvPr id="15" name="object 15"/>
          <p:cNvSpPr/>
          <p:nvPr/>
        </p:nvSpPr>
        <p:spPr>
          <a:xfrm>
            <a:off x="1615045" y="3269264"/>
            <a:ext cx="5876925" cy="0"/>
          </a:xfrm>
          <a:custGeom>
            <a:avLst/>
            <a:gdLst/>
            <a:ahLst/>
            <a:cxnLst/>
            <a:rect l="l" t="t" r="r" b="b"/>
            <a:pathLst>
              <a:path w="5876925">
                <a:moveTo>
                  <a:pt x="0" y="0"/>
                </a:moveTo>
                <a:lnTo>
                  <a:pt x="5876920" y="0"/>
                </a:lnTo>
              </a:path>
            </a:pathLst>
          </a:custGeom>
          <a:ln w="36661">
            <a:solidFill>
              <a:srgbClr val="F59D55"/>
            </a:solidFill>
          </a:ln>
        </p:spPr>
        <p:txBody>
          <a:bodyPr wrap="square" lIns="0" tIns="0" rIns="0" bIns="0" rtlCol="0"/>
          <a:lstStyle/>
          <a:p>
            <a:endParaRPr/>
          </a:p>
        </p:txBody>
      </p:sp>
      <p:sp>
        <p:nvSpPr>
          <p:cNvPr id="16" name="object 16"/>
          <p:cNvSpPr txBox="1"/>
          <p:nvPr/>
        </p:nvSpPr>
        <p:spPr>
          <a:xfrm>
            <a:off x="1658002" y="2589862"/>
            <a:ext cx="694055" cy="377825"/>
          </a:xfrm>
          <a:prstGeom prst="rect">
            <a:avLst/>
          </a:prstGeom>
        </p:spPr>
        <p:txBody>
          <a:bodyPr vert="horz" wrap="square" lIns="0" tIns="0" rIns="0" bIns="0" rtlCol="0">
            <a:spAutoFit/>
          </a:bodyPr>
          <a:lstStyle/>
          <a:p>
            <a:pPr marL="12700" marR="5080">
              <a:lnSpc>
                <a:spcPct val="100000"/>
              </a:lnSpc>
            </a:pPr>
            <a:r>
              <a:rPr sz="1200" b="1" spc="-150" dirty="0">
                <a:latin typeface="Arial"/>
                <a:cs typeface="Arial"/>
              </a:rPr>
              <a:t>Op</a:t>
            </a:r>
            <a:r>
              <a:rPr sz="1200" b="1" spc="-120" dirty="0">
                <a:latin typeface="Arial"/>
                <a:cs typeface="Arial"/>
              </a:rPr>
              <a:t>e</a:t>
            </a:r>
            <a:r>
              <a:rPr sz="1200" b="1" spc="-85" dirty="0">
                <a:latin typeface="Arial"/>
                <a:cs typeface="Arial"/>
              </a:rPr>
              <a:t>r</a:t>
            </a:r>
            <a:r>
              <a:rPr sz="1200" b="1" spc="-120" dirty="0">
                <a:latin typeface="Arial"/>
                <a:cs typeface="Arial"/>
              </a:rPr>
              <a:t>a</a:t>
            </a:r>
            <a:r>
              <a:rPr sz="1200" b="1" spc="-100" dirty="0">
                <a:latin typeface="Arial"/>
                <a:cs typeface="Arial"/>
              </a:rPr>
              <a:t>tion</a:t>
            </a:r>
            <a:r>
              <a:rPr sz="1200" b="1" spc="-80" dirty="0">
                <a:latin typeface="Arial"/>
                <a:cs typeface="Arial"/>
              </a:rPr>
              <a:t>s  </a:t>
            </a:r>
            <a:r>
              <a:rPr sz="1200" b="1" spc="-135" dirty="0">
                <a:latin typeface="Arial"/>
                <a:cs typeface="Arial"/>
              </a:rPr>
              <a:t>L</a:t>
            </a:r>
            <a:r>
              <a:rPr sz="1200" b="1" spc="-120" dirty="0">
                <a:latin typeface="Arial"/>
                <a:cs typeface="Arial"/>
              </a:rPr>
              <a:t>ea</a:t>
            </a:r>
            <a:r>
              <a:rPr sz="1200" b="1" spc="-135" dirty="0">
                <a:latin typeface="Arial"/>
                <a:cs typeface="Arial"/>
              </a:rPr>
              <a:t>d</a:t>
            </a:r>
            <a:r>
              <a:rPr sz="1200" b="1" spc="-120" dirty="0">
                <a:latin typeface="Arial"/>
                <a:cs typeface="Arial"/>
              </a:rPr>
              <a:t>e</a:t>
            </a:r>
            <a:r>
              <a:rPr sz="1200" b="1" spc="-85" dirty="0">
                <a:latin typeface="Arial"/>
                <a:cs typeface="Arial"/>
              </a:rPr>
              <a:t>r</a:t>
            </a:r>
            <a:r>
              <a:rPr sz="1200" b="1" spc="-120" dirty="0">
                <a:latin typeface="Arial"/>
                <a:cs typeface="Arial"/>
              </a:rPr>
              <a:t>s</a:t>
            </a:r>
            <a:r>
              <a:rPr sz="1200" b="1" spc="-110" dirty="0">
                <a:latin typeface="Arial"/>
                <a:cs typeface="Arial"/>
              </a:rPr>
              <a:t>hip</a:t>
            </a:r>
            <a:endParaRPr sz="1200">
              <a:latin typeface="Arial"/>
              <a:cs typeface="Arial"/>
            </a:endParaRPr>
          </a:p>
        </p:txBody>
      </p:sp>
      <p:sp>
        <p:nvSpPr>
          <p:cNvPr id="17" name="object 17"/>
          <p:cNvSpPr txBox="1"/>
          <p:nvPr/>
        </p:nvSpPr>
        <p:spPr>
          <a:xfrm>
            <a:off x="1658002" y="3552214"/>
            <a:ext cx="784225" cy="377825"/>
          </a:xfrm>
          <a:prstGeom prst="rect">
            <a:avLst/>
          </a:prstGeom>
        </p:spPr>
        <p:txBody>
          <a:bodyPr vert="horz" wrap="square" lIns="0" tIns="0" rIns="0" bIns="0" rtlCol="0">
            <a:spAutoFit/>
          </a:bodyPr>
          <a:lstStyle/>
          <a:p>
            <a:pPr marL="12700" marR="5080">
              <a:lnSpc>
                <a:spcPct val="100000"/>
              </a:lnSpc>
            </a:pPr>
            <a:r>
              <a:rPr sz="1200" b="1" spc="-114" dirty="0">
                <a:latin typeface="Arial"/>
                <a:cs typeface="Arial"/>
              </a:rPr>
              <a:t>Analysts </a:t>
            </a:r>
            <a:r>
              <a:rPr sz="1200" b="1" spc="-155" dirty="0">
                <a:latin typeface="Arial"/>
                <a:cs typeface="Arial"/>
              </a:rPr>
              <a:t>&amp;  </a:t>
            </a:r>
            <a:r>
              <a:rPr sz="1200" b="1" spc="-130" dirty="0">
                <a:latin typeface="Arial"/>
                <a:cs typeface="Arial"/>
              </a:rPr>
              <a:t>Power</a:t>
            </a:r>
            <a:r>
              <a:rPr sz="1200" b="1" spc="-150" dirty="0">
                <a:latin typeface="Arial"/>
                <a:cs typeface="Arial"/>
              </a:rPr>
              <a:t> </a:t>
            </a:r>
            <a:r>
              <a:rPr sz="1200" b="1" spc="-120" dirty="0">
                <a:latin typeface="Arial"/>
                <a:cs typeface="Arial"/>
              </a:rPr>
              <a:t>Users</a:t>
            </a:r>
            <a:endParaRPr sz="1200">
              <a:latin typeface="Arial"/>
              <a:cs typeface="Arial"/>
            </a:endParaRPr>
          </a:p>
        </p:txBody>
      </p:sp>
      <p:sp>
        <p:nvSpPr>
          <p:cNvPr id="18" name="object 18"/>
          <p:cNvSpPr/>
          <p:nvPr/>
        </p:nvSpPr>
        <p:spPr>
          <a:xfrm>
            <a:off x="1615045" y="4231446"/>
            <a:ext cx="6311265" cy="0"/>
          </a:xfrm>
          <a:custGeom>
            <a:avLst/>
            <a:gdLst/>
            <a:ahLst/>
            <a:cxnLst/>
            <a:rect l="l" t="t" r="r" b="b"/>
            <a:pathLst>
              <a:path w="6311265">
                <a:moveTo>
                  <a:pt x="0" y="0"/>
                </a:moveTo>
                <a:lnTo>
                  <a:pt x="6310767" y="0"/>
                </a:lnTo>
              </a:path>
            </a:pathLst>
          </a:custGeom>
          <a:ln w="36661">
            <a:solidFill>
              <a:srgbClr val="F59D55"/>
            </a:solidFill>
          </a:ln>
        </p:spPr>
        <p:txBody>
          <a:bodyPr wrap="square" lIns="0" tIns="0" rIns="0" bIns="0" rtlCol="0"/>
          <a:lstStyle/>
          <a:p>
            <a:endParaRPr/>
          </a:p>
        </p:txBody>
      </p:sp>
      <p:sp>
        <p:nvSpPr>
          <p:cNvPr id="19" name="object 19"/>
          <p:cNvSpPr txBox="1"/>
          <p:nvPr/>
        </p:nvSpPr>
        <p:spPr>
          <a:xfrm>
            <a:off x="1658002" y="4634698"/>
            <a:ext cx="582295" cy="377825"/>
          </a:xfrm>
          <a:prstGeom prst="rect">
            <a:avLst/>
          </a:prstGeom>
        </p:spPr>
        <p:txBody>
          <a:bodyPr vert="horz" wrap="square" lIns="0" tIns="0" rIns="0" bIns="0" rtlCol="0">
            <a:spAutoFit/>
          </a:bodyPr>
          <a:lstStyle/>
          <a:p>
            <a:pPr marL="12700" marR="5080">
              <a:lnSpc>
                <a:spcPct val="100000"/>
              </a:lnSpc>
            </a:pPr>
            <a:r>
              <a:rPr sz="1200" b="1" spc="-155" dirty="0">
                <a:latin typeface="Arial"/>
                <a:cs typeface="Arial"/>
              </a:rPr>
              <a:t>B</a:t>
            </a:r>
            <a:r>
              <a:rPr sz="1200" b="1" spc="-135" dirty="0">
                <a:latin typeface="Arial"/>
                <a:cs typeface="Arial"/>
              </a:rPr>
              <a:t>u</a:t>
            </a:r>
            <a:r>
              <a:rPr sz="1200" b="1" spc="-120" dirty="0">
                <a:latin typeface="Arial"/>
                <a:cs typeface="Arial"/>
              </a:rPr>
              <a:t>s</a:t>
            </a:r>
            <a:r>
              <a:rPr sz="1200" b="1" spc="-95" dirty="0">
                <a:latin typeface="Arial"/>
                <a:cs typeface="Arial"/>
              </a:rPr>
              <a:t>in</a:t>
            </a:r>
            <a:r>
              <a:rPr sz="1200" b="1" spc="-100" dirty="0">
                <a:latin typeface="Arial"/>
                <a:cs typeface="Arial"/>
              </a:rPr>
              <a:t>ess  </a:t>
            </a:r>
            <a:r>
              <a:rPr sz="1200" b="1" spc="-110" dirty="0">
                <a:latin typeface="Arial"/>
                <a:cs typeface="Arial"/>
              </a:rPr>
              <a:t>Units</a:t>
            </a:r>
            <a:endParaRPr sz="1200">
              <a:latin typeface="Arial"/>
              <a:cs typeface="Arial"/>
            </a:endParaRPr>
          </a:p>
        </p:txBody>
      </p:sp>
      <p:sp>
        <p:nvSpPr>
          <p:cNvPr id="20" name="object 20"/>
          <p:cNvSpPr txBox="1"/>
          <p:nvPr/>
        </p:nvSpPr>
        <p:spPr>
          <a:xfrm>
            <a:off x="2555139" y="2586042"/>
            <a:ext cx="2338070" cy="419734"/>
          </a:xfrm>
          <a:prstGeom prst="rect">
            <a:avLst/>
          </a:prstGeom>
        </p:spPr>
        <p:txBody>
          <a:bodyPr vert="horz" wrap="square" lIns="0" tIns="0" rIns="0" bIns="0" rtlCol="0">
            <a:spAutoFit/>
          </a:bodyPr>
          <a:lstStyle/>
          <a:p>
            <a:pPr marL="12700" marR="5080">
              <a:lnSpc>
                <a:spcPct val="102800"/>
              </a:lnSpc>
            </a:pPr>
            <a:r>
              <a:rPr sz="1300" spc="-110" dirty="0">
                <a:latin typeface="Arial"/>
                <a:cs typeface="Arial"/>
              </a:rPr>
              <a:t>KPIs </a:t>
            </a:r>
            <a:r>
              <a:rPr sz="1300" spc="-95" dirty="0">
                <a:latin typeface="Arial"/>
                <a:cs typeface="Arial"/>
              </a:rPr>
              <a:t>providing </a:t>
            </a:r>
            <a:r>
              <a:rPr sz="1300" spc="-105" dirty="0">
                <a:latin typeface="Arial"/>
                <a:cs typeface="Arial"/>
              </a:rPr>
              <a:t>thorough </a:t>
            </a:r>
            <a:r>
              <a:rPr sz="1300" spc="-100" dirty="0">
                <a:latin typeface="Arial"/>
                <a:cs typeface="Arial"/>
              </a:rPr>
              <a:t>review </a:t>
            </a:r>
            <a:r>
              <a:rPr sz="1300" spc="-90" dirty="0">
                <a:latin typeface="Arial"/>
                <a:cs typeface="Arial"/>
              </a:rPr>
              <a:t>of </a:t>
            </a:r>
            <a:r>
              <a:rPr sz="1300" spc="-100" dirty="0">
                <a:latin typeface="Arial"/>
                <a:cs typeface="Arial"/>
              </a:rPr>
              <a:t>the  </a:t>
            </a:r>
            <a:r>
              <a:rPr sz="1300" spc="-95" dirty="0">
                <a:latin typeface="Arial"/>
                <a:cs typeface="Arial"/>
              </a:rPr>
              <a:t>current </a:t>
            </a:r>
            <a:r>
              <a:rPr sz="1300" spc="-100" dirty="0">
                <a:latin typeface="Arial"/>
                <a:cs typeface="Arial"/>
              </a:rPr>
              <a:t>sate </a:t>
            </a:r>
            <a:r>
              <a:rPr sz="1300" spc="-90" dirty="0">
                <a:latin typeface="Arial"/>
                <a:cs typeface="Arial"/>
              </a:rPr>
              <a:t>of </a:t>
            </a:r>
            <a:r>
              <a:rPr sz="1300" spc="-100" dirty="0">
                <a:latin typeface="Arial"/>
                <a:cs typeface="Arial"/>
              </a:rPr>
              <a:t>the </a:t>
            </a:r>
            <a:r>
              <a:rPr sz="1300" spc="-105" dirty="0">
                <a:latin typeface="Arial"/>
                <a:cs typeface="Arial"/>
              </a:rPr>
              <a:t>business</a:t>
            </a:r>
            <a:r>
              <a:rPr sz="1300" spc="85" dirty="0">
                <a:latin typeface="Arial"/>
                <a:cs typeface="Arial"/>
              </a:rPr>
              <a:t> </a:t>
            </a:r>
            <a:r>
              <a:rPr sz="1300" spc="-85" dirty="0">
                <a:latin typeface="Arial"/>
                <a:cs typeface="Arial"/>
              </a:rPr>
              <a:t>unit</a:t>
            </a:r>
            <a:endParaRPr sz="1300">
              <a:latin typeface="Arial"/>
              <a:cs typeface="Arial"/>
            </a:endParaRPr>
          </a:p>
        </p:txBody>
      </p:sp>
      <p:sp>
        <p:nvSpPr>
          <p:cNvPr id="21" name="object 21"/>
          <p:cNvSpPr txBox="1"/>
          <p:nvPr/>
        </p:nvSpPr>
        <p:spPr>
          <a:xfrm>
            <a:off x="2555139" y="3548223"/>
            <a:ext cx="1835785" cy="419734"/>
          </a:xfrm>
          <a:prstGeom prst="rect">
            <a:avLst/>
          </a:prstGeom>
        </p:spPr>
        <p:txBody>
          <a:bodyPr vert="horz" wrap="square" lIns="0" tIns="0" rIns="0" bIns="0" rtlCol="0">
            <a:spAutoFit/>
          </a:bodyPr>
          <a:lstStyle/>
          <a:p>
            <a:pPr marL="12700" marR="5080">
              <a:lnSpc>
                <a:spcPct val="102800"/>
              </a:lnSpc>
            </a:pPr>
            <a:r>
              <a:rPr sz="1300" spc="-114" dirty="0">
                <a:latin typeface="Arial"/>
                <a:cs typeface="Arial"/>
              </a:rPr>
              <a:t>Comprehensive </a:t>
            </a:r>
            <a:r>
              <a:rPr sz="1300" spc="-95" dirty="0">
                <a:latin typeface="Arial"/>
                <a:cs typeface="Arial"/>
              </a:rPr>
              <a:t>detailed </a:t>
            </a:r>
            <a:r>
              <a:rPr sz="1300" spc="-105" dirty="0">
                <a:latin typeface="Arial"/>
                <a:cs typeface="Arial"/>
              </a:rPr>
              <a:t>data  </a:t>
            </a:r>
            <a:r>
              <a:rPr sz="1300" spc="-100" dirty="0">
                <a:latin typeface="Arial"/>
                <a:cs typeface="Arial"/>
              </a:rPr>
              <a:t>supporting </a:t>
            </a:r>
            <a:r>
              <a:rPr sz="1300" spc="-114" dirty="0">
                <a:latin typeface="Arial"/>
                <a:cs typeface="Arial"/>
              </a:rPr>
              <a:t>ad </a:t>
            </a:r>
            <a:r>
              <a:rPr sz="1300" spc="-110" dirty="0">
                <a:latin typeface="Arial"/>
                <a:cs typeface="Arial"/>
              </a:rPr>
              <a:t>hoc</a:t>
            </a:r>
            <a:r>
              <a:rPr sz="1300" spc="-5" dirty="0">
                <a:latin typeface="Arial"/>
                <a:cs typeface="Arial"/>
              </a:rPr>
              <a:t> </a:t>
            </a:r>
            <a:r>
              <a:rPr sz="1300" spc="-95" dirty="0">
                <a:latin typeface="Arial"/>
                <a:cs typeface="Arial"/>
              </a:rPr>
              <a:t>analysis</a:t>
            </a:r>
            <a:endParaRPr sz="1300">
              <a:latin typeface="Arial"/>
              <a:cs typeface="Arial"/>
            </a:endParaRPr>
          </a:p>
        </p:txBody>
      </p:sp>
      <p:sp>
        <p:nvSpPr>
          <p:cNvPr id="22" name="object 22"/>
          <p:cNvSpPr txBox="1"/>
          <p:nvPr/>
        </p:nvSpPr>
        <p:spPr>
          <a:xfrm>
            <a:off x="2555139" y="4427035"/>
            <a:ext cx="1565275" cy="826769"/>
          </a:xfrm>
          <a:prstGeom prst="rect">
            <a:avLst/>
          </a:prstGeom>
        </p:spPr>
        <p:txBody>
          <a:bodyPr vert="horz" wrap="square" lIns="0" tIns="0" rIns="0" bIns="0" rtlCol="0">
            <a:spAutoFit/>
          </a:bodyPr>
          <a:lstStyle/>
          <a:p>
            <a:pPr marL="12700" marR="5080">
              <a:lnSpc>
                <a:spcPct val="102800"/>
              </a:lnSpc>
            </a:pPr>
            <a:r>
              <a:rPr sz="1300" spc="-95" dirty="0">
                <a:latin typeface="Arial"/>
                <a:cs typeface="Arial"/>
              </a:rPr>
              <a:t>Detailed </a:t>
            </a:r>
            <a:r>
              <a:rPr sz="1300" spc="-100" dirty="0">
                <a:latin typeface="Arial"/>
                <a:cs typeface="Arial"/>
              </a:rPr>
              <a:t>BI </a:t>
            </a:r>
            <a:r>
              <a:rPr sz="1300" spc="-95" dirty="0">
                <a:latin typeface="Arial"/>
                <a:cs typeface="Arial"/>
              </a:rPr>
              <a:t>reporting </a:t>
            </a:r>
            <a:r>
              <a:rPr sz="1300" spc="-114" dirty="0">
                <a:latin typeface="Arial"/>
                <a:cs typeface="Arial"/>
              </a:rPr>
              <a:t>and  </a:t>
            </a:r>
            <a:r>
              <a:rPr sz="1300" spc="-95" dirty="0">
                <a:latin typeface="Arial"/>
                <a:cs typeface="Arial"/>
              </a:rPr>
              <a:t>information </a:t>
            </a:r>
            <a:r>
              <a:rPr sz="1300" spc="-110" dirty="0">
                <a:latin typeface="Arial"/>
                <a:cs typeface="Arial"/>
              </a:rPr>
              <a:t>consumption  </a:t>
            </a:r>
            <a:r>
              <a:rPr sz="1300" spc="-90" dirty="0">
                <a:latin typeface="Arial"/>
                <a:cs typeface="Arial"/>
              </a:rPr>
              <a:t>to </a:t>
            </a:r>
            <a:r>
              <a:rPr sz="1300" spc="-114" dirty="0">
                <a:latin typeface="Arial"/>
                <a:cs typeface="Arial"/>
              </a:rPr>
              <a:t>meet </a:t>
            </a:r>
            <a:r>
              <a:rPr sz="1300" spc="-95" dirty="0">
                <a:latin typeface="Arial"/>
                <a:cs typeface="Arial"/>
              </a:rPr>
              <a:t>operational  </a:t>
            </a:r>
            <a:r>
              <a:rPr sz="1300" spc="-114" dirty="0">
                <a:latin typeface="Arial"/>
                <a:cs typeface="Arial"/>
              </a:rPr>
              <a:t>needs</a:t>
            </a:r>
            <a:endParaRPr sz="1300">
              <a:latin typeface="Arial"/>
              <a:cs typeface="Arial"/>
            </a:endParaRPr>
          </a:p>
        </p:txBody>
      </p:sp>
      <p:sp>
        <p:nvSpPr>
          <p:cNvPr id="23" name="object 23"/>
          <p:cNvSpPr/>
          <p:nvPr/>
        </p:nvSpPr>
        <p:spPr>
          <a:xfrm>
            <a:off x="7080102" y="2107653"/>
            <a:ext cx="1626235" cy="3170555"/>
          </a:xfrm>
          <a:custGeom>
            <a:avLst/>
            <a:gdLst/>
            <a:ahLst/>
            <a:cxnLst/>
            <a:rect l="l" t="t" r="r" b="b"/>
            <a:pathLst>
              <a:path w="1626234" h="3170554">
                <a:moveTo>
                  <a:pt x="159735" y="0"/>
                </a:moveTo>
                <a:lnTo>
                  <a:pt x="0" y="110152"/>
                </a:lnTo>
                <a:lnTo>
                  <a:pt x="1311282" y="2938635"/>
                </a:lnTo>
                <a:lnTo>
                  <a:pt x="1156276" y="3045529"/>
                </a:lnTo>
                <a:lnTo>
                  <a:pt x="1523892" y="3169973"/>
                </a:lnTo>
                <a:lnTo>
                  <a:pt x="1601568" y="2828499"/>
                </a:lnTo>
                <a:lnTo>
                  <a:pt x="1470878" y="2828499"/>
                </a:lnTo>
                <a:lnTo>
                  <a:pt x="159735" y="0"/>
                </a:lnTo>
                <a:close/>
              </a:path>
              <a:path w="1626234" h="3170554">
                <a:moveTo>
                  <a:pt x="1625884" y="2721605"/>
                </a:moveTo>
                <a:lnTo>
                  <a:pt x="1470878" y="2828499"/>
                </a:lnTo>
                <a:lnTo>
                  <a:pt x="1601568" y="2828499"/>
                </a:lnTo>
                <a:lnTo>
                  <a:pt x="1625884" y="2721605"/>
                </a:lnTo>
                <a:close/>
              </a:path>
            </a:pathLst>
          </a:custGeom>
          <a:solidFill>
            <a:srgbClr val="CCEBFF"/>
          </a:solidFill>
        </p:spPr>
        <p:txBody>
          <a:bodyPr wrap="square" lIns="0" tIns="0" rIns="0" bIns="0" rtlCol="0"/>
          <a:lstStyle/>
          <a:p>
            <a:endParaRPr/>
          </a:p>
        </p:txBody>
      </p:sp>
      <p:sp>
        <p:nvSpPr>
          <p:cNvPr id="24" name="object 24"/>
          <p:cNvSpPr/>
          <p:nvPr/>
        </p:nvSpPr>
        <p:spPr>
          <a:xfrm>
            <a:off x="7080102" y="2107653"/>
            <a:ext cx="1626235" cy="3170555"/>
          </a:xfrm>
          <a:custGeom>
            <a:avLst/>
            <a:gdLst/>
            <a:ahLst/>
            <a:cxnLst/>
            <a:rect l="l" t="t" r="r" b="b"/>
            <a:pathLst>
              <a:path w="1626234" h="3170554">
                <a:moveTo>
                  <a:pt x="1523892" y="3169973"/>
                </a:moveTo>
                <a:lnTo>
                  <a:pt x="1625884" y="2721605"/>
                </a:lnTo>
                <a:lnTo>
                  <a:pt x="1470878" y="2828499"/>
                </a:lnTo>
                <a:lnTo>
                  <a:pt x="159735" y="0"/>
                </a:lnTo>
                <a:lnTo>
                  <a:pt x="0" y="110152"/>
                </a:lnTo>
                <a:lnTo>
                  <a:pt x="1311282" y="2938635"/>
                </a:lnTo>
                <a:lnTo>
                  <a:pt x="1156276" y="3045529"/>
                </a:lnTo>
                <a:lnTo>
                  <a:pt x="1523892" y="3169973"/>
                </a:lnTo>
                <a:close/>
              </a:path>
            </a:pathLst>
          </a:custGeom>
          <a:ln w="3492">
            <a:solidFill>
              <a:srgbClr val="000000"/>
            </a:solidFill>
          </a:ln>
        </p:spPr>
        <p:txBody>
          <a:bodyPr wrap="square" lIns="0" tIns="0" rIns="0" bIns="0" rtlCol="0"/>
          <a:lstStyle/>
          <a:p>
            <a:endParaRPr/>
          </a:p>
        </p:txBody>
      </p:sp>
      <p:sp>
        <p:nvSpPr>
          <p:cNvPr id="25" name="object 25"/>
          <p:cNvSpPr txBox="1"/>
          <p:nvPr/>
        </p:nvSpPr>
        <p:spPr>
          <a:xfrm rot="3900000">
            <a:off x="6511373" y="3638553"/>
            <a:ext cx="2753984" cy="177800"/>
          </a:xfrm>
          <a:prstGeom prst="rect">
            <a:avLst/>
          </a:prstGeom>
        </p:spPr>
        <p:txBody>
          <a:bodyPr vert="horz" wrap="square" lIns="0" tIns="0" rIns="0" bIns="0" rtlCol="0">
            <a:spAutoFit/>
          </a:bodyPr>
          <a:lstStyle/>
          <a:p>
            <a:pPr>
              <a:lnSpc>
                <a:spcPts val="1390"/>
              </a:lnSpc>
            </a:pPr>
            <a:r>
              <a:rPr sz="2100" spc="150" baseline="1984" dirty="0">
                <a:latin typeface="Arial"/>
                <a:cs typeface="Arial"/>
              </a:rPr>
              <a:t>GO</a:t>
            </a:r>
            <a:r>
              <a:rPr sz="2100" spc="127" baseline="1984" dirty="0">
                <a:latin typeface="Arial"/>
                <a:cs typeface="Arial"/>
              </a:rPr>
              <a:t>A</a:t>
            </a:r>
            <a:r>
              <a:rPr sz="2100" spc="112" baseline="1984" dirty="0">
                <a:latin typeface="Arial"/>
                <a:cs typeface="Arial"/>
              </a:rPr>
              <a:t>L</a:t>
            </a:r>
            <a:r>
              <a:rPr sz="2100" spc="44" baseline="1984" dirty="0">
                <a:latin typeface="Arial"/>
                <a:cs typeface="Arial"/>
              </a:rPr>
              <a:t> </a:t>
            </a:r>
            <a:r>
              <a:rPr sz="2100" spc="112" baseline="1984" dirty="0">
                <a:latin typeface="Arial"/>
                <a:cs typeface="Arial"/>
              </a:rPr>
              <a:t>–</a:t>
            </a:r>
            <a:r>
              <a:rPr sz="2100" spc="52" baseline="1984" dirty="0">
                <a:latin typeface="Arial"/>
                <a:cs typeface="Arial"/>
              </a:rPr>
              <a:t> </a:t>
            </a:r>
            <a:r>
              <a:rPr sz="2100" spc="89" baseline="1984" dirty="0">
                <a:latin typeface="Arial"/>
                <a:cs typeface="Arial"/>
              </a:rPr>
              <a:t>s</a:t>
            </a:r>
            <a:r>
              <a:rPr sz="2100" spc="104" baseline="1984" dirty="0">
                <a:latin typeface="Arial"/>
                <a:cs typeface="Arial"/>
              </a:rPr>
              <a:t>ea</a:t>
            </a:r>
            <a:r>
              <a:rPr sz="2100" spc="165" baseline="1984" dirty="0">
                <a:latin typeface="Arial"/>
                <a:cs typeface="Arial"/>
              </a:rPr>
              <a:t>m</a:t>
            </a:r>
            <a:r>
              <a:rPr sz="2100" spc="37" baseline="1984" dirty="0">
                <a:latin typeface="Arial"/>
                <a:cs typeface="Arial"/>
              </a:rPr>
              <a:t>l</a:t>
            </a:r>
            <a:r>
              <a:rPr sz="1400" spc="70" dirty="0">
                <a:latin typeface="Arial"/>
                <a:cs typeface="Arial"/>
              </a:rPr>
              <a:t>e</a:t>
            </a:r>
            <a:r>
              <a:rPr sz="1400" spc="60" dirty="0">
                <a:latin typeface="Arial"/>
                <a:cs typeface="Arial"/>
              </a:rPr>
              <a:t>s</a:t>
            </a:r>
            <a:r>
              <a:rPr sz="1400" spc="65" dirty="0">
                <a:latin typeface="Arial"/>
                <a:cs typeface="Arial"/>
              </a:rPr>
              <a:t>s</a:t>
            </a:r>
            <a:r>
              <a:rPr sz="1400" spc="35" dirty="0">
                <a:latin typeface="Arial"/>
                <a:cs typeface="Arial"/>
              </a:rPr>
              <a:t> </a:t>
            </a:r>
            <a:r>
              <a:rPr sz="1400" spc="95" dirty="0">
                <a:latin typeface="Arial"/>
                <a:cs typeface="Arial"/>
              </a:rPr>
              <a:t>D</a:t>
            </a:r>
            <a:r>
              <a:rPr sz="1400" spc="40" dirty="0">
                <a:latin typeface="Arial"/>
                <a:cs typeface="Arial"/>
              </a:rPr>
              <a:t>r</a:t>
            </a:r>
            <a:r>
              <a:rPr sz="1400" spc="25" dirty="0">
                <a:latin typeface="Arial"/>
                <a:cs typeface="Arial"/>
              </a:rPr>
              <a:t>il</a:t>
            </a:r>
            <a:r>
              <a:rPr sz="1400" spc="30" dirty="0">
                <a:latin typeface="Arial"/>
                <a:cs typeface="Arial"/>
              </a:rPr>
              <a:t>l</a:t>
            </a:r>
            <a:r>
              <a:rPr sz="1400" spc="35" dirty="0">
                <a:latin typeface="Arial"/>
                <a:cs typeface="Arial"/>
              </a:rPr>
              <a:t> </a:t>
            </a:r>
            <a:r>
              <a:rPr sz="1400" spc="30" dirty="0">
                <a:latin typeface="Arial"/>
                <a:cs typeface="Arial"/>
              </a:rPr>
              <a:t>t</a:t>
            </a:r>
            <a:r>
              <a:rPr sz="1400" spc="75" dirty="0">
                <a:latin typeface="Arial"/>
                <a:cs typeface="Arial"/>
              </a:rPr>
              <a:t>o</a:t>
            </a:r>
            <a:r>
              <a:rPr sz="1400" spc="35" dirty="0">
                <a:latin typeface="Arial"/>
                <a:cs typeface="Arial"/>
              </a:rPr>
              <a:t> </a:t>
            </a:r>
            <a:r>
              <a:rPr sz="1400" spc="80" dirty="0">
                <a:latin typeface="Arial"/>
                <a:cs typeface="Arial"/>
              </a:rPr>
              <a:t>De</a:t>
            </a:r>
            <a:r>
              <a:rPr sz="1400" spc="30" dirty="0">
                <a:latin typeface="Arial"/>
                <a:cs typeface="Arial"/>
              </a:rPr>
              <a:t>t</a:t>
            </a:r>
            <a:r>
              <a:rPr sz="1400" spc="70" dirty="0">
                <a:latin typeface="Arial"/>
                <a:cs typeface="Arial"/>
              </a:rPr>
              <a:t>a</a:t>
            </a:r>
            <a:r>
              <a:rPr sz="1400" spc="25" dirty="0">
                <a:latin typeface="Arial"/>
                <a:cs typeface="Arial"/>
              </a:rPr>
              <a:t>i</a:t>
            </a:r>
            <a:r>
              <a:rPr sz="1400" spc="30" dirty="0">
                <a:latin typeface="Arial"/>
                <a:cs typeface="Arial"/>
              </a:rPr>
              <a:t>l</a:t>
            </a:r>
            <a:endParaRPr sz="1400">
              <a:latin typeface="Arial"/>
              <a:cs typeface="Arial"/>
            </a:endParaRPr>
          </a:p>
        </p:txBody>
      </p:sp>
      <p:sp>
        <p:nvSpPr>
          <p:cNvPr id="26" name="object 26"/>
          <p:cNvSpPr txBox="1"/>
          <p:nvPr/>
        </p:nvSpPr>
        <p:spPr>
          <a:xfrm>
            <a:off x="352894" y="1344905"/>
            <a:ext cx="394970" cy="4830445"/>
          </a:xfrm>
          <a:prstGeom prst="rect">
            <a:avLst/>
          </a:prstGeom>
          <a:solidFill>
            <a:srgbClr val="3475CD"/>
          </a:solidFill>
          <a:ln w="10039">
            <a:solidFill>
              <a:srgbClr val="000000"/>
            </a:solidFill>
          </a:ln>
        </p:spPr>
        <p:txBody>
          <a:bodyPr vert="vert270" wrap="square" lIns="0" tIns="69850" rIns="0" bIns="0" rtlCol="0">
            <a:spAutoFit/>
          </a:bodyPr>
          <a:lstStyle/>
          <a:p>
            <a:pPr marL="304800">
              <a:lnSpc>
                <a:spcPct val="100000"/>
              </a:lnSpc>
              <a:spcBef>
                <a:spcPts val="550"/>
              </a:spcBef>
            </a:pPr>
            <a:r>
              <a:rPr sz="1500" dirty="0">
                <a:solidFill>
                  <a:srgbClr val="FFFFFF"/>
                </a:solidFill>
                <a:latin typeface="Arial"/>
                <a:cs typeface="Arial"/>
              </a:rPr>
              <a:t>B</a:t>
            </a:r>
            <a:r>
              <a:rPr sz="1500" spc="-5" dirty="0">
                <a:solidFill>
                  <a:srgbClr val="FFFFFF"/>
                </a:solidFill>
                <a:latin typeface="Arial"/>
                <a:cs typeface="Arial"/>
              </a:rPr>
              <a:t>I</a:t>
            </a:r>
            <a:r>
              <a:rPr sz="1500" dirty="0">
                <a:solidFill>
                  <a:srgbClr val="FFFFFF"/>
                </a:solidFill>
                <a:latin typeface="Arial"/>
                <a:cs typeface="Arial"/>
              </a:rPr>
              <a:t>CC</a:t>
            </a:r>
            <a:r>
              <a:rPr sz="1500" spc="100" dirty="0">
                <a:solidFill>
                  <a:srgbClr val="FFFFFF"/>
                </a:solidFill>
                <a:latin typeface="Arial"/>
                <a:cs typeface="Arial"/>
              </a:rPr>
              <a:t> </a:t>
            </a:r>
            <a:r>
              <a:rPr sz="1500" dirty="0">
                <a:solidFill>
                  <a:srgbClr val="FFFFFF"/>
                </a:solidFill>
                <a:latin typeface="Arial"/>
                <a:cs typeface="Arial"/>
              </a:rPr>
              <a:t>–</a:t>
            </a:r>
            <a:r>
              <a:rPr sz="1500" spc="100" dirty="0">
                <a:solidFill>
                  <a:srgbClr val="FFFFFF"/>
                </a:solidFill>
                <a:latin typeface="Arial"/>
                <a:cs typeface="Arial"/>
              </a:rPr>
              <a:t> </a:t>
            </a:r>
            <a:r>
              <a:rPr sz="1500" spc="-5" dirty="0">
                <a:solidFill>
                  <a:srgbClr val="FFFFFF"/>
                </a:solidFill>
                <a:latin typeface="Arial"/>
                <a:cs typeface="Arial"/>
              </a:rPr>
              <a:t>G</a:t>
            </a:r>
            <a:r>
              <a:rPr sz="1500" dirty="0">
                <a:solidFill>
                  <a:srgbClr val="FFFFFF"/>
                </a:solidFill>
                <a:latin typeface="Arial"/>
                <a:cs typeface="Arial"/>
              </a:rPr>
              <a:t>overnanc</a:t>
            </a:r>
            <a:r>
              <a:rPr sz="1500" spc="-5" dirty="0">
                <a:solidFill>
                  <a:srgbClr val="FFFFFF"/>
                </a:solidFill>
                <a:latin typeface="Arial"/>
                <a:cs typeface="Arial"/>
              </a:rPr>
              <a:t>e</a:t>
            </a:r>
            <a:r>
              <a:rPr sz="1500" dirty="0">
                <a:solidFill>
                  <a:srgbClr val="FFFFFF"/>
                </a:solidFill>
                <a:latin typeface="Arial"/>
                <a:cs typeface="Arial"/>
              </a:rPr>
              <a:t>,</a:t>
            </a:r>
            <a:r>
              <a:rPr sz="1500" spc="100" dirty="0">
                <a:solidFill>
                  <a:srgbClr val="FFFFFF"/>
                </a:solidFill>
                <a:latin typeface="Arial"/>
                <a:cs typeface="Arial"/>
              </a:rPr>
              <a:t> </a:t>
            </a:r>
            <a:r>
              <a:rPr sz="1500" dirty="0">
                <a:solidFill>
                  <a:srgbClr val="FFFFFF"/>
                </a:solidFill>
                <a:latin typeface="Arial"/>
                <a:cs typeface="Arial"/>
              </a:rPr>
              <a:t>Delivery</a:t>
            </a:r>
            <a:r>
              <a:rPr sz="1500" spc="100" dirty="0">
                <a:solidFill>
                  <a:srgbClr val="FFFFFF"/>
                </a:solidFill>
                <a:latin typeface="Arial"/>
                <a:cs typeface="Arial"/>
              </a:rPr>
              <a:t> </a:t>
            </a:r>
            <a:r>
              <a:rPr sz="1500" dirty="0">
                <a:solidFill>
                  <a:srgbClr val="FFFFFF"/>
                </a:solidFill>
                <a:latin typeface="Arial"/>
                <a:cs typeface="Arial"/>
              </a:rPr>
              <a:t>&amp;</a:t>
            </a:r>
            <a:r>
              <a:rPr sz="1500" spc="100" dirty="0">
                <a:solidFill>
                  <a:srgbClr val="FFFFFF"/>
                </a:solidFill>
                <a:latin typeface="Arial"/>
                <a:cs typeface="Arial"/>
              </a:rPr>
              <a:t> </a:t>
            </a:r>
            <a:r>
              <a:rPr sz="1500" dirty="0">
                <a:solidFill>
                  <a:srgbClr val="FFFFFF"/>
                </a:solidFill>
                <a:latin typeface="Arial"/>
                <a:cs typeface="Arial"/>
              </a:rPr>
              <a:t>Support</a:t>
            </a:r>
            <a:endParaRPr sz="1500">
              <a:latin typeface="Arial"/>
              <a:cs typeface="Arial"/>
            </a:endParaRPr>
          </a:p>
        </p:txBody>
      </p:sp>
      <p:sp>
        <p:nvSpPr>
          <p:cNvPr id="27" name="object 27"/>
          <p:cNvSpPr/>
          <p:nvPr/>
        </p:nvSpPr>
        <p:spPr>
          <a:xfrm>
            <a:off x="786755" y="1440966"/>
            <a:ext cx="315534" cy="384889"/>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816184" y="5694221"/>
            <a:ext cx="315534" cy="384889"/>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4960526" y="2378021"/>
            <a:ext cx="980177" cy="810805"/>
          </a:xfrm>
          <a:prstGeom prst="rect">
            <a:avLst/>
          </a:prstGeom>
          <a:blipFill>
            <a:blip r:embed="rId3" cstate="print"/>
            <a:stretch>
              <a:fillRect/>
            </a:stretch>
          </a:blipFill>
        </p:spPr>
        <p:txBody>
          <a:bodyPr wrap="square" lIns="0" tIns="0" rIns="0" bIns="0" rtlCol="0"/>
          <a:lstStyle/>
          <a:p>
            <a:endParaRPr/>
          </a:p>
        </p:txBody>
      </p:sp>
      <p:sp>
        <p:nvSpPr>
          <p:cNvPr id="30" name="object 30"/>
          <p:cNvSpPr/>
          <p:nvPr/>
        </p:nvSpPr>
        <p:spPr>
          <a:xfrm>
            <a:off x="4957618" y="2374464"/>
            <a:ext cx="986155" cy="818515"/>
          </a:xfrm>
          <a:custGeom>
            <a:avLst/>
            <a:gdLst/>
            <a:ahLst/>
            <a:cxnLst/>
            <a:rect l="l" t="t" r="r" b="b"/>
            <a:pathLst>
              <a:path w="986154" h="818514">
                <a:moveTo>
                  <a:pt x="0" y="817914"/>
                </a:moveTo>
                <a:lnTo>
                  <a:pt x="985966" y="817914"/>
                </a:lnTo>
                <a:lnTo>
                  <a:pt x="985966" y="0"/>
                </a:lnTo>
                <a:lnTo>
                  <a:pt x="0" y="0"/>
                </a:lnTo>
                <a:lnTo>
                  <a:pt x="0" y="817914"/>
                </a:lnTo>
              </a:path>
            </a:pathLst>
          </a:custGeom>
          <a:ln w="11322">
            <a:solidFill>
              <a:srgbClr val="000000"/>
            </a:solidFill>
          </a:ln>
        </p:spPr>
        <p:txBody>
          <a:bodyPr wrap="square" lIns="0" tIns="0" rIns="0" bIns="0" rtlCol="0"/>
          <a:lstStyle/>
          <a:p>
            <a:endParaRPr/>
          </a:p>
        </p:txBody>
      </p:sp>
      <p:sp>
        <p:nvSpPr>
          <p:cNvPr id="31" name="object 31"/>
          <p:cNvSpPr/>
          <p:nvPr/>
        </p:nvSpPr>
        <p:spPr>
          <a:xfrm>
            <a:off x="4527515" y="3340968"/>
            <a:ext cx="976112" cy="833387"/>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4526267" y="3339546"/>
            <a:ext cx="979169" cy="836294"/>
          </a:xfrm>
          <a:custGeom>
            <a:avLst/>
            <a:gdLst/>
            <a:ahLst/>
            <a:cxnLst/>
            <a:rect l="l" t="t" r="r" b="b"/>
            <a:pathLst>
              <a:path w="979170" h="836295">
                <a:moveTo>
                  <a:pt x="0" y="836231"/>
                </a:moveTo>
                <a:lnTo>
                  <a:pt x="978609" y="836231"/>
                </a:lnTo>
                <a:lnTo>
                  <a:pt x="978609" y="0"/>
                </a:lnTo>
                <a:lnTo>
                  <a:pt x="0" y="0"/>
                </a:lnTo>
                <a:lnTo>
                  <a:pt x="0" y="836231"/>
                </a:lnTo>
              </a:path>
            </a:pathLst>
          </a:custGeom>
          <a:ln w="3175">
            <a:solidFill>
              <a:srgbClr val="000000"/>
            </a:solidFill>
          </a:ln>
        </p:spPr>
        <p:txBody>
          <a:bodyPr wrap="square" lIns="0" tIns="0" rIns="0" bIns="0" rtlCol="0"/>
          <a:lstStyle/>
          <a:p>
            <a:endParaRPr/>
          </a:p>
        </p:txBody>
      </p:sp>
      <p:sp>
        <p:nvSpPr>
          <p:cNvPr id="33" name="object 33"/>
          <p:cNvSpPr/>
          <p:nvPr/>
        </p:nvSpPr>
        <p:spPr>
          <a:xfrm>
            <a:off x="4187494" y="4365189"/>
            <a:ext cx="1001641" cy="933921"/>
          </a:xfrm>
          <a:prstGeom prst="rect">
            <a:avLst/>
          </a:prstGeom>
          <a:blipFill>
            <a:blip r:embed="rId5" cstate="print"/>
            <a:stretch>
              <a:fillRect/>
            </a:stretch>
          </a:blipFill>
        </p:spPr>
        <p:txBody>
          <a:bodyPr wrap="square" lIns="0" tIns="0" rIns="0" bIns="0" rtlCol="0"/>
          <a:lstStyle/>
          <a:p>
            <a:endParaRPr/>
          </a:p>
        </p:txBody>
      </p:sp>
      <p:sp>
        <p:nvSpPr>
          <p:cNvPr id="34" name="object 34"/>
          <p:cNvSpPr/>
          <p:nvPr/>
        </p:nvSpPr>
        <p:spPr>
          <a:xfrm>
            <a:off x="4185814" y="4363141"/>
            <a:ext cx="1005205" cy="938530"/>
          </a:xfrm>
          <a:custGeom>
            <a:avLst/>
            <a:gdLst/>
            <a:ahLst/>
            <a:cxnLst/>
            <a:rect l="l" t="t" r="r" b="b"/>
            <a:pathLst>
              <a:path w="1005204" h="938529">
                <a:moveTo>
                  <a:pt x="0" y="938017"/>
                </a:moveTo>
                <a:lnTo>
                  <a:pt x="1005002" y="938017"/>
                </a:lnTo>
                <a:lnTo>
                  <a:pt x="1005002" y="0"/>
                </a:lnTo>
                <a:lnTo>
                  <a:pt x="0" y="0"/>
                </a:lnTo>
                <a:lnTo>
                  <a:pt x="0" y="938017"/>
                </a:lnTo>
              </a:path>
            </a:pathLst>
          </a:custGeom>
          <a:ln w="3757">
            <a:solidFill>
              <a:srgbClr val="000000"/>
            </a:solidFill>
          </a:ln>
        </p:spPr>
        <p:txBody>
          <a:bodyPr wrap="square" lIns="0" tIns="0" rIns="0" bIns="0" rtlCol="0"/>
          <a:lstStyle/>
          <a:p>
            <a:endParaRPr/>
          </a:p>
        </p:txBody>
      </p:sp>
      <p:sp>
        <p:nvSpPr>
          <p:cNvPr id="35" name="object 35"/>
          <p:cNvSpPr/>
          <p:nvPr/>
        </p:nvSpPr>
        <p:spPr>
          <a:xfrm>
            <a:off x="1605027" y="5598002"/>
            <a:ext cx="7021195" cy="481330"/>
          </a:xfrm>
          <a:custGeom>
            <a:avLst/>
            <a:gdLst/>
            <a:ahLst/>
            <a:cxnLst/>
            <a:rect l="l" t="t" r="r" b="b"/>
            <a:pathLst>
              <a:path w="7021195" h="481329">
                <a:moveTo>
                  <a:pt x="0" y="481107"/>
                </a:moveTo>
                <a:lnTo>
                  <a:pt x="7020730" y="481107"/>
                </a:lnTo>
                <a:lnTo>
                  <a:pt x="7020730" y="0"/>
                </a:lnTo>
                <a:lnTo>
                  <a:pt x="0" y="0"/>
                </a:lnTo>
                <a:lnTo>
                  <a:pt x="0" y="481107"/>
                </a:lnTo>
                <a:close/>
              </a:path>
            </a:pathLst>
          </a:custGeom>
          <a:solidFill>
            <a:srgbClr val="000000"/>
          </a:solidFill>
        </p:spPr>
        <p:txBody>
          <a:bodyPr wrap="square" lIns="0" tIns="0" rIns="0" bIns="0" rtlCol="0"/>
          <a:lstStyle/>
          <a:p>
            <a:endParaRPr/>
          </a:p>
        </p:txBody>
      </p:sp>
      <p:sp>
        <p:nvSpPr>
          <p:cNvPr id="36" name="object 36"/>
          <p:cNvSpPr/>
          <p:nvPr/>
        </p:nvSpPr>
        <p:spPr>
          <a:xfrm>
            <a:off x="1605027" y="5598002"/>
            <a:ext cx="7021195" cy="481330"/>
          </a:xfrm>
          <a:custGeom>
            <a:avLst/>
            <a:gdLst/>
            <a:ahLst/>
            <a:cxnLst/>
            <a:rect l="l" t="t" r="r" b="b"/>
            <a:pathLst>
              <a:path w="7021195" h="481329">
                <a:moveTo>
                  <a:pt x="0" y="481107"/>
                </a:moveTo>
                <a:lnTo>
                  <a:pt x="7020730" y="481107"/>
                </a:lnTo>
                <a:lnTo>
                  <a:pt x="7020730" y="0"/>
                </a:lnTo>
                <a:lnTo>
                  <a:pt x="0" y="0"/>
                </a:lnTo>
                <a:lnTo>
                  <a:pt x="0" y="481107"/>
                </a:lnTo>
                <a:close/>
              </a:path>
            </a:pathLst>
          </a:custGeom>
          <a:ln w="12210">
            <a:solidFill>
              <a:srgbClr val="000000"/>
            </a:solidFill>
          </a:ln>
        </p:spPr>
        <p:txBody>
          <a:bodyPr wrap="square" lIns="0" tIns="0" rIns="0" bIns="0" rtlCol="0"/>
          <a:lstStyle/>
          <a:p>
            <a:endParaRPr/>
          </a:p>
        </p:txBody>
      </p:sp>
      <p:sp>
        <p:nvSpPr>
          <p:cNvPr id="37" name="object 37"/>
          <p:cNvSpPr txBox="1"/>
          <p:nvPr/>
        </p:nvSpPr>
        <p:spPr>
          <a:xfrm>
            <a:off x="1598920" y="5591896"/>
            <a:ext cx="7033259" cy="493395"/>
          </a:xfrm>
          <a:prstGeom prst="rect">
            <a:avLst/>
          </a:prstGeom>
        </p:spPr>
        <p:txBody>
          <a:bodyPr vert="horz" wrap="square" lIns="0" tIns="82550" rIns="0" bIns="0" rtlCol="0">
            <a:spAutoFit/>
          </a:bodyPr>
          <a:lstStyle/>
          <a:p>
            <a:pPr marL="110489">
              <a:lnSpc>
                <a:spcPct val="100000"/>
              </a:lnSpc>
              <a:spcBef>
                <a:spcPts val="650"/>
              </a:spcBef>
            </a:pPr>
            <a:r>
              <a:rPr sz="1850" spc="-140" dirty="0">
                <a:solidFill>
                  <a:srgbClr val="FFFFFF"/>
                </a:solidFill>
                <a:latin typeface="Arial Narrow"/>
                <a:cs typeface="Arial Narrow"/>
              </a:rPr>
              <a:t>Data </a:t>
            </a:r>
            <a:r>
              <a:rPr sz="1850" spc="-130" dirty="0">
                <a:solidFill>
                  <a:srgbClr val="FFFFFF"/>
                </a:solidFill>
                <a:latin typeface="Arial Narrow"/>
                <a:cs typeface="Arial Narrow"/>
              </a:rPr>
              <a:t>Foundation </a:t>
            </a:r>
            <a:r>
              <a:rPr sz="1850" spc="-145" dirty="0">
                <a:solidFill>
                  <a:srgbClr val="FFFFFF"/>
                </a:solidFill>
                <a:latin typeface="Arial Narrow"/>
                <a:cs typeface="Arial Narrow"/>
              </a:rPr>
              <a:t>– </a:t>
            </a:r>
            <a:r>
              <a:rPr sz="1850" spc="-125" dirty="0">
                <a:solidFill>
                  <a:srgbClr val="FFFFFF"/>
                </a:solidFill>
                <a:latin typeface="Arial Narrow"/>
                <a:cs typeface="Arial Narrow"/>
              </a:rPr>
              <a:t>Single </a:t>
            </a:r>
            <a:r>
              <a:rPr sz="1850" spc="-140" dirty="0">
                <a:solidFill>
                  <a:srgbClr val="FFFFFF"/>
                </a:solidFill>
                <a:latin typeface="Arial Narrow"/>
                <a:cs typeface="Arial Narrow"/>
              </a:rPr>
              <a:t>Source </a:t>
            </a:r>
            <a:r>
              <a:rPr sz="1850" spc="-110" dirty="0">
                <a:solidFill>
                  <a:srgbClr val="FFFFFF"/>
                </a:solidFill>
                <a:latin typeface="Arial Narrow"/>
                <a:cs typeface="Arial Narrow"/>
              </a:rPr>
              <a:t>of </a:t>
            </a:r>
            <a:r>
              <a:rPr sz="1850" spc="-125" dirty="0">
                <a:solidFill>
                  <a:srgbClr val="FFFFFF"/>
                </a:solidFill>
                <a:latin typeface="Arial Narrow"/>
                <a:cs typeface="Arial Narrow"/>
              </a:rPr>
              <a:t>the </a:t>
            </a:r>
            <a:r>
              <a:rPr sz="1850" spc="-35" dirty="0">
                <a:solidFill>
                  <a:srgbClr val="FFFFFF"/>
                </a:solidFill>
                <a:latin typeface="Arial Narrow"/>
                <a:cs typeface="Arial Narrow"/>
              </a:rPr>
              <a:t> </a:t>
            </a:r>
            <a:r>
              <a:rPr sz="1850" spc="-125" dirty="0">
                <a:solidFill>
                  <a:srgbClr val="FFFFFF"/>
                </a:solidFill>
                <a:latin typeface="Arial Narrow"/>
                <a:cs typeface="Arial Narrow"/>
              </a:rPr>
              <a:t>Truth</a:t>
            </a:r>
            <a:endParaRPr sz="1850">
              <a:latin typeface="Arial Narrow"/>
              <a:cs typeface="Arial Narrow"/>
            </a:endParaRPr>
          </a:p>
        </p:txBody>
      </p:sp>
      <p:sp>
        <p:nvSpPr>
          <p:cNvPr id="38" name="object 38"/>
          <p:cNvSpPr/>
          <p:nvPr/>
        </p:nvSpPr>
        <p:spPr>
          <a:xfrm>
            <a:off x="6072847" y="5698922"/>
            <a:ext cx="447622" cy="144335"/>
          </a:xfrm>
          <a:prstGeom prst="rect">
            <a:avLst/>
          </a:prstGeom>
          <a:blipFill>
            <a:blip r:embed="rId6" cstate="print"/>
            <a:stretch>
              <a:fillRect/>
            </a:stretch>
          </a:blipFill>
        </p:spPr>
        <p:txBody>
          <a:bodyPr wrap="square" lIns="0" tIns="0" rIns="0" bIns="0" rtlCol="0"/>
          <a:lstStyle/>
          <a:p>
            <a:endParaRPr/>
          </a:p>
        </p:txBody>
      </p:sp>
      <p:sp>
        <p:nvSpPr>
          <p:cNvPr id="39" name="object 39"/>
          <p:cNvSpPr/>
          <p:nvPr/>
        </p:nvSpPr>
        <p:spPr>
          <a:xfrm>
            <a:off x="6072847" y="5698922"/>
            <a:ext cx="447675" cy="144780"/>
          </a:xfrm>
          <a:custGeom>
            <a:avLst/>
            <a:gdLst/>
            <a:ahLst/>
            <a:cxnLst/>
            <a:rect l="l" t="t" r="r" b="b"/>
            <a:pathLst>
              <a:path w="447675" h="144779">
                <a:moveTo>
                  <a:pt x="447622" y="72167"/>
                </a:moveTo>
                <a:lnTo>
                  <a:pt x="404441" y="29548"/>
                </a:lnTo>
                <a:lnTo>
                  <a:pt x="355985" y="13925"/>
                </a:lnTo>
                <a:lnTo>
                  <a:pt x="294525" y="3679"/>
                </a:lnTo>
                <a:lnTo>
                  <a:pt x="223741" y="0"/>
                </a:lnTo>
                <a:lnTo>
                  <a:pt x="153025" y="3679"/>
                </a:lnTo>
                <a:lnTo>
                  <a:pt x="91607" y="13925"/>
                </a:lnTo>
                <a:lnTo>
                  <a:pt x="43172" y="29548"/>
                </a:lnTo>
                <a:lnTo>
                  <a:pt x="11407" y="49359"/>
                </a:lnTo>
                <a:lnTo>
                  <a:pt x="0" y="72167"/>
                </a:lnTo>
                <a:lnTo>
                  <a:pt x="11407" y="94976"/>
                </a:lnTo>
                <a:lnTo>
                  <a:pt x="43172" y="114787"/>
                </a:lnTo>
                <a:lnTo>
                  <a:pt x="91607" y="130410"/>
                </a:lnTo>
                <a:lnTo>
                  <a:pt x="153025" y="140656"/>
                </a:lnTo>
                <a:lnTo>
                  <a:pt x="223741" y="144335"/>
                </a:lnTo>
                <a:lnTo>
                  <a:pt x="294525" y="140656"/>
                </a:lnTo>
                <a:lnTo>
                  <a:pt x="355985" y="130410"/>
                </a:lnTo>
                <a:lnTo>
                  <a:pt x="404441" y="114787"/>
                </a:lnTo>
                <a:lnTo>
                  <a:pt x="436213" y="94976"/>
                </a:lnTo>
                <a:lnTo>
                  <a:pt x="447622" y="72167"/>
                </a:lnTo>
                <a:close/>
              </a:path>
            </a:pathLst>
          </a:custGeom>
          <a:ln w="4004">
            <a:solidFill>
              <a:srgbClr val="FFFFFF"/>
            </a:solidFill>
          </a:ln>
        </p:spPr>
        <p:txBody>
          <a:bodyPr wrap="square" lIns="0" tIns="0" rIns="0" bIns="0" rtlCol="0"/>
          <a:lstStyle/>
          <a:p>
            <a:endParaRPr/>
          </a:p>
        </p:txBody>
      </p:sp>
      <p:sp>
        <p:nvSpPr>
          <p:cNvPr id="40" name="object 40"/>
          <p:cNvSpPr/>
          <p:nvPr/>
        </p:nvSpPr>
        <p:spPr>
          <a:xfrm>
            <a:off x="6072847" y="5771090"/>
            <a:ext cx="447622" cy="168386"/>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6072847" y="5771090"/>
            <a:ext cx="447675" cy="168910"/>
          </a:xfrm>
          <a:custGeom>
            <a:avLst/>
            <a:gdLst/>
            <a:ahLst/>
            <a:cxnLst/>
            <a:rect l="l" t="t" r="r" b="b"/>
            <a:pathLst>
              <a:path w="447675" h="168910">
                <a:moveTo>
                  <a:pt x="0" y="0"/>
                </a:moveTo>
                <a:lnTo>
                  <a:pt x="0" y="96218"/>
                </a:lnTo>
                <a:lnTo>
                  <a:pt x="43172" y="138844"/>
                </a:lnTo>
                <a:lnTo>
                  <a:pt x="91607" y="154465"/>
                </a:lnTo>
                <a:lnTo>
                  <a:pt x="153025" y="164708"/>
                </a:lnTo>
                <a:lnTo>
                  <a:pt x="223741" y="168386"/>
                </a:lnTo>
                <a:lnTo>
                  <a:pt x="294525" y="164708"/>
                </a:lnTo>
                <a:lnTo>
                  <a:pt x="355985" y="154465"/>
                </a:lnTo>
                <a:lnTo>
                  <a:pt x="404441" y="138844"/>
                </a:lnTo>
                <a:lnTo>
                  <a:pt x="436213" y="119033"/>
                </a:lnTo>
                <a:lnTo>
                  <a:pt x="447622" y="96218"/>
                </a:lnTo>
                <a:lnTo>
                  <a:pt x="447622" y="0"/>
                </a:lnTo>
                <a:lnTo>
                  <a:pt x="436213" y="22808"/>
                </a:lnTo>
                <a:lnTo>
                  <a:pt x="404441" y="42619"/>
                </a:lnTo>
                <a:lnTo>
                  <a:pt x="355985" y="58242"/>
                </a:lnTo>
                <a:lnTo>
                  <a:pt x="294525" y="68488"/>
                </a:lnTo>
                <a:lnTo>
                  <a:pt x="223741" y="72167"/>
                </a:lnTo>
                <a:lnTo>
                  <a:pt x="153025" y="68488"/>
                </a:lnTo>
                <a:lnTo>
                  <a:pt x="91607" y="58242"/>
                </a:lnTo>
                <a:lnTo>
                  <a:pt x="43172" y="42619"/>
                </a:lnTo>
                <a:lnTo>
                  <a:pt x="11407" y="22808"/>
                </a:lnTo>
                <a:lnTo>
                  <a:pt x="0" y="0"/>
                </a:lnTo>
                <a:close/>
              </a:path>
            </a:pathLst>
          </a:custGeom>
          <a:ln w="3982">
            <a:solidFill>
              <a:srgbClr val="000000"/>
            </a:solidFill>
          </a:ln>
        </p:spPr>
        <p:txBody>
          <a:bodyPr wrap="square" lIns="0" tIns="0" rIns="0" bIns="0" rtlCol="0"/>
          <a:lstStyle/>
          <a:p>
            <a:endParaRPr/>
          </a:p>
        </p:txBody>
      </p:sp>
      <p:sp>
        <p:nvSpPr>
          <p:cNvPr id="42" name="object 42"/>
          <p:cNvSpPr/>
          <p:nvPr/>
        </p:nvSpPr>
        <p:spPr>
          <a:xfrm>
            <a:off x="6072847" y="5698922"/>
            <a:ext cx="447675" cy="240665"/>
          </a:xfrm>
          <a:custGeom>
            <a:avLst/>
            <a:gdLst/>
            <a:ahLst/>
            <a:cxnLst/>
            <a:rect l="l" t="t" r="r" b="b"/>
            <a:pathLst>
              <a:path w="447675" h="240664">
                <a:moveTo>
                  <a:pt x="447622" y="72167"/>
                </a:moveTo>
                <a:lnTo>
                  <a:pt x="404441" y="29548"/>
                </a:lnTo>
                <a:lnTo>
                  <a:pt x="355985" y="13925"/>
                </a:lnTo>
                <a:lnTo>
                  <a:pt x="294525" y="3679"/>
                </a:lnTo>
                <a:lnTo>
                  <a:pt x="223741" y="0"/>
                </a:lnTo>
                <a:lnTo>
                  <a:pt x="153025" y="3679"/>
                </a:lnTo>
                <a:lnTo>
                  <a:pt x="91607" y="13925"/>
                </a:lnTo>
                <a:lnTo>
                  <a:pt x="43172" y="29548"/>
                </a:lnTo>
                <a:lnTo>
                  <a:pt x="11407" y="49359"/>
                </a:lnTo>
                <a:lnTo>
                  <a:pt x="0" y="72167"/>
                </a:lnTo>
                <a:lnTo>
                  <a:pt x="0" y="168386"/>
                </a:lnTo>
                <a:lnTo>
                  <a:pt x="43172" y="211012"/>
                </a:lnTo>
                <a:lnTo>
                  <a:pt x="91607" y="226633"/>
                </a:lnTo>
                <a:lnTo>
                  <a:pt x="153025" y="236875"/>
                </a:lnTo>
                <a:lnTo>
                  <a:pt x="223741" y="240553"/>
                </a:lnTo>
                <a:lnTo>
                  <a:pt x="294525" y="236875"/>
                </a:lnTo>
                <a:lnTo>
                  <a:pt x="355985" y="226633"/>
                </a:lnTo>
                <a:lnTo>
                  <a:pt x="404441" y="211012"/>
                </a:lnTo>
                <a:lnTo>
                  <a:pt x="436213" y="191201"/>
                </a:lnTo>
                <a:lnTo>
                  <a:pt x="447622" y="168386"/>
                </a:lnTo>
                <a:lnTo>
                  <a:pt x="447622" y="72167"/>
                </a:lnTo>
              </a:path>
            </a:pathLst>
          </a:custGeom>
          <a:ln w="3908">
            <a:solidFill>
              <a:srgbClr val="000000"/>
            </a:solidFill>
          </a:ln>
        </p:spPr>
        <p:txBody>
          <a:bodyPr wrap="square" lIns="0" tIns="0" rIns="0" bIns="0" rtlCol="0"/>
          <a:lstStyle/>
          <a:p>
            <a:endParaRPr/>
          </a:p>
        </p:txBody>
      </p:sp>
      <p:sp>
        <p:nvSpPr>
          <p:cNvPr id="43" name="object 43"/>
          <p:cNvSpPr/>
          <p:nvPr/>
        </p:nvSpPr>
        <p:spPr>
          <a:xfrm>
            <a:off x="5548913" y="5619088"/>
            <a:ext cx="356245" cy="400256"/>
          </a:xfrm>
          <a:prstGeom prst="rect">
            <a:avLst/>
          </a:prstGeom>
          <a:blipFill>
            <a:blip r:embed="rId8" cstate="print"/>
            <a:stretch>
              <a:fillRect/>
            </a:stretch>
          </a:blipFill>
        </p:spPr>
        <p:txBody>
          <a:bodyPr wrap="square" lIns="0" tIns="0" rIns="0" bIns="0" rtlCol="0"/>
          <a:lstStyle/>
          <a:p>
            <a:endParaRPr/>
          </a:p>
        </p:txBody>
      </p:sp>
      <p:sp>
        <p:nvSpPr>
          <p:cNvPr id="44" name="object 44"/>
          <p:cNvSpPr/>
          <p:nvPr/>
        </p:nvSpPr>
        <p:spPr>
          <a:xfrm>
            <a:off x="6667761" y="5619088"/>
            <a:ext cx="356245" cy="400256"/>
          </a:xfrm>
          <a:prstGeom prst="rect">
            <a:avLst/>
          </a:prstGeom>
          <a:blipFill>
            <a:blip r:embed="rId8" cstate="print"/>
            <a:stretch>
              <a:fillRect/>
            </a:stretch>
          </a:blipFill>
        </p:spPr>
        <p:txBody>
          <a:bodyPr wrap="square" lIns="0" tIns="0" rIns="0" bIns="0" rtlCol="0"/>
          <a:lstStyle/>
          <a:p>
            <a:endParaRPr/>
          </a:p>
        </p:txBody>
      </p:sp>
      <p:sp>
        <p:nvSpPr>
          <p:cNvPr id="45" name="object 45"/>
          <p:cNvSpPr/>
          <p:nvPr/>
        </p:nvSpPr>
        <p:spPr>
          <a:xfrm>
            <a:off x="7949405" y="5619088"/>
            <a:ext cx="356245" cy="400256"/>
          </a:xfrm>
          <a:prstGeom prst="rect">
            <a:avLst/>
          </a:prstGeom>
          <a:blipFill>
            <a:blip r:embed="rId8" cstate="print"/>
            <a:stretch>
              <a:fillRect/>
            </a:stretch>
          </a:blipFill>
        </p:spPr>
        <p:txBody>
          <a:bodyPr wrap="square" lIns="0" tIns="0" rIns="0" bIns="0" rtlCol="0"/>
          <a:lstStyle/>
          <a:p>
            <a:endParaRPr/>
          </a:p>
        </p:txBody>
      </p:sp>
      <p:sp>
        <p:nvSpPr>
          <p:cNvPr id="46" name="object 46"/>
          <p:cNvSpPr/>
          <p:nvPr/>
        </p:nvSpPr>
        <p:spPr>
          <a:xfrm>
            <a:off x="7293409" y="5698922"/>
            <a:ext cx="447622" cy="144335"/>
          </a:xfrm>
          <a:prstGeom prst="rect">
            <a:avLst/>
          </a:prstGeom>
          <a:blipFill>
            <a:blip r:embed="rId6" cstate="print"/>
            <a:stretch>
              <a:fillRect/>
            </a:stretch>
          </a:blipFill>
        </p:spPr>
        <p:txBody>
          <a:bodyPr wrap="square" lIns="0" tIns="0" rIns="0" bIns="0" rtlCol="0"/>
          <a:lstStyle/>
          <a:p>
            <a:endParaRPr/>
          </a:p>
        </p:txBody>
      </p:sp>
      <p:sp>
        <p:nvSpPr>
          <p:cNvPr id="47" name="object 47"/>
          <p:cNvSpPr/>
          <p:nvPr/>
        </p:nvSpPr>
        <p:spPr>
          <a:xfrm>
            <a:off x="7293409" y="5698922"/>
            <a:ext cx="447675" cy="144780"/>
          </a:xfrm>
          <a:custGeom>
            <a:avLst/>
            <a:gdLst/>
            <a:ahLst/>
            <a:cxnLst/>
            <a:rect l="l" t="t" r="r" b="b"/>
            <a:pathLst>
              <a:path w="447675" h="144779">
                <a:moveTo>
                  <a:pt x="447622" y="72167"/>
                </a:moveTo>
                <a:lnTo>
                  <a:pt x="404441" y="29548"/>
                </a:lnTo>
                <a:lnTo>
                  <a:pt x="355985" y="13925"/>
                </a:lnTo>
                <a:lnTo>
                  <a:pt x="294525" y="3679"/>
                </a:lnTo>
                <a:lnTo>
                  <a:pt x="223741" y="0"/>
                </a:lnTo>
                <a:lnTo>
                  <a:pt x="153025" y="3679"/>
                </a:lnTo>
                <a:lnTo>
                  <a:pt x="91607" y="13925"/>
                </a:lnTo>
                <a:lnTo>
                  <a:pt x="43172" y="29548"/>
                </a:lnTo>
                <a:lnTo>
                  <a:pt x="11407" y="49359"/>
                </a:lnTo>
                <a:lnTo>
                  <a:pt x="0" y="72167"/>
                </a:lnTo>
                <a:lnTo>
                  <a:pt x="11407" y="94976"/>
                </a:lnTo>
                <a:lnTo>
                  <a:pt x="43172" y="114787"/>
                </a:lnTo>
                <a:lnTo>
                  <a:pt x="91607" y="130410"/>
                </a:lnTo>
                <a:lnTo>
                  <a:pt x="153025" y="140656"/>
                </a:lnTo>
                <a:lnTo>
                  <a:pt x="223741" y="144335"/>
                </a:lnTo>
                <a:lnTo>
                  <a:pt x="294525" y="140656"/>
                </a:lnTo>
                <a:lnTo>
                  <a:pt x="355985" y="130410"/>
                </a:lnTo>
                <a:lnTo>
                  <a:pt x="404441" y="114787"/>
                </a:lnTo>
                <a:lnTo>
                  <a:pt x="436213" y="94976"/>
                </a:lnTo>
                <a:lnTo>
                  <a:pt x="447622" y="72167"/>
                </a:lnTo>
                <a:close/>
              </a:path>
            </a:pathLst>
          </a:custGeom>
          <a:ln w="4004">
            <a:solidFill>
              <a:srgbClr val="FFFFFF"/>
            </a:solidFill>
          </a:ln>
        </p:spPr>
        <p:txBody>
          <a:bodyPr wrap="square" lIns="0" tIns="0" rIns="0" bIns="0" rtlCol="0"/>
          <a:lstStyle/>
          <a:p>
            <a:endParaRPr/>
          </a:p>
        </p:txBody>
      </p:sp>
      <p:sp>
        <p:nvSpPr>
          <p:cNvPr id="48" name="object 48"/>
          <p:cNvSpPr/>
          <p:nvPr/>
        </p:nvSpPr>
        <p:spPr>
          <a:xfrm>
            <a:off x="7293409" y="5771090"/>
            <a:ext cx="447622" cy="168386"/>
          </a:xfrm>
          <a:prstGeom prst="rect">
            <a:avLst/>
          </a:prstGeom>
          <a:blipFill>
            <a:blip r:embed="rId7" cstate="print"/>
            <a:stretch>
              <a:fillRect/>
            </a:stretch>
          </a:blipFill>
        </p:spPr>
        <p:txBody>
          <a:bodyPr wrap="square" lIns="0" tIns="0" rIns="0" bIns="0" rtlCol="0"/>
          <a:lstStyle/>
          <a:p>
            <a:endParaRPr/>
          </a:p>
        </p:txBody>
      </p:sp>
      <p:sp>
        <p:nvSpPr>
          <p:cNvPr id="49" name="object 49"/>
          <p:cNvSpPr/>
          <p:nvPr/>
        </p:nvSpPr>
        <p:spPr>
          <a:xfrm>
            <a:off x="7293409" y="5771090"/>
            <a:ext cx="447675" cy="168910"/>
          </a:xfrm>
          <a:custGeom>
            <a:avLst/>
            <a:gdLst/>
            <a:ahLst/>
            <a:cxnLst/>
            <a:rect l="l" t="t" r="r" b="b"/>
            <a:pathLst>
              <a:path w="447675" h="168910">
                <a:moveTo>
                  <a:pt x="0" y="0"/>
                </a:moveTo>
                <a:lnTo>
                  <a:pt x="0" y="96218"/>
                </a:lnTo>
                <a:lnTo>
                  <a:pt x="43172" y="138844"/>
                </a:lnTo>
                <a:lnTo>
                  <a:pt x="91607" y="154465"/>
                </a:lnTo>
                <a:lnTo>
                  <a:pt x="153025" y="164708"/>
                </a:lnTo>
                <a:lnTo>
                  <a:pt x="223741" y="168386"/>
                </a:lnTo>
                <a:lnTo>
                  <a:pt x="294525" y="164708"/>
                </a:lnTo>
                <a:lnTo>
                  <a:pt x="355985" y="154465"/>
                </a:lnTo>
                <a:lnTo>
                  <a:pt x="404441" y="138844"/>
                </a:lnTo>
                <a:lnTo>
                  <a:pt x="436213" y="119033"/>
                </a:lnTo>
                <a:lnTo>
                  <a:pt x="447622" y="96218"/>
                </a:lnTo>
                <a:lnTo>
                  <a:pt x="447622" y="0"/>
                </a:lnTo>
                <a:lnTo>
                  <a:pt x="436213" y="22808"/>
                </a:lnTo>
                <a:lnTo>
                  <a:pt x="404441" y="42619"/>
                </a:lnTo>
                <a:lnTo>
                  <a:pt x="355985" y="58242"/>
                </a:lnTo>
                <a:lnTo>
                  <a:pt x="294525" y="68488"/>
                </a:lnTo>
                <a:lnTo>
                  <a:pt x="223741" y="72167"/>
                </a:lnTo>
                <a:lnTo>
                  <a:pt x="153025" y="68488"/>
                </a:lnTo>
                <a:lnTo>
                  <a:pt x="91607" y="58242"/>
                </a:lnTo>
                <a:lnTo>
                  <a:pt x="43172" y="42619"/>
                </a:lnTo>
                <a:lnTo>
                  <a:pt x="11407" y="22808"/>
                </a:lnTo>
                <a:lnTo>
                  <a:pt x="0" y="0"/>
                </a:lnTo>
                <a:close/>
              </a:path>
            </a:pathLst>
          </a:custGeom>
          <a:ln w="3982">
            <a:solidFill>
              <a:srgbClr val="000000"/>
            </a:solidFill>
          </a:ln>
        </p:spPr>
        <p:txBody>
          <a:bodyPr wrap="square" lIns="0" tIns="0" rIns="0" bIns="0" rtlCol="0"/>
          <a:lstStyle/>
          <a:p>
            <a:endParaRPr/>
          </a:p>
        </p:txBody>
      </p:sp>
      <p:sp>
        <p:nvSpPr>
          <p:cNvPr id="50" name="object 50"/>
          <p:cNvSpPr/>
          <p:nvPr/>
        </p:nvSpPr>
        <p:spPr>
          <a:xfrm>
            <a:off x="7293409" y="5698922"/>
            <a:ext cx="447675" cy="240665"/>
          </a:xfrm>
          <a:custGeom>
            <a:avLst/>
            <a:gdLst/>
            <a:ahLst/>
            <a:cxnLst/>
            <a:rect l="l" t="t" r="r" b="b"/>
            <a:pathLst>
              <a:path w="447675" h="240664">
                <a:moveTo>
                  <a:pt x="447622" y="72167"/>
                </a:moveTo>
                <a:lnTo>
                  <a:pt x="404441" y="29548"/>
                </a:lnTo>
                <a:lnTo>
                  <a:pt x="355985" y="13925"/>
                </a:lnTo>
                <a:lnTo>
                  <a:pt x="294525" y="3679"/>
                </a:lnTo>
                <a:lnTo>
                  <a:pt x="223741" y="0"/>
                </a:lnTo>
                <a:lnTo>
                  <a:pt x="153025" y="3679"/>
                </a:lnTo>
                <a:lnTo>
                  <a:pt x="91607" y="13925"/>
                </a:lnTo>
                <a:lnTo>
                  <a:pt x="43172" y="29548"/>
                </a:lnTo>
                <a:lnTo>
                  <a:pt x="11407" y="49359"/>
                </a:lnTo>
                <a:lnTo>
                  <a:pt x="0" y="72167"/>
                </a:lnTo>
                <a:lnTo>
                  <a:pt x="0" y="168386"/>
                </a:lnTo>
                <a:lnTo>
                  <a:pt x="43172" y="211012"/>
                </a:lnTo>
                <a:lnTo>
                  <a:pt x="91607" y="226633"/>
                </a:lnTo>
                <a:lnTo>
                  <a:pt x="153025" y="236875"/>
                </a:lnTo>
                <a:lnTo>
                  <a:pt x="223741" y="240553"/>
                </a:lnTo>
                <a:lnTo>
                  <a:pt x="294525" y="236875"/>
                </a:lnTo>
                <a:lnTo>
                  <a:pt x="355985" y="226633"/>
                </a:lnTo>
                <a:lnTo>
                  <a:pt x="404441" y="211012"/>
                </a:lnTo>
                <a:lnTo>
                  <a:pt x="436213" y="191201"/>
                </a:lnTo>
                <a:lnTo>
                  <a:pt x="447622" y="168386"/>
                </a:lnTo>
                <a:lnTo>
                  <a:pt x="447622" y="72167"/>
                </a:lnTo>
              </a:path>
            </a:pathLst>
          </a:custGeom>
          <a:ln w="3908">
            <a:solidFill>
              <a:srgbClr val="000000"/>
            </a:solidFill>
          </a:ln>
        </p:spPr>
        <p:txBody>
          <a:bodyPr wrap="square" lIns="0" tIns="0" rIns="0" bIns="0" rtlCol="0"/>
          <a:lstStyle/>
          <a:p>
            <a:endParaRPr/>
          </a:p>
        </p:txBody>
      </p:sp>
      <p:sp>
        <p:nvSpPr>
          <p:cNvPr id="51" name="object 51"/>
          <p:cNvSpPr/>
          <p:nvPr/>
        </p:nvSpPr>
        <p:spPr>
          <a:xfrm>
            <a:off x="5194299" y="1316036"/>
            <a:ext cx="1104426" cy="948615"/>
          </a:xfrm>
          <a:prstGeom prst="rect">
            <a:avLst/>
          </a:prstGeom>
          <a:blipFill>
            <a:blip r:embed="rId9" cstate="print"/>
            <a:stretch>
              <a:fillRect/>
            </a:stretch>
          </a:blipFill>
        </p:spPr>
        <p:txBody>
          <a:bodyPr wrap="square" lIns="0" tIns="0" rIns="0" bIns="0" rtlCol="0"/>
          <a:lstStyle/>
          <a:p>
            <a:endParaRPr/>
          </a:p>
        </p:txBody>
      </p:sp>
      <p:sp>
        <p:nvSpPr>
          <p:cNvPr id="52" name="object 52"/>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16</a:t>
            </a:fld>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spc="-5" dirty="0"/>
              <a:t>The Digital</a:t>
            </a:r>
            <a:r>
              <a:rPr spc="-105" dirty="0"/>
              <a:t> </a:t>
            </a:r>
            <a:r>
              <a:rPr spc="-30" dirty="0"/>
              <a:t>Pathway</a:t>
            </a:r>
          </a:p>
        </p:txBody>
      </p:sp>
      <p:sp>
        <p:nvSpPr>
          <p:cNvPr id="3" name="object 3"/>
          <p:cNvSpPr/>
          <p:nvPr/>
        </p:nvSpPr>
        <p:spPr>
          <a:xfrm>
            <a:off x="7531183" y="570548"/>
            <a:ext cx="687705" cy="358775"/>
          </a:xfrm>
          <a:custGeom>
            <a:avLst/>
            <a:gdLst/>
            <a:ahLst/>
            <a:cxnLst/>
            <a:rect l="l" t="t" r="r" b="b"/>
            <a:pathLst>
              <a:path w="687704" h="358775">
                <a:moveTo>
                  <a:pt x="681600" y="0"/>
                </a:moveTo>
                <a:lnTo>
                  <a:pt x="5942" y="0"/>
                </a:lnTo>
                <a:lnTo>
                  <a:pt x="0" y="5935"/>
                </a:lnTo>
                <a:lnTo>
                  <a:pt x="0" y="352817"/>
                </a:lnTo>
                <a:lnTo>
                  <a:pt x="5942" y="358756"/>
                </a:lnTo>
                <a:lnTo>
                  <a:pt x="681865" y="358756"/>
                </a:lnTo>
                <a:lnTo>
                  <a:pt x="687543" y="352817"/>
                </a:lnTo>
                <a:lnTo>
                  <a:pt x="687543" y="5935"/>
                </a:lnTo>
                <a:lnTo>
                  <a:pt x="681600" y="0"/>
                </a:lnTo>
                <a:close/>
              </a:path>
            </a:pathLst>
          </a:custGeom>
          <a:solidFill>
            <a:srgbClr val="FFFFFF"/>
          </a:solidFill>
        </p:spPr>
        <p:txBody>
          <a:bodyPr wrap="square" lIns="0" tIns="0" rIns="0" bIns="0" rtlCol="0"/>
          <a:lstStyle/>
          <a:p>
            <a:endParaRPr/>
          </a:p>
        </p:txBody>
      </p:sp>
      <p:sp>
        <p:nvSpPr>
          <p:cNvPr id="4" name="object 4"/>
          <p:cNvSpPr/>
          <p:nvPr/>
        </p:nvSpPr>
        <p:spPr>
          <a:xfrm>
            <a:off x="7517812" y="557423"/>
            <a:ext cx="714375" cy="385445"/>
          </a:xfrm>
          <a:custGeom>
            <a:avLst/>
            <a:gdLst/>
            <a:ahLst/>
            <a:cxnLst/>
            <a:rect l="l" t="t" r="r" b="b"/>
            <a:pathLst>
              <a:path w="714375" h="385444">
                <a:moveTo>
                  <a:pt x="687808" y="0"/>
                </a:moveTo>
                <a:lnTo>
                  <a:pt x="26497" y="0"/>
                </a:lnTo>
                <a:lnTo>
                  <a:pt x="0" y="358777"/>
                </a:lnTo>
                <a:lnTo>
                  <a:pt x="2083" y="369061"/>
                </a:lnTo>
                <a:lnTo>
                  <a:pt x="7768" y="377477"/>
                </a:lnTo>
                <a:lnTo>
                  <a:pt x="16193" y="383156"/>
                </a:lnTo>
                <a:lnTo>
                  <a:pt x="26497" y="385239"/>
                </a:lnTo>
                <a:lnTo>
                  <a:pt x="687809" y="385239"/>
                </a:lnTo>
                <a:lnTo>
                  <a:pt x="698101" y="383155"/>
                </a:lnTo>
                <a:lnTo>
                  <a:pt x="706519" y="377477"/>
                </a:lnTo>
                <a:lnTo>
                  <a:pt x="712200" y="369061"/>
                </a:lnTo>
                <a:lnTo>
                  <a:pt x="713995" y="360197"/>
                </a:lnTo>
                <a:lnTo>
                  <a:pt x="26771" y="360197"/>
                </a:lnTo>
                <a:lnTo>
                  <a:pt x="26632" y="360167"/>
                </a:lnTo>
                <a:lnTo>
                  <a:pt x="26605" y="360029"/>
                </a:lnTo>
                <a:lnTo>
                  <a:pt x="26387" y="359005"/>
                </a:lnTo>
                <a:lnTo>
                  <a:pt x="25252" y="358785"/>
                </a:lnTo>
                <a:lnTo>
                  <a:pt x="25805" y="358785"/>
                </a:lnTo>
                <a:lnTo>
                  <a:pt x="25114" y="358647"/>
                </a:lnTo>
                <a:lnTo>
                  <a:pt x="25530" y="358647"/>
                </a:lnTo>
                <a:lnTo>
                  <a:pt x="25081" y="358508"/>
                </a:lnTo>
                <a:lnTo>
                  <a:pt x="25475" y="358508"/>
                </a:lnTo>
                <a:lnTo>
                  <a:pt x="25295" y="358432"/>
                </a:lnTo>
                <a:lnTo>
                  <a:pt x="25530" y="358432"/>
                </a:lnTo>
                <a:lnTo>
                  <a:pt x="25262" y="358287"/>
                </a:lnTo>
                <a:lnTo>
                  <a:pt x="25533" y="358287"/>
                </a:lnTo>
                <a:lnTo>
                  <a:pt x="25684" y="358258"/>
                </a:lnTo>
                <a:lnTo>
                  <a:pt x="25510" y="357967"/>
                </a:lnTo>
                <a:lnTo>
                  <a:pt x="25671" y="357967"/>
                </a:lnTo>
                <a:lnTo>
                  <a:pt x="25579" y="357677"/>
                </a:lnTo>
                <a:lnTo>
                  <a:pt x="25717" y="357677"/>
                </a:lnTo>
                <a:lnTo>
                  <a:pt x="25972" y="357611"/>
                </a:lnTo>
                <a:lnTo>
                  <a:pt x="26237" y="357559"/>
                </a:lnTo>
                <a:lnTo>
                  <a:pt x="26345" y="357334"/>
                </a:lnTo>
                <a:lnTo>
                  <a:pt x="26384" y="27700"/>
                </a:lnTo>
                <a:lnTo>
                  <a:pt x="25612" y="27700"/>
                </a:lnTo>
                <a:lnTo>
                  <a:pt x="25702" y="27535"/>
                </a:lnTo>
                <a:lnTo>
                  <a:pt x="25483" y="27469"/>
                </a:lnTo>
                <a:lnTo>
                  <a:pt x="25646" y="27271"/>
                </a:lnTo>
                <a:lnTo>
                  <a:pt x="25510" y="27271"/>
                </a:lnTo>
                <a:lnTo>
                  <a:pt x="25675" y="27106"/>
                </a:lnTo>
                <a:lnTo>
                  <a:pt x="25302" y="27106"/>
                </a:lnTo>
                <a:lnTo>
                  <a:pt x="25493" y="26974"/>
                </a:lnTo>
                <a:lnTo>
                  <a:pt x="25262" y="26974"/>
                </a:lnTo>
                <a:lnTo>
                  <a:pt x="25508" y="26842"/>
                </a:lnTo>
                <a:lnTo>
                  <a:pt x="25295" y="26842"/>
                </a:lnTo>
                <a:lnTo>
                  <a:pt x="25524" y="26743"/>
                </a:lnTo>
                <a:lnTo>
                  <a:pt x="25080" y="26743"/>
                </a:lnTo>
                <a:lnTo>
                  <a:pt x="25521" y="26611"/>
                </a:lnTo>
                <a:lnTo>
                  <a:pt x="25113" y="26611"/>
                </a:lnTo>
                <a:lnTo>
                  <a:pt x="25785" y="26479"/>
                </a:lnTo>
                <a:lnTo>
                  <a:pt x="25252" y="26479"/>
                </a:lnTo>
                <a:lnTo>
                  <a:pt x="26333" y="26364"/>
                </a:lnTo>
                <a:lnTo>
                  <a:pt x="26490" y="25062"/>
                </a:lnTo>
                <a:lnTo>
                  <a:pt x="26629" y="24963"/>
                </a:lnTo>
                <a:lnTo>
                  <a:pt x="714027" y="24963"/>
                </a:lnTo>
                <a:lnTo>
                  <a:pt x="712199" y="16068"/>
                </a:lnTo>
                <a:lnTo>
                  <a:pt x="706518" y="7728"/>
                </a:lnTo>
                <a:lnTo>
                  <a:pt x="698100" y="2079"/>
                </a:lnTo>
                <a:lnTo>
                  <a:pt x="687808" y="0"/>
                </a:lnTo>
                <a:close/>
              </a:path>
              <a:path w="714375" h="385444">
                <a:moveTo>
                  <a:pt x="26523" y="359215"/>
                </a:moveTo>
                <a:lnTo>
                  <a:pt x="26771" y="360197"/>
                </a:lnTo>
                <a:lnTo>
                  <a:pt x="687544" y="360197"/>
                </a:lnTo>
                <a:lnTo>
                  <a:pt x="687591" y="360015"/>
                </a:lnTo>
                <a:lnTo>
                  <a:pt x="26992" y="360015"/>
                </a:lnTo>
                <a:lnTo>
                  <a:pt x="26847" y="359982"/>
                </a:lnTo>
                <a:lnTo>
                  <a:pt x="26523" y="359215"/>
                </a:lnTo>
                <a:close/>
              </a:path>
              <a:path w="714375" h="385444">
                <a:moveTo>
                  <a:pt x="687791" y="359408"/>
                </a:moveTo>
                <a:lnTo>
                  <a:pt x="687544" y="360197"/>
                </a:lnTo>
                <a:lnTo>
                  <a:pt x="713995" y="360197"/>
                </a:lnTo>
                <a:lnTo>
                  <a:pt x="687676" y="360167"/>
                </a:lnTo>
                <a:lnTo>
                  <a:pt x="687791" y="359408"/>
                </a:lnTo>
                <a:close/>
              </a:path>
              <a:path w="714375" h="385444">
                <a:moveTo>
                  <a:pt x="26508" y="359347"/>
                </a:moveTo>
                <a:lnTo>
                  <a:pt x="26632" y="360167"/>
                </a:lnTo>
                <a:lnTo>
                  <a:pt x="26762" y="360167"/>
                </a:lnTo>
                <a:lnTo>
                  <a:pt x="26508" y="359347"/>
                </a:lnTo>
                <a:close/>
              </a:path>
              <a:path w="714375" h="385444">
                <a:moveTo>
                  <a:pt x="687851" y="359334"/>
                </a:moveTo>
                <a:lnTo>
                  <a:pt x="687676" y="360167"/>
                </a:lnTo>
                <a:lnTo>
                  <a:pt x="714001" y="360167"/>
                </a:lnTo>
                <a:lnTo>
                  <a:pt x="714029" y="360029"/>
                </a:lnTo>
                <a:lnTo>
                  <a:pt x="687808" y="360029"/>
                </a:lnTo>
                <a:lnTo>
                  <a:pt x="687851" y="359334"/>
                </a:lnTo>
                <a:close/>
              </a:path>
              <a:path w="714375" h="385444">
                <a:moveTo>
                  <a:pt x="26452" y="359266"/>
                </a:moveTo>
                <a:lnTo>
                  <a:pt x="26494" y="360029"/>
                </a:lnTo>
                <a:lnTo>
                  <a:pt x="26452" y="359266"/>
                </a:lnTo>
                <a:close/>
              </a:path>
              <a:path w="714375" h="385444">
                <a:moveTo>
                  <a:pt x="714281" y="358785"/>
                </a:moveTo>
                <a:lnTo>
                  <a:pt x="687808" y="360029"/>
                </a:lnTo>
                <a:lnTo>
                  <a:pt x="714029" y="360029"/>
                </a:lnTo>
                <a:lnTo>
                  <a:pt x="714281" y="358785"/>
                </a:lnTo>
                <a:close/>
              </a:path>
              <a:path w="714375" h="385444">
                <a:moveTo>
                  <a:pt x="26565" y="359123"/>
                </a:moveTo>
                <a:lnTo>
                  <a:pt x="26992" y="360015"/>
                </a:lnTo>
                <a:lnTo>
                  <a:pt x="687313" y="360015"/>
                </a:lnTo>
                <a:lnTo>
                  <a:pt x="687423" y="359788"/>
                </a:lnTo>
                <a:lnTo>
                  <a:pt x="27019" y="359788"/>
                </a:lnTo>
                <a:lnTo>
                  <a:pt x="26565" y="359123"/>
                </a:lnTo>
                <a:close/>
              </a:path>
              <a:path w="714375" h="385444">
                <a:moveTo>
                  <a:pt x="687776" y="359173"/>
                </a:moveTo>
                <a:lnTo>
                  <a:pt x="687313" y="360015"/>
                </a:lnTo>
                <a:lnTo>
                  <a:pt x="687591" y="360015"/>
                </a:lnTo>
                <a:lnTo>
                  <a:pt x="687776" y="359173"/>
                </a:lnTo>
                <a:close/>
              </a:path>
              <a:path w="714375" h="385444">
                <a:moveTo>
                  <a:pt x="26583" y="359265"/>
                </a:moveTo>
                <a:lnTo>
                  <a:pt x="26847" y="359982"/>
                </a:lnTo>
                <a:lnTo>
                  <a:pt x="26974" y="359982"/>
                </a:lnTo>
                <a:lnTo>
                  <a:pt x="26583" y="359265"/>
                </a:lnTo>
                <a:close/>
              </a:path>
              <a:path w="714375" h="385444">
                <a:moveTo>
                  <a:pt x="687798" y="359217"/>
                </a:moveTo>
                <a:lnTo>
                  <a:pt x="687478" y="359983"/>
                </a:lnTo>
                <a:lnTo>
                  <a:pt x="687798" y="359217"/>
                </a:lnTo>
                <a:close/>
              </a:path>
              <a:path w="714375" h="385444">
                <a:moveTo>
                  <a:pt x="26552" y="359029"/>
                </a:moveTo>
                <a:lnTo>
                  <a:pt x="27019" y="359788"/>
                </a:lnTo>
                <a:lnTo>
                  <a:pt x="687313" y="359788"/>
                </a:lnTo>
                <a:lnTo>
                  <a:pt x="27309" y="359765"/>
                </a:lnTo>
                <a:lnTo>
                  <a:pt x="27114" y="359705"/>
                </a:lnTo>
                <a:lnTo>
                  <a:pt x="26552" y="359029"/>
                </a:lnTo>
                <a:close/>
              </a:path>
              <a:path w="714375" h="385444">
                <a:moveTo>
                  <a:pt x="687702" y="359209"/>
                </a:moveTo>
                <a:lnTo>
                  <a:pt x="687313" y="359788"/>
                </a:lnTo>
                <a:lnTo>
                  <a:pt x="687702" y="359209"/>
                </a:lnTo>
                <a:close/>
              </a:path>
              <a:path w="714375" h="385444">
                <a:moveTo>
                  <a:pt x="26728" y="359124"/>
                </a:moveTo>
                <a:lnTo>
                  <a:pt x="27309" y="359765"/>
                </a:lnTo>
                <a:lnTo>
                  <a:pt x="687016" y="359765"/>
                </a:lnTo>
                <a:lnTo>
                  <a:pt x="27600" y="359699"/>
                </a:lnTo>
                <a:lnTo>
                  <a:pt x="27392" y="359676"/>
                </a:lnTo>
                <a:lnTo>
                  <a:pt x="26728" y="359124"/>
                </a:lnTo>
                <a:close/>
              </a:path>
              <a:path w="714375" h="385444">
                <a:moveTo>
                  <a:pt x="687643" y="359133"/>
                </a:moveTo>
                <a:lnTo>
                  <a:pt x="687016" y="359765"/>
                </a:lnTo>
                <a:lnTo>
                  <a:pt x="687327" y="359765"/>
                </a:lnTo>
                <a:lnTo>
                  <a:pt x="687643" y="359133"/>
                </a:lnTo>
                <a:close/>
              </a:path>
              <a:path w="714375" h="385444">
                <a:moveTo>
                  <a:pt x="26695" y="359151"/>
                </a:moveTo>
                <a:lnTo>
                  <a:pt x="27114" y="359705"/>
                </a:lnTo>
                <a:lnTo>
                  <a:pt x="27250" y="359705"/>
                </a:lnTo>
                <a:lnTo>
                  <a:pt x="26695" y="359151"/>
                </a:lnTo>
                <a:close/>
              </a:path>
              <a:path w="714375" h="385444">
                <a:moveTo>
                  <a:pt x="687795" y="358994"/>
                </a:moveTo>
                <a:lnTo>
                  <a:pt x="687214" y="359706"/>
                </a:lnTo>
                <a:lnTo>
                  <a:pt x="687363" y="359706"/>
                </a:lnTo>
                <a:lnTo>
                  <a:pt x="687795" y="358994"/>
                </a:lnTo>
                <a:close/>
              </a:path>
              <a:path w="714375" h="385444">
                <a:moveTo>
                  <a:pt x="26930" y="359192"/>
                </a:moveTo>
                <a:lnTo>
                  <a:pt x="27600" y="359699"/>
                </a:lnTo>
                <a:lnTo>
                  <a:pt x="686719" y="359699"/>
                </a:lnTo>
                <a:lnTo>
                  <a:pt x="686857" y="359593"/>
                </a:lnTo>
                <a:lnTo>
                  <a:pt x="27669" y="359593"/>
                </a:lnTo>
                <a:lnTo>
                  <a:pt x="26930" y="359192"/>
                </a:lnTo>
                <a:close/>
              </a:path>
              <a:path w="714375" h="385444">
                <a:moveTo>
                  <a:pt x="687413" y="359225"/>
                </a:moveTo>
                <a:lnTo>
                  <a:pt x="686719" y="359699"/>
                </a:lnTo>
                <a:lnTo>
                  <a:pt x="687075" y="359699"/>
                </a:lnTo>
                <a:lnTo>
                  <a:pt x="686917" y="359676"/>
                </a:lnTo>
                <a:lnTo>
                  <a:pt x="687413" y="359225"/>
                </a:lnTo>
                <a:close/>
              </a:path>
              <a:path w="714375" h="385444">
                <a:moveTo>
                  <a:pt x="26862" y="359195"/>
                </a:moveTo>
                <a:lnTo>
                  <a:pt x="27392" y="359676"/>
                </a:lnTo>
                <a:lnTo>
                  <a:pt x="27566" y="359676"/>
                </a:lnTo>
                <a:lnTo>
                  <a:pt x="26862" y="359195"/>
                </a:lnTo>
                <a:close/>
              </a:path>
              <a:path w="714375" h="385444">
                <a:moveTo>
                  <a:pt x="687618" y="359092"/>
                </a:moveTo>
                <a:lnTo>
                  <a:pt x="686917" y="359676"/>
                </a:lnTo>
                <a:lnTo>
                  <a:pt x="687095" y="359676"/>
                </a:lnTo>
                <a:lnTo>
                  <a:pt x="687618" y="359092"/>
                </a:lnTo>
                <a:close/>
              </a:path>
              <a:path w="714375" h="385444">
                <a:moveTo>
                  <a:pt x="26829" y="359078"/>
                </a:moveTo>
                <a:lnTo>
                  <a:pt x="27669" y="359593"/>
                </a:lnTo>
                <a:lnTo>
                  <a:pt x="686653" y="359593"/>
                </a:lnTo>
                <a:lnTo>
                  <a:pt x="686970" y="359399"/>
                </a:lnTo>
                <a:lnTo>
                  <a:pt x="27590" y="359399"/>
                </a:lnTo>
                <a:lnTo>
                  <a:pt x="26829" y="359078"/>
                </a:lnTo>
                <a:close/>
              </a:path>
              <a:path w="714375" h="385444">
                <a:moveTo>
                  <a:pt x="687362" y="359209"/>
                </a:moveTo>
                <a:lnTo>
                  <a:pt x="686653" y="359593"/>
                </a:lnTo>
                <a:lnTo>
                  <a:pt x="686857" y="359593"/>
                </a:lnTo>
                <a:lnTo>
                  <a:pt x="687362" y="359209"/>
                </a:lnTo>
                <a:close/>
              </a:path>
              <a:path w="714375" h="385444">
                <a:moveTo>
                  <a:pt x="687868" y="359048"/>
                </a:moveTo>
                <a:lnTo>
                  <a:pt x="687823" y="359193"/>
                </a:lnTo>
                <a:lnTo>
                  <a:pt x="687791" y="359408"/>
                </a:lnTo>
                <a:lnTo>
                  <a:pt x="687848" y="359225"/>
                </a:lnTo>
                <a:lnTo>
                  <a:pt x="687868" y="359048"/>
                </a:lnTo>
                <a:close/>
              </a:path>
              <a:path w="714375" h="385444">
                <a:moveTo>
                  <a:pt x="26900" y="359069"/>
                </a:moveTo>
                <a:lnTo>
                  <a:pt x="27590" y="359399"/>
                </a:lnTo>
                <a:lnTo>
                  <a:pt x="686719" y="359399"/>
                </a:lnTo>
                <a:lnTo>
                  <a:pt x="686879" y="359323"/>
                </a:lnTo>
                <a:lnTo>
                  <a:pt x="27722" y="359323"/>
                </a:lnTo>
                <a:lnTo>
                  <a:pt x="26900" y="359069"/>
                </a:lnTo>
                <a:close/>
              </a:path>
              <a:path w="714375" h="385444">
                <a:moveTo>
                  <a:pt x="687509" y="359068"/>
                </a:moveTo>
                <a:lnTo>
                  <a:pt x="686719" y="359399"/>
                </a:lnTo>
                <a:lnTo>
                  <a:pt x="686970" y="359399"/>
                </a:lnTo>
                <a:lnTo>
                  <a:pt x="687509" y="359068"/>
                </a:lnTo>
                <a:close/>
              </a:path>
              <a:path w="714375" h="385444">
                <a:moveTo>
                  <a:pt x="26438" y="359013"/>
                </a:moveTo>
                <a:lnTo>
                  <a:pt x="26454" y="359173"/>
                </a:lnTo>
                <a:lnTo>
                  <a:pt x="26508" y="359347"/>
                </a:lnTo>
                <a:lnTo>
                  <a:pt x="26476" y="359133"/>
                </a:lnTo>
                <a:close/>
              </a:path>
              <a:path w="714375" h="385444">
                <a:moveTo>
                  <a:pt x="687917" y="359004"/>
                </a:moveTo>
                <a:lnTo>
                  <a:pt x="687851" y="359334"/>
                </a:lnTo>
                <a:lnTo>
                  <a:pt x="687917" y="359004"/>
                </a:lnTo>
                <a:close/>
              </a:path>
              <a:path w="714375" h="385444">
                <a:moveTo>
                  <a:pt x="26800" y="358985"/>
                </a:moveTo>
                <a:lnTo>
                  <a:pt x="27722" y="359323"/>
                </a:lnTo>
                <a:lnTo>
                  <a:pt x="686587" y="359323"/>
                </a:lnTo>
                <a:lnTo>
                  <a:pt x="687057" y="359152"/>
                </a:lnTo>
                <a:lnTo>
                  <a:pt x="27631" y="359151"/>
                </a:lnTo>
                <a:lnTo>
                  <a:pt x="26800" y="358985"/>
                </a:lnTo>
                <a:close/>
              </a:path>
              <a:path w="714375" h="385444">
                <a:moveTo>
                  <a:pt x="687422" y="359065"/>
                </a:moveTo>
                <a:lnTo>
                  <a:pt x="686587" y="359323"/>
                </a:lnTo>
                <a:lnTo>
                  <a:pt x="686879" y="359323"/>
                </a:lnTo>
                <a:lnTo>
                  <a:pt x="687422" y="359065"/>
                </a:lnTo>
                <a:close/>
              </a:path>
              <a:path w="714375" h="385444">
                <a:moveTo>
                  <a:pt x="26393" y="358975"/>
                </a:moveTo>
                <a:lnTo>
                  <a:pt x="26452" y="359266"/>
                </a:lnTo>
                <a:lnTo>
                  <a:pt x="26419" y="359057"/>
                </a:lnTo>
                <a:close/>
              </a:path>
              <a:path w="714375" h="385444">
                <a:moveTo>
                  <a:pt x="26461" y="358971"/>
                </a:moveTo>
                <a:lnTo>
                  <a:pt x="26583" y="359265"/>
                </a:lnTo>
                <a:lnTo>
                  <a:pt x="26491" y="359014"/>
                </a:lnTo>
                <a:close/>
              </a:path>
              <a:path w="714375" h="385444">
                <a:moveTo>
                  <a:pt x="687657" y="359049"/>
                </a:moveTo>
                <a:lnTo>
                  <a:pt x="687526" y="359123"/>
                </a:lnTo>
                <a:lnTo>
                  <a:pt x="687657" y="359049"/>
                </a:lnTo>
                <a:close/>
              </a:path>
              <a:path w="714375" h="385444">
                <a:moveTo>
                  <a:pt x="687845" y="359046"/>
                </a:moveTo>
                <a:lnTo>
                  <a:pt x="687798" y="359217"/>
                </a:lnTo>
                <a:lnTo>
                  <a:pt x="687845" y="359046"/>
                </a:lnTo>
                <a:close/>
              </a:path>
              <a:path w="714375" h="385444">
                <a:moveTo>
                  <a:pt x="26463" y="359044"/>
                </a:moveTo>
                <a:lnTo>
                  <a:pt x="26523" y="359215"/>
                </a:lnTo>
                <a:lnTo>
                  <a:pt x="26463" y="359044"/>
                </a:lnTo>
                <a:close/>
              </a:path>
              <a:path w="714375" h="385444">
                <a:moveTo>
                  <a:pt x="687862" y="358938"/>
                </a:moveTo>
                <a:lnTo>
                  <a:pt x="687702" y="359209"/>
                </a:lnTo>
                <a:lnTo>
                  <a:pt x="687822" y="359031"/>
                </a:lnTo>
                <a:close/>
              </a:path>
              <a:path w="714375" h="385444">
                <a:moveTo>
                  <a:pt x="687652" y="359009"/>
                </a:moveTo>
                <a:lnTo>
                  <a:pt x="687362" y="359209"/>
                </a:lnTo>
                <a:lnTo>
                  <a:pt x="687521" y="359123"/>
                </a:lnTo>
                <a:lnTo>
                  <a:pt x="687652" y="359009"/>
                </a:lnTo>
                <a:close/>
              </a:path>
              <a:path w="714375" h="385444">
                <a:moveTo>
                  <a:pt x="26653" y="359042"/>
                </a:moveTo>
                <a:lnTo>
                  <a:pt x="26862" y="359195"/>
                </a:lnTo>
                <a:lnTo>
                  <a:pt x="26653" y="359042"/>
                </a:lnTo>
                <a:close/>
              </a:path>
              <a:path w="714375" h="385444">
                <a:moveTo>
                  <a:pt x="26651" y="359003"/>
                </a:moveTo>
                <a:lnTo>
                  <a:pt x="26930" y="359192"/>
                </a:lnTo>
                <a:lnTo>
                  <a:pt x="26711" y="359029"/>
                </a:lnTo>
                <a:close/>
              </a:path>
              <a:path w="714375" h="385444">
                <a:moveTo>
                  <a:pt x="687927" y="358910"/>
                </a:moveTo>
                <a:lnTo>
                  <a:pt x="687860" y="359188"/>
                </a:lnTo>
                <a:lnTo>
                  <a:pt x="687927" y="358910"/>
                </a:lnTo>
                <a:close/>
              </a:path>
              <a:path w="714375" h="385444">
                <a:moveTo>
                  <a:pt x="687855" y="358982"/>
                </a:moveTo>
                <a:lnTo>
                  <a:pt x="687776" y="359173"/>
                </a:lnTo>
                <a:lnTo>
                  <a:pt x="687855" y="358982"/>
                </a:lnTo>
                <a:close/>
              </a:path>
              <a:path w="714375" h="385444">
                <a:moveTo>
                  <a:pt x="26826" y="358948"/>
                </a:moveTo>
                <a:lnTo>
                  <a:pt x="27633" y="359151"/>
                </a:lnTo>
                <a:lnTo>
                  <a:pt x="686687" y="359151"/>
                </a:lnTo>
                <a:lnTo>
                  <a:pt x="687116" y="359043"/>
                </a:lnTo>
                <a:lnTo>
                  <a:pt x="27731" y="359042"/>
                </a:lnTo>
                <a:lnTo>
                  <a:pt x="26826" y="358948"/>
                </a:lnTo>
                <a:close/>
              </a:path>
              <a:path w="714375" h="385444">
                <a:moveTo>
                  <a:pt x="687514" y="358985"/>
                </a:moveTo>
                <a:lnTo>
                  <a:pt x="686686" y="359152"/>
                </a:lnTo>
                <a:lnTo>
                  <a:pt x="687057" y="359152"/>
                </a:lnTo>
                <a:lnTo>
                  <a:pt x="687514" y="358985"/>
                </a:lnTo>
                <a:close/>
              </a:path>
              <a:path w="714375" h="385444">
                <a:moveTo>
                  <a:pt x="26514" y="358967"/>
                </a:moveTo>
                <a:lnTo>
                  <a:pt x="26695" y="359151"/>
                </a:lnTo>
                <a:lnTo>
                  <a:pt x="26573" y="358998"/>
                </a:lnTo>
                <a:close/>
              </a:path>
              <a:path w="714375" h="385444">
                <a:moveTo>
                  <a:pt x="26380" y="358909"/>
                </a:moveTo>
                <a:lnTo>
                  <a:pt x="26445" y="359141"/>
                </a:lnTo>
                <a:lnTo>
                  <a:pt x="26412" y="358952"/>
                </a:lnTo>
                <a:close/>
              </a:path>
              <a:path w="714375" h="385444">
                <a:moveTo>
                  <a:pt x="687871" y="358999"/>
                </a:moveTo>
                <a:lnTo>
                  <a:pt x="687832" y="359135"/>
                </a:lnTo>
                <a:lnTo>
                  <a:pt x="687871" y="358999"/>
                </a:lnTo>
                <a:close/>
              </a:path>
              <a:path w="714375" h="385444">
                <a:moveTo>
                  <a:pt x="687805" y="358969"/>
                </a:moveTo>
                <a:lnTo>
                  <a:pt x="687643" y="359133"/>
                </a:lnTo>
                <a:lnTo>
                  <a:pt x="687805" y="358969"/>
                </a:lnTo>
                <a:close/>
              </a:path>
              <a:path w="714375" h="385444">
                <a:moveTo>
                  <a:pt x="26584" y="359005"/>
                </a:moveTo>
                <a:lnTo>
                  <a:pt x="26728" y="359124"/>
                </a:lnTo>
                <a:lnTo>
                  <a:pt x="26584" y="359005"/>
                </a:lnTo>
                <a:close/>
              </a:path>
              <a:path w="714375" h="385444">
                <a:moveTo>
                  <a:pt x="26463" y="358939"/>
                </a:moveTo>
                <a:lnTo>
                  <a:pt x="26565" y="359123"/>
                </a:lnTo>
                <a:lnTo>
                  <a:pt x="26503" y="358993"/>
                </a:lnTo>
                <a:close/>
              </a:path>
              <a:path w="714375" h="385444">
                <a:moveTo>
                  <a:pt x="687718" y="358981"/>
                </a:moveTo>
                <a:lnTo>
                  <a:pt x="687533" y="359116"/>
                </a:lnTo>
                <a:lnTo>
                  <a:pt x="687718" y="358981"/>
                </a:lnTo>
                <a:close/>
              </a:path>
              <a:path w="714375" h="385444">
                <a:moveTo>
                  <a:pt x="26449" y="358952"/>
                </a:moveTo>
                <a:lnTo>
                  <a:pt x="26495" y="359103"/>
                </a:lnTo>
                <a:lnTo>
                  <a:pt x="26462" y="358973"/>
                </a:lnTo>
                <a:close/>
              </a:path>
              <a:path w="714375" h="385444">
                <a:moveTo>
                  <a:pt x="26597" y="358981"/>
                </a:moveTo>
                <a:lnTo>
                  <a:pt x="26754" y="359097"/>
                </a:lnTo>
                <a:lnTo>
                  <a:pt x="26597" y="358981"/>
                </a:lnTo>
                <a:close/>
              </a:path>
              <a:path w="714375" h="385444">
                <a:moveTo>
                  <a:pt x="26677" y="359000"/>
                </a:moveTo>
                <a:lnTo>
                  <a:pt x="26829" y="359078"/>
                </a:lnTo>
                <a:lnTo>
                  <a:pt x="26677" y="359000"/>
                </a:lnTo>
                <a:close/>
              </a:path>
              <a:path w="714375" h="385444">
                <a:moveTo>
                  <a:pt x="687695" y="359029"/>
                </a:moveTo>
                <a:close/>
              </a:path>
              <a:path w="714375" h="385444">
                <a:moveTo>
                  <a:pt x="26616" y="358948"/>
                </a:moveTo>
                <a:lnTo>
                  <a:pt x="26900" y="359069"/>
                </a:lnTo>
                <a:lnTo>
                  <a:pt x="26662" y="358957"/>
                </a:lnTo>
                <a:close/>
              </a:path>
              <a:path w="714375" h="385444">
                <a:moveTo>
                  <a:pt x="26584" y="359004"/>
                </a:moveTo>
                <a:close/>
              </a:path>
              <a:path w="714375" h="385444">
                <a:moveTo>
                  <a:pt x="687638" y="358999"/>
                </a:moveTo>
                <a:lnTo>
                  <a:pt x="687509" y="359068"/>
                </a:lnTo>
                <a:lnTo>
                  <a:pt x="687638" y="358999"/>
                </a:lnTo>
                <a:close/>
              </a:path>
              <a:path w="714375" h="385444">
                <a:moveTo>
                  <a:pt x="687707" y="358946"/>
                </a:moveTo>
                <a:lnTo>
                  <a:pt x="687422" y="359065"/>
                </a:lnTo>
                <a:lnTo>
                  <a:pt x="687613" y="359004"/>
                </a:lnTo>
                <a:close/>
              </a:path>
              <a:path w="714375" h="385444">
                <a:moveTo>
                  <a:pt x="687727" y="359011"/>
                </a:moveTo>
                <a:close/>
              </a:path>
              <a:path w="714375" h="385444">
                <a:moveTo>
                  <a:pt x="687774" y="358958"/>
                </a:moveTo>
                <a:close/>
              </a:path>
              <a:path w="714375" h="385444">
                <a:moveTo>
                  <a:pt x="687926" y="358910"/>
                </a:moveTo>
                <a:lnTo>
                  <a:pt x="687868" y="359048"/>
                </a:lnTo>
                <a:lnTo>
                  <a:pt x="687926" y="358910"/>
                </a:lnTo>
                <a:close/>
              </a:path>
              <a:path w="714375" h="385444">
                <a:moveTo>
                  <a:pt x="26810" y="358903"/>
                </a:moveTo>
                <a:lnTo>
                  <a:pt x="27738" y="359043"/>
                </a:lnTo>
                <a:lnTo>
                  <a:pt x="686591" y="359042"/>
                </a:lnTo>
                <a:lnTo>
                  <a:pt x="687304" y="358934"/>
                </a:lnTo>
                <a:lnTo>
                  <a:pt x="26810" y="358903"/>
                </a:lnTo>
                <a:close/>
              </a:path>
              <a:path w="714375" h="385444">
                <a:moveTo>
                  <a:pt x="687485" y="358949"/>
                </a:moveTo>
                <a:lnTo>
                  <a:pt x="686587" y="359043"/>
                </a:lnTo>
                <a:lnTo>
                  <a:pt x="687119" y="359042"/>
                </a:lnTo>
                <a:lnTo>
                  <a:pt x="687485" y="358949"/>
                </a:lnTo>
                <a:close/>
              </a:path>
              <a:path w="714375" h="385444">
                <a:moveTo>
                  <a:pt x="26552" y="358962"/>
                </a:moveTo>
                <a:close/>
              </a:path>
              <a:path w="714375" h="385444">
                <a:moveTo>
                  <a:pt x="687675" y="358987"/>
                </a:moveTo>
                <a:close/>
              </a:path>
              <a:path w="714375" h="385444">
                <a:moveTo>
                  <a:pt x="26633" y="358987"/>
                </a:moveTo>
                <a:close/>
              </a:path>
              <a:path w="714375" h="385444">
                <a:moveTo>
                  <a:pt x="26490" y="358953"/>
                </a:moveTo>
                <a:close/>
              </a:path>
              <a:path w="714375" h="385444">
                <a:moveTo>
                  <a:pt x="687763" y="358972"/>
                </a:moveTo>
                <a:close/>
              </a:path>
              <a:path w="714375" h="385444">
                <a:moveTo>
                  <a:pt x="26603" y="358945"/>
                </a:moveTo>
                <a:close/>
              </a:path>
              <a:path w="714375" h="385444">
                <a:moveTo>
                  <a:pt x="26452" y="358933"/>
                </a:moveTo>
                <a:close/>
              </a:path>
              <a:path w="714375" h="385444">
                <a:moveTo>
                  <a:pt x="687726" y="358971"/>
                </a:moveTo>
                <a:close/>
              </a:path>
              <a:path w="714375" h="385444">
                <a:moveTo>
                  <a:pt x="687702" y="358950"/>
                </a:moveTo>
                <a:close/>
              </a:path>
              <a:path w="714375" h="385444">
                <a:moveTo>
                  <a:pt x="687825" y="358945"/>
                </a:moveTo>
                <a:close/>
              </a:path>
              <a:path w="714375" h="385444">
                <a:moveTo>
                  <a:pt x="26520" y="358952"/>
                </a:moveTo>
                <a:close/>
              </a:path>
              <a:path w="714375" h="385444">
                <a:moveTo>
                  <a:pt x="26502" y="358947"/>
                </a:moveTo>
                <a:close/>
              </a:path>
              <a:path w="714375" h="385444">
                <a:moveTo>
                  <a:pt x="26591" y="358974"/>
                </a:moveTo>
                <a:close/>
              </a:path>
              <a:path w="714375" h="385444">
                <a:moveTo>
                  <a:pt x="26504" y="358950"/>
                </a:moveTo>
                <a:close/>
              </a:path>
              <a:path w="714375" h="385444">
                <a:moveTo>
                  <a:pt x="687827" y="358940"/>
                </a:moveTo>
                <a:close/>
              </a:path>
              <a:path w="714375" h="385444">
                <a:moveTo>
                  <a:pt x="26582" y="358941"/>
                </a:moveTo>
                <a:close/>
              </a:path>
              <a:path w="714375" h="385444">
                <a:moveTo>
                  <a:pt x="687919" y="358912"/>
                </a:moveTo>
                <a:close/>
              </a:path>
              <a:path w="714375" h="385444">
                <a:moveTo>
                  <a:pt x="687724" y="358943"/>
                </a:moveTo>
                <a:close/>
              </a:path>
              <a:path w="714375" h="385444">
                <a:moveTo>
                  <a:pt x="26396" y="358914"/>
                </a:moveTo>
                <a:close/>
              </a:path>
              <a:path w="714375" h="385444">
                <a:moveTo>
                  <a:pt x="26556" y="358936"/>
                </a:moveTo>
                <a:close/>
              </a:path>
              <a:path w="714375" h="385444">
                <a:moveTo>
                  <a:pt x="687758" y="358936"/>
                </a:moveTo>
                <a:close/>
              </a:path>
              <a:path w="714375" h="385444">
                <a:moveTo>
                  <a:pt x="687718" y="358925"/>
                </a:moveTo>
                <a:lnTo>
                  <a:pt x="687514" y="358985"/>
                </a:lnTo>
                <a:lnTo>
                  <a:pt x="687660" y="358952"/>
                </a:lnTo>
                <a:close/>
              </a:path>
              <a:path w="714375" h="385444">
                <a:moveTo>
                  <a:pt x="26596" y="358924"/>
                </a:moveTo>
                <a:lnTo>
                  <a:pt x="26800" y="358985"/>
                </a:lnTo>
                <a:lnTo>
                  <a:pt x="26638" y="358929"/>
                </a:lnTo>
                <a:close/>
              </a:path>
              <a:path w="714375" h="385444">
                <a:moveTo>
                  <a:pt x="26527" y="358930"/>
                </a:moveTo>
                <a:close/>
              </a:path>
              <a:path w="714375" h="385444">
                <a:moveTo>
                  <a:pt x="687796" y="358928"/>
                </a:moveTo>
                <a:close/>
              </a:path>
              <a:path w="714375" h="385444">
                <a:moveTo>
                  <a:pt x="26511" y="358944"/>
                </a:moveTo>
                <a:close/>
              </a:path>
              <a:path w="714375" h="385444">
                <a:moveTo>
                  <a:pt x="26487" y="358922"/>
                </a:moveTo>
                <a:close/>
              </a:path>
              <a:path w="714375" h="385444">
                <a:moveTo>
                  <a:pt x="687863" y="358929"/>
                </a:moveTo>
                <a:close/>
              </a:path>
              <a:path w="714375" h="385444">
                <a:moveTo>
                  <a:pt x="26574" y="358922"/>
                </a:moveTo>
                <a:close/>
              </a:path>
              <a:path w="714375" h="385444">
                <a:moveTo>
                  <a:pt x="687737" y="358923"/>
                </a:moveTo>
                <a:close/>
              </a:path>
              <a:path w="714375" h="385444">
                <a:moveTo>
                  <a:pt x="687822" y="358923"/>
                </a:moveTo>
                <a:close/>
              </a:path>
              <a:path w="714375" h="385444">
                <a:moveTo>
                  <a:pt x="687831" y="358934"/>
                </a:moveTo>
                <a:close/>
              </a:path>
              <a:path w="714375" h="385444">
                <a:moveTo>
                  <a:pt x="687840" y="358919"/>
                </a:moveTo>
                <a:close/>
              </a:path>
              <a:path w="714375" h="385444">
                <a:moveTo>
                  <a:pt x="687759" y="358896"/>
                </a:moveTo>
                <a:lnTo>
                  <a:pt x="687485" y="358949"/>
                </a:lnTo>
                <a:lnTo>
                  <a:pt x="687667" y="358929"/>
                </a:lnTo>
                <a:close/>
              </a:path>
              <a:path w="714375" h="385444">
                <a:moveTo>
                  <a:pt x="26558" y="358896"/>
                </a:moveTo>
                <a:lnTo>
                  <a:pt x="26826" y="358948"/>
                </a:lnTo>
                <a:lnTo>
                  <a:pt x="26638" y="358901"/>
                </a:lnTo>
                <a:close/>
              </a:path>
              <a:path w="714375" h="385444">
                <a:moveTo>
                  <a:pt x="687747" y="358922"/>
                </a:moveTo>
                <a:close/>
              </a:path>
              <a:path w="714375" h="385444">
                <a:moveTo>
                  <a:pt x="26560" y="358921"/>
                </a:moveTo>
                <a:close/>
              </a:path>
              <a:path w="714375" h="385444">
                <a:moveTo>
                  <a:pt x="687773" y="358919"/>
                </a:moveTo>
                <a:close/>
              </a:path>
              <a:path w="714375" h="385444">
                <a:moveTo>
                  <a:pt x="26541" y="358919"/>
                </a:moveTo>
                <a:close/>
              </a:path>
              <a:path w="714375" h="385444">
                <a:moveTo>
                  <a:pt x="26517" y="358916"/>
                </a:moveTo>
                <a:close/>
              </a:path>
              <a:path w="714375" h="385444">
                <a:moveTo>
                  <a:pt x="687805" y="358916"/>
                </a:moveTo>
                <a:close/>
              </a:path>
              <a:path w="714375" h="385444">
                <a:moveTo>
                  <a:pt x="686355" y="26315"/>
                </a:moveTo>
                <a:lnTo>
                  <a:pt x="26490" y="26404"/>
                </a:lnTo>
                <a:lnTo>
                  <a:pt x="26396" y="358258"/>
                </a:lnTo>
                <a:lnTo>
                  <a:pt x="26427" y="358794"/>
                </a:lnTo>
                <a:lnTo>
                  <a:pt x="27950" y="358934"/>
                </a:lnTo>
                <a:lnTo>
                  <a:pt x="687817" y="358854"/>
                </a:lnTo>
                <a:lnTo>
                  <a:pt x="687915" y="358288"/>
                </a:lnTo>
                <a:lnTo>
                  <a:pt x="687882" y="26436"/>
                </a:lnTo>
                <a:lnTo>
                  <a:pt x="686355" y="26315"/>
                </a:lnTo>
                <a:close/>
              </a:path>
              <a:path w="714375" h="385444">
                <a:moveTo>
                  <a:pt x="687511" y="358902"/>
                </a:moveTo>
                <a:lnTo>
                  <a:pt x="686355" y="358934"/>
                </a:lnTo>
                <a:lnTo>
                  <a:pt x="687304" y="358934"/>
                </a:lnTo>
                <a:lnTo>
                  <a:pt x="687511" y="358902"/>
                </a:lnTo>
                <a:close/>
              </a:path>
              <a:path w="714375" h="385444">
                <a:moveTo>
                  <a:pt x="687774" y="358895"/>
                </a:moveTo>
                <a:close/>
              </a:path>
              <a:path w="714375" h="385444">
                <a:moveTo>
                  <a:pt x="26537" y="358895"/>
                </a:moveTo>
                <a:close/>
              </a:path>
              <a:path w="714375" h="385444">
                <a:moveTo>
                  <a:pt x="26481" y="358912"/>
                </a:moveTo>
                <a:close/>
              </a:path>
              <a:path w="714375" h="385444">
                <a:moveTo>
                  <a:pt x="26541" y="358898"/>
                </a:moveTo>
                <a:close/>
              </a:path>
              <a:path w="714375" h="385444">
                <a:moveTo>
                  <a:pt x="26391" y="358903"/>
                </a:moveTo>
                <a:close/>
              </a:path>
              <a:path w="714375" h="385444">
                <a:moveTo>
                  <a:pt x="687792" y="358895"/>
                </a:moveTo>
                <a:close/>
              </a:path>
              <a:path w="714375" h="385444">
                <a:moveTo>
                  <a:pt x="687795" y="358895"/>
                </a:moveTo>
                <a:close/>
              </a:path>
              <a:path w="714375" h="385444">
                <a:moveTo>
                  <a:pt x="26519" y="358895"/>
                </a:moveTo>
                <a:close/>
              </a:path>
              <a:path w="714375" h="385444">
                <a:moveTo>
                  <a:pt x="687821" y="358894"/>
                </a:moveTo>
                <a:close/>
              </a:path>
              <a:path w="714375" h="385444">
                <a:moveTo>
                  <a:pt x="26500" y="358894"/>
                </a:moveTo>
                <a:close/>
              </a:path>
              <a:path w="714375" h="385444">
                <a:moveTo>
                  <a:pt x="26445" y="358854"/>
                </a:moveTo>
                <a:close/>
              </a:path>
              <a:path w="714375" h="385444">
                <a:moveTo>
                  <a:pt x="687874" y="358854"/>
                </a:moveTo>
                <a:close/>
              </a:path>
              <a:path w="714375" h="385444">
                <a:moveTo>
                  <a:pt x="26435" y="358851"/>
                </a:moveTo>
                <a:close/>
              </a:path>
              <a:path w="714375" h="385444">
                <a:moveTo>
                  <a:pt x="687927" y="358875"/>
                </a:moveTo>
                <a:close/>
              </a:path>
              <a:path w="714375" h="385444">
                <a:moveTo>
                  <a:pt x="687934" y="358847"/>
                </a:moveTo>
                <a:close/>
              </a:path>
              <a:path w="714375" h="385444">
                <a:moveTo>
                  <a:pt x="26374" y="358861"/>
                </a:moveTo>
                <a:close/>
              </a:path>
              <a:path w="714375" h="385444">
                <a:moveTo>
                  <a:pt x="26754" y="358894"/>
                </a:moveTo>
                <a:lnTo>
                  <a:pt x="26612" y="358894"/>
                </a:lnTo>
                <a:lnTo>
                  <a:pt x="26810" y="358903"/>
                </a:lnTo>
                <a:close/>
              </a:path>
              <a:path w="714375" h="385444">
                <a:moveTo>
                  <a:pt x="687702" y="358894"/>
                </a:moveTo>
                <a:lnTo>
                  <a:pt x="687543" y="358898"/>
                </a:lnTo>
                <a:lnTo>
                  <a:pt x="687702" y="358894"/>
                </a:lnTo>
                <a:close/>
              </a:path>
              <a:path w="714375" h="385444">
                <a:moveTo>
                  <a:pt x="26377" y="358847"/>
                </a:moveTo>
                <a:close/>
              </a:path>
              <a:path w="714375" h="385444">
                <a:moveTo>
                  <a:pt x="26137" y="358834"/>
                </a:moveTo>
                <a:lnTo>
                  <a:pt x="26370" y="358898"/>
                </a:lnTo>
                <a:lnTo>
                  <a:pt x="26137" y="358834"/>
                </a:lnTo>
                <a:close/>
              </a:path>
              <a:path w="714375" h="385444">
                <a:moveTo>
                  <a:pt x="26499" y="358866"/>
                </a:moveTo>
                <a:close/>
              </a:path>
              <a:path w="714375" h="385444">
                <a:moveTo>
                  <a:pt x="687807" y="358868"/>
                </a:moveTo>
                <a:close/>
              </a:path>
              <a:path w="714375" h="385444">
                <a:moveTo>
                  <a:pt x="688171" y="358834"/>
                </a:moveTo>
                <a:lnTo>
                  <a:pt x="687983" y="358873"/>
                </a:lnTo>
                <a:lnTo>
                  <a:pt x="688171" y="358834"/>
                </a:lnTo>
                <a:close/>
              </a:path>
              <a:path w="714375" h="385444">
                <a:moveTo>
                  <a:pt x="26485" y="358853"/>
                </a:moveTo>
                <a:lnTo>
                  <a:pt x="26754" y="358894"/>
                </a:lnTo>
                <a:lnTo>
                  <a:pt x="27230" y="358894"/>
                </a:lnTo>
                <a:lnTo>
                  <a:pt x="26485" y="358853"/>
                </a:lnTo>
                <a:close/>
              </a:path>
              <a:path w="714375" h="385444">
                <a:moveTo>
                  <a:pt x="687823" y="358853"/>
                </a:moveTo>
                <a:lnTo>
                  <a:pt x="687077" y="358894"/>
                </a:lnTo>
                <a:lnTo>
                  <a:pt x="687565" y="358894"/>
                </a:lnTo>
                <a:lnTo>
                  <a:pt x="687823" y="358853"/>
                </a:lnTo>
                <a:close/>
              </a:path>
              <a:path w="714375" h="385444">
                <a:moveTo>
                  <a:pt x="687842" y="358866"/>
                </a:moveTo>
                <a:close/>
              </a:path>
              <a:path w="714375" h="385444">
                <a:moveTo>
                  <a:pt x="687925" y="358848"/>
                </a:moveTo>
                <a:close/>
              </a:path>
              <a:path w="714375" h="385444">
                <a:moveTo>
                  <a:pt x="688297" y="358827"/>
                </a:moveTo>
                <a:lnTo>
                  <a:pt x="688159" y="358838"/>
                </a:lnTo>
                <a:lnTo>
                  <a:pt x="687999" y="358887"/>
                </a:lnTo>
                <a:lnTo>
                  <a:pt x="688297" y="358827"/>
                </a:lnTo>
                <a:close/>
              </a:path>
              <a:path w="714375" h="385444">
                <a:moveTo>
                  <a:pt x="26014" y="358827"/>
                </a:moveTo>
                <a:lnTo>
                  <a:pt x="26301" y="358885"/>
                </a:lnTo>
                <a:lnTo>
                  <a:pt x="26137" y="358834"/>
                </a:lnTo>
                <a:close/>
              </a:path>
              <a:path w="714375" h="385444">
                <a:moveTo>
                  <a:pt x="26285" y="358842"/>
                </a:moveTo>
                <a:close/>
              </a:path>
              <a:path w="714375" h="385444">
                <a:moveTo>
                  <a:pt x="688040" y="358842"/>
                </a:moveTo>
                <a:close/>
              </a:path>
              <a:path w="714375" h="385444">
                <a:moveTo>
                  <a:pt x="26266" y="358841"/>
                </a:moveTo>
                <a:close/>
              </a:path>
              <a:path w="714375" h="385444">
                <a:moveTo>
                  <a:pt x="688053" y="358841"/>
                </a:moveTo>
                <a:close/>
              </a:path>
              <a:path w="714375" h="385444">
                <a:moveTo>
                  <a:pt x="687880" y="358814"/>
                </a:moveTo>
                <a:close/>
              </a:path>
              <a:path w="714375" h="385444">
                <a:moveTo>
                  <a:pt x="26428" y="358812"/>
                </a:moveTo>
                <a:close/>
              </a:path>
              <a:path w="714375" h="385444">
                <a:moveTo>
                  <a:pt x="26237" y="358816"/>
                </a:moveTo>
                <a:close/>
              </a:path>
              <a:path w="714375" h="385444">
                <a:moveTo>
                  <a:pt x="688090" y="358815"/>
                </a:moveTo>
                <a:close/>
              </a:path>
              <a:path w="714375" h="385444">
                <a:moveTo>
                  <a:pt x="26380" y="358821"/>
                </a:moveTo>
                <a:close/>
              </a:path>
              <a:path w="714375" h="385444">
                <a:moveTo>
                  <a:pt x="26366" y="358794"/>
                </a:moveTo>
                <a:close/>
              </a:path>
              <a:path w="714375" h="385444">
                <a:moveTo>
                  <a:pt x="26189" y="358809"/>
                </a:moveTo>
                <a:close/>
              </a:path>
              <a:path w="714375" h="385444">
                <a:moveTo>
                  <a:pt x="688131" y="358808"/>
                </a:moveTo>
                <a:close/>
              </a:path>
              <a:path w="714375" h="385444">
                <a:moveTo>
                  <a:pt x="25928" y="358770"/>
                </a:moveTo>
                <a:lnTo>
                  <a:pt x="26145" y="358834"/>
                </a:lnTo>
                <a:lnTo>
                  <a:pt x="25928" y="358770"/>
                </a:lnTo>
                <a:close/>
              </a:path>
              <a:path w="714375" h="385444">
                <a:moveTo>
                  <a:pt x="688376" y="358771"/>
                </a:moveTo>
                <a:lnTo>
                  <a:pt x="688119" y="358813"/>
                </a:lnTo>
                <a:lnTo>
                  <a:pt x="688376" y="358771"/>
                </a:lnTo>
                <a:close/>
              </a:path>
              <a:path w="714375" h="385444">
                <a:moveTo>
                  <a:pt x="687938" y="358805"/>
                </a:moveTo>
                <a:close/>
              </a:path>
              <a:path w="714375" h="385444">
                <a:moveTo>
                  <a:pt x="26180" y="358785"/>
                </a:moveTo>
                <a:lnTo>
                  <a:pt x="26328" y="358830"/>
                </a:lnTo>
                <a:lnTo>
                  <a:pt x="26180" y="358785"/>
                </a:lnTo>
                <a:close/>
              </a:path>
              <a:path w="714375" h="385444">
                <a:moveTo>
                  <a:pt x="26388" y="358782"/>
                </a:moveTo>
                <a:close/>
              </a:path>
              <a:path w="714375" h="385444">
                <a:moveTo>
                  <a:pt x="688153" y="358780"/>
                </a:moveTo>
                <a:lnTo>
                  <a:pt x="687994" y="358829"/>
                </a:lnTo>
                <a:lnTo>
                  <a:pt x="688153" y="358780"/>
                </a:lnTo>
                <a:close/>
              </a:path>
              <a:path w="714375" h="385444">
                <a:moveTo>
                  <a:pt x="714285" y="358647"/>
                </a:moveTo>
                <a:lnTo>
                  <a:pt x="689195" y="358647"/>
                </a:lnTo>
                <a:lnTo>
                  <a:pt x="688297" y="358827"/>
                </a:lnTo>
                <a:lnTo>
                  <a:pt x="689063" y="358785"/>
                </a:lnTo>
                <a:lnTo>
                  <a:pt x="714281" y="358785"/>
                </a:lnTo>
                <a:lnTo>
                  <a:pt x="714285" y="358647"/>
                </a:lnTo>
                <a:close/>
              </a:path>
              <a:path w="714375" h="385444">
                <a:moveTo>
                  <a:pt x="25805" y="358785"/>
                </a:moveTo>
                <a:lnTo>
                  <a:pt x="25252" y="358785"/>
                </a:lnTo>
                <a:lnTo>
                  <a:pt x="26014" y="358827"/>
                </a:lnTo>
                <a:lnTo>
                  <a:pt x="25805" y="358785"/>
                </a:lnTo>
                <a:close/>
              </a:path>
              <a:path w="714375" h="385444">
                <a:moveTo>
                  <a:pt x="687941" y="358782"/>
                </a:moveTo>
                <a:close/>
              </a:path>
              <a:path w="714375" h="385444">
                <a:moveTo>
                  <a:pt x="26269" y="358790"/>
                </a:moveTo>
                <a:close/>
              </a:path>
              <a:path w="714375" h="385444">
                <a:moveTo>
                  <a:pt x="688054" y="358788"/>
                </a:moveTo>
                <a:close/>
              </a:path>
              <a:path w="714375" h="385444">
                <a:moveTo>
                  <a:pt x="26019" y="358698"/>
                </a:moveTo>
                <a:lnTo>
                  <a:pt x="26194" y="358789"/>
                </a:lnTo>
                <a:lnTo>
                  <a:pt x="26019" y="358698"/>
                </a:lnTo>
                <a:close/>
              </a:path>
              <a:path w="714375" h="385444">
                <a:moveTo>
                  <a:pt x="688162" y="358715"/>
                </a:moveTo>
                <a:lnTo>
                  <a:pt x="688008" y="358787"/>
                </a:lnTo>
                <a:lnTo>
                  <a:pt x="688162" y="358715"/>
                </a:lnTo>
                <a:close/>
              </a:path>
              <a:path w="714375" h="385444">
                <a:moveTo>
                  <a:pt x="26063" y="358756"/>
                </a:moveTo>
                <a:lnTo>
                  <a:pt x="26205" y="358811"/>
                </a:lnTo>
                <a:lnTo>
                  <a:pt x="26063" y="358756"/>
                </a:lnTo>
                <a:close/>
              </a:path>
              <a:path w="714375" h="385444">
                <a:moveTo>
                  <a:pt x="688312" y="358694"/>
                </a:moveTo>
                <a:lnTo>
                  <a:pt x="688046" y="358794"/>
                </a:lnTo>
                <a:lnTo>
                  <a:pt x="688312" y="358694"/>
                </a:lnTo>
                <a:close/>
              </a:path>
              <a:path w="714375" h="385444">
                <a:moveTo>
                  <a:pt x="26163" y="358718"/>
                </a:moveTo>
                <a:lnTo>
                  <a:pt x="26338" y="358815"/>
                </a:lnTo>
                <a:lnTo>
                  <a:pt x="26163" y="358718"/>
                </a:lnTo>
                <a:close/>
              </a:path>
              <a:path w="714375" h="385444">
                <a:moveTo>
                  <a:pt x="688267" y="358752"/>
                </a:moveTo>
                <a:lnTo>
                  <a:pt x="688090" y="358815"/>
                </a:lnTo>
                <a:lnTo>
                  <a:pt x="688267" y="358752"/>
                </a:lnTo>
                <a:close/>
              </a:path>
              <a:path w="714375" h="385444">
                <a:moveTo>
                  <a:pt x="687975" y="358742"/>
                </a:moveTo>
                <a:close/>
              </a:path>
              <a:path w="714375" h="385444">
                <a:moveTo>
                  <a:pt x="687940" y="357873"/>
                </a:moveTo>
                <a:lnTo>
                  <a:pt x="687884" y="358792"/>
                </a:lnTo>
                <a:lnTo>
                  <a:pt x="687916" y="358577"/>
                </a:lnTo>
                <a:lnTo>
                  <a:pt x="687940" y="357873"/>
                </a:lnTo>
                <a:close/>
              </a:path>
              <a:path w="714375" h="385444">
                <a:moveTo>
                  <a:pt x="26385" y="358053"/>
                </a:moveTo>
                <a:lnTo>
                  <a:pt x="26393" y="358584"/>
                </a:lnTo>
                <a:lnTo>
                  <a:pt x="26425" y="358792"/>
                </a:lnTo>
                <a:lnTo>
                  <a:pt x="26385" y="358053"/>
                </a:lnTo>
                <a:close/>
              </a:path>
              <a:path w="714375" h="385444">
                <a:moveTo>
                  <a:pt x="26230" y="358711"/>
                </a:moveTo>
                <a:close/>
              </a:path>
              <a:path w="714375" h="385444">
                <a:moveTo>
                  <a:pt x="688006" y="358719"/>
                </a:moveTo>
                <a:close/>
              </a:path>
              <a:path w="714375" h="385444">
                <a:moveTo>
                  <a:pt x="26362" y="358763"/>
                </a:moveTo>
                <a:close/>
              </a:path>
              <a:path w="714375" h="385444">
                <a:moveTo>
                  <a:pt x="687940" y="358769"/>
                </a:moveTo>
                <a:close/>
              </a:path>
              <a:path w="714375" h="385444">
                <a:moveTo>
                  <a:pt x="688038" y="358696"/>
                </a:moveTo>
                <a:close/>
              </a:path>
              <a:path w="714375" h="385444">
                <a:moveTo>
                  <a:pt x="26274" y="358696"/>
                </a:moveTo>
                <a:close/>
              </a:path>
              <a:path w="714375" h="385444">
                <a:moveTo>
                  <a:pt x="714285" y="358508"/>
                </a:moveTo>
                <a:lnTo>
                  <a:pt x="689228" y="358508"/>
                </a:lnTo>
                <a:lnTo>
                  <a:pt x="688376" y="358771"/>
                </a:lnTo>
                <a:lnTo>
                  <a:pt x="689195" y="358647"/>
                </a:lnTo>
                <a:lnTo>
                  <a:pt x="714285" y="358647"/>
                </a:lnTo>
                <a:lnTo>
                  <a:pt x="714285" y="358508"/>
                </a:lnTo>
                <a:close/>
              </a:path>
              <a:path w="714375" h="385444">
                <a:moveTo>
                  <a:pt x="25530" y="358647"/>
                </a:moveTo>
                <a:lnTo>
                  <a:pt x="25114" y="358647"/>
                </a:lnTo>
                <a:lnTo>
                  <a:pt x="25928" y="358770"/>
                </a:lnTo>
                <a:lnTo>
                  <a:pt x="25530" y="358647"/>
                </a:lnTo>
                <a:close/>
              </a:path>
              <a:path w="714375" h="385444">
                <a:moveTo>
                  <a:pt x="688059" y="358678"/>
                </a:moveTo>
                <a:close/>
              </a:path>
              <a:path w="714375" h="385444">
                <a:moveTo>
                  <a:pt x="26272" y="358694"/>
                </a:moveTo>
                <a:close/>
              </a:path>
              <a:path w="714375" h="385444">
                <a:moveTo>
                  <a:pt x="688200" y="358571"/>
                </a:moveTo>
                <a:lnTo>
                  <a:pt x="688059" y="358678"/>
                </a:lnTo>
                <a:lnTo>
                  <a:pt x="688200" y="358571"/>
                </a:lnTo>
                <a:close/>
              </a:path>
              <a:path w="714375" h="385444">
                <a:moveTo>
                  <a:pt x="687982" y="358709"/>
                </a:moveTo>
                <a:close/>
              </a:path>
              <a:path w="714375" h="385444">
                <a:moveTo>
                  <a:pt x="26130" y="358587"/>
                </a:moveTo>
                <a:lnTo>
                  <a:pt x="26307" y="358758"/>
                </a:lnTo>
                <a:lnTo>
                  <a:pt x="26130" y="358587"/>
                </a:lnTo>
                <a:close/>
              </a:path>
              <a:path w="714375" h="385444">
                <a:moveTo>
                  <a:pt x="25475" y="358508"/>
                </a:moveTo>
                <a:lnTo>
                  <a:pt x="25081" y="358508"/>
                </a:lnTo>
                <a:lnTo>
                  <a:pt x="26063" y="358756"/>
                </a:lnTo>
                <a:lnTo>
                  <a:pt x="25475" y="358508"/>
                </a:lnTo>
                <a:close/>
              </a:path>
              <a:path w="714375" h="385444">
                <a:moveTo>
                  <a:pt x="26279" y="358700"/>
                </a:moveTo>
                <a:close/>
              </a:path>
              <a:path w="714375" h="385444">
                <a:moveTo>
                  <a:pt x="26305" y="358689"/>
                </a:moveTo>
                <a:close/>
              </a:path>
              <a:path w="714375" h="385444">
                <a:moveTo>
                  <a:pt x="714285" y="358433"/>
                </a:moveTo>
                <a:lnTo>
                  <a:pt x="689030" y="358433"/>
                </a:lnTo>
                <a:lnTo>
                  <a:pt x="688267" y="358752"/>
                </a:lnTo>
                <a:lnTo>
                  <a:pt x="689228" y="358508"/>
                </a:lnTo>
                <a:lnTo>
                  <a:pt x="714285" y="358508"/>
                </a:lnTo>
                <a:close/>
              </a:path>
              <a:path w="714375" h="385444">
                <a:moveTo>
                  <a:pt x="714285" y="358166"/>
                </a:moveTo>
                <a:lnTo>
                  <a:pt x="688732" y="358166"/>
                </a:lnTo>
                <a:lnTo>
                  <a:pt x="688033" y="358747"/>
                </a:lnTo>
                <a:lnTo>
                  <a:pt x="688831" y="358258"/>
                </a:lnTo>
                <a:lnTo>
                  <a:pt x="714285" y="358258"/>
                </a:lnTo>
                <a:close/>
              </a:path>
              <a:path w="714375" h="385444">
                <a:moveTo>
                  <a:pt x="688020" y="358674"/>
                </a:moveTo>
                <a:close/>
              </a:path>
              <a:path w="714375" h="385444">
                <a:moveTo>
                  <a:pt x="26348" y="358626"/>
                </a:moveTo>
                <a:close/>
              </a:path>
              <a:path w="714375" h="385444">
                <a:moveTo>
                  <a:pt x="687988" y="358680"/>
                </a:moveTo>
                <a:close/>
              </a:path>
              <a:path w="714375" h="385444">
                <a:moveTo>
                  <a:pt x="26234" y="358625"/>
                </a:moveTo>
                <a:close/>
              </a:path>
              <a:path w="714375" h="385444">
                <a:moveTo>
                  <a:pt x="688011" y="358570"/>
                </a:moveTo>
                <a:lnTo>
                  <a:pt x="687947" y="358726"/>
                </a:lnTo>
                <a:lnTo>
                  <a:pt x="688011" y="358570"/>
                </a:lnTo>
                <a:close/>
              </a:path>
              <a:path w="714375" h="385444">
                <a:moveTo>
                  <a:pt x="26291" y="358643"/>
                </a:moveTo>
                <a:close/>
              </a:path>
              <a:path w="714375" h="385444">
                <a:moveTo>
                  <a:pt x="26330" y="358451"/>
                </a:moveTo>
                <a:lnTo>
                  <a:pt x="26354" y="358643"/>
                </a:lnTo>
                <a:lnTo>
                  <a:pt x="26330" y="358451"/>
                </a:lnTo>
                <a:close/>
              </a:path>
              <a:path w="714375" h="385444">
                <a:moveTo>
                  <a:pt x="688079" y="358621"/>
                </a:moveTo>
                <a:close/>
              </a:path>
              <a:path w="714375" h="385444">
                <a:moveTo>
                  <a:pt x="25533" y="358287"/>
                </a:moveTo>
                <a:lnTo>
                  <a:pt x="25262" y="358287"/>
                </a:lnTo>
                <a:lnTo>
                  <a:pt x="26163" y="358718"/>
                </a:lnTo>
                <a:lnTo>
                  <a:pt x="25533" y="358287"/>
                </a:lnTo>
                <a:close/>
              </a:path>
              <a:path w="714375" h="385444">
                <a:moveTo>
                  <a:pt x="714285" y="358258"/>
                </a:moveTo>
                <a:lnTo>
                  <a:pt x="688831" y="358258"/>
                </a:lnTo>
                <a:lnTo>
                  <a:pt x="688162" y="358715"/>
                </a:lnTo>
                <a:lnTo>
                  <a:pt x="689063" y="358288"/>
                </a:lnTo>
                <a:lnTo>
                  <a:pt x="714285" y="358288"/>
                </a:lnTo>
                <a:close/>
              </a:path>
              <a:path w="714375" h="385444">
                <a:moveTo>
                  <a:pt x="25684" y="358258"/>
                </a:moveTo>
                <a:lnTo>
                  <a:pt x="25490" y="358258"/>
                </a:lnTo>
                <a:lnTo>
                  <a:pt x="26230" y="358711"/>
                </a:lnTo>
                <a:lnTo>
                  <a:pt x="25684" y="358258"/>
                </a:lnTo>
                <a:close/>
              </a:path>
              <a:path w="714375" h="385444">
                <a:moveTo>
                  <a:pt x="688035" y="358627"/>
                </a:moveTo>
                <a:close/>
              </a:path>
              <a:path w="714375" h="385444">
                <a:moveTo>
                  <a:pt x="25530" y="358432"/>
                </a:moveTo>
                <a:lnTo>
                  <a:pt x="25295" y="358432"/>
                </a:lnTo>
                <a:lnTo>
                  <a:pt x="26019" y="358698"/>
                </a:lnTo>
                <a:lnTo>
                  <a:pt x="25530" y="358432"/>
                </a:lnTo>
                <a:close/>
              </a:path>
              <a:path w="714375" h="385444">
                <a:moveTo>
                  <a:pt x="26277" y="358600"/>
                </a:moveTo>
                <a:close/>
              </a:path>
              <a:path w="714375" h="385444">
                <a:moveTo>
                  <a:pt x="714285" y="358288"/>
                </a:moveTo>
                <a:lnTo>
                  <a:pt x="689063" y="358288"/>
                </a:lnTo>
                <a:lnTo>
                  <a:pt x="688312" y="358694"/>
                </a:lnTo>
                <a:lnTo>
                  <a:pt x="689030" y="358433"/>
                </a:lnTo>
                <a:lnTo>
                  <a:pt x="714285" y="358433"/>
                </a:lnTo>
                <a:lnTo>
                  <a:pt x="714285" y="358288"/>
                </a:lnTo>
                <a:close/>
              </a:path>
              <a:path w="714375" h="385444">
                <a:moveTo>
                  <a:pt x="688128" y="358577"/>
                </a:moveTo>
                <a:close/>
              </a:path>
              <a:path w="714375" h="385444">
                <a:moveTo>
                  <a:pt x="688092" y="358629"/>
                </a:moveTo>
                <a:close/>
              </a:path>
              <a:path w="714375" h="385444">
                <a:moveTo>
                  <a:pt x="688029" y="358485"/>
                </a:moveTo>
                <a:lnTo>
                  <a:pt x="687955" y="358686"/>
                </a:lnTo>
                <a:lnTo>
                  <a:pt x="688015" y="358550"/>
                </a:lnTo>
                <a:close/>
              </a:path>
              <a:path w="714375" h="385444">
                <a:moveTo>
                  <a:pt x="26211" y="358604"/>
                </a:moveTo>
                <a:close/>
              </a:path>
              <a:path w="714375" h="385444">
                <a:moveTo>
                  <a:pt x="26174" y="358515"/>
                </a:moveTo>
                <a:lnTo>
                  <a:pt x="26299" y="358684"/>
                </a:lnTo>
                <a:lnTo>
                  <a:pt x="26174" y="358515"/>
                </a:lnTo>
                <a:close/>
              </a:path>
              <a:path w="714375" h="385444">
                <a:moveTo>
                  <a:pt x="26164" y="358561"/>
                </a:moveTo>
                <a:close/>
              </a:path>
              <a:path w="714375" h="385444">
                <a:moveTo>
                  <a:pt x="26294" y="358478"/>
                </a:moveTo>
                <a:lnTo>
                  <a:pt x="26325" y="358621"/>
                </a:lnTo>
                <a:lnTo>
                  <a:pt x="26294" y="358478"/>
                </a:lnTo>
                <a:close/>
              </a:path>
              <a:path w="714375" h="385444">
                <a:moveTo>
                  <a:pt x="688045" y="358596"/>
                </a:moveTo>
                <a:close/>
              </a:path>
              <a:path w="714375" h="385444">
                <a:moveTo>
                  <a:pt x="26266" y="358562"/>
                </a:moveTo>
                <a:close/>
              </a:path>
              <a:path w="714375" h="385444">
                <a:moveTo>
                  <a:pt x="26209" y="358379"/>
                </a:moveTo>
                <a:lnTo>
                  <a:pt x="26270" y="358569"/>
                </a:lnTo>
                <a:lnTo>
                  <a:pt x="26209" y="358379"/>
                </a:lnTo>
                <a:close/>
              </a:path>
              <a:path w="714375" h="385444">
                <a:moveTo>
                  <a:pt x="688130" y="358322"/>
                </a:moveTo>
                <a:lnTo>
                  <a:pt x="688020" y="358550"/>
                </a:lnTo>
                <a:lnTo>
                  <a:pt x="688130" y="358322"/>
                </a:lnTo>
                <a:close/>
              </a:path>
              <a:path w="714375" h="385444">
                <a:moveTo>
                  <a:pt x="688140" y="358510"/>
                </a:moveTo>
                <a:lnTo>
                  <a:pt x="688027" y="358668"/>
                </a:lnTo>
                <a:lnTo>
                  <a:pt x="688140" y="358510"/>
                </a:lnTo>
                <a:close/>
              </a:path>
              <a:path w="714375" h="385444">
                <a:moveTo>
                  <a:pt x="688054" y="358566"/>
                </a:moveTo>
                <a:close/>
              </a:path>
              <a:path w="714375" h="385444">
                <a:moveTo>
                  <a:pt x="26246" y="358558"/>
                </a:moveTo>
                <a:close/>
              </a:path>
              <a:path w="714375" h="385444">
                <a:moveTo>
                  <a:pt x="688157" y="358550"/>
                </a:moveTo>
                <a:close/>
              </a:path>
              <a:path w="714375" h="385444">
                <a:moveTo>
                  <a:pt x="26079" y="358410"/>
                </a:moveTo>
                <a:lnTo>
                  <a:pt x="26205" y="358595"/>
                </a:lnTo>
                <a:lnTo>
                  <a:pt x="26079" y="358410"/>
                </a:lnTo>
                <a:close/>
              </a:path>
              <a:path w="714375" h="385444">
                <a:moveTo>
                  <a:pt x="26074" y="358330"/>
                </a:moveTo>
                <a:lnTo>
                  <a:pt x="26187" y="358528"/>
                </a:lnTo>
                <a:lnTo>
                  <a:pt x="26074" y="358330"/>
                </a:lnTo>
                <a:close/>
              </a:path>
              <a:path w="714375" h="385444">
                <a:moveTo>
                  <a:pt x="688271" y="358364"/>
                </a:moveTo>
                <a:lnTo>
                  <a:pt x="688141" y="358508"/>
                </a:lnTo>
                <a:lnTo>
                  <a:pt x="688271" y="358364"/>
                </a:lnTo>
                <a:close/>
              </a:path>
              <a:path w="714375" h="385444">
                <a:moveTo>
                  <a:pt x="688225" y="358356"/>
                </a:moveTo>
                <a:lnTo>
                  <a:pt x="688079" y="358550"/>
                </a:lnTo>
                <a:lnTo>
                  <a:pt x="688225" y="358356"/>
                </a:lnTo>
                <a:close/>
              </a:path>
              <a:path w="714375" h="385444">
                <a:moveTo>
                  <a:pt x="26208" y="358468"/>
                </a:moveTo>
                <a:lnTo>
                  <a:pt x="26277" y="358600"/>
                </a:lnTo>
                <a:lnTo>
                  <a:pt x="26208" y="358468"/>
                </a:lnTo>
                <a:close/>
              </a:path>
              <a:path w="714375" h="385444">
                <a:moveTo>
                  <a:pt x="688104" y="358485"/>
                </a:moveTo>
                <a:close/>
              </a:path>
              <a:path w="714375" h="385444">
                <a:moveTo>
                  <a:pt x="25708" y="358165"/>
                </a:moveTo>
                <a:lnTo>
                  <a:pt x="25573" y="358165"/>
                </a:lnTo>
                <a:lnTo>
                  <a:pt x="26130" y="358587"/>
                </a:lnTo>
                <a:lnTo>
                  <a:pt x="25708" y="358165"/>
                </a:lnTo>
                <a:close/>
              </a:path>
              <a:path w="714375" h="385444">
                <a:moveTo>
                  <a:pt x="714285" y="357546"/>
                </a:moveTo>
                <a:lnTo>
                  <a:pt x="688072" y="357546"/>
                </a:lnTo>
                <a:lnTo>
                  <a:pt x="687962" y="358584"/>
                </a:lnTo>
                <a:lnTo>
                  <a:pt x="688204" y="357648"/>
                </a:lnTo>
                <a:lnTo>
                  <a:pt x="688337" y="357648"/>
                </a:lnTo>
                <a:lnTo>
                  <a:pt x="714285" y="357559"/>
                </a:lnTo>
                <a:close/>
              </a:path>
              <a:path w="714375" h="385444">
                <a:moveTo>
                  <a:pt x="714285" y="357968"/>
                </a:moveTo>
                <a:lnTo>
                  <a:pt x="688798" y="357968"/>
                </a:lnTo>
                <a:lnTo>
                  <a:pt x="688200" y="358571"/>
                </a:lnTo>
                <a:lnTo>
                  <a:pt x="688732" y="358166"/>
                </a:lnTo>
                <a:lnTo>
                  <a:pt x="714285" y="358166"/>
                </a:lnTo>
                <a:lnTo>
                  <a:pt x="714285" y="357968"/>
                </a:lnTo>
                <a:close/>
              </a:path>
              <a:path w="714375" h="385444">
                <a:moveTo>
                  <a:pt x="25671" y="357967"/>
                </a:moveTo>
                <a:lnTo>
                  <a:pt x="25510" y="357967"/>
                </a:lnTo>
                <a:lnTo>
                  <a:pt x="26164" y="358561"/>
                </a:lnTo>
                <a:lnTo>
                  <a:pt x="25671" y="357967"/>
                </a:lnTo>
                <a:close/>
              </a:path>
              <a:path w="714375" h="385444">
                <a:moveTo>
                  <a:pt x="714285" y="357885"/>
                </a:moveTo>
                <a:lnTo>
                  <a:pt x="688699" y="357885"/>
                </a:lnTo>
                <a:lnTo>
                  <a:pt x="688157" y="358550"/>
                </a:lnTo>
                <a:lnTo>
                  <a:pt x="688798" y="357968"/>
                </a:lnTo>
                <a:lnTo>
                  <a:pt x="714285" y="357968"/>
                </a:lnTo>
                <a:close/>
              </a:path>
              <a:path w="714375" h="385444">
                <a:moveTo>
                  <a:pt x="688337" y="357648"/>
                </a:moveTo>
                <a:lnTo>
                  <a:pt x="688204" y="357648"/>
                </a:lnTo>
                <a:lnTo>
                  <a:pt x="688029" y="358485"/>
                </a:lnTo>
                <a:lnTo>
                  <a:pt x="688337" y="357648"/>
                </a:lnTo>
                <a:close/>
              </a:path>
              <a:path w="714375" h="385444">
                <a:moveTo>
                  <a:pt x="688585" y="357691"/>
                </a:moveTo>
                <a:lnTo>
                  <a:pt x="688435" y="357691"/>
                </a:lnTo>
                <a:lnTo>
                  <a:pt x="688104" y="358485"/>
                </a:lnTo>
                <a:lnTo>
                  <a:pt x="688585" y="357691"/>
                </a:lnTo>
                <a:close/>
              </a:path>
              <a:path w="714375" h="385444">
                <a:moveTo>
                  <a:pt x="26237" y="357559"/>
                </a:moveTo>
                <a:lnTo>
                  <a:pt x="25956" y="357559"/>
                </a:lnTo>
                <a:lnTo>
                  <a:pt x="26294" y="358478"/>
                </a:lnTo>
                <a:lnTo>
                  <a:pt x="26127" y="357648"/>
                </a:lnTo>
                <a:close/>
              </a:path>
              <a:path w="714375" h="385444">
                <a:moveTo>
                  <a:pt x="26351" y="357545"/>
                </a:moveTo>
                <a:lnTo>
                  <a:pt x="26376" y="358472"/>
                </a:lnTo>
                <a:lnTo>
                  <a:pt x="26351" y="357545"/>
                </a:lnTo>
                <a:close/>
              </a:path>
              <a:path w="714375" h="385444">
                <a:moveTo>
                  <a:pt x="25972" y="357611"/>
                </a:moveTo>
                <a:lnTo>
                  <a:pt x="25681" y="357611"/>
                </a:lnTo>
                <a:lnTo>
                  <a:pt x="26208" y="358468"/>
                </a:lnTo>
                <a:lnTo>
                  <a:pt x="25880" y="357690"/>
                </a:lnTo>
                <a:close/>
              </a:path>
              <a:path w="714375" h="385444">
                <a:moveTo>
                  <a:pt x="26247" y="357648"/>
                </a:moveTo>
                <a:lnTo>
                  <a:pt x="26330" y="358451"/>
                </a:lnTo>
                <a:lnTo>
                  <a:pt x="26247" y="357648"/>
                </a:lnTo>
                <a:close/>
              </a:path>
              <a:path w="714375" h="385444">
                <a:moveTo>
                  <a:pt x="25721" y="357885"/>
                </a:moveTo>
                <a:lnTo>
                  <a:pt x="26079" y="358410"/>
                </a:lnTo>
                <a:lnTo>
                  <a:pt x="25721" y="357885"/>
                </a:lnTo>
                <a:close/>
              </a:path>
              <a:path w="714375" h="385444">
                <a:moveTo>
                  <a:pt x="25996" y="357690"/>
                </a:moveTo>
                <a:lnTo>
                  <a:pt x="26209" y="358379"/>
                </a:lnTo>
                <a:lnTo>
                  <a:pt x="25996" y="357690"/>
                </a:lnTo>
                <a:close/>
              </a:path>
              <a:path w="714375" h="385444">
                <a:moveTo>
                  <a:pt x="714285" y="357677"/>
                </a:moveTo>
                <a:lnTo>
                  <a:pt x="688732" y="357677"/>
                </a:lnTo>
                <a:lnTo>
                  <a:pt x="688271" y="358364"/>
                </a:lnTo>
                <a:lnTo>
                  <a:pt x="688699" y="357885"/>
                </a:lnTo>
                <a:lnTo>
                  <a:pt x="714285" y="357885"/>
                </a:lnTo>
                <a:lnTo>
                  <a:pt x="714285" y="357677"/>
                </a:lnTo>
                <a:close/>
              </a:path>
              <a:path w="714375" h="385444">
                <a:moveTo>
                  <a:pt x="714285" y="357612"/>
                </a:moveTo>
                <a:lnTo>
                  <a:pt x="688633" y="357612"/>
                </a:lnTo>
                <a:lnTo>
                  <a:pt x="688225" y="358356"/>
                </a:lnTo>
                <a:lnTo>
                  <a:pt x="688732" y="357677"/>
                </a:lnTo>
                <a:lnTo>
                  <a:pt x="714285" y="357677"/>
                </a:lnTo>
                <a:close/>
              </a:path>
              <a:path w="714375" h="385444">
                <a:moveTo>
                  <a:pt x="714285" y="357335"/>
                </a:moveTo>
                <a:lnTo>
                  <a:pt x="687973" y="357335"/>
                </a:lnTo>
                <a:lnTo>
                  <a:pt x="687950" y="358355"/>
                </a:lnTo>
                <a:lnTo>
                  <a:pt x="688072" y="357546"/>
                </a:lnTo>
                <a:lnTo>
                  <a:pt x="714285" y="357546"/>
                </a:lnTo>
                <a:lnTo>
                  <a:pt x="714285" y="357335"/>
                </a:lnTo>
                <a:close/>
              </a:path>
              <a:path w="714375" h="385444">
                <a:moveTo>
                  <a:pt x="25717" y="357677"/>
                </a:moveTo>
                <a:lnTo>
                  <a:pt x="25579" y="357677"/>
                </a:lnTo>
                <a:lnTo>
                  <a:pt x="26074" y="358330"/>
                </a:lnTo>
                <a:lnTo>
                  <a:pt x="25717" y="357677"/>
                </a:lnTo>
                <a:close/>
              </a:path>
              <a:path w="714375" h="385444">
                <a:moveTo>
                  <a:pt x="714285" y="357559"/>
                </a:moveTo>
                <a:lnTo>
                  <a:pt x="688369" y="357559"/>
                </a:lnTo>
                <a:lnTo>
                  <a:pt x="688130" y="358322"/>
                </a:lnTo>
                <a:lnTo>
                  <a:pt x="688435" y="357691"/>
                </a:lnTo>
                <a:lnTo>
                  <a:pt x="688585" y="357691"/>
                </a:lnTo>
                <a:lnTo>
                  <a:pt x="714285" y="357612"/>
                </a:lnTo>
                <a:close/>
              </a:path>
              <a:path w="714375" h="385444">
                <a:moveTo>
                  <a:pt x="26385" y="357334"/>
                </a:moveTo>
                <a:lnTo>
                  <a:pt x="26385" y="358053"/>
                </a:lnTo>
                <a:lnTo>
                  <a:pt x="26385" y="357334"/>
                </a:lnTo>
                <a:close/>
              </a:path>
              <a:path w="714375" h="385444">
                <a:moveTo>
                  <a:pt x="688282" y="26929"/>
                </a:moveTo>
                <a:lnTo>
                  <a:pt x="688699" y="27700"/>
                </a:lnTo>
                <a:lnTo>
                  <a:pt x="687940" y="27700"/>
                </a:lnTo>
                <a:lnTo>
                  <a:pt x="687940" y="357873"/>
                </a:lnTo>
                <a:lnTo>
                  <a:pt x="687973" y="357335"/>
                </a:lnTo>
                <a:lnTo>
                  <a:pt x="714285" y="357335"/>
                </a:lnTo>
                <a:lnTo>
                  <a:pt x="714284" y="27535"/>
                </a:lnTo>
                <a:lnTo>
                  <a:pt x="688732" y="27535"/>
                </a:lnTo>
                <a:lnTo>
                  <a:pt x="688282" y="26929"/>
                </a:lnTo>
                <a:close/>
              </a:path>
              <a:path w="714375" h="385444">
                <a:moveTo>
                  <a:pt x="26143" y="26835"/>
                </a:moveTo>
                <a:lnTo>
                  <a:pt x="25612" y="27700"/>
                </a:lnTo>
                <a:lnTo>
                  <a:pt x="26341" y="27700"/>
                </a:lnTo>
                <a:lnTo>
                  <a:pt x="25925" y="27667"/>
                </a:lnTo>
                <a:lnTo>
                  <a:pt x="26143" y="26835"/>
                </a:lnTo>
                <a:close/>
              </a:path>
              <a:path w="714375" h="385444">
                <a:moveTo>
                  <a:pt x="26384" y="26938"/>
                </a:moveTo>
                <a:lnTo>
                  <a:pt x="26341" y="27700"/>
                </a:lnTo>
                <a:lnTo>
                  <a:pt x="26384" y="26938"/>
                </a:lnTo>
                <a:close/>
              </a:path>
              <a:path w="714375" h="385444">
                <a:moveTo>
                  <a:pt x="687940" y="27040"/>
                </a:moveTo>
                <a:lnTo>
                  <a:pt x="687940" y="27700"/>
                </a:lnTo>
                <a:lnTo>
                  <a:pt x="687940" y="27040"/>
                </a:lnTo>
                <a:close/>
              </a:path>
              <a:path w="714375" h="385444">
                <a:moveTo>
                  <a:pt x="687952" y="26782"/>
                </a:moveTo>
                <a:lnTo>
                  <a:pt x="687973" y="27700"/>
                </a:lnTo>
                <a:lnTo>
                  <a:pt x="688699" y="27700"/>
                </a:lnTo>
                <a:lnTo>
                  <a:pt x="688402" y="27667"/>
                </a:lnTo>
                <a:lnTo>
                  <a:pt x="688072" y="27568"/>
                </a:lnTo>
                <a:lnTo>
                  <a:pt x="687952" y="26782"/>
                </a:lnTo>
                <a:close/>
              </a:path>
              <a:path w="714375" h="385444">
                <a:moveTo>
                  <a:pt x="26263" y="26755"/>
                </a:moveTo>
                <a:lnTo>
                  <a:pt x="25925" y="27667"/>
                </a:lnTo>
                <a:lnTo>
                  <a:pt x="26342" y="27667"/>
                </a:lnTo>
                <a:lnTo>
                  <a:pt x="26097" y="27568"/>
                </a:lnTo>
                <a:lnTo>
                  <a:pt x="26263" y="26755"/>
                </a:lnTo>
                <a:close/>
              </a:path>
              <a:path w="714375" h="385444">
                <a:moveTo>
                  <a:pt x="688127" y="26798"/>
                </a:moveTo>
                <a:lnTo>
                  <a:pt x="688402" y="27667"/>
                </a:lnTo>
                <a:lnTo>
                  <a:pt x="688679" y="27667"/>
                </a:lnTo>
                <a:lnTo>
                  <a:pt x="688501" y="27568"/>
                </a:lnTo>
                <a:lnTo>
                  <a:pt x="688127" y="26798"/>
                </a:lnTo>
                <a:close/>
              </a:path>
              <a:path w="714375" h="385444">
                <a:moveTo>
                  <a:pt x="26189" y="26824"/>
                </a:moveTo>
                <a:lnTo>
                  <a:pt x="25830" y="27568"/>
                </a:lnTo>
                <a:lnTo>
                  <a:pt x="26189" y="26824"/>
                </a:lnTo>
                <a:close/>
              </a:path>
              <a:path w="714375" h="385444">
                <a:moveTo>
                  <a:pt x="26323" y="26689"/>
                </a:moveTo>
                <a:lnTo>
                  <a:pt x="26097" y="27568"/>
                </a:lnTo>
                <a:lnTo>
                  <a:pt x="26233" y="27568"/>
                </a:lnTo>
                <a:lnTo>
                  <a:pt x="26323" y="26689"/>
                </a:lnTo>
                <a:close/>
              </a:path>
              <a:path w="714375" h="385444">
                <a:moveTo>
                  <a:pt x="26372" y="26652"/>
                </a:moveTo>
                <a:lnTo>
                  <a:pt x="26233" y="27568"/>
                </a:lnTo>
                <a:lnTo>
                  <a:pt x="26372" y="26652"/>
                </a:lnTo>
                <a:close/>
              </a:path>
              <a:path w="714375" h="385444">
                <a:moveTo>
                  <a:pt x="687995" y="26732"/>
                </a:moveTo>
                <a:lnTo>
                  <a:pt x="688072" y="27568"/>
                </a:lnTo>
                <a:lnTo>
                  <a:pt x="688204" y="27568"/>
                </a:lnTo>
                <a:lnTo>
                  <a:pt x="687995" y="26732"/>
                </a:lnTo>
                <a:close/>
              </a:path>
              <a:path w="714375" h="385444">
                <a:moveTo>
                  <a:pt x="688008" y="26604"/>
                </a:moveTo>
                <a:lnTo>
                  <a:pt x="688204" y="27568"/>
                </a:lnTo>
                <a:lnTo>
                  <a:pt x="688365" y="27568"/>
                </a:lnTo>
                <a:lnTo>
                  <a:pt x="688008" y="26604"/>
                </a:lnTo>
                <a:close/>
              </a:path>
              <a:path w="714375" h="385444">
                <a:moveTo>
                  <a:pt x="688216" y="26904"/>
                </a:moveTo>
                <a:lnTo>
                  <a:pt x="688501" y="27568"/>
                </a:lnTo>
                <a:lnTo>
                  <a:pt x="688216" y="26904"/>
                </a:lnTo>
                <a:close/>
              </a:path>
              <a:path w="714375" h="385444">
                <a:moveTo>
                  <a:pt x="26031" y="26932"/>
                </a:moveTo>
                <a:lnTo>
                  <a:pt x="25579" y="27535"/>
                </a:lnTo>
                <a:lnTo>
                  <a:pt x="26031" y="26932"/>
                </a:lnTo>
                <a:close/>
              </a:path>
              <a:path w="714375" h="385444">
                <a:moveTo>
                  <a:pt x="688286" y="26872"/>
                </a:moveTo>
                <a:lnTo>
                  <a:pt x="688732" y="27535"/>
                </a:lnTo>
                <a:lnTo>
                  <a:pt x="714284" y="27535"/>
                </a:lnTo>
                <a:lnTo>
                  <a:pt x="688831" y="27469"/>
                </a:lnTo>
                <a:lnTo>
                  <a:pt x="688286" y="26872"/>
                </a:lnTo>
                <a:close/>
              </a:path>
              <a:path w="714375" h="385444">
                <a:moveTo>
                  <a:pt x="26043" y="26854"/>
                </a:moveTo>
                <a:lnTo>
                  <a:pt x="25483" y="27469"/>
                </a:lnTo>
                <a:lnTo>
                  <a:pt x="25624" y="27469"/>
                </a:lnTo>
                <a:lnTo>
                  <a:pt x="26043" y="26854"/>
                </a:lnTo>
                <a:close/>
              </a:path>
              <a:path w="714375" h="385444">
                <a:moveTo>
                  <a:pt x="688293" y="26811"/>
                </a:moveTo>
                <a:lnTo>
                  <a:pt x="688831" y="27469"/>
                </a:lnTo>
                <a:lnTo>
                  <a:pt x="714284" y="27469"/>
                </a:lnTo>
                <a:lnTo>
                  <a:pt x="714284" y="27271"/>
                </a:lnTo>
                <a:lnTo>
                  <a:pt x="688798" y="27271"/>
                </a:lnTo>
                <a:lnTo>
                  <a:pt x="688293" y="26811"/>
                </a:lnTo>
                <a:close/>
              </a:path>
              <a:path w="714375" h="385444">
                <a:moveTo>
                  <a:pt x="26059" y="26771"/>
                </a:moveTo>
                <a:lnTo>
                  <a:pt x="25510" y="27271"/>
                </a:lnTo>
                <a:lnTo>
                  <a:pt x="25646" y="27271"/>
                </a:lnTo>
                <a:lnTo>
                  <a:pt x="26059" y="26771"/>
                </a:lnTo>
                <a:close/>
              </a:path>
              <a:path w="714375" h="385444">
                <a:moveTo>
                  <a:pt x="688157" y="26630"/>
                </a:moveTo>
                <a:lnTo>
                  <a:pt x="688798" y="27271"/>
                </a:lnTo>
                <a:lnTo>
                  <a:pt x="714284" y="27271"/>
                </a:lnTo>
                <a:lnTo>
                  <a:pt x="714284" y="27106"/>
                </a:lnTo>
                <a:lnTo>
                  <a:pt x="689029" y="27106"/>
                </a:lnTo>
                <a:lnTo>
                  <a:pt x="688732" y="27073"/>
                </a:lnTo>
                <a:lnTo>
                  <a:pt x="688157" y="26630"/>
                </a:lnTo>
                <a:close/>
              </a:path>
              <a:path w="714375" h="385444">
                <a:moveTo>
                  <a:pt x="26145" y="26595"/>
                </a:moveTo>
                <a:lnTo>
                  <a:pt x="25302" y="27106"/>
                </a:lnTo>
                <a:lnTo>
                  <a:pt x="25675" y="27106"/>
                </a:lnTo>
                <a:lnTo>
                  <a:pt x="26145" y="26595"/>
                </a:lnTo>
                <a:close/>
              </a:path>
              <a:path w="714375" h="385444">
                <a:moveTo>
                  <a:pt x="688314" y="26617"/>
                </a:moveTo>
                <a:lnTo>
                  <a:pt x="689029" y="27106"/>
                </a:lnTo>
                <a:lnTo>
                  <a:pt x="714284" y="27106"/>
                </a:lnTo>
                <a:lnTo>
                  <a:pt x="714284" y="26974"/>
                </a:lnTo>
                <a:lnTo>
                  <a:pt x="689062" y="26974"/>
                </a:lnTo>
                <a:lnTo>
                  <a:pt x="688314" y="26617"/>
                </a:lnTo>
                <a:close/>
              </a:path>
              <a:path w="714375" h="385444">
                <a:moveTo>
                  <a:pt x="26146" y="26635"/>
                </a:moveTo>
                <a:lnTo>
                  <a:pt x="25572" y="27073"/>
                </a:lnTo>
                <a:lnTo>
                  <a:pt x="25708" y="27073"/>
                </a:lnTo>
                <a:lnTo>
                  <a:pt x="26146" y="26635"/>
                </a:lnTo>
                <a:close/>
              </a:path>
              <a:path w="714375" h="385444">
                <a:moveTo>
                  <a:pt x="688094" y="26540"/>
                </a:moveTo>
                <a:lnTo>
                  <a:pt x="688732" y="27073"/>
                </a:lnTo>
                <a:lnTo>
                  <a:pt x="688975" y="27073"/>
                </a:lnTo>
                <a:lnTo>
                  <a:pt x="688094" y="26540"/>
                </a:lnTo>
                <a:close/>
              </a:path>
              <a:path w="714375" h="385444">
                <a:moveTo>
                  <a:pt x="26034" y="26602"/>
                </a:moveTo>
                <a:lnTo>
                  <a:pt x="25262" y="26974"/>
                </a:lnTo>
                <a:lnTo>
                  <a:pt x="25493" y="26974"/>
                </a:lnTo>
                <a:lnTo>
                  <a:pt x="26034" y="26602"/>
                </a:lnTo>
                <a:close/>
              </a:path>
              <a:path w="714375" h="385444">
                <a:moveTo>
                  <a:pt x="688366" y="26601"/>
                </a:moveTo>
                <a:lnTo>
                  <a:pt x="689062" y="26974"/>
                </a:lnTo>
                <a:lnTo>
                  <a:pt x="714284" y="26974"/>
                </a:lnTo>
                <a:lnTo>
                  <a:pt x="714284" y="26842"/>
                </a:lnTo>
                <a:lnTo>
                  <a:pt x="689029" y="26842"/>
                </a:lnTo>
                <a:lnTo>
                  <a:pt x="688366" y="26601"/>
                </a:lnTo>
                <a:close/>
              </a:path>
              <a:path w="714375" h="385444">
                <a:moveTo>
                  <a:pt x="26217" y="26662"/>
                </a:moveTo>
                <a:lnTo>
                  <a:pt x="26031" y="26932"/>
                </a:lnTo>
                <a:lnTo>
                  <a:pt x="26196" y="26711"/>
                </a:lnTo>
                <a:close/>
              </a:path>
              <a:path w="714375" h="385444">
                <a:moveTo>
                  <a:pt x="688128" y="26700"/>
                </a:moveTo>
                <a:lnTo>
                  <a:pt x="688282" y="26929"/>
                </a:lnTo>
                <a:lnTo>
                  <a:pt x="688193" y="26771"/>
                </a:lnTo>
                <a:close/>
              </a:path>
              <a:path w="714375" h="385444">
                <a:moveTo>
                  <a:pt x="688084" y="26662"/>
                </a:moveTo>
                <a:lnTo>
                  <a:pt x="688216" y="26904"/>
                </a:lnTo>
                <a:lnTo>
                  <a:pt x="688157" y="26767"/>
                </a:lnTo>
                <a:close/>
              </a:path>
              <a:path w="714375" h="385444">
                <a:moveTo>
                  <a:pt x="688145" y="26676"/>
                </a:moveTo>
                <a:lnTo>
                  <a:pt x="688286" y="26872"/>
                </a:lnTo>
                <a:lnTo>
                  <a:pt x="688160" y="26690"/>
                </a:lnTo>
                <a:close/>
              </a:path>
              <a:path w="714375" h="385444">
                <a:moveTo>
                  <a:pt x="26180" y="26660"/>
                </a:moveTo>
                <a:lnTo>
                  <a:pt x="26043" y="26854"/>
                </a:lnTo>
                <a:lnTo>
                  <a:pt x="26180" y="26660"/>
                </a:lnTo>
                <a:close/>
              </a:path>
              <a:path w="714375" h="385444">
                <a:moveTo>
                  <a:pt x="25974" y="26593"/>
                </a:moveTo>
                <a:lnTo>
                  <a:pt x="25295" y="26842"/>
                </a:lnTo>
                <a:lnTo>
                  <a:pt x="25508" y="26842"/>
                </a:lnTo>
                <a:lnTo>
                  <a:pt x="25974" y="26593"/>
                </a:lnTo>
                <a:close/>
              </a:path>
              <a:path w="714375" h="385444">
                <a:moveTo>
                  <a:pt x="688216" y="26494"/>
                </a:moveTo>
                <a:lnTo>
                  <a:pt x="689029" y="26842"/>
                </a:lnTo>
                <a:lnTo>
                  <a:pt x="714284" y="26842"/>
                </a:lnTo>
                <a:lnTo>
                  <a:pt x="689227" y="26743"/>
                </a:lnTo>
                <a:lnTo>
                  <a:pt x="688216" y="26494"/>
                </a:lnTo>
                <a:close/>
              </a:path>
              <a:path w="714375" h="385444">
                <a:moveTo>
                  <a:pt x="26244" y="26649"/>
                </a:moveTo>
                <a:lnTo>
                  <a:pt x="26143" y="26835"/>
                </a:lnTo>
                <a:lnTo>
                  <a:pt x="26244" y="26649"/>
                </a:lnTo>
                <a:close/>
              </a:path>
              <a:path w="714375" h="385444">
                <a:moveTo>
                  <a:pt x="26298" y="26582"/>
                </a:moveTo>
                <a:lnTo>
                  <a:pt x="26218" y="26732"/>
                </a:lnTo>
                <a:lnTo>
                  <a:pt x="26298" y="26582"/>
                </a:lnTo>
                <a:close/>
              </a:path>
              <a:path w="714375" h="385444">
                <a:moveTo>
                  <a:pt x="688094" y="26583"/>
                </a:moveTo>
                <a:lnTo>
                  <a:pt x="688293" y="26811"/>
                </a:lnTo>
                <a:lnTo>
                  <a:pt x="688137" y="26620"/>
                </a:lnTo>
                <a:close/>
              </a:path>
              <a:path w="714375" h="385444">
                <a:moveTo>
                  <a:pt x="688025" y="26588"/>
                </a:moveTo>
                <a:lnTo>
                  <a:pt x="688127" y="26798"/>
                </a:lnTo>
                <a:lnTo>
                  <a:pt x="688025" y="26588"/>
                </a:lnTo>
                <a:close/>
              </a:path>
              <a:path w="714375" h="385444">
                <a:moveTo>
                  <a:pt x="688101" y="26636"/>
                </a:moveTo>
                <a:lnTo>
                  <a:pt x="688201" y="26778"/>
                </a:lnTo>
                <a:lnTo>
                  <a:pt x="688101" y="26636"/>
                </a:lnTo>
                <a:close/>
              </a:path>
              <a:path w="714375" h="385444">
                <a:moveTo>
                  <a:pt x="26228" y="26573"/>
                </a:moveTo>
                <a:lnTo>
                  <a:pt x="26059" y="26771"/>
                </a:lnTo>
                <a:lnTo>
                  <a:pt x="26228" y="26573"/>
                </a:lnTo>
                <a:close/>
              </a:path>
              <a:path w="714375" h="385444">
                <a:moveTo>
                  <a:pt x="26242" y="26603"/>
                </a:moveTo>
                <a:lnTo>
                  <a:pt x="26122" y="26767"/>
                </a:lnTo>
                <a:lnTo>
                  <a:pt x="26242" y="26603"/>
                </a:lnTo>
                <a:close/>
              </a:path>
              <a:path w="714375" h="385444">
                <a:moveTo>
                  <a:pt x="26339" y="26528"/>
                </a:moveTo>
                <a:lnTo>
                  <a:pt x="26263" y="26755"/>
                </a:lnTo>
                <a:lnTo>
                  <a:pt x="26326" y="26585"/>
                </a:lnTo>
                <a:close/>
              </a:path>
              <a:path w="714375" h="385444">
                <a:moveTo>
                  <a:pt x="688078" y="26644"/>
                </a:moveTo>
                <a:close/>
              </a:path>
              <a:path w="714375" h="385444">
                <a:moveTo>
                  <a:pt x="26112" y="26490"/>
                </a:moveTo>
                <a:lnTo>
                  <a:pt x="25080" y="26743"/>
                </a:lnTo>
                <a:lnTo>
                  <a:pt x="25524" y="26743"/>
                </a:lnTo>
                <a:lnTo>
                  <a:pt x="26112" y="26490"/>
                </a:lnTo>
                <a:close/>
              </a:path>
              <a:path w="714375" h="385444">
                <a:moveTo>
                  <a:pt x="688370" y="26486"/>
                </a:moveTo>
                <a:lnTo>
                  <a:pt x="689227" y="26743"/>
                </a:lnTo>
                <a:lnTo>
                  <a:pt x="714284" y="26743"/>
                </a:lnTo>
                <a:lnTo>
                  <a:pt x="714284" y="26612"/>
                </a:lnTo>
                <a:lnTo>
                  <a:pt x="689194" y="26612"/>
                </a:lnTo>
                <a:lnTo>
                  <a:pt x="688370" y="26486"/>
                </a:lnTo>
                <a:close/>
              </a:path>
              <a:path w="714375" h="385444">
                <a:moveTo>
                  <a:pt x="687946" y="26500"/>
                </a:moveTo>
                <a:lnTo>
                  <a:pt x="687995" y="26732"/>
                </a:lnTo>
                <a:lnTo>
                  <a:pt x="687962" y="26518"/>
                </a:lnTo>
                <a:close/>
              </a:path>
              <a:path w="714375" h="385444">
                <a:moveTo>
                  <a:pt x="26252" y="26624"/>
                </a:moveTo>
                <a:close/>
              </a:path>
              <a:path w="714375" h="385444">
                <a:moveTo>
                  <a:pt x="688022" y="26583"/>
                </a:moveTo>
                <a:lnTo>
                  <a:pt x="688099" y="26711"/>
                </a:lnTo>
                <a:lnTo>
                  <a:pt x="688022" y="26583"/>
                </a:lnTo>
                <a:close/>
              </a:path>
              <a:path w="714375" h="385444">
                <a:moveTo>
                  <a:pt x="688065" y="26603"/>
                </a:moveTo>
                <a:close/>
              </a:path>
              <a:path w="714375" h="385444">
                <a:moveTo>
                  <a:pt x="688108" y="26607"/>
                </a:moveTo>
                <a:close/>
              </a:path>
              <a:path w="714375" h="385444">
                <a:moveTo>
                  <a:pt x="26300" y="26575"/>
                </a:moveTo>
                <a:close/>
              </a:path>
              <a:path w="714375" h="385444">
                <a:moveTo>
                  <a:pt x="26374" y="26489"/>
                </a:moveTo>
                <a:lnTo>
                  <a:pt x="26323" y="26689"/>
                </a:lnTo>
                <a:lnTo>
                  <a:pt x="26374" y="26489"/>
                </a:lnTo>
                <a:close/>
              </a:path>
              <a:path w="714375" h="385444">
                <a:moveTo>
                  <a:pt x="688070" y="26564"/>
                </a:moveTo>
                <a:close/>
              </a:path>
              <a:path w="714375" h="385444">
                <a:moveTo>
                  <a:pt x="26265" y="26583"/>
                </a:moveTo>
                <a:close/>
              </a:path>
              <a:path w="714375" h="385444">
                <a:moveTo>
                  <a:pt x="26269" y="26542"/>
                </a:moveTo>
                <a:close/>
              </a:path>
              <a:path w="714375" h="385444">
                <a:moveTo>
                  <a:pt x="26301" y="26570"/>
                </a:moveTo>
                <a:close/>
              </a:path>
              <a:path w="714375" h="385444">
                <a:moveTo>
                  <a:pt x="688005" y="26549"/>
                </a:moveTo>
                <a:close/>
              </a:path>
              <a:path w="714375" h="385444">
                <a:moveTo>
                  <a:pt x="688047" y="26546"/>
                </a:moveTo>
                <a:close/>
              </a:path>
              <a:path w="714375" h="385444">
                <a:moveTo>
                  <a:pt x="26250" y="26532"/>
                </a:moveTo>
                <a:close/>
              </a:path>
              <a:path w="714375" h="385444">
                <a:moveTo>
                  <a:pt x="688096" y="26570"/>
                </a:moveTo>
                <a:close/>
              </a:path>
              <a:path w="714375" h="385444">
                <a:moveTo>
                  <a:pt x="26306" y="26545"/>
                </a:moveTo>
                <a:close/>
              </a:path>
              <a:path w="714375" h="385444">
                <a:moveTo>
                  <a:pt x="26241" y="26563"/>
                </a:moveTo>
                <a:close/>
              </a:path>
              <a:path w="714375" h="385444">
                <a:moveTo>
                  <a:pt x="688040" y="26482"/>
                </a:moveTo>
                <a:lnTo>
                  <a:pt x="688314" y="26617"/>
                </a:lnTo>
                <a:lnTo>
                  <a:pt x="688040" y="26482"/>
                </a:lnTo>
                <a:close/>
              </a:path>
              <a:path w="714375" h="385444">
                <a:moveTo>
                  <a:pt x="25933" y="26488"/>
                </a:moveTo>
                <a:lnTo>
                  <a:pt x="25113" y="26611"/>
                </a:lnTo>
                <a:lnTo>
                  <a:pt x="25521" y="26611"/>
                </a:lnTo>
                <a:lnTo>
                  <a:pt x="25933" y="26488"/>
                </a:lnTo>
                <a:close/>
              </a:path>
              <a:path w="714375" h="385444">
                <a:moveTo>
                  <a:pt x="688285" y="26432"/>
                </a:moveTo>
                <a:lnTo>
                  <a:pt x="689194" y="26612"/>
                </a:lnTo>
                <a:lnTo>
                  <a:pt x="714284" y="26612"/>
                </a:lnTo>
                <a:lnTo>
                  <a:pt x="714284" y="26480"/>
                </a:lnTo>
                <a:lnTo>
                  <a:pt x="688285" y="26432"/>
                </a:lnTo>
                <a:close/>
              </a:path>
              <a:path w="714375" h="385444">
                <a:moveTo>
                  <a:pt x="688078" y="26551"/>
                </a:moveTo>
                <a:close/>
              </a:path>
              <a:path w="714375" h="385444">
                <a:moveTo>
                  <a:pt x="26281" y="26532"/>
                </a:moveTo>
                <a:close/>
              </a:path>
              <a:path w="714375" h="385444">
                <a:moveTo>
                  <a:pt x="687987" y="26500"/>
                </a:moveTo>
                <a:close/>
              </a:path>
              <a:path w="714375" h="385444">
                <a:moveTo>
                  <a:pt x="26278" y="26482"/>
                </a:moveTo>
                <a:lnTo>
                  <a:pt x="26124" y="26540"/>
                </a:lnTo>
                <a:lnTo>
                  <a:pt x="26278" y="26482"/>
                </a:lnTo>
                <a:close/>
              </a:path>
              <a:path w="714375" h="385444">
                <a:moveTo>
                  <a:pt x="688091" y="26463"/>
                </a:moveTo>
                <a:lnTo>
                  <a:pt x="688366" y="26601"/>
                </a:lnTo>
                <a:lnTo>
                  <a:pt x="688121" y="26471"/>
                </a:lnTo>
                <a:close/>
              </a:path>
              <a:path w="714375" h="385444">
                <a:moveTo>
                  <a:pt x="26274" y="26488"/>
                </a:moveTo>
                <a:lnTo>
                  <a:pt x="26145" y="26595"/>
                </a:lnTo>
                <a:lnTo>
                  <a:pt x="26274" y="26488"/>
                </a:lnTo>
                <a:close/>
              </a:path>
              <a:path w="714375" h="385444">
                <a:moveTo>
                  <a:pt x="26244" y="26458"/>
                </a:moveTo>
                <a:lnTo>
                  <a:pt x="25974" y="26593"/>
                </a:lnTo>
                <a:lnTo>
                  <a:pt x="26136" y="26532"/>
                </a:lnTo>
                <a:close/>
              </a:path>
              <a:path w="714375" h="385444">
                <a:moveTo>
                  <a:pt x="26314" y="26507"/>
                </a:moveTo>
                <a:close/>
              </a:path>
              <a:path w="714375" h="385444">
                <a:moveTo>
                  <a:pt x="26270" y="26520"/>
                </a:moveTo>
                <a:close/>
              </a:path>
              <a:path w="714375" h="385444">
                <a:moveTo>
                  <a:pt x="26281" y="26513"/>
                </a:moveTo>
                <a:close/>
              </a:path>
              <a:path w="714375" h="385444">
                <a:moveTo>
                  <a:pt x="687982" y="26472"/>
                </a:moveTo>
                <a:close/>
              </a:path>
              <a:path w="714375" h="385444">
                <a:moveTo>
                  <a:pt x="26344" y="26484"/>
                </a:moveTo>
                <a:close/>
              </a:path>
              <a:path w="714375" h="385444">
                <a:moveTo>
                  <a:pt x="688021" y="26446"/>
                </a:moveTo>
                <a:lnTo>
                  <a:pt x="688206" y="26542"/>
                </a:lnTo>
                <a:lnTo>
                  <a:pt x="688076" y="26460"/>
                </a:lnTo>
                <a:close/>
              </a:path>
              <a:path w="714375" h="385444">
                <a:moveTo>
                  <a:pt x="688053" y="26506"/>
                </a:moveTo>
                <a:close/>
              </a:path>
              <a:path w="714375" h="385444">
                <a:moveTo>
                  <a:pt x="26298" y="26444"/>
                </a:moveTo>
                <a:lnTo>
                  <a:pt x="26131" y="26535"/>
                </a:lnTo>
                <a:lnTo>
                  <a:pt x="26284" y="26471"/>
                </a:lnTo>
                <a:close/>
              </a:path>
              <a:path w="714375" h="385444">
                <a:moveTo>
                  <a:pt x="26317" y="26491"/>
                </a:moveTo>
                <a:close/>
              </a:path>
              <a:path w="714375" h="385444">
                <a:moveTo>
                  <a:pt x="26297" y="26476"/>
                </a:moveTo>
                <a:close/>
              </a:path>
              <a:path w="714375" h="385444">
                <a:moveTo>
                  <a:pt x="687990" y="26464"/>
                </a:moveTo>
                <a:close/>
              </a:path>
              <a:path w="714375" h="385444">
                <a:moveTo>
                  <a:pt x="687979" y="26460"/>
                </a:moveTo>
                <a:close/>
              </a:path>
              <a:path w="714375" h="385444">
                <a:moveTo>
                  <a:pt x="688068" y="26441"/>
                </a:moveTo>
                <a:lnTo>
                  <a:pt x="688216" y="26494"/>
                </a:lnTo>
                <a:lnTo>
                  <a:pt x="688068" y="26441"/>
                </a:lnTo>
                <a:close/>
              </a:path>
              <a:path w="714375" h="385444">
                <a:moveTo>
                  <a:pt x="26264" y="26438"/>
                </a:moveTo>
                <a:lnTo>
                  <a:pt x="26112" y="26490"/>
                </a:lnTo>
                <a:lnTo>
                  <a:pt x="26264" y="26438"/>
                </a:lnTo>
                <a:close/>
              </a:path>
              <a:path w="714375" h="385444">
                <a:moveTo>
                  <a:pt x="26282" y="26417"/>
                </a:moveTo>
                <a:lnTo>
                  <a:pt x="26127" y="26430"/>
                </a:lnTo>
                <a:lnTo>
                  <a:pt x="25933" y="26488"/>
                </a:lnTo>
                <a:lnTo>
                  <a:pt x="26213" y="26446"/>
                </a:lnTo>
                <a:close/>
              </a:path>
              <a:path w="714375" h="385444">
                <a:moveTo>
                  <a:pt x="688036" y="26417"/>
                </a:moveTo>
                <a:lnTo>
                  <a:pt x="688370" y="26486"/>
                </a:lnTo>
                <a:lnTo>
                  <a:pt x="688178" y="26429"/>
                </a:lnTo>
                <a:lnTo>
                  <a:pt x="688036" y="26417"/>
                </a:lnTo>
                <a:close/>
              </a:path>
              <a:path w="714375" h="385444">
                <a:moveTo>
                  <a:pt x="26026" y="26432"/>
                </a:moveTo>
                <a:lnTo>
                  <a:pt x="25252" y="26479"/>
                </a:lnTo>
                <a:lnTo>
                  <a:pt x="25785" y="26479"/>
                </a:lnTo>
                <a:lnTo>
                  <a:pt x="26026" y="26432"/>
                </a:lnTo>
                <a:close/>
              </a:path>
              <a:path w="714375" h="385444">
                <a:moveTo>
                  <a:pt x="714047" y="25062"/>
                </a:moveTo>
                <a:lnTo>
                  <a:pt x="687841" y="25062"/>
                </a:lnTo>
                <a:lnTo>
                  <a:pt x="687952" y="26248"/>
                </a:lnTo>
                <a:lnTo>
                  <a:pt x="689062" y="26480"/>
                </a:lnTo>
                <a:lnTo>
                  <a:pt x="714284" y="26480"/>
                </a:lnTo>
                <a:lnTo>
                  <a:pt x="714262" y="26106"/>
                </a:lnTo>
                <a:lnTo>
                  <a:pt x="714047" y="25062"/>
                </a:lnTo>
                <a:close/>
              </a:path>
              <a:path w="714375" h="385444">
                <a:moveTo>
                  <a:pt x="687974" y="26435"/>
                </a:moveTo>
                <a:close/>
              </a:path>
              <a:path w="714375" h="385444">
                <a:moveTo>
                  <a:pt x="688055" y="26439"/>
                </a:moveTo>
                <a:close/>
              </a:path>
              <a:path w="714375" h="385444">
                <a:moveTo>
                  <a:pt x="687975" y="26441"/>
                </a:moveTo>
                <a:close/>
              </a:path>
              <a:path w="714375" h="385444">
                <a:moveTo>
                  <a:pt x="26275" y="26436"/>
                </a:moveTo>
                <a:close/>
              </a:path>
              <a:path w="714375" h="385444">
                <a:moveTo>
                  <a:pt x="688014" y="26432"/>
                </a:moveTo>
                <a:close/>
              </a:path>
              <a:path w="714375" h="385444">
                <a:moveTo>
                  <a:pt x="26305" y="26432"/>
                </a:moveTo>
                <a:close/>
              </a:path>
              <a:path w="714375" h="385444">
                <a:moveTo>
                  <a:pt x="687860" y="26416"/>
                </a:moveTo>
                <a:close/>
              </a:path>
              <a:path w="714375" h="385444">
                <a:moveTo>
                  <a:pt x="688023" y="26416"/>
                </a:moveTo>
                <a:close/>
              </a:path>
              <a:path w="714375" h="385444">
                <a:moveTo>
                  <a:pt x="26306" y="26415"/>
                </a:moveTo>
                <a:close/>
              </a:path>
              <a:path w="714375" h="385444">
                <a:moveTo>
                  <a:pt x="688007" y="26415"/>
                </a:moveTo>
                <a:close/>
              </a:path>
              <a:path w="714375" h="385444">
                <a:moveTo>
                  <a:pt x="26314" y="26415"/>
                </a:moveTo>
                <a:close/>
              </a:path>
              <a:path w="714375" h="385444">
                <a:moveTo>
                  <a:pt x="26295" y="26379"/>
                </a:moveTo>
                <a:lnTo>
                  <a:pt x="26026" y="26432"/>
                </a:lnTo>
                <a:lnTo>
                  <a:pt x="26295" y="26379"/>
                </a:lnTo>
                <a:close/>
              </a:path>
              <a:path w="714375" h="385444">
                <a:moveTo>
                  <a:pt x="688004" y="26377"/>
                </a:moveTo>
                <a:lnTo>
                  <a:pt x="688163" y="26425"/>
                </a:lnTo>
                <a:lnTo>
                  <a:pt x="688004" y="26377"/>
                </a:lnTo>
                <a:close/>
              </a:path>
              <a:path w="714375" h="385444">
                <a:moveTo>
                  <a:pt x="26331" y="26372"/>
                </a:moveTo>
                <a:lnTo>
                  <a:pt x="26142" y="26425"/>
                </a:lnTo>
                <a:lnTo>
                  <a:pt x="26300" y="26409"/>
                </a:lnTo>
                <a:close/>
              </a:path>
              <a:path w="714375" h="385444">
                <a:moveTo>
                  <a:pt x="687993" y="26375"/>
                </a:moveTo>
                <a:lnTo>
                  <a:pt x="688164" y="26425"/>
                </a:lnTo>
                <a:lnTo>
                  <a:pt x="687993" y="26375"/>
                </a:lnTo>
                <a:close/>
              </a:path>
              <a:path w="714375" h="385444">
                <a:moveTo>
                  <a:pt x="26322" y="26399"/>
                </a:moveTo>
                <a:close/>
              </a:path>
              <a:path w="714375" h="385444">
                <a:moveTo>
                  <a:pt x="687964" y="26387"/>
                </a:moveTo>
                <a:close/>
              </a:path>
              <a:path w="714375" h="385444">
                <a:moveTo>
                  <a:pt x="26468" y="26350"/>
                </a:moveTo>
                <a:close/>
              </a:path>
              <a:path w="714375" h="385444">
                <a:moveTo>
                  <a:pt x="687853" y="26351"/>
                </a:moveTo>
                <a:close/>
              </a:path>
              <a:path w="714375" h="385444">
                <a:moveTo>
                  <a:pt x="687805" y="26346"/>
                </a:moveTo>
                <a:close/>
              </a:path>
              <a:path w="714375" h="385444">
                <a:moveTo>
                  <a:pt x="26504" y="26347"/>
                </a:moveTo>
                <a:close/>
              </a:path>
              <a:path w="714375" h="385444">
                <a:moveTo>
                  <a:pt x="26544" y="26384"/>
                </a:moveTo>
                <a:close/>
              </a:path>
              <a:path w="714375" h="385444">
                <a:moveTo>
                  <a:pt x="687777" y="26386"/>
                </a:moveTo>
                <a:close/>
              </a:path>
              <a:path w="714375" h="385444">
                <a:moveTo>
                  <a:pt x="26561" y="26378"/>
                </a:moveTo>
                <a:close/>
              </a:path>
              <a:path w="714375" h="385444">
                <a:moveTo>
                  <a:pt x="687673" y="26381"/>
                </a:moveTo>
                <a:lnTo>
                  <a:pt x="687438" y="26381"/>
                </a:lnTo>
                <a:lnTo>
                  <a:pt x="687828" y="26404"/>
                </a:lnTo>
                <a:lnTo>
                  <a:pt x="687673" y="26381"/>
                </a:lnTo>
                <a:close/>
              </a:path>
              <a:path w="714375" h="385444">
                <a:moveTo>
                  <a:pt x="26870" y="26381"/>
                </a:moveTo>
                <a:lnTo>
                  <a:pt x="26644" y="26381"/>
                </a:lnTo>
                <a:lnTo>
                  <a:pt x="26490" y="26404"/>
                </a:lnTo>
                <a:lnTo>
                  <a:pt x="26870" y="26381"/>
                </a:lnTo>
                <a:close/>
              </a:path>
              <a:path w="714375" h="385444">
                <a:moveTo>
                  <a:pt x="687756" y="26378"/>
                </a:moveTo>
                <a:close/>
              </a:path>
              <a:path w="714375" h="385444">
                <a:moveTo>
                  <a:pt x="26524" y="26347"/>
                </a:moveTo>
                <a:close/>
              </a:path>
              <a:path w="714375" h="385444">
                <a:moveTo>
                  <a:pt x="26526" y="26344"/>
                </a:moveTo>
                <a:close/>
              </a:path>
              <a:path w="714375" h="385444">
                <a:moveTo>
                  <a:pt x="687802" y="26363"/>
                </a:moveTo>
                <a:close/>
              </a:path>
              <a:path w="714375" h="385444">
                <a:moveTo>
                  <a:pt x="687784" y="26343"/>
                </a:moveTo>
                <a:close/>
              </a:path>
              <a:path w="714375" h="385444">
                <a:moveTo>
                  <a:pt x="26567" y="26340"/>
                </a:moveTo>
                <a:close/>
              </a:path>
              <a:path w="714375" h="385444">
                <a:moveTo>
                  <a:pt x="26703" y="26325"/>
                </a:moveTo>
                <a:lnTo>
                  <a:pt x="26533" y="26362"/>
                </a:lnTo>
                <a:lnTo>
                  <a:pt x="26703" y="26325"/>
                </a:lnTo>
                <a:close/>
              </a:path>
              <a:path w="714375" h="385444">
                <a:moveTo>
                  <a:pt x="26707" y="26371"/>
                </a:moveTo>
                <a:lnTo>
                  <a:pt x="26558" y="26381"/>
                </a:lnTo>
                <a:lnTo>
                  <a:pt x="26707" y="26371"/>
                </a:lnTo>
                <a:close/>
              </a:path>
              <a:path w="714375" h="385444">
                <a:moveTo>
                  <a:pt x="687615" y="26372"/>
                </a:moveTo>
                <a:lnTo>
                  <a:pt x="687756" y="26381"/>
                </a:lnTo>
                <a:lnTo>
                  <a:pt x="687615" y="26372"/>
                </a:lnTo>
                <a:close/>
              </a:path>
              <a:path w="714375" h="385444">
                <a:moveTo>
                  <a:pt x="687609" y="26325"/>
                </a:moveTo>
                <a:lnTo>
                  <a:pt x="687746" y="26375"/>
                </a:lnTo>
                <a:lnTo>
                  <a:pt x="687609" y="26325"/>
                </a:lnTo>
                <a:close/>
              </a:path>
              <a:path w="714375" h="385444">
                <a:moveTo>
                  <a:pt x="687732" y="26338"/>
                </a:moveTo>
                <a:close/>
              </a:path>
              <a:path w="714375" h="385444">
                <a:moveTo>
                  <a:pt x="687468" y="26310"/>
                </a:moveTo>
                <a:lnTo>
                  <a:pt x="687756" y="26378"/>
                </a:lnTo>
                <a:lnTo>
                  <a:pt x="687595" y="26323"/>
                </a:lnTo>
                <a:close/>
              </a:path>
              <a:path w="714375" h="385444">
                <a:moveTo>
                  <a:pt x="26842" y="26311"/>
                </a:moveTo>
                <a:lnTo>
                  <a:pt x="26692" y="26330"/>
                </a:lnTo>
                <a:lnTo>
                  <a:pt x="26561" y="26378"/>
                </a:lnTo>
                <a:lnTo>
                  <a:pt x="26842" y="26311"/>
                </a:lnTo>
                <a:close/>
              </a:path>
              <a:path w="714375" h="385444">
                <a:moveTo>
                  <a:pt x="687238" y="26315"/>
                </a:moveTo>
                <a:lnTo>
                  <a:pt x="686355" y="26315"/>
                </a:lnTo>
                <a:lnTo>
                  <a:pt x="687615" y="26372"/>
                </a:lnTo>
                <a:lnTo>
                  <a:pt x="687238" y="26315"/>
                </a:lnTo>
                <a:close/>
              </a:path>
              <a:path w="714375" h="385444">
                <a:moveTo>
                  <a:pt x="686586" y="26216"/>
                </a:moveTo>
                <a:lnTo>
                  <a:pt x="27738" y="26216"/>
                </a:lnTo>
                <a:lnTo>
                  <a:pt x="26707" y="26371"/>
                </a:lnTo>
                <a:lnTo>
                  <a:pt x="27949" y="26315"/>
                </a:lnTo>
                <a:lnTo>
                  <a:pt x="687238" y="26315"/>
                </a:lnTo>
                <a:lnTo>
                  <a:pt x="686586" y="26216"/>
                </a:lnTo>
                <a:close/>
              </a:path>
              <a:path w="714375" h="385444">
                <a:moveTo>
                  <a:pt x="26582" y="26338"/>
                </a:moveTo>
                <a:close/>
              </a:path>
              <a:path w="714375" h="385444">
                <a:moveTo>
                  <a:pt x="687903" y="26303"/>
                </a:moveTo>
                <a:close/>
              </a:path>
              <a:path w="714375" h="385444">
                <a:moveTo>
                  <a:pt x="687899" y="26221"/>
                </a:moveTo>
                <a:lnTo>
                  <a:pt x="687940" y="26357"/>
                </a:lnTo>
                <a:lnTo>
                  <a:pt x="687899" y="26221"/>
                </a:lnTo>
                <a:close/>
              </a:path>
              <a:path w="714375" h="385444">
                <a:moveTo>
                  <a:pt x="26420" y="26299"/>
                </a:moveTo>
                <a:close/>
              </a:path>
              <a:path w="714375" h="385444">
                <a:moveTo>
                  <a:pt x="26425" y="26211"/>
                </a:moveTo>
                <a:lnTo>
                  <a:pt x="26384" y="26352"/>
                </a:lnTo>
                <a:lnTo>
                  <a:pt x="26425" y="26211"/>
                </a:lnTo>
                <a:close/>
              </a:path>
              <a:path w="714375" h="385444">
                <a:moveTo>
                  <a:pt x="26484" y="26330"/>
                </a:moveTo>
                <a:close/>
              </a:path>
              <a:path w="714375" h="385444">
                <a:moveTo>
                  <a:pt x="687796" y="26336"/>
                </a:moveTo>
                <a:close/>
              </a:path>
              <a:path w="714375" h="385444">
                <a:moveTo>
                  <a:pt x="26513" y="26337"/>
                </a:moveTo>
                <a:close/>
              </a:path>
              <a:path w="714375" h="385444">
                <a:moveTo>
                  <a:pt x="26490" y="26321"/>
                </a:moveTo>
                <a:close/>
              </a:path>
              <a:path w="714375" h="385444">
                <a:moveTo>
                  <a:pt x="687770" y="26307"/>
                </a:moveTo>
                <a:close/>
              </a:path>
              <a:path w="714375" h="385444">
                <a:moveTo>
                  <a:pt x="26541" y="26305"/>
                </a:moveTo>
                <a:close/>
              </a:path>
              <a:path w="714375" h="385444">
                <a:moveTo>
                  <a:pt x="26601" y="26319"/>
                </a:moveTo>
                <a:close/>
              </a:path>
              <a:path w="714375" h="385444">
                <a:moveTo>
                  <a:pt x="687738" y="26324"/>
                </a:moveTo>
                <a:close/>
              </a:path>
              <a:path w="714375" h="385444">
                <a:moveTo>
                  <a:pt x="687680" y="26313"/>
                </a:moveTo>
                <a:close/>
              </a:path>
              <a:path w="714375" h="385444">
                <a:moveTo>
                  <a:pt x="26470" y="26302"/>
                </a:moveTo>
                <a:close/>
              </a:path>
              <a:path w="714375" h="385444">
                <a:moveTo>
                  <a:pt x="26635" y="26313"/>
                </a:moveTo>
                <a:close/>
              </a:path>
              <a:path w="714375" h="385444">
                <a:moveTo>
                  <a:pt x="26857" y="26269"/>
                </a:moveTo>
                <a:lnTo>
                  <a:pt x="26644" y="26311"/>
                </a:lnTo>
                <a:lnTo>
                  <a:pt x="26857" y="26269"/>
                </a:lnTo>
                <a:close/>
              </a:path>
              <a:path w="714375" h="385444">
                <a:moveTo>
                  <a:pt x="687455" y="26269"/>
                </a:moveTo>
                <a:lnTo>
                  <a:pt x="687611" y="26325"/>
                </a:lnTo>
                <a:lnTo>
                  <a:pt x="687455" y="26269"/>
                </a:lnTo>
                <a:close/>
              </a:path>
              <a:path w="714375" h="385444">
                <a:moveTo>
                  <a:pt x="26582" y="26293"/>
                </a:moveTo>
                <a:close/>
              </a:path>
              <a:path w="714375" h="385444">
                <a:moveTo>
                  <a:pt x="687725" y="26293"/>
                </a:moveTo>
                <a:close/>
              </a:path>
              <a:path w="714375" h="385444">
                <a:moveTo>
                  <a:pt x="687776" y="26248"/>
                </a:moveTo>
                <a:close/>
              </a:path>
              <a:path w="714375" h="385444">
                <a:moveTo>
                  <a:pt x="687821" y="26308"/>
                </a:moveTo>
                <a:close/>
              </a:path>
              <a:path w="714375" h="385444">
                <a:moveTo>
                  <a:pt x="26541" y="26254"/>
                </a:moveTo>
                <a:close/>
              </a:path>
              <a:path w="714375" h="385444">
                <a:moveTo>
                  <a:pt x="26545" y="26180"/>
                </a:moveTo>
                <a:lnTo>
                  <a:pt x="26427" y="26332"/>
                </a:lnTo>
                <a:lnTo>
                  <a:pt x="26545" y="26180"/>
                </a:lnTo>
                <a:close/>
              </a:path>
              <a:path w="714375" h="385444">
                <a:moveTo>
                  <a:pt x="26498" y="26185"/>
                </a:moveTo>
                <a:lnTo>
                  <a:pt x="26420" y="26332"/>
                </a:lnTo>
                <a:lnTo>
                  <a:pt x="26498" y="26185"/>
                </a:lnTo>
                <a:close/>
              </a:path>
              <a:path w="714375" h="385444">
                <a:moveTo>
                  <a:pt x="26601" y="26288"/>
                </a:moveTo>
                <a:close/>
              </a:path>
              <a:path w="714375" h="385444">
                <a:moveTo>
                  <a:pt x="26705" y="26256"/>
                </a:moveTo>
                <a:lnTo>
                  <a:pt x="26545" y="26330"/>
                </a:lnTo>
                <a:lnTo>
                  <a:pt x="26705" y="26256"/>
                </a:lnTo>
                <a:close/>
              </a:path>
              <a:path w="714375" h="385444">
                <a:moveTo>
                  <a:pt x="687649" y="26270"/>
                </a:moveTo>
                <a:close/>
              </a:path>
              <a:path w="714375" h="385444">
                <a:moveTo>
                  <a:pt x="26517" y="26285"/>
                </a:moveTo>
                <a:close/>
              </a:path>
              <a:path w="714375" h="385444">
                <a:moveTo>
                  <a:pt x="26384" y="26216"/>
                </a:moveTo>
                <a:close/>
              </a:path>
              <a:path w="714375" h="385444">
                <a:moveTo>
                  <a:pt x="687723" y="26255"/>
                </a:moveTo>
                <a:close/>
              </a:path>
              <a:path w="714375" h="385444">
                <a:moveTo>
                  <a:pt x="687715" y="26290"/>
                </a:moveTo>
                <a:close/>
              </a:path>
              <a:path w="714375" h="385444">
                <a:moveTo>
                  <a:pt x="687493" y="26224"/>
                </a:moveTo>
                <a:lnTo>
                  <a:pt x="687675" y="26311"/>
                </a:lnTo>
                <a:lnTo>
                  <a:pt x="687493" y="26224"/>
                </a:lnTo>
                <a:close/>
              </a:path>
              <a:path w="714375" h="385444">
                <a:moveTo>
                  <a:pt x="687783" y="26257"/>
                </a:moveTo>
                <a:close/>
              </a:path>
              <a:path w="714375" h="385444">
                <a:moveTo>
                  <a:pt x="26570" y="26274"/>
                </a:moveTo>
                <a:close/>
              </a:path>
              <a:path w="714375" h="385444">
                <a:moveTo>
                  <a:pt x="687776" y="26178"/>
                </a:moveTo>
                <a:lnTo>
                  <a:pt x="687882" y="26321"/>
                </a:lnTo>
                <a:lnTo>
                  <a:pt x="687776" y="26178"/>
                </a:lnTo>
                <a:close/>
              </a:path>
              <a:path w="714375" h="385444">
                <a:moveTo>
                  <a:pt x="26829" y="26219"/>
                </a:moveTo>
                <a:lnTo>
                  <a:pt x="26696" y="26262"/>
                </a:lnTo>
                <a:lnTo>
                  <a:pt x="26829" y="26219"/>
                </a:lnTo>
                <a:close/>
              </a:path>
              <a:path w="714375" h="385444">
                <a:moveTo>
                  <a:pt x="26669" y="26165"/>
                </a:moveTo>
                <a:lnTo>
                  <a:pt x="26528" y="26276"/>
                </a:lnTo>
                <a:lnTo>
                  <a:pt x="26669" y="26165"/>
                </a:lnTo>
                <a:close/>
              </a:path>
              <a:path w="714375" h="385444">
                <a:moveTo>
                  <a:pt x="686685" y="26117"/>
                </a:moveTo>
                <a:lnTo>
                  <a:pt x="27632" y="26117"/>
                </a:lnTo>
                <a:lnTo>
                  <a:pt x="26842" y="26311"/>
                </a:lnTo>
                <a:lnTo>
                  <a:pt x="27738" y="26216"/>
                </a:lnTo>
                <a:lnTo>
                  <a:pt x="687087" y="26216"/>
                </a:lnTo>
                <a:lnTo>
                  <a:pt x="686685" y="26117"/>
                </a:lnTo>
                <a:close/>
              </a:path>
              <a:path w="714375" h="385444">
                <a:moveTo>
                  <a:pt x="687087" y="26216"/>
                </a:moveTo>
                <a:lnTo>
                  <a:pt x="686586" y="26216"/>
                </a:lnTo>
                <a:lnTo>
                  <a:pt x="687468" y="26310"/>
                </a:lnTo>
                <a:lnTo>
                  <a:pt x="687087" y="26216"/>
                </a:lnTo>
                <a:close/>
              </a:path>
              <a:path w="714375" h="385444">
                <a:moveTo>
                  <a:pt x="687615" y="26138"/>
                </a:moveTo>
                <a:lnTo>
                  <a:pt x="687821" y="26308"/>
                </a:lnTo>
                <a:lnTo>
                  <a:pt x="687615" y="26138"/>
                </a:lnTo>
                <a:close/>
              </a:path>
              <a:path w="714375" h="385444">
                <a:moveTo>
                  <a:pt x="687706" y="26276"/>
                </a:moveTo>
                <a:close/>
              </a:path>
              <a:path w="714375" h="385444">
                <a:moveTo>
                  <a:pt x="26595" y="26282"/>
                </a:moveTo>
                <a:close/>
              </a:path>
              <a:path w="714375" h="385444">
                <a:moveTo>
                  <a:pt x="26651" y="26231"/>
                </a:moveTo>
                <a:close/>
              </a:path>
              <a:path w="714375" h="385444">
                <a:moveTo>
                  <a:pt x="687855" y="26139"/>
                </a:moveTo>
                <a:lnTo>
                  <a:pt x="687903" y="26303"/>
                </a:lnTo>
                <a:lnTo>
                  <a:pt x="687871" y="26170"/>
                </a:lnTo>
                <a:close/>
              </a:path>
              <a:path w="714375" h="385444">
                <a:moveTo>
                  <a:pt x="687625" y="26148"/>
                </a:moveTo>
                <a:lnTo>
                  <a:pt x="687808" y="26301"/>
                </a:lnTo>
                <a:lnTo>
                  <a:pt x="687625" y="26148"/>
                </a:lnTo>
                <a:close/>
              </a:path>
              <a:path w="714375" h="385444">
                <a:moveTo>
                  <a:pt x="687627" y="26204"/>
                </a:moveTo>
                <a:lnTo>
                  <a:pt x="687764" y="26301"/>
                </a:lnTo>
                <a:lnTo>
                  <a:pt x="687627" y="26204"/>
                </a:lnTo>
                <a:close/>
              </a:path>
              <a:path w="714375" h="385444">
                <a:moveTo>
                  <a:pt x="687896" y="26157"/>
                </a:moveTo>
                <a:lnTo>
                  <a:pt x="687940" y="26297"/>
                </a:lnTo>
                <a:lnTo>
                  <a:pt x="687896" y="26157"/>
                </a:lnTo>
                <a:close/>
              </a:path>
              <a:path w="714375" h="385444">
                <a:moveTo>
                  <a:pt x="687942" y="26216"/>
                </a:moveTo>
                <a:close/>
              </a:path>
              <a:path w="714375" h="385444">
                <a:moveTo>
                  <a:pt x="687541" y="26205"/>
                </a:moveTo>
                <a:lnTo>
                  <a:pt x="687715" y="26290"/>
                </a:lnTo>
                <a:lnTo>
                  <a:pt x="687541" y="26205"/>
                </a:lnTo>
                <a:close/>
              </a:path>
              <a:path w="714375" h="385444">
                <a:moveTo>
                  <a:pt x="26546" y="25990"/>
                </a:moveTo>
                <a:lnTo>
                  <a:pt x="26460" y="26157"/>
                </a:lnTo>
                <a:lnTo>
                  <a:pt x="26427" y="26290"/>
                </a:lnTo>
                <a:lnTo>
                  <a:pt x="26546" y="25990"/>
                </a:lnTo>
                <a:close/>
              </a:path>
              <a:path w="714375" h="385444">
                <a:moveTo>
                  <a:pt x="26832" y="26179"/>
                </a:moveTo>
                <a:lnTo>
                  <a:pt x="26633" y="26265"/>
                </a:lnTo>
                <a:lnTo>
                  <a:pt x="26832" y="26179"/>
                </a:lnTo>
                <a:close/>
              </a:path>
              <a:path w="714375" h="385444">
                <a:moveTo>
                  <a:pt x="26428" y="26170"/>
                </a:moveTo>
                <a:close/>
              </a:path>
              <a:path w="714375" h="385444">
                <a:moveTo>
                  <a:pt x="26622" y="26198"/>
                </a:moveTo>
                <a:close/>
              </a:path>
              <a:path w="714375" h="385444">
                <a:moveTo>
                  <a:pt x="26579" y="26202"/>
                </a:moveTo>
                <a:close/>
              </a:path>
              <a:path w="714375" h="385444">
                <a:moveTo>
                  <a:pt x="26733" y="26187"/>
                </a:moveTo>
                <a:lnTo>
                  <a:pt x="26595" y="26282"/>
                </a:lnTo>
                <a:lnTo>
                  <a:pt x="26733" y="26187"/>
                </a:lnTo>
                <a:close/>
              </a:path>
              <a:path w="714375" h="385444">
                <a:moveTo>
                  <a:pt x="687547" y="26161"/>
                </a:moveTo>
                <a:lnTo>
                  <a:pt x="687675" y="26260"/>
                </a:lnTo>
                <a:lnTo>
                  <a:pt x="687547" y="26161"/>
                </a:lnTo>
                <a:close/>
              </a:path>
              <a:path w="714375" h="385444">
                <a:moveTo>
                  <a:pt x="26888" y="26015"/>
                </a:moveTo>
                <a:lnTo>
                  <a:pt x="26658" y="26177"/>
                </a:lnTo>
                <a:lnTo>
                  <a:pt x="26888" y="26015"/>
                </a:lnTo>
                <a:close/>
              </a:path>
              <a:path w="714375" h="385444">
                <a:moveTo>
                  <a:pt x="26408" y="26216"/>
                </a:moveTo>
                <a:close/>
              </a:path>
              <a:path w="714375" h="385444">
                <a:moveTo>
                  <a:pt x="686586" y="25952"/>
                </a:moveTo>
                <a:lnTo>
                  <a:pt x="27721" y="25952"/>
                </a:lnTo>
                <a:lnTo>
                  <a:pt x="26857" y="26269"/>
                </a:lnTo>
                <a:lnTo>
                  <a:pt x="27632" y="26117"/>
                </a:lnTo>
                <a:lnTo>
                  <a:pt x="687039" y="26117"/>
                </a:lnTo>
                <a:lnTo>
                  <a:pt x="686586" y="25952"/>
                </a:lnTo>
                <a:close/>
              </a:path>
              <a:path w="714375" h="385444">
                <a:moveTo>
                  <a:pt x="687039" y="26117"/>
                </a:moveTo>
                <a:lnTo>
                  <a:pt x="686685" y="26117"/>
                </a:lnTo>
                <a:lnTo>
                  <a:pt x="687455" y="26269"/>
                </a:lnTo>
                <a:lnTo>
                  <a:pt x="687039" y="26117"/>
                </a:lnTo>
                <a:close/>
              </a:path>
              <a:path w="714375" h="385444">
                <a:moveTo>
                  <a:pt x="687940" y="26216"/>
                </a:moveTo>
                <a:close/>
              </a:path>
              <a:path w="714375" h="385444">
                <a:moveTo>
                  <a:pt x="687370" y="25970"/>
                </a:moveTo>
                <a:lnTo>
                  <a:pt x="687621" y="26198"/>
                </a:lnTo>
                <a:lnTo>
                  <a:pt x="687370" y="25970"/>
                </a:lnTo>
                <a:close/>
              </a:path>
              <a:path w="714375" h="385444">
                <a:moveTo>
                  <a:pt x="26445" y="25864"/>
                </a:moveTo>
                <a:lnTo>
                  <a:pt x="26367" y="26255"/>
                </a:lnTo>
                <a:lnTo>
                  <a:pt x="26431" y="26052"/>
                </a:lnTo>
                <a:lnTo>
                  <a:pt x="26445" y="25864"/>
                </a:lnTo>
                <a:close/>
              </a:path>
              <a:path w="714375" h="385444">
                <a:moveTo>
                  <a:pt x="687890" y="26052"/>
                </a:moveTo>
                <a:lnTo>
                  <a:pt x="687938" y="26255"/>
                </a:lnTo>
                <a:lnTo>
                  <a:pt x="687907" y="26106"/>
                </a:lnTo>
                <a:close/>
              </a:path>
              <a:path w="714375" h="385444">
                <a:moveTo>
                  <a:pt x="687287" y="25589"/>
                </a:moveTo>
                <a:lnTo>
                  <a:pt x="687114" y="25589"/>
                </a:lnTo>
                <a:lnTo>
                  <a:pt x="687776" y="26248"/>
                </a:lnTo>
                <a:lnTo>
                  <a:pt x="687287" y="25589"/>
                </a:lnTo>
                <a:close/>
              </a:path>
              <a:path w="714375" h="385444">
                <a:moveTo>
                  <a:pt x="686925" y="25952"/>
                </a:moveTo>
                <a:lnTo>
                  <a:pt x="686586" y="25952"/>
                </a:lnTo>
                <a:lnTo>
                  <a:pt x="687493" y="26224"/>
                </a:lnTo>
                <a:lnTo>
                  <a:pt x="686925" y="25952"/>
                </a:lnTo>
                <a:close/>
              </a:path>
              <a:path w="714375" h="385444">
                <a:moveTo>
                  <a:pt x="687797" y="26032"/>
                </a:moveTo>
                <a:lnTo>
                  <a:pt x="687867" y="26222"/>
                </a:lnTo>
                <a:lnTo>
                  <a:pt x="687797" y="26032"/>
                </a:lnTo>
                <a:close/>
              </a:path>
              <a:path w="714375" h="385444">
                <a:moveTo>
                  <a:pt x="687836" y="26018"/>
                </a:moveTo>
                <a:lnTo>
                  <a:pt x="687866" y="26161"/>
                </a:lnTo>
                <a:lnTo>
                  <a:pt x="687836" y="26018"/>
                </a:lnTo>
                <a:close/>
              </a:path>
              <a:path w="714375" h="385444">
                <a:moveTo>
                  <a:pt x="686718" y="25853"/>
                </a:moveTo>
                <a:lnTo>
                  <a:pt x="27589" y="25853"/>
                </a:lnTo>
                <a:lnTo>
                  <a:pt x="26829" y="26219"/>
                </a:lnTo>
                <a:lnTo>
                  <a:pt x="27721" y="25952"/>
                </a:lnTo>
                <a:lnTo>
                  <a:pt x="686925" y="25952"/>
                </a:lnTo>
                <a:lnTo>
                  <a:pt x="686718" y="25853"/>
                </a:lnTo>
                <a:close/>
              </a:path>
              <a:path w="714375" h="385444">
                <a:moveTo>
                  <a:pt x="26435" y="26039"/>
                </a:moveTo>
                <a:lnTo>
                  <a:pt x="26380" y="26216"/>
                </a:lnTo>
                <a:lnTo>
                  <a:pt x="26435" y="26039"/>
                </a:lnTo>
                <a:close/>
              </a:path>
              <a:path w="714375" h="385444">
                <a:moveTo>
                  <a:pt x="687907" y="26106"/>
                </a:moveTo>
                <a:close/>
              </a:path>
              <a:path w="714375" h="385444">
                <a:moveTo>
                  <a:pt x="687507" y="25523"/>
                </a:moveTo>
                <a:lnTo>
                  <a:pt x="687379" y="25523"/>
                </a:lnTo>
                <a:lnTo>
                  <a:pt x="687841" y="26211"/>
                </a:lnTo>
                <a:lnTo>
                  <a:pt x="687507" y="25523"/>
                </a:lnTo>
                <a:close/>
              </a:path>
              <a:path w="714375" h="385444">
                <a:moveTo>
                  <a:pt x="686959" y="25853"/>
                </a:moveTo>
                <a:lnTo>
                  <a:pt x="686718" y="25853"/>
                </a:lnTo>
                <a:lnTo>
                  <a:pt x="687541" y="26205"/>
                </a:lnTo>
                <a:lnTo>
                  <a:pt x="686959" y="25853"/>
                </a:lnTo>
                <a:close/>
              </a:path>
              <a:path w="714375" h="385444">
                <a:moveTo>
                  <a:pt x="687213" y="25490"/>
                </a:moveTo>
                <a:lnTo>
                  <a:pt x="27114" y="25490"/>
                </a:lnTo>
                <a:lnTo>
                  <a:pt x="26579" y="26202"/>
                </a:lnTo>
                <a:lnTo>
                  <a:pt x="27193" y="25589"/>
                </a:lnTo>
                <a:lnTo>
                  <a:pt x="27352" y="25589"/>
                </a:lnTo>
                <a:lnTo>
                  <a:pt x="27555" y="25556"/>
                </a:lnTo>
                <a:lnTo>
                  <a:pt x="687238" y="25523"/>
                </a:lnTo>
                <a:close/>
              </a:path>
              <a:path w="714375" h="385444">
                <a:moveTo>
                  <a:pt x="686718" y="25523"/>
                </a:moveTo>
                <a:lnTo>
                  <a:pt x="27603" y="25523"/>
                </a:lnTo>
                <a:lnTo>
                  <a:pt x="26733" y="26187"/>
                </a:lnTo>
                <a:lnTo>
                  <a:pt x="27480" y="25787"/>
                </a:lnTo>
                <a:lnTo>
                  <a:pt x="687061" y="25787"/>
                </a:lnTo>
                <a:lnTo>
                  <a:pt x="686718" y="25523"/>
                </a:lnTo>
                <a:close/>
              </a:path>
              <a:path w="714375" h="385444">
                <a:moveTo>
                  <a:pt x="687379" y="25260"/>
                </a:moveTo>
                <a:lnTo>
                  <a:pt x="26946" y="25259"/>
                </a:lnTo>
                <a:lnTo>
                  <a:pt x="26498" y="26185"/>
                </a:lnTo>
                <a:lnTo>
                  <a:pt x="26949" y="25523"/>
                </a:lnTo>
                <a:lnTo>
                  <a:pt x="27087" y="25523"/>
                </a:lnTo>
                <a:lnTo>
                  <a:pt x="687491" y="25490"/>
                </a:lnTo>
                <a:lnTo>
                  <a:pt x="687379" y="25260"/>
                </a:lnTo>
                <a:close/>
              </a:path>
              <a:path w="714375" h="385444">
                <a:moveTo>
                  <a:pt x="27087" y="25523"/>
                </a:moveTo>
                <a:lnTo>
                  <a:pt x="26949" y="25523"/>
                </a:lnTo>
                <a:lnTo>
                  <a:pt x="26545" y="26180"/>
                </a:lnTo>
                <a:lnTo>
                  <a:pt x="27087" y="25523"/>
                </a:lnTo>
                <a:close/>
              </a:path>
              <a:path w="714375" h="385444">
                <a:moveTo>
                  <a:pt x="686850" y="25787"/>
                </a:moveTo>
                <a:lnTo>
                  <a:pt x="27480" y="25787"/>
                </a:lnTo>
                <a:lnTo>
                  <a:pt x="26832" y="26179"/>
                </a:lnTo>
                <a:lnTo>
                  <a:pt x="27589" y="25853"/>
                </a:lnTo>
                <a:lnTo>
                  <a:pt x="686959" y="25853"/>
                </a:lnTo>
                <a:close/>
              </a:path>
              <a:path w="714375" h="385444">
                <a:moveTo>
                  <a:pt x="687491" y="25490"/>
                </a:moveTo>
                <a:lnTo>
                  <a:pt x="687213" y="25490"/>
                </a:lnTo>
                <a:lnTo>
                  <a:pt x="687776" y="26178"/>
                </a:lnTo>
                <a:lnTo>
                  <a:pt x="687379" y="25523"/>
                </a:lnTo>
                <a:lnTo>
                  <a:pt x="687507" y="25523"/>
                </a:lnTo>
                <a:close/>
              </a:path>
              <a:path w="714375" h="385444">
                <a:moveTo>
                  <a:pt x="26499" y="26002"/>
                </a:moveTo>
                <a:lnTo>
                  <a:pt x="26444" y="26177"/>
                </a:lnTo>
                <a:lnTo>
                  <a:pt x="26499" y="26002"/>
                </a:lnTo>
                <a:close/>
              </a:path>
              <a:path w="714375" h="385444">
                <a:moveTo>
                  <a:pt x="26493" y="25852"/>
                </a:moveTo>
                <a:lnTo>
                  <a:pt x="26428" y="26170"/>
                </a:lnTo>
                <a:lnTo>
                  <a:pt x="26493" y="25852"/>
                </a:lnTo>
                <a:close/>
              </a:path>
              <a:path w="714375" h="385444">
                <a:moveTo>
                  <a:pt x="687061" y="25787"/>
                </a:moveTo>
                <a:lnTo>
                  <a:pt x="686850" y="25787"/>
                </a:lnTo>
                <a:lnTo>
                  <a:pt x="687547" y="26161"/>
                </a:lnTo>
                <a:lnTo>
                  <a:pt x="687061" y="25787"/>
                </a:lnTo>
                <a:close/>
              </a:path>
              <a:path w="714375" h="385444">
                <a:moveTo>
                  <a:pt x="687796" y="25754"/>
                </a:moveTo>
                <a:lnTo>
                  <a:pt x="687842" y="26032"/>
                </a:lnTo>
                <a:lnTo>
                  <a:pt x="687796" y="25754"/>
                </a:lnTo>
                <a:close/>
              </a:path>
              <a:path w="714375" h="385444">
                <a:moveTo>
                  <a:pt x="687788" y="25906"/>
                </a:moveTo>
                <a:lnTo>
                  <a:pt x="687824" y="26052"/>
                </a:lnTo>
                <a:lnTo>
                  <a:pt x="687788" y="25906"/>
                </a:lnTo>
                <a:close/>
              </a:path>
              <a:path w="714375" h="385444">
                <a:moveTo>
                  <a:pt x="687262" y="25556"/>
                </a:moveTo>
                <a:lnTo>
                  <a:pt x="686916" y="25556"/>
                </a:lnTo>
                <a:lnTo>
                  <a:pt x="687615" y="26138"/>
                </a:lnTo>
                <a:lnTo>
                  <a:pt x="687114" y="25589"/>
                </a:lnTo>
                <a:lnTo>
                  <a:pt x="687287" y="25589"/>
                </a:lnTo>
                <a:close/>
              </a:path>
              <a:path w="714375" h="385444">
                <a:moveTo>
                  <a:pt x="27352" y="25589"/>
                </a:moveTo>
                <a:lnTo>
                  <a:pt x="27193" y="25589"/>
                </a:lnTo>
                <a:lnTo>
                  <a:pt x="26695" y="26137"/>
                </a:lnTo>
                <a:lnTo>
                  <a:pt x="27352" y="25589"/>
                </a:lnTo>
                <a:close/>
              </a:path>
              <a:path w="714375" h="385444">
                <a:moveTo>
                  <a:pt x="687511" y="25260"/>
                </a:moveTo>
                <a:lnTo>
                  <a:pt x="687379" y="25260"/>
                </a:lnTo>
                <a:lnTo>
                  <a:pt x="687797" y="26032"/>
                </a:lnTo>
                <a:lnTo>
                  <a:pt x="687511" y="25260"/>
                </a:lnTo>
                <a:close/>
              </a:path>
              <a:path w="714375" h="385444">
                <a:moveTo>
                  <a:pt x="27555" y="25556"/>
                </a:moveTo>
                <a:lnTo>
                  <a:pt x="27391" y="25556"/>
                </a:lnTo>
                <a:lnTo>
                  <a:pt x="26888" y="26015"/>
                </a:lnTo>
                <a:lnTo>
                  <a:pt x="27555" y="25556"/>
                </a:lnTo>
                <a:close/>
              </a:path>
              <a:path w="714375" h="385444">
                <a:moveTo>
                  <a:pt x="714027" y="24963"/>
                </a:moveTo>
                <a:lnTo>
                  <a:pt x="687676" y="24963"/>
                </a:lnTo>
                <a:lnTo>
                  <a:pt x="687888" y="26011"/>
                </a:lnTo>
                <a:lnTo>
                  <a:pt x="687841" y="25062"/>
                </a:lnTo>
                <a:lnTo>
                  <a:pt x="714047" y="25062"/>
                </a:lnTo>
                <a:close/>
              </a:path>
              <a:path w="714375" h="385444">
                <a:moveTo>
                  <a:pt x="687577" y="25062"/>
                </a:moveTo>
                <a:lnTo>
                  <a:pt x="26741" y="25062"/>
                </a:lnTo>
                <a:lnTo>
                  <a:pt x="26499" y="26002"/>
                </a:lnTo>
                <a:lnTo>
                  <a:pt x="26817" y="25259"/>
                </a:lnTo>
                <a:lnTo>
                  <a:pt x="687626" y="25260"/>
                </a:lnTo>
                <a:lnTo>
                  <a:pt x="687577" y="25062"/>
                </a:lnTo>
                <a:close/>
              </a:path>
              <a:path w="714375" h="385444">
                <a:moveTo>
                  <a:pt x="26946" y="25259"/>
                </a:moveTo>
                <a:lnTo>
                  <a:pt x="26817" y="25259"/>
                </a:lnTo>
                <a:lnTo>
                  <a:pt x="26546" y="25990"/>
                </a:lnTo>
                <a:lnTo>
                  <a:pt x="26946" y="25259"/>
                </a:lnTo>
                <a:close/>
              </a:path>
              <a:path w="714375" h="385444">
                <a:moveTo>
                  <a:pt x="687238" y="25523"/>
                </a:moveTo>
                <a:lnTo>
                  <a:pt x="686718" y="25523"/>
                </a:lnTo>
                <a:lnTo>
                  <a:pt x="687370" y="25970"/>
                </a:lnTo>
                <a:lnTo>
                  <a:pt x="686916" y="25556"/>
                </a:lnTo>
                <a:lnTo>
                  <a:pt x="687262" y="25556"/>
                </a:lnTo>
                <a:close/>
              </a:path>
              <a:path w="714375" h="385444">
                <a:moveTo>
                  <a:pt x="687626" y="25260"/>
                </a:moveTo>
                <a:lnTo>
                  <a:pt x="687788" y="25906"/>
                </a:lnTo>
                <a:lnTo>
                  <a:pt x="687626" y="25260"/>
                </a:lnTo>
                <a:close/>
              </a:path>
              <a:path w="714375" h="385444">
                <a:moveTo>
                  <a:pt x="26608" y="25062"/>
                </a:moveTo>
                <a:lnTo>
                  <a:pt x="26445" y="25864"/>
                </a:lnTo>
                <a:lnTo>
                  <a:pt x="26608" y="25062"/>
                </a:lnTo>
                <a:close/>
              </a:path>
              <a:path w="714375" h="385444">
                <a:moveTo>
                  <a:pt x="687676" y="24963"/>
                </a:moveTo>
                <a:lnTo>
                  <a:pt x="26629" y="24963"/>
                </a:lnTo>
                <a:lnTo>
                  <a:pt x="26493" y="25852"/>
                </a:lnTo>
                <a:lnTo>
                  <a:pt x="26741" y="25062"/>
                </a:lnTo>
                <a:lnTo>
                  <a:pt x="687691" y="25062"/>
                </a:lnTo>
                <a:close/>
              </a:path>
              <a:path w="714375" h="385444">
                <a:moveTo>
                  <a:pt x="687691" y="25062"/>
                </a:moveTo>
                <a:lnTo>
                  <a:pt x="687796" y="25754"/>
                </a:lnTo>
                <a:lnTo>
                  <a:pt x="687691" y="25062"/>
                </a:lnTo>
                <a:close/>
              </a:path>
            </a:pathLst>
          </a:custGeom>
          <a:solidFill>
            <a:srgbClr val="4990E1"/>
          </a:solidFill>
        </p:spPr>
        <p:txBody>
          <a:bodyPr wrap="square" lIns="0" tIns="0" rIns="0" bIns="0" rtlCol="0"/>
          <a:lstStyle/>
          <a:p>
            <a:endParaRPr/>
          </a:p>
        </p:txBody>
      </p:sp>
      <p:sp>
        <p:nvSpPr>
          <p:cNvPr id="5" name="object 5"/>
          <p:cNvSpPr/>
          <p:nvPr/>
        </p:nvSpPr>
        <p:spPr>
          <a:xfrm>
            <a:off x="7918041" y="698958"/>
            <a:ext cx="38100" cy="22225"/>
          </a:xfrm>
          <a:custGeom>
            <a:avLst/>
            <a:gdLst/>
            <a:ahLst/>
            <a:cxnLst/>
            <a:rect l="l" t="t" r="r" b="b"/>
            <a:pathLst>
              <a:path w="38100" h="22225">
                <a:moveTo>
                  <a:pt x="34697" y="0"/>
                </a:moveTo>
                <a:lnTo>
                  <a:pt x="0" y="1714"/>
                </a:lnTo>
                <a:lnTo>
                  <a:pt x="0" y="20049"/>
                </a:lnTo>
                <a:lnTo>
                  <a:pt x="495" y="20544"/>
                </a:lnTo>
                <a:lnTo>
                  <a:pt x="1254" y="21038"/>
                </a:lnTo>
                <a:lnTo>
                  <a:pt x="3235" y="22028"/>
                </a:lnTo>
                <a:lnTo>
                  <a:pt x="34697" y="22028"/>
                </a:lnTo>
                <a:lnTo>
                  <a:pt x="36677" y="21038"/>
                </a:lnTo>
                <a:lnTo>
                  <a:pt x="37404" y="20544"/>
                </a:lnTo>
                <a:lnTo>
                  <a:pt x="37899" y="20049"/>
                </a:lnTo>
                <a:lnTo>
                  <a:pt x="37899" y="1714"/>
                </a:lnTo>
                <a:lnTo>
                  <a:pt x="37404" y="1220"/>
                </a:lnTo>
                <a:lnTo>
                  <a:pt x="36677" y="725"/>
                </a:lnTo>
                <a:lnTo>
                  <a:pt x="35687" y="230"/>
                </a:lnTo>
                <a:lnTo>
                  <a:pt x="34697" y="0"/>
                </a:lnTo>
                <a:close/>
              </a:path>
            </a:pathLst>
          </a:custGeom>
          <a:solidFill>
            <a:srgbClr val="000000"/>
          </a:solidFill>
        </p:spPr>
        <p:txBody>
          <a:bodyPr wrap="square" lIns="0" tIns="0" rIns="0" bIns="0" rtlCol="0"/>
          <a:lstStyle/>
          <a:p>
            <a:endParaRPr/>
          </a:p>
        </p:txBody>
      </p:sp>
      <p:sp>
        <p:nvSpPr>
          <p:cNvPr id="6" name="object 6"/>
          <p:cNvSpPr/>
          <p:nvPr/>
        </p:nvSpPr>
        <p:spPr>
          <a:xfrm>
            <a:off x="8031970" y="665784"/>
            <a:ext cx="38100" cy="55244"/>
          </a:xfrm>
          <a:custGeom>
            <a:avLst/>
            <a:gdLst/>
            <a:ahLst/>
            <a:cxnLst/>
            <a:rect l="l" t="t" r="r" b="b"/>
            <a:pathLst>
              <a:path w="38100" h="55245">
                <a:moveTo>
                  <a:pt x="34697" y="0"/>
                </a:moveTo>
                <a:lnTo>
                  <a:pt x="0" y="1978"/>
                </a:lnTo>
                <a:lnTo>
                  <a:pt x="0" y="53223"/>
                </a:lnTo>
                <a:lnTo>
                  <a:pt x="34697" y="55202"/>
                </a:lnTo>
                <a:lnTo>
                  <a:pt x="37668" y="53718"/>
                </a:lnTo>
                <a:lnTo>
                  <a:pt x="37899" y="53223"/>
                </a:lnTo>
                <a:lnTo>
                  <a:pt x="37899" y="1978"/>
                </a:lnTo>
                <a:lnTo>
                  <a:pt x="37668" y="1253"/>
                </a:lnTo>
                <a:lnTo>
                  <a:pt x="35687" y="263"/>
                </a:lnTo>
                <a:lnTo>
                  <a:pt x="34697" y="0"/>
                </a:lnTo>
                <a:close/>
              </a:path>
            </a:pathLst>
          </a:custGeom>
          <a:solidFill>
            <a:srgbClr val="F8E71C"/>
          </a:solidFill>
        </p:spPr>
        <p:txBody>
          <a:bodyPr wrap="square" lIns="0" tIns="0" rIns="0" bIns="0" rtlCol="0"/>
          <a:lstStyle/>
          <a:p>
            <a:endParaRPr/>
          </a:p>
        </p:txBody>
      </p:sp>
      <p:sp>
        <p:nvSpPr>
          <p:cNvPr id="7" name="object 7"/>
          <p:cNvSpPr/>
          <p:nvPr/>
        </p:nvSpPr>
        <p:spPr>
          <a:xfrm>
            <a:off x="7975022" y="687812"/>
            <a:ext cx="38100" cy="33655"/>
          </a:xfrm>
          <a:custGeom>
            <a:avLst/>
            <a:gdLst/>
            <a:ahLst/>
            <a:cxnLst/>
            <a:rect l="l" t="t" r="r" b="b"/>
            <a:pathLst>
              <a:path w="38100" h="33654">
                <a:moveTo>
                  <a:pt x="34664" y="0"/>
                </a:moveTo>
                <a:lnTo>
                  <a:pt x="0" y="1978"/>
                </a:lnTo>
                <a:lnTo>
                  <a:pt x="0" y="31195"/>
                </a:lnTo>
                <a:lnTo>
                  <a:pt x="495" y="31690"/>
                </a:lnTo>
                <a:lnTo>
                  <a:pt x="1221" y="32184"/>
                </a:lnTo>
                <a:lnTo>
                  <a:pt x="3202" y="33174"/>
                </a:lnTo>
                <a:lnTo>
                  <a:pt x="34664" y="33174"/>
                </a:lnTo>
                <a:lnTo>
                  <a:pt x="37635" y="31690"/>
                </a:lnTo>
                <a:lnTo>
                  <a:pt x="37899" y="31195"/>
                </a:lnTo>
                <a:lnTo>
                  <a:pt x="37899" y="1978"/>
                </a:lnTo>
                <a:lnTo>
                  <a:pt x="37635" y="1253"/>
                </a:lnTo>
                <a:lnTo>
                  <a:pt x="35654" y="263"/>
                </a:lnTo>
                <a:lnTo>
                  <a:pt x="34664" y="0"/>
                </a:lnTo>
                <a:close/>
              </a:path>
            </a:pathLst>
          </a:custGeom>
          <a:solidFill>
            <a:srgbClr val="4990E1"/>
          </a:solidFill>
        </p:spPr>
        <p:txBody>
          <a:bodyPr wrap="square" lIns="0" tIns="0" rIns="0" bIns="0" rtlCol="0"/>
          <a:lstStyle/>
          <a:p>
            <a:endParaRPr/>
          </a:p>
        </p:txBody>
      </p:sp>
      <p:sp>
        <p:nvSpPr>
          <p:cNvPr id="8" name="object 8"/>
          <p:cNvSpPr/>
          <p:nvPr/>
        </p:nvSpPr>
        <p:spPr>
          <a:xfrm>
            <a:off x="8088951" y="632873"/>
            <a:ext cx="38735" cy="88265"/>
          </a:xfrm>
          <a:custGeom>
            <a:avLst/>
            <a:gdLst/>
            <a:ahLst/>
            <a:cxnLst/>
            <a:rect l="l" t="t" r="r" b="b"/>
            <a:pathLst>
              <a:path w="38734" h="88265">
                <a:moveTo>
                  <a:pt x="34664" y="0"/>
                </a:moveTo>
                <a:lnTo>
                  <a:pt x="3466" y="0"/>
                </a:lnTo>
                <a:lnTo>
                  <a:pt x="2244" y="263"/>
                </a:lnTo>
                <a:lnTo>
                  <a:pt x="1485" y="758"/>
                </a:lnTo>
                <a:lnTo>
                  <a:pt x="495" y="1253"/>
                </a:lnTo>
                <a:lnTo>
                  <a:pt x="0" y="1978"/>
                </a:lnTo>
                <a:lnTo>
                  <a:pt x="0" y="86134"/>
                </a:lnTo>
                <a:lnTo>
                  <a:pt x="495" y="86628"/>
                </a:lnTo>
                <a:lnTo>
                  <a:pt x="1485" y="87123"/>
                </a:lnTo>
                <a:lnTo>
                  <a:pt x="2245" y="87618"/>
                </a:lnTo>
                <a:lnTo>
                  <a:pt x="3466" y="88112"/>
                </a:lnTo>
                <a:lnTo>
                  <a:pt x="34664" y="88112"/>
                </a:lnTo>
                <a:lnTo>
                  <a:pt x="35918" y="87618"/>
                </a:lnTo>
                <a:lnTo>
                  <a:pt x="36644" y="87123"/>
                </a:lnTo>
                <a:lnTo>
                  <a:pt x="37635" y="86628"/>
                </a:lnTo>
                <a:lnTo>
                  <a:pt x="38130" y="86134"/>
                </a:lnTo>
                <a:lnTo>
                  <a:pt x="38130" y="1978"/>
                </a:lnTo>
                <a:lnTo>
                  <a:pt x="37635" y="1253"/>
                </a:lnTo>
                <a:lnTo>
                  <a:pt x="36644" y="758"/>
                </a:lnTo>
                <a:lnTo>
                  <a:pt x="35918" y="263"/>
                </a:lnTo>
                <a:lnTo>
                  <a:pt x="34664" y="0"/>
                </a:lnTo>
                <a:close/>
              </a:path>
            </a:pathLst>
          </a:custGeom>
          <a:solidFill>
            <a:srgbClr val="417504"/>
          </a:solidFill>
        </p:spPr>
        <p:txBody>
          <a:bodyPr wrap="square" lIns="0" tIns="0" rIns="0" bIns="0" rtlCol="0"/>
          <a:lstStyle/>
          <a:p>
            <a:endParaRPr/>
          </a:p>
        </p:txBody>
      </p:sp>
      <p:sp>
        <p:nvSpPr>
          <p:cNvPr id="9" name="object 9"/>
          <p:cNvSpPr/>
          <p:nvPr/>
        </p:nvSpPr>
        <p:spPr>
          <a:xfrm>
            <a:off x="8164997" y="589621"/>
            <a:ext cx="0" cy="130810"/>
          </a:xfrm>
          <a:custGeom>
            <a:avLst/>
            <a:gdLst/>
            <a:ahLst/>
            <a:cxnLst/>
            <a:rect l="l" t="t" r="r" b="b"/>
            <a:pathLst>
              <a:path h="130809">
                <a:moveTo>
                  <a:pt x="0" y="0"/>
                </a:moveTo>
                <a:lnTo>
                  <a:pt x="0" y="130736"/>
                </a:lnTo>
              </a:path>
            </a:pathLst>
          </a:custGeom>
          <a:ln w="38130">
            <a:solidFill>
              <a:srgbClr val="D0011B"/>
            </a:solidFill>
          </a:ln>
        </p:spPr>
        <p:txBody>
          <a:bodyPr wrap="square" lIns="0" tIns="0" rIns="0" bIns="0" rtlCol="0"/>
          <a:lstStyle/>
          <a:p>
            <a:endParaRPr/>
          </a:p>
        </p:txBody>
      </p:sp>
      <p:sp>
        <p:nvSpPr>
          <p:cNvPr id="10" name="object 10"/>
          <p:cNvSpPr/>
          <p:nvPr/>
        </p:nvSpPr>
        <p:spPr>
          <a:xfrm>
            <a:off x="8148658" y="588986"/>
            <a:ext cx="33020" cy="0"/>
          </a:xfrm>
          <a:custGeom>
            <a:avLst/>
            <a:gdLst/>
            <a:ahLst/>
            <a:cxnLst/>
            <a:rect l="l" t="t" r="r" b="b"/>
            <a:pathLst>
              <a:path w="33020">
                <a:moveTo>
                  <a:pt x="0" y="0"/>
                </a:moveTo>
                <a:lnTo>
                  <a:pt x="32659" y="0"/>
                </a:lnTo>
              </a:path>
            </a:pathLst>
          </a:custGeom>
          <a:ln w="3175">
            <a:solidFill>
              <a:srgbClr val="D0011B"/>
            </a:solidFill>
          </a:ln>
        </p:spPr>
        <p:txBody>
          <a:bodyPr wrap="square" lIns="0" tIns="0" rIns="0" bIns="0" rtlCol="0"/>
          <a:lstStyle/>
          <a:p>
            <a:endParaRPr/>
          </a:p>
        </p:txBody>
      </p:sp>
      <p:sp>
        <p:nvSpPr>
          <p:cNvPr id="11" name="object 11"/>
          <p:cNvSpPr/>
          <p:nvPr/>
        </p:nvSpPr>
        <p:spPr>
          <a:xfrm>
            <a:off x="7540595" y="597753"/>
            <a:ext cx="266065" cy="133985"/>
          </a:xfrm>
          <a:custGeom>
            <a:avLst/>
            <a:gdLst/>
            <a:ahLst/>
            <a:cxnLst/>
            <a:rect l="l" t="t" r="r" b="b"/>
            <a:pathLst>
              <a:path w="266065" h="133984">
                <a:moveTo>
                  <a:pt x="133014" y="0"/>
                </a:moveTo>
                <a:lnTo>
                  <a:pt x="93914" y="3770"/>
                </a:lnTo>
                <a:lnTo>
                  <a:pt x="48225" y="19312"/>
                </a:lnTo>
                <a:lnTo>
                  <a:pt x="16316" y="44412"/>
                </a:lnTo>
                <a:lnTo>
                  <a:pt x="0" y="85111"/>
                </a:lnTo>
                <a:lnTo>
                  <a:pt x="1338" y="97313"/>
                </a:lnTo>
                <a:lnTo>
                  <a:pt x="21052" y="130883"/>
                </a:lnTo>
                <a:lnTo>
                  <a:pt x="240506" y="133620"/>
                </a:lnTo>
                <a:lnTo>
                  <a:pt x="243213" y="132861"/>
                </a:lnTo>
                <a:lnTo>
                  <a:pt x="245193" y="130883"/>
                </a:lnTo>
                <a:lnTo>
                  <a:pt x="252491" y="122243"/>
                </a:lnTo>
                <a:lnTo>
                  <a:pt x="133509" y="122243"/>
                </a:lnTo>
                <a:lnTo>
                  <a:pt x="118125" y="119770"/>
                </a:lnTo>
                <a:lnTo>
                  <a:pt x="112446" y="116769"/>
                </a:lnTo>
                <a:lnTo>
                  <a:pt x="108485" y="112581"/>
                </a:lnTo>
                <a:lnTo>
                  <a:pt x="104523" y="108129"/>
                </a:lnTo>
                <a:lnTo>
                  <a:pt x="103533" y="103413"/>
                </a:lnTo>
                <a:lnTo>
                  <a:pt x="105514" y="98731"/>
                </a:lnTo>
                <a:lnTo>
                  <a:pt x="106071" y="97247"/>
                </a:lnTo>
                <a:lnTo>
                  <a:pt x="32950" y="97247"/>
                </a:lnTo>
                <a:lnTo>
                  <a:pt x="19068" y="81649"/>
                </a:lnTo>
                <a:lnTo>
                  <a:pt x="21052" y="78912"/>
                </a:lnTo>
                <a:lnTo>
                  <a:pt x="28494" y="73965"/>
                </a:lnTo>
                <a:lnTo>
                  <a:pt x="32950" y="72976"/>
                </a:lnTo>
                <a:lnTo>
                  <a:pt x="135725" y="72976"/>
                </a:lnTo>
                <a:lnTo>
                  <a:pt x="143200" y="54674"/>
                </a:lnTo>
                <a:lnTo>
                  <a:pt x="61408" y="54674"/>
                </a:lnTo>
                <a:lnTo>
                  <a:pt x="56951" y="53454"/>
                </a:lnTo>
                <a:lnTo>
                  <a:pt x="53253" y="50981"/>
                </a:lnTo>
                <a:lnTo>
                  <a:pt x="49523" y="48738"/>
                </a:lnTo>
                <a:lnTo>
                  <a:pt x="47542" y="45771"/>
                </a:lnTo>
                <a:lnTo>
                  <a:pt x="47542" y="39076"/>
                </a:lnTo>
                <a:lnTo>
                  <a:pt x="49523" y="36109"/>
                </a:lnTo>
                <a:lnTo>
                  <a:pt x="53253" y="33899"/>
                </a:lnTo>
                <a:lnTo>
                  <a:pt x="56951" y="31426"/>
                </a:lnTo>
                <a:lnTo>
                  <a:pt x="61408" y="30173"/>
                </a:lnTo>
                <a:lnTo>
                  <a:pt x="115757" y="30173"/>
                </a:lnTo>
                <a:lnTo>
                  <a:pt x="114163" y="27469"/>
                </a:lnTo>
                <a:lnTo>
                  <a:pt x="127798" y="12135"/>
                </a:lnTo>
                <a:lnTo>
                  <a:pt x="201384" y="12135"/>
                </a:lnTo>
                <a:lnTo>
                  <a:pt x="196615" y="10314"/>
                </a:lnTo>
                <a:lnTo>
                  <a:pt x="184779" y="6694"/>
                </a:lnTo>
                <a:lnTo>
                  <a:pt x="172322" y="3770"/>
                </a:lnTo>
                <a:lnTo>
                  <a:pt x="159527" y="1677"/>
                </a:lnTo>
                <a:lnTo>
                  <a:pt x="146417" y="419"/>
                </a:lnTo>
                <a:lnTo>
                  <a:pt x="133014" y="0"/>
                </a:lnTo>
                <a:close/>
              </a:path>
              <a:path w="266065" h="133984">
                <a:moveTo>
                  <a:pt x="180553" y="44056"/>
                </a:moveTo>
                <a:lnTo>
                  <a:pt x="154803" y="44056"/>
                </a:lnTo>
                <a:lnTo>
                  <a:pt x="159755" y="45045"/>
                </a:lnTo>
                <a:lnTo>
                  <a:pt x="161735" y="45771"/>
                </a:lnTo>
                <a:lnTo>
                  <a:pt x="164211" y="48739"/>
                </a:lnTo>
                <a:lnTo>
                  <a:pt x="164707" y="50222"/>
                </a:lnTo>
                <a:lnTo>
                  <a:pt x="164211" y="51970"/>
                </a:lnTo>
                <a:lnTo>
                  <a:pt x="149091" y="88079"/>
                </a:lnTo>
                <a:lnTo>
                  <a:pt x="154043" y="90322"/>
                </a:lnTo>
                <a:lnTo>
                  <a:pt x="157510" y="93290"/>
                </a:lnTo>
                <a:lnTo>
                  <a:pt x="159755" y="96752"/>
                </a:lnTo>
                <a:lnTo>
                  <a:pt x="161967" y="100445"/>
                </a:lnTo>
                <a:lnTo>
                  <a:pt x="162231" y="104172"/>
                </a:lnTo>
                <a:lnTo>
                  <a:pt x="158764" y="112812"/>
                </a:lnTo>
                <a:lnTo>
                  <a:pt x="154307" y="116538"/>
                </a:lnTo>
                <a:lnTo>
                  <a:pt x="147375" y="119011"/>
                </a:lnTo>
                <a:lnTo>
                  <a:pt x="140673" y="121748"/>
                </a:lnTo>
                <a:lnTo>
                  <a:pt x="133509" y="122243"/>
                </a:lnTo>
                <a:lnTo>
                  <a:pt x="252491" y="122243"/>
                </a:lnTo>
                <a:lnTo>
                  <a:pt x="254293" y="120109"/>
                </a:lnTo>
                <a:lnTo>
                  <a:pt x="260792" y="108924"/>
                </a:lnTo>
                <a:lnTo>
                  <a:pt x="264695" y="97247"/>
                </a:lnTo>
                <a:lnTo>
                  <a:pt x="233308" y="97247"/>
                </a:lnTo>
                <a:lnTo>
                  <a:pt x="209044" y="81649"/>
                </a:lnTo>
                <a:lnTo>
                  <a:pt x="211024" y="78912"/>
                </a:lnTo>
                <a:lnTo>
                  <a:pt x="218453" y="73965"/>
                </a:lnTo>
                <a:lnTo>
                  <a:pt x="222909" y="72976"/>
                </a:lnTo>
                <a:lnTo>
                  <a:pt x="264516" y="72976"/>
                </a:lnTo>
                <a:lnTo>
                  <a:pt x="263392" y="68157"/>
                </a:lnTo>
                <a:lnTo>
                  <a:pt x="260142" y="59991"/>
                </a:lnTo>
                <a:lnTo>
                  <a:pt x="257126" y="54674"/>
                </a:lnTo>
                <a:lnTo>
                  <a:pt x="204818" y="54674"/>
                </a:lnTo>
                <a:lnTo>
                  <a:pt x="194419" y="54674"/>
                </a:lnTo>
                <a:lnTo>
                  <a:pt x="189731" y="53454"/>
                </a:lnTo>
                <a:lnTo>
                  <a:pt x="186264" y="50981"/>
                </a:lnTo>
                <a:lnTo>
                  <a:pt x="182534" y="48738"/>
                </a:lnTo>
                <a:lnTo>
                  <a:pt x="180553" y="45771"/>
                </a:lnTo>
                <a:lnTo>
                  <a:pt x="180553" y="44056"/>
                </a:lnTo>
                <a:close/>
              </a:path>
              <a:path w="266065" h="133984">
                <a:moveTo>
                  <a:pt x="135725" y="72976"/>
                </a:moveTo>
                <a:lnTo>
                  <a:pt x="43350" y="72976"/>
                </a:lnTo>
                <a:lnTo>
                  <a:pt x="47806" y="73965"/>
                </a:lnTo>
                <a:lnTo>
                  <a:pt x="55234" y="78912"/>
                </a:lnTo>
                <a:lnTo>
                  <a:pt x="56951" y="81649"/>
                </a:lnTo>
                <a:lnTo>
                  <a:pt x="56951" y="88343"/>
                </a:lnTo>
                <a:lnTo>
                  <a:pt x="55234" y="91311"/>
                </a:lnTo>
                <a:lnTo>
                  <a:pt x="51504" y="93784"/>
                </a:lnTo>
                <a:lnTo>
                  <a:pt x="47806" y="95994"/>
                </a:lnTo>
                <a:lnTo>
                  <a:pt x="43349" y="97247"/>
                </a:lnTo>
                <a:lnTo>
                  <a:pt x="106071" y="97247"/>
                </a:lnTo>
                <a:lnTo>
                  <a:pt x="106999" y="94773"/>
                </a:lnTo>
                <a:lnTo>
                  <a:pt x="110202" y="91806"/>
                </a:lnTo>
                <a:lnTo>
                  <a:pt x="114922" y="89332"/>
                </a:lnTo>
                <a:lnTo>
                  <a:pt x="119379" y="86859"/>
                </a:lnTo>
                <a:lnTo>
                  <a:pt x="124826" y="85375"/>
                </a:lnTo>
                <a:lnTo>
                  <a:pt x="130769" y="85111"/>
                </a:lnTo>
                <a:lnTo>
                  <a:pt x="135725" y="72976"/>
                </a:lnTo>
                <a:close/>
              </a:path>
              <a:path w="266065" h="133984">
                <a:moveTo>
                  <a:pt x="264516" y="72976"/>
                </a:moveTo>
                <a:lnTo>
                  <a:pt x="222909" y="72976"/>
                </a:lnTo>
                <a:lnTo>
                  <a:pt x="233309" y="72976"/>
                </a:lnTo>
                <a:lnTo>
                  <a:pt x="237765" y="73965"/>
                </a:lnTo>
                <a:lnTo>
                  <a:pt x="245193" y="78912"/>
                </a:lnTo>
                <a:lnTo>
                  <a:pt x="247174" y="81649"/>
                </a:lnTo>
                <a:lnTo>
                  <a:pt x="247174" y="88343"/>
                </a:lnTo>
                <a:lnTo>
                  <a:pt x="245193" y="91311"/>
                </a:lnTo>
                <a:lnTo>
                  <a:pt x="241496" y="93784"/>
                </a:lnTo>
                <a:lnTo>
                  <a:pt x="237765" y="95994"/>
                </a:lnTo>
                <a:lnTo>
                  <a:pt x="233309" y="97247"/>
                </a:lnTo>
                <a:lnTo>
                  <a:pt x="264695" y="97247"/>
                </a:lnTo>
                <a:lnTo>
                  <a:pt x="265992" y="85111"/>
                </a:lnTo>
                <a:lnTo>
                  <a:pt x="265342" y="76515"/>
                </a:lnTo>
                <a:lnTo>
                  <a:pt x="264516" y="72976"/>
                </a:lnTo>
                <a:close/>
              </a:path>
              <a:path w="266065" h="133984">
                <a:moveTo>
                  <a:pt x="257126" y="54674"/>
                </a:moveTo>
                <a:lnTo>
                  <a:pt x="204818" y="54674"/>
                </a:lnTo>
                <a:lnTo>
                  <a:pt x="257126" y="54674"/>
                </a:lnTo>
                <a:close/>
              </a:path>
              <a:path w="266065" h="133984">
                <a:moveTo>
                  <a:pt x="115757" y="30173"/>
                </a:moveTo>
                <a:lnTo>
                  <a:pt x="71840" y="30173"/>
                </a:lnTo>
                <a:lnTo>
                  <a:pt x="76297" y="31426"/>
                </a:lnTo>
                <a:lnTo>
                  <a:pt x="79994" y="33899"/>
                </a:lnTo>
                <a:lnTo>
                  <a:pt x="83725" y="36109"/>
                </a:lnTo>
                <a:lnTo>
                  <a:pt x="85705" y="39076"/>
                </a:lnTo>
                <a:lnTo>
                  <a:pt x="85705" y="45771"/>
                </a:lnTo>
                <a:lnTo>
                  <a:pt x="83725" y="48739"/>
                </a:lnTo>
                <a:lnTo>
                  <a:pt x="79994" y="50981"/>
                </a:lnTo>
                <a:lnTo>
                  <a:pt x="76297" y="53454"/>
                </a:lnTo>
                <a:lnTo>
                  <a:pt x="71840" y="54674"/>
                </a:lnTo>
                <a:lnTo>
                  <a:pt x="143200" y="54674"/>
                </a:lnTo>
                <a:lnTo>
                  <a:pt x="145625" y="48738"/>
                </a:lnTo>
                <a:lnTo>
                  <a:pt x="146384" y="47255"/>
                </a:lnTo>
                <a:lnTo>
                  <a:pt x="147870" y="46034"/>
                </a:lnTo>
                <a:lnTo>
                  <a:pt x="150082" y="45045"/>
                </a:lnTo>
                <a:lnTo>
                  <a:pt x="152327" y="44287"/>
                </a:lnTo>
                <a:lnTo>
                  <a:pt x="154803" y="44056"/>
                </a:lnTo>
                <a:lnTo>
                  <a:pt x="180553" y="44056"/>
                </a:lnTo>
                <a:lnTo>
                  <a:pt x="180553" y="39076"/>
                </a:lnTo>
                <a:lnTo>
                  <a:pt x="182358" y="36372"/>
                </a:lnTo>
                <a:lnTo>
                  <a:pt x="127798" y="36372"/>
                </a:lnTo>
                <a:lnTo>
                  <a:pt x="123341" y="35119"/>
                </a:lnTo>
                <a:lnTo>
                  <a:pt x="119610" y="32910"/>
                </a:lnTo>
                <a:lnTo>
                  <a:pt x="115913" y="30437"/>
                </a:lnTo>
                <a:lnTo>
                  <a:pt x="115757" y="30173"/>
                </a:lnTo>
                <a:close/>
              </a:path>
              <a:path w="266065" h="133984">
                <a:moveTo>
                  <a:pt x="234754" y="30173"/>
                </a:moveTo>
                <a:lnTo>
                  <a:pt x="194419" y="30173"/>
                </a:lnTo>
                <a:lnTo>
                  <a:pt x="204818" y="30173"/>
                </a:lnTo>
                <a:lnTo>
                  <a:pt x="209275" y="31426"/>
                </a:lnTo>
                <a:lnTo>
                  <a:pt x="213005" y="33899"/>
                </a:lnTo>
                <a:lnTo>
                  <a:pt x="216703" y="36109"/>
                </a:lnTo>
                <a:lnTo>
                  <a:pt x="218452" y="39076"/>
                </a:lnTo>
                <a:lnTo>
                  <a:pt x="218452" y="45771"/>
                </a:lnTo>
                <a:lnTo>
                  <a:pt x="216703" y="48739"/>
                </a:lnTo>
                <a:lnTo>
                  <a:pt x="213005" y="50981"/>
                </a:lnTo>
                <a:lnTo>
                  <a:pt x="209275" y="53454"/>
                </a:lnTo>
                <a:lnTo>
                  <a:pt x="204818" y="54674"/>
                </a:lnTo>
                <a:lnTo>
                  <a:pt x="257126" y="54674"/>
                </a:lnTo>
                <a:lnTo>
                  <a:pt x="255592" y="51970"/>
                </a:lnTo>
                <a:lnTo>
                  <a:pt x="249795" y="44412"/>
                </a:lnTo>
                <a:lnTo>
                  <a:pt x="243134" y="37337"/>
                </a:lnTo>
                <a:lnTo>
                  <a:pt x="235588" y="30768"/>
                </a:lnTo>
                <a:lnTo>
                  <a:pt x="234754" y="30173"/>
                </a:lnTo>
                <a:close/>
              </a:path>
              <a:path w="266065" h="133984">
                <a:moveTo>
                  <a:pt x="201384" y="12135"/>
                </a:moveTo>
                <a:lnTo>
                  <a:pt x="127798" y="12135"/>
                </a:lnTo>
                <a:lnTo>
                  <a:pt x="138197" y="12135"/>
                </a:lnTo>
                <a:lnTo>
                  <a:pt x="142918" y="13355"/>
                </a:lnTo>
                <a:lnTo>
                  <a:pt x="146615" y="15597"/>
                </a:lnTo>
                <a:lnTo>
                  <a:pt x="150082" y="18071"/>
                </a:lnTo>
                <a:lnTo>
                  <a:pt x="152062" y="20775"/>
                </a:lnTo>
                <a:lnTo>
                  <a:pt x="152062" y="27469"/>
                </a:lnTo>
                <a:lnTo>
                  <a:pt x="150082" y="30437"/>
                </a:lnTo>
                <a:lnTo>
                  <a:pt x="146615" y="32910"/>
                </a:lnTo>
                <a:lnTo>
                  <a:pt x="142918" y="35119"/>
                </a:lnTo>
                <a:lnTo>
                  <a:pt x="138197" y="36372"/>
                </a:lnTo>
                <a:lnTo>
                  <a:pt x="182358" y="36372"/>
                </a:lnTo>
                <a:lnTo>
                  <a:pt x="182534" y="36109"/>
                </a:lnTo>
                <a:lnTo>
                  <a:pt x="186264" y="33899"/>
                </a:lnTo>
                <a:lnTo>
                  <a:pt x="189731" y="31426"/>
                </a:lnTo>
                <a:lnTo>
                  <a:pt x="194419" y="30173"/>
                </a:lnTo>
                <a:lnTo>
                  <a:pt x="234754" y="30173"/>
                </a:lnTo>
                <a:lnTo>
                  <a:pt x="227135" y="24732"/>
                </a:lnTo>
                <a:lnTo>
                  <a:pt x="217787" y="19312"/>
                </a:lnTo>
                <a:lnTo>
                  <a:pt x="207616" y="14513"/>
                </a:lnTo>
                <a:lnTo>
                  <a:pt x="201384" y="12135"/>
                </a:lnTo>
                <a:close/>
              </a:path>
            </a:pathLst>
          </a:custGeom>
          <a:solidFill>
            <a:srgbClr val="F5A622"/>
          </a:solidFill>
        </p:spPr>
        <p:txBody>
          <a:bodyPr wrap="square" lIns="0" tIns="0" rIns="0" bIns="0" rtlCol="0"/>
          <a:lstStyle/>
          <a:p>
            <a:endParaRPr/>
          </a:p>
        </p:txBody>
      </p:sp>
      <p:sp>
        <p:nvSpPr>
          <p:cNvPr id="12" name="object 12"/>
          <p:cNvSpPr/>
          <p:nvPr/>
        </p:nvSpPr>
        <p:spPr>
          <a:xfrm>
            <a:off x="7545073" y="905038"/>
            <a:ext cx="259079" cy="0"/>
          </a:xfrm>
          <a:custGeom>
            <a:avLst/>
            <a:gdLst/>
            <a:ahLst/>
            <a:cxnLst/>
            <a:rect l="l" t="t" r="r" b="b"/>
            <a:pathLst>
              <a:path w="259079">
                <a:moveTo>
                  <a:pt x="0" y="0"/>
                </a:moveTo>
                <a:lnTo>
                  <a:pt x="259034" y="0"/>
                </a:lnTo>
              </a:path>
            </a:pathLst>
          </a:custGeom>
          <a:ln w="3175">
            <a:solidFill>
              <a:srgbClr val="0D2746"/>
            </a:solidFill>
          </a:ln>
        </p:spPr>
        <p:txBody>
          <a:bodyPr wrap="square" lIns="0" tIns="0" rIns="0" bIns="0" rtlCol="0"/>
          <a:lstStyle/>
          <a:p>
            <a:endParaRPr/>
          </a:p>
        </p:txBody>
      </p:sp>
      <p:sp>
        <p:nvSpPr>
          <p:cNvPr id="13" name="object 13"/>
          <p:cNvSpPr/>
          <p:nvPr/>
        </p:nvSpPr>
        <p:spPr>
          <a:xfrm>
            <a:off x="7543202" y="903769"/>
            <a:ext cx="262890" cy="0"/>
          </a:xfrm>
          <a:custGeom>
            <a:avLst/>
            <a:gdLst/>
            <a:ahLst/>
            <a:cxnLst/>
            <a:rect l="l" t="t" r="r" b="b"/>
            <a:pathLst>
              <a:path w="262890">
                <a:moveTo>
                  <a:pt x="0" y="0"/>
                </a:moveTo>
                <a:lnTo>
                  <a:pt x="262767" y="0"/>
                </a:lnTo>
              </a:path>
            </a:pathLst>
          </a:custGeom>
          <a:ln w="3175">
            <a:solidFill>
              <a:srgbClr val="0D2746"/>
            </a:solidFill>
          </a:ln>
        </p:spPr>
        <p:txBody>
          <a:bodyPr wrap="square" lIns="0" tIns="0" rIns="0" bIns="0" rtlCol="0"/>
          <a:lstStyle/>
          <a:p>
            <a:endParaRPr/>
          </a:p>
        </p:txBody>
      </p:sp>
      <p:sp>
        <p:nvSpPr>
          <p:cNvPr id="14" name="object 14"/>
          <p:cNvSpPr/>
          <p:nvPr/>
        </p:nvSpPr>
        <p:spPr>
          <a:xfrm>
            <a:off x="7542028" y="902500"/>
            <a:ext cx="265430" cy="0"/>
          </a:xfrm>
          <a:custGeom>
            <a:avLst/>
            <a:gdLst/>
            <a:ahLst/>
            <a:cxnLst/>
            <a:rect l="l" t="t" r="r" b="b"/>
            <a:pathLst>
              <a:path w="265429">
                <a:moveTo>
                  <a:pt x="0" y="0"/>
                </a:moveTo>
                <a:lnTo>
                  <a:pt x="265108" y="0"/>
                </a:lnTo>
              </a:path>
            </a:pathLst>
          </a:custGeom>
          <a:ln w="3175">
            <a:solidFill>
              <a:srgbClr val="0D2746"/>
            </a:solidFill>
          </a:ln>
        </p:spPr>
        <p:txBody>
          <a:bodyPr wrap="square" lIns="0" tIns="0" rIns="0" bIns="0" rtlCol="0"/>
          <a:lstStyle/>
          <a:p>
            <a:endParaRPr/>
          </a:p>
        </p:txBody>
      </p:sp>
      <p:sp>
        <p:nvSpPr>
          <p:cNvPr id="15" name="object 15"/>
          <p:cNvSpPr/>
          <p:nvPr/>
        </p:nvSpPr>
        <p:spPr>
          <a:xfrm>
            <a:off x="7541586" y="898057"/>
            <a:ext cx="266065" cy="0"/>
          </a:xfrm>
          <a:custGeom>
            <a:avLst/>
            <a:gdLst/>
            <a:ahLst/>
            <a:cxnLst/>
            <a:rect l="l" t="t" r="r" b="b"/>
            <a:pathLst>
              <a:path w="266065">
                <a:moveTo>
                  <a:pt x="0" y="0"/>
                </a:moveTo>
                <a:lnTo>
                  <a:pt x="265992" y="0"/>
                </a:lnTo>
              </a:path>
            </a:pathLst>
          </a:custGeom>
          <a:ln w="7615">
            <a:solidFill>
              <a:srgbClr val="0D2746"/>
            </a:solidFill>
          </a:ln>
        </p:spPr>
        <p:txBody>
          <a:bodyPr wrap="square" lIns="0" tIns="0" rIns="0" bIns="0" rtlCol="0"/>
          <a:lstStyle/>
          <a:p>
            <a:endParaRPr/>
          </a:p>
        </p:txBody>
      </p:sp>
      <p:sp>
        <p:nvSpPr>
          <p:cNvPr id="16" name="object 16"/>
          <p:cNvSpPr/>
          <p:nvPr/>
        </p:nvSpPr>
        <p:spPr>
          <a:xfrm>
            <a:off x="7541586" y="888538"/>
            <a:ext cx="152400" cy="0"/>
          </a:xfrm>
          <a:custGeom>
            <a:avLst/>
            <a:gdLst/>
            <a:ahLst/>
            <a:cxnLst/>
            <a:rect l="l" t="t" r="r" b="b"/>
            <a:pathLst>
              <a:path w="152400">
                <a:moveTo>
                  <a:pt x="0" y="0"/>
                </a:moveTo>
                <a:lnTo>
                  <a:pt x="152062" y="0"/>
                </a:lnTo>
              </a:path>
            </a:pathLst>
          </a:custGeom>
          <a:ln w="11423">
            <a:solidFill>
              <a:srgbClr val="0D2746"/>
            </a:solidFill>
          </a:ln>
        </p:spPr>
        <p:txBody>
          <a:bodyPr wrap="square" lIns="0" tIns="0" rIns="0" bIns="0" rtlCol="0"/>
          <a:lstStyle/>
          <a:p>
            <a:endParaRPr/>
          </a:p>
        </p:txBody>
      </p:sp>
      <p:sp>
        <p:nvSpPr>
          <p:cNvPr id="17" name="object 17"/>
          <p:cNvSpPr/>
          <p:nvPr/>
        </p:nvSpPr>
        <p:spPr>
          <a:xfrm>
            <a:off x="7541586" y="879018"/>
            <a:ext cx="266065" cy="0"/>
          </a:xfrm>
          <a:custGeom>
            <a:avLst/>
            <a:gdLst/>
            <a:ahLst/>
            <a:cxnLst/>
            <a:rect l="l" t="t" r="r" b="b"/>
            <a:pathLst>
              <a:path w="266065">
                <a:moveTo>
                  <a:pt x="0" y="0"/>
                </a:moveTo>
                <a:lnTo>
                  <a:pt x="265992" y="0"/>
                </a:lnTo>
              </a:path>
            </a:pathLst>
          </a:custGeom>
          <a:ln w="7615">
            <a:solidFill>
              <a:srgbClr val="0D2746"/>
            </a:solidFill>
          </a:ln>
        </p:spPr>
        <p:txBody>
          <a:bodyPr wrap="square" lIns="0" tIns="0" rIns="0" bIns="0" rtlCol="0"/>
          <a:lstStyle/>
          <a:p>
            <a:endParaRPr/>
          </a:p>
        </p:txBody>
      </p:sp>
      <p:sp>
        <p:nvSpPr>
          <p:cNvPr id="18" name="object 18"/>
          <p:cNvSpPr/>
          <p:nvPr/>
        </p:nvSpPr>
        <p:spPr>
          <a:xfrm>
            <a:off x="7541783" y="874575"/>
            <a:ext cx="266065" cy="0"/>
          </a:xfrm>
          <a:custGeom>
            <a:avLst/>
            <a:gdLst/>
            <a:ahLst/>
            <a:cxnLst/>
            <a:rect l="l" t="t" r="r" b="b"/>
            <a:pathLst>
              <a:path w="266065">
                <a:moveTo>
                  <a:pt x="0" y="0"/>
                </a:moveTo>
                <a:lnTo>
                  <a:pt x="265599" y="0"/>
                </a:lnTo>
              </a:path>
            </a:pathLst>
          </a:custGeom>
          <a:ln w="3175">
            <a:solidFill>
              <a:srgbClr val="0D2746"/>
            </a:solidFill>
          </a:ln>
        </p:spPr>
        <p:txBody>
          <a:bodyPr wrap="square" lIns="0" tIns="0" rIns="0" bIns="0" rtlCol="0"/>
          <a:lstStyle/>
          <a:p>
            <a:endParaRPr/>
          </a:p>
        </p:txBody>
      </p:sp>
      <p:sp>
        <p:nvSpPr>
          <p:cNvPr id="19" name="object 19"/>
          <p:cNvSpPr/>
          <p:nvPr/>
        </p:nvSpPr>
        <p:spPr>
          <a:xfrm>
            <a:off x="7542688" y="873306"/>
            <a:ext cx="264160" cy="0"/>
          </a:xfrm>
          <a:custGeom>
            <a:avLst/>
            <a:gdLst/>
            <a:ahLst/>
            <a:cxnLst/>
            <a:rect l="l" t="t" r="r" b="b"/>
            <a:pathLst>
              <a:path w="264159">
                <a:moveTo>
                  <a:pt x="0" y="0"/>
                </a:moveTo>
                <a:lnTo>
                  <a:pt x="263789" y="0"/>
                </a:lnTo>
              </a:path>
            </a:pathLst>
          </a:custGeom>
          <a:ln w="3175">
            <a:solidFill>
              <a:srgbClr val="0D2746"/>
            </a:solidFill>
          </a:ln>
        </p:spPr>
        <p:txBody>
          <a:bodyPr wrap="square" lIns="0" tIns="0" rIns="0" bIns="0" rtlCol="0"/>
          <a:lstStyle/>
          <a:p>
            <a:endParaRPr/>
          </a:p>
        </p:txBody>
      </p:sp>
      <p:sp>
        <p:nvSpPr>
          <p:cNvPr id="20" name="object 20"/>
          <p:cNvSpPr/>
          <p:nvPr/>
        </p:nvSpPr>
        <p:spPr>
          <a:xfrm>
            <a:off x="7544484" y="872037"/>
            <a:ext cx="260350" cy="0"/>
          </a:xfrm>
          <a:custGeom>
            <a:avLst/>
            <a:gdLst/>
            <a:ahLst/>
            <a:cxnLst/>
            <a:rect l="l" t="t" r="r" b="b"/>
            <a:pathLst>
              <a:path w="260350">
                <a:moveTo>
                  <a:pt x="0" y="0"/>
                </a:moveTo>
                <a:lnTo>
                  <a:pt x="260211" y="0"/>
                </a:lnTo>
              </a:path>
            </a:pathLst>
          </a:custGeom>
          <a:ln w="3175">
            <a:solidFill>
              <a:srgbClr val="0D2746"/>
            </a:solidFill>
          </a:ln>
        </p:spPr>
        <p:txBody>
          <a:bodyPr wrap="square" lIns="0" tIns="0" rIns="0" bIns="0" rtlCol="0"/>
          <a:lstStyle/>
          <a:p>
            <a:endParaRPr/>
          </a:p>
        </p:txBody>
      </p:sp>
      <p:sp>
        <p:nvSpPr>
          <p:cNvPr id="21" name="object 21"/>
          <p:cNvSpPr/>
          <p:nvPr/>
        </p:nvSpPr>
        <p:spPr>
          <a:xfrm>
            <a:off x="7546930" y="870768"/>
            <a:ext cx="255904" cy="0"/>
          </a:xfrm>
          <a:custGeom>
            <a:avLst/>
            <a:gdLst/>
            <a:ahLst/>
            <a:cxnLst/>
            <a:rect l="l" t="t" r="r" b="b"/>
            <a:pathLst>
              <a:path w="255904">
                <a:moveTo>
                  <a:pt x="0" y="0"/>
                </a:moveTo>
                <a:lnTo>
                  <a:pt x="255317" y="0"/>
                </a:lnTo>
              </a:path>
            </a:pathLst>
          </a:custGeom>
          <a:ln w="3175">
            <a:solidFill>
              <a:srgbClr val="0D2746"/>
            </a:solidFill>
          </a:ln>
        </p:spPr>
        <p:txBody>
          <a:bodyPr wrap="square" lIns="0" tIns="0" rIns="0" bIns="0" rtlCol="0"/>
          <a:lstStyle/>
          <a:p>
            <a:endParaRPr/>
          </a:p>
        </p:txBody>
      </p:sp>
      <p:sp>
        <p:nvSpPr>
          <p:cNvPr id="22" name="object 22"/>
          <p:cNvSpPr/>
          <p:nvPr/>
        </p:nvSpPr>
        <p:spPr>
          <a:xfrm>
            <a:off x="7693649" y="894415"/>
            <a:ext cx="95250" cy="0"/>
          </a:xfrm>
          <a:custGeom>
            <a:avLst/>
            <a:gdLst/>
            <a:ahLst/>
            <a:cxnLst/>
            <a:rect l="l" t="t" r="r" b="b"/>
            <a:pathLst>
              <a:path w="95250">
                <a:moveTo>
                  <a:pt x="0" y="0"/>
                </a:moveTo>
                <a:lnTo>
                  <a:pt x="94880" y="0"/>
                </a:lnTo>
              </a:path>
            </a:pathLst>
          </a:custGeom>
          <a:ln w="3175">
            <a:solidFill>
              <a:srgbClr val="0D2746"/>
            </a:solidFill>
          </a:ln>
        </p:spPr>
        <p:txBody>
          <a:bodyPr wrap="square" lIns="0" tIns="0" rIns="0" bIns="0" rtlCol="0"/>
          <a:lstStyle/>
          <a:p>
            <a:endParaRPr/>
          </a:p>
        </p:txBody>
      </p:sp>
      <p:sp>
        <p:nvSpPr>
          <p:cNvPr id="23" name="object 23"/>
          <p:cNvSpPr/>
          <p:nvPr/>
        </p:nvSpPr>
        <p:spPr>
          <a:xfrm>
            <a:off x="7788530" y="894415"/>
            <a:ext cx="19050" cy="0"/>
          </a:xfrm>
          <a:custGeom>
            <a:avLst/>
            <a:gdLst/>
            <a:ahLst/>
            <a:cxnLst/>
            <a:rect l="l" t="t" r="r" b="b"/>
            <a:pathLst>
              <a:path w="19050">
                <a:moveTo>
                  <a:pt x="0" y="0"/>
                </a:moveTo>
                <a:lnTo>
                  <a:pt x="19048" y="0"/>
                </a:lnTo>
              </a:path>
            </a:pathLst>
          </a:custGeom>
          <a:ln w="3175">
            <a:solidFill>
              <a:srgbClr val="0D2746"/>
            </a:solidFill>
          </a:ln>
        </p:spPr>
        <p:txBody>
          <a:bodyPr wrap="square" lIns="0" tIns="0" rIns="0" bIns="0" rtlCol="0"/>
          <a:lstStyle/>
          <a:p>
            <a:endParaRPr/>
          </a:p>
        </p:txBody>
      </p:sp>
      <p:sp>
        <p:nvSpPr>
          <p:cNvPr id="24" name="object 24"/>
          <p:cNvSpPr/>
          <p:nvPr/>
        </p:nvSpPr>
        <p:spPr>
          <a:xfrm>
            <a:off x="7788530" y="894415"/>
            <a:ext cx="19050" cy="0"/>
          </a:xfrm>
          <a:custGeom>
            <a:avLst/>
            <a:gdLst/>
            <a:ahLst/>
            <a:cxnLst/>
            <a:rect l="l" t="t" r="r" b="b"/>
            <a:pathLst>
              <a:path w="19050">
                <a:moveTo>
                  <a:pt x="0" y="0"/>
                </a:moveTo>
                <a:lnTo>
                  <a:pt x="19048" y="0"/>
                </a:lnTo>
              </a:path>
            </a:pathLst>
          </a:custGeom>
          <a:ln w="3175">
            <a:solidFill>
              <a:srgbClr val="0D2746"/>
            </a:solidFill>
          </a:ln>
        </p:spPr>
        <p:txBody>
          <a:bodyPr wrap="square" lIns="0" tIns="0" rIns="0" bIns="0" rtlCol="0"/>
          <a:lstStyle/>
          <a:p>
            <a:endParaRPr/>
          </a:p>
        </p:txBody>
      </p:sp>
      <p:sp>
        <p:nvSpPr>
          <p:cNvPr id="25" name="object 25"/>
          <p:cNvSpPr/>
          <p:nvPr/>
        </p:nvSpPr>
        <p:spPr>
          <a:xfrm>
            <a:off x="7788530" y="888538"/>
            <a:ext cx="19050" cy="0"/>
          </a:xfrm>
          <a:custGeom>
            <a:avLst/>
            <a:gdLst/>
            <a:ahLst/>
            <a:cxnLst/>
            <a:rect l="l" t="t" r="r" b="b"/>
            <a:pathLst>
              <a:path w="19050">
                <a:moveTo>
                  <a:pt x="0" y="0"/>
                </a:moveTo>
                <a:lnTo>
                  <a:pt x="19048" y="0"/>
                </a:lnTo>
              </a:path>
            </a:pathLst>
          </a:custGeom>
          <a:ln w="11423">
            <a:solidFill>
              <a:srgbClr val="0D2746"/>
            </a:solidFill>
          </a:ln>
        </p:spPr>
        <p:txBody>
          <a:bodyPr wrap="square" lIns="0" tIns="0" rIns="0" bIns="0" rtlCol="0"/>
          <a:lstStyle/>
          <a:p>
            <a:endParaRPr/>
          </a:p>
        </p:txBody>
      </p:sp>
      <p:sp>
        <p:nvSpPr>
          <p:cNvPr id="26" name="object 26"/>
          <p:cNvSpPr/>
          <p:nvPr/>
        </p:nvSpPr>
        <p:spPr>
          <a:xfrm>
            <a:off x="7541586" y="822652"/>
            <a:ext cx="266065" cy="36195"/>
          </a:xfrm>
          <a:custGeom>
            <a:avLst/>
            <a:gdLst/>
            <a:ahLst/>
            <a:cxnLst/>
            <a:rect l="l" t="t" r="r" b="b"/>
            <a:pathLst>
              <a:path w="266065" h="36194">
                <a:moveTo>
                  <a:pt x="259059" y="0"/>
                </a:moveTo>
                <a:lnTo>
                  <a:pt x="6932" y="0"/>
                </a:lnTo>
                <a:lnTo>
                  <a:pt x="0" y="4220"/>
                </a:lnTo>
                <a:lnTo>
                  <a:pt x="0" y="31426"/>
                </a:lnTo>
                <a:lnTo>
                  <a:pt x="259059" y="35878"/>
                </a:lnTo>
                <a:lnTo>
                  <a:pt x="261304" y="35152"/>
                </a:lnTo>
                <a:lnTo>
                  <a:pt x="263285" y="34163"/>
                </a:lnTo>
                <a:lnTo>
                  <a:pt x="265001" y="32910"/>
                </a:lnTo>
                <a:lnTo>
                  <a:pt x="265992" y="31426"/>
                </a:lnTo>
                <a:lnTo>
                  <a:pt x="265992" y="23776"/>
                </a:lnTo>
                <a:lnTo>
                  <a:pt x="95114" y="23775"/>
                </a:lnTo>
                <a:lnTo>
                  <a:pt x="95114" y="11871"/>
                </a:lnTo>
                <a:lnTo>
                  <a:pt x="265992" y="11871"/>
                </a:lnTo>
                <a:lnTo>
                  <a:pt x="265992" y="4220"/>
                </a:lnTo>
                <a:lnTo>
                  <a:pt x="265001" y="2967"/>
                </a:lnTo>
                <a:lnTo>
                  <a:pt x="263284" y="1747"/>
                </a:lnTo>
                <a:lnTo>
                  <a:pt x="261303" y="494"/>
                </a:lnTo>
                <a:lnTo>
                  <a:pt x="259059" y="0"/>
                </a:lnTo>
                <a:close/>
              </a:path>
              <a:path w="266065" h="36194">
                <a:moveTo>
                  <a:pt x="246943" y="23775"/>
                </a:moveTo>
                <a:lnTo>
                  <a:pt x="95114" y="23775"/>
                </a:lnTo>
                <a:lnTo>
                  <a:pt x="246943" y="23775"/>
                </a:lnTo>
                <a:close/>
              </a:path>
              <a:path w="266065" h="36194">
                <a:moveTo>
                  <a:pt x="265992" y="23775"/>
                </a:moveTo>
                <a:lnTo>
                  <a:pt x="246943" y="23775"/>
                </a:lnTo>
                <a:lnTo>
                  <a:pt x="265992" y="23775"/>
                </a:lnTo>
                <a:close/>
              </a:path>
              <a:path w="266065" h="36194">
                <a:moveTo>
                  <a:pt x="265992" y="23775"/>
                </a:moveTo>
                <a:lnTo>
                  <a:pt x="246943" y="23775"/>
                </a:lnTo>
                <a:lnTo>
                  <a:pt x="265992" y="23776"/>
                </a:lnTo>
                <a:close/>
              </a:path>
              <a:path w="266065" h="36194">
                <a:moveTo>
                  <a:pt x="265992" y="11871"/>
                </a:moveTo>
                <a:lnTo>
                  <a:pt x="95114" y="11871"/>
                </a:lnTo>
                <a:lnTo>
                  <a:pt x="246943" y="11871"/>
                </a:lnTo>
                <a:lnTo>
                  <a:pt x="246943" y="23775"/>
                </a:lnTo>
                <a:lnTo>
                  <a:pt x="265992" y="23775"/>
                </a:lnTo>
                <a:lnTo>
                  <a:pt x="265992" y="11871"/>
                </a:lnTo>
                <a:close/>
              </a:path>
            </a:pathLst>
          </a:custGeom>
          <a:solidFill>
            <a:srgbClr val="2C5A8D"/>
          </a:solidFill>
        </p:spPr>
        <p:txBody>
          <a:bodyPr wrap="square" lIns="0" tIns="0" rIns="0" bIns="0" rtlCol="0"/>
          <a:lstStyle/>
          <a:p>
            <a:endParaRPr/>
          </a:p>
        </p:txBody>
      </p:sp>
      <p:sp>
        <p:nvSpPr>
          <p:cNvPr id="27" name="object 27"/>
          <p:cNvSpPr/>
          <p:nvPr/>
        </p:nvSpPr>
        <p:spPr>
          <a:xfrm>
            <a:off x="7545954" y="809842"/>
            <a:ext cx="257810" cy="0"/>
          </a:xfrm>
          <a:custGeom>
            <a:avLst/>
            <a:gdLst/>
            <a:ahLst/>
            <a:cxnLst/>
            <a:rect l="l" t="t" r="r" b="b"/>
            <a:pathLst>
              <a:path w="257809">
                <a:moveTo>
                  <a:pt x="0" y="0"/>
                </a:moveTo>
                <a:lnTo>
                  <a:pt x="257273" y="0"/>
                </a:lnTo>
              </a:path>
            </a:pathLst>
          </a:custGeom>
          <a:ln w="3175">
            <a:solidFill>
              <a:srgbClr val="4990E1"/>
            </a:solidFill>
          </a:ln>
        </p:spPr>
        <p:txBody>
          <a:bodyPr wrap="square" lIns="0" tIns="0" rIns="0" bIns="0" rtlCol="0"/>
          <a:lstStyle/>
          <a:p>
            <a:endParaRPr/>
          </a:p>
        </p:txBody>
      </p:sp>
      <p:sp>
        <p:nvSpPr>
          <p:cNvPr id="28" name="object 28"/>
          <p:cNvSpPr/>
          <p:nvPr/>
        </p:nvSpPr>
        <p:spPr>
          <a:xfrm>
            <a:off x="7543908" y="808573"/>
            <a:ext cx="261620" cy="0"/>
          </a:xfrm>
          <a:custGeom>
            <a:avLst/>
            <a:gdLst/>
            <a:ahLst/>
            <a:cxnLst/>
            <a:rect l="l" t="t" r="r" b="b"/>
            <a:pathLst>
              <a:path w="261620">
                <a:moveTo>
                  <a:pt x="0" y="0"/>
                </a:moveTo>
                <a:lnTo>
                  <a:pt x="261360" y="0"/>
                </a:lnTo>
              </a:path>
            </a:pathLst>
          </a:custGeom>
          <a:ln w="3175">
            <a:solidFill>
              <a:srgbClr val="4990E1"/>
            </a:solidFill>
          </a:ln>
        </p:spPr>
        <p:txBody>
          <a:bodyPr wrap="square" lIns="0" tIns="0" rIns="0" bIns="0" rtlCol="0"/>
          <a:lstStyle/>
          <a:p>
            <a:endParaRPr/>
          </a:p>
        </p:txBody>
      </p:sp>
      <p:sp>
        <p:nvSpPr>
          <p:cNvPr id="29" name="object 29"/>
          <p:cNvSpPr/>
          <p:nvPr/>
        </p:nvSpPr>
        <p:spPr>
          <a:xfrm>
            <a:off x="7542237" y="807303"/>
            <a:ext cx="264795" cy="0"/>
          </a:xfrm>
          <a:custGeom>
            <a:avLst/>
            <a:gdLst/>
            <a:ahLst/>
            <a:cxnLst/>
            <a:rect l="l" t="t" r="r" b="b"/>
            <a:pathLst>
              <a:path w="264795">
                <a:moveTo>
                  <a:pt x="0" y="0"/>
                </a:moveTo>
                <a:lnTo>
                  <a:pt x="264691" y="0"/>
                </a:lnTo>
              </a:path>
            </a:pathLst>
          </a:custGeom>
          <a:ln w="3175">
            <a:solidFill>
              <a:srgbClr val="4990E1"/>
            </a:solidFill>
          </a:ln>
        </p:spPr>
        <p:txBody>
          <a:bodyPr wrap="square" lIns="0" tIns="0" rIns="0" bIns="0" rtlCol="0"/>
          <a:lstStyle/>
          <a:p>
            <a:endParaRPr/>
          </a:p>
        </p:txBody>
      </p:sp>
      <p:sp>
        <p:nvSpPr>
          <p:cNvPr id="30" name="object 30"/>
          <p:cNvSpPr/>
          <p:nvPr/>
        </p:nvSpPr>
        <p:spPr>
          <a:xfrm>
            <a:off x="7541586" y="802861"/>
            <a:ext cx="266065" cy="0"/>
          </a:xfrm>
          <a:custGeom>
            <a:avLst/>
            <a:gdLst/>
            <a:ahLst/>
            <a:cxnLst/>
            <a:rect l="l" t="t" r="r" b="b"/>
            <a:pathLst>
              <a:path w="266065">
                <a:moveTo>
                  <a:pt x="0" y="0"/>
                </a:moveTo>
                <a:lnTo>
                  <a:pt x="265992" y="0"/>
                </a:lnTo>
              </a:path>
            </a:pathLst>
          </a:custGeom>
          <a:ln w="7615">
            <a:solidFill>
              <a:srgbClr val="4990E1"/>
            </a:solidFill>
          </a:ln>
        </p:spPr>
        <p:txBody>
          <a:bodyPr wrap="square" lIns="0" tIns="0" rIns="0" bIns="0" rtlCol="0"/>
          <a:lstStyle/>
          <a:p>
            <a:endParaRPr/>
          </a:p>
        </p:txBody>
      </p:sp>
      <p:sp>
        <p:nvSpPr>
          <p:cNvPr id="31" name="object 31"/>
          <p:cNvSpPr/>
          <p:nvPr/>
        </p:nvSpPr>
        <p:spPr>
          <a:xfrm>
            <a:off x="7541586" y="792706"/>
            <a:ext cx="190500" cy="0"/>
          </a:xfrm>
          <a:custGeom>
            <a:avLst/>
            <a:gdLst/>
            <a:ahLst/>
            <a:cxnLst/>
            <a:rect l="l" t="t" r="r" b="b"/>
            <a:pathLst>
              <a:path w="190500">
                <a:moveTo>
                  <a:pt x="0" y="0"/>
                </a:moveTo>
                <a:lnTo>
                  <a:pt x="189962" y="0"/>
                </a:lnTo>
              </a:path>
            </a:pathLst>
          </a:custGeom>
          <a:ln w="12692">
            <a:solidFill>
              <a:srgbClr val="4990E1"/>
            </a:solidFill>
          </a:ln>
        </p:spPr>
        <p:txBody>
          <a:bodyPr wrap="square" lIns="0" tIns="0" rIns="0" bIns="0" rtlCol="0"/>
          <a:lstStyle/>
          <a:p>
            <a:endParaRPr/>
          </a:p>
        </p:txBody>
      </p:sp>
      <p:sp>
        <p:nvSpPr>
          <p:cNvPr id="32" name="object 32"/>
          <p:cNvSpPr/>
          <p:nvPr/>
        </p:nvSpPr>
        <p:spPr>
          <a:xfrm>
            <a:off x="7541586" y="782552"/>
            <a:ext cx="266065" cy="0"/>
          </a:xfrm>
          <a:custGeom>
            <a:avLst/>
            <a:gdLst/>
            <a:ahLst/>
            <a:cxnLst/>
            <a:rect l="l" t="t" r="r" b="b"/>
            <a:pathLst>
              <a:path w="266065">
                <a:moveTo>
                  <a:pt x="0" y="0"/>
                </a:moveTo>
                <a:lnTo>
                  <a:pt x="265992" y="0"/>
                </a:lnTo>
              </a:path>
            </a:pathLst>
          </a:custGeom>
          <a:ln w="7615">
            <a:solidFill>
              <a:srgbClr val="4990E1"/>
            </a:solidFill>
          </a:ln>
        </p:spPr>
        <p:txBody>
          <a:bodyPr wrap="square" lIns="0" tIns="0" rIns="0" bIns="0" rtlCol="0"/>
          <a:lstStyle/>
          <a:p>
            <a:endParaRPr/>
          </a:p>
        </p:txBody>
      </p:sp>
      <p:sp>
        <p:nvSpPr>
          <p:cNvPr id="33" name="object 33"/>
          <p:cNvSpPr/>
          <p:nvPr/>
        </p:nvSpPr>
        <p:spPr>
          <a:xfrm>
            <a:off x="7542262" y="778110"/>
            <a:ext cx="264795" cy="0"/>
          </a:xfrm>
          <a:custGeom>
            <a:avLst/>
            <a:gdLst/>
            <a:ahLst/>
            <a:cxnLst/>
            <a:rect l="l" t="t" r="r" b="b"/>
            <a:pathLst>
              <a:path w="264795">
                <a:moveTo>
                  <a:pt x="0" y="0"/>
                </a:moveTo>
                <a:lnTo>
                  <a:pt x="264639" y="0"/>
                </a:lnTo>
              </a:path>
            </a:pathLst>
          </a:custGeom>
          <a:ln w="3175">
            <a:solidFill>
              <a:srgbClr val="4990E1"/>
            </a:solidFill>
          </a:ln>
        </p:spPr>
        <p:txBody>
          <a:bodyPr wrap="square" lIns="0" tIns="0" rIns="0" bIns="0" rtlCol="0"/>
          <a:lstStyle/>
          <a:p>
            <a:endParaRPr/>
          </a:p>
        </p:txBody>
      </p:sp>
      <p:sp>
        <p:nvSpPr>
          <p:cNvPr id="34" name="object 34"/>
          <p:cNvSpPr/>
          <p:nvPr/>
        </p:nvSpPr>
        <p:spPr>
          <a:xfrm>
            <a:off x="7543975" y="776840"/>
            <a:ext cx="261620" cy="0"/>
          </a:xfrm>
          <a:custGeom>
            <a:avLst/>
            <a:gdLst/>
            <a:ahLst/>
            <a:cxnLst/>
            <a:rect l="l" t="t" r="r" b="b"/>
            <a:pathLst>
              <a:path w="261620">
                <a:moveTo>
                  <a:pt x="0" y="0"/>
                </a:moveTo>
                <a:lnTo>
                  <a:pt x="261225" y="0"/>
                </a:lnTo>
              </a:path>
            </a:pathLst>
          </a:custGeom>
          <a:ln w="3175">
            <a:solidFill>
              <a:srgbClr val="4990E1"/>
            </a:solidFill>
          </a:ln>
        </p:spPr>
        <p:txBody>
          <a:bodyPr wrap="square" lIns="0" tIns="0" rIns="0" bIns="0" rtlCol="0"/>
          <a:lstStyle/>
          <a:p>
            <a:endParaRPr/>
          </a:p>
        </p:txBody>
      </p:sp>
      <p:sp>
        <p:nvSpPr>
          <p:cNvPr id="35" name="object 35"/>
          <p:cNvSpPr/>
          <p:nvPr/>
        </p:nvSpPr>
        <p:spPr>
          <a:xfrm>
            <a:off x="7546015" y="775571"/>
            <a:ext cx="257175" cy="0"/>
          </a:xfrm>
          <a:custGeom>
            <a:avLst/>
            <a:gdLst/>
            <a:ahLst/>
            <a:cxnLst/>
            <a:rect l="l" t="t" r="r" b="b"/>
            <a:pathLst>
              <a:path w="257175">
                <a:moveTo>
                  <a:pt x="0" y="0"/>
                </a:moveTo>
                <a:lnTo>
                  <a:pt x="257150" y="0"/>
                </a:lnTo>
              </a:path>
            </a:pathLst>
          </a:custGeom>
          <a:ln w="3175">
            <a:solidFill>
              <a:srgbClr val="4990E1"/>
            </a:solidFill>
          </a:ln>
        </p:spPr>
        <p:txBody>
          <a:bodyPr wrap="square" lIns="0" tIns="0" rIns="0" bIns="0" rtlCol="0"/>
          <a:lstStyle/>
          <a:p>
            <a:endParaRPr/>
          </a:p>
        </p:txBody>
      </p:sp>
      <p:sp>
        <p:nvSpPr>
          <p:cNvPr id="36" name="object 36"/>
          <p:cNvSpPr/>
          <p:nvPr/>
        </p:nvSpPr>
        <p:spPr>
          <a:xfrm>
            <a:off x="7731549" y="798678"/>
            <a:ext cx="57150" cy="0"/>
          </a:xfrm>
          <a:custGeom>
            <a:avLst/>
            <a:gdLst/>
            <a:ahLst/>
            <a:cxnLst/>
            <a:rect l="l" t="t" r="r" b="b"/>
            <a:pathLst>
              <a:path w="57150">
                <a:moveTo>
                  <a:pt x="0" y="0"/>
                </a:moveTo>
                <a:lnTo>
                  <a:pt x="56981" y="0"/>
                </a:lnTo>
              </a:path>
            </a:pathLst>
          </a:custGeom>
          <a:ln w="3175">
            <a:solidFill>
              <a:srgbClr val="4990E1"/>
            </a:solidFill>
          </a:ln>
        </p:spPr>
        <p:txBody>
          <a:bodyPr wrap="square" lIns="0" tIns="0" rIns="0" bIns="0" rtlCol="0"/>
          <a:lstStyle/>
          <a:p>
            <a:endParaRPr/>
          </a:p>
        </p:txBody>
      </p:sp>
      <p:sp>
        <p:nvSpPr>
          <p:cNvPr id="37" name="object 37"/>
          <p:cNvSpPr/>
          <p:nvPr/>
        </p:nvSpPr>
        <p:spPr>
          <a:xfrm>
            <a:off x="7788530" y="798678"/>
            <a:ext cx="19050" cy="0"/>
          </a:xfrm>
          <a:custGeom>
            <a:avLst/>
            <a:gdLst/>
            <a:ahLst/>
            <a:cxnLst/>
            <a:rect l="l" t="t" r="r" b="b"/>
            <a:pathLst>
              <a:path w="19050">
                <a:moveTo>
                  <a:pt x="0" y="0"/>
                </a:moveTo>
                <a:lnTo>
                  <a:pt x="19048" y="0"/>
                </a:lnTo>
              </a:path>
            </a:pathLst>
          </a:custGeom>
          <a:ln w="3175">
            <a:solidFill>
              <a:srgbClr val="4990E1"/>
            </a:solidFill>
          </a:ln>
        </p:spPr>
        <p:txBody>
          <a:bodyPr wrap="square" lIns="0" tIns="0" rIns="0" bIns="0" rtlCol="0"/>
          <a:lstStyle/>
          <a:p>
            <a:endParaRPr/>
          </a:p>
        </p:txBody>
      </p:sp>
      <p:sp>
        <p:nvSpPr>
          <p:cNvPr id="38" name="object 38"/>
          <p:cNvSpPr/>
          <p:nvPr/>
        </p:nvSpPr>
        <p:spPr>
          <a:xfrm>
            <a:off x="7788530" y="798678"/>
            <a:ext cx="19050" cy="0"/>
          </a:xfrm>
          <a:custGeom>
            <a:avLst/>
            <a:gdLst/>
            <a:ahLst/>
            <a:cxnLst/>
            <a:rect l="l" t="t" r="r" b="b"/>
            <a:pathLst>
              <a:path w="19050">
                <a:moveTo>
                  <a:pt x="0" y="0"/>
                </a:moveTo>
                <a:lnTo>
                  <a:pt x="19048" y="0"/>
                </a:lnTo>
              </a:path>
            </a:pathLst>
          </a:custGeom>
          <a:ln w="3175">
            <a:solidFill>
              <a:srgbClr val="4990E1"/>
            </a:solidFill>
          </a:ln>
        </p:spPr>
        <p:txBody>
          <a:bodyPr wrap="square" lIns="0" tIns="0" rIns="0" bIns="0" rtlCol="0"/>
          <a:lstStyle/>
          <a:p>
            <a:endParaRPr/>
          </a:p>
        </p:txBody>
      </p:sp>
      <p:sp>
        <p:nvSpPr>
          <p:cNvPr id="39" name="object 39"/>
          <p:cNvSpPr/>
          <p:nvPr/>
        </p:nvSpPr>
        <p:spPr>
          <a:xfrm>
            <a:off x="7788530" y="792706"/>
            <a:ext cx="19050" cy="0"/>
          </a:xfrm>
          <a:custGeom>
            <a:avLst/>
            <a:gdLst/>
            <a:ahLst/>
            <a:cxnLst/>
            <a:rect l="l" t="t" r="r" b="b"/>
            <a:pathLst>
              <a:path w="19050">
                <a:moveTo>
                  <a:pt x="0" y="0"/>
                </a:moveTo>
                <a:lnTo>
                  <a:pt x="19048" y="0"/>
                </a:lnTo>
              </a:path>
            </a:pathLst>
          </a:custGeom>
          <a:ln w="12692">
            <a:solidFill>
              <a:srgbClr val="4990E1"/>
            </a:solidFill>
          </a:ln>
        </p:spPr>
        <p:txBody>
          <a:bodyPr wrap="square" lIns="0" tIns="0" rIns="0" bIns="0" rtlCol="0"/>
          <a:lstStyle/>
          <a:p>
            <a:endParaRPr/>
          </a:p>
        </p:txBody>
      </p:sp>
      <p:sp>
        <p:nvSpPr>
          <p:cNvPr id="40" name="object 40"/>
          <p:cNvSpPr/>
          <p:nvPr/>
        </p:nvSpPr>
        <p:spPr>
          <a:xfrm>
            <a:off x="7901964" y="768736"/>
            <a:ext cx="285115" cy="143510"/>
          </a:xfrm>
          <a:custGeom>
            <a:avLst/>
            <a:gdLst/>
            <a:ahLst/>
            <a:cxnLst/>
            <a:rect l="l" t="t" r="r" b="b"/>
            <a:pathLst>
              <a:path w="285115" h="143509">
                <a:moveTo>
                  <a:pt x="267738" y="0"/>
                </a:moveTo>
                <a:lnTo>
                  <a:pt x="17067" y="0"/>
                </a:lnTo>
                <a:lnTo>
                  <a:pt x="11620" y="1484"/>
                </a:lnTo>
                <a:lnTo>
                  <a:pt x="2211" y="7419"/>
                </a:lnTo>
                <a:lnTo>
                  <a:pt x="0" y="10882"/>
                </a:lnTo>
                <a:lnTo>
                  <a:pt x="0" y="132607"/>
                </a:lnTo>
                <a:lnTo>
                  <a:pt x="2212" y="136320"/>
                </a:lnTo>
                <a:lnTo>
                  <a:pt x="6933" y="139041"/>
                </a:lnTo>
                <a:lnTo>
                  <a:pt x="11621" y="142009"/>
                </a:lnTo>
                <a:lnTo>
                  <a:pt x="17068" y="143493"/>
                </a:lnTo>
                <a:lnTo>
                  <a:pt x="267738" y="143493"/>
                </a:lnTo>
                <a:lnTo>
                  <a:pt x="273186" y="142009"/>
                </a:lnTo>
                <a:lnTo>
                  <a:pt x="277873" y="139041"/>
                </a:lnTo>
                <a:lnTo>
                  <a:pt x="282594" y="136320"/>
                </a:lnTo>
                <a:lnTo>
                  <a:pt x="284806" y="132607"/>
                </a:lnTo>
                <a:lnTo>
                  <a:pt x="284806" y="131618"/>
                </a:lnTo>
                <a:lnTo>
                  <a:pt x="22284" y="131618"/>
                </a:lnTo>
                <a:lnTo>
                  <a:pt x="21293" y="131371"/>
                </a:lnTo>
                <a:lnTo>
                  <a:pt x="20303" y="130629"/>
                </a:lnTo>
                <a:lnTo>
                  <a:pt x="19312" y="130134"/>
                </a:lnTo>
                <a:lnTo>
                  <a:pt x="18817" y="129392"/>
                </a:lnTo>
                <a:lnTo>
                  <a:pt x="18817" y="14080"/>
                </a:lnTo>
                <a:lnTo>
                  <a:pt x="22283" y="12102"/>
                </a:lnTo>
                <a:lnTo>
                  <a:pt x="284806" y="12102"/>
                </a:lnTo>
                <a:lnTo>
                  <a:pt x="284806" y="10882"/>
                </a:lnTo>
                <a:lnTo>
                  <a:pt x="282594" y="7419"/>
                </a:lnTo>
                <a:lnTo>
                  <a:pt x="273185" y="1483"/>
                </a:lnTo>
                <a:lnTo>
                  <a:pt x="267738" y="0"/>
                </a:lnTo>
                <a:close/>
              </a:path>
              <a:path w="285115" h="143509">
                <a:moveTo>
                  <a:pt x="284806" y="131618"/>
                </a:moveTo>
                <a:lnTo>
                  <a:pt x="262522" y="131618"/>
                </a:lnTo>
                <a:lnTo>
                  <a:pt x="284806" y="131618"/>
                </a:lnTo>
                <a:close/>
              </a:path>
              <a:path w="285115" h="143509">
                <a:moveTo>
                  <a:pt x="284806" y="12102"/>
                </a:moveTo>
                <a:lnTo>
                  <a:pt x="22283" y="12102"/>
                </a:lnTo>
                <a:lnTo>
                  <a:pt x="262522" y="12102"/>
                </a:lnTo>
                <a:lnTo>
                  <a:pt x="263512" y="12366"/>
                </a:lnTo>
                <a:lnTo>
                  <a:pt x="264503" y="12860"/>
                </a:lnTo>
                <a:lnTo>
                  <a:pt x="265493" y="13586"/>
                </a:lnTo>
                <a:lnTo>
                  <a:pt x="265988" y="14080"/>
                </a:lnTo>
                <a:lnTo>
                  <a:pt x="265988" y="129392"/>
                </a:lnTo>
                <a:lnTo>
                  <a:pt x="265493" y="130134"/>
                </a:lnTo>
                <a:lnTo>
                  <a:pt x="264503" y="130629"/>
                </a:lnTo>
                <a:lnTo>
                  <a:pt x="263512" y="131371"/>
                </a:lnTo>
                <a:lnTo>
                  <a:pt x="262522" y="131618"/>
                </a:lnTo>
                <a:lnTo>
                  <a:pt x="284806" y="131618"/>
                </a:lnTo>
                <a:lnTo>
                  <a:pt x="284806" y="12102"/>
                </a:lnTo>
                <a:close/>
              </a:path>
            </a:pathLst>
          </a:custGeom>
          <a:solidFill>
            <a:srgbClr val="4990E1"/>
          </a:solidFill>
        </p:spPr>
        <p:txBody>
          <a:bodyPr wrap="square" lIns="0" tIns="0" rIns="0" bIns="0" rtlCol="0"/>
          <a:lstStyle/>
          <a:p>
            <a:endParaRPr/>
          </a:p>
        </p:txBody>
      </p:sp>
      <p:sp>
        <p:nvSpPr>
          <p:cNvPr id="41" name="object 41"/>
          <p:cNvSpPr/>
          <p:nvPr/>
        </p:nvSpPr>
        <p:spPr>
          <a:xfrm>
            <a:off x="7939863" y="792709"/>
            <a:ext cx="57150" cy="36195"/>
          </a:xfrm>
          <a:custGeom>
            <a:avLst/>
            <a:gdLst/>
            <a:ahLst/>
            <a:cxnLst/>
            <a:rect l="l" t="t" r="r" b="b"/>
            <a:pathLst>
              <a:path w="57150" h="36194">
                <a:moveTo>
                  <a:pt x="36380" y="0"/>
                </a:moveTo>
                <a:lnTo>
                  <a:pt x="20534" y="0"/>
                </a:lnTo>
                <a:lnTo>
                  <a:pt x="13865" y="1747"/>
                </a:lnTo>
                <a:lnTo>
                  <a:pt x="8418" y="5210"/>
                </a:lnTo>
                <a:lnTo>
                  <a:pt x="2707" y="8672"/>
                </a:lnTo>
                <a:lnTo>
                  <a:pt x="0" y="12893"/>
                </a:lnTo>
                <a:lnTo>
                  <a:pt x="0" y="23017"/>
                </a:lnTo>
                <a:lnTo>
                  <a:pt x="2707" y="27238"/>
                </a:lnTo>
                <a:lnTo>
                  <a:pt x="8418" y="30700"/>
                </a:lnTo>
                <a:lnTo>
                  <a:pt x="13865" y="34163"/>
                </a:lnTo>
                <a:lnTo>
                  <a:pt x="20534" y="35878"/>
                </a:lnTo>
                <a:lnTo>
                  <a:pt x="36380" y="35878"/>
                </a:lnTo>
                <a:lnTo>
                  <a:pt x="43082" y="34163"/>
                </a:lnTo>
                <a:lnTo>
                  <a:pt x="48793" y="30700"/>
                </a:lnTo>
                <a:lnTo>
                  <a:pt x="54241" y="27238"/>
                </a:lnTo>
                <a:lnTo>
                  <a:pt x="56948" y="23017"/>
                </a:lnTo>
                <a:lnTo>
                  <a:pt x="56948" y="12893"/>
                </a:lnTo>
                <a:lnTo>
                  <a:pt x="54240" y="8672"/>
                </a:lnTo>
                <a:lnTo>
                  <a:pt x="48793" y="5210"/>
                </a:lnTo>
                <a:lnTo>
                  <a:pt x="43082" y="1747"/>
                </a:lnTo>
                <a:lnTo>
                  <a:pt x="36380" y="0"/>
                </a:lnTo>
                <a:close/>
              </a:path>
            </a:pathLst>
          </a:custGeom>
          <a:solidFill>
            <a:srgbClr val="F5A622"/>
          </a:solidFill>
        </p:spPr>
        <p:txBody>
          <a:bodyPr wrap="square" lIns="0" tIns="0" rIns="0" bIns="0" rtlCol="0"/>
          <a:lstStyle/>
          <a:p>
            <a:endParaRPr/>
          </a:p>
        </p:txBody>
      </p:sp>
      <p:sp>
        <p:nvSpPr>
          <p:cNvPr id="42" name="object 42"/>
          <p:cNvSpPr/>
          <p:nvPr/>
        </p:nvSpPr>
        <p:spPr>
          <a:xfrm>
            <a:off x="7939863" y="807582"/>
            <a:ext cx="209550" cy="81280"/>
          </a:xfrm>
          <a:custGeom>
            <a:avLst/>
            <a:gdLst/>
            <a:ahLst/>
            <a:cxnLst/>
            <a:rect l="l" t="t" r="r" b="b"/>
            <a:pathLst>
              <a:path w="209550" h="81280">
                <a:moveTo>
                  <a:pt x="47539" y="32910"/>
                </a:moveTo>
                <a:lnTo>
                  <a:pt x="0" y="62833"/>
                </a:lnTo>
                <a:lnTo>
                  <a:pt x="0" y="80894"/>
                </a:lnTo>
                <a:lnTo>
                  <a:pt x="209040" y="80894"/>
                </a:lnTo>
                <a:lnTo>
                  <a:pt x="209040" y="47980"/>
                </a:lnTo>
                <a:lnTo>
                  <a:pt x="71308" y="47980"/>
                </a:lnTo>
                <a:lnTo>
                  <a:pt x="47539" y="32910"/>
                </a:lnTo>
                <a:close/>
              </a:path>
              <a:path w="209550" h="81280">
                <a:moveTo>
                  <a:pt x="147371" y="0"/>
                </a:moveTo>
                <a:lnTo>
                  <a:pt x="71308" y="47980"/>
                </a:lnTo>
                <a:lnTo>
                  <a:pt x="209040" y="47980"/>
                </a:lnTo>
                <a:lnTo>
                  <a:pt x="209040" y="38846"/>
                </a:lnTo>
                <a:lnTo>
                  <a:pt x="147371" y="0"/>
                </a:lnTo>
                <a:close/>
              </a:path>
              <a:path w="209550" h="81280">
                <a:moveTo>
                  <a:pt x="209040" y="47980"/>
                </a:moveTo>
                <a:lnTo>
                  <a:pt x="71308" y="47980"/>
                </a:lnTo>
                <a:lnTo>
                  <a:pt x="209040" y="47980"/>
                </a:lnTo>
                <a:close/>
              </a:path>
            </a:pathLst>
          </a:custGeom>
          <a:solidFill>
            <a:srgbClr val="4990E1"/>
          </a:solidFill>
        </p:spPr>
        <p:txBody>
          <a:bodyPr wrap="square" lIns="0" tIns="0" rIns="0" bIns="0" rtlCol="0"/>
          <a:lstStyle/>
          <a:p>
            <a:endParaRPr/>
          </a:p>
        </p:txBody>
      </p:sp>
      <p:sp>
        <p:nvSpPr>
          <p:cNvPr id="43" name="object 43"/>
          <p:cNvSpPr/>
          <p:nvPr/>
        </p:nvSpPr>
        <p:spPr>
          <a:xfrm>
            <a:off x="7406106" y="476994"/>
            <a:ext cx="934085" cy="572770"/>
          </a:xfrm>
          <a:custGeom>
            <a:avLst/>
            <a:gdLst/>
            <a:ahLst/>
            <a:cxnLst/>
            <a:rect l="l" t="t" r="r" b="b"/>
            <a:pathLst>
              <a:path w="934084" h="572769">
                <a:moveTo>
                  <a:pt x="834146" y="0"/>
                </a:moveTo>
                <a:lnTo>
                  <a:pt x="100083" y="0"/>
                </a:lnTo>
                <a:lnTo>
                  <a:pt x="56388" y="9233"/>
                </a:lnTo>
                <a:lnTo>
                  <a:pt x="21671" y="34334"/>
                </a:lnTo>
                <a:lnTo>
                  <a:pt x="866" y="76384"/>
                </a:lnTo>
                <a:lnTo>
                  <a:pt x="0" y="88343"/>
                </a:lnTo>
                <a:lnTo>
                  <a:pt x="0" y="482740"/>
                </a:lnTo>
                <a:lnTo>
                  <a:pt x="13870" y="527351"/>
                </a:lnTo>
                <a:lnTo>
                  <a:pt x="41961" y="554125"/>
                </a:lnTo>
                <a:lnTo>
                  <a:pt x="78432" y="569415"/>
                </a:lnTo>
                <a:lnTo>
                  <a:pt x="827976" y="572310"/>
                </a:lnTo>
                <a:lnTo>
                  <a:pt x="842244" y="571588"/>
                </a:lnTo>
                <a:lnTo>
                  <a:pt x="880824" y="560690"/>
                </a:lnTo>
                <a:lnTo>
                  <a:pt x="912467" y="537008"/>
                </a:lnTo>
                <a:lnTo>
                  <a:pt x="931755" y="500805"/>
                </a:lnTo>
                <a:lnTo>
                  <a:pt x="100555" y="500804"/>
                </a:lnTo>
                <a:lnTo>
                  <a:pt x="95356" y="499070"/>
                </a:lnTo>
                <a:lnTo>
                  <a:pt x="87182" y="491898"/>
                </a:lnTo>
                <a:lnTo>
                  <a:pt x="84953" y="487690"/>
                </a:lnTo>
                <a:lnTo>
                  <a:pt x="84953" y="83660"/>
                </a:lnTo>
                <a:lnTo>
                  <a:pt x="87181" y="79439"/>
                </a:lnTo>
                <a:lnTo>
                  <a:pt x="91394" y="75977"/>
                </a:lnTo>
                <a:lnTo>
                  <a:pt x="95603" y="72251"/>
                </a:lnTo>
                <a:lnTo>
                  <a:pt x="100555" y="70536"/>
                </a:lnTo>
                <a:lnTo>
                  <a:pt x="931781" y="70536"/>
                </a:lnTo>
                <a:lnTo>
                  <a:pt x="930521" y="65004"/>
                </a:lnTo>
                <a:lnTo>
                  <a:pt x="903044" y="25259"/>
                </a:lnTo>
                <a:lnTo>
                  <a:pt x="868676" y="5540"/>
                </a:lnTo>
                <a:lnTo>
                  <a:pt x="834146" y="0"/>
                </a:lnTo>
                <a:close/>
              </a:path>
              <a:path w="934084" h="572769">
                <a:moveTo>
                  <a:pt x="931781" y="70536"/>
                </a:moveTo>
                <a:lnTo>
                  <a:pt x="100555" y="70536"/>
                </a:lnTo>
                <a:lnTo>
                  <a:pt x="833683" y="70536"/>
                </a:lnTo>
                <a:lnTo>
                  <a:pt x="838635" y="72251"/>
                </a:lnTo>
                <a:lnTo>
                  <a:pt x="842861" y="75977"/>
                </a:lnTo>
                <a:lnTo>
                  <a:pt x="847054" y="79440"/>
                </a:lnTo>
                <a:lnTo>
                  <a:pt x="849299" y="83660"/>
                </a:lnTo>
                <a:lnTo>
                  <a:pt x="849299" y="487690"/>
                </a:lnTo>
                <a:lnTo>
                  <a:pt x="847054" y="491898"/>
                </a:lnTo>
                <a:lnTo>
                  <a:pt x="842862" y="495360"/>
                </a:lnTo>
                <a:lnTo>
                  <a:pt x="838636" y="499070"/>
                </a:lnTo>
                <a:lnTo>
                  <a:pt x="833684" y="500805"/>
                </a:lnTo>
                <a:lnTo>
                  <a:pt x="931755" y="500804"/>
                </a:lnTo>
                <a:lnTo>
                  <a:pt x="933113" y="494804"/>
                </a:lnTo>
                <a:lnTo>
                  <a:pt x="933978" y="482740"/>
                </a:lnTo>
                <a:lnTo>
                  <a:pt x="933978" y="88343"/>
                </a:lnTo>
                <a:lnTo>
                  <a:pt x="933113" y="76384"/>
                </a:lnTo>
                <a:lnTo>
                  <a:pt x="931781" y="70536"/>
                </a:lnTo>
                <a:close/>
              </a:path>
            </a:pathLst>
          </a:custGeom>
          <a:solidFill>
            <a:srgbClr val="DF7D7C"/>
          </a:solidFill>
        </p:spPr>
        <p:txBody>
          <a:bodyPr wrap="square" lIns="0" tIns="0" rIns="0" bIns="0" rtlCol="0"/>
          <a:lstStyle/>
          <a:p>
            <a:endParaRPr/>
          </a:p>
        </p:txBody>
      </p:sp>
      <p:sp>
        <p:nvSpPr>
          <p:cNvPr id="44" name="object 44"/>
          <p:cNvSpPr/>
          <p:nvPr/>
        </p:nvSpPr>
        <p:spPr>
          <a:xfrm>
            <a:off x="7236447" y="1085180"/>
            <a:ext cx="1273810" cy="107950"/>
          </a:xfrm>
          <a:custGeom>
            <a:avLst/>
            <a:gdLst/>
            <a:ahLst/>
            <a:cxnLst/>
            <a:rect l="l" t="t" r="r" b="b"/>
            <a:pathLst>
              <a:path w="1273809" h="107950">
                <a:moveTo>
                  <a:pt x="1273557" y="0"/>
                </a:moveTo>
                <a:lnTo>
                  <a:pt x="0" y="0"/>
                </a:lnTo>
                <a:lnTo>
                  <a:pt x="0" y="53939"/>
                </a:lnTo>
                <a:lnTo>
                  <a:pt x="1946" y="64660"/>
                </a:lnTo>
                <a:lnTo>
                  <a:pt x="30960" y="92042"/>
                </a:lnTo>
                <a:lnTo>
                  <a:pt x="78186" y="105898"/>
                </a:lnTo>
                <a:lnTo>
                  <a:pt x="1167560" y="107630"/>
                </a:lnTo>
                <a:lnTo>
                  <a:pt x="1181713" y="107197"/>
                </a:lnTo>
                <a:lnTo>
                  <a:pt x="1220148" y="100702"/>
                </a:lnTo>
                <a:lnTo>
                  <a:pt x="1256009" y="83688"/>
                </a:lnTo>
                <a:lnTo>
                  <a:pt x="1273557" y="53939"/>
                </a:lnTo>
                <a:lnTo>
                  <a:pt x="696978" y="53939"/>
                </a:lnTo>
                <a:lnTo>
                  <a:pt x="576578" y="53939"/>
                </a:lnTo>
                <a:lnTo>
                  <a:pt x="573112" y="50971"/>
                </a:lnTo>
                <a:lnTo>
                  <a:pt x="573112" y="38846"/>
                </a:lnTo>
                <a:lnTo>
                  <a:pt x="576578" y="35878"/>
                </a:lnTo>
                <a:lnTo>
                  <a:pt x="1273557" y="35878"/>
                </a:lnTo>
                <a:lnTo>
                  <a:pt x="1273557" y="0"/>
                </a:lnTo>
                <a:close/>
              </a:path>
              <a:path w="1273809" h="107950">
                <a:moveTo>
                  <a:pt x="1273557" y="35878"/>
                </a:moveTo>
                <a:lnTo>
                  <a:pt x="576578" y="35878"/>
                </a:lnTo>
                <a:lnTo>
                  <a:pt x="696978" y="35878"/>
                </a:lnTo>
                <a:lnTo>
                  <a:pt x="700444" y="38846"/>
                </a:lnTo>
                <a:lnTo>
                  <a:pt x="700445" y="50971"/>
                </a:lnTo>
                <a:lnTo>
                  <a:pt x="696978" y="53939"/>
                </a:lnTo>
                <a:lnTo>
                  <a:pt x="1273557" y="53939"/>
                </a:lnTo>
                <a:lnTo>
                  <a:pt x="1273557" y="35878"/>
                </a:lnTo>
                <a:close/>
              </a:path>
            </a:pathLst>
          </a:custGeom>
          <a:solidFill>
            <a:srgbClr val="DF7D7C"/>
          </a:solidFill>
        </p:spPr>
        <p:txBody>
          <a:bodyPr wrap="square" lIns="0" tIns="0" rIns="0" bIns="0" rtlCol="0"/>
          <a:lstStyle/>
          <a:p>
            <a:endParaRPr/>
          </a:p>
        </p:txBody>
      </p:sp>
      <p:sp>
        <p:nvSpPr>
          <p:cNvPr id="45" name="object 45"/>
          <p:cNvSpPr/>
          <p:nvPr/>
        </p:nvSpPr>
        <p:spPr>
          <a:xfrm>
            <a:off x="931163" y="1246632"/>
            <a:ext cx="7385304" cy="4434840"/>
          </a:xfrm>
          <a:prstGeom prst="rect">
            <a:avLst/>
          </a:prstGeom>
          <a:blipFill>
            <a:blip r:embed="rId2" cstate="print"/>
            <a:stretch>
              <a:fillRect/>
            </a:stretch>
          </a:blipFill>
        </p:spPr>
        <p:txBody>
          <a:bodyPr wrap="square" lIns="0" tIns="0" rIns="0" bIns="0" rtlCol="0"/>
          <a:lstStyle/>
          <a:p>
            <a:endParaRPr/>
          </a:p>
        </p:txBody>
      </p:sp>
      <p:sp>
        <p:nvSpPr>
          <p:cNvPr id="46" name="object 46"/>
          <p:cNvSpPr txBox="1"/>
          <p:nvPr/>
        </p:nvSpPr>
        <p:spPr>
          <a:xfrm>
            <a:off x="1587500" y="2372105"/>
            <a:ext cx="1050925" cy="492443"/>
          </a:xfrm>
          <a:prstGeom prst="rect">
            <a:avLst/>
          </a:prstGeom>
        </p:spPr>
        <p:txBody>
          <a:bodyPr vert="horz" wrap="square" lIns="0" tIns="0" rIns="0" bIns="0" rtlCol="0">
            <a:spAutoFit/>
          </a:bodyPr>
          <a:lstStyle/>
          <a:p>
            <a:pPr marL="12700">
              <a:lnSpc>
                <a:spcPct val="100000"/>
              </a:lnSpc>
            </a:pPr>
            <a:r>
              <a:rPr sz="1600" b="1" spc="-35" dirty="0">
                <a:solidFill>
                  <a:srgbClr val="FF0000"/>
                </a:solidFill>
                <a:latin typeface="Calibri"/>
                <a:cs typeface="Calibri"/>
              </a:rPr>
              <a:t>We </a:t>
            </a:r>
            <a:r>
              <a:rPr lang="en-NZ" sz="1600" b="1" spc="-10" dirty="0" smtClean="0">
                <a:solidFill>
                  <a:srgbClr val="FF0000"/>
                </a:solidFill>
                <a:latin typeface="Calibri"/>
                <a:cs typeface="Calibri"/>
              </a:rPr>
              <a:t>were</a:t>
            </a:r>
            <a:r>
              <a:rPr sz="1600" b="1" spc="-45" dirty="0" smtClean="0">
                <a:solidFill>
                  <a:srgbClr val="FF0000"/>
                </a:solidFill>
                <a:latin typeface="Calibri"/>
                <a:cs typeface="Calibri"/>
              </a:rPr>
              <a:t> </a:t>
            </a:r>
            <a:r>
              <a:rPr sz="1600" b="1" spc="-10" dirty="0">
                <a:solidFill>
                  <a:srgbClr val="FF0000"/>
                </a:solidFill>
                <a:latin typeface="Calibri"/>
                <a:cs typeface="Calibri"/>
              </a:rPr>
              <a:t>here</a:t>
            </a:r>
            <a:endParaRPr sz="1600" dirty="0">
              <a:latin typeface="Calibri"/>
              <a:cs typeface="Calibri"/>
            </a:endParaRPr>
          </a:p>
        </p:txBody>
      </p:sp>
      <p:sp>
        <p:nvSpPr>
          <p:cNvPr id="47" name="object 47"/>
          <p:cNvSpPr/>
          <p:nvPr/>
        </p:nvSpPr>
        <p:spPr>
          <a:xfrm>
            <a:off x="1956816" y="2711195"/>
            <a:ext cx="347471" cy="1239011"/>
          </a:xfrm>
          <a:prstGeom prst="rect">
            <a:avLst/>
          </a:prstGeom>
          <a:blipFill>
            <a:blip r:embed="rId3" cstate="print"/>
            <a:stretch>
              <a:fillRect/>
            </a:stretch>
          </a:blipFill>
        </p:spPr>
        <p:txBody>
          <a:bodyPr wrap="square" lIns="0" tIns="0" rIns="0" bIns="0" rtlCol="0"/>
          <a:lstStyle/>
          <a:p>
            <a:endParaRPr/>
          </a:p>
        </p:txBody>
      </p:sp>
      <p:sp>
        <p:nvSpPr>
          <p:cNvPr id="48" name="object 48"/>
          <p:cNvSpPr/>
          <p:nvPr/>
        </p:nvSpPr>
        <p:spPr>
          <a:xfrm>
            <a:off x="2010155" y="2738627"/>
            <a:ext cx="240792" cy="1143000"/>
          </a:xfrm>
          <a:prstGeom prst="rect">
            <a:avLst/>
          </a:prstGeom>
          <a:blipFill>
            <a:blip r:embed="rId4" cstate="print"/>
            <a:stretch>
              <a:fillRect/>
            </a:stretch>
          </a:blipFill>
        </p:spPr>
        <p:txBody>
          <a:bodyPr wrap="square" lIns="0" tIns="0" rIns="0" bIns="0" rtlCol="0"/>
          <a:lstStyle/>
          <a:p>
            <a:endParaRPr/>
          </a:p>
        </p:txBody>
      </p:sp>
      <p:sp>
        <p:nvSpPr>
          <p:cNvPr id="49" name="object 49"/>
          <p:cNvSpPr/>
          <p:nvPr/>
        </p:nvSpPr>
        <p:spPr>
          <a:xfrm>
            <a:off x="2010155" y="2738627"/>
            <a:ext cx="241300" cy="1143000"/>
          </a:xfrm>
          <a:custGeom>
            <a:avLst/>
            <a:gdLst/>
            <a:ahLst/>
            <a:cxnLst/>
            <a:rect l="l" t="t" r="r" b="b"/>
            <a:pathLst>
              <a:path w="241300" h="1143000">
                <a:moveTo>
                  <a:pt x="0" y="1022604"/>
                </a:moveTo>
                <a:lnTo>
                  <a:pt x="60198" y="1022604"/>
                </a:lnTo>
                <a:lnTo>
                  <a:pt x="60198" y="0"/>
                </a:lnTo>
                <a:lnTo>
                  <a:pt x="180594" y="0"/>
                </a:lnTo>
                <a:lnTo>
                  <a:pt x="180594" y="1022604"/>
                </a:lnTo>
                <a:lnTo>
                  <a:pt x="240792" y="1022604"/>
                </a:lnTo>
                <a:lnTo>
                  <a:pt x="120395" y="1143000"/>
                </a:lnTo>
                <a:lnTo>
                  <a:pt x="0" y="1022604"/>
                </a:lnTo>
                <a:close/>
              </a:path>
            </a:pathLst>
          </a:custGeom>
          <a:ln w="9144">
            <a:solidFill>
              <a:srgbClr val="77C03D"/>
            </a:solidFill>
          </a:ln>
        </p:spPr>
        <p:txBody>
          <a:bodyPr wrap="square" lIns="0" tIns="0" rIns="0" bIns="0" rtlCol="0"/>
          <a:lstStyle/>
          <a:p>
            <a:endParaRPr/>
          </a:p>
        </p:txBody>
      </p:sp>
      <p:sp>
        <p:nvSpPr>
          <p:cNvPr id="50" name="object 50"/>
          <p:cNvSpPr txBox="1"/>
          <p:nvPr/>
        </p:nvSpPr>
        <p:spPr>
          <a:xfrm>
            <a:off x="240588" y="6071006"/>
            <a:ext cx="6200775" cy="393700"/>
          </a:xfrm>
          <a:prstGeom prst="rect">
            <a:avLst/>
          </a:prstGeom>
        </p:spPr>
        <p:txBody>
          <a:bodyPr vert="horz" wrap="square" lIns="0" tIns="0" rIns="0" bIns="0" rtlCol="0">
            <a:spAutoFit/>
          </a:bodyPr>
          <a:lstStyle/>
          <a:p>
            <a:pPr marL="12700">
              <a:lnSpc>
                <a:spcPct val="100000"/>
              </a:lnSpc>
            </a:pPr>
            <a:r>
              <a:rPr sz="2400" b="1" spc="-45" dirty="0">
                <a:solidFill>
                  <a:srgbClr val="00ADEE"/>
                </a:solidFill>
                <a:latin typeface="Calibri"/>
                <a:cs typeface="Calibri"/>
              </a:rPr>
              <a:t>We </a:t>
            </a:r>
            <a:r>
              <a:rPr sz="2400" b="1" dirty="0">
                <a:solidFill>
                  <a:srgbClr val="00ADEE"/>
                </a:solidFill>
                <a:latin typeface="Calibri"/>
                <a:cs typeface="Calibri"/>
              </a:rPr>
              <a:t>need </a:t>
            </a:r>
            <a:r>
              <a:rPr sz="2400" b="1" spc="-15" dirty="0">
                <a:solidFill>
                  <a:srgbClr val="00ADEE"/>
                </a:solidFill>
                <a:latin typeface="Calibri"/>
                <a:cs typeface="Calibri"/>
              </a:rPr>
              <a:t>to </a:t>
            </a:r>
            <a:r>
              <a:rPr sz="2400" b="1" spc="-10" dirty="0">
                <a:solidFill>
                  <a:srgbClr val="00ADEE"/>
                </a:solidFill>
                <a:latin typeface="Calibri"/>
                <a:cs typeface="Calibri"/>
              </a:rPr>
              <a:t>move </a:t>
            </a:r>
            <a:r>
              <a:rPr sz="2400" b="1" spc="-5" dirty="0">
                <a:solidFill>
                  <a:srgbClr val="00ADEE"/>
                </a:solidFill>
                <a:latin typeface="Calibri"/>
                <a:cs typeface="Calibri"/>
              </a:rPr>
              <a:t>with </a:t>
            </a:r>
            <a:r>
              <a:rPr sz="2400" b="1" dirty="0">
                <a:solidFill>
                  <a:srgbClr val="00ADEE"/>
                </a:solidFill>
                <a:latin typeface="Calibri"/>
                <a:cs typeface="Calibri"/>
              </a:rPr>
              <a:t>speed down </a:t>
            </a:r>
            <a:r>
              <a:rPr sz="2400" b="1" spc="-5" dirty="0">
                <a:solidFill>
                  <a:srgbClr val="00ADEE"/>
                </a:solidFill>
                <a:latin typeface="Calibri"/>
                <a:cs typeface="Calibri"/>
              </a:rPr>
              <a:t>this</a:t>
            </a:r>
            <a:r>
              <a:rPr sz="2400" b="1" spc="-25" dirty="0">
                <a:solidFill>
                  <a:srgbClr val="00ADEE"/>
                </a:solidFill>
                <a:latin typeface="Calibri"/>
                <a:cs typeface="Calibri"/>
              </a:rPr>
              <a:t> </a:t>
            </a:r>
            <a:r>
              <a:rPr sz="2400" b="1" spc="-20" dirty="0">
                <a:solidFill>
                  <a:srgbClr val="00ADEE"/>
                </a:solidFill>
                <a:latin typeface="Calibri"/>
                <a:cs typeface="Calibri"/>
              </a:rPr>
              <a:t>pathway</a:t>
            </a:r>
            <a:endParaRPr sz="2400">
              <a:latin typeface="Calibri"/>
              <a:cs typeface="Calibri"/>
            </a:endParaRPr>
          </a:p>
        </p:txBody>
      </p:sp>
      <p:sp>
        <p:nvSpPr>
          <p:cNvPr id="51" name="object 51"/>
          <p:cNvSpPr/>
          <p:nvPr/>
        </p:nvSpPr>
        <p:spPr>
          <a:xfrm>
            <a:off x="4543044" y="1668779"/>
            <a:ext cx="164591" cy="3729228"/>
          </a:xfrm>
          <a:prstGeom prst="rect">
            <a:avLst/>
          </a:prstGeom>
          <a:blipFill>
            <a:blip r:embed="rId5" cstate="print"/>
            <a:stretch>
              <a:fillRect/>
            </a:stretch>
          </a:blipFill>
        </p:spPr>
        <p:txBody>
          <a:bodyPr wrap="square" lIns="0" tIns="0" rIns="0" bIns="0" rtlCol="0"/>
          <a:lstStyle/>
          <a:p>
            <a:endParaRPr/>
          </a:p>
        </p:txBody>
      </p:sp>
      <p:sp>
        <p:nvSpPr>
          <p:cNvPr id="52" name="object 52"/>
          <p:cNvSpPr/>
          <p:nvPr/>
        </p:nvSpPr>
        <p:spPr>
          <a:xfrm>
            <a:off x="4598670" y="1692401"/>
            <a:ext cx="53975" cy="3630929"/>
          </a:xfrm>
          <a:custGeom>
            <a:avLst/>
            <a:gdLst/>
            <a:ahLst/>
            <a:cxnLst/>
            <a:rect l="l" t="t" r="r" b="b"/>
            <a:pathLst>
              <a:path w="53975" h="3630929">
                <a:moveTo>
                  <a:pt x="0" y="0"/>
                </a:moveTo>
                <a:lnTo>
                  <a:pt x="53975" y="3630676"/>
                </a:lnTo>
              </a:path>
            </a:pathLst>
          </a:custGeom>
          <a:ln w="25908">
            <a:solidFill>
              <a:srgbClr val="FF0000"/>
            </a:solidFill>
            <a:prstDash val="lgDash"/>
          </a:ln>
        </p:spPr>
        <p:txBody>
          <a:bodyPr wrap="square" lIns="0" tIns="0" rIns="0" bIns="0" rtlCol="0"/>
          <a:lstStyle/>
          <a:p>
            <a:endParaRPr/>
          </a:p>
        </p:txBody>
      </p:sp>
      <p:sp>
        <p:nvSpPr>
          <p:cNvPr id="53" name="object 53"/>
          <p:cNvSpPr/>
          <p:nvPr/>
        </p:nvSpPr>
        <p:spPr>
          <a:xfrm>
            <a:off x="5910071" y="1670304"/>
            <a:ext cx="152400" cy="3727704"/>
          </a:xfrm>
          <a:prstGeom prst="rect">
            <a:avLst/>
          </a:prstGeom>
          <a:blipFill>
            <a:blip r:embed="rId6" cstate="print"/>
            <a:stretch>
              <a:fillRect/>
            </a:stretch>
          </a:blipFill>
        </p:spPr>
        <p:txBody>
          <a:bodyPr wrap="square" lIns="0" tIns="0" rIns="0" bIns="0" rtlCol="0"/>
          <a:lstStyle/>
          <a:p>
            <a:endParaRPr/>
          </a:p>
        </p:txBody>
      </p:sp>
      <p:sp>
        <p:nvSpPr>
          <p:cNvPr id="54" name="object 54"/>
          <p:cNvSpPr/>
          <p:nvPr/>
        </p:nvSpPr>
        <p:spPr>
          <a:xfrm>
            <a:off x="5965697" y="1692401"/>
            <a:ext cx="41275" cy="3630929"/>
          </a:xfrm>
          <a:custGeom>
            <a:avLst/>
            <a:gdLst/>
            <a:ahLst/>
            <a:cxnLst/>
            <a:rect l="l" t="t" r="r" b="b"/>
            <a:pathLst>
              <a:path w="41275" h="3630929">
                <a:moveTo>
                  <a:pt x="0" y="0"/>
                </a:moveTo>
                <a:lnTo>
                  <a:pt x="41275" y="3630676"/>
                </a:lnTo>
              </a:path>
            </a:pathLst>
          </a:custGeom>
          <a:ln w="25908">
            <a:solidFill>
              <a:srgbClr val="FF0000"/>
            </a:solidFill>
            <a:prstDash val="lgDash"/>
          </a:ln>
        </p:spPr>
        <p:txBody>
          <a:bodyPr wrap="square" lIns="0" tIns="0" rIns="0" bIns="0" rtlCol="0"/>
          <a:lstStyle/>
          <a:p>
            <a:endParaRPr/>
          </a:p>
        </p:txBody>
      </p:sp>
      <p:sp>
        <p:nvSpPr>
          <p:cNvPr id="55" name="object 55"/>
          <p:cNvSpPr txBox="1"/>
          <p:nvPr/>
        </p:nvSpPr>
        <p:spPr>
          <a:xfrm>
            <a:off x="4175886" y="1226692"/>
            <a:ext cx="844550" cy="448945"/>
          </a:xfrm>
          <a:prstGeom prst="rect">
            <a:avLst/>
          </a:prstGeom>
        </p:spPr>
        <p:txBody>
          <a:bodyPr vert="horz" wrap="square" lIns="0" tIns="0" rIns="0" bIns="0" rtlCol="0">
            <a:spAutoFit/>
          </a:bodyPr>
          <a:lstStyle/>
          <a:p>
            <a:pPr marL="241300" marR="5080" indent="-228600">
              <a:lnSpc>
                <a:spcPct val="100000"/>
              </a:lnSpc>
            </a:pPr>
            <a:r>
              <a:rPr sz="1400" b="1" spc="-25" dirty="0">
                <a:solidFill>
                  <a:srgbClr val="FF0000"/>
                </a:solidFill>
                <a:latin typeface="Calibri"/>
                <a:cs typeface="Calibri"/>
              </a:rPr>
              <a:t>Target</a:t>
            </a:r>
            <a:r>
              <a:rPr sz="1400" b="1" spc="-110" dirty="0">
                <a:solidFill>
                  <a:srgbClr val="FF0000"/>
                </a:solidFill>
                <a:latin typeface="Calibri"/>
                <a:cs typeface="Calibri"/>
              </a:rPr>
              <a:t> </a:t>
            </a:r>
            <a:r>
              <a:rPr sz="1400" b="1" spc="-10" dirty="0">
                <a:solidFill>
                  <a:srgbClr val="FF0000"/>
                </a:solidFill>
                <a:latin typeface="Calibri"/>
                <a:cs typeface="Calibri"/>
              </a:rPr>
              <a:t>May  </a:t>
            </a:r>
            <a:r>
              <a:rPr sz="1400" b="1" spc="-5" dirty="0">
                <a:solidFill>
                  <a:srgbClr val="FF0000"/>
                </a:solidFill>
                <a:latin typeface="Calibri"/>
                <a:cs typeface="Calibri"/>
              </a:rPr>
              <a:t>2017</a:t>
            </a:r>
            <a:endParaRPr sz="1400">
              <a:latin typeface="Calibri"/>
              <a:cs typeface="Calibri"/>
            </a:endParaRPr>
          </a:p>
        </p:txBody>
      </p:sp>
      <p:sp>
        <p:nvSpPr>
          <p:cNvPr id="56" name="object 56"/>
          <p:cNvSpPr txBox="1"/>
          <p:nvPr/>
        </p:nvSpPr>
        <p:spPr>
          <a:xfrm>
            <a:off x="5485638" y="1018540"/>
            <a:ext cx="844550" cy="448945"/>
          </a:xfrm>
          <a:prstGeom prst="rect">
            <a:avLst/>
          </a:prstGeom>
        </p:spPr>
        <p:txBody>
          <a:bodyPr vert="horz" wrap="square" lIns="0" tIns="0" rIns="0" bIns="0" rtlCol="0">
            <a:spAutoFit/>
          </a:bodyPr>
          <a:lstStyle/>
          <a:p>
            <a:pPr marL="241300" marR="5080" indent="-228600">
              <a:lnSpc>
                <a:spcPct val="100000"/>
              </a:lnSpc>
            </a:pPr>
            <a:r>
              <a:rPr sz="1400" b="1" spc="-25" dirty="0">
                <a:solidFill>
                  <a:srgbClr val="FF0000"/>
                </a:solidFill>
                <a:latin typeface="Calibri"/>
                <a:cs typeface="Calibri"/>
              </a:rPr>
              <a:t>Target</a:t>
            </a:r>
            <a:r>
              <a:rPr sz="1400" b="1" spc="-110" dirty="0">
                <a:solidFill>
                  <a:srgbClr val="FF0000"/>
                </a:solidFill>
                <a:latin typeface="Calibri"/>
                <a:cs typeface="Calibri"/>
              </a:rPr>
              <a:t> </a:t>
            </a:r>
            <a:r>
              <a:rPr sz="1400" b="1" spc="-10" dirty="0">
                <a:solidFill>
                  <a:srgbClr val="FF0000"/>
                </a:solidFill>
                <a:latin typeface="Calibri"/>
                <a:cs typeface="Calibri"/>
              </a:rPr>
              <a:t>May  </a:t>
            </a:r>
            <a:r>
              <a:rPr sz="1400" b="1" spc="-5" dirty="0">
                <a:solidFill>
                  <a:srgbClr val="FF0000"/>
                </a:solidFill>
                <a:latin typeface="Calibri"/>
                <a:cs typeface="Calibri"/>
              </a:rPr>
              <a:t>2018</a:t>
            </a:r>
            <a:endParaRPr sz="1400">
              <a:latin typeface="Calibri"/>
              <a:cs typeface="Calibri"/>
            </a:endParaRPr>
          </a:p>
        </p:txBody>
      </p:sp>
      <p:sp>
        <p:nvSpPr>
          <p:cNvPr id="57" name="object 46"/>
          <p:cNvSpPr txBox="1"/>
          <p:nvPr/>
        </p:nvSpPr>
        <p:spPr>
          <a:xfrm>
            <a:off x="2606675" y="1752600"/>
            <a:ext cx="1050925" cy="492443"/>
          </a:xfrm>
          <a:prstGeom prst="rect">
            <a:avLst/>
          </a:prstGeom>
        </p:spPr>
        <p:txBody>
          <a:bodyPr vert="horz" wrap="square" lIns="0" tIns="0" rIns="0" bIns="0" rtlCol="0">
            <a:spAutoFit/>
          </a:bodyPr>
          <a:lstStyle/>
          <a:p>
            <a:pPr marL="12700">
              <a:lnSpc>
                <a:spcPct val="100000"/>
              </a:lnSpc>
            </a:pPr>
            <a:r>
              <a:rPr sz="1600" b="1" spc="-35" dirty="0">
                <a:solidFill>
                  <a:srgbClr val="FF0000"/>
                </a:solidFill>
                <a:latin typeface="Calibri"/>
                <a:cs typeface="Calibri"/>
              </a:rPr>
              <a:t>We </a:t>
            </a:r>
            <a:r>
              <a:rPr lang="en-NZ" sz="1600" b="1" spc="-10" dirty="0" smtClean="0">
                <a:solidFill>
                  <a:srgbClr val="FF0000"/>
                </a:solidFill>
                <a:latin typeface="Calibri"/>
                <a:cs typeface="Calibri"/>
              </a:rPr>
              <a:t>are now</a:t>
            </a:r>
            <a:r>
              <a:rPr sz="1600" b="1" spc="-45" dirty="0" smtClean="0">
                <a:solidFill>
                  <a:srgbClr val="FF0000"/>
                </a:solidFill>
                <a:latin typeface="Calibri"/>
                <a:cs typeface="Calibri"/>
              </a:rPr>
              <a:t> </a:t>
            </a:r>
            <a:r>
              <a:rPr sz="1600" b="1" spc="-10" dirty="0">
                <a:solidFill>
                  <a:srgbClr val="FF0000"/>
                </a:solidFill>
                <a:latin typeface="Calibri"/>
                <a:cs typeface="Calibri"/>
              </a:rPr>
              <a:t>here</a:t>
            </a:r>
            <a:endParaRPr sz="1600" dirty="0">
              <a:latin typeface="Calibri"/>
              <a:cs typeface="Calibri"/>
            </a:endParaRPr>
          </a:p>
        </p:txBody>
      </p:sp>
      <p:sp>
        <p:nvSpPr>
          <p:cNvPr id="58" name="object 48"/>
          <p:cNvSpPr/>
          <p:nvPr/>
        </p:nvSpPr>
        <p:spPr>
          <a:xfrm>
            <a:off x="3029330" y="2119122"/>
            <a:ext cx="240792" cy="11430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spc="-25" dirty="0"/>
              <a:t>Why </a:t>
            </a:r>
            <a:r>
              <a:rPr dirty="0"/>
              <a:t>did </a:t>
            </a:r>
            <a:r>
              <a:rPr spc="-10" dirty="0"/>
              <a:t>we </a:t>
            </a:r>
            <a:r>
              <a:rPr spc="-5" dirty="0"/>
              <a:t>select </a:t>
            </a:r>
            <a:r>
              <a:rPr dirty="0"/>
              <a:t>S/4</a:t>
            </a:r>
            <a:r>
              <a:rPr spc="-55" dirty="0"/>
              <a:t> </a:t>
            </a:r>
            <a:r>
              <a:rPr spc="-25" dirty="0"/>
              <a:t>HANA?</a:t>
            </a:r>
          </a:p>
        </p:txBody>
      </p:sp>
      <p:sp>
        <p:nvSpPr>
          <p:cNvPr id="3" name="object 3"/>
          <p:cNvSpPr txBox="1"/>
          <p:nvPr/>
        </p:nvSpPr>
        <p:spPr>
          <a:xfrm>
            <a:off x="535940" y="1261998"/>
            <a:ext cx="3639185" cy="5088573"/>
          </a:xfrm>
          <a:prstGeom prst="rect">
            <a:avLst/>
          </a:prstGeom>
        </p:spPr>
        <p:txBody>
          <a:bodyPr vert="horz" wrap="square" lIns="0" tIns="0" rIns="0" bIns="0" rtlCol="0">
            <a:spAutoFit/>
          </a:bodyPr>
          <a:lstStyle/>
          <a:p>
            <a:pPr marL="353695" indent="-340995">
              <a:lnSpc>
                <a:spcPct val="100000"/>
              </a:lnSpc>
              <a:buClr>
                <a:srgbClr val="00ADEE"/>
              </a:buClr>
              <a:buFont typeface="Wingdings"/>
              <a:buChar char=""/>
              <a:tabLst>
                <a:tab pos="354330" algn="l"/>
              </a:tabLst>
            </a:pPr>
            <a:r>
              <a:rPr lang="en-NZ" sz="1600" spc="-5" dirty="0" smtClean="0">
                <a:latin typeface="Calibri"/>
                <a:cs typeface="Calibri"/>
              </a:rPr>
              <a:t>Tender process for BI implementation highlighted the ability to move to S/4 Finance for a </a:t>
            </a:r>
            <a:r>
              <a:rPr lang="en-NZ" sz="1600" spc="-5" dirty="0" smtClean="0">
                <a:latin typeface="Calibri"/>
                <a:cs typeface="Calibri"/>
              </a:rPr>
              <a:t>relatively </a:t>
            </a:r>
            <a:r>
              <a:rPr lang="en-NZ" sz="1600" spc="-5" dirty="0" smtClean="0">
                <a:latin typeface="Calibri"/>
                <a:cs typeface="Calibri"/>
              </a:rPr>
              <a:t>low incremental </a:t>
            </a:r>
            <a:r>
              <a:rPr lang="en-NZ" sz="1600" spc="-5" dirty="0" smtClean="0">
                <a:latin typeface="Calibri"/>
                <a:cs typeface="Calibri"/>
              </a:rPr>
              <a:t>project cost increase.</a:t>
            </a:r>
            <a:endParaRPr lang="en-NZ" sz="1600" spc="-5" dirty="0" smtClean="0">
              <a:latin typeface="Calibri"/>
              <a:cs typeface="Calibri"/>
            </a:endParaRPr>
          </a:p>
          <a:p>
            <a:pPr marL="353695" indent="-340995">
              <a:lnSpc>
                <a:spcPct val="100000"/>
              </a:lnSpc>
              <a:buClr>
                <a:srgbClr val="00ADEE"/>
              </a:buClr>
              <a:buFont typeface="Wingdings"/>
              <a:buChar char=""/>
              <a:tabLst>
                <a:tab pos="354330" algn="l"/>
              </a:tabLst>
            </a:pPr>
            <a:r>
              <a:rPr sz="1600" spc="-5" dirty="0" smtClean="0">
                <a:latin typeface="Calibri"/>
                <a:cs typeface="Calibri"/>
              </a:rPr>
              <a:t>Alignment </a:t>
            </a:r>
            <a:r>
              <a:rPr sz="1600" spc="-5" dirty="0">
                <a:latin typeface="Calibri"/>
                <a:cs typeface="Calibri"/>
              </a:rPr>
              <a:t>with </a:t>
            </a:r>
            <a:r>
              <a:rPr sz="1600" spc="-20" dirty="0">
                <a:latin typeface="Calibri"/>
                <a:cs typeface="Calibri"/>
              </a:rPr>
              <a:t>SAP’s </a:t>
            </a:r>
            <a:r>
              <a:rPr sz="1600" spc="-15" dirty="0">
                <a:latin typeface="Calibri"/>
                <a:cs typeface="Calibri"/>
              </a:rPr>
              <a:t>strategic</a:t>
            </a:r>
            <a:r>
              <a:rPr sz="1600" spc="-5" dirty="0">
                <a:latin typeface="Calibri"/>
                <a:cs typeface="Calibri"/>
              </a:rPr>
              <a:t> </a:t>
            </a:r>
            <a:r>
              <a:rPr sz="1600" spc="-10" dirty="0">
                <a:latin typeface="Calibri"/>
                <a:cs typeface="Calibri"/>
              </a:rPr>
              <a:t>product</a:t>
            </a:r>
            <a:endParaRPr sz="1600" dirty="0">
              <a:latin typeface="Calibri"/>
              <a:cs typeface="Calibri"/>
            </a:endParaRPr>
          </a:p>
          <a:p>
            <a:pPr marL="353695">
              <a:lnSpc>
                <a:spcPct val="100000"/>
              </a:lnSpc>
            </a:pPr>
            <a:r>
              <a:rPr lang="en-NZ" sz="1600" spc="-10" dirty="0" smtClean="0">
                <a:latin typeface="Calibri"/>
                <a:cs typeface="Calibri"/>
              </a:rPr>
              <a:t>R</a:t>
            </a:r>
            <a:r>
              <a:rPr sz="1600" spc="-10" dirty="0" err="1" smtClean="0">
                <a:latin typeface="Calibri"/>
                <a:cs typeface="Calibri"/>
              </a:rPr>
              <a:t>oadmap</a:t>
            </a:r>
            <a:r>
              <a:rPr lang="en-NZ" sz="1600" spc="-10" dirty="0" smtClean="0">
                <a:latin typeface="Calibri"/>
                <a:cs typeface="Calibri"/>
              </a:rPr>
              <a:t> and our Digital strategy</a:t>
            </a:r>
            <a:endParaRPr sz="1600" dirty="0">
              <a:latin typeface="Calibri"/>
              <a:cs typeface="Calibri"/>
            </a:endParaRPr>
          </a:p>
          <a:p>
            <a:pPr marL="353695" marR="123825" indent="-340995">
              <a:lnSpc>
                <a:spcPct val="100000"/>
              </a:lnSpc>
              <a:spcBef>
                <a:spcPts val="385"/>
              </a:spcBef>
              <a:buClr>
                <a:srgbClr val="00ADEE"/>
              </a:buClr>
              <a:buFont typeface="Wingdings"/>
              <a:buChar char=""/>
              <a:tabLst>
                <a:tab pos="354330" algn="l"/>
              </a:tabLst>
            </a:pPr>
            <a:r>
              <a:rPr sz="1600" spc="-5" dirty="0">
                <a:latin typeface="Calibri"/>
                <a:cs typeface="Calibri"/>
              </a:rPr>
              <a:t>Ability </a:t>
            </a:r>
            <a:r>
              <a:rPr sz="1600" spc="-10" dirty="0">
                <a:latin typeface="Calibri"/>
                <a:cs typeface="Calibri"/>
              </a:rPr>
              <a:t>to </a:t>
            </a:r>
            <a:r>
              <a:rPr sz="1600" spc="-25" dirty="0">
                <a:latin typeface="Calibri"/>
                <a:cs typeface="Calibri"/>
              </a:rPr>
              <a:t>take </a:t>
            </a:r>
            <a:r>
              <a:rPr sz="1600" spc="-10" dirty="0">
                <a:latin typeface="Calibri"/>
                <a:cs typeface="Calibri"/>
              </a:rPr>
              <a:t>live </a:t>
            </a:r>
            <a:r>
              <a:rPr sz="1600" spc="-15" dirty="0">
                <a:latin typeface="Calibri"/>
                <a:cs typeface="Calibri"/>
              </a:rPr>
              <a:t>feeds </a:t>
            </a:r>
            <a:r>
              <a:rPr sz="1600" spc="-5" dirty="0">
                <a:latin typeface="Calibri"/>
                <a:cs typeface="Calibri"/>
              </a:rPr>
              <a:t>of </a:t>
            </a:r>
            <a:r>
              <a:rPr sz="1600" spc="-15" dirty="0" smtClean="0">
                <a:latin typeface="Calibri"/>
                <a:cs typeface="Calibri"/>
              </a:rPr>
              <a:t>data  </a:t>
            </a:r>
            <a:r>
              <a:rPr sz="1600" spc="-15" dirty="0">
                <a:latin typeface="Calibri"/>
                <a:cs typeface="Calibri"/>
              </a:rPr>
              <a:t>from</a:t>
            </a:r>
            <a:r>
              <a:rPr sz="1600" spc="-60" dirty="0">
                <a:latin typeface="Calibri"/>
                <a:cs typeface="Calibri"/>
              </a:rPr>
              <a:t> </a:t>
            </a:r>
            <a:r>
              <a:rPr sz="1600" spc="-10" dirty="0">
                <a:latin typeface="Calibri"/>
                <a:cs typeface="Calibri"/>
              </a:rPr>
              <a:t>SAP</a:t>
            </a:r>
            <a:endParaRPr sz="1600" dirty="0">
              <a:latin typeface="Calibri"/>
              <a:cs typeface="Calibri"/>
            </a:endParaRPr>
          </a:p>
          <a:p>
            <a:pPr marL="353695" marR="5080" indent="-340995">
              <a:lnSpc>
                <a:spcPct val="100000"/>
              </a:lnSpc>
              <a:spcBef>
                <a:spcPts val="384"/>
              </a:spcBef>
              <a:buClr>
                <a:srgbClr val="00ADEE"/>
              </a:buClr>
              <a:buFont typeface="Wingdings"/>
              <a:buChar char=""/>
              <a:tabLst>
                <a:tab pos="354330" algn="l"/>
              </a:tabLst>
            </a:pPr>
            <a:r>
              <a:rPr sz="1600" spc="-5" dirty="0">
                <a:latin typeface="Calibri"/>
                <a:cs typeface="Calibri"/>
              </a:rPr>
              <a:t>Ability </a:t>
            </a:r>
            <a:r>
              <a:rPr sz="1600" spc="-15" dirty="0">
                <a:latin typeface="Calibri"/>
                <a:cs typeface="Calibri"/>
              </a:rPr>
              <a:t>for </a:t>
            </a:r>
            <a:r>
              <a:rPr sz="1600" spc="-5" dirty="0">
                <a:latin typeface="Calibri"/>
                <a:cs typeface="Calibri"/>
              </a:rPr>
              <a:t>end </a:t>
            </a:r>
            <a:r>
              <a:rPr sz="1600" spc="-15" dirty="0">
                <a:latin typeface="Calibri"/>
                <a:cs typeface="Calibri"/>
              </a:rPr>
              <a:t>users </a:t>
            </a:r>
            <a:r>
              <a:rPr sz="1600" spc="-10" dirty="0">
                <a:latin typeface="Calibri"/>
                <a:cs typeface="Calibri"/>
              </a:rPr>
              <a:t>to </a:t>
            </a:r>
            <a:r>
              <a:rPr sz="1600" spc="-15" dirty="0">
                <a:latin typeface="Calibri"/>
                <a:cs typeface="Calibri"/>
              </a:rPr>
              <a:t>create </a:t>
            </a:r>
            <a:r>
              <a:rPr sz="1600" spc="-5" dirty="0">
                <a:latin typeface="Calibri"/>
                <a:cs typeface="Calibri"/>
              </a:rPr>
              <a:t>their </a:t>
            </a:r>
            <a:r>
              <a:rPr sz="1600" spc="-10" dirty="0">
                <a:latin typeface="Calibri"/>
                <a:cs typeface="Calibri"/>
              </a:rPr>
              <a:t>own  information </a:t>
            </a:r>
            <a:r>
              <a:rPr sz="1600" spc="-5" dirty="0">
                <a:latin typeface="Calibri"/>
                <a:cs typeface="Calibri"/>
              </a:rPr>
              <a:t>with</a:t>
            </a:r>
            <a:r>
              <a:rPr sz="1600" spc="-65" dirty="0">
                <a:latin typeface="Calibri"/>
                <a:cs typeface="Calibri"/>
              </a:rPr>
              <a:t> </a:t>
            </a:r>
            <a:r>
              <a:rPr sz="1600" spc="-5" dirty="0">
                <a:latin typeface="Calibri"/>
                <a:cs typeface="Calibri"/>
              </a:rPr>
              <a:t>ease</a:t>
            </a:r>
            <a:endParaRPr sz="1600" dirty="0">
              <a:latin typeface="Calibri"/>
              <a:cs typeface="Calibri"/>
            </a:endParaRPr>
          </a:p>
          <a:p>
            <a:pPr marL="353695" indent="-340995">
              <a:lnSpc>
                <a:spcPct val="100000"/>
              </a:lnSpc>
              <a:spcBef>
                <a:spcPts val="380"/>
              </a:spcBef>
              <a:buClr>
                <a:srgbClr val="00ADEE"/>
              </a:buClr>
              <a:buFont typeface="Wingdings"/>
              <a:buChar char=""/>
              <a:tabLst>
                <a:tab pos="354330" algn="l"/>
              </a:tabLst>
            </a:pPr>
            <a:r>
              <a:rPr sz="1600" dirty="0">
                <a:latin typeface="Calibri"/>
                <a:cs typeface="Calibri"/>
              </a:rPr>
              <a:t>Agility </a:t>
            </a:r>
            <a:r>
              <a:rPr sz="1600" spc="-5" dirty="0">
                <a:latin typeface="Calibri"/>
                <a:cs typeface="Calibri"/>
              </a:rPr>
              <a:t>and advanced</a:t>
            </a:r>
            <a:r>
              <a:rPr sz="1600" spc="-114" dirty="0">
                <a:latin typeface="Calibri"/>
                <a:cs typeface="Calibri"/>
              </a:rPr>
              <a:t> </a:t>
            </a:r>
            <a:r>
              <a:rPr sz="1600" dirty="0">
                <a:latin typeface="Calibri"/>
                <a:cs typeface="Calibri"/>
              </a:rPr>
              <a:t>analytics</a:t>
            </a:r>
          </a:p>
          <a:p>
            <a:pPr marL="353695" marR="372110" indent="-340995">
              <a:lnSpc>
                <a:spcPct val="100000"/>
              </a:lnSpc>
              <a:spcBef>
                <a:spcPts val="385"/>
              </a:spcBef>
              <a:buClr>
                <a:srgbClr val="00ADEE"/>
              </a:buClr>
              <a:buFont typeface="Wingdings"/>
              <a:buChar char=""/>
              <a:tabLst>
                <a:tab pos="354330" algn="l"/>
              </a:tabLst>
            </a:pPr>
            <a:r>
              <a:rPr sz="1600" spc="-10" dirty="0">
                <a:latin typeface="Calibri"/>
                <a:cs typeface="Calibri"/>
              </a:rPr>
              <a:t>Improved </a:t>
            </a:r>
            <a:r>
              <a:rPr sz="1600" spc="-5" dirty="0">
                <a:latin typeface="Calibri"/>
                <a:cs typeface="Calibri"/>
              </a:rPr>
              <a:t>business </a:t>
            </a:r>
            <a:r>
              <a:rPr sz="1600" spc="-10" dirty="0">
                <a:latin typeface="Calibri"/>
                <a:cs typeface="Calibri"/>
              </a:rPr>
              <a:t>processes </a:t>
            </a:r>
            <a:r>
              <a:rPr sz="1600" spc="-5" dirty="0">
                <a:latin typeface="Calibri"/>
                <a:cs typeface="Calibri"/>
              </a:rPr>
              <a:t>– </a:t>
            </a:r>
            <a:r>
              <a:rPr sz="1600" spc="-10" dirty="0">
                <a:latin typeface="Calibri"/>
                <a:cs typeface="Calibri"/>
              </a:rPr>
              <a:t>real  </a:t>
            </a:r>
            <a:r>
              <a:rPr sz="1600" spc="-5" dirty="0">
                <a:latin typeface="Calibri"/>
                <a:cs typeface="Calibri"/>
              </a:rPr>
              <a:t>time</a:t>
            </a:r>
            <a:r>
              <a:rPr sz="1600" spc="-75" dirty="0">
                <a:latin typeface="Calibri"/>
                <a:cs typeface="Calibri"/>
              </a:rPr>
              <a:t> </a:t>
            </a:r>
            <a:r>
              <a:rPr sz="1600" spc="-10" dirty="0">
                <a:latin typeface="Calibri"/>
                <a:cs typeface="Calibri"/>
              </a:rPr>
              <a:t>reporting</a:t>
            </a:r>
            <a:endParaRPr sz="1600" dirty="0">
              <a:latin typeface="Calibri"/>
              <a:cs typeface="Calibri"/>
            </a:endParaRPr>
          </a:p>
          <a:p>
            <a:pPr marL="353695" marR="756920" indent="-340995">
              <a:lnSpc>
                <a:spcPct val="100000"/>
              </a:lnSpc>
              <a:spcBef>
                <a:spcPts val="380"/>
              </a:spcBef>
              <a:buClr>
                <a:srgbClr val="00ADEE"/>
              </a:buClr>
              <a:buFont typeface="Wingdings"/>
              <a:buChar char=""/>
              <a:tabLst>
                <a:tab pos="354330" algn="l"/>
              </a:tabLst>
            </a:pPr>
            <a:r>
              <a:rPr lang="en-NZ" sz="1600" spc="-5" dirty="0" smtClean="0">
                <a:latin typeface="Calibri"/>
                <a:cs typeface="Calibri"/>
              </a:rPr>
              <a:t>Fast implementation time</a:t>
            </a:r>
            <a:endParaRPr sz="1600" dirty="0">
              <a:latin typeface="Calibri"/>
              <a:cs typeface="Calibri"/>
            </a:endParaRPr>
          </a:p>
          <a:p>
            <a:pPr marL="353695" indent="-340995">
              <a:lnSpc>
                <a:spcPct val="100000"/>
              </a:lnSpc>
              <a:spcBef>
                <a:spcPts val="384"/>
              </a:spcBef>
              <a:buClr>
                <a:srgbClr val="00ADEE"/>
              </a:buClr>
              <a:buFont typeface="Wingdings"/>
              <a:buChar char=""/>
              <a:tabLst>
                <a:tab pos="354330" algn="l"/>
              </a:tabLst>
            </a:pPr>
            <a:r>
              <a:rPr sz="1600" spc="-5" dirty="0">
                <a:latin typeface="Calibri"/>
                <a:cs typeface="Calibri"/>
              </a:rPr>
              <a:t>Able </a:t>
            </a:r>
            <a:r>
              <a:rPr sz="1600" spc="-10" dirty="0">
                <a:latin typeface="Calibri"/>
                <a:cs typeface="Calibri"/>
              </a:rPr>
              <a:t>to </a:t>
            </a:r>
            <a:r>
              <a:rPr sz="1600" spc="-5" dirty="0">
                <a:latin typeface="Calibri"/>
                <a:cs typeface="Calibri"/>
              </a:rPr>
              <a:t>easily </a:t>
            </a:r>
            <a:r>
              <a:rPr sz="1600" spc="-15" dirty="0">
                <a:latin typeface="Calibri"/>
                <a:cs typeface="Calibri"/>
              </a:rPr>
              <a:t>integrate </a:t>
            </a:r>
            <a:r>
              <a:rPr lang="en-NZ" sz="1600" spc="-5" dirty="0" smtClean="0">
                <a:latin typeface="Calibri"/>
                <a:cs typeface="Calibri"/>
              </a:rPr>
              <a:t>S/4</a:t>
            </a:r>
            <a:endParaRPr sz="1600" dirty="0">
              <a:latin typeface="Calibri"/>
              <a:cs typeface="Calibri"/>
            </a:endParaRPr>
          </a:p>
          <a:p>
            <a:pPr marL="353695">
              <a:lnSpc>
                <a:spcPct val="100000"/>
              </a:lnSpc>
            </a:pPr>
            <a:r>
              <a:rPr lang="en-NZ" sz="1600" spc="-5" dirty="0" smtClean="0">
                <a:latin typeface="Calibri"/>
                <a:cs typeface="Calibri"/>
              </a:rPr>
              <a:t>M</a:t>
            </a:r>
            <a:r>
              <a:rPr sz="1600" spc="-5" dirty="0" err="1" smtClean="0">
                <a:latin typeface="Calibri"/>
                <a:cs typeface="Calibri"/>
              </a:rPr>
              <a:t>odules</a:t>
            </a:r>
            <a:r>
              <a:rPr lang="en-NZ" sz="1600" spc="-5" dirty="0" smtClean="0">
                <a:latin typeface="Calibri"/>
                <a:cs typeface="Calibri"/>
              </a:rPr>
              <a:t> and simplify the user experience</a:t>
            </a:r>
            <a:endParaRPr sz="1600" dirty="0">
              <a:latin typeface="Calibri"/>
              <a:cs typeface="Calibri"/>
            </a:endParaRPr>
          </a:p>
          <a:p>
            <a:pPr marL="755015" lvl="1" indent="-285115">
              <a:lnSpc>
                <a:spcPct val="100000"/>
              </a:lnSpc>
              <a:spcBef>
                <a:spcPts val="380"/>
              </a:spcBef>
              <a:buClr>
                <a:srgbClr val="00ADEE"/>
              </a:buClr>
              <a:buFont typeface="Arial"/>
              <a:buChar char="•"/>
              <a:tabLst>
                <a:tab pos="755650" algn="l"/>
              </a:tabLst>
            </a:pPr>
            <a:r>
              <a:rPr sz="1600" spc="-10" dirty="0">
                <a:latin typeface="Calibri"/>
                <a:cs typeface="Calibri"/>
              </a:rPr>
              <a:t>S/4</a:t>
            </a:r>
            <a:r>
              <a:rPr sz="1600" spc="-75" dirty="0">
                <a:latin typeface="Calibri"/>
                <a:cs typeface="Calibri"/>
              </a:rPr>
              <a:t> </a:t>
            </a:r>
            <a:r>
              <a:rPr sz="1600" spc="-5" dirty="0">
                <a:latin typeface="Calibri"/>
                <a:cs typeface="Calibri"/>
              </a:rPr>
              <a:t>Finance</a:t>
            </a:r>
            <a:endParaRPr sz="1600" dirty="0">
              <a:latin typeface="Calibri"/>
              <a:cs typeface="Calibri"/>
            </a:endParaRPr>
          </a:p>
          <a:p>
            <a:pPr marL="755015" lvl="1" indent="-285115">
              <a:lnSpc>
                <a:spcPct val="100000"/>
              </a:lnSpc>
              <a:spcBef>
                <a:spcPts val="384"/>
              </a:spcBef>
              <a:buClr>
                <a:srgbClr val="00ADEE"/>
              </a:buClr>
              <a:buFont typeface="Arial"/>
              <a:buChar char="•"/>
              <a:tabLst>
                <a:tab pos="755650" algn="l"/>
              </a:tabLst>
            </a:pPr>
            <a:r>
              <a:rPr sz="1600" spc="-10" dirty="0">
                <a:latin typeface="Calibri"/>
                <a:cs typeface="Calibri"/>
              </a:rPr>
              <a:t>S/4</a:t>
            </a:r>
            <a:r>
              <a:rPr sz="1600" spc="-85" dirty="0">
                <a:latin typeface="Calibri"/>
                <a:cs typeface="Calibri"/>
              </a:rPr>
              <a:t> </a:t>
            </a:r>
            <a:r>
              <a:rPr sz="1600" spc="-5" dirty="0">
                <a:latin typeface="Calibri"/>
                <a:cs typeface="Calibri"/>
              </a:rPr>
              <a:t>Logistics</a:t>
            </a:r>
            <a:endParaRPr sz="1600" dirty="0">
              <a:latin typeface="Calibri"/>
              <a:cs typeface="Calibri"/>
            </a:endParaRPr>
          </a:p>
        </p:txBody>
      </p:sp>
      <p:sp>
        <p:nvSpPr>
          <p:cNvPr id="4" name="object 4"/>
          <p:cNvSpPr/>
          <p:nvPr/>
        </p:nvSpPr>
        <p:spPr>
          <a:xfrm>
            <a:off x="4181856" y="2592323"/>
            <a:ext cx="4809744" cy="2851404"/>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18</a:t>
            </a:fld>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042" y="503173"/>
            <a:ext cx="8109915" cy="492443"/>
          </a:xfrm>
          <a:prstGeom prst="rect">
            <a:avLst/>
          </a:prstGeom>
        </p:spPr>
        <p:txBody>
          <a:bodyPr vert="horz" wrap="square" lIns="0" tIns="0" rIns="0" bIns="0" rtlCol="0">
            <a:spAutoFit/>
          </a:bodyPr>
          <a:lstStyle/>
          <a:p>
            <a:pPr marL="31115">
              <a:lnSpc>
                <a:spcPct val="100000"/>
              </a:lnSpc>
            </a:pPr>
            <a:r>
              <a:rPr spc="-35" dirty="0"/>
              <a:t>Key </a:t>
            </a:r>
            <a:r>
              <a:rPr dirty="0" smtClean="0"/>
              <a:t>Principles</a:t>
            </a:r>
            <a:endParaRPr dirty="0"/>
          </a:p>
        </p:txBody>
      </p:sp>
      <p:sp>
        <p:nvSpPr>
          <p:cNvPr id="3" name="object 3"/>
          <p:cNvSpPr txBox="1"/>
          <p:nvPr/>
        </p:nvSpPr>
        <p:spPr>
          <a:xfrm>
            <a:off x="2364994" y="1633473"/>
            <a:ext cx="5766435" cy="882293"/>
          </a:xfrm>
          <a:prstGeom prst="rect">
            <a:avLst/>
          </a:prstGeom>
        </p:spPr>
        <p:txBody>
          <a:bodyPr vert="horz" wrap="square" lIns="0" tIns="0" rIns="0" bIns="0" rtlCol="0">
            <a:spAutoFit/>
          </a:bodyPr>
          <a:lstStyle/>
          <a:p>
            <a:pPr marL="239395" indent="-226695">
              <a:lnSpc>
                <a:spcPct val="100000"/>
              </a:lnSpc>
              <a:buClr>
                <a:srgbClr val="00ADEE"/>
              </a:buClr>
              <a:buFont typeface="Arial"/>
              <a:buChar char="•"/>
              <a:tabLst>
                <a:tab pos="240029" algn="l"/>
              </a:tabLst>
            </a:pPr>
            <a:r>
              <a:rPr spc="-5" dirty="0">
                <a:latin typeface="Calibri"/>
                <a:cs typeface="Calibri"/>
              </a:rPr>
              <a:t>The </a:t>
            </a:r>
            <a:r>
              <a:rPr spc="-10" dirty="0">
                <a:latin typeface="Calibri"/>
                <a:cs typeface="Calibri"/>
              </a:rPr>
              <a:t>business must own </a:t>
            </a:r>
            <a:r>
              <a:rPr spc="-5" dirty="0">
                <a:latin typeface="Calibri"/>
                <a:cs typeface="Calibri"/>
              </a:rPr>
              <a:t>the </a:t>
            </a:r>
            <a:r>
              <a:rPr spc="-10" dirty="0">
                <a:latin typeface="Calibri"/>
                <a:cs typeface="Calibri"/>
              </a:rPr>
              <a:t>project requirements </a:t>
            </a:r>
            <a:r>
              <a:rPr spc="-5" dirty="0">
                <a:latin typeface="Calibri"/>
                <a:cs typeface="Calibri"/>
              </a:rPr>
              <a:t>and IT enable</a:t>
            </a:r>
            <a:r>
              <a:rPr spc="140" dirty="0">
                <a:latin typeface="Calibri"/>
                <a:cs typeface="Calibri"/>
              </a:rPr>
              <a:t> </a:t>
            </a:r>
            <a:r>
              <a:rPr spc="-5" dirty="0" smtClean="0">
                <a:latin typeface="Calibri"/>
                <a:cs typeface="Calibri"/>
              </a:rPr>
              <a:t>the</a:t>
            </a:r>
            <a:r>
              <a:rPr lang="en-AU" spc="-5" dirty="0" smtClean="0">
                <a:latin typeface="Calibri"/>
                <a:cs typeface="Calibri"/>
              </a:rPr>
              <a:t> </a:t>
            </a:r>
            <a:r>
              <a:rPr spc="-5" dirty="0" smtClean="0">
                <a:latin typeface="Calibri"/>
                <a:cs typeface="Calibri"/>
              </a:rPr>
              <a:t>solution</a:t>
            </a:r>
            <a:endParaRPr dirty="0">
              <a:latin typeface="Calibri"/>
              <a:cs typeface="Calibri"/>
            </a:endParaRPr>
          </a:p>
          <a:p>
            <a:pPr marL="239395" indent="-226695">
              <a:lnSpc>
                <a:spcPct val="100000"/>
              </a:lnSpc>
              <a:spcBef>
                <a:spcPts val="385"/>
              </a:spcBef>
              <a:buClr>
                <a:srgbClr val="00ADEE"/>
              </a:buClr>
              <a:buFont typeface="Arial"/>
              <a:buChar char="•"/>
              <a:tabLst>
                <a:tab pos="240029" algn="l"/>
              </a:tabLst>
            </a:pPr>
            <a:r>
              <a:rPr spc="-5" dirty="0">
                <a:latin typeface="Calibri"/>
                <a:cs typeface="Calibri"/>
              </a:rPr>
              <a:t>The </a:t>
            </a:r>
            <a:r>
              <a:rPr spc="-10" dirty="0">
                <a:latin typeface="Calibri"/>
                <a:cs typeface="Calibri"/>
              </a:rPr>
              <a:t>business owns </a:t>
            </a:r>
            <a:r>
              <a:rPr spc="-5" dirty="0">
                <a:latin typeface="Calibri"/>
                <a:cs typeface="Calibri"/>
              </a:rPr>
              <a:t>the</a:t>
            </a:r>
            <a:r>
              <a:rPr dirty="0">
                <a:latin typeface="Calibri"/>
                <a:cs typeface="Calibri"/>
              </a:rPr>
              <a:t> </a:t>
            </a:r>
            <a:r>
              <a:rPr spc="-5" dirty="0">
                <a:latin typeface="Calibri"/>
                <a:cs typeface="Calibri"/>
              </a:rPr>
              <a:t>solution</a:t>
            </a:r>
            <a:endParaRPr dirty="0">
              <a:latin typeface="Calibri"/>
              <a:cs typeface="Calibri"/>
            </a:endParaRPr>
          </a:p>
        </p:txBody>
      </p:sp>
      <p:sp>
        <p:nvSpPr>
          <p:cNvPr id="4" name="object 4"/>
          <p:cNvSpPr txBox="1"/>
          <p:nvPr/>
        </p:nvSpPr>
        <p:spPr>
          <a:xfrm>
            <a:off x="2364994" y="2755519"/>
            <a:ext cx="5383530" cy="553998"/>
          </a:xfrm>
          <a:prstGeom prst="rect">
            <a:avLst/>
          </a:prstGeom>
        </p:spPr>
        <p:txBody>
          <a:bodyPr vert="horz" wrap="square" lIns="0" tIns="0" rIns="0" bIns="0" rtlCol="0">
            <a:spAutoFit/>
          </a:bodyPr>
          <a:lstStyle/>
          <a:p>
            <a:pPr marL="239395" indent="-226695">
              <a:lnSpc>
                <a:spcPct val="100000"/>
              </a:lnSpc>
              <a:buClr>
                <a:srgbClr val="00ADEE"/>
              </a:buClr>
              <a:buFont typeface="Arial"/>
              <a:buChar char="•"/>
              <a:tabLst>
                <a:tab pos="240029" algn="l"/>
              </a:tabLst>
            </a:pPr>
            <a:r>
              <a:rPr spc="-5" dirty="0">
                <a:latin typeface="Calibri"/>
                <a:cs typeface="Calibri"/>
              </a:rPr>
              <a:t>Align the Ballance </a:t>
            </a:r>
            <a:r>
              <a:rPr spc="-10" dirty="0">
                <a:latin typeface="Calibri"/>
                <a:cs typeface="Calibri"/>
              </a:rPr>
              <a:t>ERP </a:t>
            </a:r>
            <a:r>
              <a:rPr spc="-15" dirty="0">
                <a:latin typeface="Calibri"/>
                <a:cs typeface="Calibri"/>
              </a:rPr>
              <a:t>system </a:t>
            </a:r>
            <a:r>
              <a:rPr spc="-10" dirty="0">
                <a:latin typeface="Calibri"/>
                <a:cs typeface="Calibri"/>
              </a:rPr>
              <a:t>platform </a:t>
            </a:r>
            <a:r>
              <a:rPr spc="-5" dirty="0">
                <a:latin typeface="Calibri"/>
                <a:cs typeface="Calibri"/>
              </a:rPr>
              <a:t>with the </a:t>
            </a:r>
            <a:r>
              <a:rPr spc="-10" dirty="0">
                <a:latin typeface="Calibri"/>
                <a:cs typeface="Calibri"/>
              </a:rPr>
              <a:t>SAP</a:t>
            </a:r>
            <a:r>
              <a:rPr spc="40" dirty="0">
                <a:latin typeface="Calibri"/>
                <a:cs typeface="Calibri"/>
              </a:rPr>
              <a:t> </a:t>
            </a:r>
            <a:r>
              <a:rPr spc="-15" dirty="0">
                <a:latin typeface="Calibri"/>
                <a:cs typeface="Calibri"/>
              </a:rPr>
              <a:t>Roadmap</a:t>
            </a:r>
            <a:endParaRPr>
              <a:latin typeface="Calibri"/>
              <a:cs typeface="Calibri"/>
            </a:endParaRPr>
          </a:p>
        </p:txBody>
      </p:sp>
      <p:sp>
        <p:nvSpPr>
          <p:cNvPr id="5" name="object 5"/>
          <p:cNvSpPr txBox="1"/>
          <p:nvPr/>
        </p:nvSpPr>
        <p:spPr>
          <a:xfrm>
            <a:off x="2364994" y="3607861"/>
            <a:ext cx="4156710" cy="553998"/>
          </a:xfrm>
          <a:prstGeom prst="rect">
            <a:avLst/>
          </a:prstGeom>
        </p:spPr>
        <p:txBody>
          <a:bodyPr vert="horz" wrap="square" lIns="0" tIns="0" rIns="0" bIns="0" rtlCol="0">
            <a:spAutoFit/>
          </a:bodyPr>
          <a:lstStyle/>
          <a:p>
            <a:pPr marL="239395" indent="-226695">
              <a:lnSpc>
                <a:spcPct val="100000"/>
              </a:lnSpc>
              <a:buClr>
                <a:srgbClr val="00ADEE"/>
              </a:buClr>
              <a:buFont typeface="Arial"/>
              <a:buChar char="•"/>
              <a:tabLst>
                <a:tab pos="240029" algn="l"/>
              </a:tabLst>
            </a:pPr>
            <a:r>
              <a:rPr spc="-10" dirty="0">
                <a:latin typeface="Calibri"/>
                <a:cs typeface="Calibri"/>
              </a:rPr>
              <a:t>Data </a:t>
            </a:r>
            <a:r>
              <a:rPr spc="-5" dirty="0">
                <a:latin typeface="Calibri"/>
                <a:cs typeface="Calibri"/>
              </a:rPr>
              <a:t>→ </a:t>
            </a:r>
            <a:r>
              <a:rPr spc="-10" dirty="0">
                <a:latin typeface="Calibri"/>
                <a:cs typeface="Calibri"/>
              </a:rPr>
              <a:t>information </a:t>
            </a:r>
            <a:r>
              <a:rPr spc="-5" dirty="0">
                <a:latin typeface="Calibri"/>
                <a:cs typeface="Calibri"/>
              </a:rPr>
              <a:t>→ decisions →</a:t>
            </a:r>
            <a:r>
              <a:rPr spc="-10" dirty="0">
                <a:latin typeface="Calibri"/>
                <a:cs typeface="Calibri"/>
              </a:rPr>
              <a:t> </a:t>
            </a:r>
            <a:r>
              <a:rPr spc="-5" dirty="0">
                <a:latin typeface="Calibri"/>
                <a:cs typeface="Calibri"/>
              </a:rPr>
              <a:t>profitability</a:t>
            </a:r>
            <a:endParaRPr dirty="0">
              <a:latin typeface="Calibri"/>
              <a:cs typeface="Calibri"/>
            </a:endParaRPr>
          </a:p>
        </p:txBody>
      </p:sp>
      <p:sp>
        <p:nvSpPr>
          <p:cNvPr id="6" name="object 6"/>
          <p:cNvSpPr txBox="1"/>
          <p:nvPr/>
        </p:nvSpPr>
        <p:spPr>
          <a:xfrm>
            <a:off x="2364994" y="4485937"/>
            <a:ext cx="4950206" cy="605294"/>
          </a:xfrm>
          <a:prstGeom prst="rect">
            <a:avLst/>
          </a:prstGeom>
        </p:spPr>
        <p:txBody>
          <a:bodyPr vert="horz" wrap="square" lIns="0" tIns="0" rIns="0" bIns="0" rtlCol="0">
            <a:spAutoFit/>
          </a:bodyPr>
          <a:lstStyle/>
          <a:p>
            <a:pPr marL="239395" indent="-226695">
              <a:lnSpc>
                <a:spcPct val="100000"/>
              </a:lnSpc>
              <a:buClr>
                <a:srgbClr val="00ADEE"/>
              </a:buClr>
              <a:buFont typeface="Arial"/>
              <a:buChar char="•"/>
              <a:tabLst>
                <a:tab pos="240029" algn="l"/>
              </a:tabLst>
            </a:pPr>
            <a:r>
              <a:rPr lang="en-NZ" spc="-10" dirty="0" smtClean="0">
                <a:latin typeface="Calibri"/>
                <a:cs typeface="Calibri"/>
              </a:rPr>
              <a:t>Sound </a:t>
            </a:r>
            <a:r>
              <a:rPr spc="-10" dirty="0" smtClean="0">
                <a:latin typeface="Calibri"/>
                <a:cs typeface="Calibri"/>
              </a:rPr>
              <a:t>Project</a:t>
            </a:r>
            <a:r>
              <a:rPr spc="-60" dirty="0" smtClean="0">
                <a:latin typeface="Calibri"/>
                <a:cs typeface="Calibri"/>
              </a:rPr>
              <a:t> </a:t>
            </a:r>
            <a:r>
              <a:rPr spc="-5" dirty="0">
                <a:latin typeface="Calibri"/>
                <a:cs typeface="Calibri"/>
              </a:rPr>
              <a:t>Management</a:t>
            </a:r>
            <a:endParaRPr dirty="0">
              <a:latin typeface="Calibri"/>
              <a:cs typeface="Calibri"/>
            </a:endParaRPr>
          </a:p>
          <a:p>
            <a:pPr marL="239395" indent="-226695">
              <a:lnSpc>
                <a:spcPct val="100000"/>
              </a:lnSpc>
              <a:spcBef>
                <a:spcPts val="385"/>
              </a:spcBef>
              <a:buClr>
                <a:srgbClr val="00ADEE"/>
              </a:buClr>
              <a:buFont typeface="Arial"/>
              <a:buChar char="•"/>
              <a:tabLst>
                <a:tab pos="240029" algn="l"/>
              </a:tabLst>
            </a:pPr>
            <a:r>
              <a:rPr spc="-10" dirty="0">
                <a:latin typeface="Calibri"/>
                <a:cs typeface="Calibri"/>
              </a:rPr>
              <a:t>Change management </a:t>
            </a:r>
            <a:r>
              <a:rPr spc="-5" dirty="0">
                <a:latin typeface="Calibri"/>
                <a:cs typeface="Calibri"/>
              </a:rPr>
              <a:t>is </a:t>
            </a:r>
            <a:r>
              <a:rPr spc="-30" dirty="0">
                <a:latin typeface="Calibri"/>
                <a:cs typeface="Calibri"/>
              </a:rPr>
              <a:t>key </a:t>
            </a:r>
            <a:r>
              <a:rPr spc="-10" dirty="0" smtClean="0">
                <a:latin typeface="Calibri"/>
                <a:cs typeface="Calibri"/>
              </a:rPr>
              <a:t>to</a:t>
            </a:r>
            <a:r>
              <a:rPr lang="en-AU" spc="-10" dirty="0" smtClean="0">
                <a:latin typeface="Calibri"/>
                <a:cs typeface="Calibri"/>
              </a:rPr>
              <a:t> </a:t>
            </a:r>
            <a:r>
              <a:rPr spc="-10" dirty="0" smtClean="0">
                <a:latin typeface="Calibri"/>
                <a:cs typeface="Calibri"/>
              </a:rPr>
              <a:t>deployment</a:t>
            </a:r>
            <a:endParaRPr dirty="0">
              <a:latin typeface="Calibri"/>
              <a:cs typeface="Calibri"/>
            </a:endParaRPr>
          </a:p>
        </p:txBody>
      </p:sp>
      <p:sp>
        <p:nvSpPr>
          <p:cNvPr id="7" name="object 7"/>
          <p:cNvSpPr txBox="1"/>
          <p:nvPr/>
        </p:nvSpPr>
        <p:spPr>
          <a:xfrm>
            <a:off x="2364994" y="5389575"/>
            <a:ext cx="4035806" cy="1107996"/>
          </a:xfrm>
          <a:prstGeom prst="rect">
            <a:avLst/>
          </a:prstGeom>
        </p:spPr>
        <p:txBody>
          <a:bodyPr vert="horz" wrap="square" lIns="0" tIns="0" rIns="0" bIns="0" rtlCol="0">
            <a:spAutoFit/>
          </a:bodyPr>
          <a:lstStyle/>
          <a:p>
            <a:pPr marL="239395" indent="-226695">
              <a:lnSpc>
                <a:spcPct val="100000"/>
              </a:lnSpc>
              <a:buClr>
                <a:srgbClr val="00ADEE"/>
              </a:buClr>
              <a:buFont typeface="Arial"/>
              <a:buChar char="•"/>
              <a:tabLst>
                <a:tab pos="240029" algn="l"/>
              </a:tabLst>
            </a:pPr>
            <a:r>
              <a:rPr lang="en-NZ" spc="-10" dirty="0" smtClean="0">
                <a:latin typeface="Calibri"/>
                <a:cs typeface="Calibri"/>
              </a:rPr>
              <a:t>Improved decision making</a:t>
            </a:r>
          </a:p>
          <a:p>
            <a:pPr marL="239395" indent="-226695">
              <a:lnSpc>
                <a:spcPct val="100000"/>
              </a:lnSpc>
              <a:buClr>
                <a:srgbClr val="00ADEE"/>
              </a:buClr>
              <a:buFont typeface="Arial"/>
              <a:buChar char="•"/>
              <a:tabLst>
                <a:tab pos="240029" algn="l"/>
              </a:tabLst>
            </a:pPr>
            <a:r>
              <a:rPr lang="en-NZ" spc="-10" dirty="0" smtClean="0">
                <a:latin typeface="Calibri"/>
                <a:cs typeface="Calibri"/>
              </a:rPr>
              <a:t>Access to information for our customers</a:t>
            </a:r>
          </a:p>
          <a:p>
            <a:pPr marL="239395" indent="-226695">
              <a:lnSpc>
                <a:spcPct val="100000"/>
              </a:lnSpc>
              <a:buClr>
                <a:srgbClr val="00ADEE"/>
              </a:buClr>
              <a:buFont typeface="Arial"/>
              <a:buChar char="•"/>
              <a:tabLst>
                <a:tab pos="240029" algn="l"/>
              </a:tabLst>
            </a:pPr>
            <a:r>
              <a:rPr lang="en-NZ" spc="-10" dirty="0" smtClean="0">
                <a:latin typeface="Calibri"/>
                <a:cs typeface="Calibri"/>
              </a:rPr>
              <a:t>Process simplification</a:t>
            </a:r>
          </a:p>
          <a:p>
            <a:pPr marL="239395" indent="-226695">
              <a:lnSpc>
                <a:spcPct val="100000"/>
              </a:lnSpc>
              <a:buClr>
                <a:srgbClr val="00ADEE"/>
              </a:buClr>
              <a:buFont typeface="Arial"/>
              <a:buChar char="•"/>
              <a:tabLst>
                <a:tab pos="240029" algn="l"/>
              </a:tabLst>
            </a:pPr>
            <a:r>
              <a:rPr lang="en-NZ" spc="-10" dirty="0" smtClean="0">
                <a:latin typeface="Calibri"/>
                <a:cs typeface="Calibri"/>
              </a:rPr>
              <a:t>Strategy execution</a:t>
            </a:r>
            <a:endParaRPr dirty="0">
              <a:latin typeface="Calibri"/>
              <a:cs typeface="Calibri"/>
            </a:endParaRPr>
          </a:p>
        </p:txBody>
      </p:sp>
      <p:sp>
        <p:nvSpPr>
          <p:cNvPr id="8" name="object 8"/>
          <p:cNvSpPr/>
          <p:nvPr/>
        </p:nvSpPr>
        <p:spPr>
          <a:xfrm>
            <a:off x="409955" y="2574035"/>
            <a:ext cx="1482852" cy="6705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29412" y="2561844"/>
            <a:ext cx="1043939" cy="755903"/>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57200" y="2598420"/>
            <a:ext cx="1388364" cy="57607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57200" y="2598420"/>
            <a:ext cx="1388745" cy="576580"/>
          </a:xfrm>
          <a:custGeom>
            <a:avLst/>
            <a:gdLst/>
            <a:ahLst/>
            <a:cxnLst/>
            <a:rect l="l" t="t" r="r" b="b"/>
            <a:pathLst>
              <a:path w="1388745" h="576580">
                <a:moveTo>
                  <a:pt x="0" y="96012"/>
                </a:moveTo>
                <a:lnTo>
                  <a:pt x="7545" y="58614"/>
                </a:lnTo>
                <a:lnTo>
                  <a:pt x="28122" y="28098"/>
                </a:lnTo>
                <a:lnTo>
                  <a:pt x="58641" y="7536"/>
                </a:lnTo>
                <a:lnTo>
                  <a:pt x="96012" y="0"/>
                </a:lnTo>
                <a:lnTo>
                  <a:pt x="1292352" y="0"/>
                </a:lnTo>
                <a:lnTo>
                  <a:pt x="1329749" y="7536"/>
                </a:lnTo>
                <a:lnTo>
                  <a:pt x="1360265" y="28098"/>
                </a:lnTo>
                <a:lnTo>
                  <a:pt x="1380827" y="58614"/>
                </a:lnTo>
                <a:lnTo>
                  <a:pt x="1388364" y="96012"/>
                </a:lnTo>
                <a:lnTo>
                  <a:pt x="1388364" y="480059"/>
                </a:lnTo>
                <a:lnTo>
                  <a:pt x="1380827" y="517457"/>
                </a:lnTo>
                <a:lnTo>
                  <a:pt x="1360265" y="547973"/>
                </a:lnTo>
                <a:lnTo>
                  <a:pt x="1329749" y="568535"/>
                </a:lnTo>
                <a:lnTo>
                  <a:pt x="1292352" y="576071"/>
                </a:lnTo>
                <a:lnTo>
                  <a:pt x="96012" y="576071"/>
                </a:lnTo>
                <a:lnTo>
                  <a:pt x="58641" y="568535"/>
                </a:lnTo>
                <a:lnTo>
                  <a:pt x="28122" y="547973"/>
                </a:lnTo>
                <a:lnTo>
                  <a:pt x="7545" y="517457"/>
                </a:lnTo>
                <a:lnTo>
                  <a:pt x="0" y="480059"/>
                </a:lnTo>
                <a:lnTo>
                  <a:pt x="0" y="96012"/>
                </a:lnTo>
                <a:close/>
              </a:path>
            </a:pathLst>
          </a:custGeom>
          <a:ln w="9144">
            <a:solidFill>
              <a:srgbClr val="3E515B"/>
            </a:solidFill>
          </a:ln>
        </p:spPr>
        <p:txBody>
          <a:bodyPr wrap="square" lIns="0" tIns="0" rIns="0" bIns="0" rtlCol="0"/>
          <a:lstStyle/>
          <a:p>
            <a:endParaRPr/>
          </a:p>
        </p:txBody>
      </p:sp>
      <p:sp>
        <p:nvSpPr>
          <p:cNvPr id="12" name="object 12"/>
          <p:cNvSpPr txBox="1"/>
          <p:nvPr/>
        </p:nvSpPr>
        <p:spPr>
          <a:xfrm>
            <a:off x="780999" y="2630804"/>
            <a:ext cx="739775" cy="511175"/>
          </a:xfrm>
          <a:prstGeom prst="rect">
            <a:avLst/>
          </a:prstGeom>
        </p:spPr>
        <p:txBody>
          <a:bodyPr vert="horz" wrap="square" lIns="0" tIns="0" rIns="0" bIns="0" rtlCol="0">
            <a:spAutoFit/>
          </a:bodyPr>
          <a:lstStyle/>
          <a:p>
            <a:pPr marL="1905" algn="ctr">
              <a:lnSpc>
                <a:spcPct val="100000"/>
              </a:lnSpc>
            </a:pPr>
            <a:r>
              <a:rPr sz="1600" b="1" spc="-10" dirty="0">
                <a:latin typeface="Calibri"/>
                <a:cs typeface="Calibri"/>
              </a:rPr>
              <a:t>Future</a:t>
            </a:r>
            <a:endParaRPr sz="1600">
              <a:latin typeface="Calibri"/>
              <a:cs typeface="Calibri"/>
            </a:endParaRPr>
          </a:p>
          <a:p>
            <a:pPr algn="ctr">
              <a:lnSpc>
                <a:spcPct val="100000"/>
              </a:lnSpc>
            </a:pPr>
            <a:r>
              <a:rPr sz="1600" b="1" spc="-10" dirty="0">
                <a:latin typeface="Calibri"/>
                <a:cs typeface="Calibri"/>
              </a:rPr>
              <a:t>P</a:t>
            </a:r>
            <a:r>
              <a:rPr sz="1600" b="1" spc="-30" dirty="0">
                <a:latin typeface="Calibri"/>
                <a:cs typeface="Calibri"/>
              </a:rPr>
              <a:t>r</a:t>
            </a:r>
            <a:r>
              <a:rPr sz="1600" b="1" spc="-5" dirty="0">
                <a:latin typeface="Calibri"/>
                <a:cs typeface="Calibri"/>
              </a:rPr>
              <a:t>oo</a:t>
            </a:r>
            <a:r>
              <a:rPr sz="1600" b="1" spc="-10" dirty="0">
                <a:latin typeface="Calibri"/>
                <a:cs typeface="Calibri"/>
              </a:rPr>
              <a:t>fing</a:t>
            </a:r>
            <a:endParaRPr sz="1600">
              <a:latin typeface="Calibri"/>
              <a:cs typeface="Calibri"/>
            </a:endParaRPr>
          </a:p>
        </p:txBody>
      </p:sp>
      <p:sp>
        <p:nvSpPr>
          <p:cNvPr id="13" name="object 13"/>
          <p:cNvSpPr/>
          <p:nvPr/>
        </p:nvSpPr>
        <p:spPr>
          <a:xfrm>
            <a:off x="409955" y="5297423"/>
            <a:ext cx="1482852" cy="690372"/>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512063" y="5295900"/>
            <a:ext cx="1277112" cy="755904"/>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57200" y="5321808"/>
            <a:ext cx="1388364" cy="595883"/>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457200" y="5321808"/>
            <a:ext cx="1388745" cy="596265"/>
          </a:xfrm>
          <a:custGeom>
            <a:avLst/>
            <a:gdLst/>
            <a:ahLst/>
            <a:cxnLst/>
            <a:rect l="l" t="t" r="r" b="b"/>
            <a:pathLst>
              <a:path w="1388745" h="596264">
                <a:moveTo>
                  <a:pt x="0" y="99313"/>
                </a:moveTo>
                <a:lnTo>
                  <a:pt x="7804" y="60650"/>
                </a:lnTo>
                <a:lnTo>
                  <a:pt x="29087" y="29082"/>
                </a:lnTo>
                <a:lnTo>
                  <a:pt x="60655" y="7802"/>
                </a:lnTo>
                <a:lnTo>
                  <a:pt x="99314" y="0"/>
                </a:lnTo>
                <a:lnTo>
                  <a:pt x="1289050" y="0"/>
                </a:lnTo>
                <a:lnTo>
                  <a:pt x="1327713" y="7802"/>
                </a:lnTo>
                <a:lnTo>
                  <a:pt x="1359281" y="29082"/>
                </a:lnTo>
                <a:lnTo>
                  <a:pt x="1380561" y="60650"/>
                </a:lnTo>
                <a:lnTo>
                  <a:pt x="1388364" y="99313"/>
                </a:lnTo>
                <a:lnTo>
                  <a:pt x="1388364" y="496569"/>
                </a:lnTo>
                <a:lnTo>
                  <a:pt x="1380561" y="535228"/>
                </a:lnTo>
                <a:lnTo>
                  <a:pt x="1359281" y="566796"/>
                </a:lnTo>
                <a:lnTo>
                  <a:pt x="1327713" y="588079"/>
                </a:lnTo>
                <a:lnTo>
                  <a:pt x="1289050" y="595883"/>
                </a:lnTo>
                <a:lnTo>
                  <a:pt x="99314" y="595883"/>
                </a:lnTo>
                <a:lnTo>
                  <a:pt x="60655" y="588079"/>
                </a:lnTo>
                <a:lnTo>
                  <a:pt x="29087" y="566796"/>
                </a:lnTo>
                <a:lnTo>
                  <a:pt x="7804" y="535228"/>
                </a:lnTo>
                <a:lnTo>
                  <a:pt x="0" y="496569"/>
                </a:lnTo>
                <a:lnTo>
                  <a:pt x="0" y="99313"/>
                </a:lnTo>
                <a:close/>
              </a:path>
            </a:pathLst>
          </a:custGeom>
          <a:ln w="9144">
            <a:solidFill>
              <a:srgbClr val="3E515B"/>
            </a:solidFill>
          </a:ln>
        </p:spPr>
        <p:txBody>
          <a:bodyPr wrap="square" lIns="0" tIns="0" rIns="0" bIns="0" rtlCol="0"/>
          <a:lstStyle/>
          <a:p>
            <a:endParaRPr/>
          </a:p>
        </p:txBody>
      </p:sp>
      <p:sp>
        <p:nvSpPr>
          <p:cNvPr id="17" name="object 17"/>
          <p:cNvSpPr txBox="1"/>
          <p:nvPr/>
        </p:nvSpPr>
        <p:spPr>
          <a:xfrm>
            <a:off x="664260" y="5364607"/>
            <a:ext cx="974090" cy="510540"/>
          </a:xfrm>
          <a:prstGeom prst="rect">
            <a:avLst/>
          </a:prstGeom>
        </p:spPr>
        <p:txBody>
          <a:bodyPr vert="horz" wrap="square" lIns="0" tIns="0" rIns="0" bIns="0" rtlCol="0">
            <a:spAutoFit/>
          </a:bodyPr>
          <a:lstStyle/>
          <a:p>
            <a:pPr marL="12700" marR="5080" indent="55880">
              <a:lnSpc>
                <a:spcPct val="100000"/>
              </a:lnSpc>
            </a:pPr>
            <a:r>
              <a:rPr sz="1600" b="1" spc="-15" dirty="0">
                <a:latin typeface="Calibri"/>
                <a:cs typeface="Calibri"/>
              </a:rPr>
              <a:t>Return </a:t>
            </a:r>
            <a:r>
              <a:rPr sz="1600" b="1" spc="-5" dirty="0">
                <a:latin typeface="Calibri"/>
                <a:cs typeface="Calibri"/>
              </a:rPr>
              <a:t>on  </a:t>
            </a:r>
            <a:r>
              <a:rPr sz="1600" b="1" spc="-15" dirty="0">
                <a:latin typeface="Calibri"/>
                <a:cs typeface="Calibri"/>
              </a:rPr>
              <a:t>I</a:t>
            </a:r>
            <a:r>
              <a:rPr sz="1600" b="1" spc="-35" dirty="0">
                <a:latin typeface="Calibri"/>
                <a:cs typeface="Calibri"/>
              </a:rPr>
              <a:t>n</a:t>
            </a:r>
            <a:r>
              <a:rPr sz="1600" b="1" spc="-20" dirty="0">
                <a:latin typeface="Calibri"/>
                <a:cs typeface="Calibri"/>
              </a:rPr>
              <a:t>v</a:t>
            </a:r>
            <a:r>
              <a:rPr sz="1600" b="1" spc="-10" dirty="0">
                <a:latin typeface="Calibri"/>
                <a:cs typeface="Calibri"/>
              </a:rPr>
              <a:t>e</a:t>
            </a:r>
            <a:r>
              <a:rPr sz="1600" b="1" spc="-20" dirty="0">
                <a:latin typeface="Calibri"/>
                <a:cs typeface="Calibri"/>
              </a:rPr>
              <a:t>s</a:t>
            </a:r>
            <a:r>
              <a:rPr sz="1600" b="1" spc="-5" dirty="0">
                <a:latin typeface="Calibri"/>
                <a:cs typeface="Calibri"/>
              </a:rPr>
              <a:t>tme</a:t>
            </a:r>
            <a:r>
              <a:rPr sz="1600" b="1" spc="-30" dirty="0">
                <a:latin typeface="Calibri"/>
                <a:cs typeface="Calibri"/>
              </a:rPr>
              <a:t>n</a:t>
            </a:r>
            <a:r>
              <a:rPr sz="1600" b="1" spc="-5" dirty="0">
                <a:latin typeface="Calibri"/>
                <a:cs typeface="Calibri"/>
              </a:rPr>
              <a:t>t</a:t>
            </a:r>
            <a:endParaRPr sz="1600">
              <a:latin typeface="Calibri"/>
              <a:cs typeface="Calibri"/>
            </a:endParaRPr>
          </a:p>
        </p:txBody>
      </p:sp>
      <p:sp>
        <p:nvSpPr>
          <p:cNvPr id="18" name="object 18"/>
          <p:cNvSpPr/>
          <p:nvPr/>
        </p:nvSpPr>
        <p:spPr>
          <a:xfrm>
            <a:off x="409955" y="4383023"/>
            <a:ext cx="1482852" cy="673607"/>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579119" y="4372355"/>
            <a:ext cx="1144524" cy="755904"/>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457200" y="4407408"/>
            <a:ext cx="1388364" cy="579119"/>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457200" y="4407408"/>
            <a:ext cx="1388745" cy="579120"/>
          </a:xfrm>
          <a:custGeom>
            <a:avLst/>
            <a:gdLst/>
            <a:ahLst/>
            <a:cxnLst/>
            <a:rect l="l" t="t" r="r" b="b"/>
            <a:pathLst>
              <a:path w="1388745" h="579120">
                <a:moveTo>
                  <a:pt x="0" y="96520"/>
                </a:moveTo>
                <a:lnTo>
                  <a:pt x="7585" y="58935"/>
                </a:lnTo>
                <a:lnTo>
                  <a:pt x="28271" y="28257"/>
                </a:lnTo>
                <a:lnTo>
                  <a:pt x="58952" y="7580"/>
                </a:lnTo>
                <a:lnTo>
                  <a:pt x="96520" y="0"/>
                </a:lnTo>
                <a:lnTo>
                  <a:pt x="1291844" y="0"/>
                </a:lnTo>
                <a:lnTo>
                  <a:pt x="1329428" y="7580"/>
                </a:lnTo>
                <a:lnTo>
                  <a:pt x="1360106" y="28257"/>
                </a:lnTo>
                <a:lnTo>
                  <a:pt x="1380783" y="58935"/>
                </a:lnTo>
                <a:lnTo>
                  <a:pt x="1388364" y="96520"/>
                </a:lnTo>
                <a:lnTo>
                  <a:pt x="1388364" y="482600"/>
                </a:lnTo>
                <a:lnTo>
                  <a:pt x="1380783" y="520184"/>
                </a:lnTo>
                <a:lnTo>
                  <a:pt x="1360106" y="550862"/>
                </a:lnTo>
                <a:lnTo>
                  <a:pt x="1329428" y="571539"/>
                </a:lnTo>
                <a:lnTo>
                  <a:pt x="1291844" y="579120"/>
                </a:lnTo>
                <a:lnTo>
                  <a:pt x="96520" y="579120"/>
                </a:lnTo>
                <a:lnTo>
                  <a:pt x="58952" y="571539"/>
                </a:lnTo>
                <a:lnTo>
                  <a:pt x="28271" y="550862"/>
                </a:lnTo>
                <a:lnTo>
                  <a:pt x="7585" y="520184"/>
                </a:lnTo>
                <a:lnTo>
                  <a:pt x="0" y="482600"/>
                </a:lnTo>
                <a:lnTo>
                  <a:pt x="0" y="96520"/>
                </a:lnTo>
                <a:close/>
              </a:path>
            </a:pathLst>
          </a:custGeom>
          <a:ln w="9143">
            <a:solidFill>
              <a:srgbClr val="3E515B"/>
            </a:solidFill>
          </a:ln>
        </p:spPr>
        <p:txBody>
          <a:bodyPr wrap="square" lIns="0" tIns="0" rIns="0" bIns="0" rtlCol="0"/>
          <a:lstStyle/>
          <a:p>
            <a:endParaRPr/>
          </a:p>
        </p:txBody>
      </p:sp>
      <p:sp>
        <p:nvSpPr>
          <p:cNvPr id="22" name="object 22"/>
          <p:cNvSpPr txBox="1"/>
          <p:nvPr/>
        </p:nvSpPr>
        <p:spPr>
          <a:xfrm>
            <a:off x="730707" y="4441063"/>
            <a:ext cx="840740" cy="511175"/>
          </a:xfrm>
          <a:prstGeom prst="rect">
            <a:avLst/>
          </a:prstGeom>
        </p:spPr>
        <p:txBody>
          <a:bodyPr vert="horz" wrap="square" lIns="0" tIns="0" rIns="0" bIns="0" rtlCol="0">
            <a:spAutoFit/>
          </a:bodyPr>
          <a:lstStyle/>
          <a:p>
            <a:pPr marL="12700" marR="5080" indent="109220">
              <a:lnSpc>
                <a:spcPct val="100000"/>
              </a:lnSpc>
            </a:pPr>
            <a:r>
              <a:rPr sz="1600" b="1" spc="-10" dirty="0">
                <a:latin typeface="Calibri"/>
                <a:cs typeface="Calibri"/>
              </a:rPr>
              <a:t>Project  Princ</a:t>
            </a:r>
            <a:r>
              <a:rPr sz="1600" b="1" dirty="0">
                <a:latin typeface="Calibri"/>
                <a:cs typeface="Calibri"/>
              </a:rPr>
              <a:t>i</a:t>
            </a:r>
            <a:r>
              <a:rPr sz="1600" b="1" spc="-10" dirty="0">
                <a:latin typeface="Calibri"/>
                <a:cs typeface="Calibri"/>
              </a:rPr>
              <a:t>p</a:t>
            </a:r>
            <a:r>
              <a:rPr sz="1600" b="1" spc="-5" dirty="0">
                <a:latin typeface="Calibri"/>
                <a:cs typeface="Calibri"/>
              </a:rPr>
              <a:t>les</a:t>
            </a:r>
            <a:endParaRPr sz="1600">
              <a:latin typeface="Calibri"/>
              <a:cs typeface="Calibri"/>
            </a:endParaRPr>
          </a:p>
        </p:txBody>
      </p:sp>
      <p:sp>
        <p:nvSpPr>
          <p:cNvPr id="23" name="object 23"/>
          <p:cNvSpPr/>
          <p:nvPr/>
        </p:nvSpPr>
        <p:spPr>
          <a:xfrm>
            <a:off x="409955" y="3454908"/>
            <a:ext cx="1482852" cy="713232"/>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48640" y="3464052"/>
            <a:ext cx="1252728" cy="755904"/>
          </a:xfrm>
          <a:prstGeom prst="rect">
            <a:avLst/>
          </a:prstGeom>
          <a:blipFill>
            <a:blip r:embed="rId13" cstate="print"/>
            <a:stretch>
              <a:fillRect/>
            </a:stretch>
          </a:blipFill>
        </p:spPr>
        <p:txBody>
          <a:bodyPr wrap="square" lIns="0" tIns="0" rIns="0" bIns="0" rtlCol="0"/>
          <a:lstStyle/>
          <a:p>
            <a:endParaRPr/>
          </a:p>
        </p:txBody>
      </p:sp>
      <p:sp>
        <p:nvSpPr>
          <p:cNvPr id="25" name="object 25"/>
          <p:cNvSpPr/>
          <p:nvPr/>
        </p:nvSpPr>
        <p:spPr>
          <a:xfrm>
            <a:off x="457200" y="3479291"/>
            <a:ext cx="1388364" cy="618744"/>
          </a:xfrm>
          <a:prstGeom prst="rect">
            <a:avLst/>
          </a:prstGeom>
          <a:blipFill>
            <a:blip r:embed="rId14" cstate="print"/>
            <a:stretch>
              <a:fillRect/>
            </a:stretch>
          </a:blipFill>
        </p:spPr>
        <p:txBody>
          <a:bodyPr wrap="square" lIns="0" tIns="0" rIns="0" bIns="0" rtlCol="0"/>
          <a:lstStyle/>
          <a:p>
            <a:endParaRPr/>
          </a:p>
        </p:txBody>
      </p:sp>
      <p:sp>
        <p:nvSpPr>
          <p:cNvPr id="26" name="object 26"/>
          <p:cNvSpPr/>
          <p:nvPr/>
        </p:nvSpPr>
        <p:spPr>
          <a:xfrm>
            <a:off x="457200" y="3479291"/>
            <a:ext cx="1388745" cy="619125"/>
          </a:xfrm>
          <a:custGeom>
            <a:avLst/>
            <a:gdLst/>
            <a:ahLst/>
            <a:cxnLst/>
            <a:rect l="l" t="t" r="r" b="b"/>
            <a:pathLst>
              <a:path w="1388745" h="619125">
                <a:moveTo>
                  <a:pt x="0" y="103124"/>
                </a:moveTo>
                <a:lnTo>
                  <a:pt x="8104" y="63007"/>
                </a:lnTo>
                <a:lnTo>
                  <a:pt x="30206" y="30225"/>
                </a:lnTo>
                <a:lnTo>
                  <a:pt x="62986" y="8112"/>
                </a:lnTo>
                <a:lnTo>
                  <a:pt x="103123" y="0"/>
                </a:lnTo>
                <a:lnTo>
                  <a:pt x="1285239" y="0"/>
                </a:lnTo>
                <a:lnTo>
                  <a:pt x="1325356" y="8112"/>
                </a:lnTo>
                <a:lnTo>
                  <a:pt x="1358138" y="30226"/>
                </a:lnTo>
                <a:lnTo>
                  <a:pt x="1380251" y="63007"/>
                </a:lnTo>
                <a:lnTo>
                  <a:pt x="1388364" y="103124"/>
                </a:lnTo>
                <a:lnTo>
                  <a:pt x="1388364" y="515620"/>
                </a:lnTo>
                <a:lnTo>
                  <a:pt x="1380251" y="555736"/>
                </a:lnTo>
                <a:lnTo>
                  <a:pt x="1358138" y="588518"/>
                </a:lnTo>
                <a:lnTo>
                  <a:pt x="1325356" y="610631"/>
                </a:lnTo>
                <a:lnTo>
                  <a:pt x="1285239" y="618744"/>
                </a:lnTo>
                <a:lnTo>
                  <a:pt x="103123" y="618744"/>
                </a:lnTo>
                <a:lnTo>
                  <a:pt x="62986" y="610631"/>
                </a:lnTo>
                <a:lnTo>
                  <a:pt x="30206" y="588518"/>
                </a:lnTo>
                <a:lnTo>
                  <a:pt x="8104" y="555736"/>
                </a:lnTo>
                <a:lnTo>
                  <a:pt x="0" y="515620"/>
                </a:lnTo>
                <a:lnTo>
                  <a:pt x="0" y="103124"/>
                </a:lnTo>
                <a:close/>
              </a:path>
            </a:pathLst>
          </a:custGeom>
          <a:ln w="9144">
            <a:solidFill>
              <a:srgbClr val="3E515B"/>
            </a:solidFill>
          </a:ln>
        </p:spPr>
        <p:txBody>
          <a:bodyPr wrap="square" lIns="0" tIns="0" rIns="0" bIns="0" rtlCol="0"/>
          <a:lstStyle/>
          <a:p>
            <a:endParaRPr/>
          </a:p>
        </p:txBody>
      </p:sp>
      <p:sp>
        <p:nvSpPr>
          <p:cNvPr id="27" name="object 27"/>
          <p:cNvSpPr txBox="1"/>
          <p:nvPr/>
        </p:nvSpPr>
        <p:spPr>
          <a:xfrm>
            <a:off x="701141" y="3532758"/>
            <a:ext cx="902969" cy="511175"/>
          </a:xfrm>
          <a:prstGeom prst="rect">
            <a:avLst/>
          </a:prstGeom>
        </p:spPr>
        <p:txBody>
          <a:bodyPr vert="horz" wrap="square" lIns="0" tIns="0" rIns="0" bIns="0" rtlCol="0">
            <a:spAutoFit/>
          </a:bodyPr>
          <a:lstStyle/>
          <a:p>
            <a:pPr algn="ctr">
              <a:lnSpc>
                <a:spcPct val="100000"/>
              </a:lnSpc>
            </a:pPr>
            <a:r>
              <a:rPr sz="1600" b="1" spc="-10" dirty="0">
                <a:latin typeface="Calibri"/>
                <a:cs typeface="Calibri"/>
              </a:rPr>
              <a:t>Data </a:t>
            </a:r>
            <a:r>
              <a:rPr sz="1600" b="1" spc="-5" dirty="0">
                <a:latin typeface="Calibri"/>
                <a:cs typeface="Calibri"/>
              </a:rPr>
              <a:t>as</a:t>
            </a:r>
            <a:r>
              <a:rPr sz="1600" b="1" spc="-90" dirty="0">
                <a:latin typeface="Calibri"/>
                <a:cs typeface="Calibri"/>
              </a:rPr>
              <a:t> </a:t>
            </a:r>
            <a:r>
              <a:rPr sz="1600" b="1" spc="-5" dirty="0">
                <a:latin typeface="Calibri"/>
                <a:cs typeface="Calibri"/>
              </a:rPr>
              <a:t>an</a:t>
            </a:r>
            <a:endParaRPr sz="1600">
              <a:latin typeface="Calibri"/>
              <a:cs typeface="Calibri"/>
            </a:endParaRPr>
          </a:p>
          <a:p>
            <a:pPr algn="ctr">
              <a:lnSpc>
                <a:spcPct val="100000"/>
              </a:lnSpc>
            </a:pPr>
            <a:r>
              <a:rPr sz="1600" b="1" spc="-5" dirty="0">
                <a:latin typeface="Calibri"/>
                <a:cs typeface="Calibri"/>
              </a:rPr>
              <a:t>Asset</a:t>
            </a:r>
            <a:endParaRPr sz="1600">
              <a:latin typeface="Calibri"/>
              <a:cs typeface="Calibri"/>
            </a:endParaRPr>
          </a:p>
        </p:txBody>
      </p:sp>
      <p:sp>
        <p:nvSpPr>
          <p:cNvPr id="28" name="object 28"/>
          <p:cNvSpPr/>
          <p:nvPr/>
        </p:nvSpPr>
        <p:spPr>
          <a:xfrm>
            <a:off x="409955" y="1720595"/>
            <a:ext cx="1482852" cy="669036"/>
          </a:xfrm>
          <a:prstGeom prst="rect">
            <a:avLst/>
          </a:prstGeom>
          <a:blipFill>
            <a:blip r:embed="rId15" cstate="print"/>
            <a:stretch>
              <a:fillRect/>
            </a:stretch>
          </a:blipFill>
        </p:spPr>
        <p:txBody>
          <a:bodyPr wrap="square" lIns="0" tIns="0" rIns="0" bIns="0" rtlCol="0"/>
          <a:lstStyle/>
          <a:p>
            <a:endParaRPr/>
          </a:p>
        </p:txBody>
      </p:sp>
      <p:sp>
        <p:nvSpPr>
          <p:cNvPr id="29" name="object 29"/>
          <p:cNvSpPr/>
          <p:nvPr/>
        </p:nvSpPr>
        <p:spPr>
          <a:xfrm>
            <a:off x="530351" y="1828800"/>
            <a:ext cx="1243584" cy="512063"/>
          </a:xfrm>
          <a:prstGeom prst="rect">
            <a:avLst/>
          </a:prstGeom>
          <a:blipFill>
            <a:blip r:embed="rId16" cstate="print"/>
            <a:stretch>
              <a:fillRect/>
            </a:stretch>
          </a:blipFill>
        </p:spPr>
        <p:txBody>
          <a:bodyPr wrap="square" lIns="0" tIns="0" rIns="0" bIns="0" rtlCol="0"/>
          <a:lstStyle/>
          <a:p>
            <a:endParaRPr/>
          </a:p>
        </p:txBody>
      </p:sp>
      <p:sp>
        <p:nvSpPr>
          <p:cNvPr id="30" name="object 30"/>
          <p:cNvSpPr/>
          <p:nvPr/>
        </p:nvSpPr>
        <p:spPr>
          <a:xfrm>
            <a:off x="457200" y="1744979"/>
            <a:ext cx="1388364" cy="574548"/>
          </a:xfrm>
          <a:prstGeom prst="rect">
            <a:avLst/>
          </a:prstGeom>
          <a:blipFill>
            <a:blip r:embed="rId17" cstate="print"/>
            <a:stretch>
              <a:fillRect/>
            </a:stretch>
          </a:blipFill>
        </p:spPr>
        <p:txBody>
          <a:bodyPr wrap="square" lIns="0" tIns="0" rIns="0" bIns="0" rtlCol="0"/>
          <a:lstStyle/>
          <a:p>
            <a:endParaRPr/>
          </a:p>
        </p:txBody>
      </p:sp>
      <p:sp>
        <p:nvSpPr>
          <p:cNvPr id="31" name="object 31"/>
          <p:cNvSpPr/>
          <p:nvPr/>
        </p:nvSpPr>
        <p:spPr>
          <a:xfrm>
            <a:off x="457200" y="1744979"/>
            <a:ext cx="1388745" cy="574675"/>
          </a:xfrm>
          <a:custGeom>
            <a:avLst/>
            <a:gdLst/>
            <a:ahLst/>
            <a:cxnLst/>
            <a:rect l="l" t="t" r="r" b="b"/>
            <a:pathLst>
              <a:path w="1388745" h="574675">
                <a:moveTo>
                  <a:pt x="0" y="95758"/>
                </a:moveTo>
                <a:lnTo>
                  <a:pt x="7525" y="58507"/>
                </a:lnTo>
                <a:lnTo>
                  <a:pt x="28047" y="28066"/>
                </a:lnTo>
                <a:lnTo>
                  <a:pt x="58485" y="7532"/>
                </a:lnTo>
                <a:lnTo>
                  <a:pt x="95757" y="0"/>
                </a:lnTo>
                <a:lnTo>
                  <a:pt x="1292606" y="0"/>
                </a:lnTo>
                <a:lnTo>
                  <a:pt x="1329856" y="7532"/>
                </a:lnTo>
                <a:lnTo>
                  <a:pt x="1360296" y="28066"/>
                </a:lnTo>
                <a:lnTo>
                  <a:pt x="1380831" y="58507"/>
                </a:lnTo>
                <a:lnTo>
                  <a:pt x="1388364" y="95758"/>
                </a:lnTo>
                <a:lnTo>
                  <a:pt x="1388364" y="478790"/>
                </a:lnTo>
                <a:lnTo>
                  <a:pt x="1380831" y="516040"/>
                </a:lnTo>
                <a:lnTo>
                  <a:pt x="1360297" y="546480"/>
                </a:lnTo>
                <a:lnTo>
                  <a:pt x="1329856" y="567015"/>
                </a:lnTo>
                <a:lnTo>
                  <a:pt x="1292606" y="574548"/>
                </a:lnTo>
                <a:lnTo>
                  <a:pt x="95757" y="574548"/>
                </a:lnTo>
                <a:lnTo>
                  <a:pt x="58485" y="567015"/>
                </a:lnTo>
                <a:lnTo>
                  <a:pt x="28047" y="546481"/>
                </a:lnTo>
                <a:lnTo>
                  <a:pt x="7525" y="516040"/>
                </a:lnTo>
                <a:lnTo>
                  <a:pt x="0" y="478790"/>
                </a:lnTo>
                <a:lnTo>
                  <a:pt x="0" y="95758"/>
                </a:lnTo>
                <a:close/>
              </a:path>
            </a:pathLst>
          </a:custGeom>
          <a:ln w="9144">
            <a:solidFill>
              <a:srgbClr val="3E515B"/>
            </a:solidFill>
          </a:ln>
        </p:spPr>
        <p:txBody>
          <a:bodyPr wrap="square" lIns="0" tIns="0" rIns="0" bIns="0" rtlCol="0"/>
          <a:lstStyle/>
          <a:p>
            <a:endParaRPr/>
          </a:p>
        </p:txBody>
      </p:sp>
      <p:sp>
        <p:nvSpPr>
          <p:cNvPr id="32" name="object 32"/>
          <p:cNvSpPr txBox="1"/>
          <p:nvPr/>
        </p:nvSpPr>
        <p:spPr>
          <a:xfrm>
            <a:off x="681939" y="1897760"/>
            <a:ext cx="940435" cy="2667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Owne</a:t>
            </a:r>
            <a:r>
              <a:rPr sz="1600" b="1" spc="-35" dirty="0">
                <a:latin typeface="Calibri"/>
                <a:cs typeface="Calibri"/>
              </a:rPr>
              <a:t>r</a:t>
            </a:r>
            <a:r>
              <a:rPr sz="1600" b="1" spc="-5" dirty="0">
                <a:latin typeface="Calibri"/>
                <a:cs typeface="Calibri"/>
              </a:rPr>
              <a:t>s</a:t>
            </a:r>
            <a:r>
              <a:rPr sz="1600" b="1" spc="-15" dirty="0">
                <a:latin typeface="Calibri"/>
                <a:cs typeface="Calibri"/>
              </a:rPr>
              <a:t>h</a:t>
            </a:r>
            <a:r>
              <a:rPr sz="1600" b="1" spc="-5" dirty="0">
                <a:latin typeface="Calibri"/>
                <a:cs typeface="Calibri"/>
              </a:rPr>
              <a:t>ip</a:t>
            </a:r>
            <a:endParaRPr sz="1600">
              <a:latin typeface="Calibri"/>
              <a:cs typeface="Calibri"/>
            </a:endParaRP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64769">
              <a:lnSpc>
                <a:spcPts val="1240"/>
              </a:lnSpc>
            </a:pPr>
            <a:fld id="{81D60167-4931-47E6-BA6A-407CBD079E47}" type="slidenum">
              <a:rPr dirty="0"/>
              <a:t>19</a:t>
            </a:fld>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dirty="0"/>
              <a:t>Ballance</a:t>
            </a:r>
            <a:r>
              <a:rPr spc="-75" dirty="0"/>
              <a:t> </a:t>
            </a:r>
            <a:r>
              <a:rPr spc="-5" dirty="0"/>
              <a:t>Agri-Nutrients</a:t>
            </a:r>
          </a:p>
        </p:txBody>
      </p:sp>
      <p:sp>
        <p:nvSpPr>
          <p:cNvPr id="3" name="object 3"/>
          <p:cNvSpPr txBox="1"/>
          <p:nvPr/>
        </p:nvSpPr>
        <p:spPr>
          <a:xfrm>
            <a:off x="535940" y="1420495"/>
            <a:ext cx="3700779" cy="4315460"/>
          </a:xfrm>
          <a:prstGeom prst="rect">
            <a:avLst/>
          </a:prstGeom>
        </p:spPr>
        <p:txBody>
          <a:bodyPr vert="horz" wrap="square" lIns="0" tIns="0" rIns="0" bIns="0" rtlCol="0">
            <a:spAutoFit/>
          </a:bodyPr>
          <a:lstStyle/>
          <a:p>
            <a:pPr marL="353695" indent="-340995">
              <a:lnSpc>
                <a:spcPct val="100000"/>
              </a:lnSpc>
              <a:buClr>
                <a:srgbClr val="00ADEE"/>
              </a:buClr>
              <a:buFont typeface="Wingdings"/>
              <a:buChar char=""/>
              <a:tabLst>
                <a:tab pos="354330" algn="l"/>
              </a:tabLst>
            </a:pPr>
            <a:r>
              <a:rPr sz="1600" spc="-10" dirty="0">
                <a:latin typeface="Calibri"/>
                <a:cs typeface="Calibri"/>
              </a:rPr>
              <a:t>New Zealand </a:t>
            </a:r>
            <a:r>
              <a:rPr sz="1600" spc="-5" dirty="0">
                <a:latin typeface="Calibri"/>
                <a:cs typeface="Calibri"/>
              </a:rPr>
              <a:t>based </a:t>
            </a:r>
            <a:r>
              <a:rPr sz="1600" spc="-15" dirty="0">
                <a:latin typeface="Calibri"/>
                <a:cs typeface="Calibri"/>
              </a:rPr>
              <a:t>Farmer</a:t>
            </a:r>
            <a:r>
              <a:rPr sz="1600" spc="30" dirty="0">
                <a:latin typeface="Calibri"/>
                <a:cs typeface="Calibri"/>
              </a:rPr>
              <a:t> </a:t>
            </a:r>
            <a:r>
              <a:rPr sz="1600" spc="-10" dirty="0">
                <a:latin typeface="Calibri"/>
                <a:cs typeface="Calibri"/>
              </a:rPr>
              <a:t>owned</a:t>
            </a:r>
            <a:endParaRPr sz="1600">
              <a:latin typeface="Calibri"/>
              <a:cs typeface="Calibri"/>
            </a:endParaRPr>
          </a:p>
          <a:p>
            <a:pPr marL="353695">
              <a:lnSpc>
                <a:spcPct val="100000"/>
              </a:lnSpc>
              <a:spcBef>
                <a:spcPts val="960"/>
              </a:spcBef>
            </a:pPr>
            <a:r>
              <a:rPr sz="1600" spc="-15" dirty="0">
                <a:latin typeface="Calibri"/>
                <a:cs typeface="Calibri"/>
              </a:rPr>
              <a:t>cooperative</a:t>
            </a:r>
            <a:endParaRPr sz="1600">
              <a:latin typeface="Calibri"/>
              <a:cs typeface="Calibri"/>
            </a:endParaRPr>
          </a:p>
          <a:p>
            <a:pPr marL="353695" indent="-340995">
              <a:lnSpc>
                <a:spcPct val="100000"/>
              </a:lnSpc>
              <a:spcBef>
                <a:spcPts val="1345"/>
              </a:spcBef>
              <a:buClr>
                <a:srgbClr val="00ADEE"/>
              </a:buClr>
              <a:buFont typeface="Wingdings"/>
              <a:buChar char=""/>
              <a:tabLst>
                <a:tab pos="354330" algn="l"/>
              </a:tabLst>
            </a:pPr>
            <a:r>
              <a:rPr sz="1600" spc="-10" dirty="0">
                <a:latin typeface="Calibri"/>
                <a:cs typeface="Calibri"/>
              </a:rPr>
              <a:t>Manufactures Fertiliser </a:t>
            </a:r>
            <a:r>
              <a:rPr sz="1600" spc="-5" dirty="0">
                <a:latin typeface="Calibri"/>
                <a:cs typeface="Calibri"/>
              </a:rPr>
              <a:t>and Animal</a:t>
            </a:r>
            <a:r>
              <a:rPr sz="1600" dirty="0">
                <a:latin typeface="Calibri"/>
                <a:cs typeface="Calibri"/>
              </a:rPr>
              <a:t> </a:t>
            </a:r>
            <a:r>
              <a:rPr sz="1600" spc="-15" dirty="0">
                <a:latin typeface="Calibri"/>
                <a:cs typeface="Calibri"/>
              </a:rPr>
              <a:t>Feed</a:t>
            </a:r>
            <a:endParaRPr sz="1600">
              <a:latin typeface="Calibri"/>
              <a:cs typeface="Calibri"/>
            </a:endParaRPr>
          </a:p>
          <a:p>
            <a:pPr marL="353695" indent="-340995">
              <a:lnSpc>
                <a:spcPct val="100000"/>
              </a:lnSpc>
              <a:spcBef>
                <a:spcPts val="1345"/>
              </a:spcBef>
              <a:buClr>
                <a:srgbClr val="00ADEE"/>
              </a:buClr>
              <a:buFont typeface="Wingdings"/>
              <a:buChar char=""/>
              <a:tabLst>
                <a:tab pos="354330" algn="l"/>
              </a:tabLst>
            </a:pPr>
            <a:r>
              <a:rPr sz="1600" spc="-5" dirty="0">
                <a:latin typeface="Calibri"/>
                <a:cs typeface="Calibri"/>
              </a:rPr>
              <a:t>Nationwide</a:t>
            </a:r>
            <a:r>
              <a:rPr sz="1600" spc="-95" dirty="0">
                <a:latin typeface="Calibri"/>
                <a:cs typeface="Calibri"/>
              </a:rPr>
              <a:t> </a:t>
            </a:r>
            <a:r>
              <a:rPr sz="1600" spc="-15" dirty="0">
                <a:latin typeface="Calibri"/>
                <a:cs typeface="Calibri"/>
              </a:rPr>
              <a:t>coverage</a:t>
            </a:r>
            <a:endParaRPr sz="1600">
              <a:latin typeface="Calibri"/>
              <a:cs typeface="Calibri"/>
            </a:endParaRPr>
          </a:p>
          <a:p>
            <a:pPr marL="353695" indent="-340995">
              <a:lnSpc>
                <a:spcPct val="100000"/>
              </a:lnSpc>
              <a:spcBef>
                <a:spcPts val="1340"/>
              </a:spcBef>
              <a:buClr>
                <a:srgbClr val="00ADEE"/>
              </a:buClr>
              <a:buFont typeface="Wingdings"/>
              <a:buChar char=""/>
              <a:tabLst>
                <a:tab pos="354330" algn="l"/>
              </a:tabLst>
            </a:pPr>
            <a:r>
              <a:rPr sz="1600" spc="-5" dirty="0">
                <a:latin typeface="Calibri"/>
                <a:cs typeface="Calibri"/>
              </a:rPr>
              <a:t>In a duopoly </a:t>
            </a:r>
            <a:r>
              <a:rPr sz="1600" spc="-15" dirty="0">
                <a:latin typeface="Calibri"/>
                <a:cs typeface="Calibri"/>
              </a:rPr>
              <a:t>market</a:t>
            </a:r>
            <a:r>
              <a:rPr sz="1600" spc="-50" dirty="0">
                <a:latin typeface="Calibri"/>
                <a:cs typeface="Calibri"/>
              </a:rPr>
              <a:t> </a:t>
            </a:r>
            <a:r>
              <a:rPr sz="1600" spc="-5" dirty="0">
                <a:latin typeface="Calibri"/>
                <a:cs typeface="Calibri"/>
              </a:rPr>
              <a:t>–</a:t>
            </a:r>
            <a:endParaRPr sz="1600">
              <a:latin typeface="Calibri"/>
              <a:cs typeface="Calibri"/>
            </a:endParaRPr>
          </a:p>
          <a:p>
            <a:pPr marL="353695" indent="-340995">
              <a:lnSpc>
                <a:spcPct val="100000"/>
              </a:lnSpc>
              <a:spcBef>
                <a:spcPts val="1345"/>
              </a:spcBef>
              <a:buClr>
                <a:srgbClr val="00ADEE"/>
              </a:buClr>
              <a:buFont typeface="Wingdings"/>
              <a:buChar char=""/>
              <a:tabLst>
                <a:tab pos="354330" algn="l"/>
              </a:tabLst>
            </a:pPr>
            <a:r>
              <a:rPr sz="1600" spc="-20" dirty="0">
                <a:latin typeface="Calibri"/>
                <a:cs typeface="Calibri"/>
              </a:rPr>
              <a:t>Turnover </a:t>
            </a:r>
            <a:r>
              <a:rPr sz="1600" spc="-5" dirty="0">
                <a:latin typeface="Calibri"/>
                <a:cs typeface="Calibri"/>
              </a:rPr>
              <a:t>is</a:t>
            </a:r>
            <a:r>
              <a:rPr sz="1600" spc="-40" dirty="0">
                <a:latin typeface="Calibri"/>
                <a:cs typeface="Calibri"/>
              </a:rPr>
              <a:t> </a:t>
            </a:r>
            <a:r>
              <a:rPr sz="1600" spc="-10" dirty="0">
                <a:latin typeface="Calibri"/>
                <a:cs typeface="Calibri"/>
              </a:rPr>
              <a:t>$920m</a:t>
            </a:r>
            <a:endParaRPr sz="1600">
              <a:latin typeface="Calibri"/>
              <a:cs typeface="Calibri"/>
            </a:endParaRPr>
          </a:p>
          <a:p>
            <a:pPr marL="755015" marR="656590" lvl="1" indent="-285115">
              <a:lnSpc>
                <a:spcPct val="150000"/>
              </a:lnSpc>
              <a:spcBef>
                <a:spcPts val="380"/>
              </a:spcBef>
              <a:buClr>
                <a:srgbClr val="00ADEE"/>
              </a:buClr>
              <a:buFont typeface="Arial"/>
              <a:buChar char="•"/>
              <a:tabLst>
                <a:tab pos="755650" algn="l"/>
              </a:tabLst>
            </a:pPr>
            <a:r>
              <a:rPr sz="1600" spc="-25" dirty="0">
                <a:latin typeface="Calibri"/>
                <a:cs typeface="Calibri"/>
              </a:rPr>
              <a:t>Trading </a:t>
            </a:r>
            <a:r>
              <a:rPr sz="1600" spc="-10" dirty="0">
                <a:latin typeface="Calibri"/>
                <a:cs typeface="Calibri"/>
              </a:rPr>
              <a:t>profit </a:t>
            </a:r>
            <a:r>
              <a:rPr sz="1600" spc="-20" dirty="0">
                <a:latin typeface="Calibri"/>
                <a:cs typeface="Calibri"/>
              </a:rPr>
              <a:t>before </a:t>
            </a:r>
            <a:r>
              <a:rPr sz="1600" spc="-15" dirty="0">
                <a:latin typeface="Calibri"/>
                <a:cs typeface="Calibri"/>
              </a:rPr>
              <a:t>rebate  </a:t>
            </a:r>
            <a:r>
              <a:rPr sz="1600" spc="-5" dirty="0">
                <a:latin typeface="Calibri"/>
                <a:cs typeface="Calibri"/>
              </a:rPr>
              <a:t>distributions is ~</a:t>
            </a:r>
            <a:r>
              <a:rPr sz="1600" spc="-90" dirty="0">
                <a:latin typeface="Calibri"/>
                <a:cs typeface="Calibri"/>
              </a:rPr>
              <a:t> </a:t>
            </a:r>
            <a:r>
              <a:rPr sz="1600" spc="-10" dirty="0">
                <a:latin typeface="Calibri"/>
                <a:cs typeface="Calibri"/>
              </a:rPr>
              <a:t>$80m</a:t>
            </a:r>
            <a:endParaRPr sz="1600">
              <a:latin typeface="Calibri"/>
              <a:cs typeface="Calibri"/>
            </a:endParaRPr>
          </a:p>
          <a:p>
            <a:pPr marL="353695" indent="-340995">
              <a:lnSpc>
                <a:spcPct val="100000"/>
              </a:lnSpc>
              <a:spcBef>
                <a:spcPts val="1345"/>
              </a:spcBef>
              <a:buClr>
                <a:srgbClr val="00ADEE"/>
              </a:buClr>
              <a:buFont typeface="Wingdings"/>
              <a:buChar char=""/>
              <a:tabLst>
                <a:tab pos="354330" algn="l"/>
              </a:tabLst>
            </a:pPr>
            <a:r>
              <a:rPr sz="1600" spc="-10" dirty="0">
                <a:latin typeface="Calibri"/>
                <a:cs typeface="Calibri"/>
              </a:rPr>
              <a:t>Employ 800</a:t>
            </a:r>
            <a:r>
              <a:rPr sz="1600" spc="-25" dirty="0">
                <a:latin typeface="Calibri"/>
                <a:cs typeface="Calibri"/>
              </a:rPr>
              <a:t> </a:t>
            </a:r>
            <a:r>
              <a:rPr sz="1600" spc="-10" dirty="0">
                <a:latin typeface="Calibri"/>
                <a:cs typeface="Calibri"/>
              </a:rPr>
              <a:t>employees</a:t>
            </a:r>
            <a:endParaRPr sz="1600">
              <a:latin typeface="Calibri"/>
              <a:cs typeface="Calibri"/>
            </a:endParaRPr>
          </a:p>
          <a:p>
            <a:pPr marL="353695" indent="-340995">
              <a:lnSpc>
                <a:spcPct val="100000"/>
              </a:lnSpc>
              <a:spcBef>
                <a:spcPts val="1340"/>
              </a:spcBef>
              <a:buClr>
                <a:srgbClr val="00ADEE"/>
              </a:buClr>
              <a:buFont typeface="Wingdings"/>
              <a:buChar char=""/>
              <a:tabLst>
                <a:tab pos="354330" algn="l"/>
              </a:tabLst>
            </a:pPr>
            <a:r>
              <a:rPr sz="1600" spc="-5" dirty="0">
                <a:latin typeface="Calibri"/>
                <a:cs typeface="Calibri"/>
              </a:rPr>
              <a:t>Ballance is a supply chain</a:t>
            </a:r>
            <a:r>
              <a:rPr sz="1600" spc="-75" dirty="0">
                <a:latin typeface="Calibri"/>
                <a:cs typeface="Calibri"/>
              </a:rPr>
              <a:t> </a:t>
            </a:r>
            <a:r>
              <a:rPr sz="1600" spc="-10" dirty="0">
                <a:latin typeface="Calibri"/>
                <a:cs typeface="Calibri"/>
              </a:rPr>
              <a:t>company</a:t>
            </a:r>
            <a:endParaRPr sz="1600">
              <a:latin typeface="Calibri"/>
              <a:cs typeface="Calibri"/>
            </a:endParaRPr>
          </a:p>
          <a:p>
            <a:pPr marL="755015" lvl="1" indent="-285115">
              <a:lnSpc>
                <a:spcPct val="100000"/>
              </a:lnSpc>
              <a:spcBef>
                <a:spcPts val="1340"/>
              </a:spcBef>
              <a:buClr>
                <a:srgbClr val="00ADEE"/>
              </a:buClr>
              <a:buFont typeface="Arial"/>
              <a:buChar char="•"/>
              <a:tabLst>
                <a:tab pos="755650" algn="l"/>
              </a:tabLst>
            </a:pPr>
            <a:r>
              <a:rPr sz="1600" spc="-5" dirty="0">
                <a:latin typeface="Calibri"/>
                <a:cs typeface="Calibri"/>
              </a:rPr>
              <a:t>Has </a:t>
            </a:r>
            <a:r>
              <a:rPr sz="1600" spc="-10" dirty="0">
                <a:latin typeface="Calibri"/>
                <a:cs typeface="Calibri"/>
              </a:rPr>
              <a:t>become </a:t>
            </a:r>
            <a:r>
              <a:rPr sz="1600" spc="-5" dirty="0">
                <a:latin typeface="Calibri"/>
                <a:cs typeface="Calibri"/>
              </a:rPr>
              <a:t>vertically</a:t>
            </a:r>
            <a:r>
              <a:rPr sz="1600" spc="-20" dirty="0">
                <a:latin typeface="Calibri"/>
                <a:cs typeface="Calibri"/>
              </a:rPr>
              <a:t> </a:t>
            </a:r>
            <a:r>
              <a:rPr sz="1600" spc="-15" dirty="0">
                <a:latin typeface="Calibri"/>
                <a:cs typeface="Calibri"/>
              </a:rPr>
              <a:t>integrated</a:t>
            </a:r>
            <a:endParaRPr sz="1600">
              <a:latin typeface="Calibri"/>
              <a:cs typeface="Calibri"/>
            </a:endParaRPr>
          </a:p>
        </p:txBody>
      </p:sp>
      <p:sp>
        <p:nvSpPr>
          <p:cNvPr id="4" name="object 4"/>
          <p:cNvSpPr/>
          <p:nvPr/>
        </p:nvSpPr>
        <p:spPr>
          <a:xfrm>
            <a:off x="5748528" y="1191767"/>
            <a:ext cx="3395472" cy="15514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64276" y="2762250"/>
            <a:ext cx="3380104" cy="0"/>
          </a:xfrm>
          <a:custGeom>
            <a:avLst/>
            <a:gdLst/>
            <a:ahLst/>
            <a:cxnLst/>
            <a:rect l="l" t="t" r="r" b="b"/>
            <a:pathLst>
              <a:path w="3380104">
                <a:moveTo>
                  <a:pt x="0" y="0"/>
                </a:moveTo>
                <a:lnTo>
                  <a:pt x="3379724" y="0"/>
                </a:lnTo>
              </a:path>
            </a:pathLst>
          </a:custGeom>
          <a:ln w="38100">
            <a:solidFill>
              <a:srgbClr val="FFFFFF"/>
            </a:solidFill>
          </a:ln>
        </p:spPr>
        <p:txBody>
          <a:bodyPr wrap="square" lIns="0" tIns="0" rIns="0" bIns="0" rtlCol="0"/>
          <a:lstStyle/>
          <a:p>
            <a:endParaRPr/>
          </a:p>
        </p:txBody>
      </p:sp>
      <p:sp>
        <p:nvSpPr>
          <p:cNvPr id="6" name="object 6"/>
          <p:cNvSpPr/>
          <p:nvPr/>
        </p:nvSpPr>
        <p:spPr>
          <a:xfrm>
            <a:off x="5729478" y="1172717"/>
            <a:ext cx="3415029" cy="1590040"/>
          </a:xfrm>
          <a:custGeom>
            <a:avLst/>
            <a:gdLst/>
            <a:ahLst/>
            <a:cxnLst/>
            <a:rect l="l" t="t" r="r" b="b"/>
            <a:pathLst>
              <a:path w="3415029" h="1590039">
                <a:moveTo>
                  <a:pt x="3414522" y="0"/>
                </a:moveTo>
                <a:lnTo>
                  <a:pt x="0" y="0"/>
                </a:lnTo>
                <a:lnTo>
                  <a:pt x="0" y="1589531"/>
                </a:lnTo>
              </a:path>
            </a:pathLst>
          </a:custGeom>
          <a:ln w="38100">
            <a:solidFill>
              <a:srgbClr val="FFFFFF"/>
            </a:solidFill>
          </a:ln>
        </p:spPr>
        <p:txBody>
          <a:bodyPr wrap="square" lIns="0" tIns="0" rIns="0" bIns="0" rtlCol="0"/>
          <a:lstStyle/>
          <a:p>
            <a:endParaRPr/>
          </a:p>
        </p:txBody>
      </p:sp>
      <p:sp>
        <p:nvSpPr>
          <p:cNvPr id="7" name="object 7"/>
          <p:cNvSpPr/>
          <p:nvPr/>
        </p:nvSpPr>
        <p:spPr>
          <a:xfrm>
            <a:off x="5760720" y="0"/>
            <a:ext cx="3375660" cy="12954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740908" y="2645664"/>
            <a:ext cx="3403091" cy="1604772"/>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718047" y="5207506"/>
            <a:ext cx="3425951" cy="1650491"/>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718047" y="3992879"/>
            <a:ext cx="3425951" cy="132892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718077" y="0"/>
            <a:ext cx="14604" cy="6858000"/>
          </a:xfrm>
          <a:custGeom>
            <a:avLst/>
            <a:gdLst/>
            <a:ahLst/>
            <a:cxnLst/>
            <a:rect l="l" t="t" r="r" b="b"/>
            <a:pathLst>
              <a:path w="14604" h="6858000">
                <a:moveTo>
                  <a:pt x="14194" y="0"/>
                </a:moveTo>
                <a:lnTo>
                  <a:pt x="0" y="6857998"/>
                </a:lnTo>
              </a:path>
            </a:pathLst>
          </a:custGeom>
          <a:ln w="64008">
            <a:solidFill>
              <a:srgbClr val="FFFFFF"/>
            </a:solidFill>
          </a:ln>
        </p:spPr>
        <p:txBody>
          <a:bodyPr wrap="square" lIns="0" tIns="0" rIns="0" bIns="0" rtlCol="0"/>
          <a:lstStyle/>
          <a:p>
            <a:endParaRP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64769">
              <a:lnSpc>
                <a:spcPts val="1240"/>
              </a:lnSpc>
            </a:pPr>
            <a:fld id="{81D60167-4931-47E6-BA6A-407CBD079E47}" type="slidenum">
              <a:rPr dirty="0"/>
              <a:t>2</a:t>
            </a:fld>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02870"/>
            <a:ext cx="7914640" cy="492443"/>
          </a:xfrm>
          <a:prstGeom prst="rect">
            <a:avLst/>
          </a:prstGeom>
        </p:spPr>
        <p:txBody>
          <a:bodyPr vert="horz" wrap="square" lIns="0" tIns="0" rIns="0" bIns="0" rtlCol="0">
            <a:spAutoFit/>
          </a:bodyPr>
          <a:lstStyle/>
          <a:p>
            <a:pPr marL="12700">
              <a:lnSpc>
                <a:spcPct val="100000"/>
              </a:lnSpc>
            </a:pPr>
            <a:r>
              <a:rPr spc="-15" dirty="0" err="1" smtClean="0"/>
              <a:t>Programme</a:t>
            </a:r>
            <a:r>
              <a:rPr spc="-15" dirty="0" smtClean="0"/>
              <a:t> </a:t>
            </a:r>
            <a:r>
              <a:rPr spc="-10" dirty="0"/>
              <a:t>Journey </a:t>
            </a:r>
            <a:r>
              <a:rPr dirty="0"/>
              <a:t>– </a:t>
            </a:r>
            <a:r>
              <a:rPr sz="2200" spc="-10" dirty="0"/>
              <a:t>how </a:t>
            </a:r>
            <a:r>
              <a:rPr sz="2200" spc="-15" dirty="0"/>
              <a:t>are we </a:t>
            </a:r>
            <a:r>
              <a:rPr sz="2200" spc="-10" dirty="0"/>
              <a:t>going </a:t>
            </a:r>
            <a:r>
              <a:rPr sz="2200" spc="-20" dirty="0"/>
              <a:t>to</a:t>
            </a:r>
            <a:r>
              <a:rPr sz="2200" spc="125" dirty="0"/>
              <a:t> </a:t>
            </a:r>
            <a:r>
              <a:rPr sz="2200" spc="-10" dirty="0"/>
              <a:t>implement</a:t>
            </a:r>
            <a:endParaRPr sz="2200" dirty="0"/>
          </a:p>
        </p:txBody>
      </p:sp>
      <p:sp>
        <p:nvSpPr>
          <p:cNvPr id="3" name="object 3"/>
          <p:cNvSpPr/>
          <p:nvPr/>
        </p:nvSpPr>
        <p:spPr>
          <a:xfrm>
            <a:off x="3843528" y="1059180"/>
            <a:ext cx="5300472" cy="345643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37482" y="2283205"/>
            <a:ext cx="504825" cy="738505"/>
          </a:xfrm>
          <a:prstGeom prst="rect">
            <a:avLst/>
          </a:prstGeom>
        </p:spPr>
        <p:txBody>
          <a:bodyPr vert="horz" wrap="square" lIns="0" tIns="0" rIns="0" bIns="0" rtlCol="0">
            <a:spAutoFit/>
          </a:bodyPr>
          <a:lstStyle/>
          <a:p>
            <a:pPr marL="12700">
              <a:lnSpc>
                <a:spcPct val="100000"/>
              </a:lnSpc>
            </a:pPr>
            <a:r>
              <a:rPr sz="4800" dirty="0">
                <a:solidFill>
                  <a:srgbClr val="00FF00"/>
                </a:solidFill>
                <a:latin typeface="Wingdings"/>
                <a:cs typeface="Wingdings"/>
              </a:rPr>
              <a:t></a:t>
            </a:r>
            <a:endParaRPr sz="4800">
              <a:latin typeface="Wingdings"/>
              <a:cs typeface="Wingdings"/>
            </a:endParaRPr>
          </a:p>
        </p:txBody>
      </p:sp>
      <p:sp>
        <p:nvSpPr>
          <p:cNvPr id="5" name="object 5"/>
          <p:cNvSpPr txBox="1"/>
          <p:nvPr/>
        </p:nvSpPr>
        <p:spPr>
          <a:xfrm>
            <a:off x="5116829" y="2289683"/>
            <a:ext cx="504825" cy="738505"/>
          </a:xfrm>
          <a:prstGeom prst="rect">
            <a:avLst/>
          </a:prstGeom>
        </p:spPr>
        <p:txBody>
          <a:bodyPr vert="horz" wrap="square" lIns="0" tIns="0" rIns="0" bIns="0" rtlCol="0">
            <a:spAutoFit/>
          </a:bodyPr>
          <a:lstStyle/>
          <a:p>
            <a:pPr marL="12700">
              <a:lnSpc>
                <a:spcPct val="100000"/>
              </a:lnSpc>
            </a:pPr>
            <a:r>
              <a:rPr sz="4800" dirty="0">
                <a:solidFill>
                  <a:srgbClr val="00FF00"/>
                </a:solidFill>
                <a:latin typeface="Wingdings"/>
                <a:cs typeface="Wingdings"/>
              </a:rPr>
              <a:t></a:t>
            </a:r>
            <a:endParaRPr sz="4800">
              <a:latin typeface="Wingdings"/>
              <a:cs typeface="Wingdings"/>
            </a:endParaRPr>
          </a:p>
        </p:txBody>
      </p:sp>
      <p:sp>
        <p:nvSpPr>
          <p:cNvPr id="6" name="object 6"/>
          <p:cNvSpPr txBox="1"/>
          <p:nvPr/>
        </p:nvSpPr>
        <p:spPr>
          <a:xfrm>
            <a:off x="486867" y="5562600"/>
            <a:ext cx="6068060" cy="546735"/>
          </a:xfrm>
          <a:prstGeom prst="rect">
            <a:avLst/>
          </a:prstGeom>
        </p:spPr>
        <p:txBody>
          <a:bodyPr vert="horz" wrap="square" lIns="0" tIns="0" rIns="0" bIns="0" rtlCol="0">
            <a:spAutoFit/>
          </a:bodyPr>
          <a:lstStyle/>
          <a:p>
            <a:pPr marL="12700" marR="5080">
              <a:lnSpc>
                <a:spcPct val="101000"/>
              </a:lnSpc>
            </a:pPr>
            <a:r>
              <a:rPr sz="1800" dirty="0">
                <a:latin typeface="Calibri"/>
                <a:cs typeface="Calibri"/>
              </a:rPr>
              <a:t>* </a:t>
            </a:r>
            <a:r>
              <a:rPr sz="1600" spc="-10" dirty="0">
                <a:latin typeface="Calibri"/>
                <a:cs typeface="Calibri"/>
              </a:rPr>
              <a:t>ROI: </a:t>
            </a:r>
            <a:r>
              <a:rPr sz="1600" spc="-5" dirty="0">
                <a:latin typeface="Calibri"/>
                <a:cs typeface="Calibri"/>
              </a:rPr>
              <a:t>Annual </a:t>
            </a:r>
            <a:r>
              <a:rPr sz="1600" spc="-10" dirty="0">
                <a:latin typeface="Calibri"/>
                <a:cs typeface="Calibri"/>
              </a:rPr>
              <a:t>productivity gains </a:t>
            </a:r>
            <a:r>
              <a:rPr sz="1600" spc="-5" dirty="0">
                <a:latin typeface="Calibri"/>
                <a:cs typeface="Calibri"/>
              </a:rPr>
              <a:t>of $1.4m p.a. </a:t>
            </a:r>
            <a:r>
              <a:rPr sz="1600" spc="-10" dirty="0">
                <a:latin typeface="Calibri"/>
                <a:cs typeface="Calibri"/>
              </a:rPr>
              <a:t>through improved decision  making</a:t>
            </a:r>
            <a:endParaRPr sz="1600" dirty="0">
              <a:latin typeface="Calibri"/>
              <a:cs typeface="Calibri"/>
            </a:endParaRPr>
          </a:p>
        </p:txBody>
      </p:sp>
      <p:sp>
        <p:nvSpPr>
          <p:cNvPr id="7" name="object 7"/>
          <p:cNvSpPr txBox="1"/>
          <p:nvPr/>
        </p:nvSpPr>
        <p:spPr>
          <a:xfrm>
            <a:off x="392988" y="2895600"/>
            <a:ext cx="2516505" cy="984885"/>
          </a:xfrm>
          <a:prstGeom prst="rect">
            <a:avLst/>
          </a:prstGeom>
        </p:spPr>
        <p:txBody>
          <a:bodyPr vert="horz" wrap="square" lIns="0" tIns="0" rIns="0" bIns="0" rtlCol="0">
            <a:spAutoFit/>
          </a:bodyPr>
          <a:lstStyle/>
          <a:p>
            <a:pPr marL="298450" marR="5080" indent="-285750">
              <a:lnSpc>
                <a:spcPct val="100000"/>
              </a:lnSpc>
              <a:buFont typeface="Arial" panose="020B0604020202020204" pitchFamily="34" charset="0"/>
              <a:buChar char="•"/>
            </a:pPr>
            <a:r>
              <a:rPr lang="en-NZ" sz="1600" spc="-10" dirty="0" smtClean="0">
                <a:latin typeface="Calibri"/>
                <a:cs typeface="Calibri"/>
              </a:rPr>
              <a:t>S/4 Finance (June)</a:t>
            </a:r>
          </a:p>
          <a:p>
            <a:pPr marL="12700" marR="5080">
              <a:lnSpc>
                <a:spcPct val="100000"/>
              </a:lnSpc>
            </a:pPr>
            <a:r>
              <a:rPr lang="en-NZ" sz="1600" spc="-10" dirty="0" smtClean="0">
                <a:latin typeface="Calibri"/>
                <a:cs typeface="Calibri"/>
              </a:rPr>
              <a:t> </a:t>
            </a:r>
          </a:p>
          <a:p>
            <a:pPr marL="12700" marR="5080">
              <a:lnSpc>
                <a:spcPct val="100000"/>
              </a:lnSpc>
            </a:pPr>
            <a:r>
              <a:rPr sz="1600" spc="-10" dirty="0" smtClean="0">
                <a:latin typeface="Calibri"/>
                <a:cs typeface="Calibri"/>
              </a:rPr>
              <a:t>Through </a:t>
            </a:r>
            <a:r>
              <a:rPr sz="1600" spc="-10" dirty="0">
                <a:latin typeface="Calibri"/>
                <a:cs typeface="Calibri"/>
              </a:rPr>
              <a:t>iterations </a:t>
            </a:r>
            <a:r>
              <a:rPr sz="1600" spc="-5" dirty="0">
                <a:latin typeface="Calibri"/>
                <a:cs typeface="Calibri"/>
              </a:rPr>
              <a:t>of business  </a:t>
            </a:r>
            <a:r>
              <a:rPr sz="1600" spc="-5" dirty="0" smtClean="0">
                <a:latin typeface="Calibri"/>
                <a:cs typeface="Calibri"/>
              </a:rPr>
              <a:t>functions</a:t>
            </a:r>
            <a:r>
              <a:rPr lang="en-NZ" sz="1600" spc="-5" dirty="0" smtClean="0">
                <a:latin typeface="Calibri"/>
                <a:cs typeface="Calibri"/>
              </a:rPr>
              <a:t> BI Capability</a:t>
            </a:r>
            <a:endParaRPr sz="1600" dirty="0">
              <a:latin typeface="Calibri"/>
              <a:cs typeface="Calibri"/>
            </a:endParaRPr>
          </a:p>
        </p:txBody>
      </p:sp>
      <p:sp>
        <p:nvSpPr>
          <p:cNvPr id="8" name="object 8"/>
          <p:cNvSpPr txBox="1"/>
          <p:nvPr/>
        </p:nvSpPr>
        <p:spPr>
          <a:xfrm>
            <a:off x="392988" y="3916933"/>
            <a:ext cx="1802764" cy="1242060"/>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600" spc="-5" dirty="0">
                <a:latin typeface="Calibri"/>
                <a:cs typeface="Calibri"/>
              </a:rPr>
              <a:t>Sales &amp;</a:t>
            </a:r>
            <a:r>
              <a:rPr sz="1600" spc="-60" dirty="0">
                <a:latin typeface="Calibri"/>
                <a:cs typeface="Calibri"/>
              </a:rPr>
              <a:t> </a:t>
            </a:r>
            <a:r>
              <a:rPr sz="1600" spc="-15" dirty="0">
                <a:latin typeface="Calibri"/>
                <a:cs typeface="Calibri"/>
              </a:rPr>
              <a:t>Marketing</a:t>
            </a:r>
            <a:endParaRPr sz="1600" dirty="0">
              <a:latin typeface="Calibri"/>
              <a:cs typeface="Calibri"/>
            </a:endParaRPr>
          </a:p>
          <a:p>
            <a:pPr marL="299085" indent="-286385">
              <a:lnSpc>
                <a:spcPct val="100000"/>
              </a:lnSpc>
              <a:buFont typeface="Arial"/>
              <a:buChar char="•"/>
              <a:tabLst>
                <a:tab pos="299720" algn="l"/>
              </a:tabLst>
            </a:pPr>
            <a:r>
              <a:rPr sz="1600" spc="-5" dirty="0">
                <a:latin typeface="Calibri"/>
                <a:cs typeface="Calibri"/>
              </a:rPr>
              <a:t>Finance</a:t>
            </a:r>
            <a:endParaRPr sz="1600" dirty="0">
              <a:latin typeface="Calibri"/>
              <a:cs typeface="Calibri"/>
            </a:endParaRPr>
          </a:p>
          <a:p>
            <a:pPr marL="299085" indent="-286385">
              <a:lnSpc>
                <a:spcPct val="100000"/>
              </a:lnSpc>
              <a:buFont typeface="Arial"/>
              <a:buChar char="•"/>
              <a:tabLst>
                <a:tab pos="299720" algn="l"/>
              </a:tabLst>
            </a:pPr>
            <a:r>
              <a:rPr sz="1600" spc="-5" dirty="0">
                <a:latin typeface="Calibri"/>
                <a:cs typeface="Calibri"/>
              </a:rPr>
              <a:t>Logistics</a:t>
            </a:r>
            <a:endParaRPr sz="1600" dirty="0">
              <a:latin typeface="Calibri"/>
              <a:cs typeface="Calibri"/>
            </a:endParaRPr>
          </a:p>
          <a:p>
            <a:pPr marL="299085" indent="-286385">
              <a:lnSpc>
                <a:spcPct val="100000"/>
              </a:lnSpc>
              <a:buFont typeface="Arial"/>
              <a:buChar char="•"/>
              <a:tabLst>
                <a:tab pos="299720" algn="l"/>
              </a:tabLst>
            </a:pPr>
            <a:r>
              <a:rPr sz="1600" spc="-5" dirty="0">
                <a:latin typeface="Calibri"/>
                <a:cs typeface="Calibri"/>
              </a:rPr>
              <a:t>HR</a:t>
            </a:r>
            <a:endParaRPr sz="1600" dirty="0">
              <a:latin typeface="Calibri"/>
              <a:cs typeface="Calibri"/>
            </a:endParaRPr>
          </a:p>
          <a:p>
            <a:pPr marL="299085" indent="-286385">
              <a:lnSpc>
                <a:spcPct val="100000"/>
              </a:lnSpc>
              <a:buFont typeface="Arial"/>
              <a:buChar char="•"/>
              <a:tabLst>
                <a:tab pos="299720" algn="l"/>
              </a:tabLst>
            </a:pPr>
            <a:r>
              <a:rPr sz="1600" spc="-15" dirty="0">
                <a:latin typeface="Calibri"/>
                <a:cs typeface="Calibri"/>
              </a:rPr>
              <a:t>Procurement</a:t>
            </a:r>
            <a:endParaRPr sz="1600" dirty="0">
              <a:latin typeface="Calibri"/>
              <a:cs typeface="Calibri"/>
            </a:endParaRPr>
          </a:p>
        </p:txBody>
      </p:sp>
      <p:sp>
        <p:nvSpPr>
          <p:cNvPr id="10" name="object 10"/>
          <p:cNvSpPr txBox="1"/>
          <p:nvPr/>
        </p:nvSpPr>
        <p:spPr>
          <a:xfrm>
            <a:off x="5532882" y="4802123"/>
            <a:ext cx="3152775" cy="572770"/>
          </a:xfrm>
          <a:prstGeom prst="rect">
            <a:avLst/>
          </a:prstGeom>
        </p:spPr>
        <p:txBody>
          <a:bodyPr vert="horz" wrap="square" lIns="0" tIns="0" rIns="0" bIns="0" rtlCol="0">
            <a:spAutoFit/>
          </a:bodyPr>
          <a:lstStyle/>
          <a:p>
            <a:pPr marL="12700" marR="5080">
              <a:lnSpc>
                <a:spcPct val="100000"/>
              </a:lnSpc>
            </a:pPr>
            <a:r>
              <a:rPr sz="1800" b="1" spc="-5" dirty="0">
                <a:solidFill>
                  <a:srgbClr val="FF0000"/>
                </a:solidFill>
                <a:latin typeface="Calibri"/>
                <a:cs typeface="Calibri"/>
              </a:rPr>
              <a:t>The business </a:t>
            </a:r>
            <a:r>
              <a:rPr sz="1800" b="1" dirty="0">
                <a:solidFill>
                  <a:srgbClr val="FF0000"/>
                </a:solidFill>
                <a:latin typeface="Calibri"/>
                <a:cs typeface="Calibri"/>
              </a:rPr>
              <a:t>owns the </a:t>
            </a:r>
            <a:r>
              <a:rPr sz="1800" b="1" spc="-5" dirty="0">
                <a:solidFill>
                  <a:srgbClr val="FF0000"/>
                </a:solidFill>
                <a:latin typeface="Calibri"/>
                <a:cs typeface="Calibri"/>
              </a:rPr>
              <a:t>solution</a:t>
            </a:r>
            <a:r>
              <a:rPr sz="1800" b="1" spc="-105" dirty="0">
                <a:solidFill>
                  <a:srgbClr val="FF0000"/>
                </a:solidFill>
                <a:latin typeface="Calibri"/>
                <a:cs typeface="Calibri"/>
              </a:rPr>
              <a:t> </a:t>
            </a:r>
            <a:r>
              <a:rPr sz="1800" b="1" dirty="0">
                <a:solidFill>
                  <a:srgbClr val="FF0000"/>
                </a:solidFill>
                <a:latin typeface="Calibri"/>
                <a:cs typeface="Calibri"/>
              </a:rPr>
              <a:t>–  IT enable the</a:t>
            </a:r>
            <a:r>
              <a:rPr sz="1800" b="1" spc="-114" dirty="0">
                <a:solidFill>
                  <a:srgbClr val="FF0000"/>
                </a:solidFill>
                <a:latin typeface="Calibri"/>
                <a:cs typeface="Calibri"/>
              </a:rPr>
              <a:t> </a:t>
            </a:r>
            <a:r>
              <a:rPr sz="1800" b="1" spc="-5" dirty="0">
                <a:solidFill>
                  <a:srgbClr val="FF0000"/>
                </a:solidFill>
                <a:latin typeface="Calibri"/>
                <a:cs typeface="Calibri"/>
              </a:rPr>
              <a:t>solution</a:t>
            </a:r>
            <a:endParaRPr sz="1800">
              <a:latin typeface="Calibri"/>
              <a:cs typeface="Calibri"/>
            </a:endParaRPr>
          </a:p>
        </p:txBody>
      </p:sp>
      <p:sp>
        <p:nvSpPr>
          <p:cNvPr id="11" name="object 11"/>
          <p:cNvSpPr/>
          <p:nvPr/>
        </p:nvSpPr>
        <p:spPr>
          <a:xfrm>
            <a:off x="266700" y="966216"/>
            <a:ext cx="3355848" cy="402336"/>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56031" y="941832"/>
            <a:ext cx="2887980" cy="51206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13943" y="990600"/>
            <a:ext cx="3261359" cy="307848"/>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313943" y="990600"/>
            <a:ext cx="3261360" cy="307975"/>
          </a:xfrm>
          <a:custGeom>
            <a:avLst/>
            <a:gdLst/>
            <a:ahLst/>
            <a:cxnLst/>
            <a:rect l="l" t="t" r="r" b="b"/>
            <a:pathLst>
              <a:path w="3261360" h="307975">
                <a:moveTo>
                  <a:pt x="0" y="51308"/>
                </a:moveTo>
                <a:lnTo>
                  <a:pt x="4032" y="31343"/>
                </a:lnTo>
                <a:lnTo>
                  <a:pt x="15028" y="15033"/>
                </a:lnTo>
                <a:lnTo>
                  <a:pt x="31337" y="4034"/>
                </a:lnTo>
                <a:lnTo>
                  <a:pt x="51308" y="0"/>
                </a:lnTo>
                <a:lnTo>
                  <a:pt x="3210052" y="0"/>
                </a:lnTo>
                <a:lnTo>
                  <a:pt x="3230016" y="4034"/>
                </a:lnTo>
                <a:lnTo>
                  <a:pt x="3246326" y="15033"/>
                </a:lnTo>
                <a:lnTo>
                  <a:pt x="3257325" y="31343"/>
                </a:lnTo>
                <a:lnTo>
                  <a:pt x="3261359" y="51308"/>
                </a:lnTo>
                <a:lnTo>
                  <a:pt x="3261359" y="256539"/>
                </a:lnTo>
                <a:lnTo>
                  <a:pt x="3257325" y="276504"/>
                </a:lnTo>
                <a:lnTo>
                  <a:pt x="3246326" y="292814"/>
                </a:lnTo>
                <a:lnTo>
                  <a:pt x="3230016" y="303813"/>
                </a:lnTo>
                <a:lnTo>
                  <a:pt x="3210052" y="307848"/>
                </a:lnTo>
                <a:lnTo>
                  <a:pt x="51308" y="307848"/>
                </a:lnTo>
                <a:lnTo>
                  <a:pt x="31337" y="303813"/>
                </a:lnTo>
                <a:lnTo>
                  <a:pt x="15028" y="292814"/>
                </a:lnTo>
                <a:lnTo>
                  <a:pt x="4032" y="276504"/>
                </a:lnTo>
                <a:lnTo>
                  <a:pt x="0" y="256539"/>
                </a:lnTo>
                <a:lnTo>
                  <a:pt x="0" y="51308"/>
                </a:lnTo>
                <a:close/>
              </a:path>
            </a:pathLst>
          </a:custGeom>
          <a:ln w="9144">
            <a:solidFill>
              <a:srgbClr val="3E515B"/>
            </a:solidFill>
          </a:ln>
        </p:spPr>
        <p:txBody>
          <a:bodyPr wrap="square" lIns="0" tIns="0" rIns="0" bIns="0" rtlCol="0"/>
          <a:lstStyle/>
          <a:p>
            <a:endParaRPr/>
          </a:p>
        </p:txBody>
      </p:sp>
      <p:sp>
        <p:nvSpPr>
          <p:cNvPr id="15" name="object 15"/>
          <p:cNvSpPr/>
          <p:nvPr/>
        </p:nvSpPr>
        <p:spPr>
          <a:xfrm>
            <a:off x="266700" y="1719072"/>
            <a:ext cx="3355848" cy="40386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256031" y="1694688"/>
            <a:ext cx="3107436" cy="512063"/>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313943" y="1743455"/>
            <a:ext cx="3261359" cy="309372"/>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313943" y="1743455"/>
            <a:ext cx="3261360" cy="309880"/>
          </a:xfrm>
          <a:custGeom>
            <a:avLst/>
            <a:gdLst/>
            <a:ahLst/>
            <a:cxnLst/>
            <a:rect l="l" t="t" r="r" b="b"/>
            <a:pathLst>
              <a:path w="3261360" h="309880">
                <a:moveTo>
                  <a:pt x="0" y="51562"/>
                </a:moveTo>
                <a:lnTo>
                  <a:pt x="4052" y="31503"/>
                </a:lnTo>
                <a:lnTo>
                  <a:pt x="15103" y="15113"/>
                </a:lnTo>
                <a:lnTo>
                  <a:pt x="31493" y="4056"/>
                </a:lnTo>
                <a:lnTo>
                  <a:pt x="51562" y="0"/>
                </a:lnTo>
                <a:lnTo>
                  <a:pt x="3209797" y="0"/>
                </a:lnTo>
                <a:lnTo>
                  <a:pt x="3229856" y="4056"/>
                </a:lnTo>
                <a:lnTo>
                  <a:pt x="3246247" y="15112"/>
                </a:lnTo>
                <a:lnTo>
                  <a:pt x="3257303" y="31503"/>
                </a:lnTo>
                <a:lnTo>
                  <a:pt x="3261359" y="51562"/>
                </a:lnTo>
                <a:lnTo>
                  <a:pt x="3261359" y="257810"/>
                </a:lnTo>
                <a:lnTo>
                  <a:pt x="3257303" y="277868"/>
                </a:lnTo>
                <a:lnTo>
                  <a:pt x="3246247" y="294259"/>
                </a:lnTo>
                <a:lnTo>
                  <a:pt x="3229856" y="305315"/>
                </a:lnTo>
                <a:lnTo>
                  <a:pt x="3209797" y="309372"/>
                </a:lnTo>
                <a:lnTo>
                  <a:pt x="51562" y="309372"/>
                </a:lnTo>
                <a:lnTo>
                  <a:pt x="31493" y="305315"/>
                </a:lnTo>
                <a:lnTo>
                  <a:pt x="15103" y="294259"/>
                </a:lnTo>
                <a:lnTo>
                  <a:pt x="4052" y="277868"/>
                </a:lnTo>
                <a:lnTo>
                  <a:pt x="0" y="257810"/>
                </a:lnTo>
                <a:lnTo>
                  <a:pt x="0" y="51562"/>
                </a:lnTo>
                <a:close/>
              </a:path>
            </a:pathLst>
          </a:custGeom>
          <a:ln w="9144">
            <a:solidFill>
              <a:srgbClr val="3E515B"/>
            </a:solidFill>
          </a:ln>
        </p:spPr>
        <p:txBody>
          <a:bodyPr wrap="square" lIns="0" tIns="0" rIns="0" bIns="0" rtlCol="0"/>
          <a:lstStyle/>
          <a:p>
            <a:endParaRPr/>
          </a:p>
        </p:txBody>
      </p:sp>
      <p:sp>
        <p:nvSpPr>
          <p:cNvPr id="19" name="object 19"/>
          <p:cNvSpPr/>
          <p:nvPr/>
        </p:nvSpPr>
        <p:spPr>
          <a:xfrm>
            <a:off x="231647" y="2415540"/>
            <a:ext cx="3390900" cy="403860"/>
          </a:xfrm>
          <a:prstGeom prst="rect">
            <a:avLst/>
          </a:prstGeom>
          <a:blipFill>
            <a:blip r:embed="rId9" cstate="print"/>
            <a:stretch>
              <a:fillRect/>
            </a:stretch>
          </a:blipFill>
        </p:spPr>
        <p:txBody>
          <a:bodyPr wrap="square" lIns="0" tIns="0" rIns="0" bIns="0" rtlCol="0"/>
          <a:lstStyle/>
          <a:p>
            <a:endParaRPr/>
          </a:p>
        </p:txBody>
      </p:sp>
      <p:sp>
        <p:nvSpPr>
          <p:cNvPr id="21" name="object 21"/>
          <p:cNvSpPr/>
          <p:nvPr/>
        </p:nvSpPr>
        <p:spPr>
          <a:xfrm>
            <a:off x="278891" y="2438400"/>
            <a:ext cx="3296412" cy="309372"/>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p:nvPr/>
        </p:nvSpPr>
        <p:spPr>
          <a:xfrm>
            <a:off x="281295" y="1087755"/>
            <a:ext cx="3294379" cy="1723549"/>
          </a:xfrm>
          <a:prstGeom prst="rect">
            <a:avLst/>
          </a:prstGeom>
        </p:spPr>
        <p:txBody>
          <a:bodyPr vert="horz" wrap="square" lIns="0" tIns="0" rIns="0" bIns="0" rtlCol="0">
            <a:spAutoFit/>
          </a:bodyPr>
          <a:lstStyle/>
          <a:p>
            <a:pPr marL="139065">
              <a:lnSpc>
                <a:spcPct val="100000"/>
              </a:lnSpc>
            </a:pPr>
            <a:r>
              <a:rPr sz="1600" spc="-5" dirty="0">
                <a:latin typeface="Calibri"/>
                <a:cs typeface="Calibri"/>
              </a:rPr>
              <a:t>Phase 1 – Business</a:t>
            </a:r>
            <a:r>
              <a:rPr sz="1600" spc="-30" dirty="0">
                <a:latin typeface="Calibri"/>
                <a:cs typeface="Calibri"/>
              </a:rPr>
              <a:t> </a:t>
            </a:r>
            <a:r>
              <a:rPr lang="en-NZ" sz="1600" spc="-30" dirty="0" smtClean="0">
                <a:latin typeface="Calibri"/>
                <a:cs typeface="Calibri"/>
              </a:rPr>
              <a:t>&amp; Tech </a:t>
            </a:r>
            <a:r>
              <a:rPr sz="1600" spc="-5" dirty="0" smtClean="0">
                <a:latin typeface="Calibri"/>
                <a:cs typeface="Calibri"/>
              </a:rPr>
              <a:t>Assessment</a:t>
            </a:r>
            <a:endParaRPr sz="1600" dirty="0">
              <a:latin typeface="Calibri"/>
              <a:cs typeface="Calibri"/>
            </a:endParaRPr>
          </a:p>
          <a:p>
            <a:pPr marL="410845" indent="-287020">
              <a:lnSpc>
                <a:spcPct val="100000"/>
              </a:lnSpc>
              <a:spcBef>
                <a:spcPts val="409"/>
              </a:spcBef>
              <a:buFont typeface="Arial"/>
              <a:buChar char="•"/>
              <a:tabLst>
                <a:tab pos="411480" algn="l"/>
              </a:tabLst>
            </a:pPr>
            <a:r>
              <a:rPr sz="1600" spc="-10" dirty="0">
                <a:latin typeface="Calibri"/>
                <a:cs typeface="Calibri"/>
              </a:rPr>
              <a:t>Governance</a:t>
            </a:r>
            <a:r>
              <a:rPr sz="1600" spc="-25" dirty="0">
                <a:latin typeface="Calibri"/>
                <a:cs typeface="Calibri"/>
              </a:rPr>
              <a:t> </a:t>
            </a:r>
            <a:r>
              <a:rPr sz="1600" spc="-5" dirty="0" smtClean="0">
                <a:latin typeface="Calibri"/>
                <a:cs typeface="Calibri"/>
              </a:rPr>
              <a:t>Model</a:t>
            </a:r>
            <a:r>
              <a:rPr lang="en-NZ" sz="1600" spc="-5" dirty="0" smtClean="0">
                <a:latin typeface="Calibri"/>
                <a:cs typeface="Calibri"/>
              </a:rPr>
              <a:t> and Tools</a:t>
            </a:r>
            <a:endParaRPr sz="1600" dirty="0">
              <a:latin typeface="Calibri"/>
              <a:cs typeface="Calibri"/>
            </a:endParaRPr>
          </a:p>
          <a:p>
            <a:pPr>
              <a:lnSpc>
                <a:spcPct val="100000"/>
              </a:lnSpc>
              <a:spcBef>
                <a:spcPts val="10"/>
              </a:spcBef>
              <a:buFont typeface="Arial"/>
              <a:buChar char="•"/>
            </a:pPr>
            <a:endParaRPr sz="1450" dirty="0">
              <a:latin typeface="Times New Roman"/>
              <a:cs typeface="Times New Roman"/>
            </a:endParaRPr>
          </a:p>
          <a:p>
            <a:pPr marL="139065">
              <a:lnSpc>
                <a:spcPct val="100000"/>
              </a:lnSpc>
            </a:pPr>
            <a:r>
              <a:rPr sz="1600" spc="-5" dirty="0">
                <a:latin typeface="Calibri"/>
                <a:cs typeface="Calibri"/>
              </a:rPr>
              <a:t>Phase 2 – </a:t>
            </a:r>
            <a:r>
              <a:rPr lang="en-NZ" sz="1600" spc="-20" dirty="0" err="1" smtClean="0">
                <a:latin typeface="Calibri"/>
                <a:cs typeface="Calibri"/>
              </a:rPr>
              <a:t>Fondations</a:t>
            </a:r>
            <a:endParaRPr sz="1600" dirty="0">
              <a:latin typeface="Calibri"/>
              <a:cs typeface="Calibri"/>
            </a:endParaRPr>
          </a:p>
          <a:p>
            <a:pPr marL="410845" indent="-287020">
              <a:lnSpc>
                <a:spcPct val="100000"/>
              </a:lnSpc>
              <a:spcBef>
                <a:spcPts val="240"/>
              </a:spcBef>
              <a:buFont typeface="Arial"/>
              <a:buChar char="•"/>
              <a:tabLst>
                <a:tab pos="411480" algn="l"/>
              </a:tabLst>
            </a:pPr>
            <a:r>
              <a:rPr lang="en-NZ" sz="1600" spc="-10" dirty="0" smtClean="0">
                <a:latin typeface="Calibri"/>
                <a:cs typeface="Calibri"/>
              </a:rPr>
              <a:t>Infrastructure and BI to Hana (May)</a:t>
            </a:r>
            <a:endParaRPr sz="1600" dirty="0">
              <a:latin typeface="Calibri"/>
              <a:cs typeface="Calibri"/>
            </a:endParaRPr>
          </a:p>
          <a:p>
            <a:pPr marL="12700">
              <a:lnSpc>
                <a:spcPct val="100000"/>
              </a:lnSpc>
              <a:spcBef>
                <a:spcPts val="1510"/>
              </a:spcBef>
              <a:tabLst>
                <a:tab pos="3278504" algn="l"/>
              </a:tabLst>
            </a:pPr>
            <a:r>
              <a:rPr sz="1600" u="sng" spc="-5" dirty="0">
                <a:latin typeface="Calibri"/>
                <a:cs typeface="Calibri"/>
              </a:rPr>
              <a:t>  Phase 3 –</a:t>
            </a:r>
            <a:r>
              <a:rPr sz="1600" u="sng" spc="-25" dirty="0">
                <a:latin typeface="Calibri"/>
                <a:cs typeface="Calibri"/>
              </a:rPr>
              <a:t> </a:t>
            </a:r>
            <a:r>
              <a:rPr sz="1600" u="sng" spc="-10" dirty="0">
                <a:latin typeface="Calibri"/>
                <a:cs typeface="Calibri"/>
              </a:rPr>
              <a:t>Enablement	</a:t>
            </a:r>
            <a:endParaRPr sz="1600" dirty="0">
              <a:latin typeface="Calibri"/>
              <a:cs typeface="Calibri"/>
            </a:endParaRPr>
          </a:p>
        </p:txBody>
      </p:sp>
      <p:sp>
        <p:nvSpPr>
          <p:cNvPr id="23" name="object 23"/>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20</a:t>
            </a:fld>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042" y="304800"/>
            <a:ext cx="8109915" cy="521334"/>
          </a:xfrm>
          <a:prstGeom prst="rect">
            <a:avLst/>
          </a:prstGeom>
        </p:spPr>
        <p:txBody>
          <a:bodyPr vert="horz" wrap="square" lIns="0" tIns="0" rIns="0" bIns="0" rtlCol="0">
            <a:spAutoFit/>
          </a:bodyPr>
          <a:lstStyle/>
          <a:p>
            <a:pPr marL="31115">
              <a:lnSpc>
                <a:spcPct val="100000"/>
              </a:lnSpc>
            </a:pPr>
            <a:r>
              <a:rPr spc="-15" dirty="0"/>
              <a:t>Return </a:t>
            </a:r>
            <a:r>
              <a:rPr dirty="0"/>
              <a:t>on</a:t>
            </a:r>
            <a:r>
              <a:rPr spc="-80" dirty="0"/>
              <a:t> </a:t>
            </a:r>
            <a:r>
              <a:rPr spc="-15" dirty="0"/>
              <a:t>Investment</a:t>
            </a:r>
          </a:p>
        </p:txBody>
      </p:sp>
      <p:sp>
        <p:nvSpPr>
          <p:cNvPr id="3" name="object 3"/>
          <p:cNvSpPr txBox="1"/>
          <p:nvPr/>
        </p:nvSpPr>
        <p:spPr>
          <a:xfrm>
            <a:off x="409092" y="934775"/>
            <a:ext cx="3952240" cy="3408625"/>
          </a:xfrm>
          <a:prstGeom prst="rect">
            <a:avLst/>
          </a:prstGeom>
        </p:spPr>
        <p:txBody>
          <a:bodyPr vert="horz" wrap="square" lIns="0" tIns="0" rIns="0" bIns="0" rtlCol="0">
            <a:spAutoFit/>
          </a:bodyPr>
          <a:lstStyle/>
          <a:p>
            <a:pPr marL="353695" indent="-340995">
              <a:lnSpc>
                <a:spcPct val="100000"/>
              </a:lnSpc>
              <a:buClr>
                <a:srgbClr val="00ADEE"/>
              </a:buClr>
              <a:buFont typeface="Wingdings"/>
              <a:buChar char=""/>
              <a:tabLst>
                <a:tab pos="354330" algn="l"/>
              </a:tabLst>
            </a:pPr>
            <a:r>
              <a:rPr sz="1600" spc="-15" dirty="0">
                <a:latin typeface="Calibri"/>
                <a:cs typeface="Calibri"/>
              </a:rPr>
              <a:t>Accurate </a:t>
            </a:r>
            <a:r>
              <a:rPr sz="1600" spc="-5" dirty="0">
                <a:latin typeface="Calibri"/>
                <a:cs typeface="Calibri"/>
              </a:rPr>
              <a:t>timely </a:t>
            </a:r>
            <a:r>
              <a:rPr sz="1600" spc="-10" dirty="0">
                <a:latin typeface="Calibri"/>
                <a:cs typeface="Calibri"/>
              </a:rPr>
              <a:t>information that</a:t>
            </a:r>
            <a:r>
              <a:rPr sz="1600" dirty="0">
                <a:latin typeface="Calibri"/>
                <a:cs typeface="Calibri"/>
              </a:rPr>
              <a:t> </a:t>
            </a:r>
            <a:r>
              <a:rPr sz="1600" spc="-5" dirty="0">
                <a:latin typeface="Calibri"/>
                <a:cs typeface="Calibri"/>
              </a:rPr>
              <a:t>enables</a:t>
            </a:r>
            <a:endParaRPr sz="1600" dirty="0">
              <a:latin typeface="Calibri"/>
              <a:cs typeface="Calibri"/>
            </a:endParaRPr>
          </a:p>
          <a:p>
            <a:pPr marL="353695">
              <a:lnSpc>
                <a:spcPct val="100000"/>
              </a:lnSpc>
              <a:spcBef>
                <a:spcPts val="960"/>
              </a:spcBef>
            </a:pPr>
            <a:r>
              <a:rPr sz="1600" b="1" spc="-15" dirty="0">
                <a:latin typeface="Calibri"/>
                <a:cs typeface="Calibri"/>
              </a:rPr>
              <a:t>better </a:t>
            </a:r>
            <a:r>
              <a:rPr sz="1600" b="1" spc="-5" dirty="0">
                <a:latin typeface="Calibri"/>
                <a:cs typeface="Calibri"/>
              </a:rPr>
              <a:t>decision making</a:t>
            </a:r>
            <a:r>
              <a:rPr sz="1600" b="1" spc="-25" dirty="0">
                <a:latin typeface="Calibri"/>
                <a:cs typeface="Calibri"/>
              </a:rPr>
              <a:t> </a:t>
            </a:r>
            <a:r>
              <a:rPr sz="1600" spc="-5" dirty="0">
                <a:latin typeface="Calibri"/>
                <a:cs typeface="Calibri"/>
              </a:rPr>
              <a:t>capability</a:t>
            </a:r>
            <a:endParaRPr sz="1600" dirty="0">
              <a:latin typeface="Calibri"/>
              <a:cs typeface="Calibri"/>
            </a:endParaRPr>
          </a:p>
          <a:p>
            <a:pPr marL="353695" marR="500380" indent="-340995">
              <a:lnSpc>
                <a:spcPct val="150000"/>
              </a:lnSpc>
              <a:spcBef>
                <a:spcPts val="384"/>
              </a:spcBef>
              <a:buClr>
                <a:srgbClr val="00ADEE"/>
              </a:buClr>
              <a:buFont typeface="Wingdings"/>
              <a:buChar char=""/>
              <a:tabLst>
                <a:tab pos="354330" algn="l"/>
              </a:tabLst>
            </a:pPr>
            <a:r>
              <a:rPr sz="1600" spc="-5" dirty="0">
                <a:latin typeface="Calibri"/>
                <a:cs typeface="Calibri"/>
              </a:rPr>
              <a:t>Satisfied </a:t>
            </a:r>
            <a:r>
              <a:rPr sz="1600" b="1" spc="-15" dirty="0">
                <a:latin typeface="Calibri"/>
                <a:cs typeface="Calibri"/>
              </a:rPr>
              <a:t>customers </a:t>
            </a:r>
            <a:r>
              <a:rPr sz="1600" spc="-10" dirty="0">
                <a:latin typeface="Calibri"/>
                <a:cs typeface="Calibri"/>
              </a:rPr>
              <a:t>getting </a:t>
            </a:r>
            <a:r>
              <a:rPr sz="1600" spc="-5" dirty="0">
                <a:latin typeface="Calibri"/>
                <a:cs typeface="Calibri"/>
              </a:rPr>
              <a:t>enhanced  </a:t>
            </a:r>
            <a:r>
              <a:rPr sz="1600" spc="-10" dirty="0" smtClean="0">
                <a:latin typeface="Calibri"/>
                <a:cs typeface="Calibri"/>
              </a:rPr>
              <a:t>information</a:t>
            </a:r>
            <a:endParaRPr lang="en-NZ" sz="1600" spc="-10" dirty="0" smtClean="0">
              <a:latin typeface="Calibri"/>
              <a:cs typeface="Calibri"/>
            </a:endParaRPr>
          </a:p>
          <a:p>
            <a:pPr marL="353695" marR="500380" indent="-340995">
              <a:lnSpc>
                <a:spcPct val="150000"/>
              </a:lnSpc>
              <a:spcBef>
                <a:spcPts val="384"/>
              </a:spcBef>
              <a:buClr>
                <a:srgbClr val="00ADEE"/>
              </a:buClr>
              <a:buFont typeface="Wingdings"/>
              <a:buChar char=""/>
              <a:tabLst>
                <a:tab pos="354330" algn="l"/>
              </a:tabLst>
            </a:pPr>
            <a:r>
              <a:rPr lang="en-NZ" sz="1600" spc="-10" dirty="0" smtClean="0">
                <a:latin typeface="Calibri"/>
                <a:cs typeface="Calibri"/>
              </a:rPr>
              <a:t>Simplified processes &amp; real time </a:t>
            </a:r>
            <a:r>
              <a:rPr lang="en-NZ" sz="1600" spc="-10" dirty="0" smtClean="0">
                <a:latin typeface="Calibri"/>
                <a:cs typeface="Calibri"/>
              </a:rPr>
              <a:t>information</a:t>
            </a:r>
          </a:p>
          <a:p>
            <a:pPr marL="353695" marR="500380" indent="-340995">
              <a:lnSpc>
                <a:spcPct val="150000"/>
              </a:lnSpc>
              <a:spcBef>
                <a:spcPts val="384"/>
              </a:spcBef>
              <a:buClr>
                <a:srgbClr val="00ADEE"/>
              </a:buClr>
              <a:buFont typeface="Wingdings"/>
              <a:buChar char=""/>
              <a:tabLst>
                <a:tab pos="354330" algn="l"/>
              </a:tabLst>
            </a:pPr>
            <a:r>
              <a:rPr lang="en-NZ" sz="1600" spc="-10" dirty="0" smtClean="0">
                <a:latin typeface="Calibri"/>
                <a:cs typeface="Calibri"/>
              </a:rPr>
              <a:t>Strategy execution</a:t>
            </a:r>
            <a:endParaRPr sz="1600" dirty="0">
              <a:latin typeface="Calibri"/>
              <a:cs typeface="Calibri"/>
            </a:endParaRPr>
          </a:p>
          <a:p>
            <a:pPr marL="353695" indent="-340995">
              <a:lnSpc>
                <a:spcPct val="100000"/>
              </a:lnSpc>
              <a:spcBef>
                <a:spcPts val="1345"/>
              </a:spcBef>
              <a:buClr>
                <a:srgbClr val="00ADEE"/>
              </a:buClr>
              <a:buFont typeface="Wingdings"/>
              <a:buChar char=""/>
              <a:tabLst>
                <a:tab pos="354330" algn="l"/>
              </a:tabLst>
            </a:pPr>
            <a:r>
              <a:rPr sz="1600" spc="-10" dirty="0">
                <a:latin typeface="Calibri"/>
                <a:cs typeface="Calibri"/>
              </a:rPr>
              <a:t>Getting data from </a:t>
            </a:r>
            <a:r>
              <a:rPr sz="1600" spc="-15" dirty="0" smtClean="0">
                <a:latin typeface="Calibri"/>
                <a:cs typeface="Calibri"/>
              </a:rPr>
              <a:t>several</a:t>
            </a:r>
            <a:r>
              <a:rPr sz="1600" spc="-5" dirty="0" smtClean="0">
                <a:latin typeface="Calibri"/>
                <a:cs typeface="Calibri"/>
              </a:rPr>
              <a:t> </a:t>
            </a:r>
            <a:r>
              <a:rPr sz="1600" spc="-15" dirty="0">
                <a:latin typeface="Calibri"/>
                <a:cs typeface="Calibri"/>
              </a:rPr>
              <a:t>systems</a:t>
            </a:r>
            <a:r>
              <a:rPr sz="1600" spc="30" dirty="0">
                <a:latin typeface="Calibri"/>
                <a:cs typeface="Calibri"/>
              </a:rPr>
              <a:t> </a:t>
            </a:r>
            <a:r>
              <a:rPr sz="1600" spc="-10" dirty="0">
                <a:latin typeface="Calibri"/>
                <a:cs typeface="Calibri"/>
              </a:rPr>
              <a:t>onto</a:t>
            </a:r>
            <a:endParaRPr sz="1600" dirty="0">
              <a:latin typeface="Calibri"/>
              <a:cs typeface="Calibri"/>
            </a:endParaRPr>
          </a:p>
          <a:p>
            <a:pPr marL="353695">
              <a:lnSpc>
                <a:spcPct val="100000"/>
              </a:lnSpc>
              <a:spcBef>
                <a:spcPts val="960"/>
              </a:spcBef>
            </a:pPr>
            <a:r>
              <a:rPr sz="1600" spc="-5" dirty="0">
                <a:latin typeface="Calibri"/>
                <a:cs typeface="Calibri"/>
              </a:rPr>
              <a:t>the </a:t>
            </a:r>
            <a:r>
              <a:rPr sz="1600" spc="-10" dirty="0">
                <a:latin typeface="Calibri"/>
                <a:cs typeface="Calibri"/>
              </a:rPr>
              <a:t>one platform </a:t>
            </a:r>
            <a:r>
              <a:rPr sz="1600" spc="-20" dirty="0">
                <a:latin typeface="Calibri"/>
                <a:cs typeface="Calibri"/>
              </a:rPr>
              <a:t>for </a:t>
            </a:r>
            <a:r>
              <a:rPr sz="1600" b="1" spc="-10" dirty="0">
                <a:latin typeface="Calibri"/>
                <a:cs typeface="Calibri"/>
              </a:rPr>
              <a:t>uniform</a:t>
            </a:r>
            <a:r>
              <a:rPr sz="1600" b="1" spc="70" dirty="0">
                <a:latin typeface="Calibri"/>
                <a:cs typeface="Calibri"/>
              </a:rPr>
              <a:t> </a:t>
            </a:r>
            <a:r>
              <a:rPr sz="1600" b="1" spc="-10" dirty="0" smtClean="0">
                <a:latin typeface="Calibri"/>
                <a:cs typeface="Calibri"/>
              </a:rPr>
              <a:t>reporting</a:t>
            </a:r>
            <a:endParaRPr lang="en-NZ" sz="1600" dirty="0">
              <a:latin typeface="Calibri"/>
              <a:cs typeface="Calibri"/>
            </a:endParaRPr>
          </a:p>
        </p:txBody>
      </p:sp>
      <p:sp>
        <p:nvSpPr>
          <p:cNvPr id="4" name="object 4"/>
          <p:cNvSpPr/>
          <p:nvPr/>
        </p:nvSpPr>
        <p:spPr>
          <a:xfrm>
            <a:off x="4466844" y="1490472"/>
            <a:ext cx="4533900" cy="23713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94944" y="4475988"/>
            <a:ext cx="6419087" cy="5654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48411" y="4572000"/>
            <a:ext cx="7315200" cy="43281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36193" y="4636898"/>
            <a:ext cx="6483350" cy="1752600"/>
          </a:xfrm>
          <a:prstGeom prst="rect">
            <a:avLst/>
          </a:prstGeom>
        </p:spPr>
        <p:txBody>
          <a:bodyPr vert="horz" wrap="square" lIns="0" tIns="0" rIns="0" bIns="0" rtlCol="0">
            <a:spAutoFit/>
          </a:bodyPr>
          <a:lstStyle/>
          <a:p>
            <a:pPr marL="139065">
              <a:lnSpc>
                <a:spcPct val="100000"/>
              </a:lnSpc>
            </a:pPr>
            <a:r>
              <a:rPr sz="1800" b="1" dirty="0">
                <a:latin typeface="Calibri"/>
                <a:cs typeface="Calibri"/>
              </a:rPr>
              <a:t>So how does one </a:t>
            </a:r>
            <a:r>
              <a:rPr sz="1800" b="1" spc="-5" dirty="0">
                <a:latin typeface="Calibri"/>
                <a:cs typeface="Calibri"/>
              </a:rPr>
              <a:t>value </a:t>
            </a:r>
            <a:r>
              <a:rPr sz="1800" b="1" dirty="0">
                <a:latin typeface="Calibri"/>
                <a:cs typeface="Calibri"/>
              </a:rPr>
              <a:t>the </a:t>
            </a:r>
            <a:r>
              <a:rPr sz="1800" b="1" spc="-10" dirty="0">
                <a:latin typeface="Calibri"/>
                <a:cs typeface="Calibri"/>
              </a:rPr>
              <a:t>return </a:t>
            </a:r>
            <a:r>
              <a:rPr sz="1800" b="1" dirty="0">
                <a:latin typeface="Calibri"/>
                <a:cs typeface="Calibri"/>
              </a:rPr>
              <a:t>on </a:t>
            </a:r>
            <a:r>
              <a:rPr sz="1800" b="1" spc="-10" dirty="0">
                <a:latin typeface="Calibri"/>
                <a:cs typeface="Calibri"/>
              </a:rPr>
              <a:t>Investment for </a:t>
            </a:r>
            <a:r>
              <a:rPr sz="1800" b="1" dirty="0">
                <a:latin typeface="Calibri"/>
                <a:cs typeface="Calibri"/>
              </a:rPr>
              <a:t>a BI</a:t>
            </a:r>
            <a:r>
              <a:rPr sz="1800" b="1" spc="-170" dirty="0">
                <a:latin typeface="Calibri"/>
                <a:cs typeface="Calibri"/>
              </a:rPr>
              <a:t> </a:t>
            </a:r>
            <a:r>
              <a:rPr sz="1800" b="1" spc="-10" dirty="0">
                <a:latin typeface="Calibri"/>
                <a:cs typeface="Calibri"/>
              </a:rPr>
              <a:t>Project</a:t>
            </a:r>
            <a:endParaRPr sz="1800" dirty="0">
              <a:latin typeface="Calibri"/>
              <a:cs typeface="Calibri"/>
            </a:endParaRPr>
          </a:p>
          <a:p>
            <a:pPr>
              <a:lnSpc>
                <a:spcPct val="100000"/>
              </a:lnSpc>
              <a:spcBef>
                <a:spcPts val="15"/>
              </a:spcBef>
            </a:pPr>
            <a:endParaRPr sz="1600" dirty="0">
              <a:latin typeface="Times New Roman"/>
              <a:cs typeface="Times New Roman"/>
            </a:endParaRPr>
          </a:p>
          <a:p>
            <a:pPr marL="299085" indent="-286385">
              <a:lnSpc>
                <a:spcPct val="100000"/>
              </a:lnSpc>
              <a:spcBef>
                <a:spcPts val="5"/>
              </a:spcBef>
              <a:buFont typeface="Arial"/>
              <a:buChar char="•"/>
              <a:tabLst>
                <a:tab pos="299720" algn="l"/>
              </a:tabLst>
            </a:pPr>
            <a:r>
              <a:rPr sz="1600" spc="-10" dirty="0">
                <a:latin typeface="Calibri"/>
                <a:cs typeface="Calibri"/>
              </a:rPr>
              <a:t>Found </a:t>
            </a:r>
            <a:r>
              <a:rPr sz="1600" spc="-5" dirty="0">
                <a:latin typeface="Calibri"/>
                <a:cs typeface="Calibri"/>
              </a:rPr>
              <a:t>no </a:t>
            </a:r>
            <a:r>
              <a:rPr sz="1600" spc="-10" dirty="0">
                <a:latin typeface="Calibri"/>
                <a:cs typeface="Calibri"/>
              </a:rPr>
              <a:t>real consensus </a:t>
            </a:r>
            <a:r>
              <a:rPr sz="1600" spc="-5" dirty="0">
                <a:latin typeface="Calibri"/>
                <a:cs typeface="Calibri"/>
              </a:rPr>
              <a:t>so </a:t>
            </a:r>
            <a:r>
              <a:rPr sz="1600" spc="-10" dirty="0">
                <a:latin typeface="Calibri"/>
                <a:cs typeface="Calibri"/>
              </a:rPr>
              <a:t>took </a:t>
            </a:r>
            <a:r>
              <a:rPr sz="1600" spc="-5" dirty="0">
                <a:latin typeface="Calibri"/>
                <a:cs typeface="Calibri"/>
              </a:rPr>
              <a:t>the </a:t>
            </a:r>
            <a:r>
              <a:rPr sz="1600" spc="-10" dirty="0">
                <a:latin typeface="Calibri"/>
                <a:cs typeface="Calibri"/>
              </a:rPr>
              <a:t>following</a:t>
            </a:r>
            <a:r>
              <a:rPr sz="1600" spc="85" dirty="0">
                <a:latin typeface="Calibri"/>
                <a:cs typeface="Calibri"/>
              </a:rPr>
              <a:t> </a:t>
            </a:r>
            <a:r>
              <a:rPr sz="1600" spc="-10" dirty="0">
                <a:latin typeface="Calibri"/>
                <a:cs typeface="Calibri"/>
              </a:rPr>
              <a:t>approach</a:t>
            </a:r>
            <a:endParaRPr sz="1600" dirty="0">
              <a:latin typeface="Calibri"/>
              <a:cs typeface="Calibri"/>
            </a:endParaRPr>
          </a:p>
          <a:p>
            <a:pPr marL="754380" marR="63500" lvl="1" indent="-284480">
              <a:lnSpc>
                <a:spcPct val="100000"/>
              </a:lnSpc>
              <a:buFont typeface="Arial"/>
              <a:buChar char="•"/>
              <a:tabLst>
                <a:tab pos="755015" algn="l"/>
              </a:tabLst>
            </a:pPr>
            <a:r>
              <a:rPr sz="1600" spc="-10" dirty="0">
                <a:latin typeface="Calibri"/>
                <a:cs typeface="Calibri"/>
              </a:rPr>
              <a:t>Project </a:t>
            </a:r>
            <a:r>
              <a:rPr sz="1600" spc="-15" dirty="0">
                <a:latin typeface="Calibri"/>
                <a:cs typeface="Calibri"/>
              </a:rPr>
              <a:t>cost </a:t>
            </a:r>
            <a:r>
              <a:rPr sz="1600" spc="-10" dirty="0">
                <a:latin typeface="Calibri"/>
                <a:cs typeface="Calibri"/>
              </a:rPr>
              <a:t>was </a:t>
            </a:r>
            <a:r>
              <a:rPr sz="1600" spc="-5" dirty="0">
                <a:latin typeface="Calibri"/>
                <a:cs typeface="Calibri"/>
              </a:rPr>
              <a:t>equivalent </a:t>
            </a:r>
            <a:r>
              <a:rPr sz="1600" spc="-10" dirty="0">
                <a:latin typeface="Calibri"/>
                <a:cs typeface="Calibri"/>
              </a:rPr>
              <a:t>to </a:t>
            </a:r>
            <a:r>
              <a:rPr sz="1600" spc="-5" dirty="0">
                <a:latin typeface="Calibri"/>
                <a:cs typeface="Calibri"/>
              </a:rPr>
              <a:t>0.6% of </a:t>
            </a:r>
            <a:r>
              <a:rPr sz="1600" spc="-10" dirty="0">
                <a:latin typeface="Calibri"/>
                <a:cs typeface="Calibri"/>
              </a:rPr>
              <a:t>total operating </a:t>
            </a:r>
            <a:r>
              <a:rPr sz="1600" spc="-5" dirty="0">
                <a:latin typeface="Calibri"/>
                <a:cs typeface="Calibri"/>
              </a:rPr>
              <a:t>and </a:t>
            </a:r>
            <a:r>
              <a:rPr sz="1600" spc="-10" dirty="0">
                <a:latin typeface="Calibri"/>
                <a:cs typeface="Calibri"/>
              </a:rPr>
              <a:t>overheads  (excluding </a:t>
            </a:r>
            <a:r>
              <a:rPr sz="1600" spc="-25" dirty="0">
                <a:latin typeface="Calibri"/>
                <a:cs typeface="Calibri"/>
              </a:rPr>
              <a:t>raw </a:t>
            </a:r>
            <a:r>
              <a:rPr sz="1600" spc="-10" dirty="0">
                <a:latin typeface="Calibri"/>
                <a:cs typeface="Calibri"/>
              </a:rPr>
              <a:t>materials)</a:t>
            </a:r>
            <a:endParaRPr sz="1600" dirty="0">
              <a:latin typeface="Calibri"/>
              <a:cs typeface="Calibri"/>
            </a:endParaRPr>
          </a:p>
          <a:p>
            <a:pPr marL="754380" lvl="1" indent="-284480">
              <a:lnSpc>
                <a:spcPct val="100000"/>
              </a:lnSpc>
              <a:buFont typeface="Arial"/>
              <a:buChar char="•"/>
              <a:tabLst>
                <a:tab pos="755015" algn="l"/>
              </a:tabLst>
            </a:pPr>
            <a:r>
              <a:rPr sz="1600" spc="-5" dirty="0">
                <a:latin typeface="Calibri"/>
                <a:cs typeface="Calibri"/>
              </a:rPr>
              <a:t>Then </a:t>
            </a:r>
            <a:r>
              <a:rPr sz="1600" spc="-15" dirty="0">
                <a:latin typeface="Calibri"/>
                <a:cs typeface="Calibri"/>
              </a:rPr>
              <a:t>asked </a:t>
            </a:r>
            <a:r>
              <a:rPr sz="1600" spc="-5" dirty="0">
                <a:latin typeface="Calibri"/>
                <a:cs typeface="Calibri"/>
              </a:rPr>
              <a:t>the </a:t>
            </a:r>
            <a:r>
              <a:rPr sz="1600" spc="-10" dirty="0">
                <a:latin typeface="Calibri"/>
                <a:cs typeface="Calibri"/>
              </a:rPr>
              <a:t>Board to consider whether they believed that such</a:t>
            </a:r>
            <a:r>
              <a:rPr sz="1600" spc="215" dirty="0">
                <a:latin typeface="Calibri"/>
                <a:cs typeface="Calibri"/>
              </a:rPr>
              <a:t> </a:t>
            </a:r>
            <a:r>
              <a:rPr sz="1600" spc="-5" dirty="0">
                <a:latin typeface="Calibri"/>
                <a:cs typeface="Calibri"/>
              </a:rPr>
              <a:t>an</a:t>
            </a:r>
            <a:endParaRPr sz="1600" dirty="0">
              <a:latin typeface="Calibri"/>
              <a:cs typeface="Calibri"/>
            </a:endParaRPr>
          </a:p>
          <a:p>
            <a:pPr marL="754380">
              <a:lnSpc>
                <a:spcPct val="100000"/>
              </a:lnSpc>
            </a:pPr>
            <a:r>
              <a:rPr sz="1600" spc="-5" dirty="0">
                <a:latin typeface="Calibri"/>
                <a:cs typeface="Calibri"/>
              </a:rPr>
              <a:t>implementation </a:t>
            </a:r>
            <a:r>
              <a:rPr sz="1600" spc="-10" dirty="0">
                <a:latin typeface="Calibri"/>
                <a:cs typeface="Calibri"/>
              </a:rPr>
              <a:t>would reduce costs </a:t>
            </a:r>
            <a:r>
              <a:rPr sz="1600" spc="-5" dirty="0">
                <a:latin typeface="Calibri"/>
                <a:cs typeface="Calibri"/>
              </a:rPr>
              <a:t>or increase </a:t>
            </a:r>
            <a:r>
              <a:rPr sz="1600" spc="-10" dirty="0">
                <a:latin typeface="Calibri"/>
                <a:cs typeface="Calibri"/>
              </a:rPr>
              <a:t>margins by</a:t>
            </a:r>
            <a:r>
              <a:rPr sz="1600" spc="65" dirty="0">
                <a:latin typeface="Calibri"/>
                <a:cs typeface="Calibri"/>
              </a:rPr>
              <a:t> </a:t>
            </a:r>
            <a:r>
              <a:rPr sz="1600" spc="-10" dirty="0">
                <a:latin typeface="Calibri"/>
                <a:cs typeface="Calibri"/>
              </a:rPr>
              <a:t>0.6%</a:t>
            </a:r>
            <a:endParaRPr sz="1600" dirty="0">
              <a:latin typeface="Calibri"/>
              <a:cs typeface="Calibri"/>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21</a:t>
            </a:fld>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28600"/>
            <a:ext cx="4667250" cy="521334"/>
          </a:xfrm>
          <a:prstGeom prst="rect">
            <a:avLst/>
          </a:prstGeom>
        </p:spPr>
        <p:txBody>
          <a:bodyPr vert="horz" wrap="square" lIns="0" tIns="0" rIns="0" bIns="0" rtlCol="0">
            <a:spAutoFit/>
          </a:bodyPr>
          <a:lstStyle/>
          <a:p>
            <a:pPr marL="12700">
              <a:lnSpc>
                <a:spcPct val="100000"/>
              </a:lnSpc>
            </a:pPr>
            <a:r>
              <a:rPr spc="-10" dirty="0"/>
              <a:t>What </a:t>
            </a:r>
            <a:r>
              <a:rPr dirty="0"/>
              <a:t>our </a:t>
            </a:r>
            <a:r>
              <a:rPr spc="-5" dirty="0"/>
              <a:t>people </a:t>
            </a:r>
            <a:r>
              <a:rPr spc="-15" dirty="0"/>
              <a:t>are</a:t>
            </a:r>
            <a:r>
              <a:rPr spc="-70" dirty="0"/>
              <a:t> </a:t>
            </a:r>
            <a:r>
              <a:rPr spc="-10" dirty="0"/>
              <a:t>saying</a:t>
            </a:r>
          </a:p>
        </p:txBody>
      </p:sp>
      <p:sp>
        <p:nvSpPr>
          <p:cNvPr id="3" name="object 3"/>
          <p:cNvSpPr txBox="1"/>
          <p:nvPr/>
        </p:nvSpPr>
        <p:spPr>
          <a:xfrm>
            <a:off x="0" y="1498091"/>
            <a:ext cx="9144000" cy="5247005"/>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0"/>
              </a:spcBef>
            </a:pPr>
            <a:endParaRPr sz="1000">
              <a:latin typeface="Times New Roman"/>
              <a:cs typeface="Times New Roman"/>
            </a:endParaRPr>
          </a:p>
          <a:p>
            <a:pPr algn="ctr">
              <a:lnSpc>
                <a:spcPct val="100000"/>
              </a:lnSpc>
              <a:spcBef>
                <a:spcPts val="5"/>
              </a:spcBef>
            </a:pPr>
            <a:r>
              <a:rPr sz="1200" spc="5" dirty="0">
                <a:solidFill>
                  <a:srgbClr val="888888"/>
                </a:solidFill>
                <a:latin typeface="Calibri"/>
                <a:cs typeface="Calibri"/>
              </a:rPr>
              <a:t>21</a:t>
            </a:r>
            <a:endParaRPr sz="1200">
              <a:latin typeface="Calibri"/>
              <a:cs typeface="Calibri"/>
            </a:endParaRPr>
          </a:p>
        </p:txBody>
      </p:sp>
      <p:sp>
        <p:nvSpPr>
          <p:cNvPr id="4" name="object 4">
            <a:hlinkClick r:id="rId2" action="ppaction://hlinkfile"/>
          </p:cNvPr>
          <p:cNvSpPr/>
          <p:nvPr/>
        </p:nvSpPr>
        <p:spPr>
          <a:xfrm>
            <a:off x="0" y="1498091"/>
            <a:ext cx="9144000" cy="5181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spc="-10" dirty="0"/>
              <a:t>Benefits </a:t>
            </a:r>
            <a:r>
              <a:rPr spc="-15" dirty="0"/>
              <a:t>to </a:t>
            </a:r>
            <a:r>
              <a:rPr dirty="0"/>
              <a:t>Ballance</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23</a:t>
            </a:fld>
            <a:endParaRPr dirty="0"/>
          </a:p>
        </p:txBody>
      </p:sp>
      <p:sp>
        <p:nvSpPr>
          <p:cNvPr id="3" name="object 3"/>
          <p:cNvSpPr txBox="1"/>
          <p:nvPr/>
        </p:nvSpPr>
        <p:spPr>
          <a:xfrm>
            <a:off x="535940" y="1634490"/>
            <a:ext cx="2449830" cy="235585"/>
          </a:xfrm>
          <a:prstGeom prst="rect">
            <a:avLst/>
          </a:prstGeom>
        </p:spPr>
        <p:txBody>
          <a:bodyPr vert="horz" wrap="square" lIns="0" tIns="0" rIns="0" bIns="0" rtlCol="0">
            <a:spAutoFit/>
          </a:bodyPr>
          <a:lstStyle/>
          <a:p>
            <a:pPr marL="12700">
              <a:lnSpc>
                <a:spcPct val="100000"/>
              </a:lnSpc>
            </a:pPr>
            <a:r>
              <a:rPr sz="1400" spc="-5" dirty="0">
                <a:latin typeface="Calibri"/>
                <a:cs typeface="Calibri"/>
              </a:rPr>
              <a:t>Speed and Integrity of the</a:t>
            </a:r>
            <a:r>
              <a:rPr sz="1400" spc="-10" dirty="0">
                <a:latin typeface="Calibri"/>
                <a:cs typeface="Calibri"/>
              </a:rPr>
              <a:t> system</a:t>
            </a:r>
            <a:endParaRPr sz="1400">
              <a:latin typeface="Calibri"/>
              <a:cs typeface="Calibri"/>
            </a:endParaRPr>
          </a:p>
        </p:txBody>
      </p:sp>
      <p:sp>
        <p:nvSpPr>
          <p:cNvPr id="4" name="object 4"/>
          <p:cNvSpPr txBox="1"/>
          <p:nvPr/>
        </p:nvSpPr>
        <p:spPr>
          <a:xfrm>
            <a:off x="535940" y="1982342"/>
            <a:ext cx="6306185" cy="978535"/>
          </a:xfrm>
          <a:prstGeom prst="rect">
            <a:avLst/>
          </a:prstGeom>
        </p:spPr>
        <p:txBody>
          <a:bodyPr vert="horz" wrap="square" lIns="0" tIns="0" rIns="0" bIns="0" rtlCol="0">
            <a:spAutoFit/>
          </a:bodyPr>
          <a:lstStyle/>
          <a:p>
            <a:pPr marL="467995" indent="-455295">
              <a:lnSpc>
                <a:spcPct val="100000"/>
              </a:lnSpc>
              <a:buClr>
                <a:srgbClr val="00AF50"/>
              </a:buClr>
              <a:buSzPct val="142857"/>
              <a:buFont typeface="Wingdings"/>
              <a:buChar char=""/>
              <a:tabLst>
                <a:tab pos="468630" algn="l"/>
              </a:tabLst>
            </a:pPr>
            <a:r>
              <a:rPr sz="1400" spc="-10" dirty="0">
                <a:latin typeface="Calibri"/>
                <a:cs typeface="Calibri"/>
              </a:rPr>
              <a:t>Forecast </a:t>
            </a:r>
            <a:r>
              <a:rPr sz="1400" spc="-5" dirty="0">
                <a:latin typeface="Calibri"/>
                <a:cs typeface="Calibri"/>
              </a:rPr>
              <a:t>download of </a:t>
            </a:r>
            <a:r>
              <a:rPr sz="1400" dirty="0">
                <a:latin typeface="Calibri"/>
                <a:cs typeface="Calibri"/>
              </a:rPr>
              <a:t>23 </a:t>
            </a:r>
            <a:r>
              <a:rPr sz="1400" spc="-5" dirty="0">
                <a:latin typeface="Calibri"/>
                <a:cs typeface="Calibri"/>
              </a:rPr>
              <a:t>million </a:t>
            </a:r>
            <a:r>
              <a:rPr sz="1400" spc="-15" dirty="0">
                <a:latin typeface="Calibri"/>
                <a:cs typeface="Calibri"/>
              </a:rPr>
              <a:t>records </a:t>
            </a:r>
            <a:r>
              <a:rPr sz="1400" spc="-5" dirty="0">
                <a:latin typeface="Calibri"/>
                <a:cs typeface="Calibri"/>
              </a:rPr>
              <a:t>used </a:t>
            </a:r>
            <a:r>
              <a:rPr sz="1400" spc="-10" dirty="0">
                <a:latin typeface="Calibri"/>
                <a:cs typeface="Calibri"/>
              </a:rPr>
              <a:t>to </a:t>
            </a:r>
            <a:r>
              <a:rPr sz="1400" spc="-20" dirty="0">
                <a:latin typeface="Calibri"/>
                <a:cs typeface="Calibri"/>
              </a:rPr>
              <a:t>take </a:t>
            </a:r>
            <a:r>
              <a:rPr sz="1400" spc="-5" dirty="0">
                <a:latin typeface="Calibri"/>
                <a:cs typeface="Calibri"/>
              </a:rPr>
              <a:t>100 minutes now </a:t>
            </a:r>
            <a:r>
              <a:rPr sz="1400" spc="-15" dirty="0">
                <a:latin typeface="Calibri"/>
                <a:cs typeface="Calibri"/>
              </a:rPr>
              <a:t>takes</a:t>
            </a:r>
            <a:r>
              <a:rPr sz="1400" spc="150" dirty="0">
                <a:latin typeface="Calibri"/>
                <a:cs typeface="Calibri"/>
              </a:rPr>
              <a:t> </a:t>
            </a:r>
            <a:r>
              <a:rPr sz="1400" spc="-5" dirty="0">
                <a:latin typeface="Calibri"/>
                <a:cs typeface="Calibri"/>
              </a:rPr>
              <a:t>five</a:t>
            </a:r>
            <a:endParaRPr sz="1400">
              <a:latin typeface="Calibri"/>
              <a:cs typeface="Calibri"/>
            </a:endParaRPr>
          </a:p>
          <a:p>
            <a:pPr marL="467995" indent="-455295">
              <a:lnSpc>
                <a:spcPct val="100000"/>
              </a:lnSpc>
              <a:spcBef>
                <a:spcPts val="1200"/>
              </a:spcBef>
              <a:buClr>
                <a:srgbClr val="00AF50"/>
              </a:buClr>
              <a:buSzPct val="142857"/>
              <a:buFont typeface="Wingdings"/>
              <a:buChar char=""/>
              <a:tabLst>
                <a:tab pos="468630" algn="l"/>
              </a:tabLst>
            </a:pPr>
            <a:r>
              <a:rPr sz="1400" spc="-5" dirty="0">
                <a:latin typeface="Calibri"/>
                <a:cs typeface="Calibri"/>
              </a:rPr>
              <a:t>Nightly </a:t>
            </a:r>
            <a:r>
              <a:rPr sz="1400" spc="-10" dirty="0">
                <a:latin typeface="Calibri"/>
                <a:cs typeface="Calibri"/>
              </a:rPr>
              <a:t>refresh </a:t>
            </a:r>
            <a:r>
              <a:rPr sz="1400" dirty="0">
                <a:latin typeface="Calibri"/>
                <a:cs typeface="Calibri"/>
              </a:rPr>
              <a:t>run </a:t>
            </a:r>
            <a:r>
              <a:rPr sz="1400" spc="-5" dirty="0">
                <a:latin typeface="Calibri"/>
                <a:cs typeface="Calibri"/>
              </a:rPr>
              <a:t>times </a:t>
            </a:r>
            <a:r>
              <a:rPr sz="1400" spc="-10" dirty="0">
                <a:latin typeface="Calibri"/>
                <a:cs typeface="Calibri"/>
              </a:rPr>
              <a:t>reduced from </a:t>
            </a:r>
            <a:r>
              <a:rPr sz="1400" dirty="0">
                <a:latin typeface="Calibri"/>
                <a:cs typeface="Calibri"/>
              </a:rPr>
              <a:t>6 </a:t>
            </a:r>
            <a:r>
              <a:rPr sz="1400" spc="-10" dirty="0">
                <a:latin typeface="Calibri"/>
                <a:cs typeface="Calibri"/>
              </a:rPr>
              <a:t>hours to </a:t>
            </a:r>
            <a:r>
              <a:rPr sz="1400" spc="-5" dirty="0">
                <a:latin typeface="Calibri"/>
                <a:cs typeface="Calibri"/>
              </a:rPr>
              <a:t>under </a:t>
            </a:r>
            <a:r>
              <a:rPr sz="1400" dirty="0">
                <a:latin typeface="Calibri"/>
                <a:cs typeface="Calibri"/>
              </a:rPr>
              <a:t>2</a:t>
            </a:r>
            <a:r>
              <a:rPr sz="1400" spc="85" dirty="0">
                <a:latin typeface="Calibri"/>
                <a:cs typeface="Calibri"/>
              </a:rPr>
              <a:t> </a:t>
            </a:r>
            <a:r>
              <a:rPr sz="1400" spc="-10" dirty="0">
                <a:latin typeface="Calibri"/>
                <a:cs typeface="Calibri"/>
              </a:rPr>
              <a:t>hours</a:t>
            </a:r>
            <a:endParaRPr sz="1400">
              <a:latin typeface="Calibri"/>
              <a:cs typeface="Calibri"/>
            </a:endParaRPr>
          </a:p>
          <a:p>
            <a:pPr marL="12700">
              <a:lnSpc>
                <a:spcPct val="100000"/>
              </a:lnSpc>
              <a:spcBef>
                <a:spcPts val="660"/>
              </a:spcBef>
            </a:pPr>
            <a:r>
              <a:rPr sz="2000" b="1" dirty="0">
                <a:solidFill>
                  <a:srgbClr val="00AF50"/>
                </a:solidFill>
                <a:latin typeface="Wingdings"/>
                <a:cs typeface="Wingdings"/>
              </a:rPr>
              <a:t></a:t>
            </a:r>
            <a:endParaRPr sz="2000">
              <a:latin typeface="Wingdings"/>
              <a:cs typeface="Wingdings"/>
            </a:endParaRPr>
          </a:p>
        </p:txBody>
      </p:sp>
      <p:sp>
        <p:nvSpPr>
          <p:cNvPr id="5" name="object 5"/>
          <p:cNvSpPr txBox="1"/>
          <p:nvPr/>
        </p:nvSpPr>
        <p:spPr>
          <a:xfrm>
            <a:off x="991616" y="2710815"/>
            <a:ext cx="7433309" cy="726440"/>
          </a:xfrm>
          <a:prstGeom prst="rect">
            <a:avLst/>
          </a:prstGeom>
        </p:spPr>
        <p:txBody>
          <a:bodyPr vert="horz" wrap="square" lIns="0" tIns="0" rIns="0" bIns="0" rtlCol="0">
            <a:spAutoFit/>
          </a:bodyPr>
          <a:lstStyle/>
          <a:p>
            <a:pPr marL="12700" marR="5080">
              <a:lnSpc>
                <a:spcPct val="105000"/>
              </a:lnSpc>
            </a:pPr>
            <a:r>
              <a:rPr sz="1400" spc="-5" dirty="0">
                <a:latin typeface="Calibri"/>
                <a:cs typeface="Calibri"/>
              </a:rPr>
              <a:t>Sales segmentation reports involving </a:t>
            </a:r>
            <a:r>
              <a:rPr sz="1400" dirty="0">
                <a:latin typeface="Calibri"/>
                <a:cs typeface="Calibri"/>
              </a:rPr>
              <a:t>the whole </a:t>
            </a:r>
            <a:r>
              <a:rPr sz="1400" spc="-10" dirty="0">
                <a:latin typeface="Calibri"/>
                <a:cs typeface="Calibri"/>
              </a:rPr>
              <a:t>customer </a:t>
            </a:r>
            <a:r>
              <a:rPr sz="1400" spc="-5" dirty="0">
                <a:latin typeface="Calibri"/>
                <a:cs typeface="Calibri"/>
              </a:rPr>
              <a:t>database of 49,000 </a:t>
            </a:r>
            <a:r>
              <a:rPr sz="1400" spc="-10" dirty="0">
                <a:latin typeface="Calibri"/>
                <a:cs typeface="Calibri"/>
              </a:rPr>
              <a:t>customers </a:t>
            </a:r>
            <a:r>
              <a:rPr sz="1400" spc="-5" dirty="0">
                <a:latin typeface="Calibri"/>
                <a:cs typeface="Calibri"/>
              </a:rPr>
              <a:t>would </a:t>
            </a:r>
            <a:r>
              <a:rPr sz="1400" spc="-20" dirty="0">
                <a:latin typeface="Calibri"/>
                <a:cs typeface="Calibri"/>
              </a:rPr>
              <a:t>take </a:t>
            </a:r>
            <a:r>
              <a:rPr sz="1400" dirty="0">
                <a:latin typeface="Calibri"/>
                <a:cs typeface="Calibri"/>
              </a:rPr>
              <a:t>10  </a:t>
            </a:r>
            <a:r>
              <a:rPr sz="1400" spc="-5" dirty="0">
                <a:latin typeface="Calibri"/>
                <a:cs typeface="Calibri"/>
              </a:rPr>
              <a:t>minutes </a:t>
            </a:r>
            <a:r>
              <a:rPr sz="1400" spc="-10" dirty="0">
                <a:latin typeface="Calibri"/>
                <a:cs typeface="Calibri"/>
              </a:rPr>
              <a:t>to </a:t>
            </a:r>
            <a:r>
              <a:rPr sz="1400" dirty="0">
                <a:latin typeface="Calibri"/>
                <a:cs typeface="Calibri"/>
              </a:rPr>
              <a:t>load </a:t>
            </a:r>
            <a:r>
              <a:rPr sz="1400" spc="-5" dirty="0">
                <a:latin typeface="Calibri"/>
                <a:cs typeface="Calibri"/>
              </a:rPr>
              <a:t>now </a:t>
            </a:r>
            <a:r>
              <a:rPr sz="1400" spc="-15" dirty="0">
                <a:latin typeface="Calibri"/>
                <a:cs typeface="Calibri"/>
              </a:rPr>
              <a:t>takes </a:t>
            </a:r>
            <a:r>
              <a:rPr sz="1400" dirty="0">
                <a:latin typeface="Calibri"/>
                <a:cs typeface="Calibri"/>
              </a:rPr>
              <a:t>less </a:t>
            </a:r>
            <a:r>
              <a:rPr sz="1400" spc="-5" dirty="0">
                <a:latin typeface="Calibri"/>
                <a:cs typeface="Calibri"/>
              </a:rPr>
              <a:t>than </a:t>
            </a:r>
            <a:r>
              <a:rPr sz="1400" dirty="0">
                <a:latin typeface="Calibri"/>
                <a:cs typeface="Calibri"/>
              </a:rPr>
              <a:t>a</a:t>
            </a:r>
            <a:r>
              <a:rPr sz="1400" spc="5" dirty="0">
                <a:latin typeface="Calibri"/>
                <a:cs typeface="Calibri"/>
              </a:rPr>
              <a:t> </a:t>
            </a:r>
            <a:r>
              <a:rPr sz="1400" spc="-5" dirty="0">
                <a:latin typeface="Calibri"/>
                <a:cs typeface="Calibri"/>
              </a:rPr>
              <a:t>minute</a:t>
            </a:r>
            <a:endParaRPr sz="1400">
              <a:latin typeface="Calibri"/>
              <a:cs typeface="Calibri"/>
            </a:endParaRPr>
          </a:p>
          <a:p>
            <a:pPr marL="299085" indent="-285115">
              <a:lnSpc>
                <a:spcPct val="100000"/>
              </a:lnSpc>
              <a:spcBef>
                <a:spcPts val="335"/>
              </a:spcBef>
              <a:buClr>
                <a:srgbClr val="00ADEE"/>
              </a:buClr>
              <a:buFont typeface="Arial"/>
              <a:buChar char="•"/>
              <a:tabLst>
                <a:tab pos="299720" algn="l"/>
              </a:tabLst>
            </a:pPr>
            <a:r>
              <a:rPr sz="1400" dirty="0">
                <a:latin typeface="Calibri"/>
                <a:cs typeface="Calibri"/>
              </a:rPr>
              <a:t>Now able </a:t>
            </a:r>
            <a:r>
              <a:rPr sz="1400" spc="-10" dirty="0">
                <a:latin typeface="Calibri"/>
                <a:cs typeface="Calibri"/>
              </a:rPr>
              <a:t>to </a:t>
            </a:r>
            <a:r>
              <a:rPr sz="1400" spc="-5" dirty="0">
                <a:latin typeface="Calibri"/>
                <a:cs typeface="Calibri"/>
              </a:rPr>
              <a:t>segment </a:t>
            </a:r>
            <a:r>
              <a:rPr sz="1400" dirty="0">
                <a:latin typeface="Calibri"/>
                <a:cs typeface="Calibri"/>
              </a:rPr>
              <a:t>down a </a:t>
            </a:r>
            <a:r>
              <a:rPr sz="1400" spc="-5" dirty="0">
                <a:latin typeface="Calibri"/>
                <a:cs typeface="Calibri"/>
              </a:rPr>
              <a:t>number </a:t>
            </a:r>
            <a:r>
              <a:rPr sz="1400" dirty="0">
                <a:latin typeface="Calibri"/>
                <a:cs typeface="Calibri"/>
              </a:rPr>
              <a:t>of </a:t>
            </a:r>
            <a:r>
              <a:rPr sz="1400" spc="-5" dirty="0">
                <a:latin typeface="Calibri"/>
                <a:cs typeface="Calibri"/>
              </a:rPr>
              <a:t>levels </a:t>
            </a:r>
            <a:r>
              <a:rPr sz="1400" dirty="0">
                <a:latin typeface="Calibri"/>
                <a:cs typeface="Calibri"/>
              </a:rPr>
              <a:t>without </a:t>
            </a:r>
            <a:r>
              <a:rPr sz="1400" spc="-5" dirty="0">
                <a:latin typeface="Calibri"/>
                <a:cs typeface="Calibri"/>
              </a:rPr>
              <a:t>timing</a:t>
            </a:r>
            <a:r>
              <a:rPr sz="1400" spc="-65" dirty="0">
                <a:latin typeface="Calibri"/>
                <a:cs typeface="Calibri"/>
              </a:rPr>
              <a:t> </a:t>
            </a:r>
            <a:r>
              <a:rPr sz="1400" dirty="0">
                <a:latin typeface="Calibri"/>
                <a:cs typeface="Calibri"/>
              </a:rPr>
              <a:t>out</a:t>
            </a:r>
            <a:endParaRPr sz="1400">
              <a:latin typeface="Calibri"/>
              <a:cs typeface="Calibri"/>
            </a:endParaRPr>
          </a:p>
        </p:txBody>
      </p:sp>
      <p:sp>
        <p:nvSpPr>
          <p:cNvPr id="6" name="object 6"/>
          <p:cNvSpPr txBox="1"/>
          <p:nvPr/>
        </p:nvSpPr>
        <p:spPr>
          <a:xfrm>
            <a:off x="535940" y="3713860"/>
            <a:ext cx="2157095" cy="235585"/>
          </a:xfrm>
          <a:prstGeom prst="rect">
            <a:avLst/>
          </a:prstGeom>
        </p:spPr>
        <p:txBody>
          <a:bodyPr vert="horz" wrap="square" lIns="0" tIns="0" rIns="0" bIns="0" rtlCol="0">
            <a:spAutoFit/>
          </a:bodyPr>
          <a:lstStyle/>
          <a:p>
            <a:pPr marL="12700">
              <a:lnSpc>
                <a:spcPct val="100000"/>
              </a:lnSpc>
            </a:pPr>
            <a:r>
              <a:rPr sz="1400" spc="-5" dirty="0">
                <a:latin typeface="Calibri"/>
                <a:cs typeface="Calibri"/>
              </a:rPr>
              <a:t>Analysis and </a:t>
            </a:r>
            <a:r>
              <a:rPr sz="1400" dirty="0">
                <a:latin typeface="Calibri"/>
                <a:cs typeface="Calibri"/>
              </a:rPr>
              <a:t>ad </a:t>
            </a:r>
            <a:r>
              <a:rPr sz="1400" spc="-5" dirty="0">
                <a:latin typeface="Calibri"/>
                <a:cs typeface="Calibri"/>
              </a:rPr>
              <a:t>hoc</a:t>
            </a:r>
            <a:r>
              <a:rPr sz="1400" spc="-50" dirty="0">
                <a:latin typeface="Calibri"/>
                <a:cs typeface="Calibri"/>
              </a:rPr>
              <a:t> </a:t>
            </a:r>
            <a:r>
              <a:rPr sz="1400" spc="-5" dirty="0">
                <a:latin typeface="Calibri"/>
                <a:cs typeface="Calibri"/>
              </a:rPr>
              <a:t>reporting</a:t>
            </a:r>
            <a:endParaRPr sz="1400">
              <a:latin typeface="Calibri"/>
              <a:cs typeface="Calibri"/>
            </a:endParaRPr>
          </a:p>
        </p:txBody>
      </p:sp>
      <p:sp>
        <p:nvSpPr>
          <p:cNvPr id="7" name="object 7"/>
          <p:cNvSpPr txBox="1"/>
          <p:nvPr/>
        </p:nvSpPr>
        <p:spPr>
          <a:xfrm>
            <a:off x="535940" y="4068953"/>
            <a:ext cx="7990205" cy="605155"/>
          </a:xfrm>
          <a:prstGeom prst="rect">
            <a:avLst/>
          </a:prstGeom>
        </p:spPr>
        <p:txBody>
          <a:bodyPr vert="horz" wrap="square" lIns="0" tIns="0" rIns="0" bIns="0" rtlCol="0">
            <a:spAutoFit/>
          </a:bodyPr>
          <a:lstStyle/>
          <a:p>
            <a:pPr marL="467995" indent="-455295">
              <a:lnSpc>
                <a:spcPct val="100000"/>
              </a:lnSpc>
              <a:buClr>
                <a:srgbClr val="00AF50"/>
              </a:buClr>
              <a:buSzPct val="142857"/>
              <a:buFont typeface="Wingdings"/>
              <a:buChar char=""/>
              <a:tabLst>
                <a:tab pos="468630" algn="l"/>
              </a:tabLst>
            </a:pPr>
            <a:r>
              <a:rPr sz="1400" spc="-10" dirty="0">
                <a:latin typeface="Calibri"/>
                <a:cs typeface="Calibri"/>
              </a:rPr>
              <a:t>There </a:t>
            </a:r>
            <a:r>
              <a:rPr sz="1400" dirty="0">
                <a:latin typeface="Calibri"/>
                <a:cs typeface="Calibri"/>
              </a:rPr>
              <a:t>is </a:t>
            </a:r>
            <a:r>
              <a:rPr sz="1400" spc="-5" dirty="0">
                <a:latin typeface="Calibri"/>
                <a:cs typeface="Calibri"/>
              </a:rPr>
              <a:t>now only one </a:t>
            </a:r>
            <a:r>
              <a:rPr sz="1400" spc="-10" dirty="0">
                <a:latin typeface="Calibri"/>
                <a:cs typeface="Calibri"/>
              </a:rPr>
              <a:t>source </a:t>
            </a:r>
            <a:r>
              <a:rPr sz="1400" spc="-5" dirty="0">
                <a:latin typeface="Calibri"/>
                <a:cs typeface="Calibri"/>
              </a:rPr>
              <a:t>of the </a:t>
            </a:r>
            <a:r>
              <a:rPr sz="1400" dirty="0">
                <a:latin typeface="Calibri"/>
                <a:cs typeface="Calibri"/>
              </a:rPr>
              <a:t>truth </a:t>
            </a:r>
            <a:r>
              <a:rPr sz="1400" spc="-5" dirty="0">
                <a:latin typeface="Calibri"/>
                <a:cs typeface="Calibri"/>
              </a:rPr>
              <a:t>this </a:t>
            </a:r>
            <a:r>
              <a:rPr sz="1400" dirty="0">
                <a:latin typeface="Calibri"/>
                <a:cs typeface="Calibri"/>
              </a:rPr>
              <a:t>will </a:t>
            </a:r>
            <a:r>
              <a:rPr sz="1400" spc="-5" dirty="0">
                <a:latin typeface="Calibri"/>
                <a:cs typeface="Calibri"/>
              </a:rPr>
              <a:t>give </a:t>
            </a:r>
            <a:r>
              <a:rPr sz="1400" spc="-10" dirty="0">
                <a:latin typeface="Calibri"/>
                <a:cs typeface="Calibri"/>
              </a:rPr>
              <a:t>consistent </a:t>
            </a:r>
            <a:r>
              <a:rPr sz="1400" spc="-5" dirty="0">
                <a:latin typeface="Calibri"/>
                <a:cs typeface="Calibri"/>
              </a:rPr>
              <a:t>information  </a:t>
            </a:r>
            <a:r>
              <a:rPr sz="1400" spc="-10" dirty="0">
                <a:latin typeface="Calibri"/>
                <a:cs typeface="Calibri"/>
              </a:rPr>
              <a:t>for more robust</a:t>
            </a:r>
            <a:r>
              <a:rPr sz="1400" spc="145" dirty="0">
                <a:latin typeface="Calibri"/>
                <a:cs typeface="Calibri"/>
              </a:rPr>
              <a:t> </a:t>
            </a:r>
            <a:r>
              <a:rPr sz="1400" spc="-5" dirty="0">
                <a:latin typeface="Calibri"/>
                <a:cs typeface="Calibri"/>
              </a:rPr>
              <a:t>decisions</a:t>
            </a:r>
            <a:endParaRPr sz="1400">
              <a:latin typeface="Calibri"/>
              <a:cs typeface="Calibri"/>
            </a:endParaRPr>
          </a:p>
          <a:p>
            <a:pPr marL="12700">
              <a:lnSpc>
                <a:spcPct val="100000"/>
              </a:lnSpc>
              <a:spcBef>
                <a:spcPts val="600"/>
              </a:spcBef>
            </a:pPr>
            <a:r>
              <a:rPr sz="2000" b="1" dirty="0">
                <a:solidFill>
                  <a:srgbClr val="00AF50"/>
                </a:solidFill>
                <a:latin typeface="Wingdings"/>
                <a:cs typeface="Wingdings"/>
              </a:rPr>
              <a:t></a:t>
            </a:r>
            <a:endParaRPr sz="2000">
              <a:latin typeface="Wingdings"/>
              <a:cs typeface="Wingdings"/>
            </a:endParaRPr>
          </a:p>
        </p:txBody>
      </p:sp>
      <p:sp>
        <p:nvSpPr>
          <p:cNvPr id="8" name="object 8"/>
          <p:cNvSpPr txBox="1"/>
          <p:nvPr/>
        </p:nvSpPr>
        <p:spPr>
          <a:xfrm>
            <a:off x="535940" y="4423618"/>
            <a:ext cx="8061325" cy="1263015"/>
          </a:xfrm>
          <a:prstGeom prst="rect">
            <a:avLst/>
          </a:prstGeom>
        </p:spPr>
        <p:txBody>
          <a:bodyPr vert="horz" wrap="square" lIns="0" tIns="0" rIns="0" bIns="0" rtlCol="0">
            <a:spAutoFit/>
          </a:bodyPr>
          <a:lstStyle/>
          <a:p>
            <a:pPr marL="467995" marR="5080">
              <a:lnSpc>
                <a:spcPct val="105200"/>
              </a:lnSpc>
            </a:pPr>
            <a:r>
              <a:rPr sz="1400" spc="-5" dirty="0">
                <a:latin typeface="Calibri"/>
                <a:cs typeface="Calibri"/>
              </a:rPr>
              <a:t>Finance currently </a:t>
            </a:r>
            <a:r>
              <a:rPr sz="1400" spc="-10" dirty="0">
                <a:latin typeface="Calibri"/>
                <a:cs typeface="Calibri"/>
              </a:rPr>
              <a:t>gets requests from </a:t>
            </a:r>
            <a:r>
              <a:rPr sz="1400" spc="-5" dirty="0">
                <a:latin typeface="Calibri"/>
                <a:cs typeface="Calibri"/>
              </a:rPr>
              <a:t>the business </a:t>
            </a:r>
            <a:r>
              <a:rPr sz="1400" spc="-10" dirty="0">
                <a:latin typeface="Calibri"/>
                <a:cs typeface="Calibri"/>
              </a:rPr>
              <a:t>to prepare </a:t>
            </a:r>
            <a:r>
              <a:rPr sz="1400" spc="-5" dirty="0">
                <a:latin typeface="Calibri"/>
                <a:cs typeface="Calibri"/>
              </a:rPr>
              <a:t>reports, now the business can </a:t>
            </a:r>
            <a:r>
              <a:rPr sz="1400" spc="-10" dirty="0">
                <a:latin typeface="Calibri"/>
                <a:cs typeface="Calibri"/>
              </a:rPr>
              <a:t>prepare </a:t>
            </a:r>
            <a:r>
              <a:rPr sz="1400" spc="-5" dirty="0">
                <a:latin typeface="Calibri"/>
                <a:cs typeface="Calibri"/>
              </a:rPr>
              <a:t>their  </a:t>
            </a:r>
            <a:r>
              <a:rPr sz="1400" dirty="0">
                <a:latin typeface="Calibri"/>
                <a:cs typeface="Calibri"/>
              </a:rPr>
              <a:t>own </a:t>
            </a:r>
            <a:r>
              <a:rPr sz="1400" spc="-5" dirty="0">
                <a:latin typeface="Calibri"/>
                <a:cs typeface="Calibri"/>
              </a:rPr>
              <a:t>reports and Finance can assist </a:t>
            </a:r>
            <a:r>
              <a:rPr sz="1400" dirty="0">
                <a:latin typeface="Calibri"/>
                <a:cs typeface="Calibri"/>
              </a:rPr>
              <a:t>with </a:t>
            </a:r>
            <a:r>
              <a:rPr sz="1400" spc="-10" dirty="0">
                <a:latin typeface="Calibri"/>
                <a:cs typeface="Calibri"/>
              </a:rPr>
              <a:t>interpreting </a:t>
            </a:r>
            <a:r>
              <a:rPr sz="1400" spc="-5" dirty="0">
                <a:latin typeface="Calibri"/>
                <a:cs typeface="Calibri"/>
              </a:rPr>
              <a:t>those</a:t>
            </a:r>
            <a:r>
              <a:rPr sz="1400" spc="80" dirty="0">
                <a:latin typeface="Calibri"/>
                <a:cs typeface="Calibri"/>
              </a:rPr>
              <a:t> </a:t>
            </a:r>
            <a:r>
              <a:rPr sz="1400" spc="-5" dirty="0">
                <a:latin typeface="Calibri"/>
                <a:cs typeface="Calibri"/>
              </a:rPr>
              <a:t>reports</a:t>
            </a:r>
            <a:endParaRPr sz="1400">
              <a:latin typeface="Calibri"/>
              <a:cs typeface="Calibri"/>
            </a:endParaRPr>
          </a:p>
          <a:p>
            <a:pPr marL="467995" marR="97790" indent="-455295">
              <a:lnSpc>
                <a:spcPct val="102499"/>
              </a:lnSpc>
              <a:spcBef>
                <a:spcPts val="1075"/>
              </a:spcBef>
              <a:buClr>
                <a:srgbClr val="00AF50"/>
              </a:buClr>
              <a:buSzPct val="142857"/>
              <a:buFont typeface="Wingdings"/>
              <a:buChar char=""/>
              <a:tabLst>
                <a:tab pos="507365" algn="l"/>
                <a:tab pos="508000" algn="l"/>
              </a:tabLst>
            </a:pPr>
            <a:r>
              <a:rPr sz="1400" dirty="0">
                <a:latin typeface="Calibri"/>
                <a:cs typeface="Calibri"/>
              </a:rPr>
              <a:t>With </a:t>
            </a:r>
            <a:r>
              <a:rPr sz="1400" spc="-5" dirty="0">
                <a:latin typeface="Calibri"/>
                <a:cs typeface="Calibri"/>
              </a:rPr>
              <a:t>query performance no longer </a:t>
            </a:r>
            <a:r>
              <a:rPr sz="1400" dirty="0">
                <a:latin typeface="Calibri"/>
                <a:cs typeface="Calibri"/>
              </a:rPr>
              <a:t>an </a:t>
            </a:r>
            <a:r>
              <a:rPr sz="1400" spc="-5" dirty="0">
                <a:latin typeface="Calibri"/>
                <a:cs typeface="Calibri"/>
              </a:rPr>
              <a:t>issue </a:t>
            </a:r>
            <a:r>
              <a:rPr sz="1400" dirty="0">
                <a:latin typeface="Calibri"/>
                <a:cs typeface="Calibri"/>
              </a:rPr>
              <a:t>on </a:t>
            </a:r>
            <a:r>
              <a:rPr sz="1400" spc="5" dirty="0">
                <a:latin typeface="Calibri"/>
                <a:cs typeface="Calibri"/>
              </a:rPr>
              <a:t>HANA, </a:t>
            </a:r>
            <a:r>
              <a:rPr sz="1400" spc="-10" dirty="0">
                <a:latin typeface="Calibri"/>
                <a:cs typeface="Calibri"/>
              </a:rPr>
              <a:t>more </a:t>
            </a:r>
            <a:r>
              <a:rPr sz="1400" spc="-5" dirty="0">
                <a:latin typeface="Calibri"/>
                <a:cs typeface="Calibri"/>
              </a:rPr>
              <a:t>reporting characteristics and metrics  (measures) can now be made available </a:t>
            </a:r>
            <a:r>
              <a:rPr sz="1400" dirty="0">
                <a:latin typeface="Calibri"/>
                <a:cs typeface="Calibri"/>
              </a:rPr>
              <a:t>with </a:t>
            </a:r>
            <a:r>
              <a:rPr sz="1400" spc="-5" dirty="0">
                <a:latin typeface="Calibri"/>
                <a:cs typeface="Calibri"/>
              </a:rPr>
              <a:t>the need </a:t>
            </a:r>
            <a:r>
              <a:rPr sz="1400" spc="-10" dirty="0">
                <a:latin typeface="Calibri"/>
                <a:cs typeface="Calibri"/>
              </a:rPr>
              <a:t>for </a:t>
            </a:r>
            <a:r>
              <a:rPr sz="1400" spc="-15" dirty="0">
                <a:latin typeface="Calibri"/>
                <a:cs typeface="Calibri"/>
              </a:rPr>
              <a:t>fewer </a:t>
            </a:r>
            <a:r>
              <a:rPr sz="1400" spc="-5" dirty="0">
                <a:latin typeface="Calibri"/>
                <a:cs typeface="Calibri"/>
              </a:rPr>
              <a:t>query </a:t>
            </a:r>
            <a:r>
              <a:rPr sz="1400" spc="-10" dirty="0">
                <a:latin typeface="Calibri"/>
                <a:cs typeface="Calibri"/>
              </a:rPr>
              <a:t>data </a:t>
            </a:r>
            <a:r>
              <a:rPr sz="1400" spc="-5" dirty="0">
                <a:latin typeface="Calibri"/>
                <a:cs typeface="Calibri"/>
              </a:rPr>
              <a:t>sets </a:t>
            </a:r>
            <a:r>
              <a:rPr sz="1400" dirty="0">
                <a:latin typeface="Calibri"/>
                <a:cs typeface="Calibri"/>
              </a:rPr>
              <a:t>- which also </a:t>
            </a:r>
            <a:r>
              <a:rPr sz="1400" spc="-5" dirty="0">
                <a:latin typeface="Calibri"/>
                <a:cs typeface="Calibri"/>
              </a:rPr>
              <a:t>reduces </a:t>
            </a:r>
            <a:r>
              <a:rPr sz="1400" dirty="0">
                <a:latin typeface="Calibri"/>
                <a:cs typeface="Calibri"/>
              </a:rPr>
              <a:t>the  </a:t>
            </a:r>
            <a:r>
              <a:rPr sz="1400" spc="-5" dirty="0">
                <a:latin typeface="Calibri"/>
                <a:cs typeface="Calibri"/>
              </a:rPr>
              <a:t>maintenance</a:t>
            </a:r>
            <a:r>
              <a:rPr sz="1400" spc="-50" dirty="0">
                <a:latin typeface="Calibri"/>
                <a:cs typeface="Calibri"/>
              </a:rPr>
              <a:t> </a:t>
            </a:r>
            <a:r>
              <a:rPr sz="1400" spc="-5" dirty="0">
                <a:latin typeface="Calibri"/>
                <a:cs typeface="Calibri"/>
              </a:rPr>
              <a:t>overhead.</a:t>
            </a:r>
            <a:endParaRPr sz="1400">
              <a:latin typeface="Calibri"/>
              <a:cs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dirty="0"/>
              <a:t>Home </a:t>
            </a:r>
            <a:r>
              <a:rPr spc="-25" dirty="0"/>
              <a:t>Page </a:t>
            </a:r>
            <a:r>
              <a:rPr dirty="0"/>
              <a:t>– Business</a:t>
            </a:r>
            <a:r>
              <a:rPr spc="-65" dirty="0"/>
              <a:t> </a:t>
            </a:r>
            <a:r>
              <a:rPr spc="-10" dirty="0"/>
              <a:t>Client</a:t>
            </a:r>
          </a:p>
        </p:txBody>
      </p:sp>
      <p:sp>
        <p:nvSpPr>
          <p:cNvPr id="3" name="object 3"/>
          <p:cNvSpPr/>
          <p:nvPr/>
        </p:nvSpPr>
        <p:spPr>
          <a:xfrm>
            <a:off x="303275" y="1162811"/>
            <a:ext cx="4914900" cy="266395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03275" y="3886200"/>
            <a:ext cx="4930140" cy="265328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96229" y="1195578"/>
            <a:ext cx="3018790" cy="4106545"/>
          </a:xfrm>
          <a:prstGeom prst="rect">
            <a:avLst/>
          </a:prstGeom>
        </p:spPr>
        <p:txBody>
          <a:bodyPr vert="horz" wrap="square" lIns="0" tIns="0" rIns="0" bIns="0" rtlCol="0">
            <a:spAutoFit/>
          </a:bodyPr>
          <a:lstStyle/>
          <a:p>
            <a:pPr marL="12700">
              <a:lnSpc>
                <a:spcPct val="100000"/>
              </a:lnSpc>
            </a:pPr>
            <a:r>
              <a:rPr sz="1600" spc="-10" dirty="0">
                <a:latin typeface="Calibri"/>
                <a:cs typeface="Calibri"/>
              </a:rPr>
              <a:t>Ease </a:t>
            </a:r>
            <a:r>
              <a:rPr sz="1600" spc="-5" dirty="0">
                <a:latin typeface="Calibri"/>
                <a:cs typeface="Calibri"/>
              </a:rPr>
              <a:t>of</a:t>
            </a:r>
            <a:r>
              <a:rPr sz="1600" spc="-55" dirty="0">
                <a:latin typeface="Calibri"/>
                <a:cs typeface="Calibri"/>
              </a:rPr>
              <a:t> </a:t>
            </a:r>
            <a:r>
              <a:rPr sz="1600" spc="-5" dirty="0">
                <a:latin typeface="Calibri"/>
                <a:cs typeface="Calibri"/>
              </a:rPr>
              <a:t>Use</a:t>
            </a:r>
            <a:endParaRPr sz="1600">
              <a:latin typeface="Calibri"/>
              <a:cs typeface="Calibri"/>
            </a:endParaRPr>
          </a:p>
          <a:p>
            <a:pPr marL="299085" marR="527050" indent="-286385">
              <a:lnSpc>
                <a:spcPct val="100000"/>
              </a:lnSpc>
              <a:buFont typeface="Arial"/>
              <a:buChar char="•"/>
              <a:tabLst>
                <a:tab pos="299720" algn="l"/>
              </a:tabLst>
            </a:pPr>
            <a:r>
              <a:rPr sz="1600" spc="-5" dirty="0">
                <a:latin typeface="Calibri"/>
                <a:cs typeface="Calibri"/>
              </a:rPr>
              <a:t>Able </a:t>
            </a:r>
            <a:r>
              <a:rPr sz="1600" spc="-10" dirty="0">
                <a:latin typeface="Calibri"/>
                <a:cs typeface="Calibri"/>
              </a:rPr>
              <a:t>to </a:t>
            </a:r>
            <a:r>
              <a:rPr sz="1600" spc="-5" dirty="0">
                <a:latin typeface="Calibri"/>
                <a:cs typeface="Calibri"/>
              </a:rPr>
              <a:t>access </a:t>
            </a:r>
            <a:r>
              <a:rPr sz="1600" spc="-15" dirty="0">
                <a:latin typeface="Calibri"/>
                <a:cs typeface="Calibri"/>
              </a:rPr>
              <a:t>numerous  </a:t>
            </a:r>
            <a:r>
              <a:rPr sz="1600" spc="-5" dirty="0">
                <a:latin typeface="Calibri"/>
                <a:cs typeface="Calibri"/>
              </a:rPr>
              <a:t>functionality </a:t>
            </a:r>
            <a:r>
              <a:rPr sz="1600" spc="-10" dirty="0">
                <a:latin typeface="Calibri"/>
                <a:cs typeface="Calibri"/>
              </a:rPr>
              <a:t>at </a:t>
            </a:r>
            <a:r>
              <a:rPr sz="1600" spc="-5" dirty="0">
                <a:latin typeface="Calibri"/>
                <a:cs typeface="Calibri"/>
              </a:rPr>
              <a:t>click of </a:t>
            </a:r>
            <a:r>
              <a:rPr sz="1600" spc="-10" dirty="0">
                <a:latin typeface="Calibri"/>
                <a:cs typeface="Calibri"/>
              </a:rPr>
              <a:t>the  </a:t>
            </a:r>
            <a:r>
              <a:rPr sz="1600" spc="-5" dirty="0">
                <a:latin typeface="Calibri"/>
                <a:cs typeface="Calibri"/>
              </a:rPr>
              <a:t>mouse</a:t>
            </a:r>
            <a:endParaRPr sz="1600">
              <a:latin typeface="Calibri"/>
              <a:cs typeface="Calibri"/>
            </a:endParaRPr>
          </a:p>
          <a:p>
            <a:pPr marL="299085" indent="-286385">
              <a:lnSpc>
                <a:spcPct val="100000"/>
              </a:lnSpc>
              <a:buFont typeface="Arial"/>
              <a:buChar char="•"/>
              <a:tabLst>
                <a:tab pos="299720" algn="l"/>
              </a:tabLst>
            </a:pPr>
            <a:r>
              <a:rPr sz="1600" spc="-5" dirty="0">
                <a:latin typeface="Calibri"/>
                <a:cs typeface="Calibri"/>
              </a:rPr>
              <a:t>Able </a:t>
            </a:r>
            <a:r>
              <a:rPr sz="1600" spc="-10" dirty="0">
                <a:latin typeface="Calibri"/>
                <a:cs typeface="Calibri"/>
              </a:rPr>
              <a:t>to </a:t>
            </a:r>
            <a:r>
              <a:rPr sz="1600" spc="-5" dirty="0">
                <a:latin typeface="Calibri"/>
                <a:cs typeface="Calibri"/>
              </a:rPr>
              <a:t>easily drill </a:t>
            </a:r>
            <a:r>
              <a:rPr sz="1600" spc="-10" dirty="0">
                <a:latin typeface="Calibri"/>
                <a:cs typeface="Calibri"/>
              </a:rPr>
              <a:t>down</a:t>
            </a:r>
            <a:r>
              <a:rPr sz="1600" spc="-25" dirty="0">
                <a:latin typeface="Calibri"/>
                <a:cs typeface="Calibri"/>
              </a:rPr>
              <a:t> </a:t>
            </a:r>
            <a:r>
              <a:rPr sz="1600" spc="-10" dirty="0">
                <a:latin typeface="Calibri"/>
                <a:cs typeface="Calibri"/>
              </a:rPr>
              <a:t>through</a:t>
            </a:r>
            <a:endParaRPr sz="1600">
              <a:latin typeface="Calibri"/>
              <a:cs typeface="Calibri"/>
            </a:endParaRPr>
          </a:p>
          <a:p>
            <a:pPr marR="96520" algn="ctr">
              <a:lnSpc>
                <a:spcPct val="100000"/>
              </a:lnSpc>
            </a:pPr>
            <a:r>
              <a:rPr sz="1600" spc="-5" dirty="0">
                <a:latin typeface="Calibri"/>
                <a:cs typeface="Calibri"/>
              </a:rPr>
              <a:t>the menu </a:t>
            </a:r>
            <a:r>
              <a:rPr sz="1600" spc="-10" dirty="0">
                <a:latin typeface="Calibri"/>
                <a:cs typeface="Calibri"/>
              </a:rPr>
              <a:t>to </a:t>
            </a:r>
            <a:r>
              <a:rPr sz="1600" spc="-5" dirty="0">
                <a:latin typeface="Calibri"/>
                <a:cs typeface="Calibri"/>
              </a:rPr>
              <a:t>the</a:t>
            </a:r>
            <a:r>
              <a:rPr sz="1600" spc="-35" dirty="0">
                <a:latin typeface="Calibri"/>
                <a:cs typeface="Calibri"/>
              </a:rPr>
              <a:t> </a:t>
            </a:r>
            <a:r>
              <a:rPr sz="1600" spc="-5" dirty="0">
                <a:latin typeface="Calibri"/>
                <a:cs typeface="Calibri"/>
              </a:rPr>
              <a:t>transaction</a:t>
            </a:r>
            <a:endParaRPr sz="1600">
              <a:latin typeface="Calibri"/>
              <a:cs typeface="Calibri"/>
            </a:endParaRPr>
          </a:p>
          <a:p>
            <a:pPr marL="299085" indent="-286385">
              <a:lnSpc>
                <a:spcPct val="100000"/>
              </a:lnSpc>
              <a:buFont typeface="Arial"/>
              <a:buChar char="•"/>
              <a:tabLst>
                <a:tab pos="299720" algn="l"/>
              </a:tabLst>
            </a:pPr>
            <a:r>
              <a:rPr sz="1600" spc="-15" dirty="0">
                <a:latin typeface="Calibri"/>
                <a:cs typeface="Calibri"/>
              </a:rPr>
              <a:t>Favourites </a:t>
            </a:r>
            <a:r>
              <a:rPr sz="1600" spc="-10" dirty="0">
                <a:latin typeface="Calibri"/>
                <a:cs typeface="Calibri"/>
              </a:rPr>
              <a:t>readily available</a:t>
            </a:r>
            <a:endParaRPr sz="1600">
              <a:latin typeface="Calibri"/>
              <a:cs typeface="Calibri"/>
            </a:endParaRPr>
          </a:p>
          <a:p>
            <a:pPr marL="299085" indent="-286385">
              <a:lnSpc>
                <a:spcPct val="100000"/>
              </a:lnSpc>
              <a:buFont typeface="Arial"/>
              <a:buChar char="•"/>
              <a:tabLst>
                <a:tab pos="299720" algn="l"/>
              </a:tabLst>
            </a:pPr>
            <a:r>
              <a:rPr sz="1600" spc="-5" dirty="0">
                <a:latin typeface="Calibri"/>
                <a:cs typeface="Calibri"/>
              </a:rPr>
              <a:t>Easily flip </a:t>
            </a:r>
            <a:r>
              <a:rPr sz="1600" spc="-10" dirty="0">
                <a:latin typeface="Calibri"/>
                <a:cs typeface="Calibri"/>
              </a:rPr>
              <a:t>between</a:t>
            </a:r>
            <a:r>
              <a:rPr sz="1600" spc="-80" dirty="0">
                <a:latin typeface="Calibri"/>
                <a:cs typeface="Calibri"/>
              </a:rPr>
              <a:t> </a:t>
            </a:r>
            <a:r>
              <a:rPr sz="1600" spc="-10" dirty="0">
                <a:latin typeface="Calibri"/>
                <a:cs typeface="Calibri"/>
              </a:rPr>
              <a:t>tabs</a:t>
            </a:r>
            <a:endParaRPr sz="1600">
              <a:latin typeface="Calibri"/>
              <a:cs typeface="Calibri"/>
            </a:endParaRPr>
          </a:p>
          <a:p>
            <a:pPr marL="299085" indent="-286385">
              <a:lnSpc>
                <a:spcPct val="100000"/>
              </a:lnSpc>
              <a:buFont typeface="Arial"/>
              <a:buChar char="•"/>
              <a:tabLst>
                <a:tab pos="299720" algn="l"/>
              </a:tabLst>
            </a:pPr>
            <a:r>
              <a:rPr sz="1600" spc="-10" dirty="0">
                <a:latin typeface="Calibri"/>
                <a:cs typeface="Calibri"/>
              </a:rPr>
              <a:t>Layman's</a:t>
            </a:r>
            <a:r>
              <a:rPr sz="1600" spc="-75" dirty="0">
                <a:latin typeface="Calibri"/>
                <a:cs typeface="Calibri"/>
              </a:rPr>
              <a:t> </a:t>
            </a:r>
            <a:r>
              <a:rPr sz="1600" spc="-5" dirty="0">
                <a:latin typeface="Calibri"/>
                <a:cs typeface="Calibri"/>
              </a:rPr>
              <a:t>terminology</a:t>
            </a:r>
            <a:endParaRPr sz="1600">
              <a:latin typeface="Calibri"/>
              <a:cs typeface="Calibri"/>
            </a:endParaRPr>
          </a:p>
          <a:p>
            <a:pPr>
              <a:lnSpc>
                <a:spcPct val="100000"/>
              </a:lnSpc>
              <a:buFont typeface="Arial"/>
              <a:buChar char="•"/>
            </a:pPr>
            <a:endParaRPr sz="1650">
              <a:latin typeface="Times New Roman"/>
              <a:cs typeface="Times New Roman"/>
            </a:endParaRPr>
          </a:p>
          <a:p>
            <a:pPr marL="12700">
              <a:lnSpc>
                <a:spcPct val="100000"/>
              </a:lnSpc>
            </a:pPr>
            <a:r>
              <a:rPr sz="1800" spc="-5" dirty="0">
                <a:latin typeface="Calibri"/>
                <a:cs typeface="Calibri"/>
              </a:rPr>
              <a:t>Enhanced</a:t>
            </a:r>
            <a:r>
              <a:rPr sz="1800" spc="-70" dirty="0">
                <a:latin typeface="Calibri"/>
                <a:cs typeface="Calibri"/>
              </a:rPr>
              <a:t> </a:t>
            </a:r>
            <a:r>
              <a:rPr sz="1800" dirty="0">
                <a:latin typeface="Calibri"/>
                <a:cs typeface="Calibri"/>
              </a:rPr>
              <a:t>speed</a:t>
            </a:r>
            <a:endParaRPr sz="1800">
              <a:latin typeface="Calibri"/>
              <a:cs typeface="Calibri"/>
            </a:endParaRPr>
          </a:p>
          <a:p>
            <a:pPr marL="299085" indent="-286385">
              <a:lnSpc>
                <a:spcPct val="100000"/>
              </a:lnSpc>
              <a:buFont typeface="Arial"/>
              <a:buChar char="•"/>
              <a:tabLst>
                <a:tab pos="299720" algn="l"/>
              </a:tabLst>
            </a:pPr>
            <a:r>
              <a:rPr sz="1800" spc="-10" dirty="0">
                <a:latin typeface="Calibri"/>
                <a:cs typeface="Calibri"/>
              </a:rPr>
              <a:t>Search </a:t>
            </a:r>
            <a:r>
              <a:rPr sz="1800" dirty="0">
                <a:latin typeface="Calibri"/>
                <a:cs typeface="Calibri"/>
              </a:rPr>
              <a:t>speed is</a:t>
            </a:r>
            <a:r>
              <a:rPr sz="1800" spc="-75" dirty="0">
                <a:latin typeface="Calibri"/>
                <a:cs typeface="Calibri"/>
              </a:rPr>
              <a:t> </a:t>
            </a:r>
            <a:r>
              <a:rPr sz="1800" dirty="0">
                <a:latin typeface="Calibri"/>
                <a:cs typeface="Calibri"/>
              </a:rPr>
              <a:t>enhanced</a:t>
            </a:r>
            <a:endParaRPr sz="1800">
              <a:latin typeface="Calibri"/>
              <a:cs typeface="Calibri"/>
            </a:endParaRPr>
          </a:p>
          <a:p>
            <a:pPr marL="299085" marR="5080" indent="-286385">
              <a:lnSpc>
                <a:spcPct val="100000"/>
              </a:lnSpc>
              <a:buFont typeface="Arial"/>
              <a:buChar char="•"/>
              <a:tabLst>
                <a:tab pos="299720" algn="l"/>
              </a:tabLst>
            </a:pPr>
            <a:r>
              <a:rPr sz="1800" spc="-10" dirty="0">
                <a:latin typeface="Calibri"/>
                <a:cs typeface="Calibri"/>
              </a:rPr>
              <a:t>Operating </a:t>
            </a:r>
            <a:r>
              <a:rPr sz="1800" dirty="0">
                <a:latin typeface="Calibri"/>
                <a:cs typeface="Calibri"/>
              </a:rPr>
              <a:t>speed is </a:t>
            </a:r>
            <a:r>
              <a:rPr sz="1800" spc="-5" dirty="0">
                <a:latin typeface="Calibri"/>
                <a:cs typeface="Calibri"/>
              </a:rPr>
              <a:t>up </a:t>
            </a:r>
            <a:r>
              <a:rPr sz="1800" spc="-10" dirty="0">
                <a:latin typeface="Calibri"/>
                <a:cs typeface="Calibri"/>
              </a:rPr>
              <a:t>to </a:t>
            </a:r>
            <a:r>
              <a:rPr sz="1800" spc="-15" dirty="0">
                <a:latin typeface="Calibri"/>
                <a:cs typeface="Calibri"/>
              </a:rPr>
              <a:t>four  </a:t>
            </a:r>
            <a:r>
              <a:rPr sz="1800" spc="-5" dirty="0">
                <a:latin typeface="Calibri"/>
                <a:cs typeface="Calibri"/>
              </a:rPr>
              <a:t>times</a:t>
            </a:r>
            <a:r>
              <a:rPr sz="1800" spc="-75" dirty="0">
                <a:latin typeface="Calibri"/>
                <a:cs typeface="Calibri"/>
              </a:rPr>
              <a:t> </a:t>
            </a:r>
            <a:r>
              <a:rPr sz="1800" spc="-15" dirty="0">
                <a:latin typeface="Calibri"/>
                <a:cs typeface="Calibri"/>
              </a:rPr>
              <a:t>faster</a:t>
            </a:r>
            <a:endParaRPr sz="1800">
              <a:latin typeface="Calibri"/>
              <a:cs typeface="Calibri"/>
            </a:endParaRPr>
          </a:p>
          <a:p>
            <a:pPr marL="299085" indent="-286385">
              <a:lnSpc>
                <a:spcPct val="100000"/>
              </a:lnSpc>
              <a:buFont typeface="Arial"/>
              <a:buChar char="•"/>
              <a:tabLst>
                <a:tab pos="299720" algn="l"/>
              </a:tabLst>
            </a:pPr>
            <a:r>
              <a:rPr sz="1800" spc="-10" dirty="0">
                <a:latin typeface="Calibri"/>
                <a:cs typeface="Calibri"/>
              </a:rPr>
              <a:t>Reporting </a:t>
            </a:r>
            <a:r>
              <a:rPr sz="1800" spc="-5" dirty="0">
                <a:latin typeface="Calibri"/>
                <a:cs typeface="Calibri"/>
              </a:rPr>
              <a:t>times</a:t>
            </a:r>
            <a:r>
              <a:rPr sz="1800" spc="-25" dirty="0">
                <a:latin typeface="Calibri"/>
                <a:cs typeface="Calibri"/>
              </a:rPr>
              <a:t> </a:t>
            </a:r>
            <a:r>
              <a:rPr sz="1800" spc="-5" dirty="0">
                <a:latin typeface="Calibri"/>
                <a:cs typeface="Calibri"/>
              </a:rPr>
              <a:t>significantly</a:t>
            </a:r>
            <a:endParaRPr sz="1800">
              <a:latin typeface="Calibri"/>
              <a:cs typeface="Calibri"/>
            </a:endParaRPr>
          </a:p>
          <a:p>
            <a:pPr marL="299085">
              <a:lnSpc>
                <a:spcPct val="100000"/>
              </a:lnSpc>
            </a:pPr>
            <a:r>
              <a:rPr sz="1800" spc="-5" dirty="0">
                <a:latin typeface="Calibri"/>
                <a:cs typeface="Calibri"/>
              </a:rPr>
              <a:t>reduced</a:t>
            </a:r>
            <a:endParaRPr sz="180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24</a:t>
            </a:fld>
            <a:endParaRP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1115">
              <a:lnSpc>
                <a:spcPct val="100000"/>
              </a:lnSpc>
            </a:pPr>
            <a:r>
              <a:rPr dirty="0"/>
              <a:t>Home </a:t>
            </a:r>
            <a:r>
              <a:rPr spc="-25" dirty="0"/>
              <a:t>Page </a:t>
            </a:r>
            <a:r>
              <a:rPr spc="-20" dirty="0"/>
              <a:t>for </a:t>
            </a:r>
            <a:r>
              <a:rPr dirty="0"/>
              <a:t>an A/R</a:t>
            </a:r>
            <a:r>
              <a:rPr spc="-50" dirty="0"/>
              <a:t> </a:t>
            </a:r>
            <a:r>
              <a:rPr spc="-5" dirty="0"/>
              <a:t>Clerk</a:t>
            </a:r>
          </a:p>
        </p:txBody>
      </p:sp>
      <p:sp>
        <p:nvSpPr>
          <p:cNvPr id="3" name="object 3"/>
          <p:cNvSpPr/>
          <p:nvPr/>
        </p:nvSpPr>
        <p:spPr>
          <a:xfrm>
            <a:off x="736091" y="2587751"/>
            <a:ext cx="7886700" cy="312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815441" y="1344548"/>
            <a:ext cx="3891279" cy="998855"/>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600" spc="-15" dirty="0">
                <a:latin typeface="Calibri"/>
                <a:cs typeface="Calibri"/>
              </a:rPr>
              <a:t>First screen </a:t>
            </a:r>
            <a:r>
              <a:rPr sz="1600" spc="-10" dirty="0">
                <a:latin typeface="Calibri"/>
                <a:cs typeface="Calibri"/>
              </a:rPr>
              <a:t>that </a:t>
            </a:r>
            <a:r>
              <a:rPr sz="1600" spc="-15" dirty="0">
                <a:latin typeface="Calibri"/>
                <a:cs typeface="Calibri"/>
              </a:rPr>
              <a:t>you </a:t>
            </a:r>
            <a:r>
              <a:rPr sz="1600" spc="-10" dirty="0">
                <a:latin typeface="Calibri"/>
                <a:cs typeface="Calibri"/>
              </a:rPr>
              <a:t>see </a:t>
            </a:r>
            <a:r>
              <a:rPr sz="1600" spc="-5" dirty="0">
                <a:latin typeface="Calibri"/>
                <a:cs typeface="Calibri"/>
              </a:rPr>
              <a:t>when </a:t>
            </a:r>
            <a:r>
              <a:rPr sz="1600" spc="-15" dirty="0">
                <a:latin typeface="Calibri"/>
                <a:cs typeface="Calibri"/>
              </a:rPr>
              <a:t>you </a:t>
            </a:r>
            <a:r>
              <a:rPr sz="1600" spc="-5" dirty="0">
                <a:latin typeface="Calibri"/>
                <a:cs typeface="Calibri"/>
              </a:rPr>
              <a:t>log</a:t>
            </a:r>
            <a:r>
              <a:rPr sz="1600" spc="150" dirty="0">
                <a:latin typeface="Calibri"/>
                <a:cs typeface="Calibri"/>
              </a:rPr>
              <a:t> </a:t>
            </a:r>
            <a:r>
              <a:rPr sz="1600" spc="-10" dirty="0">
                <a:latin typeface="Calibri"/>
                <a:cs typeface="Calibri"/>
              </a:rPr>
              <a:t>on</a:t>
            </a:r>
            <a:endParaRPr sz="1600">
              <a:latin typeface="Calibri"/>
              <a:cs typeface="Calibri"/>
            </a:endParaRPr>
          </a:p>
          <a:p>
            <a:pPr marL="755015" lvl="1" indent="-287020">
              <a:lnSpc>
                <a:spcPct val="100000"/>
              </a:lnSpc>
              <a:buFont typeface="Arial"/>
              <a:buChar char="•"/>
              <a:tabLst>
                <a:tab pos="755650" algn="l"/>
              </a:tabLst>
            </a:pPr>
            <a:r>
              <a:rPr sz="1600" spc="-20" dirty="0">
                <a:latin typeface="Calibri"/>
                <a:cs typeface="Calibri"/>
              </a:rPr>
              <a:t>Key </a:t>
            </a:r>
            <a:r>
              <a:rPr sz="1600" spc="-10" dirty="0">
                <a:latin typeface="Calibri"/>
                <a:cs typeface="Calibri"/>
              </a:rPr>
              <a:t>Drivers</a:t>
            </a:r>
            <a:r>
              <a:rPr sz="1600" spc="-25" dirty="0">
                <a:latin typeface="Calibri"/>
                <a:cs typeface="Calibri"/>
              </a:rPr>
              <a:t> </a:t>
            </a:r>
            <a:r>
              <a:rPr sz="1600" dirty="0">
                <a:latin typeface="Calibri"/>
                <a:cs typeface="Calibri"/>
              </a:rPr>
              <a:t>tile</a:t>
            </a:r>
            <a:endParaRPr sz="1600">
              <a:latin typeface="Calibri"/>
              <a:cs typeface="Calibri"/>
            </a:endParaRPr>
          </a:p>
          <a:p>
            <a:pPr marL="755015" lvl="1" indent="-287020">
              <a:lnSpc>
                <a:spcPct val="100000"/>
              </a:lnSpc>
              <a:buFont typeface="Arial"/>
              <a:buChar char="•"/>
              <a:tabLst>
                <a:tab pos="755650" algn="l"/>
              </a:tabLst>
            </a:pPr>
            <a:r>
              <a:rPr sz="1600" spc="-15" dirty="0">
                <a:latin typeface="Calibri"/>
                <a:cs typeface="Calibri"/>
              </a:rPr>
              <a:t>Favourites</a:t>
            </a:r>
            <a:endParaRPr sz="1600">
              <a:latin typeface="Calibri"/>
              <a:cs typeface="Calibri"/>
            </a:endParaRPr>
          </a:p>
          <a:p>
            <a:pPr marL="755015" lvl="1" indent="-287020">
              <a:lnSpc>
                <a:spcPct val="100000"/>
              </a:lnSpc>
              <a:buFont typeface="Arial"/>
              <a:buChar char="•"/>
              <a:tabLst>
                <a:tab pos="755650" algn="l"/>
              </a:tabLst>
            </a:pPr>
            <a:r>
              <a:rPr sz="1600" spc="-10" dirty="0">
                <a:latin typeface="Calibri"/>
                <a:cs typeface="Calibri"/>
              </a:rPr>
              <a:t>Regular transactions </a:t>
            </a:r>
            <a:r>
              <a:rPr sz="1600" spc="-5" dirty="0">
                <a:latin typeface="Calibri"/>
                <a:cs typeface="Calibri"/>
              </a:rPr>
              <a:t>in </a:t>
            </a:r>
            <a:r>
              <a:rPr sz="1600" spc="-10" dirty="0">
                <a:latin typeface="Calibri"/>
                <a:cs typeface="Calibri"/>
              </a:rPr>
              <a:t>laymans</a:t>
            </a:r>
            <a:r>
              <a:rPr sz="1600" spc="5" dirty="0">
                <a:latin typeface="Calibri"/>
                <a:cs typeface="Calibri"/>
              </a:rPr>
              <a:t> </a:t>
            </a:r>
            <a:r>
              <a:rPr sz="1600" spc="-10" dirty="0">
                <a:latin typeface="Calibri"/>
                <a:cs typeface="Calibri"/>
              </a:rPr>
              <a:t>terms</a:t>
            </a:r>
            <a:endParaRPr sz="1600">
              <a:latin typeface="Calibri"/>
              <a:cs typeface="Calibri"/>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25</a:t>
            </a:fld>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a:lnSpc>
                <a:spcPct val="100000"/>
              </a:lnSpc>
            </a:pPr>
            <a:r>
              <a:rPr spc="-15" dirty="0"/>
              <a:t>Role </a:t>
            </a:r>
            <a:r>
              <a:rPr dirty="0"/>
              <a:t>Based Fiori</a:t>
            </a:r>
            <a:r>
              <a:rPr spc="-80" dirty="0"/>
              <a:t> </a:t>
            </a:r>
            <a:r>
              <a:rPr spc="-5" dirty="0"/>
              <a:t>Apps</a:t>
            </a:r>
          </a:p>
        </p:txBody>
      </p:sp>
      <p:sp>
        <p:nvSpPr>
          <p:cNvPr id="3" name="object 3"/>
          <p:cNvSpPr/>
          <p:nvPr/>
        </p:nvSpPr>
        <p:spPr>
          <a:xfrm>
            <a:off x="199644" y="1359408"/>
            <a:ext cx="8552688" cy="45476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1051560"/>
            <a:ext cx="974090" cy="307975"/>
          </a:xfrm>
          <a:custGeom>
            <a:avLst/>
            <a:gdLst/>
            <a:ahLst/>
            <a:cxnLst/>
            <a:rect l="l" t="t" r="r" b="b"/>
            <a:pathLst>
              <a:path w="974090" h="307975">
                <a:moveTo>
                  <a:pt x="0" y="307848"/>
                </a:moveTo>
                <a:lnTo>
                  <a:pt x="973836" y="307848"/>
                </a:lnTo>
                <a:lnTo>
                  <a:pt x="973836" y="0"/>
                </a:lnTo>
                <a:lnTo>
                  <a:pt x="0" y="0"/>
                </a:lnTo>
                <a:lnTo>
                  <a:pt x="0" y="307848"/>
                </a:lnTo>
                <a:close/>
              </a:path>
            </a:pathLst>
          </a:custGeom>
          <a:solidFill>
            <a:srgbClr val="C8EFFF"/>
          </a:solidFill>
        </p:spPr>
        <p:txBody>
          <a:bodyPr wrap="square" lIns="0" tIns="0" rIns="0" bIns="0" rtlCol="0"/>
          <a:lstStyle/>
          <a:p>
            <a:endParaRPr/>
          </a:p>
        </p:txBody>
      </p:sp>
      <p:sp>
        <p:nvSpPr>
          <p:cNvPr id="5" name="object 5"/>
          <p:cNvSpPr/>
          <p:nvPr/>
        </p:nvSpPr>
        <p:spPr>
          <a:xfrm>
            <a:off x="414527" y="1051560"/>
            <a:ext cx="974090" cy="307975"/>
          </a:xfrm>
          <a:custGeom>
            <a:avLst/>
            <a:gdLst/>
            <a:ahLst/>
            <a:cxnLst/>
            <a:rect l="l" t="t" r="r" b="b"/>
            <a:pathLst>
              <a:path w="974090" h="307975">
                <a:moveTo>
                  <a:pt x="0" y="307848"/>
                </a:moveTo>
                <a:lnTo>
                  <a:pt x="973836" y="307848"/>
                </a:lnTo>
                <a:lnTo>
                  <a:pt x="973836" y="0"/>
                </a:lnTo>
                <a:lnTo>
                  <a:pt x="0" y="0"/>
                </a:lnTo>
                <a:lnTo>
                  <a:pt x="0" y="307848"/>
                </a:lnTo>
                <a:close/>
              </a:path>
            </a:pathLst>
          </a:custGeom>
          <a:ln w="9144">
            <a:solidFill>
              <a:srgbClr val="5CD2FF"/>
            </a:solidFill>
          </a:ln>
        </p:spPr>
        <p:txBody>
          <a:bodyPr wrap="square" lIns="0" tIns="0" rIns="0" bIns="0" rtlCol="0"/>
          <a:lstStyle/>
          <a:p>
            <a:endParaRPr/>
          </a:p>
        </p:txBody>
      </p:sp>
      <p:sp>
        <p:nvSpPr>
          <p:cNvPr id="6" name="object 6"/>
          <p:cNvSpPr txBox="1"/>
          <p:nvPr/>
        </p:nvSpPr>
        <p:spPr>
          <a:xfrm>
            <a:off x="414527" y="1051560"/>
            <a:ext cx="974090" cy="307975"/>
          </a:xfrm>
          <a:prstGeom prst="rect">
            <a:avLst/>
          </a:prstGeom>
          <a:ln w="9144">
            <a:solidFill>
              <a:srgbClr val="5CD2FF"/>
            </a:solidFill>
          </a:ln>
        </p:spPr>
        <p:txBody>
          <a:bodyPr vert="horz" wrap="square" lIns="0" tIns="29209" rIns="0" bIns="0" rtlCol="0">
            <a:spAutoFit/>
          </a:bodyPr>
          <a:lstStyle/>
          <a:p>
            <a:pPr marL="86360">
              <a:lnSpc>
                <a:spcPct val="100000"/>
              </a:lnSpc>
              <a:spcBef>
                <a:spcPts val="229"/>
              </a:spcBef>
            </a:pPr>
            <a:r>
              <a:rPr sz="1400" spc="-10" dirty="0">
                <a:latin typeface="Calibri"/>
                <a:cs typeface="Calibri"/>
              </a:rPr>
              <a:t>Favourites</a:t>
            </a:r>
            <a:endParaRPr sz="1400">
              <a:latin typeface="Calibri"/>
              <a:cs typeface="Calibri"/>
            </a:endParaRPr>
          </a:p>
        </p:txBody>
      </p:sp>
      <p:sp>
        <p:nvSpPr>
          <p:cNvPr id="7" name="object 7"/>
          <p:cNvSpPr/>
          <p:nvPr/>
        </p:nvSpPr>
        <p:spPr>
          <a:xfrm>
            <a:off x="656844" y="1336547"/>
            <a:ext cx="315468" cy="102107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765708" y="1358772"/>
            <a:ext cx="149225" cy="821055"/>
          </a:xfrm>
          <a:custGeom>
            <a:avLst/>
            <a:gdLst/>
            <a:ahLst/>
            <a:cxnLst/>
            <a:rect l="l" t="t" r="r" b="b"/>
            <a:pathLst>
              <a:path w="149225" h="821055">
                <a:moveTo>
                  <a:pt x="15963" y="698246"/>
                </a:moveTo>
                <a:lnTo>
                  <a:pt x="2908" y="704088"/>
                </a:lnTo>
                <a:lnTo>
                  <a:pt x="0" y="711707"/>
                </a:lnTo>
                <a:lnTo>
                  <a:pt x="2920" y="718312"/>
                </a:lnTo>
                <a:lnTo>
                  <a:pt x="48856" y="820547"/>
                </a:lnTo>
                <a:lnTo>
                  <a:pt x="66623" y="796416"/>
                </a:lnTo>
                <a:lnTo>
                  <a:pt x="64465" y="796416"/>
                </a:lnTo>
                <a:lnTo>
                  <a:pt x="38709" y="793623"/>
                </a:lnTo>
                <a:lnTo>
                  <a:pt x="43784" y="746009"/>
                </a:lnTo>
                <a:lnTo>
                  <a:pt x="23634" y="701166"/>
                </a:lnTo>
                <a:lnTo>
                  <a:pt x="15963" y="698246"/>
                </a:lnTo>
                <a:close/>
              </a:path>
              <a:path w="149225" h="821055">
                <a:moveTo>
                  <a:pt x="43784" y="746009"/>
                </a:moveTo>
                <a:lnTo>
                  <a:pt x="38709" y="793623"/>
                </a:lnTo>
                <a:lnTo>
                  <a:pt x="64465" y="796416"/>
                </a:lnTo>
                <a:lnTo>
                  <a:pt x="65182" y="789686"/>
                </a:lnTo>
                <a:lnTo>
                  <a:pt x="63411" y="789686"/>
                </a:lnTo>
                <a:lnTo>
                  <a:pt x="41147" y="787400"/>
                </a:lnTo>
                <a:lnTo>
                  <a:pt x="54329" y="769475"/>
                </a:lnTo>
                <a:lnTo>
                  <a:pt x="43784" y="746009"/>
                </a:lnTo>
                <a:close/>
              </a:path>
              <a:path w="149225" h="821055">
                <a:moveTo>
                  <a:pt x="106819" y="707898"/>
                </a:moveTo>
                <a:lnTo>
                  <a:pt x="98717" y="709167"/>
                </a:lnTo>
                <a:lnTo>
                  <a:pt x="94475" y="714882"/>
                </a:lnTo>
                <a:lnTo>
                  <a:pt x="69542" y="748788"/>
                </a:lnTo>
                <a:lnTo>
                  <a:pt x="64465" y="796416"/>
                </a:lnTo>
                <a:lnTo>
                  <a:pt x="66623" y="796416"/>
                </a:lnTo>
                <a:lnTo>
                  <a:pt x="115341" y="730250"/>
                </a:lnTo>
                <a:lnTo>
                  <a:pt x="119583" y="724535"/>
                </a:lnTo>
                <a:lnTo>
                  <a:pt x="118351" y="716406"/>
                </a:lnTo>
                <a:lnTo>
                  <a:pt x="112585" y="712088"/>
                </a:lnTo>
                <a:lnTo>
                  <a:pt x="106819" y="707898"/>
                </a:lnTo>
                <a:close/>
              </a:path>
              <a:path w="149225" h="821055">
                <a:moveTo>
                  <a:pt x="54329" y="769475"/>
                </a:moveTo>
                <a:lnTo>
                  <a:pt x="41147" y="787400"/>
                </a:lnTo>
                <a:lnTo>
                  <a:pt x="63411" y="789686"/>
                </a:lnTo>
                <a:lnTo>
                  <a:pt x="54329" y="769475"/>
                </a:lnTo>
                <a:close/>
              </a:path>
              <a:path w="149225" h="821055">
                <a:moveTo>
                  <a:pt x="69542" y="748788"/>
                </a:moveTo>
                <a:lnTo>
                  <a:pt x="54329" y="769475"/>
                </a:lnTo>
                <a:lnTo>
                  <a:pt x="63411" y="789686"/>
                </a:lnTo>
                <a:lnTo>
                  <a:pt x="65182" y="789686"/>
                </a:lnTo>
                <a:lnTo>
                  <a:pt x="69542" y="748788"/>
                </a:lnTo>
                <a:close/>
              </a:path>
              <a:path w="149225" h="821055">
                <a:moveTo>
                  <a:pt x="123304" y="0"/>
                </a:moveTo>
                <a:lnTo>
                  <a:pt x="43784" y="746009"/>
                </a:lnTo>
                <a:lnTo>
                  <a:pt x="54329" y="769475"/>
                </a:lnTo>
                <a:lnTo>
                  <a:pt x="69542" y="748788"/>
                </a:lnTo>
                <a:lnTo>
                  <a:pt x="149059" y="2793"/>
                </a:lnTo>
                <a:lnTo>
                  <a:pt x="123304" y="0"/>
                </a:lnTo>
                <a:close/>
              </a:path>
            </a:pathLst>
          </a:custGeom>
          <a:solidFill>
            <a:srgbClr val="FF0000"/>
          </a:solidFill>
        </p:spPr>
        <p:txBody>
          <a:bodyPr wrap="square" lIns="0" tIns="0" rIns="0" bIns="0" rtlCol="0"/>
          <a:lstStyle/>
          <a:p>
            <a:endParaRPr/>
          </a:p>
        </p:txBody>
      </p:sp>
      <p:sp>
        <p:nvSpPr>
          <p:cNvPr id="9" name="object 9"/>
          <p:cNvSpPr/>
          <p:nvPr/>
        </p:nvSpPr>
        <p:spPr>
          <a:xfrm>
            <a:off x="1597152" y="1022603"/>
            <a:ext cx="975360" cy="306705"/>
          </a:xfrm>
          <a:custGeom>
            <a:avLst/>
            <a:gdLst/>
            <a:ahLst/>
            <a:cxnLst/>
            <a:rect l="l" t="t" r="r" b="b"/>
            <a:pathLst>
              <a:path w="975360" h="306705">
                <a:moveTo>
                  <a:pt x="0" y="306324"/>
                </a:moveTo>
                <a:lnTo>
                  <a:pt x="975360" y="306324"/>
                </a:lnTo>
                <a:lnTo>
                  <a:pt x="975360" y="0"/>
                </a:lnTo>
                <a:lnTo>
                  <a:pt x="0" y="0"/>
                </a:lnTo>
                <a:lnTo>
                  <a:pt x="0" y="306324"/>
                </a:lnTo>
                <a:close/>
              </a:path>
            </a:pathLst>
          </a:custGeom>
          <a:solidFill>
            <a:srgbClr val="C8EFFF"/>
          </a:solidFill>
        </p:spPr>
        <p:txBody>
          <a:bodyPr wrap="square" lIns="0" tIns="0" rIns="0" bIns="0" rtlCol="0"/>
          <a:lstStyle/>
          <a:p>
            <a:endParaRPr/>
          </a:p>
        </p:txBody>
      </p:sp>
      <p:sp>
        <p:nvSpPr>
          <p:cNvPr id="10" name="object 10"/>
          <p:cNvSpPr/>
          <p:nvPr/>
        </p:nvSpPr>
        <p:spPr>
          <a:xfrm>
            <a:off x="1597152" y="1022603"/>
            <a:ext cx="975360" cy="306705"/>
          </a:xfrm>
          <a:custGeom>
            <a:avLst/>
            <a:gdLst/>
            <a:ahLst/>
            <a:cxnLst/>
            <a:rect l="l" t="t" r="r" b="b"/>
            <a:pathLst>
              <a:path w="975360" h="306705">
                <a:moveTo>
                  <a:pt x="0" y="306324"/>
                </a:moveTo>
                <a:lnTo>
                  <a:pt x="975360" y="306324"/>
                </a:lnTo>
                <a:lnTo>
                  <a:pt x="975360" y="0"/>
                </a:lnTo>
                <a:lnTo>
                  <a:pt x="0" y="0"/>
                </a:lnTo>
                <a:lnTo>
                  <a:pt x="0" y="306324"/>
                </a:lnTo>
                <a:close/>
              </a:path>
            </a:pathLst>
          </a:custGeom>
          <a:ln w="9144">
            <a:solidFill>
              <a:srgbClr val="5CD2FF"/>
            </a:solidFill>
          </a:ln>
        </p:spPr>
        <p:txBody>
          <a:bodyPr wrap="square" lIns="0" tIns="0" rIns="0" bIns="0" rtlCol="0"/>
          <a:lstStyle/>
          <a:p>
            <a:endParaRPr/>
          </a:p>
        </p:txBody>
      </p:sp>
      <p:sp>
        <p:nvSpPr>
          <p:cNvPr id="11" name="object 11"/>
          <p:cNvSpPr txBox="1"/>
          <p:nvPr/>
        </p:nvSpPr>
        <p:spPr>
          <a:xfrm>
            <a:off x="1597152" y="1022603"/>
            <a:ext cx="975360" cy="306705"/>
          </a:xfrm>
          <a:prstGeom prst="rect">
            <a:avLst/>
          </a:prstGeom>
          <a:ln w="9144">
            <a:solidFill>
              <a:srgbClr val="5CD2FF"/>
            </a:solidFill>
          </a:ln>
        </p:spPr>
        <p:txBody>
          <a:bodyPr vert="horz" wrap="square" lIns="0" tIns="29209" rIns="0" bIns="0" rtlCol="0">
            <a:spAutoFit/>
          </a:bodyPr>
          <a:lstStyle/>
          <a:p>
            <a:pPr marL="86995">
              <a:lnSpc>
                <a:spcPct val="100000"/>
              </a:lnSpc>
              <a:spcBef>
                <a:spcPts val="229"/>
              </a:spcBef>
            </a:pPr>
            <a:r>
              <a:rPr sz="1400" spc="-10" dirty="0">
                <a:latin typeface="Calibri"/>
                <a:cs typeface="Calibri"/>
              </a:rPr>
              <a:t>Search</a:t>
            </a:r>
            <a:r>
              <a:rPr sz="1400" spc="-85" dirty="0">
                <a:latin typeface="Calibri"/>
                <a:cs typeface="Calibri"/>
              </a:rPr>
              <a:t> </a:t>
            </a:r>
            <a:r>
              <a:rPr sz="1400" dirty="0">
                <a:latin typeface="Calibri"/>
                <a:cs typeface="Calibri"/>
              </a:rPr>
              <a:t>Bar</a:t>
            </a:r>
            <a:endParaRPr sz="1400">
              <a:latin typeface="Calibri"/>
              <a:cs typeface="Calibri"/>
            </a:endParaRPr>
          </a:p>
        </p:txBody>
      </p:sp>
      <p:sp>
        <p:nvSpPr>
          <p:cNvPr id="12" name="object 12"/>
          <p:cNvSpPr/>
          <p:nvPr/>
        </p:nvSpPr>
        <p:spPr>
          <a:xfrm>
            <a:off x="5300471" y="1022603"/>
            <a:ext cx="551815" cy="306705"/>
          </a:xfrm>
          <a:custGeom>
            <a:avLst/>
            <a:gdLst/>
            <a:ahLst/>
            <a:cxnLst/>
            <a:rect l="l" t="t" r="r" b="b"/>
            <a:pathLst>
              <a:path w="551814" h="306705">
                <a:moveTo>
                  <a:pt x="0" y="306324"/>
                </a:moveTo>
                <a:lnTo>
                  <a:pt x="551688" y="306324"/>
                </a:lnTo>
                <a:lnTo>
                  <a:pt x="551688" y="0"/>
                </a:lnTo>
                <a:lnTo>
                  <a:pt x="0" y="0"/>
                </a:lnTo>
                <a:lnTo>
                  <a:pt x="0" y="306324"/>
                </a:lnTo>
                <a:close/>
              </a:path>
            </a:pathLst>
          </a:custGeom>
          <a:solidFill>
            <a:srgbClr val="C8EFFF"/>
          </a:solidFill>
        </p:spPr>
        <p:txBody>
          <a:bodyPr wrap="square" lIns="0" tIns="0" rIns="0" bIns="0" rtlCol="0"/>
          <a:lstStyle/>
          <a:p>
            <a:endParaRPr/>
          </a:p>
        </p:txBody>
      </p:sp>
      <p:sp>
        <p:nvSpPr>
          <p:cNvPr id="13" name="object 13"/>
          <p:cNvSpPr/>
          <p:nvPr/>
        </p:nvSpPr>
        <p:spPr>
          <a:xfrm>
            <a:off x="5300471" y="1022603"/>
            <a:ext cx="551815" cy="306705"/>
          </a:xfrm>
          <a:custGeom>
            <a:avLst/>
            <a:gdLst/>
            <a:ahLst/>
            <a:cxnLst/>
            <a:rect l="l" t="t" r="r" b="b"/>
            <a:pathLst>
              <a:path w="551814" h="306705">
                <a:moveTo>
                  <a:pt x="0" y="306324"/>
                </a:moveTo>
                <a:lnTo>
                  <a:pt x="551688" y="306324"/>
                </a:lnTo>
                <a:lnTo>
                  <a:pt x="551688" y="0"/>
                </a:lnTo>
                <a:lnTo>
                  <a:pt x="0" y="0"/>
                </a:lnTo>
                <a:lnTo>
                  <a:pt x="0" y="306324"/>
                </a:lnTo>
                <a:close/>
              </a:path>
            </a:pathLst>
          </a:custGeom>
          <a:ln w="9144">
            <a:solidFill>
              <a:srgbClr val="5CD2FF"/>
            </a:solidFill>
          </a:ln>
        </p:spPr>
        <p:txBody>
          <a:bodyPr wrap="square" lIns="0" tIns="0" rIns="0" bIns="0" rtlCol="0"/>
          <a:lstStyle/>
          <a:p>
            <a:endParaRPr/>
          </a:p>
        </p:txBody>
      </p:sp>
      <p:sp>
        <p:nvSpPr>
          <p:cNvPr id="14" name="object 14"/>
          <p:cNvSpPr txBox="1"/>
          <p:nvPr/>
        </p:nvSpPr>
        <p:spPr>
          <a:xfrm>
            <a:off x="5300471" y="1022603"/>
            <a:ext cx="551815" cy="306705"/>
          </a:xfrm>
          <a:prstGeom prst="rect">
            <a:avLst/>
          </a:prstGeom>
          <a:ln w="9144">
            <a:solidFill>
              <a:srgbClr val="5CD2FF"/>
            </a:solidFill>
          </a:ln>
        </p:spPr>
        <p:txBody>
          <a:bodyPr vert="horz" wrap="square" lIns="0" tIns="29209" rIns="0" bIns="0" rtlCol="0">
            <a:spAutoFit/>
          </a:bodyPr>
          <a:lstStyle/>
          <a:p>
            <a:pPr marL="87630">
              <a:lnSpc>
                <a:spcPct val="100000"/>
              </a:lnSpc>
              <a:spcBef>
                <a:spcPts val="229"/>
              </a:spcBef>
            </a:pPr>
            <a:r>
              <a:rPr sz="1400" spc="-35" dirty="0">
                <a:latin typeface="Calibri"/>
                <a:cs typeface="Calibri"/>
              </a:rPr>
              <a:t>Tabs</a:t>
            </a:r>
            <a:endParaRPr sz="1400">
              <a:latin typeface="Calibri"/>
              <a:cs typeface="Calibri"/>
            </a:endParaRPr>
          </a:p>
        </p:txBody>
      </p:sp>
      <p:sp>
        <p:nvSpPr>
          <p:cNvPr id="15" name="object 15"/>
          <p:cNvSpPr txBox="1"/>
          <p:nvPr/>
        </p:nvSpPr>
        <p:spPr>
          <a:xfrm>
            <a:off x="3811523" y="1022603"/>
            <a:ext cx="561340" cy="307975"/>
          </a:xfrm>
          <a:prstGeom prst="rect">
            <a:avLst/>
          </a:prstGeom>
          <a:solidFill>
            <a:srgbClr val="C8EFFF"/>
          </a:solidFill>
          <a:ln w="9144">
            <a:solidFill>
              <a:srgbClr val="5CD2FF"/>
            </a:solidFill>
          </a:ln>
        </p:spPr>
        <p:txBody>
          <a:bodyPr vert="horz" wrap="square" lIns="0" tIns="29209" rIns="0" bIns="0" rtlCol="0">
            <a:spAutoFit/>
          </a:bodyPr>
          <a:lstStyle/>
          <a:p>
            <a:pPr marL="86995">
              <a:lnSpc>
                <a:spcPct val="100000"/>
              </a:lnSpc>
              <a:spcBef>
                <a:spcPts val="229"/>
              </a:spcBef>
            </a:pPr>
            <a:r>
              <a:rPr sz="1400" spc="-5" dirty="0">
                <a:latin typeface="Calibri"/>
                <a:cs typeface="Calibri"/>
              </a:rPr>
              <a:t>Tiles</a:t>
            </a:r>
            <a:endParaRPr sz="1400">
              <a:latin typeface="Calibri"/>
              <a:cs typeface="Calibri"/>
            </a:endParaRPr>
          </a:p>
        </p:txBody>
      </p:sp>
      <p:sp>
        <p:nvSpPr>
          <p:cNvPr id="16" name="object 16"/>
          <p:cNvSpPr/>
          <p:nvPr/>
        </p:nvSpPr>
        <p:spPr>
          <a:xfrm>
            <a:off x="6537959" y="1014983"/>
            <a:ext cx="2010410" cy="307975"/>
          </a:xfrm>
          <a:custGeom>
            <a:avLst/>
            <a:gdLst/>
            <a:ahLst/>
            <a:cxnLst/>
            <a:rect l="l" t="t" r="r" b="b"/>
            <a:pathLst>
              <a:path w="2010409" h="307975">
                <a:moveTo>
                  <a:pt x="0" y="307848"/>
                </a:moveTo>
                <a:lnTo>
                  <a:pt x="2010155" y="307848"/>
                </a:lnTo>
                <a:lnTo>
                  <a:pt x="2010155" y="0"/>
                </a:lnTo>
                <a:lnTo>
                  <a:pt x="0" y="0"/>
                </a:lnTo>
                <a:lnTo>
                  <a:pt x="0" y="307848"/>
                </a:lnTo>
                <a:close/>
              </a:path>
            </a:pathLst>
          </a:custGeom>
          <a:solidFill>
            <a:srgbClr val="C8EFFF"/>
          </a:solidFill>
        </p:spPr>
        <p:txBody>
          <a:bodyPr wrap="square" lIns="0" tIns="0" rIns="0" bIns="0" rtlCol="0"/>
          <a:lstStyle/>
          <a:p>
            <a:endParaRPr/>
          </a:p>
        </p:txBody>
      </p:sp>
      <p:sp>
        <p:nvSpPr>
          <p:cNvPr id="17" name="object 17"/>
          <p:cNvSpPr/>
          <p:nvPr/>
        </p:nvSpPr>
        <p:spPr>
          <a:xfrm>
            <a:off x="6537959" y="1014983"/>
            <a:ext cx="2010410" cy="307975"/>
          </a:xfrm>
          <a:custGeom>
            <a:avLst/>
            <a:gdLst/>
            <a:ahLst/>
            <a:cxnLst/>
            <a:rect l="l" t="t" r="r" b="b"/>
            <a:pathLst>
              <a:path w="2010409" h="307975">
                <a:moveTo>
                  <a:pt x="0" y="307848"/>
                </a:moveTo>
                <a:lnTo>
                  <a:pt x="2010155" y="307848"/>
                </a:lnTo>
                <a:lnTo>
                  <a:pt x="2010155" y="0"/>
                </a:lnTo>
                <a:lnTo>
                  <a:pt x="0" y="0"/>
                </a:lnTo>
                <a:lnTo>
                  <a:pt x="0" y="307848"/>
                </a:lnTo>
                <a:close/>
              </a:path>
            </a:pathLst>
          </a:custGeom>
          <a:ln w="9144">
            <a:solidFill>
              <a:srgbClr val="5CD2FF"/>
            </a:solidFill>
          </a:ln>
        </p:spPr>
        <p:txBody>
          <a:bodyPr wrap="square" lIns="0" tIns="0" rIns="0" bIns="0" rtlCol="0"/>
          <a:lstStyle/>
          <a:p>
            <a:endParaRPr/>
          </a:p>
        </p:txBody>
      </p:sp>
      <p:sp>
        <p:nvSpPr>
          <p:cNvPr id="18" name="object 18"/>
          <p:cNvSpPr txBox="1"/>
          <p:nvPr/>
        </p:nvSpPr>
        <p:spPr>
          <a:xfrm>
            <a:off x="6537959" y="1014983"/>
            <a:ext cx="2010410" cy="307975"/>
          </a:xfrm>
          <a:prstGeom prst="rect">
            <a:avLst/>
          </a:prstGeom>
          <a:ln w="9144">
            <a:solidFill>
              <a:srgbClr val="5CD2FF"/>
            </a:solidFill>
          </a:ln>
        </p:spPr>
        <p:txBody>
          <a:bodyPr vert="horz" wrap="square" lIns="0" tIns="29209" rIns="0" bIns="0" rtlCol="0">
            <a:spAutoFit/>
          </a:bodyPr>
          <a:lstStyle/>
          <a:p>
            <a:pPr marL="86995">
              <a:lnSpc>
                <a:spcPct val="100000"/>
              </a:lnSpc>
              <a:spcBef>
                <a:spcPts val="229"/>
              </a:spcBef>
            </a:pPr>
            <a:r>
              <a:rPr sz="1400" spc="-5" dirty="0">
                <a:latin typeface="Calibri"/>
                <a:cs typeface="Calibri"/>
              </a:rPr>
              <a:t>Additional</a:t>
            </a:r>
            <a:r>
              <a:rPr sz="1400" spc="-30" dirty="0">
                <a:latin typeface="Calibri"/>
                <a:cs typeface="Calibri"/>
              </a:rPr>
              <a:t> </a:t>
            </a:r>
            <a:r>
              <a:rPr sz="1400" dirty="0">
                <a:latin typeface="Calibri"/>
                <a:cs typeface="Calibri"/>
              </a:rPr>
              <a:t>Functionality</a:t>
            </a:r>
            <a:endParaRPr sz="1400">
              <a:latin typeface="Calibri"/>
              <a:cs typeface="Calibri"/>
            </a:endParaRPr>
          </a:p>
        </p:txBody>
      </p:sp>
      <p:sp>
        <p:nvSpPr>
          <p:cNvPr id="19" name="object 19"/>
          <p:cNvSpPr/>
          <p:nvPr/>
        </p:nvSpPr>
        <p:spPr>
          <a:xfrm>
            <a:off x="1324355" y="1296924"/>
            <a:ext cx="812292" cy="755903"/>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1482089" y="1320038"/>
            <a:ext cx="612140" cy="554355"/>
          </a:xfrm>
          <a:custGeom>
            <a:avLst/>
            <a:gdLst/>
            <a:ahLst/>
            <a:cxnLst/>
            <a:rect l="l" t="t" r="r" b="b"/>
            <a:pathLst>
              <a:path w="612139" h="554355">
                <a:moveTo>
                  <a:pt x="43434" y="436752"/>
                </a:moveTo>
                <a:lnTo>
                  <a:pt x="36194" y="440436"/>
                </a:lnTo>
                <a:lnTo>
                  <a:pt x="34035" y="447294"/>
                </a:lnTo>
                <a:lnTo>
                  <a:pt x="0" y="554227"/>
                </a:lnTo>
                <a:lnTo>
                  <a:pt x="36373" y="546608"/>
                </a:lnTo>
                <a:lnTo>
                  <a:pt x="27685" y="546608"/>
                </a:lnTo>
                <a:lnTo>
                  <a:pt x="10413" y="527303"/>
                </a:lnTo>
                <a:lnTo>
                  <a:pt x="45899" y="495274"/>
                </a:lnTo>
                <a:lnTo>
                  <a:pt x="58673" y="455167"/>
                </a:lnTo>
                <a:lnTo>
                  <a:pt x="60832" y="448310"/>
                </a:lnTo>
                <a:lnTo>
                  <a:pt x="57150" y="441071"/>
                </a:lnTo>
                <a:lnTo>
                  <a:pt x="43434" y="436752"/>
                </a:lnTo>
                <a:close/>
              </a:path>
              <a:path w="612139" h="554355">
                <a:moveTo>
                  <a:pt x="45899" y="495274"/>
                </a:moveTo>
                <a:lnTo>
                  <a:pt x="10413" y="527303"/>
                </a:lnTo>
                <a:lnTo>
                  <a:pt x="27685" y="546608"/>
                </a:lnTo>
                <a:lnTo>
                  <a:pt x="34017" y="540892"/>
                </a:lnTo>
                <a:lnTo>
                  <a:pt x="31368" y="540892"/>
                </a:lnTo>
                <a:lnTo>
                  <a:pt x="16382" y="524256"/>
                </a:lnTo>
                <a:lnTo>
                  <a:pt x="38114" y="519715"/>
                </a:lnTo>
                <a:lnTo>
                  <a:pt x="45899" y="495274"/>
                </a:lnTo>
                <a:close/>
              </a:path>
              <a:path w="612139" h="554355">
                <a:moveTo>
                  <a:pt x="111506" y="504444"/>
                </a:moveTo>
                <a:lnTo>
                  <a:pt x="63313" y="514450"/>
                </a:lnTo>
                <a:lnTo>
                  <a:pt x="27685" y="546608"/>
                </a:lnTo>
                <a:lnTo>
                  <a:pt x="36373" y="546608"/>
                </a:lnTo>
                <a:lnTo>
                  <a:pt x="116712" y="529716"/>
                </a:lnTo>
                <a:lnTo>
                  <a:pt x="121284" y="522859"/>
                </a:lnTo>
                <a:lnTo>
                  <a:pt x="119760" y="515874"/>
                </a:lnTo>
                <a:lnTo>
                  <a:pt x="118363" y="508888"/>
                </a:lnTo>
                <a:lnTo>
                  <a:pt x="111506" y="504444"/>
                </a:lnTo>
                <a:close/>
              </a:path>
              <a:path w="612139" h="554355">
                <a:moveTo>
                  <a:pt x="38114" y="519715"/>
                </a:moveTo>
                <a:lnTo>
                  <a:pt x="16382" y="524256"/>
                </a:lnTo>
                <a:lnTo>
                  <a:pt x="31368" y="540892"/>
                </a:lnTo>
                <a:lnTo>
                  <a:pt x="38114" y="519715"/>
                </a:lnTo>
                <a:close/>
              </a:path>
              <a:path w="612139" h="554355">
                <a:moveTo>
                  <a:pt x="63313" y="514450"/>
                </a:moveTo>
                <a:lnTo>
                  <a:pt x="38114" y="519715"/>
                </a:lnTo>
                <a:lnTo>
                  <a:pt x="31368" y="540892"/>
                </a:lnTo>
                <a:lnTo>
                  <a:pt x="34017" y="540892"/>
                </a:lnTo>
                <a:lnTo>
                  <a:pt x="63313" y="514450"/>
                </a:lnTo>
                <a:close/>
              </a:path>
              <a:path w="612139" h="554355">
                <a:moveTo>
                  <a:pt x="594614" y="0"/>
                </a:moveTo>
                <a:lnTo>
                  <a:pt x="45899" y="495274"/>
                </a:lnTo>
                <a:lnTo>
                  <a:pt x="38114" y="519715"/>
                </a:lnTo>
                <a:lnTo>
                  <a:pt x="63313" y="514450"/>
                </a:lnTo>
                <a:lnTo>
                  <a:pt x="611885" y="19303"/>
                </a:lnTo>
                <a:lnTo>
                  <a:pt x="594614" y="0"/>
                </a:lnTo>
                <a:close/>
              </a:path>
            </a:pathLst>
          </a:custGeom>
          <a:solidFill>
            <a:srgbClr val="FF0000"/>
          </a:solidFill>
        </p:spPr>
        <p:txBody>
          <a:bodyPr wrap="square" lIns="0" tIns="0" rIns="0" bIns="0" rtlCol="0"/>
          <a:lstStyle/>
          <a:p>
            <a:endParaRPr/>
          </a:p>
        </p:txBody>
      </p:sp>
      <p:sp>
        <p:nvSpPr>
          <p:cNvPr id="21" name="object 21"/>
          <p:cNvSpPr/>
          <p:nvPr/>
        </p:nvSpPr>
        <p:spPr>
          <a:xfrm>
            <a:off x="2546604" y="1301496"/>
            <a:ext cx="1598675" cy="2218943"/>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2704338" y="1323847"/>
            <a:ext cx="1398270" cy="2019300"/>
          </a:xfrm>
          <a:custGeom>
            <a:avLst/>
            <a:gdLst/>
            <a:ahLst/>
            <a:cxnLst/>
            <a:rect l="l" t="t" r="r" b="b"/>
            <a:pathLst>
              <a:path w="1398270" h="2019300">
                <a:moveTo>
                  <a:pt x="15239" y="1894459"/>
                </a:moveTo>
                <a:lnTo>
                  <a:pt x="9017" y="1899792"/>
                </a:lnTo>
                <a:lnTo>
                  <a:pt x="8509" y="1906904"/>
                </a:lnTo>
                <a:lnTo>
                  <a:pt x="0" y="2018791"/>
                </a:lnTo>
                <a:lnTo>
                  <a:pt x="29490" y="2004949"/>
                </a:lnTo>
                <a:lnTo>
                  <a:pt x="25273" y="2004949"/>
                </a:lnTo>
                <a:lnTo>
                  <a:pt x="3937" y="1990216"/>
                </a:lnTo>
                <a:lnTo>
                  <a:pt x="31077" y="1950872"/>
                </a:lnTo>
                <a:lnTo>
                  <a:pt x="34289" y="1908810"/>
                </a:lnTo>
                <a:lnTo>
                  <a:pt x="34798" y="1901698"/>
                </a:lnTo>
                <a:lnTo>
                  <a:pt x="29463" y="1895475"/>
                </a:lnTo>
                <a:lnTo>
                  <a:pt x="15239" y="1894459"/>
                </a:lnTo>
                <a:close/>
              </a:path>
              <a:path w="1398270" h="2019300">
                <a:moveTo>
                  <a:pt x="31077" y="1950872"/>
                </a:moveTo>
                <a:lnTo>
                  <a:pt x="3937" y="1990216"/>
                </a:lnTo>
                <a:lnTo>
                  <a:pt x="25273" y="2004949"/>
                </a:lnTo>
                <a:lnTo>
                  <a:pt x="29653" y="1998599"/>
                </a:lnTo>
                <a:lnTo>
                  <a:pt x="27431" y="1998599"/>
                </a:lnTo>
                <a:lnTo>
                  <a:pt x="9017" y="1985899"/>
                </a:lnTo>
                <a:lnTo>
                  <a:pt x="29122" y="1976470"/>
                </a:lnTo>
                <a:lnTo>
                  <a:pt x="31077" y="1950872"/>
                </a:lnTo>
                <a:close/>
              </a:path>
              <a:path w="1398270" h="2019300">
                <a:moveTo>
                  <a:pt x="97028" y="1944624"/>
                </a:moveTo>
                <a:lnTo>
                  <a:pt x="52471" y="1965519"/>
                </a:lnTo>
                <a:lnTo>
                  <a:pt x="25273" y="2004949"/>
                </a:lnTo>
                <a:lnTo>
                  <a:pt x="29490" y="2004949"/>
                </a:lnTo>
                <a:lnTo>
                  <a:pt x="107950" y="1968118"/>
                </a:lnTo>
                <a:lnTo>
                  <a:pt x="110743" y="1960372"/>
                </a:lnTo>
                <a:lnTo>
                  <a:pt x="104648" y="1947417"/>
                </a:lnTo>
                <a:lnTo>
                  <a:pt x="97028" y="1944624"/>
                </a:lnTo>
                <a:close/>
              </a:path>
              <a:path w="1398270" h="2019300">
                <a:moveTo>
                  <a:pt x="29122" y="1976470"/>
                </a:moveTo>
                <a:lnTo>
                  <a:pt x="9017" y="1985899"/>
                </a:lnTo>
                <a:lnTo>
                  <a:pt x="27431" y="1998599"/>
                </a:lnTo>
                <a:lnTo>
                  <a:pt x="29122" y="1976470"/>
                </a:lnTo>
                <a:close/>
              </a:path>
              <a:path w="1398270" h="2019300">
                <a:moveTo>
                  <a:pt x="52471" y="1965519"/>
                </a:moveTo>
                <a:lnTo>
                  <a:pt x="29122" y="1976470"/>
                </a:lnTo>
                <a:lnTo>
                  <a:pt x="27431" y="1998599"/>
                </a:lnTo>
                <a:lnTo>
                  <a:pt x="29653" y="1998599"/>
                </a:lnTo>
                <a:lnTo>
                  <a:pt x="52471" y="1965519"/>
                </a:lnTo>
                <a:close/>
              </a:path>
              <a:path w="1398270" h="2019300">
                <a:moveTo>
                  <a:pt x="1376807" y="0"/>
                </a:moveTo>
                <a:lnTo>
                  <a:pt x="31077" y="1950872"/>
                </a:lnTo>
                <a:lnTo>
                  <a:pt x="29122" y="1976470"/>
                </a:lnTo>
                <a:lnTo>
                  <a:pt x="52471" y="1965519"/>
                </a:lnTo>
                <a:lnTo>
                  <a:pt x="1398142" y="14731"/>
                </a:lnTo>
                <a:lnTo>
                  <a:pt x="1376807" y="0"/>
                </a:lnTo>
                <a:close/>
              </a:path>
            </a:pathLst>
          </a:custGeom>
          <a:solidFill>
            <a:srgbClr val="FF0000"/>
          </a:solidFill>
        </p:spPr>
        <p:txBody>
          <a:bodyPr wrap="square" lIns="0" tIns="0" rIns="0" bIns="0" rtlCol="0"/>
          <a:lstStyle/>
          <a:p>
            <a:endParaRPr/>
          </a:p>
        </p:txBody>
      </p:sp>
      <p:sp>
        <p:nvSpPr>
          <p:cNvPr id="23" name="object 23"/>
          <p:cNvSpPr/>
          <p:nvPr/>
        </p:nvSpPr>
        <p:spPr>
          <a:xfrm>
            <a:off x="4495800" y="1295400"/>
            <a:ext cx="1117091" cy="477012"/>
          </a:xfrm>
          <a:prstGeom prst="rect">
            <a:avLst/>
          </a:prstGeom>
          <a:blipFill>
            <a:blip r:embed="rId6" cstate="print"/>
            <a:stretch>
              <a:fillRect/>
            </a:stretch>
          </a:blipFill>
        </p:spPr>
        <p:txBody>
          <a:bodyPr wrap="square" lIns="0" tIns="0" rIns="0" bIns="0" rtlCol="0"/>
          <a:lstStyle/>
          <a:p>
            <a:endParaRPr/>
          </a:p>
        </p:txBody>
      </p:sp>
      <p:sp>
        <p:nvSpPr>
          <p:cNvPr id="24" name="object 24"/>
          <p:cNvSpPr/>
          <p:nvPr/>
        </p:nvSpPr>
        <p:spPr>
          <a:xfrm>
            <a:off x="4653534" y="1318767"/>
            <a:ext cx="916940" cy="305435"/>
          </a:xfrm>
          <a:custGeom>
            <a:avLst/>
            <a:gdLst/>
            <a:ahLst/>
            <a:cxnLst/>
            <a:rect l="l" t="t" r="r" b="b"/>
            <a:pathLst>
              <a:path w="916939" h="305434">
                <a:moveTo>
                  <a:pt x="90550" y="189484"/>
                </a:moveTo>
                <a:lnTo>
                  <a:pt x="82295" y="189611"/>
                </a:lnTo>
                <a:lnTo>
                  <a:pt x="0" y="275971"/>
                </a:lnTo>
                <a:lnTo>
                  <a:pt x="115696" y="305181"/>
                </a:lnTo>
                <a:lnTo>
                  <a:pt x="122681" y="300990"/>
                </a:lnTo>
                <a:lnTo>
                  <a:pt x="124460" y="294005"/>
                </a:lnTo>
                <a:lnTo>
                  <a:pt x="126237" y="287147"/>
                </a:lnTo>
                <a:lnTo>
                  <a:pt x="122795" y="281305"/>
                </a:lnTo>
                <a:lnTo>
                  <a:pt x="28193" y="281305"/>
                </a:lnTo>
                <a:lnTo>
                  <a:pt x="21081" y="256412"/>
                </a:lnTo>
                <a:lnTo>
                  <a:pt x="67104" y="243125"/>
                </a:lnTo>
                <a:lnTo>
                  <a:pt x="101091" y="207518"/>
                </a:lnTo>
                <a:lnTo>
                  <a:pt x="100837" y="199262"/>
                </a:lnTo>
                <a:lnTo>
                  <a:pt x="90550" y="189484"/>
                </a:lnTo>
                <a:close/>
              </a:path>
              <a:path w="916939" h="305434">
                <a:moveTo>
                  <a:pt x="67104" y="243125"/>
                </a:moveTo>
                <a:lnTo>
                  <a:pt x="21081" y="256412"/>
                </a:lnTo>
                <a:lnTo>
                  <a:pt x="28193" y="281305"/>
                </a:lnTo>
                <a:lnTo>
                  <a:pt x="40512" y="277749"/>
                </a:lnTo>
                <a:lnTo>
                  <a:pt x="34036" y="277749"/>
                </a:lnTo>
                <a:lnTo>
                  <a:pt x="27812" y="256286"/>
                </a:lnTo>
                <a:lnTo>
                  <a:pt x="54534" y="256286"/>
                </a:lnTo>
                <a:lnTo>
                  <a:pt x="67104" y="243125"/>
                </a:lnTo>
                <a:close/>
              </a:path>
              <a:path w="916939" h="305434">
                <a:moveTo>
                  <a:pt x="74305" y="267993"/>
                </a:moveTo>
                <a:lnTo>
                  <a:pt x="28193" y="281305"/>
                </a:lnTo>
                <a:lnTo>
                  <a:pt x="122795" y="281305"/>
                </a:lnTo>
                <a:lnTo>
                  <a:pt x="122046" y="280035"/>
                </a:lnTo>
                <a:lnTo>
                  <a:pt x="74305" y="267993"/>
                </a:lnTo>
                <a:close/>
              </a:path>
              <a:path w="916939" h="305434">
                <a:moveTo>
                  <a:pt x="27812" y="256286"/>
                </a:moveTo>
                <a:lnTo>
                  <a:pt x="34036" y="277749"/>
                </a:lnTo>
                <a:lnTo>
                  <a:pt x="49354" y="261710"/>
                </a:lnTo>
                <a:lnTo>
                  <a:pt x="27812" y="256286"/>
                </a:lnTo>
                <a:close/>
              </a:path>
              <a:path w="916939" h="305434">
                <a:moveTo>
                  <a:pt x="49354" y="261710"/>
                </a:moveTo>
                <a:lnTo>
                  <a:pt x="34036" y="277749"/>
                </a:lnTo>
                <a:lnTo>
                  <a:pt x="40512" y="277749"/>
                </a:lnTo>
                <a:lnTo>
                  <a:pt x="74305" y="267993"/>
                </a:lnTo>
                <a:lnTo>
                  <a:pt x="49354" y="261710"/>
                </a:lnTo>
                <a:close/>
              </a:path>
              <a:path w="916939" h="305434">
                <a:moveTo>
                  <a:pt x="909192" y="0"/>
                </a:moveTo>
                <a:lnTo>
                  <a:pt x="67104" y="243125"/>
                </a:lnTo>
                <a:lnTo>
                  <a:pt x="49354" y="261710"/>
                </a:lnTo>
                <a:lnTo>
                  <a:pt x="74305" y="267993"/>
                </a:lnTo>
                <a:lnTo>
                  <a:pt x="916431" y="24892"/>
                </a:lnTo>
                <a:lnTo>
                  <a:pt x="909192" y="0"/>
                </a:lnTo>
                <a:close/>
              </a:path>
              <a:path w="916939" h="305434">
                <a:moveTo>
                  <a:pt x="54534" y="256286"/>
                </a:moveTo>
                <a:lnTo>
                  <a:pt x="27812" y="256286"/>
                </a:lnTo>
                <a:lnTo>
                  <a:pt x="49354" y="261710"/>
                </a:lnTo>
                <a:lnTo>
                  <a:pt x="54534" y="256286"/>
                </a:lnTo>
                <a:close/>
              </a:path>
            </a:pathLst>
          </a:custGeom>
          <a:solidFill>
            <a:srgbClr val="FF0000"/>
          </a:solidFill>
        </p:spPr>
        <p:txBody>
          <a:bodyPr wrap="square" lIns="0" tIns="0" rIns="0" bIns="0" rtlCol="0"/>
          <a:lstStyle/>
          <a:p>
            <a:endParaRPr/>
          </a:p>
        </p:txBody>
      </p:sp>
      <p:sp>
        <p:nvSpPr>
          <p:cNvPr id="25" name="object 25"/>
          <p:cNvSpPr/>
          <p:nvPr/>
        </p:nvSpPr>
        <p:spPr>
          <a:xfrm>
            <a:off x="6089903" y="1290827"/>
            <a:ext cx="1504188" cy="1312164"/>
          </a:xfrm>
          <a:prstGeom prst="rect">
            <a:avLst/>
          </a:prstGeom>
          <a:blipFill>
            <a:blip r:embed="rId7" cstate="print"/>
            <a:stretch>
              <a:fillRect/>
            </a:stretch>
          </a:blipFill>
        </p:spPr>
        <p:txBody>
          <a:bodyPr wrap="square" lIns="0" tIns="0" rIns="0" bIns="0" rtlCol="0"/>
          <a:lstStyle/>
          <a:p>
            <a:endParaRPr/>
          </a:p>
        </p:txBody>
      </p:sp>
      <p:sp>
        <p:nvSpPr>
          <p:cNvPr id="26" name="object 26"/>
          <p:cNvSpPr/>
          <p:nvPr/>
        </p:nvSpPr>
        <p:spPr>
          <a:xfrm>
            <a:off x="6247638" y="1313688"/>
            <a:ext cx="1304290" cy="1111885"/>
          </a:xfrm>
          <a:custGeom>
            <a:avLst/>
            <a:gdLst/>
            <a:ahLst/>
            <a:cxnLst/>
            <a:rect l="l" t="t" r="r" b="b"/>
            <a:pathLst>
              <a:path w="1304290" h="1111885">
                <a:moveTo>
                  <a:pt x="46862" y="995552"/>
                </a:moveTo>
                <a:lnTo>
                  <a:pt x="39497" y="999109"/>
                </a:lnTo>
                <a:lnTo>
                  <a:pt x="37211" y="1005839"/>
                </a:lnTo>
                <a:lnTo>
                  <a:pt x="0" y="1111631"/>
                </a:lnTo>
                <a:lnTo>
                  <a:pt x="37734" y="1104900"/>
                </a:lnTo>
                <a:lnTo>
                  <a:pt x="27939" y="1104900"/>
                </a:lnTo>
                <a:lnTo>
                  <a:pt x="11175" y="1085088"/>
                </a:lnTo>
                <a:lnTo>
                  <a:pt x="47674" y="1054046"/>
                </a:lnTo>
                <a:lnTo>
                  <a:pt x="64008" y="1007617"/>
                </a:lnTo>
                <a:lnTo>
                  <a:pt x="60451" y="1000251"/>
                </a:lnTo>
                <a:lnTo>
                  <a:pt x="53721" y="997838"/>
                </a:lnTo>
                <a:lnTo>
                  <a:pt x="46862" y="995552"/>
                </a:lnTo>
                <a:close/>
              </a:path>
              <a:path w="1304290" h="1111885">
                <a:moveTo>
                  <a:pt x="47674" y="1054046"/>
                </a:moveTo>
                <a:lnTo>
                  <a:pt x="11175" y="1085088"/>
                </a:lnTo>
                <a:lnTo>
                  <a:pt x="27939" y="1104900"/>
                </a:lnTo>
                <a:lnTo>
                  <a:pt x="34510" y="1099312"/>
                </a:lnTo>
                <a:lnTo>
                  <a:pt x="31750" y="1099312"/>
                </a:lnTo>
                <a:lnTo>
                  <a:pt x="17272" y="1082294"/>
                </a:lnTo>
                <a:lnTo>
                  <a:pt x="39114" y="1078377"/>
                </a:lnTo>
                <a:lnTo>
                  <a:pt x="47674" y="1054046"/>
                </a:lnTo>
                <a:close/>
              </a:path>
              <a:path w="1304290" h="1111885">
                <a:moveTo>
                  <a:pt x="112902" y="1065149"/>
                </a:moveTo>
                <a:lnTo>
                  <a:pt x="64469" y="1073832"/>
                </a:lnTo>
                <a:lnTo>
                  <a:pt x="27939" y="1104900"/>
                </a:lnTo>
                <a:lnTo>
                  <a:pt x="37734" y="1104900"/>
                </a:lnTo>
                <a:lnTo>
                  <a:pt x="117475" y="1090676"/>
                </a:lnTo>
                <a:lnTo>
                  <a:pt x="122174" y="1083945"/>
                </a:lnTo>
                <a:lnTo>
                  <a:pt x="119634" y="1069848"/>
                </a:lnTo>
                <a:lnTo>
                  <a:pt x="112902" y="1065149"/>
                </a:lnTo>
                <a:close/>
              </a:path>
              <a:path w="1304290" h="1111885">
                <a:moveTo>
                  <a:pt x="39114" y="1078377"/>
                </a:moveTo>
                <a:lnTo>
                  <a:pt x="17272" y="1082294"/>
                </a:lnTo>
                <a:lnTo>
                  <a:pt x="31750" y="1099312"/>
                </a:lnTo>
                <a:lnTo>
                  <a:pt x="39114" y="1078377"/>
                </a:lnTo>
                <a:close/>
              </a:path>
              <a:path w="1304290" h="1111885">
                <a:moveTo>
                  <a:pt x="64469" y="1073832"/>
                </a:moveTo>
                <a:lnTo>
                  <a:pt x="39114" y="1078377"/>
                </a:lnTo>
                <a:lnTo>
                  <a:pt x="31750" y="1099312"/>
                </a:lnTo>
                <a:lnTo>
                  <a:pt x="34510" y="1099312"/>
                </a:lnTo>
                <a:lnTo>
                  <a:pt x="64469" y="1073832"/>
                </a:lnTo>
                <a:close/>
              </a:path>
              <a:path w="1304290" h="1111885">
                <a:moveTo>
                  <a:pt x="1287017" y="0"/>
                </a:moveTo>
                <a:lnTo>
                  <a:pt x="47674" y="1054046"/>
                </a:lnTo>
                <a:lnTo>
                  <a:pt x="39114" y="1078377"/>
                </a:lnTo>
                <a:lnTo>
                  <a:pt x="64469" y="1073832"/>
                </a:lnTo>
                <a:lnTo>
                  <a:pt x="1303782" y="19812"/>
                </a:lnTo>
                <a:lnTo>
                  <a:pt x="1287017" y="0"/>
                </a:lnTo>
                <a:close/>
              </a:path>
            </a:pathLst>
          </a:custGeom>
          <a:solidFill>
            <a:srgbClr val="FF0000"/>
          </a:solidFill>
        </p:spPr>
        <p:txBody>
          <a:bodyPr wrap="square" lIns="0" tIns="0" rIns="0" bIns="0" rtlCol="0"/>
          <a:lstStyle/>
          <a:p>
            <a:endParaRPr/>
          </a:p>
        </p:txBody>
      </p:sp>
      <p:sp>
        <p:nvSpPr>
          <p:cNvPr id="27" name="object 27"/>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26</a:t>
            </a:fld>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7042" y="503173"/>
            <a:ext cx="8109915" cy="492443"/>
          </a:xfrm>
          <a:prstGeom prst="rect">
            <a:avLst/>
          </a:prstGeom>
        </p:spPr>
        <p:txBody>
          <a:bodyPr vert="horz" wrap="square" lIns="0" tIns="0" rIns="0" bIns="0" rtlCol="0">
            <a:spAutoFit/>
          </a:bodyPr>
          <a:lstStyle/>
          <a:p>
            <a:pPr marL="12700">
              <a:lnSpc>
                <a:spcPct val="100000"/>
              </a:lnSpc>
            </a:pPr>
            <a:r>
              <a:rPr spc="-10" dirty="0"/>
              <a:t>Improved </a:t>
            </a:r>
            <a:r>
              <a:rPr spc="-5" dirty="0"/>
              <a:t>Mobile</a:t>
            </a:r>
            <a:r>
              <a:rPr spc="-90" dirty="0"/>
              <a:t> </a:t>
            </a:r>
            <a:r>
              <a:rPr dirty="0" smtClean="0"/>
              <a:t>Capability</a:t>
            </a:r>
            <a:endParaRPr dirty="0"/>
          </a:p>
        </p:txBody>
      </p:sp>
      <p:sp>
        <p:nvSpPr>
          <p:cNvPr id="3" name="object 3"/>
          <p:cNvSpPr txBox="1"/>
          <p:nvPr/>
        </p:nvSpPr>
        <p:spPr>
          <a:xfrm>
            <a:off x="535940" y="1261998"/>
            <a:ext cx="3469640" cy="1631216"/>
          </a:xfrm>
          <a:prstGeom prst="rect">
            <a:avLst/>
          </a:prstGeom>
        </p:spPr>
        <p:txBody>
          <a:bodyPr vert="horz" wrap="square" lIns="0" tIns="0" rIns="0" bIns="0" rtlCol="0">
            <a:spAutoFit/>
          </a:bodyPr>
          <a:lstStyle/>
          <a:p>
            <a:pPr marL="353695" indent="-340995">
              <a:lnSpc>
                <a:spcPct val="100000"/>
              </a:lnSpc>
              <a:buClr>
                <a:srgbClr val="00ADEE"/>
              </a:buClr>
              <a:buFont typeface="Wingdings"/>
              <a:buChar char=""/>
              <a:tabLst>
                <a:tab pos="354330" algn="l"/>
              </a:tabLst>
            </a:pPr>
            <a:r>
              <a:rPr sz="1600" spc="-10" dirty="0">
                <a:latin typeface="Calibri"/>
                <a:cs typeface="Calibri"/>
                <a:hlinkClick r:id="rId2"/>
              </a:rPr>
              <a:t>Diverse </a:t>
            </a:r>
            <a:r>
              <a:rPr sz="1600" spc="-5" dirty="0">
                <a:latin typeface="Calibri"/>
                <a:cs typeface="Calibri"/>
                <a:hlinkClick r:id="rId2"/>
              </a:rPr>
              <a:t>business </a:t>
            </a:r>
            <a:r>
              <a:rPr sz="1600" spc="-15" dirty="0">
                <a:latin typeface="Calibri"/>
                <a:cs typeface="Calibri"/>
                <a:hlinkClick r:id="rId2"/>
              </a:rPr>
              <a:t>front </a:t>
            </a:r>
            <a:r>
              <a:rPr sz="1600" spc="-5" dirty="0">
                <a:latin typeface="Calibri"/>
                <a:cs typeface="Calibri"/>
                <a:hlinkClick r:id="rId2"/>
              </a:rPr>
              <a:t>end </a:t>
            </a:r>
            <a:r>
              <a:rPr sz="1600" spc="-10" dirty="0">
                <a:latin typeface="Calibri"/>
                <a:cs typeface="Calibri"/>
                <a:hlinkClick r:id="rId2"/>
              </a:rPr>
              <a:t>that</a:t>
            </a:r>
            <a:r>
              <a:rPr sz="1600" dirty="0">
                <a:latin typeface="Calibri"/>
                <a:cs typeface="Calibri"/>
                <a:hlinkClick r:id="rId2"/>
              </a:rPr>
              <a:t> </a:t>
            </a:r>
            <a:r>
              <a:rPr sz="1600" spc="-10" dirty="0">
                <a:latin typeface="Calibri"/>
                <a:cs typeface="Calibri"/>
                <a:hlinkClick r:id="rId2"/>
              </a:rPr>
              <a:t>needs</a:t>
            </a:r>
            <a:endParaRPr sz="1600" dirty="0">
              <a:latin typeface="Calibri"/>
              <a:cs typeface="Calibri"/>
            </a:endParaRPr>
          </a:p>
          <a:p>
            <a:pPr marL="62230" algn="ctr">
              <a:lnSpc>
                <a:spcPct val="100000"/>
              </a:lnSpc>
            </a:pPr>
            <a:r>
              <a:rPr sz="1600" spc="-10" dirty="0">
                <a:latin typeface="Calibri"/>
                <a:cs typeface="Calibri"/>
              </a:rPr>
              <a:t>support through </a:t>
            </a:r>
            <a:r>
              <a:rPr sz="1600" spc="-5" dirty="0">
                <a:latin typeface="Calibri"/>
                <a:cs typeface="Calibri"/>
              </a:rPr>
              <a:t>mobile</a:t>
            </a:r>
            <a:r>
              <a:rPr sz="1600" spc="10" dirty="0">
                <a:latin typeface="Calibri"/>
                <a:cs typeface="Calibri"/>
              </a:rPr>
              <a:t> </a:t>
            </a:r>
            <a:r>
              <a:rPr sz="1600" spc="-10" dirty="0">
                <a:latin typeface="Calibri"/>
                <a:cs typeface="Calibri"/>
              </a:rPr>
              <a:t>interfaces</a:t>
            </a:r>
            <a:endParaRPr sz="1600" dirty="0">
              <a:latin typeface="Calibri"/>
              <a:cs typeface="Calibri"/>
            </a:endParaRPr>
          </a:p>
          <a:p>
            <a:pPr marL="353695" indent="-340995">
              <a:lnSpc>
                <a:spcPct val="100000"/>
              </a:lnSpc>
              <a:spcBef>
                <a:spcPts val="385"/>
              </a:spcBef>
              <a:buClr>
                <a:srgbClr val="00ADEE"/>
              </a:buClr>
              <a:buFont typeface="Wingdings"/>
              <a:buChar char=""/>
              <a:tabLst>
                <a:tab pos="354330" algn="l"/>
              </a:tabLst>
            </a:pPr>
            <a:r>
              <a:rPr sz="1600" spc="-10" dirty="0" err="1" smtClean="0">
                <a:latin typeface="Calibri"/>
                <a:cs typeface="Calibri"/>
              </a:rPr>
              <a:t>Inte</a:t>
            </a:r>
            <a:r>
              <a:rPr lang="en-NZ" sz="1600" spc="-10" dirty="0" err="1" smtClean="0">
                <a:latin typeface="Calibri"/>
                <a:cs typeface="Calibri"/>
              </a:rPr>
              <a:t>gration</a:t>
            </a:r>
            <a:r>
              <a:rPr sz="1600" spc="-10" dirty="0" smtClean="0">
                <a:latin typeface="Calibri"/>
                <a:cs typeface="Calibri"/>
              </a:rPr>
              <a:t> </a:t>
            </a:r>
            <a:r>
              <a:rPr sz="1600" spc="-5" dirty="0">
                <a:latin typeface="Calibri"/>
                <a:cs typeface="Calibri"/>
              </a:rPr>
              <a:t>with </a:t>
            </a:r>
            <a:r>
              <a:rPr sz="1600" spc="-10" dirty="0">
                <a:latin typeface="Calibri"/>
                <a:cs typeface="Calibri"/>
              </a:rPr>
              <a:t>CRM</a:t>
            </a:r>
            <a:r>
              <a:rPr sz="1600" spc="-40" dirty="0">
                <a:latin typeface="Calibri"/>
                <a:cs typeface="Calibri"/>
              </a:rPr>
              <a:t> </a:t>
            </a:r>
            <a:r>
              <a:rPr sz="1600" spc="-10" dirty="0" smtClean="0">
                <a:latin typeface="Calibri"/>
                <a:cs typeface="Calibri"/>
              </a:rPr>
              <a:t>platform</a:t>
            </a:r>
            <a:r>
              <a:rPr lang="en-NZ" sz="1600" spc="-10" dirty="0" smtClean="0">
                <a:latin typeface="Calibri"/>
                <a:cs typeface="Calibri"/>
              </a:rPr>
              <a:t> (Dynamics)</a:t>
            </a:r>
            <a:endParaRPr sz="1600" dirty="0">
              <a:latin typeface="Calibri"/>
              <a:cs typeface="Calibri"/>
            </a:endParaRPr>
          </a:p>
          <a:p>
            <a:pPr marL="353695" indent="-340995">
              <a:lnSpc>
                <a:spcPct val="100000"/>
              </a:lnSpc>
              <a:spcBef>
                <a:spcPts val="384"/>
              </a:spcBef>
              <a:buClr>
                <a:srgbClr val="00ADEE"/>
              </a:buClr>
              <a:buFont typeface="Wingdings"/>
              <a:buChar char=""/>
              <a:tabLst>
                <a:tab pos="354330" algn="l"/>
              </a:tabLst>
            </a:pPr>
            <a:r>
              <a:rPr sz="1600" spc="-10" dirty="0">
                <a:latin typeface="Calibri"/>
                <a:cs typeface="Calibri"/>
              </a:rPr>
              <a:t>Reporting to Executives </a:t>
            </a:r>
            <a:r>
              <a:rPr sz="1600" spc="-5" dirty="0">
                <a:latin typeface="Calibri"/>
                <a:cs typeface="Calibri"/>
              </a:rPr>
              <a:t>on the</a:t>
            </a:r>
            <a:r>
              <a:rPr sz="1600" spc="15" dirty="0">
                <a:latin typeface="Calibri"/>
                <a:cs typeface="Calibri"/>
              </a:rPr>
              <a:t> </a:t>
            </a:r>
            <a:r>
              <a:rPr sz="1600" spc="-10" dirty="0">
                <a:latin typeface="Calibri"/>
                <a:cs typeface="Calibri"/>
              </a:rPr>
              <a:t>go</a:t>
            </a:r>
            <a:endParaRPr sz="1600" dirty="0">
              <a:latin typeface="Calibri"/>
              <a:cs typeface="Calibri"/>
            </a:endParaRPr>
          </a:p>
          <a:p>
            <a:pPr marL="353695" indent="-340995">
              <a:lnSpc>
                <a:spcPct val="100000"/>
              </a:lnSpc>
              <a:spcBef>
                <a:spcPts val="380"/>
              </a:spcBef>
              <a:buClr>
                <a:srgbClr val="00ADEE"/>
              </a:buClr>
              <a:buFont typeface="Wingdings"/>
              <a:buChar char=""/>
              <a:tabLst>
                <a:tab pos="354330" algn="l"/>
              </a:tabLst>
            </a:pPr>
            <a:r>
              <a:rPr sz="1600" spc="-10" dirty="0" smtClean="0">
                <a:latin typeface="Calibri"/>
                <a:cs typeface="Calibri"/>
              </a:rPr>
              <a:t>Fiori</a:t>
            </a:r>
            <a:r>
              <a:rPr lang="en-NZ" sz="1600" spc="-10" dirty="0" smtClean="0">
                <a:latin typeface="Calibri"/>
                <a:cs typeface="Calibri"/>
              </a:rPr>
              <a:t> and Neptune</a:t>
            </a:r>
            <a:endParaRPr sz="1600" dirty="0">
              <a:latin typeface="Calibri"/>
              <a:cs typeface="Calibri"/>
            </a:endParaRPr>
          </a:p>
        </p:txBody>
      </p:sp>
      <p:sp>
        <p:nvSpPr>
          <p:cNvPr id="4" name="object 4"/>
          <p:cNvSpPr/>
          <p:nvPr/>
        </p:nvSpPr>
        <p:spPr>
          <a:xfrm>
            <a:off x="2866644" y="2356104"/>
            <a:ext cx="5801867" cy="339852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299415" y="5895543"/>
            <a:ext cx="6092190" cy="510540"/>
          </a:xfrm>
          <a:prstGeom prst="rect">
            <a:avLst/>
          </a:prstGeom>
        </p:spPr>
        <p:txBody>
          <a:bodyPr vert="horz" wrap="square" lIns="0" tIns="0" rIns="0" bIns="0" rtlCol="0">
            <a:spAutoFit/>
          </a:bodyPr>
          <a:lstStyle/>
          <a:p>
            <a:pPr marL="12700" marR="5080">
              <a:lnSpc>
                <a:spcPct val="100000"/>
              </a:lnSpc>
            </a:pPr>
            <a:r>
              <a:rPr sz="1600" spc="-15" dirty="0">
                <a:latin typeface="Calibri"/>
                <a:cs typeface="Calibri"/>
              </a:rPr>
              <a:t>Have </a:t>
            </a:r>
            <a:r>
              <a:rPr sz="1600" spc="-10" dirty="0">
                <a:latin typeface="Calibri"/>
                <a:cs typeface="Calibri"/>
              </a:rPr>
              <a:t>started project to </a:t>
            </a:r>
            <a:r>
              <a:rPr sz="1600" spc="-5" dirty="0">
                <a:latin typeface="Calibri"/>
                <a:cs typeface="Calibri"/>
              </a:rPr>
              <a:t>implement </a:t>
            </a:r>
            <a:r>
              <a:rPr sz="1600" spc="-10" dirty="0">
                <a:latin typeface="Calibri"/>
                <a:cs typeface="Calibri"/>
              </a:rPr>
              <a:t>Omni </a:t>
            </a:r>
            <a:r>
              <a:rPr sz="1600" spc="-5" dirty="0" smtClean="0">
                <a:latin typeface="Calibri"/>
                <a:cs typeface="Calibri"/>
              </a:rPr>
              <a:t>Channel</a:t>
            </a:r>
            <a:r>
              <a:rPr lang="en-NZ" sz="1600" spc="-5" dirty="0" smtClean="0">
                <a:latin typeface="Calibri"/>
                <a:cs typeface="Calibri"/>
              </a:rPr>
              <a:t> &amp; Enterprise Mapping (Hybris &amp; ArcGIS) </a:t>
            </a:r>
            <a:r>
              <a:rPr sz="1600" spc="-5" dirty="0" smtClean="0">
                <a:latin typeface="Calibri"/>
                <a:cs typeface="Calibri"/>
              </a:rPr>
              <a:t> </a:t>
            </a:r>
            <a:r>
              <a:rPr sz="1600" spc="-10" dirty="0">
                <a:latin typeface="Calibri"/>
                <a:cs typeface="Calibri"/>
              </a:rPr>
              <a:t>to </a:t>
            </a:r>
            <a:r>
              <a:rPr lang="en-NZ" sz="1600" spc="-5" dirty="0" smtClean="0">
                <a:latin typeface="Calibri"/>
                <a:cs typeface="Calibri"/>
              </a:rPr>
              <a:t>digitize the customer journey</a:t>
            </a:r>
            <a:endParaRPr sz="1600" dirty="0">
              <a:latin typeface="Calibri"/>
              <a:cs typeface="Calibri"/>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ts val="1240"/>
              </a:lnSpc>
            </a:pPr>
            <a:fld id="{81D60167-4931-47E6-BA6A-407CBD079E47}" type="slidenum">
              <a:rPr dirty="0"/>
              <a:t>27</a:t>
            </a:fld>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 y="3046"/>
            <a:ext cx="9134856" cy="68519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304800"/>
            <a:ext cx="7596188" cy="603250"/>
          </a:xfrm>
        </p:spPr>
        <p:txBody>
          <a:bodyPr/>
          <a:lstStyle/>
          <a:p>
            <a:pPr>
              <a:defRPr/>
            </a:pPr>
            <a:r>
              <a:rPr lang="en-NZ" sz="3323" dirty="0"/>
              <a:t>Our </a:t>
            </a:r>
            <a:r>
              <a:rPr lang="en-NZ" sz="3323" dirty="0" smtClean="0"/>
              <a:t>World </a:t>
            </a:r>
            <a:r>
              <a:rPr lang="en-NZ" sz="3323" dirty="0"/>
              <a:t>is Changing</a:t>
            </a:r>
          </a:p>
        </p:txBody>
      </p:sp>
      <p:sp>
        <p:nvSpPr>
          <p:cNvPr id="3" name="TextBox 2"/>
          <p:cNvSpPr txBox="1"/>
          <p:nvPr/>
        </p:nvSpPr>
        <p:spPr>
          <a:xfrm rot="21221880">
            <a:off x="1228725" y="1576388"/>
            <a:ext cx="2235200" cy="604837"/>
          </a:xfrm>
          <a:prstGeom prst="rect">
            <a:avLst/>
          </a:prstGeom>
          <a:noFill/>
        </p:spPr>
        <p:txBody>
          <a:bodyPr>
            <a:spAutoFit/>
          </a:bodyPr>
          <a:lstStyle/>
          <a:p>
            <a:pPr eaLnBrk="1" hangingPunct="1">
              <a:lnSpc>
                <a:spcPts val="2031"/>
              </a:lnSpc>
              <a:defRPr/>
            </a:pPr>
            <a:r>
              <a:rPr lang="en-NZ" sz="2215" dirty="0">
                <a:solidFill>
                  <a:srgbClr val="002060"/>
                </a:solidFill>
                <a:latin typeface="Myriad Pro Light" pitchFamily="34" charset="0"/>
              </a:rPr>
              <a:t>Gesture Technology</a:t>
            </a:r>
          </a:p>
        </p:txBody>
      </p:sp>
      <p:sp>
        <p:nvSpPr>
          <p:cNvPr id="5" name="TextBox 4"/>
          <p:cNvSpPr txBox="1">
            <a:spLocks noChangeArrowheads="1"/>
          </p:cNvSpPr>
          <p:nvPr/>
        </p:nvSpPr>
        <p:spPr bwMode="auto">
          <a:xfrm>
            <a:off x="3109913" y="1700213"/>
            <a:ext cx="3255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latin typeface="Candara" panose="020E0502030303020204" pitchFamily="34" charset="0"/>
              </a:rPr>
              <a:t>Widespread Machine to Machine Communication</a:t>
            </a:r>
          </a:p>
        </p:txBody>
      </p:sp>
      <p:sp>
        <p:nvSpPr>
          <p:cNvPr id="6" name="TextBox 5"/>
          <p:cNvSpPr txBox="1"/>
          <p:nvPr/>
        </p:nvSpPr>
        <p:spPr>
          <a:xfrm rot="20494113">
            <a:off x="282575" y="3482975"/>
            <a:ext cx="2509838" cy="606425"/>
          </a:xfrm>
          <a:prstGeom prst="rect">
            <a:avLst/>
          </a:prstGeom>
          <a:noFill/>
        </p:spPr>
        <p:txBody>
          <a:bodyPr>
            <a:spAutoFit/>
          </a:bodyPr>
          <a:lstStyle/>
          <a:p>
            <a:pPr eaLnBrk="1" hangingPunct="1">
              <a:lnSpc>
                <a:spcPts val="2031"/>
              </a:lnSpc>
              <a:defRPr/>
            </a:pPr>
            <a:r>
              <a:rPr lang="en-NZ" sz="2215" dirty="0">
                <a:solidFill>
                  <a:srgbClr val="00B0F0"/>
                </a:solidFill>
                <a:latin typeface="Myriad Pro Light" pitchFamily="34" charset="0"/>
              </a:rPr>
              <a:t>Paperless processes</a:t>
            </a:r>
          </a:p>
        </p:txBody>
      </p:sp>
      <p:sp>
        <p:nvSpPr>
          <p:cNvPr id="7" name="TextBox 6"/>
          <p:cNvSpPr txBox="1">
            <a:spLocks noChangeArrowheads="1"/>
          </p:cNvSpPr>
          <p:nvPr/>
        </p:nvSpPr>
        <p:spPr bwMode="auto">
          <a:xfrm rot="-1105887">
            <a:off x="217488" y="1250950"/>
            <a:ext cx="2406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latin typeface="Candara" panose="020E0502030303020204" pitchFamily="34" charset="0"/>
              </a:rPr>
              <a:t>Connected Cars</a:t>
            </a:r>
          </a:p>
        </p:txBody>
      </p:sp>
      <p:sp>
        <p:nvSpPr>
          <p:cNvPr id="9" name="TextBox 8"/>
          <p:cNvSpPr txBox="1">
            <a:spLocks noChangeArrowheads="1"/>
          </p:cNvSpPr>
          <p:nvPr/>
        </p:nvSpPr>
        <p:spPr bwMode="auto">
          <a:xfrm rot="-1105887">
            <a:off x="3719513" y="3522663"/>
            <a:ext cx="3257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latin typeface="Candara" panose="020E0502030303020204" pitchFamily="34" charset="0"/>
              </a:rPr>
              <a:t>Connected appliances</a:t>
            </a:r>
          </a:p>
        </p:txBody>
      </p:sp>
      <p:sp>
        <p:nvSpPr>
          <p:cNvPr id="10" name="TextBox 9"/>
          <p:cNvSpPr txBox="1"/>
          <p:nvPr/>
        </p:nvSpPr>
        <p:spPr>
          <a:xfrm rot="21059911">
            <a:off x="533400" y="4225925"/>
            <a:ext cx="3255963" cy="376238"/>
          </a:xfrm>
          <a:prstGeom prst="rect">
            <a:avLst/>
          </a:prstGeom>
          <a:noFill/>
        </p:spPr>
        <p:txBody>
          <a:bodyPr>
            <a:spAutoFit/>
          </a:bodyPr>
          <a:lstStyle/>
          <a:p>
            <a:pPr eaLnBrk="1" hangingPunct="1">
              <a:defRPr/>
            </a:pPr>
            <a:r>
              <a:rPr lang="en-NZ" sz="1846" b="1" dirty="0">
                <a:solidFill>
                  <a:srgbClr val="002060"/>
                </a:solidFill>
                <a:latin typeface="Candara" pitchFamily="34" charset="0"/>
              </a:rPr>
              <a:t>Connected Clothing</a:t>
            </a:r>
          </a:p>
        </p:txBody>
      </p:sp>
      <p:sp>
        <p:nvSpPr>
          <p:cNvPr id="11" name="TextBox 10"/>
          <p:cNvSpPr txBox="1"/>
          <p:nvPr/>
        </p:nvSpPr>
        <p:spPr>
          <a:xfrm rot="611685">
            <a:off x="3592513" y="2562225"/>
            <a:ext cx="3255962" cy="490538"/>
          </a:xfrm>
          <a:prstGeom prst="rect">
            <a:avLst/>
          </a:prstGeom>
          <a:noFill/>
        </p:spPr>
        <p:txBody>
          <a:bodyPr>
            <a:spAutoFit/>
          </a:bodyPr>
          <a:lstStyle/>
          <a:p>
            <a:pPr eaLnBrk="1" hangingPunct="1">
              <a:defRPr/>
            </a:pPr>
            <a:r>
              <a:rPr lang="en-NZ" sz="2585" dirty="0">
                <a:latin typeface="Myriad Pro Light" pitchFamily="34" charset="0"/>
              </a:rPr>
              <a:t>Crowd Workers</a:t>
            </a:r>
          </a:p>
        </p:txBody>
      </p:sp>
      <p:sp>
        <p:nvSpPr>
          <p:cNvPr id="12" name="TextBox 11"/>
          <p:cNvSpPr txBox="1"/>
          <p:nvPr/>
        </p:nvSpPr>
        <p:spPr>
          <a:xfrm rot="801002">
            <a:off x="5449888" y="4449763"/>
            <a:ext cx="3257550" cy="774700"/>
          </a:xfrm>
          <a:prstGeom prst="rect">
            <a:avLst/>
          </a:prstGeom>
          <a:noFill/>
        </p:spPr>
        <p:txBody>
          <a:bodyPr>
            <a:spAutoFit/>
          </a:bodyPr>
          <a:lstStyle/>
          <a:p>
            <a:pPr eaLnBrk="1" hangingPunct="1">
              <a:defRPr/>
            </a:pPr>
            <a:r>
              <a:rPr lang="en-NZ" sz="2215" spc="-138" dirty="0">
                <a:solidFill>
                  <a:srgbClr val="0070C0"/>
                </a:solidFill>
                <a:latin typeface="Myriad Pro Light" pitchFamily="34" charset="0"/>
              </a:rPr>
              <a:t>Mobile Devices out number human population</a:t>
            </a:r>
          </a:p>
        </p:txBody>
      </p:sp>
      <p:sp>
        <p:nvSpPr>
          <p:cNvPr id="13" name="TextBox 12"/>
          <p:cNvSpPr txBox="1">
            <a:spLocks noChangeArrowheads="1"/>
          </p:cNvSpPr>
          <p:nvPr/>
        </p:nvSpPr>
        <p:spPr bwMode="auto">
          <a:xfrm rot="-1105887">
            <a:off x="5541963" y="3278188"/>
            <a:ext cx="3257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solidFill>
                  <a:srgbClr val="0070C0"/>
                </a:solidFill>
                <a:latin typeface="Candara" panose="020E0502030303020204" pitchFamily="34" charset="0"/>
              </a:rPr>
              <a:t>Augmented Reality</a:t>
            </a:r>
          </a:p>
        </p:txBody>
      </p:sp>
      <p:sp>
        <p:nvSpPr>
          <p:cNvPr id="14" name="TextBox 13"/>
          <p:cNvSpPr txBox="1"/>
          <p:nvPr/>
        </p:nvSpPr>
        <p:spPr>
          <a:xfrm rot="1321239">
            <a:off x="347663" y="5262563"/>
            <a:ext cx="2344737" cy="376237"/>
          </a:xfrm>
          <a:prstGeom prst="rect">
            <a:avLst/>
          </a:prstGeom>
          <a:noFill/>
        </p:spPr>
        <p:txBody>
          <a:bodyPr>
            <a:spAutoFit/>
          </a:bodyPr>
          <a:lstStyle/>
          <a:p>
            <a:pPr eaLnBrk="1" hangingPunct="1">
              <a:defRPr/>
            </a:pPr>
            <a:r>
              <a:rPr lang="en-NZ" sz="1846" dirty="0">
                <a:latin typeface="Myriad Pro Light" pitchFamily="34" charset="0"/>
              </a:rPr>
              <a:t>Connected Glasses</a:t>
            </a:r>
          </a:p>
        </p:txBody>
      </p:sp>
      <p:sp>
        <p:nvSpPr>
          <p:cNvPr id="15" name="TextBox 14"/>
          <p:cNvSpPr txBox="1">
            <a:spLocks noChangeArrowheads="1"/>
          </p:cNvSpPr>
          <p:nvPr/>
        </p:nvSpPr>
        <p:spPr bwMode="auto">
          <a:xfrm rot="1086241">
            <a:off x="149225" y="2201863"/>
            <a:ext cx="2525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latin typeface="Candara" panose="020E0502030303020204" pitchFamily="34" charset="0"/>
              </a:rPr>
              <a:t>Unmanned Aerial Vehicles</a:t>
            </a:r>
          </a:p>
        </p:txBody>
      </p:sp>
      <p:sp>
        <p:nvSpPr>
          <p:cNvPr id="16" name="TextBox 15"/>
          <p:cNvSpPr txBox="1"/>
          <p:nvPr/>
        </p:nvSpPr>
        <p:spPr>
          <a:xfrm rot="20494113">
            <a:off x="1946275" y="2941638"/>
            <a:ext cx="3257550" cy="862012"/>
          </a:xfrm>
          <a:prstGeom prst="rect">
            <a:avLst/>
          </a:prstGeom>
          <a:noFill/>
        </p:spPr>
        <p:txBody>
          <a:bodyPr>
            <a:spAutoFit/>
          </a:bodyPr>
          <a:lstStyle/>
          <a:p>
            <a:pPr eaLnBrk="1" hangingPunct="1">
              <a:lnSpc>
                <a:spcPts val="2954"/>
              </a:lnSpc>
              <a:defRPr/>
            </a:pPr>
            <a:r>
              <a:rPr lang="en-NZ" sz="2954" dirty="0">
                <a:solidFill>
                  <a:srgbClr val="0070C0"/>
                </a:solidFill>
                <a:latin typeface="Myriad Pro Light" pitchFamily="34" charset="0"/>
              </a:rPr>
              <a:t>Ubiquitous Broadband</a:t>
            </a:r>
          </a:p>
        </p:txBody>
      </p:sp>
      <p:sp>
        <p:nvSpPr>
          <p:cNvPr id="17" name="TextBox 16"/>
          <p:cNvSpPr txBox="1"/>
          <p:nvPr/>
        </p:nvSpPr>
        <p:spPr>
          <a:xfrm rot="21201814">
            <a:off x="2852738" y="4240213"/>
            <a:ext cx="2716212" cy="811212"/>
          </a:xfrm>
          <a:prstGeom prst="rect">
            <a:avLst/>
          </a:prstGeom>
          <a:noFill/>
        </p:spPr>
        <p:txBody>
          <a:bodyPr>
            <a:spAutoFit/>
          </a:bodyPr>
          <a:lstStyle/>
          <a:p>
            <a:pPr eaLnBrk="1" hangingPunct="1">
              <a:lnSpc>
                <a:spcPts val="2769"/>
              </a:lnSpc>
              <a:defRPr/>
            </a:pPr>
            <a:r>
              <a:rPr lang="en-NZ" sz="2954" spc="-138" dirty="0">
                <a:latin typeface="Myriad Pro Light" pitchFamily="34" charset="0"/>
              </a:rPr>
              <a:t>Voice Recognition</a:t>
            </a:r>
          </a:p>
        </p:txBody>
      </p:sp>
      <p:sp>
        <p:nvSpPr>
          <p:cNvPr id="18" name="TextBox 17"/>
          <p:cNvSpPr txBox="1">
            <a:spLocks noChangeArrowheads="1"/>
          </p:cNvSpPr>
          <p:nvPr/>
        </p:nvSpPr>
        <p:spPr bwMode="auto">
          <a:xfrm rot="357920">
            <a:off x="2759075" y="1247775"/>
            <a:ext cx="3257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solidFill>
                  <a:srgbClr val="00B0F0"/>
                </a:solidFill>
                <a:latin typeface="Candara" panose="020E0502030303020204" pitchFamily="34" charset="0"/>
              </a:rPr>
              <a:t>Connected Houses</a:t>
            </a:r>
          </a:p>
        </p:txBody>
      </p:sp>
      <p:sp>
        <p:nvSpPr>
          <p:cNvPr id="19" name="TextBox 18"/>
          <p:cNvSpPr txBox="1"/>
          <p:nvPr/>
        </p:nvSpPr>
        <p:spPr>
          <a:xfrm rot="783789">
            <a:off x="5648325" y="2171700"/>
            <a:ext cx="3255963" cy="938213"/>
          </a:xfrm>
          <a:prstGeom prst="rect">
            <a:avLst/>
          </a:prstGeom>
          <a:noFill/>
        </p:spPr>
        <p:txBody>
          <a:bodyPr>
            <a:spAutoFit/>
          </a:bodyPr>
          <a:lstStyle/>
          <a:p>
            <a:pPr eaLnBrk="1" hangingPunct="1">
              <a:lnSpc>
                <a:spcPts val="3323"/>
              </a:lnSpc>
              <a:defRPr/>
            </a:pPr>
            <a:r>
              <a:rPr lang="en-NZ" sz="3323" dirty="0">
                <a:solidFill>
                  <a:srgbClr val="0A94D6"/>
                </a:solidFill>
                <a:latin typeface="Myriad Pro Light" pitchFamily="34" charset="0"/>
              </a:rPr>
              <a:t>Internet of Things</a:t>
            </a:r>
          </a:p>
        </p:txBody>
      </p:sp>
      <p:sp>
        <p:nvSpPr>
          <p:cNvPr id="20" name="TextBox 19"/>
          <p:cNvSpPr txBox="1"/>
          <p:nvPr/>
        </p:nvSpPr>
        <p:spPr>
          <a:xfrm rot="20494113">
            <a:off x="7254875" y="3489325"/>
            <a:ext cx="1812925" cy="822325"/>
          </a:xfrm>
          <a:prstGeom prst="rect">
            <a:avLst/>
          </a:prstGeom>
          <a:noFill/>
        </p:spPr>
        <p:txBody>
          <a:bodyPr>
            <a:spAutoFit/>
          </a:bodyPr>
          <a:lstStyle/>
          <a:p>
            <a:pPr eaLnBrk="1" hangingPunct="1">
              <a:lnSpc>
                <a:spcPts val="1939"/>
              </a:lnSpc>
              <a:defRPr/>
            </a:pPr>
            <a:r>
              <a:rPr lang="en-NZ" sz="2215" dirty="0">
                <a:latin typeface="Myriad Pro Light" pitchFamily="34" charset="0"/>
              </a:rPr>
              <a:t>Human Computation Model</a:t>
            </a:r>
          </a:p>
        </p:txBody>
      </p:sp>
      <p:sp>
        <p:nvSpPr>
          <p:cNvPr id="21" name="TextBox 20"/>
          <p:cNvSpPr txBox="1">
            <a:spLocks noChangeArrowheads="1"/>
          </p:cNvSpPr>
          <p:nvPr/>
        </p:nvSpPr>
        <p:spPr bwMode="auto">
          <a:xfrm rot="-1370065">
            <a:off x="5345113" y="5202238"/>
            <a:ext cx="1770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solidFill>
                  <a:srgbClr val="0070C0"/>
                </a:solidFill>
                <a:latin typeface="Candara" panose="020E0502030303020204" pitchFamily="34" charset="0"/>
              </a:rPr>
              <a:t>Connected Cities</a:t>
            </a:r>
          </a:p>
        </p:txBody>
      </p:sp>
      <p:sp>
        <p:nvSpPr>
          <p:cNvPr id="22" name="TextBox 21"/>
          <p:cNvSpPr txBox="1">
            <a:spLocks noChangeArrowheads="1"/>
          </p:cNvSpPr>
          <p:nvPr/>
        </p:nvSpPr>
        <p:spPr bwMode="auto">
          <a:xfrm rot="270926">
            <a:off x="7005638" y="1812925"/>
            <a:ext cx="2527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latin typeface="Candara" panose="020E0502030303020204" pitchFamily="34" charset="0"/>
              </a:rPr>
              <a:t>Drones</a:t>
            </a:r>
          </a:p>
        </p:txBody>
      </p:sp>
      <p:sp>
        <p:nvSpPr>
          <p:cNvPr id="23" name="TextBox 22"/>
          <p:cNvSpPr txBox="1"/>
          <p:nvPr/>
        </p:nvSpPr>
        <p:spPr>
          <a:xfrm>
            <a:off x="90488" y="2884488"/>
            <a:ext cx="1814512" cy="577850"/>
          </a:xfrm>
          <a:prstGeom prst="rect">
            <a:avLst/>
          </a:prstGeom>
          <a:noFill/>
        </p:spPr>
        <p:txBody>
          <a:bodyPr>
            <a:spAutoFit/>
          </a:bodyPr>
          <a:lstStyle/>
          <a:p>
            <a:pPr eaLnBrk="1" hangingPunct="1">
              <a:lnSpc>
                <a:spcPts val="1939"/>
              </a:lnSpc>
              <a:defRPr/>
            </a:pPr>
            <a:r>
              <a:rPr lang="en-NZ" sz="2215" dirty="0">
                <a:latin typeface="Myriad Pro Light" pitchFamily="34" charset="0"/>
              </a:rPr>
              <a:t>Sensors Everywhere</a:t>
            </a:r>
          </a:p>
        </p:txBody>
      </p:sp>
      <p:pic>
        <p:nvPicPr>
          <p:cNvPr id="47126" name="Picture 1045" descr="\\AKL1ITF1\paulmal1$\My Documents\My Pictures\earth_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69850"/>
            <a:ext cx="11223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2801938" y="5216525"/>
            <a:ext cx="2235200" cy="604838"/>
          </a:xfrm>
          <a:prstGeom prst="rect">
            <a:avLst/>
          </a:prstGeom>
          <a:noFill/>
        </p:spPr>
        <p:txBody>
          <a:bodyPr>
            <a:spAutoFit/>
          </a:bodyPr>
          <a:lstStyle/>
          <a:p>
            <a:pPr eaLnBrk="1" hangingPunct="1">
              <a:lnSpc>
                <a:spcPts val="2031"/>
              </a:lnSpc>
              <a:defRPr/>
            </a:pPr>
            <a:r>
              <a:rPr lang="en-NZ" sz="2215" dirty="0">
                <a:solidFill>
                  <a:srgbClr val="002060"/>
                </a:solidFill>
                <a:latin typeface="Myriad Pro Light" pitchFamily="34" charset="0"/>
              </a:rPr>
              <a:t>Real Time Analytics</a:t>
            </a:r>
          </a:p>
        </p:txBody>
      </p:sp>
      <p:sp>
        <p:nvSpPr>
          <p:cNvPr id="26" name="TextBox 25"/>
          <p:cNvSpPr txBox="1"/>
          <p:nvPr/>
        </p:nvSpPr>
        <p:spPr>
          <a:xfrm>
            <a:off x="6524625" y="5476875"/>
            <a:ext cx="2235200" cy="347663"/>
          </a:xfrm>
          <a:prstGeom prst="rect">
            <a:avLst/>
          </a:prstGeom>
          <a:noFill/>
        </p:spPr>
        <p:txBody>
          <a:bodyPr>
            <a:spAutoFit/>
          </a:bodyPr>
          <a:lstStyle/>
          <a:p>
            <a:pPr eaLnBrk="1" hangingPunct="1">
              <a:lnSpc>
                <a:spcPts val="2031"/>
              </a:lnSpc>
              <a:defRPr/>
            </a:pPr>
            <a:r>
              <a:rPr lang="en-NZ" sz="2215" dirty="0">
                <a:solidFill>
                  <a:srgbClr val="002060"/>
                </a:solidFill>
                <a:latin typeface="Myriad Pro Light" pitchFamily="34" charset="0"/>
              </a:rPr>
              <a:t>Big Data</a:t>
            </a:r>
          </a:p>
        </p:txBody>
      </p:sp>
      <p:sp>
        <p:nvSpPr>
          <p:cNvPr id="27" name="TextBox 26"/>
          <p:cNvSpPr txBox="1"/>
          <p:nvPr/>
        </p:nvSpPr>
        <p:spPr>
          <a:xfrm rot="1321239">
            <a:off x="5432425" y="1458913"/>
            <a:ext cx="2346325" cy="376237"/>
          </a:xfrm>
          <a:prstGeom prst="rect">
            <a:avLst/>
          </a:prstGeom>
          <a:noFill/>
        </p:spPr>
        <p:txBody>
          <a:bodyPr>
            <a:spAutoFit/>
          </a:bodyPr>
          <a:lstStyle/>
          <a:p>
            <a:pPr eaLnBrk="1" hangingPunct="1">
              <a:defRPr/>
            </a:pPr>
            <a:r>
              <a:rPr lang="en-NZ" sz="1846" dirty="0">
                <a:latin typeface="Myriad Pro Light" pitchFamily="34" charset="0"/>
              </a:rPr>
              <a:t>Smart ‘Iron’</a:t>
            </a:r>
          </a:p>
        </p:txBody>
      </p:sp>
      <p:sp>
        <p:nvSpPr>
          <p:cNvPr id="28" name="TextBox 27"/>
          <p:cNvSpPr txBox="1">
            <a:spLocks noChangeArrowheads="1"/>
          </p:cNvSpPr>
          <p:nvPr/>
        </p:nvSpPr>
        <p:spPr bwMode="auto">
          <a:xfrm rot="-1105887">
            <a:off x="1709738" y="2219325"/>
            <a:ext cx="3255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NZ" altLang="en-US">
                <a:solidFill>
                  <a:srgbClr val="0070C0"/>
                </a:solidFill>
                <a:latin typeface="Candara" panose="020E0502030303020204" pitchFamily="34" charset="0"/>
              </a:rPr>
              <a:t>Geo Spatial</a:t>
            </a:r>
          </a:p>
        </p:txBody>
      </p:sp>
    </p:spTree>
    <p:extLst>
      <p:ext uri="{BB962C8B-B14F-4D97-AF65-F5344CB8AC3E}">
        <p14:creationId xmlns:p14="http://schemas.microsoft.com/office/powerpoint/2010/main" val="731984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
                                        <p:tgtEl>
                                          <p:spTgt spid="3">
                                            <p:txEl>
                                              <p:pRg st="0" end="0"/>
                                            </p:txEl>
                                          </p:spTgt>
                                        </p:tgtEl>
                                      </p:cBhvr>
                                    </p:animEffect>
                                  </p:childTnLst>
                                </p:cTn>
                              </p:par>
                            </p:childTnLst>
                          </p:cTn>
                        </p:par>
                        <p:par>
                          <p:cTn id="10" fill="hold" nodeType="afterGroup">
                            <p:stCondLst>
                              <p:cond delay="300"/>
                            </p:stCondLst>
                            <p:childTnLst>
                              <p:par>
                                <p:cTn id="11" presetID="53" presetClass="entr" presetSubtype="16"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3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1">
                                            <p:txEl>
                                              <p:pRg st="0" end="0"/>
                                            </p:txEl>
                                          </p:spTgt>
                                        </p:tgtEl>
                                      </p:cBhvr>
                                    </p:animEffect>
                                  </p:childTnLst>
                                </p:cTn>
                              </p:par>
                            </p:childTnLst>
                          </p:cTn>
                        </p:par>
                        <p:par>
                          <p:cTn id="16" fill="hold" nodeType="afterGroup">
                            <p:stCondLst>
                              <p:cond delay="600"/>
                            </p:stCondLst>
                            <p:childTnLst>
                              <p:par>
                                <p:cTn id="17" presetID="53" presetClass="entr" presetSubtype="16" fill="hold" grpId="0"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3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3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1" dur="300"/>
                                        <p:tgtEl>
                                          <p:spTgt spid="7">
                                            <p:txEl>
                                              <p:pRg st="0" end="0"/>
                                            </p:txEl>
                                          </p:spTgt>
                                        </p:tgtEl>
                                      </p:cBhvr>
                                    </p:animEffect>
                                  </p:childTnLst>
                                </p:cTn>
                              </p:par>
                            </p:childTnLst>
                          </p:cTn>
                        </p:par>
                        <p:par>
                          <p:cTn id="22" fill="hold" nodeType="afterGroup">
                            <p:stCondLst>
                              <p:cond delay="900"/>
                            </p:stCondLst>
                            <p:childTnLst>
                              <p:par>
                                <p:cTn id="23" presetID="53" presetClass="entr" presetSubtype="16" fill="hold" grpId="0" nodeType="after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p:cTn id="25" dur="3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6" dur="3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7" dur="300"/>
                                        <p:tgtEl>
                                          <p:spTgt spid="18">
                                            <p:txEl>
                                              <p:pRg st="0" end="0"/>
                                            </p:txEl>
                                          </p:spTgt>
                                        </p:tgtEl>
                                      </p:cBhvr>
                                    </p:animEffect>
                                  </p:childTnLst>
                                </p:cTn>
                              </p:par>
                            </p:childTnLst>
                          </p:cTn>
                        </p:par>
                        <p:par>
                          <p:cTn id="28" fill="hold" nodeType="afterGroup">
                            <p:stCondLst>
                              <p:cond delay="1200"/>
                            </p:stCondLst>
                            <p:childTnLst>
                              <p:par>
                                <p:cTn id="29" presetID="53" presetClass="entr" presetSubtype="16" fill="hold" grpId="0"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p:cTn id="31" dur="3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2" dur="3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3" dur="300"/>
                                        <p:tgtEl>
                                          <p:spTgt spid="15">
                                            <p:txEl>
                                              <p:pRg st="0" end="0"/>
                                            </p:txEl>
                                          </p:spTgt>
                                        </p:tgtEl>
                                      </p:cBhvr>
                                    </p:animEffect>
                                  </p:childTnLst>
                                </p:cTn>
                              </p:par>
                            </p:childTnLst>
                          </p:cTn>
                        </p:par>
                        <p:par>
                          <p:cTn id="34" fill="hold" nodeType="afterGroup">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p:cTn id="37" dur="3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8" dur="3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9" dur="300"/>
                                        <p:tgtEl>
                                          <p:spTgt spid="6">
                                            <p:txEl>
                                              <p:pRg st="0" end="0"/>
                                            </p:txEl>
                                          </p:spTgt>
                                        </p:tgtEl>
                                      </p:cBhvr>
                                    </p:animEffect>
                                  </p:childTnLst>
                                </p:cTn>
                              </p:par>
                            </p:childTnLst>
                          </p:cTn>
                        </p:par>
                        <p:par>
                          <p:cTn id="40" fill="hold" nodeType="afterGroup">
                            <p:stCondLst>
                              <p:cond delay="1800"/>
                            </p:stCondLst>
                            <p:childTnLst>
                              <p:par>
                                <p:cTn id="41" presetID="53" presetClass="entr" presetSubtype="16"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p:cTn id="43" dur="3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4" dur="3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5" dur="300"/>
                                        <p:tgtEl>
                                          <p:spTgt spid="10">
                                            <p:txEl>
                                              <p:pRg st="0" end="0"/>
                                            </p:txEl>
                                          </p:spTgt>
                                        </p:tgtEl>
                                      </p:cBhvr>
                                    </p:animEffect>
                                  </p:childTnLst>
                                </p:cTn>
                              </p:par>
                            </p:childTnLst>
                          </p:cTn>
                        </p:par>
                        <p:par>
                          <p:cTn id="46" fill="hold" nodeType="afterGroup">
                            <p:stCondLst>
                              <p:cond delay="2100"/>
                            </p:stCondLst>
                            <p:childTnLst>
                              <p:par>
                                <p:cTn id="47" presetID="53" presetClass="entr" presetSubtype="16" fill="hold" grpId="0" nodeType="after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p:cTn id="49" dur="3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0" dur="3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51" dur="300"/>
                                        <p:tgtEl>
                                          <p:spTgt spid="14">
                                            <p:txEl>
                                              <p:pRg st="0" end="0"/>
                                            </p:txEl>
                                          </p:spTgt>
                                        </p:tgtEl>
                                      </p:cBhvr>
                                    </p:animEffect>
                                  </p:childTnLst>
                                </p:cTn>
                              </p:par>
                            </p:childTnLst>
                          </p:cTn>
                        </p:par>
                        <p:par>
                          <p:cTn id="52" fill="hold" nodeType="afterGroup">
                            <p:stCondLst>
                              <p:cond delay="2400"/>
                            </p:stCondLst>
                            <p:childTnLst>
                              <p:par>
                                <p:cTn id="53" presetID="53" presetClass="entr" presetSubtype="16" fill="hold" grpId="0" nodeType="afterEffect">
                                  <p:stCondLst>
                                    <p:cond delay="0"/>
                                  </p:stCondLst>
                                  <p:childTnLst>
                                    <p:set>
                                      <p:cBhvr>
                                        <p:cTn id="54" dur="1" fill="hold">
                                          <p:stCondLst>
                                            <p:cond delay="0"/>
                                          </p:stCondLst>
                                        </p:cTn>
                                        <p:tgtEl>
                                          <p:spTgt spid="17">
                                            <p:txEl>
                                              <p:pRg st="0" end="0"/>
                                            </p:txEl>
                                          </p:spTgt>
                                        </p:tgtEl>
                                        <p:attrNameLst>
                                          <p:attrName>style.visibility</p:attrName>
                                        </p:attrNameLst>
                                      </p:cBhvr>
                                      <p:to>
                                        <p:strVal val="visible"/>
                                      </p:to>
                                    </p:set>
                                    <p:anim calcmode="lin" valueType="num">
                                      <p:cBhvr>
                                        <p:cTn id="55" dur="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6" dur="3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57" dur="300"/>
                                        <p:tgtEl>
                                          <p:spTgt spid="17">
                                            <p:txEl>
                                              <p:pRg st="0" end="0"/>
                                            </p:txEl>
                                          </p:spTgt>
                                        </p:tgtEl>
                                      </p:cBhvr>
                                    </p:animEffect>
                                  </p:childTnLst>
                                </p:cTn>
                              </p:par>
                            </p:childTnLst>
                          </p:cTn>
                        </p:par>
                        <p:par>
                          <p:cTn id="58" fill="hold" nodeType="afterGroup">
                            <p:stCondLst>
                              <p:cond delay="2700"/>
                            </p:stCondLst>
                            <p:childTnLst>
                              <p:par>
                                <p:cTn id="59" presetID="53" presetClass="entr" presetSubtype="16" fill="hold" grpId="0" nodeType="after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 calcmode="lin" valueType="num">
                                      <p:cBhvr>
                                        <p:cTn id="61" dur="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62" dur="3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63" dur="300"/>
                                        <p:tgtEl>
                                          <p:spTgt spid="16">
                                            <p:txEl>
                                              <p:pRg st="0" end="0"/>
                                            </p:txEl>
                                          </p:spTgt>
                                        </p:tgtEl>
                                      </p:cBhvr>
                                    </p:animEffect>
                                  </p:childTnLst>
                                </p:cTn>
                              </p:par>
                            </p:childTnLst>
                          </p:cTn>
                        </p:par>
                        <p:par>
                          <p:cTn id="64" fill="hold" nodeType="afterGroup">
                            <p:stCondLst>
                              <p:cond delay="3000"/>
                            </p:stCondLst>
                            <p:childTnLst>
                              <p:par>
                                <p:cTn id="65" presetID="53" presetClass="entr" presetSubtype="16" fill="hold" grpId="0" nodeType="after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300" fill="hold"/>
                                        <p:tgtEl>
                                          <p:spTgt spid="5">
                                            <p:txEl>
                                              <p:pRg st="0" end="0"/>
                                            </p:txEl>
                                          </p:spTgt>
                                        </p:tgtEl>
                                        <p:attrNameLst>
                                          <p:attrName>ppt_w</p:attrName>
                                        </p:attrNameLst>
                                      </p:cBhvr>
                                      <p:tavLst>
                                        <p:tav tm="0">
                                          <p:val>
                                            <p:fltVal val="0"/>
                                          </p:val>
                                        </p:tav>
                                        <p:tav tm="100000">
                                          <p:val>
                                            <p:strVal val="#ppt_w"/>
                                          </p:val>
                                        </p:tav>
                                      </p:tavLst>
                                    </p:anim>
                                    <p:anim calcmode="lin" valueType="num">
                                      <p:cBhvr>
                                        <p:cTn id="68" dur="3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69" dur="300"/>
                                        <p:tgtEl>
                                          <p:spTgt spid="5">
                                            <p:txEl>
                                              <p:pRg st="0" end="0"/>
                                            </p:txEl>
                                          </p:spTgt>
                                        </p:tgtEl>
                                      </p:cBhvr>
                                    </p:animEffect>
                                  </p:childTnLst>
                                </p:cTn>
                              </p:par>
                            </p:childTnLst>
                          </p:cTn>
                        </p:par>
                        <p:par>
                          <p:cTn id="70" fill="hold" nodeType="afterGroup">
                            <p:stCondLst>
                              <p:cond delay="3300"/>
                            </p:stCondLst>
                            <p:childTnLst>
                              <p:par>
                                <p:cTn id="71" presetID="53" presetClass="entr" presetSubtype="16" fill="hold" grpId="0" nodeType="afterEffect">
                                  <p:stCondLst>
                                    <p:cond delay="0"/>
                                  </p:stCondLst>
                                  <p:childTnLst>
                                    <p:set>
                                      <p:cBhvr>
                                        <p:cTn id="72" dur="1" fill="hold">
                                          <p:stCondLst>
                                            <p:cond delay="0"/>
                                          </p:stCondLst>
                                        </p:cTn>
                                        <p:tgtEl>
                                          <p:spTgt spid="9">
                                            <p:txEl>
                                              <p:pRg st="0" end="0"/>
                                            </p:txEl>
                                          </p:spTgt>
                                        </p:tgtEl>
                                        <p:attrNameLst>
                                          <p:attrName>style.visibility</p:attrName>
                                        </p:attrNameLst>
                                      </p:cBhvr>
                                      <p:to>
                                        <p:strVal val="visible"/>
                                      </p:to>
                                    </p:set>
                                    <p:anim calcmode="lin" valueType="num">
                                      <p:cBhvr>
                                        <p:cTn id="73" dur="300" fill="hold"/>
                                        <p:tgtEl>
                                          <p:spTgt spid="9">
                                            <p:txEl>
                                              <p:pRg st="0" end="0"/>
                                            </p:txEl>
                                          </p:spTgt>
                                        </p:tgtEl>
                                        <p:attrNameLst>
                                          <p:attrName>ppt_w</p:attrName>
                                        </p:attrNameLst>
                                      </p:cBhvr>
                                      <p:tavLst>
                                        <p:tav tm="0">
                                          <p:val>
                                            <p:fltVal val="0"/>
                                          </p:val>
                                        </p:tav>
                                        <p:tav tm="100000">
                                          <p:val>
                                            <p:strVal val="#ppt_w"/>
                                          </p:val>
                                        </p:tav>
                                      </p:tavLst>
                                    </p:anim>
                                    <p:anim calcmode="lin" valueType="num">
                                      <p:cBhvr>
                                        <p:cTn id="74" dur="3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5" dur="300"/>
                                        <p:tgtEl>
                                          <p:spTgt spid="9">
                                            <p:txEl>
                                              <p:pRg st="0" end="0"/>
                                            </p:txEl>
                                          </p:spTgt>
                                        </p:tgtEl>
                                      </p:cBhvr>
                                    </p:animEffect>
                                  </p:childTnLst>
                                </p:cTn>
                              </p:par>
                            </p:childTnLst>
                          </p:cTn>
                        </p:par>
                        <p:par>
                          <p:cTn id="76" fill="hold" nodeType="afterGroup">
                            <p:stCondLst>
                              <p:cond delay="3600"/>
                            </p:stCondLst>
                            <p:childTnLst>
                              <p:par>
                                <p:cTn id="77" presetID="53" presetClass="entr" presetSubtype="16" fill="hold" grpId="0" nodeType="afterEffect">
                                  <p:stCondLst>
                                    <p:cond delay="0"/>
                                  </p:stCondLst>
                                  <p:childTnLst>
                                    <p:set>
                                      <p:cBhvr>
                                        <p:cTn id="78" dur="1" fill="hold">
                                          <p:stCondLst>
                                            <p:cond delay="0"/>
                                          </p:stCondLst>
                                        </p:cTn>
                                        <p:tgtEl>
                                          <p:spTgt spid="13">
                                            <p:txEl>
                                              <p:pRg st="0" end="0"/>
                                            </p:txEl>
                                          </p:spTgt>
                                        </p:tgtEl>
                                        <p:attrNameLst>
                                          <p:attrName>style.visibility</p:attrName>
                                        </p:attrNameLst>
                                      </p:cBhvr>
                                      <p:to>
                                        <p:strVal val="visible"/>
                                      </p:to>
                                    </p:set>
                                    <p:anim calcmode="lin" valueType="num">
                                      <p:cBhvr>
                                        <p:cTn id="79"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0"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81" dur="300"/>
                                        <p:tgtEl>
                                          <p:spTgt spid="13">
                                            <p:txEl>
                                              <p:pRg st="0" end="0"/>
                                            </p:txEl>
                                          </p:spTgt>
                                        </p:tgtEl>
                                      </p:cBhvr>
                                    </p:animEffect>
                                  </p:childTnLst>
                                </p:cTn>
                              </p:par>
                            </p:childTnLst>
                          </p:cTn>
                        </p:par>
                        <p:par>
                          <p:cTn id="82" fill="hold" nodeType="afterGroup">
                            <p:stCondLst>
                              <p:cond delay="3900"/>
                            </p:stCondLst>
                            <p:childTnLst>
                              <p:par>
                                <p:cTn id="83" presetID="53" presetClass="entr" presetSubtype="16" fill="hold" grpId="0" nodeType="afterEffect">
                                  <p:stCondLst>
                                    <p:cond delay="0"/>
                                  </p:stCondLst>
                                  <p:childTnLst>
                                    <p:set>
                                      <p:cBhvr>
                                        <p:cTn id="84" dur="1" fill="hold">
                                          <p:stCondLst>
                                            <p:cond delay="0"/>
                                          </p:stCondLst>
                                        </p:cTn>
                                        <p:tgtEl>
                                          <p:spTgt spid="12">
                                            <p:txEl>
                                              <p:pRg st="0" end="0"/>
                                            </p:txEl>
                                          </p:spTgt>
                                        </p:tgtEl>
                                        <p:attrNameLst>
                                          <p:attrName>style.visibility</p:attrName>
                                        </p:attrNameLst>
                                      </p:cBhvr>
                                      <p:to>
                                        <p:strVal val="visible"/>
                                      </p:to>
                                    </p:set>
                                    <p:anim calcmode="lin" valueType="num">
                                      <p:cBhvr>
                                        <p:cTn id="85" dur="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6" dur="3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87" dur="300"/>
                                        <p:tgtEl>
                                          <p:spTgt spid="12">
                                            <p:txEl>
                                              <p:pRg st="0" end="0"/>
                                            </p:txEl>
                                          </p:spTgt>
                                        </p:tgtEl>
                                      </p:cBhvr>
                                    </p:animEffect>
                                  </p:childTnLst>
                                </p:cTn>
                              </p:par>
                            </p:childTnLst>
                          </p:cTn>
                        </p:par>
                        <p:par>
                          <p:cTn id="88" fill="hold" nodeType="afterGroup">
                            <p:stCondLst>
                              <p:cond delay="4200"/>
                            </p:stCondLst>
                            <p:childTnLst>
                              <p:par>
                                <p:cTn id="89" presetID="53" presetClass="entr" presetSubtype="16" fill="hold" grpId="0" nodeType="afterEffect">
                                  <p:stCondLst>
                                    <p:cond delay="0"/>
                                  </p:stCondLst>
                                  <p:childTnLst>
                                    <p:set>
                                      <p:cBhvr>
                                        <p:cTn id="90" dur="1" fill="hold">
                                          <p:stCondLst>
                                            <p:cond delay="0"/>
                                          </p:stCondLst>
                                        </p:cTn>
                                        <p:tgtEl>
                                          <p:spTgt spid="20">
                                            <p:txEl>
                                              <p:pRg st="0" end="0"/>
                                            </p:txEl>
                                          </p:spTgt>
                                        </p:tgtEl>
                                        <p:attrNameLst>
                                          <p:attrName>style.visibility</p:attrName>
                                        </p:attrNameLst>
                                      </p:cBhvr>
                                      <p:to>
                                        <p:strVal val="visible"/>
                                      </p:to>
                                    </p:set>
                                    <p:anim calcmode="lin" valueType="num">
                                      <p:cBhvr>
                                        <p:cTn id="91" dur="3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92" dur="3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93" dur="300"/>
                                        <p:tgtEl>
                                          <p:spTgt spid="20">
                                            <p:txEl>
                                              <p:pRg st="0" end="0"/>
                                            </p:txEl>
                                          </p:spTgt>
                                        </p:tgtEl>
                                      </p:cBhvr>
                                    </p:animEffect>
                                  </p:childTnLst>
                                </p:cTn>
                              </p:par>
                            </p:childTnLst>
                          </p:cTn>
                        </p:par>
                        <p:par>
                          <p:cTn id="94" fill="hold" nodeType="afterGroup">
                            <p:stCondLst>
                              <p:cond delay="4500"/>
                            </p:stCondLst>
                            <p:childTnLst>
                              <p:par>
                                <p:cTn id="95" presetID="53" presetClass="entr" presetSubtype="16" fill="hold" grpId="0" nodeType="after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 calcmode="lin" valueType="num">
                                      <p:cBhvr>
                                        <p:cTn id="97" dur="3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8" dur="3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9" dur="300"/>
                                        <p:tgtEl>
                                          <p:spTgt spid="19">
                                            <p:txEl>
                                              <p:pRg st="0" end="0"/>
                                            </p:txEl>
                                          </p:spTgt>
                                        </p:tgtEl>
                                      </p:cBhvr>
                                    </p:animEffect>
                                  </p:childTnLst>
                                </p:cTn>
                              </p:par>
                            </p:childTnLst>
                          </p:cTn>
                        </p:par>
                        <p:par>
                          <p:cTn id="100" fill="hold" nodeType="afterGroup">
                            <p:stCondLst>
                              <p:cond delay="4800"/>
                            </p:stCondLst>
                            <p:childTnLst>
                              <p:par>
                                <p:cTn id="101" presetID="53" presetClass="entr" presetSubtype="16" fill="hold" grpId="0" nodeType="afterEffect">
                                  <p:stCondLst>
                                    <p:cond delay="0"/>
                                  </p:stCondLst>
                                  <p:childTnLst>
                                    <p:set>
                                      <p:cBhvr>
                                        <p:cTn id="102" dur="1" fill="hold">
                                          <p:stCondLst>
                                            <p:cond delay="0"/>
                                          </p:stCondLst>
                                        </p:cTn>
                                        <p:tgtEl>
                                          <p:spTgt spid="21">
                                            <p:txEl>
                                              <p:pRg st="0" end="0"/>
                                            </p:txEl>
                                          </p:spTgt>
                                        </p:tgtEl>
                                        <p:attrNameLst>
                                          <p:attrName>style.visibility</p:attrName>
                                        </p:attrNameLst>
                                      </p:cBhvr>
                                      <p:to>
                                        <p:strVal val="visible"/>
                                      </p:to>
                                    </p:set>
                                    <p:anim calcmode="lin" valueType="num">
                                      <p:cBhvr>
                                        <p:cTn id="103" dur="3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04" dur="3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05" dur="300"/>
                                        <p:tgtEl>
                                          <p:spTgt spid="21">
                                            <p:txEl>
                                              <p:pRg st="0" end="0"/>
                                            </p:txEl>
                                          </p:spTgt>
                                        </p:tgtEl>
                                      </p:cBhvr>
                                    </p:animEffect>
                                  </p:childTnLst>
                                </p:cTn>
                              </p:par>
                            </p:childTnLst>
                          </p:cTn>
                        </p:par>
                        <p:par>
                          <p:cTn id="106" fill="hold" nodeType="afterGroup">
                            <p:stCondLst>
                              <p:cond delay="5100"/>
                            </p:stCondLst>
                            <p:childTnLst>
                              <p:par>
                                <p:cTn id="107" presetID="53" presetClass="entr" presetSubtype="16" fill="hold" grpId="0" nodeType="afterEffect">
                                  <p:stCondLst>
                                    <p:cond delay="0"/>
                                  </p:stCondLst>
                                  <p:childTnLst>
                                    <p:set>
                                      <p:cBhvr>
                                        <p:cTn id="108" dur="1" fill="hold">
                                          <p:stCondLst>
                                            <p:cond delay="0"/>
                                          </p:stCondLst>
                                        </p:cTn>
                                        <p:tgtEl>
                                          <p:spTgt spid="22">
                                            <p:txEl>
                                              <p:pRg st="0" end="0"/>
                                            </p:txEl>
                                          </p:spTgt>
                                        </p:tgtEl>
                                        <p:attrNameLst>
                                          <p:attrName>style.visibility</p:attrName>
                                        </p:attrNameLst>
                                      </p:cBhvr>
                                      <p:to>
                                        <p:strVal val="visible"/>
                                      </p:to>
                                    </p:set>
                                    <p:anim calcmode="lin" valueType="num">
                                      <p:cBhvr>
                                        <p:cTn id="109" dur="3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10" dur="3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11" dur="300"/>
                                        <p:tgtEl>
                                          <p:spTgt spid="22">
                                            <p:txEl>
                                              <p:pRg st="0" end="0"/>
                                            </p:txEl>
                                          </p:spTgt>
                                        </p:tgtEl>
                                      </p:cBhvr>
                                    </p:animEffect>
                                  </p:childTnLst>
                                </p:cTn>
                              </p:par>
                            </p:childTnLst>
                          </p:cTn>
                        </p:par>
                        <p:par>
                          <p:cTn id="112" fill="hold" nodeType="afterGroup">
                            <p:stCondLst>
                              <p:cond delay="5400"/>
                            </p:stCondLst>
                            <p:childTnLst>
                              <p:par>
                                <p:cTn id="113" presetID="53" presetClass="entr" presetSubtype="16" fill="hold" grpId="0" nodeType="afterEffect">
                                  <p:stCondLst>
                                    <p:cond delay="0"/>
                                  </p:stCondLst>
                                  <p:childTnLst>
                                    <p:set>
                                      <p:cBhvr>
                                        <p:cTn id="114" dur="1" fill="hold">
                                          <p:stCondLst>
                                            <p:cond delay="0"/>
                                          </p:stCondLst>
                                        </p:cTn>
                                        <p:tgtEl>
                                          <p:spTgt spid="23">
                                            <p:txEl>
                                              <p:pRg st="0" end="0"/>
                                            </p:txEl>
                                          </p:spTgt>
                                        </p:tgtEl>
                                        <p:attrNameLst>
                                          <p:attrName>style.visibility</p:attrName>
                                        </p:attrNameLst>
                                      </p:cBhvr>
                                      <p:to>
                                        <p:strVal val="visible"/>
                                      </p:to>
                                    </p:set>
                                    <p:anim calcmode="lin" valueType="num">
                                      <p:cBhvr>
                                        <p:cTn id="115" dur="3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16" dur="3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17" dur="300"/>
                                        <p:tgtEl>
                                          <p:spTgt spid="23">
                                            <p:txEl>
                                              <p:pRg st="0" end="0"/>
                                            </p:txEl>
                                          </p:spTgt>
                                        </p:tgtEl>
                                      </p:cBhvr>
                                    </p:animEffect>
                                  </p:childTnLst>
                                </p:cTn>
                              </p:par>
                            </p:childTnLst>
                          </p:cTn>
                        </p:par>
                        <p:par>
                          <p:cTn id="118" fill="hold" nodeType="afterGroup">
                            <p:stCondLst>
                              <p:cond delay="5700"/>
                            </p:stCondLst>
                            <p:childTnLst>
                              <p:par>
                                <p:cTn id="119" presetID="53" presetClass="entr" presetSubtype="16" fill="hold" grpId="0" nodeType="afterEffect">
                                  <p:stCondLst>
                                    <p:cond delay="0"/>
                                  </p:stCondLst>
                                  <p:childTnLst>
                                    <p:set>
                                      <p:cBhvr>
                                        <p:cTn id="120" dur="1" fill="hold">
                                          <p:stCondLst>
                                            <p:cond delay="0"/>
                                          </p:stCondLst>
                                        </p:cTn>
                                        <p:tgtEl>
                                          <p:spTgt spid="25">
                                            <p:txEl>
                                              <p:pRg st="0" end="0"/>
                                            </p:txEl>
                                          </p:spTgt>
                                        </p:tgtEl>
                                        <p:attrNameLst>
                                          <p:attrName>style.visibility</p:attrName>
                                        </p:attrNameLst>
                                      </p:cBhvr>
                                      <p:to>
                                        <p:strVal val="visible"/>
                                      </p:to>
                                    </p:set>
                                    <p:anim calcmode="lin" valueType="num">
                                      <p:cBhvr>
                                        <p:cTn id="121" dur="3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122" dur="3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123" dur="300"/>
                                        <p:tgtEl>
                                          <p:spTgt spid="25">
                                            <p:txEl>
                                              <p:pRg st="0" end="0"/>
                                            </p:txEl>
                                          </p:spTgt>
                                        </p:tgtEl>
                                      </p:cBhvr>
                                    </p:animEffect>
                                  </p:childTnLst>
                                </p:cTn>
                              </p:par>
                            </p:childTnLst>
                          </p:cTn>
                        </p:par>
                        <p:par>
                          <p:cTn id="124" fill="hold" nodeType="afterGroup">
                            <p:stCondLst>
                              <p:cond delay="6000"/>
                            </p:stCondLst>
                            <p:childTnLst>
                              <p:par>
                                <p:cTn id="125" presetID="53" presetClass="entr" presetSubtype="16" fill="hold" grpId="0" nodeType="afterEffect">
                                  <p:stCondLst>
                                    <p:cond delay="0"/>
                                  </p:stCondLst>
                                  <p:childTnLst>
                                    <p:set>
                                      <p:cBhvr>
                                        <p:cTn id="126" dur="1" fill="hold">
                                          <p:stCondLst>
                                            <p:cond delay="0"/>
                                          </p:stCondLst>
                                        </p:cTn>
                                        <p:tgtEl>
                                          <p:spTgt spid="26">
                                            <p:txEl>
                                              <p:pRg st="0" end="0"/>
                                            </p:txEl>
                                          </p:spTgt>
                                        </p:tgtEl>
                                        <p:attrNameLst>
                                          <p:attrName>style.visibility</p:attrName>
                                        </p:attrNameLst>
                                      </p:cBhvr>
                                      <p:to>
                                        <p:strVal val="visible"/>
                                      </p:to>
                                    </p:set>
                                    <p:anim calcmode="lin" valueType="num">
                                      <p:cBhvr>
                                        <p:cTn id="127" dur="3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128" dur="3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129" dur="300"/>
                                        <p:tgtEl>
                                          <p:spTgt spid="26">
                                            <p:txEl>
                                              <p:pRg st="0" end="0"/>
                                            </p:txEl>
                                          </p:spTgt>
                                        </p:tgtEl>
                                      </p:cBhvr>
                                    </p:animEffect>
                                  </p:childTnLst>
                                </p:cTn>
                              </p:par>
                            </p:childTnLst>
                          </p:cTn>
                        </p:par>
                        <p:par>
                          <p:cTn id="130" fill="hold" nodeType="afterGroup">
                            <p:stCondLst>
                              <p:cond delay="6300"/>
                            </p:stCondLst>
                            <p:childTnLst>
                              <p:par>
                                <p:cTn id="131" presetID="53" presetClass="entr" presetSubtype="16" fill="hold" grpId="0" nodeType="afterEffect">
                                  <p:stCondLst>
                                    <p:cond delay="0"/>
                                  </p:stCondLst>
                                  <p:childTnLst>
                                    <p:set>
                                      <p:cBhvr>
                                        <p:cTn id="132" dur="1" fill="hold">
                                          <p:stCondLst>
                                            <p:cond delay="0"/>
                                          </p:stCondLst>
                                        </p:cTn>
                                        <p:tgtEl>
                                          <p:spTgt spid="27">
                                            <p:txEl>
                                              <p:pRg st="0" end="0"/>
                                            </p:txEl>
                                          </p:spTgt>
                                        </p:tgtEl>
                                        <p:attrNameLst>
                                          <p:attrName>style.visibility</p:attrName>
                                        </p:attrNameLst>
                                      </p:cBhvr>
                                      <p:to>
                                        <p:strVal val="visible"/>
                                      </p:to>
                                    </p:set>
                                    <p:anim calcmode="lin" valueType="num">
                                      <p:cBhvr>
                                        <p:cTn id="133" dur="3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134" dur="3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135" dur="300"/>
                                        <p:tgtEl>
                                          <p:spTgt spid="27">
                                            <p:txEl>
                                              <p:pRg st="0" end="0"/>
                                            </p:txEl>
                                          </p:spTgt>
                                        </p:tgtEl>
                                      </p:cBhvr>
                                    </p:animEffect>
                                  </p:childTnLst>
                                </p:cTn>
                              </p:par>
                            </p:childTnLst>
                          </p:cTn>
                        </p:par>
                        <p:par>
                          <p:cTn id="136" fill="hold" nodeType="afterGroup">
                            <p:stCondLst>
                              <p:cond delay="6600"/>
                            </p:stCondLst>
                            <p:childTnLst>
                              <p:par>
                                <p:cTn id="137" presetID="53" presetClass="entr" presetSubtype="16" fill="hold" grpId="0" nodeType="afterEffect">
                                  <p:stCondLst>
                                    <p:cond delay="0"/>
                                  </p:stCondLst>
                                  <p:childTnLst>
                                    <p:set>
                                      <p:cBhvr>
                                        <p:cTn id="138" dur="1" fill="hold">
                                          <p:stCondLst>
                                            <p:cond delay="0"/>
                                          </p:stCondLst>
                                        </p:cTn>
                                        <p:tgtEl>
                                          <p:spTgt spid="28">
                                            <p:txEl>
                                              <p:pRg st="0" end="0"/>
                                            </p:txEl>
                                          </p:spTgt>
                                        </p:tgtEl>
                                        <p:attrNameLst>
                                          <p:attrName>style.visibility</p:attrName>
                                        </p:attrNameLst>
                                      </p:cBhvr>
                                      <p:to>
                                        <p:strVal val="visible"/>
                                      </p:to>
                                    </p:set>
                                    <p:anim calcmode="lin" valueType="num">
                                      <p:cBhvr>
                                        <p:cTn id="139" dur="3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0" dur="3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41" dur="3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P spid="9" grpId="0" build="p"/>
      <p:bldP spid="10" grpId="0" build="p"/>
      <p:bldP spid="11" grpId="0" build="p"/>
      <p:bldP spid="12" grpId="0" build="p"/>
      <p:bldP spid="13" grpId="0" build="p"/>
      <p:bldP spid="14" grpId="0" build="p"/>
      <p:bldP spid="15" grpId="0" build="p"/>
      <p:bldP spid="16" grpId="0" build="p"/>
      <p:bldP spid="17" grpId="0" build="p"/>
      <p:bldP spid="18" grpId="0" build="p"/>
      <p:bldP spid="19" grpId="0" build="p"/>
      <p:bldP spid="20" grpId="0" build="p"/>
      <p:bldP spid="21" grpId="0" build="p"/>
      <p:bldP spid="22" grpId="0" build="p"/>
      <p:bldP spid="23" grpId="0" build="p"/>
      <p:bldP spid="25" grpId="0" build="p"/>
      <p:bldP spid="26" grpId="0" build="p"/>
      <p:bldP spid="27" grpId="0" build="p"/>
      <p:bldP spid="2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773113" y="604838"/>
            <a:ext cx="7597775" cy="547687"/>
          </a:xfrm>
        </p:spPr>
        <p:txBody>
          <a:bodyPr/>
          <a:lstStyle/>
          <a:p>
            <a:pPr defTabSz="420576">
              <a:defRPr/>
            </a:pPr>
            <a:r>
              <a:rPr altLang="en-US" sz="2954" dirty="0" smtClean="0"/>
              <a:t>Our Customers Digital Future</a:t>
            </a:r>
          </a:p>
        </p:txBody>
      </p:sp>
      <p:grpSp>
        <p:nvGrpSpPr>
          <p:cNvPr id="48131" name="Group 687"/>
          <p:cNvGrpSpPr>
            <a:grpSpLocks/>
          </p:cNvGrpSpPr>
          <p:nvPr/>
        </p:nvGrpSpPr>
        <p:grpSpPr bwMode="auto">
          <a:xfrm>
            <a:off x="733425" y="1524000"/>
            <a:ext cx="7486650" cy="4183063"/>
            <a:chOff x="414691" y="1365083"/>
            <a:chExt cx="8107989" cy="4531757"/>
          </a:xfrm>
        </p:grpSpPr>
        <p:grpSp>
          <p:nvGrpSpPr>
            <p:cNvPr id="48136" name="Group 3"/>
            <p:cNvGrpSpPr>
              <a:grpSpLocks/>
            </p:cNvGrpSpPr>
            <p:nvPr/>
          </p:nvGrpSpPr>
          <p:grpSpPr bwMode="auto">
            <a:xfrm>
              <a:off x="414691" y="1365083"/>
              <a:ext cx="8107989" cy="4531757"/>
              <a:chOff x="414691" y="1365083"/>
              <a:chExt cx="8107989" cy="4531757"/>
            </a:xfrm>
          </p:grpSpPr>
          <p:sp>
            <p:nvSpPr>
              <p:cNvPr id="556" name="TextBox 132"/>
              <p:cNvSpPr txBox="1">
                <a:spLocks noChangeArrowheads="1"/>
              </p:cNvSpPr>
              <p:nvPr/>
            </p:nvSpPr>
            <p:spPr bwMode="auto">
              <a:xfrm>
                <a:off x="837627" y="2754707"/>
                <a:ext cx="1253335" cy="362885"/>
              </a:xfrm>
              <a:prstGeom prst="rect">
                <a:avLst/>
              </a:prstGeom>
              <a:noFill/>
              <a:ln w="9525">
                <a:noFill/>
                <a:miter lim="800000"/>
                <a:headEnd/>
                <a:tailEnd/>
              </a:ln>
            </p:spPr>
            <p:txBody>
              <a:bodyPr>
                <a:spAutoFit/>
              </a:bodyPr>
              <a:lstStyle/>
              <a:p>
                <a:pPr algn="r" eaLnBrk="1" hangingPunct="1">
                  <a:defRPr/>
                </a:pPr>
                <a:r>
                  <a:rPr lang="en-US" sz="789" b="1" dirty="0">
                    <a:solidFill>
                      <a:prstClr val="black"/>
                    </a:solidFill>
                  </a:rPr>
                  <a:t>Weather Stations &amp; Laboratories  </a:t>
                </a:r>
              </a:p>
            </p:txBody>
          </p:sp>
          <p:grpSp>
            <p:nvGrpSpPr>
              <p:cNvPr id="8" name="Group 4"/>
              <p:cNvGrpSpPr>
                <a:grpSpLocks noChangeAspect="1"/>
              </p:cNvGrpSpPr>
              <p:nvPr/>
            </p:nvGrpSpPr>
            <p:grpSpPr bwMode="auto">
              <a:xfrm>
                <a:off x="2540947" y="1933063"/>
                <a:ext cx="3503375" cy="3503375"/>
                <a:chOff x="1559" y="1111"/>
                <a:chExt cx="2323" cy="2323"/>
              </a:xfrm>
              <a:solidFill>
                <a:schemeClr val="tx1"/>
              </a:solidFill>
            </p:grpSpPr>
            <p:sp>
              <p:nvSpPr>
                <p:cNvPr id="18" name="Freeform 5"/>
                <p:cNvSpPr>
                  <a:spLocks/>
                </p:cNvSpPr>
                <p:nvPr/>
              </p:nvSpPr>
              <p:spPr bwMode="auto">
                <a:xfrm>
                  <a:off x="2610" y="1283"/>
                  <a:ext cx="181" cy="238"/>
                </a:xfrm>
                <a:custGeom>
                  <a:avLst/>
                  <a:gdLst>
                    <a:gd name="T0" fmla="*/ 129 w 131"/>
                    <a:gd name="T1" fmla="*/ 61 h 172"/>
                    <a:gd name="T2" fmla="*/ 65 w 131"/>
                    <a:gd name="T3" fmla="*/ 0 h 172"/>
                    <a:gd name="T4" fmla="*/ 65 w 131"/>
                    <a:gd name="T5" fmla="*/ 0 h 172"/>
                    <a:gd name="T6" fmla="*/ 3 w 131"/>
                    <a:gd name="T7" fmla="*/ 63 h 172"/>
                    <a:gd name="T8" fmla="*/ 52 w 131"/>
                    <a:gd name="T9" fmla="*/ 77 h 172"/>
                    <a:gd name="T10" fmla="*/ 52 w 131"/>
                    <a:gd name="T11" fmla="*/ 90 h 172"/>
                    <a:gd name="T12" fmla="*/ 21 w 131"/>
                    <a:gd name="T13" fmla="*/ 81 h 172"/>
                    <a:gd name="T14" fmla="*/ 17 w 131"/>
                    <a:gd name="T15" fmla="*/ 81 h 172"/>
                    <a:gd name="T16" fmla="*/ 11 w 131"/>
                    <a:gd name="T17" fmla="*/ 88 h 172"/>
                    <a:gd name="T18" fmla="*/ 37 w 131"/>
                    <a:gd name="T19" fmla="*/ 172 h 172"/>
                    <a:gd name="T20" fmla="*/ 98 w 131"/>
                    <a:gd name="T21" fmla="*/ 171 h 172"/>
                    <a:gd name="T22" fmla="*/ 122 w 131"/>
                    <a:gd name="T23" fmla="*/ 87 h 172"/>
                    <a:gd name="T24" fmla="*/ 121 w 131"/>
                    <a:gd name="T25" fmla="*/ 83 h 172"/>
                    <a:gd name="T26" fmla="*/ 111 w 131"/>
                    <a:gd name="T27" fmla="*/ 80 h 172"/>
                    <a:gd name="T28" fmla="*/ 81 w 131"/>
                    <a:gd name="T29" fmla="*/ 90 h 172"/>
                    <a:gd name="T30" fmla="*/ 81 w 131"/>
                    <a:gd name="T31" fmla="*/ 77 h 172"/>
                    <a:gd name="T32" fmla="*/ 129 w 131"/>
                    <a:gd name="T33" fmla="*/ 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72">
                      <a:moveTo>
                        <a:pt x="129" y="61"/>
                      </a:moveTo>
                      <a:cubicBezTo>
                        <a:pt x="131" y="49"/>
                        <a:pt x="83" y="0"/>
                        <a:pt x="65" y="0"/>
                      </a:cubicBezTo>
                      <a:cubicBezTo>
                        <a:pt x="65" y="0"/>
                        <a:pt x="65" y="0"/>
                        <a:pt x="65" y="0"/>
                      </a:cubicBezTo>
                      <a:cubicBezTo>
                        <a:pt x="47" y="1"/>
                        <a:pt x="0" y="53"/>
                        <a:pt x="3" y="63"/>
                      </a:cubicBezTo>
                      <a:cubicBezTo>
                        <a:pt x="5" y="65"/>
                        <a:pt x="34" y="72"/>
                        <a:pt x="52" y="77"/>
                      </a:cubicBezTo>
                      <a:cubicBezTo>
                        <a:pt x="52" y="82"/>
                        <a:pt x="52" y="86"/>
                        <a:pt x="52" y="90"/>
                      </a:cubicBezTo>
                      <a:cubicBezTo>
                        <a:pt x="42" y="88"/>
                        <a:pt x="31" y="84"/>
                        <a:pt x="21" y="81"/>
                      </a:cubicBezTo>
                      <a:cubicBezTo>
                        <a:pt x="20" y="81"/>
                        <a:pt x="19" y="81"/>
                        <a:pt x="17" y="81"/>
                      </a:cubicBezTo>
                      <a:cubicBezTo>
                        <a:pt x="13" y="82"/>
                        <a:pt x="11" y="85"/>
                        <a:pt x="11" y="88"/>
                      </a:cubicBezTo>
                      <a:cubicBezTo>
                        <a:pt x="22" y="121"/>
                        <a:pt x="38" y="172"/>
                        <a:pt x="37" y="172"/>
                      </a:cubicBezTo>
                      <a:cubicBezTo>
                        <a:pt x="58" y="170"/>
                        <a:pt x="78" y="169"/>
                        <a:pt x="98" y="171"/>
                      </a:cubicBezTo>
                      <a:cubicBezTo>
                        <a:pt x="98" y="171"/>
                        <a:pt x="112" y="119"/>
                        <a:pt x="122" y="87"/>
                      </a:cubicBezTo>
                      <a:cubicBezTo>
                        <a:pt x="122" y="85"/>
                        <a:pt x="122" y="84"/>
                        <a:pt x="121" y="83"/>
                      </a:cubicBezTo>
                      <a:cubicBezTo>
                        <a:pt x="119" y="80"/>
                        <a:pt x="115" y="79"/>
                        <a:pt x="111" y="80"/>
                      </a:cubicBezTo>
                      <a:cubicBezTo>
                        <a:pt x="102" y="83"/>
                        <a:pt x="91" y="87"/>
                        <a:pt x="81" y="90"/>
                      </a:cubicBezTo>
                      <a:cubicBezTo>
                        <a:pt x="81" y="85"/>
                        <a:pt x="81" y="81"/>
                        <a:pt x="81" y="77"/>
                      </a:cubicBezTo>
                      <a:cubicBezTo>
                        <a:pt x="99" y="71"/>
                        <a:pt x="128" y="63"/>
                        <a:pt x="12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096" name="Freeform 6"/>
                <p:cNvSpPr>
                  <a:spLocks/>
                </p:cNvSpPr>
                <p:nvPr/>
              </p:nvSpPr>
              <p:spPr bwMode="auto">
                <a:xfrm>
                  <a:off x="2714" y="1111"/>
                  <a:ext cx="192" cy="219"/>
                </a:xfrm>
                <a:custGeom>
                  <a:avLst/>
                  <a:gdLst>
                    <a:gd name="T0" fmla="*/ 136 w 139"/>
                    <a:gd name="T1" fmla="*/ 117 h 158"/>
                    <a:gd name="T2" fmla="*/ 64 w 139"/>
                    <a:gd name="T3" fmla="*/ 158 h 158"/>
                    <a:gd name="T4" fmla="*/ 63 w 139"/>
                    <a:gd name="T5" fmla="*/ 158 h 158"/>
                    <a:gd name="T6" fmla="*/ 0 w 139"/>
                    <a:gd name="T7" fmla="*/ 105 h 158"/>
                    <a:gd name="T8" fmla="*/ 52 w 139"/>
                    <a:gd name="T9" fmla="*/ 87 h 158"/>
                    <a:gd name="T10" fmla="*/ 53 w 139"/>
                    <a:gd name="T11" fmla="*/ 74 h 158"/>
                    <a:gd name="T12" fmla="*/ 16 w 139"/>
                    <a:gd name="T13" fmla="*/ 85 h 158"/>
                    <a:gd name="T14" fmla="*/ 12 w 139"/>
                    <a:gd name="T15" fmla="*/ 85 h 158"/>
                    <a:gd name="T16" fmla="*/ 3 w 139"/>
                    <a:gd name="T17" fmla="*/ 80 h 158"/>
                    <a:gd name="T18" fmla="*/ 22 w 139"/>
                    <a:gd name="T19" fmla="*/ 0 h 158"/>
                    <a:gd name="T20" fmla="*/ 133 w 139"/>
                    <a:gd name="T21" fmla="*/ 10 h 158"/>
                    <a:gd name="T22" fmla="*/ 138 w 139"/>
                    <a:gd name="T23" fmla="*/ 92 h 158"/>
                    <a:gd name="T24" fmla="*/ 136 w 139"/>
                    <a:gd name="T25" fmla="*/ 95 h 158"/>
                    <a:gd name="T26" fmla="*/ 123 w 139"/>
                    <a:gd name="T27" fmla="*/ 95 h 158"/>
                    <a:gd name="T28" fmla="*/ 89 w 139"/>
                    <a:gd name="T29" fmla="*/ 78 h 158"/>
                    <a:gd name="T30" fmla="*/ 88 w 139"/>
                    <a:gd name="T31" fmla="*/ 90 h 158"/>
                    <a:gd name="T32" fmla="*/ 136 w 139"/>
                    <a:gd name="T33" fmla="*/ 1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58">
                      <a:moveTo>
                        <a:pt x="136" y="117"/>
                      </a:moveTo>
                      <a:cubicBezTo>
                        <a:pt x="131" y="126"/>
                        <a:pt x="76" y="156"/>
                        <a:pt x="64" y="158"/>
                      </a:cubicBezTo>
                      <a:cubicBezTo>
                        <a:pt x="64" y="158"/>
                        <a:pt x="63" y="158"/>
                        <a:pt x="63" y="158"/>
                      </a:cubicBezTo>
                      <a:cubicBezTo>
                        <a:pt x="52" y="154"/>
                        <a:pt x="2" y="112"/>
                        <a:pt x="0" y="105"/>
                      </a:cubicBezTo>
                      <a:cubicBezTo>
                        <a:pt x="0" y="102"/>
                        <a:pt x="31" y="91"/>
                        <a:pt x="52" y="87"/>
                      </a:cubicBezTo>
                      <a:cubicBezTo>
                        <a:pt x="53" y="82"/>
                        <a:pt x="53" y="78"/>
                        <a:pt x="53" y="74"/>
                      </a:cubicBezTo>
                      <a:cubicBezTo>
                        <a:pt x="40" y="76"/>
                        <a:pt x="27" y="80"/>
                        <a:pt x="16" y="85"/>
                      </a:cubicBezTo>
                      <a:cubicBezTo>
                        <a:pt x="15" y="85"/>
                        <a:pt x="13" y="85"/>
                        <a:pt x="12" y="85"/>
                      </a:cubicBezTo>
                      <a:cubicBezTo>
                        <a:pt x="7" y="85"/>
                        <a:pt x="3" y="83"/>
                        <a:pt x="3" y="80"/>
                      </a:cubicBezTo>
                      <a:cubicBezTo>
                        <a:pt x="8" y="49"/>
                        <a:pt x="22" y="0"/>
                        <a:pt x="22" y="0"/>
                      </a:cubicBezTo>
                      <a:cubicBezTo>
                        <a:pt x="59" y="0"/>
                        <a:pt x="96" y="3"/>
                        <a:pt x="133" y="10"/>
                      </a:cubicBezTo>
                      <a:cubicBezTo>
                        <a:pt x="133" y="10"/>
                        <a:pt x="139" y="61"/>
                        <a:pt x="138" y="92"/>
                      </a:cubicBezTo>
                      <a:cubicBezTo>
                        <a:pt x="138" y="93"/>
                        <a:pt x="137" y="94"/>
                        <a:pt x="136" y="95"/>
                      </a:cubicBezTo>
                      <a:cubicBezTo>
                        <a:pt x="132" y="97"/>
                        <a:pt x="127" y="96"/>
                        <a:pt x="123" y="95"/>
                      </a:cubicBezTo>
                      <a:cubicBezTo>
                        <a:pt x="114" y="88"/>
                        <a:pt x="102" y="82"/>
                        <a:pt x="89" y="78"/>
                      </a:cubicBezTo>
                      <a:cubicBezTo>
                        <a:pt x="89" y="82"/>
                        <a:pt x="88" y="86"/>
                        <a:pt x="88" y="90"/>
                      </a:cubicBezTo>
                      <a:cubicBezTo>
                        <a:pt x="108" y="98"/>
                        <a:pt x="137" y="115"/>
                        <a:pt x="136"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097" name="Freeform 7"/>
                <p:cNvSpPr>
                  <a:spLocks/>
                </p:cNvSpPr>
                <p:nvPr/>
              </p:nvSpPr>
              <p:spPr bwMode="auto">
                <a:xfrm>
                  <a:off x="2415" y="1305"/>
                  <a:ext cx="177" cy="247"/>
                </a:xfrm>
                <a:custGeom>
                  <a:avLst/>
                  <a:gdLst>
                    <a:gd name="T0" fmla="*/ 127 w 127"/>
                    <a:gd name="T1" fmla="*/ 49 h 178"/>
                    <a:gd name="T2" fmla="*/ 52 w 127"/>
                    <a:gd name="T3" fmla="*/ 4 h 178"/>
                    <a:gd name="T4" fmla="*/ 52 w 127"/>
                    <a:gd name="T5" fmla="*/ 4 h 178"/>
                    <a:gd name="T6" fmla="*/ 5 w 127"/>
                    <a:gd name="T7" fmla="*/ 78 h 178"/>
                    <a:gd name="T8" fmla="*/ 55 w 127"/>
                    <a:gd name="T9" fmla="*/ 82 h 178"/>
                    <a:gd name="T10" fmla="*/ 59 w 127"/>
                    <a:gd name="T11" fmla="*/ 95 h 178"/>
                    <a:gd name="T12" fmla="*/ 27 w 127"/>
                    <a:gd name="T13" fmla="*/ 92 h 178"/>
                    <a:gd name="T14" fmla="*/ 23 w 127"/>
                    <a:gd name="T15" fmla="*/ 93 h 178"/>
                    <a:gd name="T16" fmla="*/ 18 w 127"/>
                    <a:gd name="T17" fmla="*/ 102 h 178"/>
                    <a:gd name="T18" fmla="*/ 62 w 127"/>
                    <a:gd name="T19" fmla="*/ 178 h 178"/>
                    <a:gd name="T20" fmla="*/ 121 w 127"/>
                    <a:gd name="T21" fmla="*/ 164 h 178"/>
                    <a:gd name="T22" fmla="*/ 126 w 127"/>
                    <a:gd name="T23" fmla="*/ 76 h 178"/>
                    <a:gd name="T24" fmla="*/ 124 w 127"/>
                    <a:gd name="T25" fmla="*/ 73 h 178"/>
                    <a:gd name="T26" fmla="*/ 114 w 127"/>
                    <a:gd name="T27" fmla="*/ 72 h 178"/>
                    <a:gd name="T28" fmla="*/ 87 w 127"/>
                    <a:gd name="T29" fmla="*/ 88 h 178"/>
                    <a:gd name="T30" fmla="*/ 84 w 127"/>
                    <a:gd name="T31" fmla="*/ 75 h 178"/>
                    <a:gd name="T32" fmla="*/ 127 w 127"/>
                    <a:gd name="T33" fmla="*/ 4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78">
                      <a:moveTo>
                        <a:pt x="127" y="49"/>
                      </a:moveTo>
                      <a:cubicBezTo>
                        <a:pt x="127" y="37"/>
                        <a:pt x="69" y="0"/>
                        <a:pt x="52" y="4"/>
                      </a:cubicBezTo>
                      <a:cubicBezTo>
                        <a:pt x="52" y="4"/>
                        <a:pt x="52" y="4"/>
                        <a:pt x="52" y="4"/>
                      </a:cubicBezTo>
                      <a:cubicBezTo>
                        <a:pt x="35" y="8"/>
                        <a:pt x="0" y="70"/>
                        <a:pt x="5" y="78"/>
                      </a:cubicBezTo>
                      <a:cubicBezTo>
                        <a:pt x="7" y="80"/>
                        <a:pt x="37" y="81"/>
                        <a:pt x="55" y="82"/>
                      </a:cubicBezTo>
                      <a:cubicBezTo>
                        <a:pt x="57" y="86"/>
                        <a:pt x="58" y="91"/>
                        <a:pt x="59" y="95"/>
                      </a:cubicBezTo>
                      <a:cubicBezTo>
                        <a:pt x="48" y="95"/>
                        <a:pt x="37" y="94"/>
                        <a:pt x="27" y="92"/>
                      </a:cubicBezTo>
                      <a:cubicBezTo>
                        <a:pt x="26" y="92"/>
                        <a:pt x="24" y="93"/>
                        <a:pt x="23" y="93"/>
                      </a:cubicBezTo>
                      <a:cubicBezTo>
                        <a:pt x="19" y="95"/>
                        <a:pt x="17" y="99"/>
                        <a:pt x="18" y="102"/>
                      </a:cubicBezTo>
                      <a:cubicBezTo>
                        <a:pt x="36" y="131"/>
                        <a:pt x="62" y="177"/>
                        <a:pt x="62" y="178"/>
                      </a:cubicBezTo>
                      <a:cubicBezTo>
                        <a:pt x="81" y="171"/>
                        <a:pt x="101" y="166"/>
                        <a:pt x="121" y="164"/>
                      </a:cubicBezTo>
                      <a:cubicBezTo>
                        <a:pt x="121" y="164"/>
                        <a:pt x="123" y="110"/>
                        <a:pt x="126" y="76"/>
                      </a:cubicBezTo>
                      <a:cubicBezTo>
                        <a:pt x="126" y="75"/>
                        <a:pt x="125" y="74"/>
                        <a:pt x="124" y="73"/>
                      </a:cubicBezTo>
                      <a:cubicBezTo>
                        <a:pt x="122" y="70"/>
                        <a:pt x="118" y="70"/>
                        <a:pt x="114" y="72"/>
                      </a:cubicBezTo>
                      <a:cubicBezTo>
                        <a:pt x="106" y="77"/>
                        <a:pt x="96" y="84"/>
                        <a:pt x="87" y="88"/>
                      </a:cubicBezTo>
                      <a:cubicBezTo>
                        <a:pt x="86" y="84"/>
                        <a:pt x="85" y="79"/>
                        <a:pt x="84" y="75"/>
                      </a:cubicBezTo>
                      <a:cubicBezTo>
                        <a:pt x="101" y="65"/>
                        <a:pt x="127" y="52"/>
                        <a:pt x="127"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099" name="Freeform 8"/>
                <p:cNvSpPr>
                  <a:spLocks/>
                </p:cNvSpPr>
                <p:nvPr/>
              </p:nvSpPr>
              <p:spPr bwMode="auto">
                <a:xfrm>
                  <a:off x="2489" y="1114"/>
                  <a:ext cx="194" cy="220"/>
                </a:xfrm>
                <a:custGeom>
                  <a:avLst/>
                  <a:gdLst>
                    <a:gd name="T0" fmla="*/ 140 w 140"/>
                    <a:gd name="T1" fmla="*/ 103 h 159"/>
                    <a:gd name="T2" fmla="*/ 79 w 140"/>
                    <a:gd name="T3" fmla="*/ 159 h 159"/>
                    <a:gd name="T4" fmla="*/ 78 w 140"/>
                    <a:gd name="T5" fmla="*/ 159 h 159"/>
                    <a:gd name="T6" fmla="*/ 5 w 140"/>
                    <a:gd name="T7" fmla="*/ 121 h 159"/>
                    <a:gd name="T8" fmla="*/ 52 w 140"/>
                    <a:gd name="T9" fmla="*/ 92 h 159"/>
                    <a:gd name="T10" fmla="*/ 50 w 140"/>
                    <a:gd name="T11" fmla="*/ 80 h 159"/>
                    <a:gd name="T12" fmla="*/ 16 w 140"/>
                    <a:gd name="T13" fmla="*/ 98 h 159"/>
                    <a:gd name="T14" fmla="*/ 12 w 140"/>
                    <a:gd name="T15" fmla="*/ 99 h 159"/>
                    <a:gd name="T16" fmla="*/ 2 w 140"/>
                    <a:gd name="T17" fmla="*/ 96 h 159"/>
                    <a:gd name="T18" fmla="*/ 4 w 140"/>
                    <a:gd name="T19" fmla="*/ 14 h 159"/>
                    <a:gd name="T20" fmla="*/ 114 w 140"/>
                    <a:gd name="T21" fmla="*/ 0 h 159"/>
                    <a:gd name="T22" fmla="*/ 137 w 140"/>
                    <a:gd name="T23" fmla="*/ 79 h 159"/>
                    <a:gd name="T24" fmla="*/ 135 w 140"/>
                    <a:gd name="T25" fmla="*/ 82 h 159"/>
                    <a:gd name="T26" fmla="*/ 123 w 140"/>
                    <a:gd name="T27" fmla="*/ 84 h 159"/>
                    <a:gd name="T28" fmla="*/ 86 w 140"/>
                    <a:gd name="T29" fmla="*/ 75 h 159"/>
                    <a:gd name="T30" fmla="*/ 87 w 140"/>
                    <a:gd name="T31" fmla="*/ 87 h 159"/>
                    <a:gd name="T32" fmla="*/ 140 w 140"/>
                    <a:gd name="T33"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59">
                      <a:moveTo>
                        <a:pt x="140" y="103"/>
                      </a:moveTo>
                      <a:cubicBezTo>
                        <a:pt x="137" y="113"/>
                        <a:pt x="90" y="155"/>
                        <a:pt x="79" y="159"/>
                      </a:cubicBezTo>
                      <a:cubicBezTo>
                        <a:pt x="79" y="159"/>
                        <a:pt x="78" y="159"/>
                        <a:pt x="78" y="159"/>
                      </a:cubicBezTo>
                      <a:cubicBezTo>
                        <a:pt x="66" y="158"/>
                        <a:pt x="8" y="128"/>
                        <a:pt x="5" y="121"/>
                      </a:cubicBezTo>
                      <a:cubicBezTo>
                        <a:pt x="4" y="118"/>
                        <a:pt x="32" y="100"/>
                        <a:pt x="52" y="92"/>
                      </a:cubicBezTo>
                      <a:cubicBezTo>
                        <a:pt x="51" y="88"/>
                        <a:pt x="51" y="84"/>
                        <a:pt x="50" y="80"/>
                      </a:cubicBezTo>
                      <a:cubicBezTo>
                        <a:pt x="38" y="84"/>
                        <a:pt x="25" y="91"/>
                        <a:pt x="16" y="98"/>
                      </a:cubicBezTo>
                      <a:cubicBezTo>
                        <a:pt x="15" y="98"/>
                        <a:pt x="13" y="99"/>
                        <a:pt x="12" y="99"/>
                      </a:cubicBezTo>
                      <a:cubicBezTo>
                        <a:pt x="7" y="100"/>
                        <a:pt x="3" y="99"/>
                        <a:pt x="2" y="96"/>
                      </a:cubicBezTo>
                      <a:cubicBezTo>
                        <a:pt x="0" y="65"/>
                        <a:pt x="3" y="14"/>
                        <a:pt x="4" y="14"/>
                      </a:cubicBezTo>
                      <a:cubicBezTo>
                        <a:pt x="40" y="6"/>
                        <a:pt x="77" y="1"/>
                        <a:pt x="114" y="0"/>
                      </a:cubicBezTo>
                      <a:cubicBezTo>
                        <a:pt x="115" y="0"/>
                        <a:pt x="131" y="48"/>
                        <a:pt x="137" y="79"/>
                      </a:cubicBezTo>
                      <a:cubicBezTo>
                        <a:pt x="137" y="80"/>
                        <a:pt x="136" y="81"/>
                        <a:pt x="135" y="82"/>
                      </a:cubicBezTo>
                      <a:cubicBezTo>
                        <a:pt x="132" y="85"/>
                        <a:pt x="127" y="85"/>
                        <a:pt x="123" y="84"/>
                      </a:cubicBezTo>
                      <a:cubicBezTo>
                        <a:pt x="113" y="80"/>
                        <a:pt x="99" y="76"/>
                        <a:pt x="86" y="75"/>
                      </a:cubicBezTo>
                      <a:cubicBezTo>
                        <a:pt x="86" y="79"/>
                        <a:pt x="87" y="83"/>
                        <a:pt x="87" y="87"/>
                      </a:cubicBezTo>
                      <a:cubicBezTo>
                        <a:pt x="109" y="91"/>
                        <a:pt x="140" y="101"/>
                        <a:pt x="140"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1" name="Freeform 9"/>
                <p:cNvSpPr>
                  <a:spLocks/>
                </p:cNvSpPr>
                <p:nvPr/>
              </p:nvSpPr>
              <p:spPr bwMode="auto">
                <a:xfrm>
                  <a:off x="2235" y="1373"/>
                  <a:ext cx="193" cy="242"/>
                </a:xfrm>
                <a:custGeom>
                  <a:avLst/>
                  <a:gdLst>
                    <a:gd name="T0" fmla="*/ 120 w 139"/>
                    <a:gd name="T1" fmla="*/ 35 h 175"/>
                    <a:gd name="T2" fmla="*/ 37 w 139"/>
                    <a:gd name="T3" fmla="*/ 7 h 175"/>
                    <a:gd name="T4" fmla="*/ 37 w 139"/>
                    <a:gd name="T5" fmla="*/ 7 h 175"/>
                    <a:gd name="T6" fmla="*/ 7 w 139"/>
                    <a:gd name="T7" fmla="*/ 90 h 175"/>
                    <a:gd name="T8" fmla="*/ 57 w 139"/>
                    <a:gd name="T9" fmla="*/ 83 h 175"/>
                    <a:gd name="T10" fmla="*/ 63 w 139"/>
                    <a:gd name="T11" fmla="*/ 94 h 175"/>
                    <a:gd name="T12" fmla="*/ 31 w 139"/>
                    <a:gd name="T13" fmla="*/ 99 h 175"/>
                    <a:gd name="T14" fmla="*/ 28 w 139"/>
                    <a:gd name="T15" fmla="*/ 101 h 175"/>
                    <a:gd name="T16" fmla="*/ 25 w 139"/>
                    <a:gd name="T17" fmla="*/ 110 h 175"/>
                    <a:gd name="T18" fmla="*/ 84 w 139"/>
                    <a:gd name="T19" fmla="*/ 175 h 175"/>
                    <a:gd name="T20" fmla="*/ 139 w 139"/>
                    <a:gd name="T21" fmla="*/ 148 h 175"/>
                    <a:gd name="T22" fmla="*/ 125 w 139"/>
                    <a:gd name="T23" fmla="*/ 62 h 175"/>
                    <a:gd name="T24" fmla="*/ 122 w 139"/>
                    <a:gd name="T25" fmla="*/ 59 h 175"/>
                    <a:gd name="T26" fmla="*/ 112 w 139"/>
                    <a:gd name="T27" fmla="*/ 60 h 175"/>
                    <a:gd name="T28" fmla="*/ 89 w 139"/>
                    <a:gd name="T29" fmla="*/ 82 h 175"/>
                    <a:gd name="T30" fmla="*/ 84 w 139"/>
                    <a:gd name="T31" fmla="*/ 70 h 175"/>
                    <a:gd name="T32" fmla="*/ 120 w 139"/>
                    <a:gd name="T33" fmla="*/ 3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75">
                      <a:moveTo>
                        <a:pt x="120" y="35"/>
                      </a:moveTo>
                      <a:cubicBezTo>
                        <a:pt x="117" y="24"/>
                        <a:pt x="53" y="0"/>
                        <a:pt x="37" y="7"/>
                      </a:cubicBezTo>
                      <a:cubicBezTo>
                        <a:pt x="37" y="7"/>
                        <a:pt x="37" y="7"/>
                        <a:pt x="37" y="7"/>
                      </a:cubicBezTo>
                      <a:cubicBezTo>
                        <a:pt x="21" y="15"/>
                        <a:pt x="0" y="83"/>
                        <a:pt x="7" y="90"/>
                      </a:cubicBezTo>
                      <a:cubicBezTo>
                        <a:pt x="9" y="91"/>
                        <a:pt x="39" y="85"/>
                        <a:pt x="57" y="83"/>
                      </a:cubicBezTo>
                      <a:cubicBezTo>
                        <a:pt x="59" y="87"/>
                        <a:pt x="61" y="90"/>
                        <a:pt x="63" y="94"/>
                      </a:cubicBezTo>
                      <a:cubicBezTo>
                        <a:pt x="53" y="97"/>
                        <a:pt x="41" y="98"/>
                        <a:pt x="31" y="99"/>
                      </a:cubicBezTo>
                      <a:cubicBezTo>
                        <a:pt x="30" y="99"/>
                        <a:pt x="29" y="100"/>
                        <a:pt x="28" y="101"/>
                      </a:cubicBezTo>
                      <a:cubicBezTo>
                        <a:pt x="24" y="103"/>
                        <a:pt x="23" y="107"/>
                        <a:pt x="25" y="110"/>
                      </a:cubicBezTo>
                      <a:cubicBezTo>
                        <a:pt x="49" y="134"/>
                        <a:pt x="84" y="174"/>
                        <a:pt x="84" y="175"/>
                      </a:cubicBezTo>
                      <a:cubicBezTo>
                        <a:pt x="101" y="164"/>
                        <a:pt x="120" y="155"/>
                        <a:pt x="139" y="148"/>
                      </a:cubicBezTo>
                      <a:cubicBezTo>
                        <a:pt x="139" y="148"/>
                        <a:pt x="129" y="96"/>
                        <a:pt x="125" y="62"/>
                      </a:cubicBezTo>
                      <a:cubicBezTo>
                        <a:pt x="124" y="61"/>
                        <a:pt x="124" y="60"/>
                        <a:pt x="122" y="59"/>
                      </a:cubicBezTo>
                      <a:cubicBezTo>
                        <a:pt x="120" y="57"/>
                        <a:pt x="115" y="58"/>
                        <a:pt x="112" y="60"/>
                      </a:cubicBezTo>
                      <a:cubicBezTo>
                        <a:pt x="106" y="67"/>
                        <a:pt x="97" y="75"/>
                        <a:pt x="89" y="82"/>
                      </a:cubicBezTo>
                      <a:cubicBezTo>
                        <a:pt x="87" y="78"/>
                        <a:pt x="86" y="74"/>
                        <a:pt x="84" y="70"/>
                      </a:cubicBezTo>
                      <a:cubicBezTo>
                        <a:pt x="98" y="57"/>
                        <a:pt x="121" y="38"/>
                        <a:pt x="12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2" name="Freeform 10"/>
                <p:cNvSpPr>
                  <a:spLocks/>
                </p:cNvSpPr>
                <p:nvPr/>
              </p:nvSpPr>
              <p:spPr bwMode="auto">
                <a:xfrm>
                  <a:off x="2255" y="1156"/>
                  <a:ext cx="212" cy="228"/>
                </a:xfrm>
                <a:custGeom>
                  <a:avLst/>
                  <a:gdLst>
                    <a:gd name="T0" fmla="*/ 153 w 153"/>
                    <a:gd name="T1" fmla="*/ 95 h 164"/>
                    <a:gd name="T2" fmla="*/ 104 w 153"/>
                    <a:gd name="T3" fmla="*/ 163 h 164"/>
                    <a:gd name="T4" fmla="*/ 104 w 153"/>
                    <a:gd name="T5" fmla="*/ 163 h 164"/>
                    <a:gd name="T6" fmla="*/ 24 w 153"/>
                    <a:gd name="T7" fmla="*/ 141 h 164"/>
                    <a:gd name="T8" fmla="*/ 64 w 153"/>
                    <a:gd name="T9" fmla="*/ 103 h 164"/>
                    <a:gd name="T10" fmla="*/ 59 w 153"/>
                    <a:gd name="T11" fmla="*/ 91 h 164"/>
                    <a:gd name="T12" fmla="*/ 30 w 153"/>
                    <a:gd name="T13" fmla="*/ 116 h 164"/>
                    <a:gd name="T14" fmla="*/ 26 w 153"/>
                    <a:gd name="T15" fmla="*/ 119 h 164"/>
                    <a:gd name="T16" fmla="*/ 16 w 153"/>
                    <a:gd name="T17" fmla="*/ 118 h 164"/>
                    <a:gd name="T18" fmla="*/ 0 w 153"/>
                    <a:gd name="T19" fmla="*/ 37 h 164"/>
                    <a:gd name="T20" fmla="*/ 105 w 153"/>
                    <a:gd name="T21" fmla="*/ 0 h 164"/>
                    <a:gd name="T22" fmla="*/ 144 w 153"/>
                    <a:gd name="T23" fmla="*/ 72 h 164"/>
                    <a:gd name="T24" fmla="*/ 143 w 153"/>
                    <a:gd name="T25" fmla="*/ 76 h 164"/>
                    <a:gd name="T26" fmla="*/ 132 w 153"/>
                    <a:gd name="T27" fmla="*/ 80 h 164"/>
                    <a:gd name="T28" fmla="*/ 93 w 153"/>
                    <a:gd name="T29" fmla="*/ 79 h 164"/>
                    <a:gd name="T30" fmla="*/ 97 w 153"/>
                    <a:gd name="T31" fmla="*/ 91 h 164"/>
                    <a:gd name="T32" fmla="*/ 153 w 153"/>
                    <a:gd name="T33" fmla="*/ 9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64">
                      <a:moveTo>
                        <a:pt x="153" y="95"/>
                      </a:moveTo>
                      <a:cubicBezTo>
                        <a:pt x="152" y="105"/>
                        <a:pt x="114" y="156"/>
                        <a:pt x="104" y="163"/>
                      </a:cubicBezTo>
                      <a:cubicBezTo>
                        <a:pt x="104" y="163"/>
                        <a:pt x="104" y="163"/>
                        <a:pt x="104" y="163"/>
                      </a:cubicBezTo>
                      <a:cubicBezTo>
                        <a:pt x="92" y="164"/>
                        <a:pt x="28" y="147"/>
                        <a:pt x="24" y="141"/>
                      </a:cubicBezTo>
                      <a:cubicBezTo>
                        <a:pt x="23" y="139"/>
                        <a:pt x="46" y="115"/>
                        <a:pt x="64" y="103"/>
                      </a:cubicBezTo>
                      <a:cubicBezTo>
                        <a:pt x="62" y="99"/>
                        <a:pt x="61" y="95"/>
                        <a:pt x="59" y="91"/>
                      </a:cubicBezTo>
                      <a:cubicBezTo>
                        <a:pt x="48" y="99"/>
                        <a:pt x="38" y="108"/>
                        <a:pt x="30" y="116"/>
                      </a:cubicBezTo>
                      <a:cubicBezTo>
                        <a:pt x="29" y="117"/>
                        <a:pt x="28" y="118"/>
                        <a:pt x="26" y="119"/>
                      </a:cubicBezTo>
                      <a:cubicBezTo>
                        <a:pt x="22" y="121"/>
                        <a:pt x="17" y="120"/>
                        <a:pt x="16" y="118"/>
                      </a:cubicBezTo>
                      <a:cubicBezTo>
                        <a:pt x="7" y="87"/>
                        <a:pt x="0" y="37"/>
                        <a:pt x="0" y="37"/>
                      </a:cubicBezTo>
                      <a:cubicBezTo>
                        <a:pt x="34" y="21"/>
                        <a:pt x="69" y="9"/>
                        <a:pt x="105" y="0"/>
                      </a:cubicBezTo>
                      <a:cubicBezTo>
                        <a:pt x="105" y="0"/>
                        <a:pt x="131" y="43"/>
                        <a:pt x="144" y="72"/>
                      </a:cubicBezTo>
                      <a:cubicBezTo>
                        <a:pt x="144" y="73"/>
                        <a:pt x="144" y="74"/>
                        <a:pt x="143" y="76"/>
                      </a:cubicBezTo>
                      <a:cubicBezTo>
                        <a:pt x="141" y="78"/>
                        <a:pt x="136" y="80"/>
                        <a:pt x="132" y="80"/>
                      </a:cubicBezTo>
                      <a:cubicBezTo>
                        <a:pt x="121" y="79"/>
                        <a:pt x="107" y="78"/>
                        <a:pt x="93" y="79"/>
                      </a:cubicBezTo>
                      <a:cubicBezTo>
                        <a:pt x="95" y="83"/>
                        <a:pt x="96" y="87"/>
                        <a:pt x="97" y="91"/>
                      </a:cubicBezTo>
                      <a:cubicBezTo>
                        <a:pt x="119" y="89"/>
                        <a:pt x="152" y="93"/>
                        <a:pt x="153"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3" name="Freeform 11"/>
                <p:cNvSpPr>
                  <a:spLocks/>
                </p:cNvSpPr>
                <p:nvPr/>
              </p:nvSpPr>
              <p:spPr bwMode="auto">
                <a:xfrm>
                  <a:off x="2079" y="1482"/>
                  <a:ext cx="206" cy="228"/>
                </a:xfrm>
                <a:custGeom>
                  <a:avLst/>
                  <a:gdLst>
                    <a:gd name="T0" fmla="*/ 107 w 149"/>
                    <a:gd name="T1" fmla="*/ 20 h 164"/>
                    <a:gd name="T2" fmla="*/ 20 w 149"/>
                    <a:gd name="T3" fmla="*/ 10 h 164"/>
                    <a:gd name="T4" fmla="*/ 19 w 149"/>
                    <a:gd name="T5" fmla="*/ 10 h 164"/>
                    <a:gd name="T6" fmla="*/ 8 w 149"/>
                    <a:gd name="T7" fmla="*/ 97 h 164"/>
                    <a:gd name="T8" fmla="*/ 55 w 149"/>
                    <a:gd name="T9" fmla="*/ 80 h 164"/>
                    <a:gd name="T10" fmla="*/ 64 w 149"/>
                    <a:gd name="T11" fmla="*/ 90 h 164"/>
                    <a:gd name="T12" fmla="*/ 34 w 149"/>
                    <a:gd name="T13" fmla="*/ 101 h 164"/>
                    <a:gd name="T14" fmla="*/ 31 w 149"/>
                    <a:gd name="T15" fmla="*/ 104 h 164"/>
                    <a:gd name="T16" fmla="*/ 30 w 149"/>
                    <a:gd name="T17" fmla="*/ 113 h 164"/>
                    <a:gd name="T18" fmla="*/ 101 w 149"/>
                    <a:gd name="T19" fmla="*/ 164 h 164"/>
                    <a:gd name="T20" fmla="*/ 149 w 149"/>
                    <a:gd name="T21" fmla="*/ 126 h 164"/>
                    <a:gd name="T22" fmla="*/ 117 w 149"/>
                    <a:gd name="T23" fmla="*/ 45 h 164"/>
                    <a:gd name="T24" fmla="*/ 114 w 149"/>
                    <a:gd name="T25" fmla="*/ 42 h 164"/>
                    <a:gd name="T26" fmla="*/ 105 w 149"/>
                    <a:gd name="T27" fmla="*/ 46 h 164"/>
                    <a:gd name="T28" fmla="*/ 87 w 149"/>
                    <a:gd name="T29" fmla="*/ 72 h 164"/>
                    <a:gd name="T30" fmla="*/ 79 w 149"/>
                    <a:gd name="T31" fmla="*/ 61 h 164"/>
                    <a:gd name="T32" fmla="*/ 107 w 149"/>
                    <a:gd name="T33" fmla="*/ 2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64">
                      <a:moveTo>
                        <a:pt x="107" y="20"/>
                      </a:moveTo>
                      <a:cubicBezTo>
                        <a:pt x="102" y="9"/>
                        <a:pt x="34" y="0"/>
                        <a:pt x="20" y="10"/>
                      </a:cubicBezTo>
                      <a:cubicBezTo>
                        <a:pt x="20" y="10"/>
                        <a:pt x="19" y="10"/>
                        <a:pt x="19" y="10"/>
                      </a:cubicBezTo>
                      <a:cubicBezTo>
                        <a:pt x="6" y="21"/>
                        <a:pt x="0" y="92"/>
                        <a:pt x="8" y="97"/>
                      </a:cubicBezTo>
                      <a:cubicBezTo>
                        <a:pt x="11" y="98"/>
                        <a:pt x="38" y="86"/>
                        <a:pt x="55" y="80"/>
                      </a:cubicBezTo>
                      <a:cubicBezTo>
                        <a:pt x="58" y="83"/>
                        <a:pt x="61" y="86"/>
                        <a:pt x="64" y="90"/>
                      </a:cubicBezTo>
                      <a:cubicBezTo>
                        <a:pt x="54" y="94"/>
                        <a:pt x="43" y="98"/>
                        <a:pt x="34" y="101"/>
                      </a:cubicBezTo>
                      <a:cubicBezTo>
                        <a:pt x="33" y="102"/>
                        <a:pt x="32" y="103"/>
                        <a:pt x="31" y="104"/>
                      </a:cubicBezTo>
                      <a:cubicBezTo>
                        <a:pt x="28" y="107"/>
                        <a:pt x="28" y="111"/>
                        <a:pt x="30" y="113"/>
                      </a:cubicBezTo>
                      <a:cubicBezTo>
                        <a:pt x="58" y="132"/>
                        <a:pt x="102" y="164"/>
                        <a:pt x="101" y="164"/>
                      </a:cubicBezTo>
                      <a:cubicBezTo>
                        <a:pt x="116" y="150"/>
                        <a:pt x="132" y="137"/>
                        <a:pt x="149" y="126"/>
                      </a:cubicBezTo>
                      <a:cubicBezTo>
                        <a:pt x="149" y="126"/>
                        <a:pt x="129" y="77"/>
                        <a:pt x="117" y="45"/>
                      </a:cubicBezTo>
                      <a:cubicBezTo>
                        <a:pt x="116" y="44"/>
                        <a:pt x="115" y="43"/>
                        <a:pt x="114" y="42"/>
                      </a:cubicBezTo>
                      <a:cubicBezTo>
                        <a:pt x="111" y="41"/>
                        <a:pt x="107" y="43"/>
                        <a:pt x="105" y="46"/>
                      </a:cubicBezTo>
                      <a:cubicBezTo>
                        <a:pt x="100" y="54"/>
                        <a:pt x="93" y="64"/>
                        <a:pt x="87" y="72"/>
                      </a:cubicBezTo>
                      <a:cubicBezTo>
                        <a:pt x="84" y="69"/>
                        <a:pt x="81" y="65"/>
                        <a:pt x="79" y="61"/>
                      </a:cubicBezTo>
                      <a:cubicBezTo>
                        <a:pt x="89" y="46"/>
                        <a:pt x="108" y="22"/>
                        <a:pt x="107"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4" name="Freeform 12"/>
                <p:cNvSpPr>
                  <a:spLocks/>
                </p:cNvSpPr>
                <p:nvPr/>
              </p:nvSpPr>
              <p:spPr bwMode="auto">
                <a:xfrm>
                  <a:off x="2037" y="1251"/>
                  <a:ext cx="226" cy="227"/>
                </a:xfrm>
                <a:custGeom>
                  <a:avLst/>
                  <a:gdLst>
                    <a:gd name="T0" fmla="*/ 162 w 163"/>
                    <a:gd name="T1" fmla="*/ 83 h 164"/>
                    <a:gd name="T2" fmla="*/ 129 w 163"/>
                    <a:gd name="T3" fmla="*/ 159 h 164"/>
                    <a:gd name="T4" fmla="*/ 128 w 163"/>
                    <a:gd name="T5" fmla="*/ 160 h 164"/>
                    <a:gd name="T6" fmla="*/ 46 w 163"/>
                    <a:gd name="T7" fmla="*/ 156 h 164"/>
                    <a:gd name="T8" fmla="*/ 77 w 163"/>
                    <a:gd name="T9" fmla="*/ 110 h 164"/>
                    <a:gd name="T10" fmla="*/ 70 w 163"/>
                    <a:gd name="T11" fmla="*/ 99 h 164"/>
                    <a:gd name="T12" fmla="*/ 47 w 163"/>
                    <a:gd name="T13" fmla="*/ 130 h 164"/>
                    <a:gd name="T14" fmla="*/ 43 w 163"/>
                    <a:gd name="T15" fmla="*/ 133 h 164"/>
                    <a:gd name="T16" fmla="*/ 33 w 163"/>
                    <a:gd name="T17" fmla="*/ 135 h 164"/>
                    <a:gd name="T18" fmla="*/ 0 w 163"/>
                    <a:gd name="T19" fmla="*/ 59 h 164"/>
                    <a:gd name="T20" fmla="*/ 95 w 163"/>
                    <a:gd name="T21" fmla="*/ 0 h 164"/>
                    <a:gd name="T22" fmla="*/ 148 w 163"/>
                    <a:gd name="T23" fmla="*/ 63 h 164"/>
                    <a:gd name="T24" fmla="*/ 148 w 163"/>
                    <a:gd name="T25" fmla="*/ 66 h 164"/>
                    <a:gd name="T26" fmla="*/ 138 w 163"/>
                    <a:gd name="T27" fmla="*/ 73 h 164"/>
                    <a:gd name="T28" fmla="*/ 100 w 163"/>
                    <a:gd name="T29" fmla="*/ 80 h 164"/>
                    <a:gd name="T30" fmla="*/ 106 w 163"/>
                    <a:gd name="T31" fmla="*/ 91 h 164"/>
                    <a:gd name="T32" fmla="*/ 162 w 163"/>
                    <a:gd name="T33" fmla="*/ 8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64">
                      <a:moveTo>
                        <a:pt x="162" y="83"/>
                      </a:moveTo>
                      <a:cubicBezTo>
                        <a:pt x="163" y="93"/>
                        <a:pt x="137" y="151"/>
                        <a:pt x="129" y="159"/>
                      </a:cubicBezTo>
                      <a:cubicBezTo>
                        <a:pt x="129" y="159"/>
                        <a:pt x="128" y="160"/>
                        <a:pt x="128" y="160"/>
                      </a:cubicBezTo>
                      <a:cubicBezTo>
                        <a:pt x="117" y="164"/>
                        <a:pt x="51" y="161"/>
                        <a:pt x="46" y="156"/>
                      </a:cubicBezTo>
                      <a:cubicBezTo>
                        <a:pt x="44" y="153"/>
                        <a:pt x="62" y="126"/>
                        <a:pt x="77" y="110"/>
                      </a:cubicBezTo>
                      <a:cubicBezTo>
                        <a:pt x="74" y="106"/>
                        <a:pt x="72" y="103"/>
                        <a:pt x="70" y="99"/>
                      </a:cubicBezTo>
                      <a:cubicBezTo>
                        <a:pt x="60" y="109"/>
                        <a:pt x="52" y="120"/>
                        <a:pt x="47" y="130"/>
                      </a:cubicBezTo>
                      <a:cubicBezTo>
                        <a:pt x="46" y="131"/>
                        <a:pt x="45" y="132"/>
                        <a:pt x="43" y="133"/>
                      </a:cubicBezTo>
                      <a:cubicBezTo>
                        <a:pt x="39" y="136"/>
                        <a:pt x="35" y="137"/>
                        <a:pt x="33" y="135"/>
                      </a:cubicBezTo>
                      <a:cubicBezTo>
                        <a:pt x="18" y="107"/>
                        <a:pt x="0" y="59"/>
                        <a:pt x="0" y="59"/>
                      </a:cubicBezTo>
                      <a:cubicBezTo>
                        <a:pt x="30" y="37"/>
                        <a:pt x="61" y="17"/>
                        <a:pt x="95" y="0"/>
                      </a:cubicBezTo>
                      <a:cubicBezTo>
                        <a:pt x="95" y="0"/>
                        <a:pt x="130" y="37"/>
                        <a:pt x="148" y="63"/>
                      </a:cubicBezTo>
                      <a:cubicBezTo>
                        <a:pt x="148" y="64"/>
                        <a:pt x="148" y="65"/>
                        <a:pt x="148" y="66"/>
                      </a:cubicBezTo>
                      <a:cubicBezTo>
                        <a:pt x="146" y="69"/>
                        <a:pt x="142" y="72"/>
                        <a:pt x="138" y="73"/>
                      </a:cubicBezTo>
                      <a:cubicBezTo>
                        <a:pt x="127" y="74"/>
                        <a:pt x="113" y="76"/>
                        <a:pt x="100" y="80"/>
                      </a:cubicBezTo>
                      <a:cubicBezTo>
                        <a:pt x="102" y="84"/>
                        <a:pt x="104" y="87"/>
                        <a:pt x="106" y="91"/>
                      </a:cubicBezTo>
                      <a:cubicBezTo>
                        <a:pt x="128" y="84"/>
                        <a:pt x="161" y="81"/>
                        <a:pt x="162"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5" name="Freeform 13"/>
                <p:cNvSpPr>
                  <a:spLocks/>
                </p:cNvSpPr>
                <p:nvPr/>
              </p:nvSpPr>
              <p:spPr bwMode="auto">
                <a:xfrm>
                  <a:off x="1939" y="1621"/>
                  <a:ext cx="226" cy="209"/>
                </a:xfrm>
                <a:custGeom>
                  <a:avLst/>
                  <a:gdLst>
                    <a:gd name="T0" fmla="*/ 98 w 163"/>
                    <a:gd name="T1" fmla="*/ 9 h 151"/>
                    <a:gd name="T2" fmla="*/ 11 w 163"/>
                    <a:gd name="T3" fmla="*/ 18 h 151"/>
                    <a:gd name="T4" fmla="*/ 11 w 163"/>
                    <a:gd name="T5" fmla="*/ 19 h 151"/>
                    <a:gd name="T6" fmla="*/ 19 w 163"/>
                    <a:gd name="T7" fmla="*/ 106 h 151"/>
                    <a:gd name="T8" fmla="*/ 61 w 163"/>
                    <a:gd name="T9" fmla="*/ 79 h 151"/>
                    <a:gd name="T10" fmla="*/ 71 w 163"/>
                    <a:gd name="T11" fmla="*/ 87 h 151"/>
                    <a:gd name="T12" fmla="*/ 44 w 163"/>
                    <a:gd name="T13" fmla="*/ 104 h 151"/>
                    <a:gd name="T14" fmla="*/ 42 w 163"/>
                    <a:gd name="T15" fmla="*/ 107 h 151"/>
                    <a:gd name="T16" fmla="*/ 43 w 163"/>
                    <a:gd name="T17" fmla="*/ 117 h 151"/>
                    <a:gd name="T18" fmla="*/ 124 w 163"/>
                    <a:gd name="T19" fmla="*/ 151 h 151"/>
                    <a:gd name="T20" fmla="*/ 163 w 163"/>
                    <a:gd name="T21" fmla="*/ 104 h 151"/>
                    <a:gd name="T22" fmla="*/ 113 w 163"/>
                    <a:gd name="T23" fmla="*/ 31 h 151"/>
                    <a:gd name="T24" fmla="*/ 110 w 163"/>
                    <a:gd name="T25" fmla="*/ 30 h 151"/>
                    <a:gd name="T26" fmla="*/ 101 w 163"/>
                    <a:gd name="T27" fmla="*/ 35 h 151"/>
                    <a:gd name="T28" fmla="*/ 89 w 163"/>
                    <a:gd name="T29" fmla="*/ 65 h 151"/>
                    <a:gd name="T30" fmla="*/ 80 w 163"/>
                    <a:gd name="T31" fmla="*/ 56 h 151"/>
                    <a:gd name="T32" fmla="*/ 98 w 163"/>
                    <a:gd name="T33" fmla="*/ 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51">
                      <a:moveTo>
                        <a:pt x="98" y="9"/>
                      </a:moveTo>
                      <a:cubicBezTo>
                        <a:pt x="91" y="0"/>
                        <a:pt x="22" y="5"/>
                        <a:pt x="11" y="18"/>
                      </a:cubicBezTo>
                      <a:cubicBezTo>
                        <a:pt x="11" y="18"/>
                        <a:pt x="11" y="18"/>
                        <a:pt x="11" y="19"/>
                      </a:cubicBezTo>
                      <a:cubicBezTo>
                        <a:pt x="0" y="32"/>
                        <a:pt x="9" y="103"/>
                        <a:pt x="19" y="106"/>
                      </a:cubicBezTo>
                      <a:cubicBezTo>
                        <a:pt x="21" y="107"/>
                        <a:pt x="45" y="89"/>
                        <a:pt x="61" y="79"/>
                      </a:cubicBezTo>
                      <a:cubicBezTo>
                        <a:pt x="64" y="81"/>
                        <a:pt x="68" y="84"/>
                        <a:pt x="71" y="87"/>
                      </a:cubicBezTo>
                      <a:cubicBezTo>
                        <a:pt x="63" y="93"/>
                        <a:pt x="53" y="99"/>
                        <a:pt x="44" y="104"/>
                      </a:cubicBezTo>
                      <a:cubicBezTo>
                        <a:pt x="43" y="105"/>
                        <a:pt x="42" y="106"/>
                        <a:pt x="42" y="107"/>
                      </a:cubicBezTo>
                      <a:cubicBezTo>
                        <a:pt x="40" y="111"/>
                        <a:pt x="40" y="115"/>
                        <a:pt x="43" y="117"/>
                      </a:cubicBezTo>
                      <a:cubicBezTo>
                        <a:pt x="75" y="129"/>
                        <a:pt x="124" y="151"/>
                        <a:pt x="124" y="151"/>
                      </a:cubicBezTo>
                      <a:cubicBezTo>
                        <a:pt x="135" y="134"/>
                        <a:pt x="148" y="118"/>
                        <a:pt x="163" y="104"/>
                      </a:cubicBezTo>
                      <a:cubicBezTo>
                        <a:pt x="162" y="104"/>
                        <a:pt x="132" y="60"/>
                        <a:pt x="113" y="31"/>
                      </a:cubicBezTo>
                      <a:cubicBezTo>
                        <a:pt x="113" y="30"/>
                        <a:pt x="111" y="30"/>
                        <a:pt x="110" y="30"/>
                      </a:cubicBezTo>
                      <a:cubicBezTo>
                        <a:pt x="107" y="29"/>
                        <a:pt x="103" y="31"/>
                        <a:pt x="101" y="35"/>
                      </a:cubicBezTo>
                      <a:cubicBezTo>
                        <a:pt x="98" y="44"/>
                        <a:pt x="94" y="55"/>
                        <a:pt x="89" y="65"/>
                      </a:cubicBezTo>
                      <a:cubicBezTo>
                        <a:pt x="86" y="62"/>
                        <a:pt x="83" y="59"/>
                        <a:pt x="80" y="56"/>
                      </a:cubicBezTo>
                      <a:cubicBezTo>
                        <a:pt x="87" y="38"/>
                        <a:pt x="100" y="11"/>
                        <a:pt x="98"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6" name="Freeform 14"/>
                <p:cNvSpPr>
                  <a:spLocks/>
                </p:cNvSpPr>
                <p:nvPr/>
              </p:nvSpPr>
              <p:spPr bwMode="auto">
                <a:xfrm>
                  <a:off x="1851" y="1394"/>
                  <a:ext cx="230" cy="230"/>
                </a:xfrm>
                <a:custGeom>
                  <a:avLst/>
                  <a:gdLst>
                    <a:gd name="T0" fmla="*/ 163 w 166"/>
                    <a:gd name="T1" fmla="*/ 67 h 166"/>
                    <a:gd name="T2" fmla="*/ 147 w 166"/>
                    <a:gd name="T3" fmla="*/ 148 h 166"/>
                    <a:gd name="T4" fmla="*/ 147 w 166"/>
                    <a:gd name="T5" fmla="*/ 148 h 166"/>
                    <a:gd name="T6" fmla="*/ 65 w 166"/>
                    <a:gd name="T7" fmla="*/ 162 h 166"/>
                    <a:gd name="T8" fmla="*/ 86 w 166"/>
                    <a:gd name="T9" fmla="*/ 111 h 166"/>
                    <a:gd name="T10" fmla="*/ 77 w 166"/>
                    <a:gd name="T11" fmla="*/ 102 h 166"/>
                    <a:gd name="T12" fmla="*/ 61 w 166"/>
                    <a:gd name="T13" fmla="*/ 137 h 166"/>
                    <a:gd name="T14" fmla="*/ 58 w 166"/>
                    <a:gd name="T15" fmla="*/ 141 h 166"/>
                    <a:gd name="T16" fmla="*/ 48 w 166"/>
                    <a:gd name="T17" fmla="*/ 144 h 166"/>
                    <a:gd name="T18" fmla="*/ 0 w 166"/>
                    <a:gd name="T19" fmla="*/ 78 h 166"/>
                    <a:gd name="T20" fmla="*/ 80 w 166"/>
                    <a:gd name="T21" fmla="*/ 0 h 166"/>
                    <a:gd name="T22" fmla="*/ 145 w 166"/>
                    <a:gd name="T23" fmla="*/ 49 h 166"/>
                    <a:gd name="T24" fmla="*/ 146 w 166"/>
                    <a:gd name="T25" fmla="*/ 53 h 166"/>
                    <a:gd name="T26" fmla="*/ 138 w 166"/>
                    <a:gd name="T27" fmla="*/ 62 h 166"/>
                    <a:gd name="T28" fmla="*/ 102 w 166"/>
                    <a:gd name="T29" fmla="*/ 77 h 166"/>
                    <a:gd name="T30" fmla="*/ 111 w 166"/>
                    <a:gd name="T31" fmla="*/ 86 h 166"/>
                    <a:gd name="T32" fmla="*/ 163 w 166"/>
                    <a:gd name="T3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63" y="67"/>
                      </a:moveTo>
                      <a:cubicBezTo>
                        <a:pt x="166" y="76"/>
                        <a:pt x="154" y="138"/>
                        <a:pt x="147" y="148"/>
                      </a:cubicBezTo>
                      <a:cubicBezTo>
                        <a:pt x="147" y="148"/>
                        <a:pt x="147" y="148"/>
                        <a:pt x="147" y="148"/>
                      </a:cubicBezTo>
                      <a:cubicBezTo>
                        <a:pt x="137" y="155"/>
                        <a:pt x="72" y="166"/>
                        <a:pt x="65" y="162"/>
                      </a:cubicBezTo>
                      <a:cubicBezTo>
                        <a:pt x="64" y="160"/>
                        <a:pt x="75" y="130"/>
                        <a:pt x="86" y="111"/>
                      </a:cubicBezTo>
                      <a:cubicBezTo>
                        <a:pt x="83" y="108"/>
                        <a:pt x="80" y="105"/>
                        <a:pt x="77" y="102"/>
                      </a:cubicBezTo>
                      <a:cubicBezTo>
                        <a:pt x="70" y="113"/>
                        <a:pt x="64" y="126"/>
                        <a:pt x="61" y="137"/>
                      </a:cubicBezTo>
                      <a:cubicBezTo>
                        <a:pt x="60" y="138"/>
                        <a:pt x="59" y="140"/>
                        <a:pt x="58" y="141"/>
                      </a:cubicBezTo>
                      <a:cubicBezTo>
                        <a:pt x="55" y="145"/>
                        <a:pt x="51" y="146"/>
                        <a:pt x="48" y="144"/>
                      </a:cubicBezTo>
                      <a:cubicBezTo>
                        <a:pt x="28" y="120"/>
                        <a:pt x="0" y="78"/>
                        <a:pt x="0" y="78"/>
                      </a:cubicBezTo>
                      <a:cubicBezTo>
                        <a:pt x="24" y="49"/>
                        <a:pt x="51" y="23"/>
                        <a:pt x="80" y="0"/>
                      </a:cubicBezTo>
                      <a:cubicBezTo>
                        <a:pt x="80" y="0"/>
                        <a:pt x="122" y="28"/>
                        <a:pt x="145" y="49"/>
                      </a:cubicBezTo>
                      <a:cubicBezTo>
                        <a:pt x="146" y="50"/>
                        <a:pt x="146" y="51"/>
                        <a:pt x="146" y="53"/>
                      </a:cubicBezTo>
                      <a:cubicBezTo>
                        <a:pt x="145" y="56"/>
                        <a:pt x="142" y="60"/>
                        <a:pt x="138" y="62"/>
                      </a:cubicBezTo>
                      <a:cubicBezTo>
                        <a:pt x="127" y="65"/>
                        <a:pt x="114" y="70"/>
                        <a:pt x="102" y="77"/>
                      </a:cubicBezTo>
                      <a:cubicBezTo>
                        <a:pt x="105" y="80"/>
                        <a:pt x="108" y="83"/>
                        <a:pt x="111" y="86"/>
                      </a:cubicBezTo>
                      <a:cubicBezTo>
                        <a:pt x="130" y="75"/>
                        <a:pt x="162" y="64"/>
                        <a:pt x="16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7" name="Freeform 15"/>
                <p:cNvSpPr>
                  <a:spLocks/>
                </p:cNvSpPr>
                <p:nvPr/>
              </p:nvSpPr>
              <p:spPr bwMode="auto">
                <a:xfrm>
                  <a:off x="1826" y="1776"/>
                  <a:ext cx="241" cy="196"/>
                </a:xfrm>
                <a:custGeom>
                  <a:avLst/>
                  <a:gdLst>
                    <a:gd name="T0" fmla="*/ 91 w 174"/>
                    <a:gd name="T1" fmla="*/ 8 h 141"/>
                    <a:gd name="T2" fmla="*/ 8 w 174"/>
                    <a:gd name="T3" fmla="*/ 35 h 141"/>
                    <a:gd name="T4" fmla="*/ 8 w 174"/>
                    <a:gd name="T5" fmla="*/ 36 h 141"/>
                    <a:gd name="T6" fmla="*/ 34 w 174"/>
                    <a:gd name="T7" fmla="*/ 120 h 141"/>
                    <a:gd name="T8" fmla="*/ 70 w 174"/>
                    <a:gd name="T9" fmla="*/ 84 h 141"/>
                    <a:gd name="T10" fmla="*/ 82 w 174"/>
                    <a:gd name="T11" fmla="*/ 89 h 141"/>
                    <a:gd name="T12" fmla="*/ 59 w 174"/>
                    <a:gd name="T13" fmla="*/ 112 h 141"/>
                    <a:gd name="T14" fmla="*/ 57 w 174"/>
                    <a:gd name="T15" fmla="*/ 116 h 141"/>
                    <a:gd name="T16" fmla="*/ 60 w 174"/>
                    <a:gd name="T17" fmla="*/ 125 h 141"/>
                    <a:gd name="T18" fmla="*/ 147 w 174"/>
                    <a:gd name="T19" fmla="*/ 141 h 141"/>
                    <a:gd name="T20" fmla="*/ 174 w 174"/>
                    <a:gd name="T21" fmla="*/ 86 h 141"/>
                    <a:gd name="T22" fmla="*/ 111 w 174"/>
                    <a:gd name="T23" fmla="*/ 26 h 141"/>
                    <a:gd name="T24" fmla="*/ 107 w 174"/>
                    <a:gd name="T25" fmla="*/ 25 h 141"/>
                    <a:gd name="T26" fmla="*/ 100 w 174"/>
                    <a:gd name="T27" fmla="*/ 32 h 141"/>
                    <a:gd name="T28" fmla="*/ 95 w 174"/>
                    <a:gd name="T29" fmla="*/ 64 h 141"/>
                    <a:gd name="T30" fmla="*/ 83 w 174"/>
                    <a:gd name="T31" fmla="*/ 57 h 141"/>
                    <a:gd name="T32" fmla="*/ 91 w 174"/>
                    <a:gd name="T33" fmla="*/ 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41">
                      <a:moveTo>
                        <a:pt x="91" y="8"/>
                      </a:moveTo>
                      <a:cubicBezTo>
                        <a:pt x="82" y="0"/>
                        <a:pt x="16" y="20"/>
                        <a:pt x="8" y="35"/>
                      </a:cubicBezTo>
                      <a:cubicBezTo>
                        <a:pt x="8" y="35"/>
                        <a:pt x="8" y="36"/>
                        <a:pt x="8" y="36"/>
                      </a:cubicBezTo>
                      <a:cubicBezTo>
                        <a:pt x="0" y="52"/>
                        <a:pt x="24" y="119"/>
                        <a:pt x="34" y="120"/>
                      </a:cubicBezTo>
                      <a:cubicBezTo>
                        <a:pt x="37" y="120"/>
                        <a:pt x="56" y="97"/>
                        <a:pt x="70" y="84"/>
                      </a:cubicBezTo>
                      <a:cubicBezTo>
                        <a:pt x="74" y="86"/>
                        <a:pt x="78" y="88"/>
                        <a:pt x="82" y="89"/>
                      </a:cubicBezTo>
                      <a:cubicBezTo>
                        <a:pt x="75" y="98"/>
                        <a:pt x="66" y="106"/>
                        <a:pt x="59" y="112"/>
                      </a:cubicBezTo>
                      <a:cubicBezTo>
                        <a:pt x="58" y="113"/>
                        <a:pt x="58" y="115"/>
                        <a:pt x="57" y="116"/>
                      </a:cubicBezTo>
                      <a:cubicBezTo>
                        <a:pt x="56" y="120"/>
                        <a:pt x="58" y="124"/>
                        <a:pt x="60" y="125"/>
                      </a:cubicBezTo>
                      <a:cubicBezTo>
                        <a:pt x="94" y="130"/>
                        <a:pt x="147" y="141"/>
                        <a:pt x="147" y="141"/>
                      </a:cubicBezTo>
                      <a:cubicBezTo>
                        <a:pt x="154" y="122"/>
                        <a:pt x="163" y="104"/>
                        <a:pt x="174" y="86"/>
                      </a:cubicBezTo>
                      <a:cubicBezTo>
                        <a:pt x="174" y="87"/>
                        <a:pt x="135" y="51"/>
                        <a:pt x="111" y="26"/>
                      </a:cubicBezTo>
                      <a:cubicBezTo>
                        <a:pt x="110" y="26"/>
                        <a:pt x="109" y="25"/>
                        <a:pt x="107" y="25"/>
                      </a:cubicBezTo>
                      <a:cubicBezTo>
                        <a:pt x="104" y="26"/>
                        <a:pt x="101" y="29"/>
                        <a:pt x="100" y="32"/>
                      </a:cubicBezTo>
                      <a:cubicBezTo>
                        <a:pt x="99" y="42"/>
                        <a:pt x="97" y="54"/>
                        <a:pt x="95" y="64"/>
                      </a:cubicBezTo>
                      <a:cubicBezTo>
                        <a:pt x="91" y="62"/>
                        <a:pt x="87" y="60"/>
                        <a:pt x="83" y="57"/>
                      </a:cubicBezTo>
                      <a:cubicBezTo>
                        <a:pt x="86" y="39"/>
                        <a:pt x="93" y="10"/>
                        <a:pt x="9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8" name="Freeform 16"/>
                <p:cNvSpPr>
                  <a:spLocks/>
                </p:cNvSpPr>
                <p:nvPr/>
              </p:nvSpPr>
              <p:spPr bwMode="auto">
                <a:xfrm>
                  <a:off x="1706" y="1577"/>
                  <a:ext cx="227" cy="227"/>
                </a:xfrm>
                <a:custGeom>
                  <a:avLst/>
                  <a:gdLst>
                    <a:gd name="T0" fmla="*/ 157 w 164"/>
                    <a:gd name="T1" fmla="*/ 47 h 164"/>
                    <a:gd name="T2" fmla="*/ 159 w 164"/>
                    <a:gd name="T3" fmla="*/ 130 h 164"/>
                    <a:gd name="T4" fmla="*/ 159 w 164"/>
                    <a:gd name="T5" fmla="*/ 131 h 164"/>
                    <a:gd name="T6" fmla="*/ 82 w 164"/>
                    <a:gd name="T7" fmla="*/ 162 h 164"/>
                    <a:gd name="T8" fmla="*/ 91 w 164"/>
                    <a:gd name="T9" fmla="*/ 107 h 164"/>
                    <a:gd name="T10" fmla="*/ 80 w 164"/>
                    <a:gd name="T11" fmla="*/ 101 h 164"/>
                    <a:gd name="T12" fmla="*/ 72 w 164"/>
                    <a:gd name="T13" fmla="*/ 138 h 164"/>
                    <a:gd name="T14" fmla="*/ 71 w 164"/>
                    <a:gd name="T15" fmla="*/ 143 h 164"/>
                    <a:gd name="T16" fmla="*/ 62 w 164"/>
                    <a:gd name="T17" fmla="*/ 148 h 164"/>
                    <a:gd name="T18" fmla="*/ 0 w 164"/>
                    <a:gd name="T19" fmla="*/ 94 h 164"/>
                    <a:gd name="T20" fmla="*/ 61 w 164"/>
                    <a:gd name="T21" fmla="*/ 0 h 164"/>
                    <a:gd name="T22" fmla="*/ 136 w 164"/>
                    <a:gd name="T23" fmla="*/ 34 h 164"/>
                    <a:gd name="T24" fmla="*/ 137 w 164"/>
                    <a:gd name="T25" fmla="*/ 38 h 164"/>
                    <a:gd name="T26" fmla="*/ 131 w 164"/>
                    <a:gd name="T27" fmla="*/ 48 h 164"/>
                    <a:gd name="T28" fmla="*/ 100 w 164"/>
                    <a:gd name="T29" fmla="*/ 71 h 164"/>
                    <a:gd name="T30" fmla="*/ 110 w 164"/>
                    <a:gd name="T31" fmla="*/ 78 h 164"/>
                    <a:gd name="T32" fmla="*/ 157 w 164"/>
                    <a:gd name="T33" fmla="*/ 4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4">
                      <a:moveTo>
                        <a:pt x="157" y="47"/>
                      </a:moveTo>
                      <a:cubicBezTo>
                        <a:pt x="162" y="56"/>
                        <a:pt x="164" y="119"/>
                        <a:pt x="159" y="130"/>
                      </a:cubicBezTo>
                      <a:cubicBezTo>
                        <a:pt x="159" y="130"/>
                        <a:pt x="159" y="131"/>
                        <a:pt x="159" y="131"/>
                      </a:cubicBezTo>
                      <a:cubicBezTo>
                        <a:pt x="151" y="139"/>
                        <a:pt x="90" y="164"/>
                        <a:pt x="82" y="162"/>
                      </a:cubicBezTo>
                      <a:cubicBezTo>
                        <a:pt x="80" y="160"/>
                        <a:pt x="84" y="128"/>
                        <a:pt x="91" y="107"/>
                      </a:cubicBezTo>
                      <a:cubicBezTo>
                        <a:pt x="87" y="105"/>
                        <a:pt x="84" y="103"/>
                        <a:pt x="80" y="101"/>
                      </a:cubicBezTo>
                      <a:cubicBezTo>
                        <a:pt x="76" y="113"/>
                        <a:pt x="73" y="127"/>
                        <a:pt x="72" y="138"/>
                      </a:cubicBezTo>
                      <a:cubicBezTo>
                        <a:pt x="72" y="140"/>
                        <a:pt x="72" y="141"/>
                        <a:pt x="71" y="143"/>
                      </a:cubicBezTo>
                      <a:cubicBezTo>
                        <a:pt x="68" y="147"/>
                        <a:pt x="64" y="149"/>
                        <a:pt x="62" y="148"/>
                      </a:cubicBezTo>
                      <a:cubicBezTo>
                        <a:pt x="37" y="129"/>
                        <a:pt x="0" y="94"/>
                        <a:pt x="0" y="94"/>
                      </a:cubicBezTo>
                      <a:cubicBezTo>
                        <a:pt x="18" y="61"/>
                        <a:pt x="38" y="29"/>
                        <a:pt x="61" y="0"/>
                      </a:cubicBezTo>
                      <a:cubicBezTo>
                        <a:pt x="62" y="0"/>
                        <a:pt x="109" y="19"/>
                        <a:pt x="136" y="34"/>
                      </a:cubicBezTo>
                      <a:cubicBezTo>
                        <a:pt x="137" y="35"/>
                        <a:pt x="137" y="36"/>
                        <a:pt x="137" y="38"/>
                      </a:cubicBezTo>
                      <a:cubicBezTo>
                        <a:pt x="137" y="41"/>
                        <a:pt x="135" y="46"/>
                        <a:pt x="131" y="48"/>
                      </a:cubicBezTo>
                      <a:cubicBezTo>
                        <a:pt x="122" y="53"/>
                        <a:pt x="110" y="61"/>
                        <a:pt x="100" y="71"/>
                      </a:cubicBezTo>
                      <a:cubicBezTo>
                        <a:pt x="104" y="73"/>
                        <a:pt x="107" y="75"/>
                        <a:pt x="110" y="78"/>
                      </a:cubicBezTo>
                      <a:cubicBezTo>
                        <a:pt x="127" y="63"/>
                        <a:pt x="155" y="46"/>
                        <a:pt x="157"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09" name="Freeform 17"/>
                <p:cNvSpPr>
                  <a:spLocks/>
                </p:cNvSpPr>
                <p:nvPr/>
              </p:nvSpPr>
              <p:spPr bwMode="auto">
                <a:xfrm>
                  <a:off x="1757" y="1956"/>
                  <a:ext cx="245" cy="177"/>
                </a:xfrm>
                <a:custGeom>
                  <a:avLst/>
                  <a:gdLst>
                    <a:gd name="T0" fmla="*/ 79 w 177"/>
                    <a:gd name="T1" fmla="*/ 5 h 127"/>
                    <a:gd name="T2" fmla="*/ 4 w 177"/>
                    <a:gd name="T3" fmla="*/ 50 h 127"/>
                    <a:gd name="T4" fmla="*/ 3 w 177"/>
                    <a:gd name="T5" fmla="*/ 50 h 127"/>
                    <a:gd name="T6" fmla="*/ 48 w 177"/>
                    <a:gd name="T7" fmla="*/ 126 h 127"/>
                    <a:gd name="T8" fmla="*/ 74 w 177"/>
                    <a:gd name="T9" fmla="*/ 84 h 127"/>
                    <a:gd name="T10" fmla="*/ 87 w 177"/>
                    <a:gd name="T11" fmla="*/ 87 h 127"/>
                    <a:gd name="T12" fmla="*/ 70 w 177"/>
                    <a:gd name="T13" fmla="*/ 114 h 127"/>
                    <a:gd name="T14" fmla="*/ 69 w 177"/>
                    <a:gd name="T15" fmla="*/ 118 h 127"/>
                    <a:gd name="T16" fmla="*/ 74 w 177"/>
                    <a:gd name="T17" fmla="*/ 126 h 127"/>
                    <a:gd name="T18" fmla="*/ 162 w 177"/>
                    <a:gd name="T19" fmla="*/ 123 h 127"/>
                    <a:gd name="T20" fmla="*/ 177 w 177"/>
                    <a:gd name="T21" fmla="*/ 64 h 127"/>
                    <a:gd name="T22" fmla="*/ 102 w 177"/>
                    <a:gd name="T23" fmla="*/ 19 h 127"/>
                    <a:gd name="T24" fmla="*/ 98 w 177"/>
                    <a:gd name="T25" fmla="*/ 19 h 127"/>
                    <a:gd name="T26" fmla="*/ 93 w 177"/>
                    <a:gd name="T27" fmla="*/ 27 h 127"/>
                    <a:gd name="T28" fmla="*/ 95 w 177"/>
                    <a:gd name="T29" fmla="*/ 59 h 127"/>
                    <a:gd name="T30" fmla="*/ 82 w 177"/>
                    <a:gd name="T31" fmla="*/ 55 h 127"/>
                    <a:gd name="T32" fmla="*/ 79 w 177"/>
                    <a:gd name="T33"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27">
                      <a:moveTo>
                        <a:pt x="79" y="5"/>
                      </a:moveTo>
                      <a:cubicBezTo>
                        <a:pt x="68" y="0"/>
                        <a:pt x="9" y="33"/>
                        <a:pt x="4" y="50"/>
                      </a:cubicBezTo>
                      <a:cubicBezTo>
                        <a:pt x="4" y="50"/>
                        <a:pt x="3" y="50"/>
                        <a:pt x="3" y="50"/>
                      </a:cubicBezTo>
                      <a:cubicBezTo>
                        <a:pt x="0" y="67"/>
                        <a:pt x="37" y="127"/>
                        <a:pt x="48" y="126"/>
                      </a:cubicBezTo>
                      <a:cubicBezTo>
                        <a:pt x="50" y="126"/>
                        <a:pt x="64" y="100"/>
                        <a:pt x="74" y="84"/>
                      </a:cubicBezTo>
                      <a:cubicBezTo>
                        <a:pt x="79" y="85"/>
                        <a:pt x="83" y="86"/>
                        <a:pt x="87" y="87"/>
                      </a:cubicBezTo>
                      <a:cubicBezTo>
                        <a:pt x="82" y="96"/>
                        <a:pt x="76" y="106"/>
                        <a:pt x="70" y="114"/>
                      </a:cubicBezTo>
                      <a:cubicBezTo>
                        <a:pt x="70" y="115"/>
                        <a:pt x="69" y="117"/>
                        <a:pt x="69" y="118"/>
                      </a:cubicBezTo>
                      <a:cubicBezTo>
                        <a:pt x="69" y="122"/>
                        <a:pt x="71" y="125"/>
                        <a:pt x="74" y="126"/>
                      </a:cubicBezTo>
                      <a:cubicBezTo>
                        <a:pt x="108" y="124"/>
                        <a:pt x="162" y="123"/>
                        <a:pt x="162" y="123"/>
                      </a:cubicBezTo>
                      <a:cubicBezTo>
                        <a:pt x="165" y="103"/>
                        <a:pt x="170" y="83"/>
                        <a:pt x="177" y="64"/>
                      </a:cubicBezTo>
                      <a:cubicBezTo>
                        <a:pt x="177" y="64"/>
                        <a:pt x="131" y="37"/>
                        <a:pt x="102" y="19"/>
                      </a:cubicBezTo>
                      <a:cubicBezTo>
                        <a:pt x="101" y="18"/>
                        <a:pt x="100" y="18"/>
                        <a:pt x="98" y="19"/>
                      </a:cubicBezTo>
                      <a:cubicBezTo>
                        <a:pt x="95" y="20"/>
                        <a:pt x="93" y="23"/>
                        <a:pt x="93" y="27"/>
                      </a:cubicBezTo>
                      <a:cubicBezTo>
                        <a:pt x="94" y="37"/>
                        <a:pt x="95" y="48"/>
                        <a:pt x="95" y="59"/>
                      </a:cubicBezTo>
                      <a:cubicBezTo>
                        <a:pt x="90" y="58"/>
                        <a:pt x="86" y="56"/>
                        <a:pt x="82" y="55"/>
                      </a:cubicBezTo>
                      <a:cubicBezTo>
                        <a:pt x="81" y="36"/>
                        <a:pt x="81" y="6"/>
                        <a:pt x="7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0" name="Freeform 18"/>
                <p:cNvSpPr>
                  <a:spLocks/>
                </p:cNvSpPr>
                <p:nvPr/>
              </p:nvSpPr>
              <p:spPr bwMode="auto">
                <a:xfrm>
                  <a:off x="1609" y="1793"/>
                  <a:ext cx="228" cy="213"/>
                </a:xfrm>
                <a:custGeom>
                  <a:avLst/>
                  <a:gdLst>
                    <a:gd name="T0" fmla="*/ 143 w 165"/>
                    <a:gd name="T1" fmla="*/ 26 h 154"/>
                    <a:gd name="T2" fmla="*/ 163 w 165"/>
                    <a:gd name="T3" fmla="*/ 106 h 154"/>
                    <a:gd name="T4" fmla="*/ 163 w 165"/>
                    <a:gd name="T5" fmla="*/ 107 h 154"/>
                    <a:gd name="T6" fmla="*/ 95 w 165"/>
                    <a:gd name="T7" fmla="*/ 153 h 154"/>
                    <a:gd name="T8" fmla="*/ 91 w 165"/>
                    <a:gd name="T9" fmla="*/ 98 h 154"/>
                    <a:gd name="T10" fmla="*/ 80 w 165"/>
                    <a:gd name="T11" fmla="*/ 94 h 154"/>
                    <a:gd name="T12" fmla="*/ 80 w 165"/>
                    <a:gd name="T13" fmla="*/ 132 h 154"/>
                    <a:gd name="T14" fmla="*/ 79 w 165"/>
                    <a:gd name="T15" fmla="*/ 137 h 154"/>
                    <a:gd name="T16" fmla="*/ 72 w 165"/>
                    <a:gd name="T17" fmla="*/ 144 h 154"/>
                    <a:gd name="T18" fmla="*/ 0 w 165"/>
                    <a:gd name="T19" fmla="*/ 104 h 154"/>
                    <a:gd name="T20" fmla="*/ 39 w 165"/>
                    <a:gd name="T21" fmla="*/ 0 h 154"/>
                    <a:gd name="T22" fmla="*/ 120 w 165"/>
                    <a:gd name="T23" fmla="*/ 17 h 154"/>
                    <a:gd name="T24" fmla="*/ 122 w 165"/>
                    <a:gd name="T25" fmla="*/ 20 h 154"/>
                    <a:gd name="T26" fmla="*/ 118 w 165"/>
                    <a:gd name="T27" fmla="*/ 32 h 154"/>
                    <a:gd name="T28" fmla="*/ 92 w 165"/>
                    <a:gd name="T29" fmla="*/ 60 h 154"/>
                    <a:gd name="T30" fmla="*/ 104 w 165"/>
                    <a:gd name="T31" fmla="*/ 65 h 154"/>
                    <a:gd name="T32" fmla="*/ 143 w 165"/>
                    <a:gd name="T33" fmla="*/ 2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4">
                      <a:moveTo>
                        <a:pt x="143" y="26"/>
                      </a:moveTo>
                      <a:cubicBezTo>
                        <a:pt x="150" y="32"/>
                        <a:pt x="165" y="94"/>
                        <a:pt x="163" y="106"/>
                      </a:cubicBezTo>
                      <a:cubicBezTo>
                        <a:pt x="163" y="106"/>
                        <a:pt x="163" y="106"/>
                        <a:pt x="163" y="107"/>
                      </a:cubicBezTo>
                      <a:cubicBezTo>
                        <a:pt x="156" y="117"/>
                        <a:pt x="102" y="154"/>
                        <a:pt x="95" y="153"/>
                      </a:cubicBezTo>
                      <a:cubicBezTo>
                        <a:pt x="92" y="152"/>
                        <a:pt x="89" y="120"/>
                        <a:pt x="91" y="98"/>
                      </a:cubicBezTo>
                      <a:cubicBezTo>
                        <a:pt x="87" y="97"/>
                        <a:pt x="83" y="95"/>
                        <a:pt x="80" y="94"/>
                      </a:cubicBezTo>
                      <a:cubicBezTo>
                        <a:pt x="78" y="107"/>
                        <a:pt x="78" y="121"/>
                        <a:pt x="80" y="132"/>
                      </a:cubicBezTo>
                      <a:cubicBezTo>
                        <a:pt x="80" y="134"/>
                        <a:pt x="80" y="135"/>
                        <a:pt x="79" y="137"/>
                      </a:cubicBezTo>
                      <a:cubicBezTo>
                        <a:pt x="78" y="142"/>
                        <a:pt x="74" y="145"/>
                        <a:pt x="72" y="144"/>
                      </a:cubicBezTo>
                      <a:cubicBezTo>
                        <a:pt x="43" y="131"/>
                        <a:pt x="0" y="105"/>
                        <a:pt x="0" y="104"/>
                      </a:cubicBezTo>
                      <a:cubicBezTo>
                        <a:pt x="10" y="68"/>
                        <a:pt x="23" y="33"/>
                        <a:pt x="39" y="0"/>
                      </a:cubicBezTo>
                      <a:cubicBezTo>
                        <a:pt x="40" y="0"/>
                        <a:pt x="89" y="8"/>
                        <a:pt x="120" y="17"/>
                      </a:cubicBezTo>
                      <a:cubicBezTo>
                        <a:pt x="121" y="18"/>
                        <a:pt x="121" y="19"/>
                        <a:pt x="122" y="20"/>
                      </a:cubicBezTo>
                      <a:cubicBezTo>
                        <a:pt x="122" y="24"/>
                        <a:pt x="121" y="28"/>
                        <a:pt x="118" y="32"/>
                      </a:cubicBezTo>
                      <a:cubicBezTo>
                        <a:pt x="110" y="39"/>
                        <a:pt x="100" y="49"/>
                        <a:pt x="92" y="60"/>
                      </a:cubicBezTo>
                      <a:cubicBezTo>
                        <a:pt x="96" y="62"/>
                        <a:pt x="100" y="63"/>
                        <a:pt x="104" y="65"/>
                      </a:cubicBezTo>
                      <a:cubicBezTo>
                        <a:pt x="117" y="47"/>
                        <a:pt x="141" y="24"/>
                        <a:pt x="14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1" name="Freeform 19"/>
                <p:cNvSpPr>
                  <a:spLocks/>
                </p:cNvSpPr>
                <p:nvPr/>
              </p:nvSpPr>
              <p:spPr bwMode="auto">
                <a:xfrm>
                  <a:off x="1731" y="2151"/>
                  <a:ext cx="239" cy="181"/>
                </a:xfrm>
                <a:custGeom>
                  <a:avLst/>
                  <a:gdLst>
                    <a:gd name="T0" fmla="*/ 65 w 173"/>
                    <a:gd name="T1" fmla="*/ 3 h 131"/>
                    <a:gd name="T2" fmla="*/ 1 w 173"/>
                    <a:gd name="T3" fmla="*/ 62 h 131"/>
                    <a:gd name="T4" fmla="*/ 1 w 173"/>
                    <a:gd name="T5" fmla="*/ 63 h 131"/>
                    <a:gd name="T6" fmla="*/ 60 w 173"/>
                    <a:gd name="T7" fmla="*/ 128 h 131"/>
                    <a:gd name="T8" fmla="*/ 77 w 173"/>
                    <a:gd name="T9" fmla="*/ 81 h 131"/>
                    <a:gd name="T10" fmla="*/ 90 w 173"/>
                    <a:gd name="T11" fmla="*/ 81 h 131"/>
                    <a:gd name="T12" fmla="*/ 79 w 173"/>
                    <a:gd name="T13" fmla="*/ 111 h 131"/>
                    <a:gd name="T14" fmla="*/ 79 w 173"/>
                    <a:gd name="T15" fmla="*/ 115 h 131"/>
                    <a:gd name="T16" fmla="*/ 86 w 173"/>
                    <a:gd name="T17" fmla="*/ 122 h 131"/>
                    <a:gd name="T18" fmla="*/ 171 w 173"/>
                    <a:gd name="T19" fmla="*/ 100 h 131"/>
                    <a:gd name="T20" fmla="*/ 173 w 173"/>
                    <a:gd name="T21" fmla="*/ 39 h 131"/>
                    <a:gd name="T22" fmla="*/ 90 w 173"/>
                    <a:gd name="T23" fmla="*/ 11 h 131"/>
                    <a:gd name="T24" fmla="*/ 87 w 173"/>
                    <a:gd name="T25" fmla="*/ 12 h 131"/>
                    <a:gd name="T26" fmla="*/ 83 w 173"/>
                    <a:gd name="T27" fmla="*/ 21 h 131"/>
                    <a:gd name="T28" fmla="*/ 91 w 173"/>
                    <a:gd name="T29" fmla="*/ 52 h 131"/>
                    <a:gd name="T30" fmla="*/ 78 w 173"/>
                    <a:gd name="T31" fmla="*/ 51 h 131"/>
                    <a:gd name="T32" fmla="*/ 65 w 173"/>
                    <a:gd name="T33" fmla="*/ 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31">
                      <a:moveTo>
                        <a:pt x="65" y="3"/>
                      </a:moveTo>
                      <a:cubicBezTo>
                        <a:pt x="53" y="0"/>
                        <a:pt x="2" y="45"/>
                        <a:pt x="1" y="62"/>
                      </a:cubicBezTo>
                      <a:cubicBezTo>
                        <a:pt x="1" y="62"/>
                        <a:pt x="1" y="63"/>
                        <a:pt x="1" y="63"/>
                      </a:cubicBezTo>
                      <a:cubicBezTo>
                        <a:pt x="0" y="81"/>
                        <a:pt x="50" y="131"/>
                        <a:pt x="60" y="128"/>
                      </a:cubicBezTo>
                      <a:cubicBezTo>
                        <a:pt x="62" y="127"/>
                        <a:pt x="71" y="98"/>
                        <a:pt x="77" y="81"/>
                      </a:cubicBezTo>
                      <a:cubicBezTo>
                        <a:pt x="81" y="81"/>
                        <a:pt x="86" y="81"/>
                        <a:pt x="90" y="81"/>
                      </a:cubicBezTo>
                      <a:cubicBezTo>
                        <a:pt x="88" y="91"/>
                        <a:pt x="83" y="102"/>
                        <a:pt x="79" y="111"/>
                      </a:cubicBezTo>
                      <a:cubicBezTo>
                        <a:pt x="79" y="112"/>
                        <a:pt x="79" y="114"/>
                        <a:pt x="79" y="115"/>
                      </a:cubicBezTo>
                      <a:cubicBezTo>
                        <a:pt x="80" y="119"/>
                        <a:pt x="83" y="122"/>
                        <a:pt x="86" y="122"/>
                      </a:cubicBezTo>
                      <a:cubicBezTo>
                        <a:pt x="119" y="112"/>
                        <a:pt x="171" y="100"/>
                        <a:pt x="171" y="100"/>
                      </a:cubicBezTo>
                      <a:cubicBezTo>
                        <a:pt x="170" y="79"/>
                        <a:pt x="170" y="59"/>
                        <a:pt x="173" y="39"/>
                      </a:cubicBezTo>
                      <a:cubicBezTo>
                        <a:pt x="173" y="39"/>
                        <a:pt x="122" y="23"/>
                        <a:pt x="90" y="11"/>
                      </a:cubicBezTo>
                      <a:cubicBezTo>
                        <a:pt x="89" y="11"/>
                        <a:pt x="88" y="11"/>
                        <a:pt x="87" y="12"/>
                      </a:cubicBezTo>
                      <a:cubicBezTo>
                        <a:pt x="84" y="13"/>
                        <a:pt x="82" y="17"/>
                        <a:pt x="83" y="21"/>
                      </a:cubicBezTo>
                      <a:cubicBezTo>
                        <a:pt x="86" y="30"/>
                        <a:pt x="89" y="41"/>
                        <a:pt x="91" y="52"/>
                      </a:cubicBezTo>
                      <a:cubicBezTo>
                        <a:pt x="87" y="52"/>
                        <a:pt x="83" y="51"/>
                        <a:pt x="78" y="51"/>
                      </a:cubicBezTo>
                      <a:cubicBezTo>
                        <a:pt x="73" y="33"/>
                        <a:pt x="67" y="3"/>
                        <a:pt x="6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2" name="Freeform 20"/>
                <p:cNvSpPr>
                  <a:spLocks/>
                </p:cNvSpPr>
                <p:nvPr/>
              </p:nvSpPr>
              <p:spPr bwMode="auto">
                <a:xfrm>
                  <a:off x="1563" y="2027"/>
                  <a:ext cx="222" cy="196"/>
                </a:xfrm>
                <a:custGeom>
                  <a:avLst/>
                  <a:gdLst>
                    <a:gd name="T0" fmla="*/ 123 w 160"/>
                    <a:gd name="T1" fmla="*/ 6 h 141"/>
                    <a:gd name="T2" fmla="*/ 160 w 160"/>
                    <a:gd name="T3" fmla="*/ 80 h 141"/>
                    <a:gd name="T4" fmla="*/ 159 w 160"/>
                    <a:gd name="T5" fmla="*/ 80 h 141"/>
                    <a:gd name="T6" fmla="*/ 103 w 160"/>
                    <a:gd name="T7" fmla="*/ 141 h 141"/>
                    <a:gd name="T8" fmla="*/ 88 w 160"/>
                    <a:gd name="T9" fmla="*/ 87 h 141"/>
                    <a:gd name="T10" fmla="*/ 76 w 160"/>
                    <a:gd name="T11" fmla="*/ 86 h 141"/>
                    <a:gd name="T12" fmla="*/ 84 w 160"/>
                    <a:gd name="T13" fmla="*/ 123 h 141"/>
                    <a:gd name="T14" fmla="*/ 84 w 160"/>
                    <a:gd name="T15" fmla="*/ 128 h 141"/>
                    <a:gd name="T16" fmla="*/ 79 w 160"/>
                    <a:gd name="T17" fmla="*/ 137 h 141"/>
                    <a:gd name="T18" fmla="*/ 0 w 160"/>
                    <a:gd name="T19" fmla="*/ 113 h 141"/>
                    <a:gd name="T20" fmla="*/ 16 w 160"/>
                    <a:gd name="T21" fmla="*/ 3 h 141"/>
                    <a:gd name="T22" fmla="*/ 98 w 160"/>
                    <a:gd name="T23" fmla="*/ 3 h 141"/>
                    <a:gd name="T24" fmla="*/ 101 w 160"/>
                    <a:gd name="T25" fmla="*/ 5 h 141"/>
                    <a:gd name="T26" fmla="*/ 100 w 160"/>
                    <a:gd name="T27" fmla="*/ 17 h 141"/>
                    <a:gd name="T28" fmla="*/ 81 w 160"/>
                    <a:gd name="T29" fmla="*/ 50 h 141"/>
                    <a:gd name="T30" fmla="*/ 93 w 160"/>
                    <a:gd name="T31" fmla="*/ 53 h 141"/>
                    <a:gd name="T32" fmla="*/ 123 w 160"/>
                    <a:gd name="T33"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41">
                      <a:moveTo>
                        <a:pt x="123" y="6"/>
                      </a:moveTo>
                      <a:cubicBezTo>
                        <a:pt x="131" y="11"/>
                        <a:pt x="159" y="68"/>
                        <a:pt x="160" y="80"/>
                      </a:cubicBezTo>
                      <a:cubicBezTo>
                        <a:pt x="160" y="80"/>
                        <a:pt x="160" y="80"/>
                        <a:pt x="159" y="80"/>
                      </a:cubicBezTo>
                      <a:cubicBezTo>
                        <a:pt x="155" y="92"/>
                        <a:pt x="110" y="140"/>
                        <a:pt x="103" y="141"/>
                      </a:cubicBezTo>
                      <a:cubicBezTo>
                        <a:pt x="100" y="140"/>
                        <a:pt x="91" y="109"/>
                        <a:pt x="88" y="87"/>
                      </a:cubicBezTo>
                      <a:cubicBezTo>
                        <a:pt x="84" y="87"/>
                        <a:pt x="80" y="87"/>
                        <a:pt x="76" y="86"/>
                      </a:cubicBezTo>
                      <a:cubicBezTo>
                        <a:pt x="77" y="99"/>
                        <a:pt x="80" y="113"/>
                        <a:pt x="84" y="123"/>
                      </a:cubicBezTo>
                      <a:cubicBezTo>
                        <a:pt x="84" y="125"/>
                        <a:pt x="84" y="127"/>
                        <a:pt x="84" y="128"/>
                      </a:cubicBezTo>
                      <a:cubicBezTo>
                        <a:pt x="84" y="133"/>
                        <a:pt x="81" y="137"/>
                        <a:pt x="79" y="137"/>
                      </a:cubicBezTo>
                      <a:cubicBezTo>
                        <a:pt x="48" y="130"/>
                        <a:pt x="0" y="113"/>
                        <a:pt x="0" y="113"/>
                      </a:cubicBezTo>
                      <a:cubicBezTo>
                        <a:pt x="2" y="76"/>
                        <a:pt x="7" y="39"/>
                        <a:pt x="16" y="3"/>
                      </a:cubicBezTo>
                      <a:cubicBezTo>
                        <a:pt x="16" y="3"/>
                        <a:pt x="67" y="0"/>
                        <a:pt x="98" y="3"/>
                      </a:cubicBezTo>
                      <a:cubicBezTo>
                        <a:pt x="99" y="3"/>
                        <a:pt x="100" y="4"/>
                        <a:pt x="101" y="5"/>
                      </a:cubicBezTo>
                      <a:cubicBezTo>
                        <a:pt x="102" y="8"/>
                        <a:pt x="102" y="13"/>
                        <a:pt x="100" y="17"/>
                      </a:cubicBezTo>
                      <a:cubicBezTo>
                        <a:pt x="93" y="26"/>
                        <a:pt x="86" y="38"/>
                        <a:pt x="81" y="50"/>
                      </a:cubicBezTo>
                      <a:cubicBezTo>
                        <a:pt x="85" y="51"/>
                        <a:pt x="89" y="52"/>
                        <a:pt x="93" y="53"/>
                      </a:cubicBezTo>
                      <a:cubicBezTo>
                        <a:pt x="102" y="32"/>
                        <a:pt x="120" y="5"/>
                        <a:pt x="12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3" name="Freeform 21"/>
                <p:cNvSpPr>
                  <a:spLocks/>
                </p:cNvSpPr>
                <p:nvPr/>
              </p:nvSpPr>
              <p:spPr bwMode="auto">
                <a:xfrm>
                  <a:off x="1744" y="2350"/>
                  <a:ext cx="244" cy="179"/>
                </a:xfrm>
                <a:custGeom>
                  <a:avLst/>
                  <a:gdLst>
                    <a:gd name="T0" fmla="*/ 52 w 176"/>
                    <a:gd name="T1" fmla="*/ 0 h 129"/>
                    <a:gd name="T2" fmla="*/ 2 w 176"/>
                    <a:gd name="T3" fmla="*/ 72 h 129"/>
                    <a:gd name="T4" fmla="*/ 2 w 176"/>
                    <a:gd name="T5" fmla="*/ 73 h 129"/>
                    <a:gd name="T6" fmla="*/ 74 w 176"/>
                    <a:gd name="T7" fmla="*/ 123 h 129"/>
                    <a:gd name="T8" fmla="*/ 80 w 176"/>
                    <a:gd name="T9" fmla="*/ 74 h 129"/>
                    <a:gd name="T10" fmla="*/ 94 w 176"/>
                    <a:gd name="T11" fmla="*/ 71 h 129"/>
                    <a:gd name="T12" fmla="*/ 89 w 176"/>
                    <a:gd name="T13" fmla="*/ 103 h 129"/>
                    <a:gd name="T14" fmla="*/ 90 w 176"/>
                    <a:gd name="T15" fmla="*/ 107 h 129"/>
                    <a:gd name="T16" fmla="*/ 98 w 176"/>
                    <a:gd name="T17" fmla="*/ 112 h 129"/>
                    <a:gd name="T18" fmla="*/ 176 w 176"/>
                    <a:gd name="T19" fmla="*/ 72 h 129"/>
                    <a:gd name="T20" fmla="*/ 165 w 176"/>
                    <a:gd name="T21" fmla="*/ 12 h 129"/>
                    <a:gd name="T22" fmla="*/ 78 w 176"/>
                    <a:gd name="T23" fmla="*/ 3 h 129"/>
                    <a:gd name="T24" fmla="*/ 75 w 176"/>
                    <a:gd name="T25" fmla="*/ 4 h 129"/>
                    <a:gd name="T26" fmla="*/ 73 w 176"/>
                    <a:gd name="T27" fmla="*/ 14 h 129"/>
                    <a:gd name="T28" fmla="*/ 88 w 176"/>
                    <a:gd name="T29" fmla="*/ 42 h 129"/>
                    <a:gd name="T30" fmla="*/ 75 w 176"/>
                    <a:gd name="T31" fmla="*/ 44 h 129"/>
                    <a:gd name="T32" fmla="*/ 52 w 176"/>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29">
                      <a:moveTo>
                        <a:pt x="52" y="0"/>
                      </a:moveTo>
                      <a:cubicBezTo>
                        <a:pt x="40" y="0"/>
                        <a:pt x="0" y="55"/>
                        <a:pt x="2" y="72"/>
                      </a:cubicBezTo>
                      <a:cubicBezTo>
                        <a:pt x="2" y="72"/>
                        <a:pt x="2" y="73"/>
                        <a:pt x="2" y="73"/>
                      </a:cubicBezTo>
                      <a:cubicBezTo>
                        <a:pt x="6" y="90"/>
                        <a:pt x="65" y="129"/>
                        <a:pt x="74" y="123"/>
                      </a:cubicBezTo>
                      <a:cubicBezTo>
                        <a:pt x="76" y="122"/>
                        <a:pt x="78" y="92"/>
                        <a:pt x="80" y="74"/>
                      </a:cubicBezTo>
                      <a:cubicBezTo>
                        <a:pt x="85" y="73"/>
                        <a:pt x="89" y="72"/>
                        <a:pt x="94" y="71"/>
                      </a:cubicBezTo>
                      <a:cubicBezTo>
                        <a:pt x="93" y="81"/>
                        <a:pt x="91" y="93"/>
                        <a:pt x="89" y="103"/>
                      </a:cubicBezTo>
                      <a:cubicBezTo>
                        <a:pt x="89" y="104"/>
                        <a:pt x="90" y="105"/>
                        <a:pt x="90" y="107"/>
                      </a:cubicBezTo>
                      <a:cubicBezTo>
                        <a:pt x="92" y="111"/>
                        <a:pt x="95" y="113"/>
                        <a:pt x="98" y="112"/>
                      </a:cubicBezTo>
                      <a:cubicBezTo>
                        <a:pt x="128" y="95"/>
                        <a:pt x="176" y="72"/>
                        <a:pt x="176" y="72"/>
                      </a:cubicBezTo>
                      <a:cubicBezTo>
                        <a:pt x="171" y="53"/>
                        <a:pt x="167" y="32"/>
                        <a:pt x="165" y="12"/>
                      </a:cubicBezTo>
                      <a:cubicBezTo>
                        <a:pt x="165" y="12"/>
                        <a:pt x="112" y="8"/>
                        <a:pt x="78" y="3"/>
                      </a:cubicBezTo>
                      <a:cubicBezTo>
                        <a:pt x="77" y="3"/>
                        <a:pt x="76" y="3"/>
                        <a:pt x="75" y="4"/>
                      </a:cubicBezTo>
                      <a:cubicBezTo>
                        <a:pt x="73" y="6"/>
                        <a:pt x="72" y="11"/>
                        <a:pt x="73" y="14"/>
                      </a:cubicBezTo>
                      <a:cubicBezTo>
                        <a:pt x="78" y="22"/>
                        <a:pt x="84" y="33"/>
                        <a:pt x="88" y="42"/>
                      </a:cubicBezTo>
                      <a:cubicBezTo>
                        <a:pt x="84" y="43"/>
                        <a:pt x="80" y="44"/>
                        <a:pt x="75" y="44"/>
                      </a:cubicBezTo>
                      <a:cubicBezTo>
                        <a:pt x="66" y="28"/>
                        <a:pt x="54" y="0"/>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4" name="Freeform 22"/>
                <p:cNvSpPr>
                  <a:spLocks/>
                </p:cNvSpPr>
                <p:nvPr/>
              </p:nvSpPr>
              <p:spPr bwMode="auto">
                <a:xfrm>
                  <a:off x="1559" y="2252"/>
                  <a:ext cx="219" cy="191"/>
                </a:xfrm>
                <a:custGeom>
                  <a:avLst/>
                  <a:gdLst>
                    <a:gd name="T0" fmla="*/ 106 w 158"/>
                    <a:gd name="T1" fmla="*/ 1 h 138"/>
                    <a:gd name="T2" fmla="*/ 158 w 158"/>
                    <a:gd name="T3" fmla="*/ 65 h 138"/>
                    <a:gd name="T4" fmla="*/ 158 w 158"/>
                    <a:gd name="T5" fmla="*/ 66 h 138"/>
                    <a:gd name="T6" fmla="*/ 115 w 158"/>
                    <a:gd name="T7" fmla="*/ 137 h 138"/>
                    <a:gd name="T8" fmla="*/ 89 w 158"/>
                    <a:gd name="T9" fmla="*/ 88 h 138"/>
                    <a:gd name="T10" fmla="*/ 77 w 158"/>
                    <a:gd name="T11" fmla="*/ 89 h 138"/>
                    <a:gd name="T12" fmla="*/ 93 w 158"/>
                    <a:gd name="T13" fmla="*/ 124 h 138"/>
                    <a:gd name="T14" fmla="*/ 95 w 158"/>
                    <a:gd name="T15" fmla="*/ 129 h 138"/>
                    <a:gd name="T16" fmla="*/ 91 w 158"/>
                    <a:gd name="T17" fmla="*/ 138 h 138"/>
                    <a:gd name="T18" fmla="*/ 9 w 158"/>
                    <a:gd name="T19" fmla="*/ 132 h 138"/>
                    <a:gd name="T20" fmla="*/ 1 w 158"/>
                    <a:gd name="T21" fmla="*/ 21 h 138"/>
                    <a:gd name="T22" fmla="*/ 81 w 158"/>
                    <a:gd name="T23" fmla="*/ 3 h 138"/>
                    <a:gd name="T24" fmla="*/ 84 w 158"/>
                    <a:gd name="T25" fmla="*/ 5 h 138"/>
                    <a:gd name="T26" fmla="*/ 86 w 158"/>
                    <a:gd name="T27" fmla="*/ 17 h 138"/>
                    <a:gd name="T28" fmla="*/ 74 w 158"/>
                    <a:gd name="T29" fmla="*/ 53 h 138"/>
                    <a:gd name="T30" fmla="*/ 87 w 158"/>
                    <a:gd name="T31" fmla="*/ 53 h 138"/>
                    <a:gd name="T32" fmla="*/ 106 w 158"/>
                    <a:gd name="T33" fmla="*/ 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38">
                      <a:moveTo>
                        <a:pt x="106" y="1"/>
                      </a:moveTo>
                      <a:cubicBezTo>
                        <a:pt x="115" y="4"/>
                        <a:pt x="154" y="54"/>
                        <a:pt x="158" y="65"/>
                      </a:cubicBezTo>
                      <a:cubicBezTo>
                        <a:pt x="158" y="65"/>
                        <a:pt x="158" y="66"/>
                        <a:pt x="158" y="66"/>
                      </a:cubicBezTo>
                      <a:cubicBezTo>
                        <a:pt x="156" y="78"/>
                        <a:pt x="123" y="134"/>
                        <a:pt x="115" y="137"/>
                      </a:cubicBezTo>
                      <a:cubicBezTo>
                        <a:pt x="113" y="137"/>
                        <a:pt x="97" y="109"/>
                        <a:pt x="89" y="88"/>
                      </a:cubicBezTo>
                      <a:cubicBezTo>
                        <a:pt x="85" y="89"/>
                        <a:pt x="81" y="89"/>
                        <a:pt x="77" y="89"/>
                      </a:cubicBezTo>
                      <a:cubicBezTo>
                        <a:pt x="81" y="102"/>
                        <a:pt x="87" y="115"/>
                        <a:pt x="93" y="124"/>
                      </a:cubicBezTo>
                      <a:cubicBezTo>
                        <a:pt x="94" y="125"/>
                        <a:pt x="94" y="127"/>
                        <a:pt x="95" y="129"/>
                      </a:cubicBezTo>
                      <a:cubicBezTo>
                        <a:pt x="95" y="134"/>
                        <a:pt x="94" y="138"/>
                        <a:pt x="91" y="138"/>
                      </a:cubicBezTo>
                      <a:cubicBezTo>
                        <a:pt x="59" y="138"/>
                        <a:pt x="9" y="132"/>
                        <a:pt x="9" y="132"/>
                      </a:cubicBezTo>
                      <a:cubicBezTo>
                        <a:pt x="3" y="95"/>
                        <a:pt x="0" y="58"/>
                        <a:pt x="1" y="21"/>
                      </a:cubicBezTo>
                      <a:cubicBezTo>
                        <a:pt x="1" y="21"/>
                        <a:pt x="50" y="7"/>
                        <a:pt x="81" y="3"/>
                      </a:cubicBezTo>
                      <a:cubicBezTo>
                        <a:pt x="82" y="3"/>
                        <a:pt x="83" y="4"/>
                        <a:pt x="84" y="5"/>
                      </a:cubicBezTo>
                      <a:cubicBezTo>
                        <a:pt x="86" y="8"/>
                        <a:pt x="87" y="13"/>
                        <a:pt x="86" y="17"/>
                      </a:cubicBezTo>
                      <a:cubicBezTo>
                        <a:pt x="81" y="27"/>
                        <a:pt x="76" y="40"/>
                        <a:pt x="74" y="53"/>
                      </a:cubicBezTo>
                      <a:cubicBezTo>
                        <a:pt x="78" y="53"/>
                        <a:pt x="83" y="53"/>
                        <a:pt x="87" y="53"/>
                      </a:cubicBezTo>
                      <a:cubicBezTo>
                        <a:pt x="91" y="31"/>
                        <a:pt x="103" y="0"/>
                        <a:pt x="10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5" name="Freeform 23"/>
                <p:cNvSpPr>
                  <a:spLocks/>
                </p:cNvSpPr>
                <p:nvPr/>
              </p:nvSpPr>
              <p:spPr bwMode="auto">
                <a:xfrm>
                  <a:off x="1800" y="2525"/>
                  <a:ext cx="244" cy="187"/>
                </a:xfrm>
                <a:custGeom>
                  <a:avLst/>
                  <a:gdLst>
                    <a:gd name="T0" fmla="*/ 39 w 176"/>
                    <a:gd name="T1" fmla="*/ 13 h 135"/>
                    <a:gd name="T2" fmla="*/ 6 w 176"/>
                    <a:gd name="T3" fmla="*/ 94 h 135"/>
                    <a:gd name="T4" fmla="*/ 7 w 176"/>
                    <a:gd name="T5" fmla="*/ 95 h 135"/>
                    <a:gd name="T6" fmla="*/ 88 w 176"/>
                    <a:gd name="T7" fmla="*/ 128 h 135"/>
                    <a:gd name="T8" fmla="*/ 83 w 176"/>
                    <a:gd name="T9" fmla="*/ 78 h 135"/>
                    <a:gd name="T10" fmla="*/ 95 w 176"/>
                    <a:gd name="T11" fmla="*/ 73 h 135"/>
                    <a:gd name="T12" fmla="*/ 98 w 176"/>
                    <a:gd name="T13" fmla="*/ 105 h 135"/>
                    <a:gd name="T14" fmla="*/ 100 w 176"/>
                    <a:gd name="T15" fmla="*/ 109 h 135"/>
                    <a:gd name="T16" fmla="*/ 108 w 176"/>
                    <a:gd name="T17" fmla="*/ 112 h 135"/>
                    <a:gd name="T18" fmla="*/ 176 w 176"/>
                    <a:gd name="T19" fmla="*/ 57 h 135"/>
                    <a:gd name="T20" fmla="*/ 153 w 176"/>
                    <a:gd name="T21" fmla="*/ 0 h 135"/>
                    <a:gd name="T22" fmla="*/ 66 w 176"/>
                    <a:gd name="T23" fmla="*/ 10 h 135"/>
                    <a:gd name="T24" fmla="*/ 63 w 176"/>
                    <a:gd name="T25" fmla="*/ 12 h 135"/>
                    <a:gd name="T26" fmla="*/ 63 w 176"/>
                    <a:gd name="T27" fmla="*/ 22 h 135"/>
                    <a:gd name="T28" fmla="*/ 84 w 176"/>
                    <a:gd name="T29" fmla="*/ 46 h 135"/>
                    <a:gd name="T30" fmla="*/ 72 w 176"/>
                    <a:gd name="T31" fmla="*/ 51 h 135"/>
                    <a:gd name="T32" fmla="*/ 39 w 176"/>
                    <a:gd name="T33" fmla="*/ 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135">
                      <a:moveTo>
                        <a:pt x="39" y="13"/>
                      </a:moveTo>
                      <a:cubicBezTo>
                        <a:pt x="27" y="15"/>
                        <a:pt x="0" y="78"/>
                        <a:pt x="6" y="94"/>
                      </a:cubicBezTo>
                      <a:cubicBezTo>
                        <a:pt x="6" y="94"/>
                        <a:pt x="6" y="95"/>
                        <a:pt x="7" y="95"/>
                      </a:cubicBezTo>
                      <a:cubicBezTo>
                        <a:pt x="14" y="111"/>
                        <a:pt x="80" y="135"/>
                        <a:pt x="88" y="128"/>
                      </a:cubicBezTo>
                      <a:cubicBezTo>
                        <a:pt x="89" y="127"/>
                        <a:pt x="85" y="97"/>
                        <a:pt x="83" y="78"/>
                      </a:cubicBezTo>
                      <a:cubicBezTo>
                        <a:pt x="87" y="77"/>
                        <a:pt x="91" y="75"/>
                        <a:pt x="95" y="73"/>
                      </a:cubicBezTo>
                      <a:cubicBezTo>
                        <a:pt x="97" y="83"/>
                        <a:pt x="98" y="95"/>
                        <a:pt x="98" y="105"/>
                      </a:cubicBezTo>
                      <a:cubicBezTo>
                        <a:pt x="98" y="106"/>
                        <a:pt x="99" y="107"/>
                        <a:pt x="100" y="109"/>
                      </a:cubicBezTo>
                      <a:cubicBezTo>
                        <a:pt x="102" y="112"/>
                        <a:pt x="106" y="113"/>
                        <a:pt x="108" y="112"/>
                      </a:cubicBezTo>
                      <a:cubicBezTo>
                        <a:pt x="134" y="89"/>
                        <a:pt x="176" y="56"/>
                        <a:pt x="176" y="57"/>
                      </a:cubicBezTo>
                      <a:cubicBezTo>
                        <a:pt x="167" y="39"/>
                        <a:pt x="159" y="20"/>
                        <a:pt x="153" y="0"/>
                      </a:cubicBezTo>
                      <a:cubicBezTo>
                        <a:pt x="153" y="0"/>
                        <a:pt x="100" y="7"/>
                        <a:pt x="66" y="10"/>
                      </a:cubicBezTo>
                      <a:cubicBezTo>
                        <a:pt x="65" y="10"/>
                        <a:pt x="64" y="11"/>
                        <a:pt x="63" y="12"/>
                      </a:cubicBezTo>
                      <a:cubicBezTo>
                        <a:pt x="61" y="15"/>
                        <a:pt x="61" y="19"/>
                        <a:pt x="63" y="22"/>
                      </a:cubicBezTo>
                      <a:cubicBezTo>
                        <a:pt x="70" y="29"/>
                        <a:pt x="78" y="38"/>
                        <a:pt x="84" y="46"/>
                      </a:cubicBezTo>
                      <a:cubicBezTo>
                        <a:pt x="80" y="48"/>
                        <a:pt x="76" y="49"/>
                        <a:pt x="72" y="51"/>
                      </a:cubicBezTo>
                      <a:cubicBezTo>
                        <a:pt x="60" y="37"/>
                        <a:pt x="42" y="12"/>
                        <a:pt x="3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6" name="Freeform 24"/>
                <p:cNvSpPr>
                  <a:spLocks/>
                </p:cNvSpPr>
                <p:nvPr/>
              </p:nvSpPr>
              <p:spPr bwMode="auto">
                <a:xfrm>
                  <a:off x="1589" y="2471"/>
                  <a:ext cx="227" cy="208"/>
                </a:xfrm>
                <a:custGeom>
                  <a:avLst/>
                  <a:gdLst>
                    <a:gd name="T0" fmla="*/ 98 w 164"/>
                    <a:gd name="T1" fmla="*/ 0 h 150"/>
                    <a:gd name="T2" fmla="*/ 163 w 164"/>
                    <a:gd name="T3" fmla="*/ 52 h 150"/>
                    <a:gd name="T4" fmla="*/ 163 w 164"/>
                    <a:gd name="T5" fmla="*/ 53 h 150"/>
                    <a:gd name="T6" fmla="*/ 137 w 164"/>
                    <a:gd name="T7" fmla="*/ 131 h 150"/>
                    <a:gd name="T8" fmla="*/ 101 w 164"/>
                    <a:gd name="T9" fmla="*/ 89 h 150"/>
                    <a:gd name="T10" fmla="*/ 89 w 164"/>
                    <a:gd name="T11" fmla="*/ 93 h 150"/>
                    <a:gd name="T12" fmla="*/ 112 w 164"/>
                    <a:gd name="T13" fmla="*/ 123 h 150"/>
                    <a:gd name="T14" fmla="*/ 115 w 164"/>
                    <a:gd name="T15" fmla="*/ 128 h 150"/>
                    <a:gd name="T16" fmla="*/ 113 w 164"/>
                    <a:gd name="T17" fmla="*/ 138 h 150"/>
                    <a:gd name="T18" fmla="*/ 32 w 164"/>
                    <a:gd name="T19" fmla="*/ 149 h 150"/>
                    <a:gd name="T20" fmla="*/ 0 w 164"/>
                    <a:gd name="T21" fmla="*/ 42 h 150"/>
                    <a:gd name="T22" fmla="*/ 74 w 164"/>
                    <a:gd name="T23" fmla="*/ 8 h 150"/>
                    <a:gd name="T24" fmla="*/ 78 w 164"/>
                    <a:gd name="T25" fmla="*/ 9 h 150"/>
                    <a:gd name="T26" fmla="*/ 82 w 164"/>
                    <a:gd name="T27" fmla="*/ 20 h 150"/>
                    <a:gd name="T28" fmla="*/ 79 w 164"/>
                    <a:gd name="T29" fmla="*/ 58 h 150"/>
                    <a:gd name="T30" fmla="*/ 91 w 164"/>
                    <a:gd name="T31" fmla="*/ 55 h 150"/>
                    <a:gd name="T32" fmla="*/ 98 w 164"/>
                    <a:gd name="T3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0">
                      <a:moveTo>
                        <a:pt x="98" y="0"/>
                      </a:moveTo>
                      <a:cubicBezTo>
                        <a:pt x="108" y="1"/>
                        <a:pt x="157" y="42"/>
                        <a:pt x="163" y="52"/>
                      </a:cubicBezTo>
                      <a:cubicBezTo>
                        <a:pt x="163" y="52"/>
                        <a:pt x="163" y="53"/>
                        <a:pt x="163" y="53"/>
                      </a:cubicBezTo>
                      <a:cubicBezTo>
                        <a:pt x="164" y="65"/>
                        <a:pt x="143" y="127"/>
                        <a:pt x="137" y="131"/>
                      </a:cubicBezTo>
                      <a:cubicBezTo>
                        <a:pt x="134" y="132"/>
                        <a:pt x="112" y="108"/>
                        <a:pt x="101" y="89"/>
                      </a:cubicBezTo>
                      <a:cubicBezTo>
                        <a:pt x="97" y="91"/>
                        <a:pt x="93" y="92"/>
                        <a:pt x="89" y="93"/>
                      </a:cubicBezTo>
                      <a:cubicBezTo>
                        <a:pt x="96" y="105"/>
                        <a:pt x="105" y="116"/>
                        <a:pt x="112" y="123"/>
                      </a:cubicBezTo>
                      <a:cubicBezTo>
                        <a:pt x="113" y="125"/>
                        <a:pt x="114" y="126"/>
                        <a:pt x="115" y="128"/>
                      </a:cubicBezTo>
                      <a:cubicBezTo>
                        <a:pt x="116" y="132"/>
                        <a:pt x="116" y="137"/>
                        <a:pt x="113" y="138"/>
                      </a:cubicBezTo>
                      <a:cubicBezTo>
                        <a:pt x="82" y="145"/>
                        <a:pt x="32" y="150"/>
                        <a:pt x="32" y="149"/>
                      </a:cubicBezTo>
                      <a:cubicBezTo>
                        <a:pt x="18" y="115"/>
                        <a:pt x="7" y="79"/>
                        <a:pt x="0" y="42"/>
                      </a:cubicBezTo>
                      <a:cubicBezTo>
                        <a:pt x="0" y="42"/>
                        <a:pt x="45" y="19"/>
                        <a:pt x="74" y="8"/>
                      </a:cubicBezTo>
                      <a:cubicBezTo>
                        <a:pt x="75" y="8"/>
                        <a:pt x="77" y="8"/>
                        <a:pt x="78" y="9"/>
                      </a:cubicBezTo>
                      <a:cubicBezTo>
                        <a:pt x="80" y="11"/>
                        <a:pt x="82" y="16"/>
                        <a:pt x="82" y="20"/>
                      </a:cubicBezTo>
                      <a:cubicBezTo>
                        <a:pt x="80" y="31"/>
                        <a:pt x="78" y="45"/>
                        <a:pt x="79" y="58"/>
                      </a:cubicBezTo>
                      <a:cubicBezTo>
                        <a:pt x="83" y="57"/>
                        <a:pt x="87" y="56"/>
                        <a:pt x="91" y="55"/>
                      </a:cubicBezTo>
                      <a:cubicBezTo>
                        <a:pt x="90" y="33"/>
                        <a:pt x="95"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7" name="Freeform 25"/>
                <p:cNvSpPr>
                  <a:spLocks/>
                </p:cNvSpPr>
                <p:nvPr/>
              </p:nvSpPr>
              <p:spPr bwMode="auto">
                <a:xfrm>
                  <a:off x="1900" y="2672"/>
                  <a:ext cx="231" cy="204"/>
                </a:xfrm>
                <a:custGeom>
                  <a:avLst/>
                  <a:gdLst>
                    <a:gd name="T0" fmla="*/ 24 w 167"/>
                    <a:gd name="T1" fmla="*/ 36 h 147"/>
                    <a:gd name="T2" fmla="*/ 9 w 167"/>
                    <a:gd name="T3" fmla="*/ 123 h 147"/>
                    <a:gd name="T4" fmla="*/ 10 w 167"/>
                    <a:gd name="T5" fmla="*/ 123 h 147"/>
                    <a:gd name="T6" fmla="*/ 96 w 167"/>
                    <a:gd name="T7" fmla="*/ 139 h 147"/>
                    <a:gd name="T8" fmla="*/ 81 w 167"/>
                    <a:gd name="T9" fmla="*/ 91 h 147"/>
                    <a:gd name="T10" fmla="*/ 92 w 167"/>
                    <a:gd name="T11" fmla="*/ 83 h 147"/>
                    <a:gd name="T12" fmla="*/ 101 w 167"/>
                    <a:gd name="T13" fmla="*/ 114 h 147"/>
                    <a:gd name="T14" fmla="*/ 103 w 167"/>
                    <a:gd name="T15" fmla="*/ 117 h 147"/>
                    <a:gd name="T16" fmla="*/ 113 w 167"/>
                    <a:gd name="T17" fmla="*/ 118 h 147"/>
                    <a:gd name="T18" fmla="*/ 167 w 167"/>
                    <a:gd name="T19" fmla="*/ 50 h 147"/>
                    <a:gd name="T20" fmla="*/ 132 w 167"/>
                    <a:gd name="T21" fmla="*/ 0 h 147"/>
                    <a:gd name="T22" fmla="*/ 49 w 167"/>
                    <a:gd name="T23" fmla="*/ 28 h 147"/>
                    <a:gd name="T24" fmla="*/ 47 w 167"/>
                    <a:gd name="T25" fmla="*/ 30 h 147"/>
                    <a:gd name="T26" fmla="*/ 49 w 167"/>
                    <a:gd name="T27" fmla="*/ 40 h 147"/>
                    <a:gd name="T28" fmla="*/ 75 w 167"/>
                    <a:gd name="T29" fmla="*/ 60 h 147"/>
                    <a:gd name="T30" fmla="*/ 64 w 167"/>
                    <a:gd name="T31" fmla="*/ 67 h 147"/>
                    <a:gd name="T32" fmla="*/ 24 w 167"/>
                    <a:gd name="T33" fmla="*/ 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47">
                      <a:moveTo>
                        <a:pt x="24" y="36"/>
                      </a:moveTo>
                      <a:cubicBezTo>
                        <a:pt x="13" y="41"/>
                        <a:pt x="0" y="108"/>
                        <a:pt x="9" y="123"/>
                      </a:cubicBezTo>
                      <a:cubicBezTo>
                        <a:pt x="9" y="123"/>
                        <a:pt x="9" y="123"/>
                        <a:pt x="10" y="123"/>
                      </a:cubicBezTo>
                      <a:cubicBezTo>
                        <a:pt x="20" y="137"/>
                        <a:pt x="90" y="147"/>
                        <a:pt x="96" y="139"/>
                      </a:cubicBezTo>
                      <a:cubicBezTo>
                        <a:pt x="97" y="137"/>
                        <a:pt x="87" y="109"/>
                        <a:pt x="81" y="91"/>
                      </a:cubicBezTo>
                      <a:cubicBezTo>
                        <a:pt x="84" y="88"/>
                        <a:pt x="88" y="86"/>
                        <a:pt x="92" y="83"/>
                      </a:cubicBezTo>
                      <a:cubicBezTo>
                        <a:pt x="96" y="93"/>
                        <a:pt x="99" y="104"/>
                        <a:pt x="101" y="114"/>
                      </a:cubicBezTo>
                      <a:cubicBezTo>
                        <a:pt x="102" y="115"/>
                        <a:pt x="102" y="116"/>
                        <a:pt x="103" y="117"/>
                      </a:cubicBezTo>
                      <a:cubicBezTo>
                        <a:pt x="107" y="120"/>
                        <a:pt x="111" y="120"/>
                        <a:pt x="113" y="118"/>
                      </a:cubicBezTo>
                      <a:cubicBezTo>
                        <a:pt x="133" y="91"/>
                        <a:pt x="167" y="49"/>
                        <a:pt x="167" y="50"/>
                      </a:cubicBezTo>
                      <a:cubicBezTo>
                        <a:pt x="154" y="34"/>
                        <a:pt x="142" y="17"/>
                        <a:pt x="132" y="0"/>
                      </a:cubicBezTo>
                      <a:cubicBezTo>
                        <a:pt x="132" y="0"/>
                        <a:pt x="82" y="18"/>
                        <a:pt x="49" y="28"/>
                      </a:cubicBezTo>
                      <a:cubicBezTo>
                        <a:pt x="48" y="28"/>
                        <a:pt x="47" y="29"/>
                        <a:pt x="47" y="30"/>
                      </a:cubicBezTo>
                      <a:cubicBezTo>
                        <a:pt x="46" y="33"/>
                        <a:pt x="47" y="38"/>
                        <a:pt x="49" y="40"/>
                      </a:cubicBezTo>
                      <a:cubicBezTo>
                        <a:pt x="57" y="46"/>
                        <a:pt x="67" y="52"/>
                        <a:pt x="75" y="60"/>
                      </a:cubicBezTo>
                      <a:cubicBezTo>
                        <a:pt x="71" y="62"/>
                        <a:pt x="68" y="64"/>
                        <a:pt x="64" y="67"/>
                      </a:cubicBezTo>
                      <a:cubicBezTo>
                        <a:pt x="49" y="55"/>
                        <a:pt x="26" y="36"/>
                        <a:pt x="2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8" name="Freeform 26"/>
                <p:cNvSpPr>
                  <a:spLocks/>
                </p:cNvSpPr>
                <p:nvPr/>
              </p:nvSpPr>
              <p:spPr bwMode="auto">
                <a:xfrm>
                  <a:off x="1671" y="2679"/>
                  <a:ext cx="229" cy="223"/>
                </a:xfrm>
                <a:custGeom>
                  <a:avLst/>
                  <a:gdLst>
                    <a:gd name="T0" fmla="*/ 87 w 165"/>
                    <a:gd name="T1" fmla="*/ 1 h 161"/>
                    <a:gd name="T2" fmla="*/ 161 w 165"/>
                    <a:gd name="T3" fmla="*/ 38 h 161"/>
                    <a:gd name="T4" fmla="*/ 161 w 165"/>
                    <a:gd name="T5" fmla="*/ 38 h 161"/>
                    <a:gd name="T6" fmla="*/ 153 w 165"/>
                    <a:gd name="T7" fmla="*/ 121 h 161"/>
                    <a:gd name="T8" fmla="*/ 108 w 165"/>
                    <a:gd name="T9" fmla="*/ 87 h 161"/>
                    <a:gd name="T10" fmla="*/ 98 w 165"/>
                    <a:gd name="T11" fmla="*/ 94 h 161"/>
                    <a:gd name="T12" fmla="*/ 127 w 165"/>
                    <a:gd name="T13" fmla="*/ 118 h 161"/>
                    <a:gd name="T14" fmla="*/ 130 w 165"/>
                    <a:gd name="T15" fmla="*/ 122 h 161"/>
                    <a:gd name="T16" fmla="*/ 131 w 165"/>
                    <a:gd name="T17" fmla="*/ 132 h 161"/>
                    <a:gd name="T18" fmla="*/ 54 w 165"/>
                    <a:gd name="T19" fmla="*/ 161 h 161"/>
                    <a:gd name="T20" fmla="*/ 0 w 165"/>
                    <a:gd name="T21" fmla="*/ 63 h 161"/>
                    <a:gd name="T22" fmla="*/ 65 w 165"/>
                    <a:gd name="T23" fmla="*/ 13 h 161"/>
                    <a:gd name="T24" fmla="*/ 69 w 165"/>
                    <a:gd name="T25" fmla="*/ 14 h 161"/>
                    <a:gd name="T26" fmla="*/ 75 w 165"/>
                    <a:gd name="T27" fmla="*/ 24 h 161"/>
                    <a:gd name="T28" fmla="*/ 80 w 165"/>
                    <a:gd name="T29" fmla="*/ 62 h 161"/>
                    <a:gd name="T30" fmla="*/ 91 w 165"/>
                    <a:gd name="T31" fmla="*/ 57 h 161"/>
                    <a:gd name="T32" fmla="*/ 87 w 165"/>
                    <a:gd name="T33" fmla="*/ 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1">
                      <a:moveTo>
                        <a:pt x="87" y="1"/>
                      </a:moveTo>
                      <a:cubicBezTo>
                        <a:pt x="97" y="0"/>
                        <a:pt x="153" y="29"/>
                        <a:pt x="161" y="38"/>
                      </a:cubicBezTo>
                      <a:cubicBezTo>
                        <a:pt x="161" y="38"/>
                        <a:pt x="161" y="38"/>
                        <a:pt x="161" y="38"/>
                      </a:cubicBezTo>
                      <a:cubicBezTo>
                        <a:pt x="165" y="50"/>
                        <a:pt x="158" y="115"/>
                        <a:pt x="153" y="121"/>
                      </a:cubicBezTo>
                      <a:cubicBezTo>
                        <a:pt x="150" y="122"/>
                        <a:pt x="124" y="103"/>
                        <a:pt x="108" y="87"/>
                      </a:cubicBezTo>
                      <a:cubicBezTo>
                        <a:pt x="105" y="90"/>
                        <a:pt x="101" y="92"/>
                        <a:pt x="98" y="94"/>
                      </a:cubicBezTo>
                      <a:cubicBezTo>
                        <a:pt x="107" y="104"/>
                        <a:pt x="118" y="112"/>
                        <a:pt x="127" y="118"/>
                      </a:cubicBezTo>
                      <a:cubicBezTo>
                        <a:pt x="128" y="119"/>
                        <a:pt x="129" y="121"/>
                        <a:pt x="130" y="122"/>
                      </a:cubicBezTo>
                      <a:cubicBezTo>
                        <a:pt x="133" y="126"/>
                        <a:pt x="133" y="131"/>
                        <a:pt x="131" y="132"/>
                      </a:cubicBezTo>
                      <a:cubicBezTo>
                        <a:pt x="102" y="146"/>
                        <a:pt x="54" y="161"/>
                        <a:pt x="54" y="161"/>
                      </a:cubicBezTo>
                      <a:cubicBezTo>
                        <a:pt x="33" y="130"/>
                        <a:pt x="15" y="98"/>
                        <a:pt x="0" y="63"/>
                      </a:cubicBezTo>
                      <a:cubicBezTo>
                        <a:pt x="0" y="63"/>
                        <a:pt x="39" y="31"/>
                        <a:pt x="65" y="13"/>
                      </a:cubicBezTo>
                      <a:cubicBezTo>
                        <a:pt x="66" y="13"/>
                        <a:pt x="68" y="13"/>
                        <a:pt x="69" y="14"/>
                      </a:cubicBezTo>
                      <a:cubicBezTo>
                        <a:pt x="72" y="16"/>
                        <a:pt x="75" y="20"/>
                        <a:pt x="75" y="24"/>
                      </a:cubicBezTo>
                      <a:cubicBezTo>
                        <a:pt x="75" y="35"/>
                        <a:pt x="77" y="49"/>
                        <a:pt x="80" y="62"/>
                      </a:cubicBezTo>
                      <a:cubicBezTo>
                        <a:pt x="84" y="60"/>
                        <a:pt x="88" y="58"/>
                        <a:pt x="91" y="57"/>
                      </a:cubicBezTo>
                      <a:cubicBezTo>
                        <a:pt x="86" y="35"/>
                        <a:pt x="84" y="2"/>
                        <a:pt x="8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19" name="Freeform 27"/>
                <p:cNvSpPr>
                  <a:spLocks/>
                </p:cNvSpPr>
                <p:nvPr/>
              </p:nvSpPr>
              <p:spPr bwMode="auto">
                <a:xfrm>
                  <a:off x="2034" y="2799"/>
                  <a:ext cx="212" cy="219"/>
                </a:xfrm>
                <a:custGeom>
                  <a:avLst/>
                  <a:gdLst>
                    <a:gd name="T0" fmla="*/ 10 w 153"/>
                    <a:gd name="T1" fmla="*/ 59 h 158"/>
                    <a:gd name="T2" fmla="*/ 14 w 153"/>
                    <a:gd name="T3" fmla="*/ 146 h 158"/>
                    <a:gd name="T4" fmla="*/ 15 w 153"/>
                    <a:gd name="T5" fmla="*/ 147 h 158"/>
                    <a:gd name="T6" fmla="*/ 103 w 153"/>
                    <a:gd name="T7" fmla="*/ 144 h 158"/>
                    <a:gd name="T8" fmla="*/ 78 w 153"/>
                    <a:gd name="T9" fmla="*/ 100 h 158"/>
                    <a:gd name="T10" fmla="*/ 86 w 153"/>
                    <a:gd name="T11" fmla="*/ 90 h 158"/>
                    <a:gd name="T12" fmla="*/ 102 w 153"/>
                    <a:gd name="T13" fmla="*/ 118 h 158"/>
                    <a:gd name="T14" fmla="*/ 105 w 153"/>
                    <a:gd name="T15" fmla="*/ 121 h 158"/>
                    <a:gd name="T16" fmla="*/ 115 w 153"/>
                    <a:gd name="T17" fmla="*/ 120 h 158"/>
                    <a:gd name="T18" fmla="*/ 153 w 153"/>
                    <a:gd name="T19" fmla="*/ 41 h 158"/>
                    <a:gd name="T20" fmla="*/ 108 w 153"/>
                    <a:gd name="T21" fmla="*/ 0 h 158"/>
                    <a:gd name="T22" fmla="*/ 33 w 153"/>
                    <a:gd name="T23" fmla="*/ 45 h 158"/>
                    <a:gd name="T24" fmla="*/ 31 w 153"/>
                    <a:gd name="T25" fmla="*/ 48 h 158"/>
                    <a:gd name="T26" fmla="*/ 36 w 153"/>
                    <a:gd name="T27" fmla="*/ 57 h 158"/>
                    <a:gd name="T28" fmla="*/ 65 w 153"/>
                    <a:gd name="T29" fmla="*/ 70 h 158"/>
                    <a:gd name="T30" fmla="*/ 56 w 153"/>
                    <a:gd name="T31" fmla="*/ 80 h 158"/>
                    <a:gd name="T32" fmla="*/ 10 w 153"/>
                    <a:gd name="T33" fmla="*/ 5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58">
                      <a:moveTo>
                        <a:pt x="10" y="59"/>
                      </a:moveTo>
                      <a:cubicBezTo>
                        <a:pt x="0" y="66"/>
                        <a:pt x="2" y="134"/>
                        <a:pt x="14" y="146"/>
                      </a:cubicBezTo>
                      <a:cubicBezTo>
                        <a:pt x="14" y="146"/>
                        <a:pt x="15" y="147"/>
                        <a:pt x="15" y="147"/>
                      </a:cubicBezTo>
                      <a:cubicBezTo>
                        <a:pt x="28" y="158"/>
                        <a:pt x="99" y="153"/>
                        <a:pt x="103" y="144"/>
                      </a:cubicBezTo>
                      <a:cubicBezTo>
                        <a:pt x="103" y="141"/>
                        <a:pt x="87" y="116"/>
                        <a:pt x="78" y="100"/>
                      </a:cubicBezTo>
                      <a:cubicBezTo>
                        <a:pt x="80" y="97"/>
                        <a:pt x="83" y="93"/>
                        <a:pt x="86" y="90"/>
                      </a:cubicBezTo>
                      <a:cubicBezTo>
                        <a:pt x="92" y="99"/>
                        <a:pt x="98" y="109"/>
                        <a:pt x="102" y="118"/>
                      </a:cubicBezTo>
                      <a:cubicBezTo>
                        <a:pt x="103" y="119"/>
                        <a:pt x="104" y="120"/>
                        <a:pt x="105" y="121"/>
                      </a:cubicBezTo>
                      <a:cubicBezTo>
                        <a:pt x="109" y="123"/>
                        <a:pt x="113" y="122"/>
                        <a:pt x="115" y="120"/>
                      </a:cubicBezTo>
                      <a:cubicBezTo>
                        <a:pt x="129" y="88"/>
                        <a:pt x="153" y="41"/>
                        <a:pt x="153" y="41"/>
                      </a:cubicBezTo>
                      <a:cubicBezTo>
                        <a:pt x="137" y="29"/>
                        <a:pt x="122" y="15"/>
                        <a:pt x="108" y="0"/>
                      </a:cubicBezTo>
                      <a:cubicBezTo>
                        <a:pt x="108" y="0"/>
                        <a:pt x="63" y="28"/>
                        <a:pt x="33" y="45"/>
                      </a:cubicBezTo>
                      <a:cubicBezTo>
                        <a:pt x="32" y="46"/>
                        <a:pt x="31" y="47"/>
                        <a:pt x="31" y="48"/>
                      </a:cubicBezTo>
                      <a:cubicBezTo>
                        <a:pt x="31" y="51"/>
                        <a:pt x="33" y="55"/>
                        <a:pt x="36" y="57"/>
                      </a:cubicBezTo>
                      <a:cubicBezTo>
                        <a:pt x="45" y="61"/>
                        <a:pt x="56" y="65"/>
                        <a:pt x="65" y="70"/>
                      </a:cubicBezTo>
                      <a:cubicBezTo>
                        <a:pt x="62" y="74"/>
                        <a:pt x="59" y="77"/>
                        <a:pt x="56" y="80"/>
                      </a:cubicBezTo>
                      <a:cubicBezTo>
                        <a:pt x="39" y="72"/>
                        <a:pt x="12" y="58"/>
                        <a:pt x="1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0" name="Freeform 28"/>
                <p:cNvSpPr>
                  <a:spLocks/>
                </p:cNvSpPr>
                <p:nvPr/>
              </p:nvSpPr>
              <p:spPr bwMode="auto">
                <a:xfrm>
                  <a:off x="1801" y="2866"/>
                  <a:ext cx="230" cy="232"/>
                </a:xfrm>
                <a:custGeom>
                  <a:avLst/>
                  <a:gdLst>
                    <a:gd name="T0" fmla="*/ 72 w 166"/>
                    <a:gd name="T1" fmla="*/ 3 h 167"/>
                    <a:gd name="T2" fmla="*/ 152 w 166"/>
                    <a:gd name="T3" fmla="*/ 23 h 167"/>
                    <a:gd name="T4" fmla="*/ 153 w 166"/>
                    <a:gd name="T5" fmla="*/ 24 h 167"/>
                    <a:gd name="T6" fmla="*/ 162 w 166"/>
                    <a:gd name="T7" fmla="*/ 106 h 167"/>
                    <a:gd name="T8" fmla="*/ 112 w 166"/>
                    <a:gd name="T9" fmla="*/ 83 h 167"/>
                    <a:gd name="T10" fmla="*/ 103 w 166"/>
                    <a:gd name="T11" fmla="*/ 91 h 167"/>
                    <a:gd name="T12" fmla="*/ 137 w 166"/>
                    <a:gd name="T13" fmla="*/ 109 h 167"/>
                    <a:gd name="T14" fmla="*/ 140 w 166"/>
                    <a:gd name="T15" fmla="*/ 112 h 167"/>
                    <a:gd name="T16" fmla="*/ 143 w 166"/>
                    <a:gd name="T17" fmla="*/ 122 h 167"/>
                    <a:gd name="T18" fmla="*/ 74 w 166"/>
                    <a:gd name="T19" fmla="*/ 166 h 167"/>
                    <a:gd name="T20" fmla="*/ 1 w 166"/>
                    <a:gd name="T21" fmla="*/ 83 h 167"/>
                    <a:gd name="T22" fmla="*/ 54 w 166"/>
                    <a:gd name="T23" fmla="*/ 20 h 167"/>
                    <a:gd name="T24" fmla="*/ 57 w 166"/>
                    <a:gd name="T25" fmla="*/ 20 h 167"/>
                    <a:gd name="T26" fmla="*/ 66 w 166"/>
                    <a:gd name="T27" fmla="*/ 28 h 167"/>
                    <a:gd name="T28" fmla="*/ 79 w 166"/>
                    <a:gd name="T29" fmla="*/ 64 h 167"/>
                    <a:gd name="T30" fmla="*/ 88 w 166"/>
                    <a:gd name="T31" fmla="*/ 56 h 167"/>
                    <a:gd name="T32" fmla="*/ 72 w 166"/>
                    <a:gd name="T33" fmla="*/ 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7">
                      <a:moveTo>
                        <a:pt x="72" y="3"/>
                      </a:moveTo>
                      <a:cubicBezTo>
                        <a:pt x="81" y="0"/>
                        <a:pt x="143" y="16"/>
                        <a:pt x="152" y="23"/>
                      </a:cubicBezTo>
                      <a:cubicBezTo>
                        <a:pt x="152" y="23"/>
                        <a:pt x="153" y="24"/>
                        <a:pt x="153" y="24"/>
                      </a:cubicBezTo>
                      <a:cubicBezTo>
                        <a:pt x="158" y="34"/>
                        <a:pt x="166" y="99"/>
                        <a:pt x="162" y="106"/>
                      </a:cubicBezTo>
                      <a:cubicBezTo>
                        <a:pt x="160" y="108"/>
                        <a:pt x="130" y="95"/>
                        <a:pt x="112" y="83"/>
                      </a:cubicBezTo>
                      <a:cubicBezTo>
                        <a:pt x="109" y="86"/>
                        <a:pt x="106" y="88"/>
                        <a:pt x="103" y="91"/>
                      </a:cubicBezTo>
                      <a:cubicBezTo>
                        <a:pt x="113" y="99"/>
                        <a:pt x="126" y="105"/>
                        <a:pt x="137" y="109"/>
                      </a:cubicBezTo>
                      <a:cubicBezTo>
                        <a:pt x="138" y="110"/>
                        <a:pt x="139" y="111"/>
                        <a:pt x="140" y="112"/>
                      </a:cubicBezTo>
                      <a:cubicBezTo>
                        <a:pt x="144" y="115"/>
                        <a:pt x="145" y="120"/>
                        <a:pt x="143" y="122"/>
                      </a:cubicBezTo>
                      <a:cubicBezTo>
                        <a:pt x="118" y="141"/>
                        <a:pt x="75" y="167"/>
                        <a:pt x="74" y="166"/>
                      </a:cubicBezTo>
                      <a:cubicBezTo>
                        <a:pt x="47" y="141"/>
                        <a:pt x="22" y="113"/>
                        <a:pt x="1" y="83"/>
                      </a:cubicBezTo>
                      <a:cubicBezTo>
                        <a:pt x="0" y="82"/>
                        <a:pt x="31" y="42"/>
                        <a:pt x="54" y="20"/>
                      </a:cubicBezTo>
                      <a:cubicBezTo>
                        <a:pt x="55" y="19"/>
                        <a:pt x="56" y="19"/>
                        <a:pt x="57" y="20"/>
                      </a:cubicBezTo>
                      <a:cubicBezTo>
                        <a:pt x="61" y="20"/>
                        <a:pt x="64" y="24"/>
                        <a:pt x="66" y="28"/>
                      </a:cubicBezTo>
                      <a:cubicBezTo>
                        <a:pt x="68" y="39"/>
                        <a:pt x="73" y="52"/>
                        <a:pt x="79" y="64"/>
                      </a:cubicBezTo>
                      <a:cubicBezTo>
                        <a:pt x="82" y="62"/>
                        <a:pt x="85" y="59"/>
                        <a:pt x="88" y="56"/>
                      </a:cubicBezTo>
                      <a:cubicBezTo>
                        <a:pt x="79" y="36"/>
                        <a:pt x="70" y="4"/>
                        <a:pt x="7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1" name="Freeform 29"/>
                <p:cNvSpPr>
                  <a:spLocks/>
                </p:cNvSpPr>
                <p:nvPr/>
              </p:nvSpPr>
              <p:spPr bwMode="auto">
                <a:xfrm>
                  <a:off x="2184" y="2902"/>
                  <a:ext cx="200" cy="239"/>
                </a:xfrm>
                <a:custGeom>
                  <a:avLst/>
                  <a:gdLst>
                    <a:gd name="T0" fmla="*/ 8 w 144"/>
                    <a:gd name="T1" fmla="*/ 79 h 172"/>
                    <a:gd name="T2" fmla="*/ 31 w 144"/>
                    <a:gd name="T3" fmla="*/ 163 h 172"/>
                    <a:gd name="T4" fmla="*/ 31 w 144"/>
                    <a:gd name="T5" fmla="*/ 164 h 172"/>
                    <a:gd name="T6" fmla="*/ 117 w 144"/>
                    <a:gd name="T7" fmla="*/ 142 h 172"/>
                    <a:gd name="T8" fmla="*/ 83 w 144"/>
                    <a:gd name="T9" fmla="*/ 104 h 172"/>
                    <a:gd name="T10" fmla="*/ 89 w 144"/>
                    <a:gd name="T11" fmla="*/ 93 h 172"/>
                    <a:gd name="T12" fmla="*/ 111 w 144"/>
                    <a:gd name="T13" fmla="*/ 116 h 172"/>
                    <a:gd name="T14" fmla="*/ 114 w 144"/>
                    <a:gd name="T15" fmla="*/ 118 h 172"/>
                    <a:gd name="T16" fmla="*/ 123 w 144"/>
                    <a:gd name="T17" fmla="*/ 116 h 172"/>
                    <a:gd name="T18" fmla="*/ 144 w 144"/>
                    <a:gd name="T19" fmla="*/ 30 h 172"/>
                    <a:gd name="T20" fmla="*/ 91 w 144"/>
                    <a:gd name="T21" fmla="*/ 0 h 172"/>
                    <a:gd name="T22" fmla="*/ 27 w 144"/>
                    <a:gd name="T23" fmla="*/ 60 h 172"/>
                    <a:gd name="T24" fmla="*/ 26 w 144"/>
                    <a:gd name="T25" fmla="*/ 64 h 172"/>
                    <a:gd name="T26" fmla="*/ 33 w 144"/>
                    <a:gd name="T27" fmla="*/ 71 h 172"/>
                    <a:gd name="T28" fmla="*/ 64 w 144"/>
                    <a:gd name="T29" fmla="*/ 78 h 172"/>
                    <a:gd name="T30" fmla="*/ 57 w 144"/>
                    <a:gd name="T31" fmla="*/ 89 h 172"/>
                    <a:gd name="T32" fmla="*/ 8 w 144"/>
                    <a:gd name="T33"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72">
                      <a:moveTo>
                        <a:pt x="8" y="79"/>
                      </a:moveTo>
                      <a:cubicBezTo>
                        <a:pt x="0" y="88"/>
                        <a:pt x="16" y="154"/>
                        <a:pt x="31" y="163"/>
                      </a:cubicBezTo>
                      <a:cubicBezTo>
                        <a:pt x="31" y="163"/>
                        <a:pt x="31" y="164"/>
                        <a:pt x="31" y="164"/>
                      </a:cubicBezTo>
                      <a:cubicBezTo>
                        <a:pt x="47" y="172"/>
                        <a:pt x="115" y="152"/>
                        <a:pt x="117" y="142"/>
                      </a:cubicBezTo>
                      <a:cubicBezTo>
                        <a:pt x="117" y="139"/>
                        <a:pt x="95" y="118"/>
                        <a:pt x="83" y="104"/>
                      </a:cubicBezTo>
                      <a:cubicBezTo>
                        <a:pt x="85" y="100"/>
                        <a:pt x="87" y="96"/>
                        <a:pt x="89" y="93"/>
                      </a:cubicBezTo>
                      <a:cubicBezTo>
                        <a:pt x="97" y="100"/>
                        <a:pt x="104" y="109"/>
                        <a:pt x="111" y="116"/>
                      </a:cubicBezTo>
                      <a:cubicBezTo>
                        <a:pt x="112" y="117"/>
                        <a:pt x="113" y="118"/>
                        <a:pt x="114" y="118"/>
                      </a:cubicBezTo>
                      <a:cubicBezTo>
                        <a:pt x="118" y="120"/>
                        <a:pt x="122" y="118"/>
                        <a:pt x="123" y="116"/>
                      </a:cubicBezTo>
                      <a:cubicBezTo>
                        <a:pt x="130" y="82"/>
                        <a:pt x="143" y="30"/>
                        <a:pt x="144" y="30"/>
                      </a:cubicBezTo>
                      <a:cubicBezTo>
                        <a:pt x="125" y="22"/>
                        <a:pt x="107" y="12"/>
                        <a:pt x="91" y="0"/>
                      </a:cubicBezTo>
                      <a:cubicBezTo>
                        <a:pt x="91" y="0"/>
                        <a:pt x="53" y="37"/>
                        <a:pt x="27" y="60"/>
                      </a:cubicBezTo>
                      <a:cubicBezTo>
                        <a:pt x="27" y="61"/>
                        <a:pt x="26" y="62"/>
                        <a:pt x="26" y="64"/>
                      </a:cubicBezTo>
                      <a:cubicBezTo>
                        <a:pt x="26" y="67"/>
                        <a:pt x="29" y="70"/>
                        <a:pt x="33" y="71"/>
                      </a:cubicBezTo>
                      <a:cubicBezTo>
                        <a:pt x="42" y="73"/>
                        <a:pt x="54" y="75"/>
                        <a:pt x="64" y="78"/>
                      </a:cubicBezTo>
                      <a:cubicBezTo>
                        <a:pt x="62" y="82"/>
                        <a:pt x="59" y="86"/>
                        <a:pt x="57" y="89"/>
                      </a:cubicBezTo>
                      <a:cubicBezTo>
                        <a:pt x="39" y="85"/>
                        <a:pt x="10" y="77"/>
                        <a:pt x="8"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2" name="Freeform 30"/>
                <p:cNvSpPr>
                  <a:spLocks/>
                </p:cNvSpPr>
                <p:nvPr/>
              </p:nvSpPr>
              <p:spPr bwMode="auto">
                <a:xfrm>
                  <a:off x="1976" y="3025"/>
                  <a:ext cx="229" cy="228"/>
                </a:xfrm>
                <a:custGeom>
                  <a:avLst/>
                  <a:gdLst>
                    <a:gd name="T0" fmla="*/ 52 w 165"/>
                    <a:gd name="T1" fmla="*/ 5 h 164"/>
                    <a:gd name="T2" fmla="*/ 135 w 165"/>
                    <a:gd name="T3" fmla="*/ 7 h 164"/>
                    <a:gd name="T4" fmla="*/ 136 w 165"/>
                    <a:gd name="T5" fmla="*/ 8 h 164"/>
                    <a:gd name="T6" fmla="*/ 163 w 165"/>
                    <a:gd name="T7" fmla="*/ 86 h 164"/>
                    <a:gd name="T8" fmla="*/ 109 w 165"/>
                    <a:gd name="T9" fmla="*/ 74 h 164"/>
                    <a:gd name="T10" fmla="*/ 102 w 165"/>
                    <a:gd name="T11" fmla="*/ 84 h 164"/>
                    <a:gd name="T12" fmla="*/ 139 w 165"/>
                    <a:gd name="T13" fmla="*/ 94 h 164"/>
                    <a:gd name="T14" fmla="*/ 143 w 165"/>
                    <a:gd name="T15" fmla="*/ 96 h 164"/>
                    <a:gd name="T16" fmla="*/ 148 w 165"/>
                    <a:gd name="T17" fmla="*/ 106 h 164"/>
                    <a:gd name="T18" fmla="*/ 90 w 165"/>
                    <a:gd name="T19" fmla="*/ 164 h 164"/>
                    <a:gd name="T20" fmla="*/ 0 w 165"/>
                    <a:gd name="T21" fmla="*/ 98 h 164"/>
                    <a:gd name="T22" fmla="*/ 38 w 165"/>
                    <a:gd name="T23" fmla="*/ 25 h 164"/>
                    <a:gd name="T24" fmla="*/ 42 w 165"/>
                    <a:gd name="T25" fmla="*/ 24 h 164"/>
                    <a:gd name="T26" fmla="*/ 52 w 165"/>
                    <a:gd name="T27" fmla="*/ 31 h 164"/>
                    <a:gd name="T28" fmla="*/ 73 w 165"/>
                    <a:gd name="T29" fmla="*/ 63 h 164"/>
                    <a:gd name="T30" fmla="*/ 80 w 165"/>
                    <a:gd name="T31" fmla="*/ 54 h 164"/>
                    <a:gd name="T32" fmla="*/ 52 w 165"/>
                    <a:gd name="T33" fmla="*/ 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4">
                      <a:moveTo>
                        <a:pt x="52" y="5"/>
                      </a:moveTo>
                      <a:cubicBezTo>
                        <a:pt x="61" y="0"/>
                        <a:pt x="125" y="2"/>
                        <a:pt x="135" y="7"/>
                      </a:cubicBezTo>
                      <a:cubicBezTo>
                        <a:pt x="135" y="7"/>
                        <a:pt x="136" y="8"/>
                        <a:pt x="136" y="8"/>
                      </a:cubicBezTo>
                      <a:cubicBezTo>
                        <a:pt x="144" y="17"/>
                        <a:pt x="165" y="79"/>
                        <a:pt x="163" y="86"/>
                      </a:cubicBezTo>
                      <a:cubicBezTo>
                        <a:pt x="161" y="88"/>
                        <a:pt x="129" y="82"/>
                        <a:pt x="109" y="74"/>
                      </a:cubicBezTo>
                      <a:cubicBezTo>
                        <a:pt x="106" y="78"/>
                        <a:pt x="104" y="81"/>
                        <a:pt x="102" y="84"/>
                      </a:cubicBezTo>
                      <a:cubicBezTo>
                        <a:pt x="114" y="90"/>
                        <a:pt x="128" y="93"/>
                        <a:pt x="139" y="94"/>
                      </a:cubicBezTo>
                      <a:cubicBezTo>
                        <a:pt x="140" y="95"/>
                        <a:pt x="141" y="96"/>
                        <a:pt x="143" y="96"/>
                      </a:cubicBezTo>
                      <a:cubicBezTo>
                        <a:pt x="147" y="99"/>
                        <a:pt x="149" y="103"/>
                        <a:pt x="148" y="106"/>
                      </a:cubicBezTo>
                      <a:cubicBezTo>
                        <a:pt x="128" y="130"/>
                        <a:pt x="90" y="164"/>
                        <a:pt x="90" y="164"/>
                      </a:cubicBezTo>
                      <a:cubicBezTo>
                        <a:pt x="58" y="145"/>
                        <a:pt x="28" y="123"/>
                        <a:pt x="0" y="98"/>
                      </a:cubicBezTo>
                      <a:cubicBezTo>
                        <a:pt x="0" y="98"/>
                        <a:pt x="21" y="52"/>
                        <a:pt x="38" y="25"/>
                      </a:cubicBezTo>
                      <a:cubicBezTo>
                        <a:pt x="39" y="25"/>
                        <a:pt x="40" y="24"/>
                        <a:pt x="42" y="24"/>
                      </a:cubicBezTo>
                      <a:cubicBezTo>
                        <a:pt x="45" y="24"/>
                        <a:pt x="49" y="27"/>
                        <a:pt x="52" y="31"/>
                      </a:cubicBezTo>
                      <a:cubicBezTo>
                        <a:pt x="57" y="41"/>
                        <a:pt x="64" y="53"/>
                        <a:pt x="73" y="63"/>
                      </a:cubicBezTo>
                      <a:cubicBezTo>
                        <a:pt x="75" y="60"/>
                        <a:pt x="78" y="57"/>
                        <a:pt x="80" y="54"/>
                      </a:cubicBezTo>
                      <a:cubicBezTo>
                        <a:pt x="66" y="36"/>
                        <a:pt x="51" y="7"/>
                        <a:pt x="5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3" name="Freeform 31"/>
                <p:cNvSpPr>
                  <a:spLocks/>
                </p:cNvSpPr>
                <p:nvPr/>
              </p:nvSpPr>
              <p:spPr bwMode="auto">
                <a:xfrm>
                  <a:off x="2359" y="2976"/>
                  <a:ext cx="177" cy="245"/>
                </a:xfrm>
                <a:custGeom>
                  <a:avLst/>
                  <a:gdLst>
                    <a:gd name="T0" fmla="*/ 6 w 128"/>
                    <a:gd name="T1" fmla="*/ 95 h 177"/>
                    <a:gd name="T2" fmla="*/ 46 w 128"/>
                    <a:gd name="T3" fmla="*/ 172 h 177"/>
                    <a:gd name="T4" fmla="*/ 47 w 128"/>
                    <a:gd name="T5" fmla="*/ 172 h 177"/>
                    <a:gd name="T6" fmla="*/ 125 w 128"/>
                    <a:gd name="T7" fmla="*/ 133 h 177"/>
                    <a:gd name="T8" fmla="*/ 84 w 128"/>
                    <a:gd name="T9" fmla="*/ 104 h 177"/>
                    <a:gd name="T10" fmla="*/ 88 w 128"/>
                    <a:gd name="T11" fmla="*/ 91 h 177"/>
                    <a:gd name="T12" fmla="*/ 114 w 128"/>
                    <a:gd name="T13" fmla="*/ 109 h 177"/>
                    <a:gd name="T14" fmla="*/ 118 w 128"/>
                    <a:gd name="T15" fmla="*/ 111 h 177"/>
                    <a:gd name="T16" fmla="*/ 126 w 128"/>
                    <a:gd name="T17" fmla="*/ 106 h 177"/>
                    <a:gd name="T18" fmla="*/ 128 w 128"/>
                    <a:gd name="T19" fmla="*/ 18 h 177"/>
                    <a:gd name="T20" fmla="*/ 70 w 128"/>
                    <a:gd name="T21" fmla="*/ 0 h 177"/>
                    <a:gd name="T22" fmla="*/ 20 w 128"/>
                    <a:gd name="T23" fmla="*/ 72 h 177"/>
                    <a:gd name="T24" fmla="*/ 20 w 128"/>
                    <a:gd name="T25" fmla="*/ 76 h 177"/>
                    <a:gd name="T26" fmla="*/ 28 w 128"/>
                    <a:gd name="T27" fmla="*/ 82 h 177"/>
                    <a:gd name="T28" fmla="*/ 60 w 128"/>
                    <a:gd name="T29" fmla="*/ 82 h 177"/>
                    <a:gd name="T30" fmla="*/ 56 w 128"/>
                    <a:gd name="T31" fmla="*/ 95 h 177"/>
                    <a:gd name="T32" fmla="*/ 6 w 128"/>
                    <a:gd name="T33" fmla="*/ 9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177">
                      <a:moveTo>
                        <a:pt x="6" y="95"/>
                      </a:moveTo>
                      <a:cubicBezTo>
                        <a:pt x="0" y="105"/>
                        <a:pt x="30" y="166"/>
                        <a:pt x="46" y="172"/>
                      </a:cubicBezTo>
                      <a:cubicBezTo>
                        <a:pt x="46" y="172"/>
                        <a:pt x="47" y="172"/>
                        <a:pt x="47" y="172"/>
                      </a:cubicBezTo>
                      <a:cubicBezTo>
                        <a:pt x="64" y="177"/>
                        <a:pt x="126" y="143"/>
                        <a:pt x="125" y="133"/>
                      </a:cubicBezTo>
                      <a:cubicBezTo>
                        <a:pt x="125" y="130"/>
                        <a:pt x="99" y="114"/>
                        <a:pt x="84" y="104"/>
                      </a:cubicBezTo>
                      <a:cubicBezTo>
                        <a:pt x="85" y="99"/>
                        <a:pt x="86" y="95"/>
                        <a:pt x="88" y="91"/>
                      </a:cubicBezTo>
                      <a:cubicBezTo>
                        <a:pt x="97" y="96"/>
                        <a:pt x="106" y="103"/>
                        <a:pt x="114" y="109"/>
                      </a:cubicBezTo>
                      <a:cubicBezTo>
                        <a:pt x="115" y="110"/>
                        <a:pt x="116" y="110"/>
                        <a:pt x="118" y="111"/>
                      </a:cubicBezTo>
                      <a:cubicBezTo>
                        <a:pt x="122" y="111"/>
                        <a:pt x="125" y="109"/>
                        <a:pt x="126" y="106"/>
                      </a:cubicBezTo>
                      <a:cubicBezTo>
                        <a:pt x="125" y="72"/>
                        <a:pt x="128" y="18"/>
                        <a:pt x="128" y="18"/>
                      </a:cubicBezTo>
                      <a:cubicBezTo>
                        <a:pt x="108" y="14"/>
                        <a:pt x="88" y="8"/>
                        <a:pt x="70" y="0"/>
                      </a:cubicBezTo>
                      <a:cubicBezTo>
                        <a:pt x="70" y="0"/>
                        <a:pt x="41" y="45"/>
                        <a:pt x="20" y="72"/>
                      </a:cubicBezTo>
                      <a:cubicBezTo>
                        <a:pt x="20" y="73"/>
                        <a:pt x="20" y="75"/>
                        <a:pt x="20" y="76"/>
                      </a:cubicBezTo>
                      <a:cubicBezTo>
                        <a:pt x="21" y="79"/>
                        <a:pt x="24" y="82"/>
                        <a:pt x="28" y="82"/>
                      </a:cubicBezTo>
                      <a:cubicBezTo>
                        <a:pt x="38" y="82"/>
                        <a:pt x="50" y="81"/>
                        <a:pt x="60" y="82"/>
                      </a:cubicBezTo>
                      <a:cubicBezTo>
                        <a:pt x="59" y="86"/>
                        <a:pt x="57" y="90"/>
                        <a:pt x="56" y="95"/>
                      </a:cubicBezTo>
                      <a:cubicBezTo>
                        <a:pt x="37" y="94"/>
                        <a:pt x="7" y="93"/>
                        <a:pt x="6"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4" name="Freeform 32"/>
                <p:cNvSpPr>
                  <a:spLocks/>
                </p:cNvSpPr>
                <p:nvPr/>
              </p:nvSpPr>
              <p:spPr bwMode="auto">
                <a:xfrm>
                  <a:off x="2184" y="3134"/>
                  <a:ext cx="219" cy="228"/>
                </a:xfrm>
                <a:custGeom>
                  <a:avLst/>
                  <a:gdLst>
                    <a:gd name="T0" fmla="*/ 32 w 158"/>
                    <a:gd name="T1" fmla="*/ 18 h 165"/>
                    <a:gd name="T2" fmla="*/ 113 w 158"/>
                    <a:gd name="T3" fmla="*/ 3 h 165"/>
                    <a:gd name="T4" fmla="*/ 114 w 158"/>
                    <a:gd name="T5" fmla="*/ 3 h 165"/>
                    <a:gd name="T6" fmla="*/ 157 w 158"/>
                    <a:gd name="T7" fmla="*/ 74 h 165"/>
                    <a:gd name="T8" fmla="*/ 101 w 158"/>
                    <a:gd name="T9" fmla="*/ 74 h 165"/>
                    <a:gd name="T10" fmla="*/ 97 w 158"/>
                    <a:gd name="T11" fmla="*/ 85 h 165"/>
                    <a:gd name="T12" fmla="*/ 135 w 158"/>
                    <a:gd name="T13" fmla="*/ 87 h 165"/>
                    <a:gd name="T14" fmla="*/ 140 w 158"/>
                    <a:gd name="T15" fmla="*/ 88 h 165"/>
                    <a:gd name="T16" fmla="*/ 147 w 158"/>
                    <a:gd name="T17" fmla="*/ 96 h 165"/>
                    <a:gd name="T18" fmla="*/ 103 w 158"/>
                    <a:gd name="T19" fmla="*/ 165 h 165"/>
                    <a:gd name="T20" fmla="*/ 1 w 158"/>
                    <a:gd name="T21" fmla="*/ 120 h 165"/>
                    <a:gd name="T22" fmla="*/ 22 w 158"/>
                    <a:gd name="T23" fmla="*/ 41 h 165"/>
                    <a:gd name="T24" fmla="*/ 25 w 158"/>
                    <a:gd name="T25" fmla="*/ 39 h 165"/>
                    <a:gd name="T26" fmla="*/ 37 w 158"/>
                    <a:gd name="T27" fmla="*/ 44 h 165"/>
                    <a:gd name="T28" fmla="*/ 64 w 158"/>
                    <a:gd name="T29" fmla="*/ 71 h 165"/>
                    <a:gd name="T30" fmla="*/ 69 w 158"/>
                    <a:gd name="T31" fmla="*/ 60 h 165"/>
                    <a:gd name="T32" fmla="*/ 32 w 158"/>
                    <a:gd name="T33" fmla="*/ 1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5">
                      <a:moveTo>
                        <a:pt x="32" y="18"/>
                      </a:moveTo>
                      <a:cubicBezTo>
                        <a:pt x="39" y="12"/>
                        <a:pt x="102" y="0"/>
                        <a:pt x="113" y="3"/>
                      </a:cubicBezTo>
                      <a:cubicBezTo>
                        <a:pt x="113" y="3"/>
                        <a:pt x="114" y="3"/>
                        <a:pt x="114" y="3"/>
                      </a:cubicBezTo>
                      <a:cubicBezTo>
                        <a:pt x="123" y="10"/>
                        <a:pt x="158" y="66"/>
                        <a:pt x="157" y="74"/>
                      </a:cubicBezTo>
                      <a:cubicBezTo>
                        <a:pt x="156" y="76"/>
                        <a:pt x="123" y="77"/>
                        <a:pt x="101" y="74"/>
                      </a:cubicBezTo>
                      <a:cubicBezTo>
                        <a:pt x="100" y="78"/>
                        <a:pt x="98" y="81"/>
                        <a:pt x="97" y="85"/>
                      </a:cubicBezTo>
                      <a:cubicBezTo>
                        <a:pt x="110" y="88"/>
                        <a:pt x="124" y="88"/>
                        <a:pt x="135" y="87"/>
                      </a:cubicBezTo>
                      <a:cubicBezTo>
                        <a:pt x="137" y="87"/>
                        <a:pt x="138" y="88"/>
                        <a:pt x="140" y="88"/>
                      </a:cubicBezTo>
                      <a:cubicBezTo>
                        <a:pt x="144" y="90"/>
                        <a:pt x="147" y="93"/>
                        <a:pt x="147" y="96"/>
                      </a:cubicBezTo>
                      <a:cubicBezTo>
                        <a:pt x="132" y="124"/>
                        <a:pt x="103" y="165"/>
                        <a:pt x="103" y="165"/>
                      </a:cubicBezTo>
                      <a:cubicBezTo>
                        <a:pt x="67" y="154"/>
                        <a:pt x="33" y="139"/>
                        <a:pt x="1" y="120"/>
                      </a:cubicBezTo>
                      <a:cubicBezTo>
                        <a:pt x="0" y="120"/>
                        <a:pt x="12" y="71"/>
                        <a:pt x="22" y="41"/>
                      </a:cubicBezTo>
                      <a:cubicBezTo>
                        <a:pt x="23" y="40"/>
                        <a:pt x="24" y="40"/>
                        <a:pt x="25" y="39"/>
                      </a:cubicBezTo>
                      <a:cubicBezTo>
                        <a:pt x="29" y="39"/>
                        <a:pt x="34" y="41"/>
                        <a:pt x="37" y="44"/>
                      </a:cubicBezTo>
                      <a:cubicBezTo>
                        <a:pt x="44" y="52"/>
                        <a:pt x="53" y="63"/>
                        <a:pt x="64" y="71"/>
                      </a:cubicBezTo>
                      <a:cubicBezTo>
                        <a:pt x="66" y="67"/>
                        <a:pt x="67" y="63"/>
                        <a:pt x="69" y="60"/>
                      </a:cubicBezTo>
                      <a:cubicBezTo>
                        <a:pt x="52" y="46"/>
                        <a:pt x="30" y="20"/>
                        <a:pt x="3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5" name="Freeform 33"/>
                <p:cNvSpPr>
                  <a:spLocks/>
                </p:cNvSpPr>
                <p:nvPr/>
              </p:nvSpPr>
              <p:spPr bwMode="auto">
                <a:xfrm>
                  <a:off x="2550" y="3016"/>
                  <a:ext cx="182" cy="242"/>
                </a:xfrm>
                <a:custGeom>
                  <a:avLst/>
                  <a:gdLst>
                    <a:gd name="T0" fmla="*/ 3 w 131"/>
                    <a:gd name="T1" fmla="*/ 106 h 175"/>
                    <a:gd name="T2" fmla="*/ 59 w 131"/>
                    <a:gd name="T3" fmla="*/ 173 h 175"/>
                    <a:gd name="T4" fmla="*/ 60 w 131"/>
                    <a:gd name="T5" fmla="*/ 173 h 175"/>
                    <a:gd name="T6" fmla="*/ 128 w 131"/>
                    <a:gd name="T7" fmla="*/ 118 h 175"/>
                    <a:gd name="T8" fmla="*/ 82 w 131"/>
                    <a:gd name="T9" fmla="*/ 98 h 175"/>
                    <a:gd name="T10" fmla="*/ 82 w 131"/>
                    <a:gd name="T11" fmla="*/ 85 h 175"/>
                    <a:gd name="T12" fmla="*/ 112 w 131"/>
                    <a:gd name="T13" fmla="*/ 97 h 175"/>
                    <a:gd name="T14" fmla="*/ 116 w 131"/>
                    <a:gd name="T15" fmla="*/ 98 h 175"/>
                    <a:gd name="T16" fmla="*/ 123 w 131"/>
                    <a:gd name="T17" fmla="*/ 91 h 175"/>
                    <a:gd name="T18" fmla="*/ 106 w 131"/>
                    <a:gd name="T19" fmla="*/ 6 h 175"/>
                    <a:gd name="T20" fmla="*/ 45 w 131"/>
                    <a:gd name="T21" fmla="*/ 0 h 175"/>
                    <a:gd name="T22" fmla="*/ 13 w 131"/>
                    <a:gd name="T23" fmla="*/ 81 h 175"/>
                    <a:gd name="T24" fmla="*/ 13 w 131"/>
                    <a:gd name="T25" fmla="*/ 85 h 175"/>
                    <a:gd name="T26" fmla="*/ 22 w 131"/>
                    <a:gd name="T27" fmla="*/ 89 h 175"/>
                    <a:gd name="T28" fmla="*/ 54 w 131"/>
                    <a:gd name="T29" fmla="*/ 82 h 175"/>
                    <a:gd name="T30" fmla="*/ 52 w 131"/>
                    <a:gd name="T31" fmla="*/ 96 h 175"/>
                    <a:gd name="T32" fmla="*/ 3 w 131"/>
                    <a:gd name="T33" fmla="*/ 10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75">
                      <a:moveTo>
                        <a:pt x="3" y="106"/>
                      </a:moveTo>
                      <a:cubicBezTo>
                        <a:pt x="0" y="118"/>
                        <a:pt x="42" y="171"/>
                        <a:pt x="59" y="173"/>
                      </a:cubicBezTo>
                      <a:cubicBezTo>
                        <a:pt x="59" y="173"/>
                        <a:pt x="60" y="174"/>
                        <a:pt x="60" y="173"/>
                      </a:cubicBezTo>
                      <a:cubicBezTo>
                        <a:pt x="78" y="175"/>
                        <a:pt x="131" y="128"/>
                        <a:pt x="128" y="118"/>
                      </a:cubicBezTo>
                      <a:cubicBezTo>
                        <a:pt x="127" y="115"/>
                        <a:pt x="99" y="105"/>
                        <a:pt x="82" y="98"/>
                      </a:cubicBezTo>
                      <a:cubicBezTo>
                        <a:pt x="82" y="94"/>
                        <a:pt x="82" y="89"/>
                        <a:pt x="82" y="85"/>
                      </a:cubicBezTo>
                      <a:cubicBezTo>
                        <a:pt x="92" y="88"/>
                        <a:pt x="103" y="93"/>
                        <a:pt x="112" y="97"/>
                      </a:cubicBezTo>
                      <a:cubicBezTo>
                        <a:pt x="113" y="98"/>
                        <a:pt x="115" y="98"/>
                        <a:pt x="116" y="98"/>
                      </a:cubicBezTo>
                      <a:cubicBezTo>
                        <a:pt x="120" y="97"/>
                        <a:pt x="123" y="95"/>
                        <a:pt x="123" y="91"/>
                      </a:cubicBezTo>
                      <a:cubicBezTo>
                        <a:pt x="115" y="58"/>
                        <a:pt x="106" y="6"/>
                        <a:pt x="106" y="6"/>
                      </a:cubicBezTo>
                      <a:cubicBezTo>
                        <a:pt x="86" y="6"/>
                        <a:pt x="65" y="4"/>
                        <a:pt x="45" y="0"/>
                      </a:cubicBezTo>
                      <a:cubicBezTo>
                        <a:pt x="45" y="0"/>
                        <a:pt x="26" y="50"/>
                        <a:pt x="13" y="81"/>
                      </a:cubicBezTo>
                      <a:cubicBezTo>
                        <a:pt x="12" y="82"/>
                        <a:pt x="13" y="84"/>
                        <a:pt x="13" y="85"/>
                      </a:cubicBezTo>
                      <a:cubicBezTo>
                        <a:pt x="15" y="88"/>
                        <a:pt x="19" y="90"/>
                        <a:pt x="22" y="89"/>
                      </a:cubicBezTo>
                      <a:cubicBezTo>
                        <a:pt x="32" y="87"/>
                        <a:pt x="43" y="84"/>
                        <a:pt x="54" y="82"/>
                      </a:cubicBezTo>
                      <a:cubicBezTo>
                        <a:pt x="53" y="87"/>
                        <a:pt x="53" y="91"/>
                        <a:pt x="52" y="96"/>
                      </a:cubicBezTo>
                      <a:cubicBezTo>
                        <a:pt x="34" y="99"/>
                        <a:pt x="4" y="104"/>
                        <a:pt x="3"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6" name="Freeform 34"/>
                <p:cNvSpPr>
                  <a:spLocks/>
                </p:cNvSpPr>
                <p:nvPr/>
              </p:nvSpPr>
              <p:spPr bwMode="auto">
                <a:xfrm>
                  <a:off x="2418" y="3199"/>
                  <a:ext cx="199" cy="223"/>
                </a:xfrm>
                <a:custGeom>
                  <a:avLst/>
                  <a:gdLst>
                    <a:gd name="T0" fmla="*/ 9 w 143"/>
                    <a:gd name="T1" fmla="*/ 33 h 161"/>
                    <a:gd name="T2" fmla="*/ 85 w 143"/>
                    <a:gd name="T3" fmla="*/ 0 h 161"/>
                    <a:gd name="T4" fmla="*/ 86 w 143"/>
                    <a:gd name="T5" fmla="*/ 0 h 161"/>
                    <a:gd name="T6" fmla="*/ 143 w 143"/>
                    <a:gd name="T7" fmla="*/ 60 h 161"/>
                    <a:gd name="T8" fmla="*/ 89 w 143"/>
                    <a:gd name="T9" fmla="*/ 72 h 161"/>
                    <a:gd name="T10" fmla="*/ 87 w 143"/>
                    <a:gd name="T11" fmla="*/ 84 h 161"/>
                    <a:gd name="T12" fmla="*/ 124 w 143"/>
                    <a:gd name="T13" fmla="*/ 78 h 161"/>
                    <a:gd name="T14" fmla="*/ 129 w 143"/>
                    <a:gd name="T15" fmla="*/ 78 h 161"/>
                    <a:gd name="T16" fmla="*/ 138 w 143"/>
                    <a:gd name="T17" fmla="*/ 84 h 161"/>
                    <a:gd name="T18" fmla="*/ 110 w 143"/>
                    <a:gd name="T19" fmla="*/ 161 h 161"/>
                    <a:gd name="T20" fmla="*/ 0 w 143"/>
                    <a:gd name="T21" fmla="*/ 139 h 161"/>
                    <a:gd name="T22" fmla="*/ 4 w 143"/>
                    <a:gd name="T23" fmla="*/ 57 h 161"/>
                    <a:gd name="T24" fmla="*/ 7 w 143"/>
                    <a:gd name="T25" fmla="*/ 54 h 161"/>
                    <a:gd name="T26" fmla="*/ 19 w 143"/>
                    <a:gd name="T27" fmla="*/ 56 h 161"/>
                    <a:gd name="T28" fmla="*/ 51 w 143"/>
                    <a:gd name="T29" fmla="*/ 77 h 161"/>
                    <a:gd name="T30" fmla="*/ 54 w 143"/>
                    <a:gd name="T31" fmla="*/ 65 h 161"/>
                    <a:gd name="T32" fmla="*/ 9 w 143"/>
                    <a:gd name="T33" fmla="*/ 3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3" h="161">
                      <a:moveTo>
                        <a:pt x="9" y="33"/>
                      </a:moveTo>
                      <a:cubicBezTo>
                        <a:pt x="15" y="24"/>
                        <a:pt x="73" y="0"/>
                        <a:pt x="85" y="0"/>
                      </a:cubicBezTo>
                      <a:cubicBezTo>
                        <a:pt x="85" y="0"/>
                        <a:pt x="85" y="0"/>
                        <a:pt x="86" y="0"/>
                      </a:cubicBezTo>
                      <a:cubicBezTo>
                        <a:pt x="96" y="5"/>
                        <a:pt x="142" y="52"/>
                        <a:pt x="143" y="60"/>
                      </a:cubicBezTo>
                      <a:cubicBezTo>
                        <a:pt x="142" y="62"/>
                        <a:pt x="111" y="70"/>
                        <a:pt x="89" y="72"/>
                      </a:cubicBezTo>
                      <a:cubicBezTo>
                        <a:pt x="88" y="76"/>
                        <a:pt x="87" y="80"/>
                        <a:pt x="87" y="84"/>
                      </a:cubicBezTo>
                      <a:cubicBezTo>
                        <a:pt x="100" y="84"/>
                        <a:pt x="114" y="81"/>
                        <a:pt x="124" y="78"/>
                      </a:cubicBezTo>
                      <a:cubicBezTo>
                        <a:pt x="126" y="77"/>
                        <a:pt x="128" y="77"/>
                        <a:pt x="129" y="78"/>
                      </a:cubicBezTo>
                      <a:cubicBezTo>
                        <a:pt x="134" y="78"/>
                        <a:pt x="138" y="81"/>
                        <a:pt x="138" y="84"/>
                      </a:cubicBezTo>
                      <a:cubicBezTo>
                        <a:pt x="129" y="114"/>
                        <a:pt x="110" y="161"/>
                        <a:pt x="110" y="161"/>
                      </a:cubicBezTo>
                      <a:cubicBezTo>
                        <a:pt x="73" y="157"/>
                        <a:pt x="36" y="150"/>
                        <a:pt x="0" y="139"/>
                      </a:cubicBezTo>
                      <a:cubicBezTo>
                        <a:pt x="0" y="139"/>
                        <a:pt x="0" y="88"/>
                        <a:pt x="4" y="57"/>
                      </a:cubicBezTo>
                      <a:cubicBezTo>
                        <a:pt x="5" y="56"/>
                        <a:pt x="6" y="55"/>
                        <a:pt x="7" y="54"/>
                      </a:cubicBezTo>
                      <a:cubicBezTo>
                        <a:pt x="10" y="53"/>
                        <a:pt x="15" y="54"/>
                        <a:pt x="19" y="56"/>
                      </a:cubicBezTo>
                      <a:cubicBezTo>
                        <a:pt x="28" y="63"/>
                        <a:pt x="39" y="71"/>
                        <a:pt x="51" y="77"/>
                      </a:cubicBezTo>
                      <a:cubicBezTo>
                        <a:pt x="52" y="73"/>
                        <a:pt x="53" y="69"/>
                        <a:pt x="54" y="65"/>
                      </a:cubicBezTo>
                      <a:cubicBezTo>
                        <a:pt x="34" y="55"/>
                        <a:pt x="8" y="35"/>
                        <a:pt x="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4127" name="Freeform 35"/>
                <p:cNvSpPr>
                  <a:spLocks/>
                </p:cNvSpPr>
                <p:nvPr/>
              </p:nvSpPr>
              <p:spPr bwMode="auto">
                <a:xfrm>
                  <a:off x="2748" y="3010"/>
                  <a:ext cx="181" cy="244"/>
                </a:xfrm>
                <a:custGeom>
                  <a:avLst/>
                  <a:gdLst>
                    <a:gd name="T0" fmla="*/ 1 w 130"/>
                    <a:gd name="T1" fmla="*/ 121 h 176"/>
                    <a:gd name="T2" fmla="*/ 71 w 130"/>
                    <a:gd name="T3" fmla="*/ 174 h 176"/>
                    <a:gd name="T4" fmla="*/ 71 w 130"/>
                    <a:gd name="T5" fmla="*/ 174 h 176"/>
                    <a:gd name="T6" fmla="*/ 126 w 130"/>
                    <a:gd name="T7" fmla="*/ 105 h 176"/>
                    <a:gd name="T8" fmla="*/ 76 w 130"/>
                    <a:gd name="T9" fmla="*/ 96 h 176"/>
                    <a:gd name="T10" fmla="*/ 74 w 130"/>
                    <a:gd name="T11" fmla="*/ 83 h 176"/>
                    <a:gd name="T12" fmla="*/ 106 w 130"/>
                    <a:gd name="T13" fmla="*/ 89 h 176"/>
                    <a:gd name="T14" fmla="*/ 110 w 130"/>
                    <a:gd name="T15" fmla="*/ 88 h 176"/>
                    <a:gd name="T16" fmla="*/ 115 w 130"/>
                    <a:gd name="T17" fmla="*/ 81 h 176"/>
                    <a:gd name="T18" fmla="*/ 80 w 130"/>
                    <a:gd name="T19" fmla="*/ 0 h 176"/>
                    <a:gd name="T20" fmla="*/ 19 w 130"/>
                    <a:gd name="T21" fmla="*/ 8 h 176"/>
                    <a:gd name="T22" fmla="*/ 5 w 130"/>
                    <a:gd name="T23" fmla="*/ 94 h 176"/>
                    <a:gd name="T24" fmla="*/ 7 w 130"/>
                    <a:gd name="T25" fmla="*/ 98 h 176"/>
                    <a:gd name="T26" fmla="*/ 16 w 130"/>
                    <a:gd name="T27" fmla="*/ 100 h 176"/>
                    <a:gd name="T28" fmla="*/ 46 w 130"/>
                    <a:gd name="T29" fmla="*/ 87 h 176"/>
                    <a:gd name="T30" fmla="*/ 47 w 130"/>
                    <a:gd name="T31" fmla="*/ 100 h 176"/>
                    <a:gd name="T32" fmla="*/ 1 w 130"/>
                    <a:gd name="T33" fmla="*/ 12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76">
                      <a:moveTo>
                        <a:pt x="1" y="121"/>
                      </a:moveTo>
                      <a:cubicBezTo>
                        <a:pt x="0" y="133"/>
                        <a:pt x="53" y="176"/>
                        <a:pt x="71" y="174"/>
                      </a:cubicBezTo>
                      <a:cubicBezTo>
                        <a:pt x="71" y="174"/>
                        <a:pt x="71" y="174"/>
                        <a:pt x="71" y="174"/>
                      </a:cubicBezTo>
                      <a:cubicBezTo>
                        <a:pt x="89" y="172"/>
                        <a:pt x="130" y="114"/>
                        <a:pt x="126" y="105"/>
                      </a:cubicBezTo>
                      <a:cubicBezTo>
                        <a:pt x="124" y="103"/>
                        <a:pt x="95" y="100"/>
                        <a:pt x="76" y="96"/>
                      </a:cubicBezTo>
                      <a:cubicBezTo>
                        <a:pt x="75" y="92"/>
                        <a:pt x="75" y="87"/>
                        <a:pt x="74" y="83"/>
                      </a:cubicBezTo>
                      <a:cubicBezTo>
                        <a:pt x="85" y="84"/>
                        <a:pt x="96" y="87"/>
                        <a:pt x="106" y="89"/>
                      </a:cubicBezTo>
                      <a:cubicBezTo>
                        <a:pt x="107" y="89"/>
                        <a:pt x="108" y="89"/>
                        <a:pt x="110" y="88"/>
                      </a:cubicBezTo>
                      <a:cubicBezTo>
                        <a:pt x="114" y="87"/>
                        <a:pt x="116" y="84"/>
                        <a:pt x="115" y="81"/>
                      </a:cubicBezTo>
                      <a:cubicBezTo>
                        <a:pt x="100" y="50"/>
                        <a:pt x="80" y="0"/>
                        <a:pt x="80" y="0"/>
                      </a:cubicBezTo>
                      <a:cubicBezTo>
                        <a:pt x="60" y="5"/>
                        <a:pt x="40" y="7"/>
                        <a:pt x="19" y="8"/>
                      </a:cubicBezTo>
                      <a:cubicBezTo>
                        <a:pt x="20" y="8"/>
                        <a:pt x="12" y="61"/>
                        <a:pt x="5" y="94"/>
                      </a:cubicBezTo>
                      <a:cubicBezTo>
                        <a:pt x="5" y="96"/>
                        <a:pt x="6" y="97"/>
                        <a:pt x="7" y="98"/>
                      </a:cubicBezTo>
                      <a:cubicBezTo>
                        <a:pt x="9" y="100"/>
                        <a:pt x="13" y="101"/>
                        <a:pt x="16" y="100"/>
                      </a:cubicBezTo>
                      <a:cubicBezTo>
                        <a:pt x="25" y="96"/>
                        <a:pt x="36" y="90"/>
                        <a:pt x="46" y="87"/>
                      </a:cubicBezTo>
                      <a:cubicBezTo>
                        <a:pt x="46" y="91"/>
                        <a:pt x="46" y="95"/>
                        <a:pt x="47" y="100"/>
                      </a:cubicBezTo>
                      <a:cubicBezTo>
                        <a:pt x="30" y="108"/>
                        <a:pt x="1" y="119"/>
                        <a:pt x="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48" name="Freeform 36"/>
                <p:cNvSpPr>
                  <a:spLocks/>
                </p:cNvSpPr>
                <p:nvPr/>
              </p:nvSpPr>
              <p:spPr bwMode="auto">
                <a:xfrm>
                  <a:off x="2646" y="3217"/>
                  <a:ext cx="190" cy="217"/>
                </a:xfrm>
                <a:custGeom>
                  <a:avLst/>
                  <a:gdLst>
                    <a:gd name="T0" fmla="*/ 0 w 137"/>
                    <a:gd name="T1" fmla="*/ 48 h 157"/>
                    <a:gd name="T2" fmla="*/ 68 w 137"/>
                    <a:gd name="T3" fmla="*/ 0 h 157"/>
                    <a:gd name="T4" fmla="*/ 68 w 137"/>
                    <a:gd name="T5" fmla="*/ 0 h 157"/>
                    <a:gd name="T6" fmla="*/ 137 w 137"/>
                    <a:gd name="T7" fmla="*/ 46 h 157"/>
                    <a:gd name="T8" fmla="*/ 87 w 137"/>
                    <a:gd name="T9" fmla="*/ 69 h 157"/>
                    <a:gd name="T10" fmla="*/ 88 w 137"/>
                    <a:gd name="T11" fmla="*/ 81 h 157"/>
                    <a:gd name="T12" fmla="*/ 123 w 137"/>
                    <a:gd name="T13" fmla="*/ 67 h 157"/>
                    <a:gd name="T14" fmla="*/ 128 w 137"/>
                    <a:gd name="T15" fmla="*/ 66 h 157"/>
                    <a:gd name="T16" fmla="*/ 137 w 137"/>
                    <a:gd name="T17" fmla="*/ 70 h 157"/>
                    <a:gd name="T18" fmla="*/ 127 w 137"/>
                    <a:gd name="T19" fmla="*/ 152 h 157"/>
                    <a:gd name="T20" fmla="*/ 15 w 137"/>
                    <a:gd name="T21" fmla="*/ 154 h 157"/>
                    <a:gd name="T22" fmla="*/ 1 w 137"/>
                    <a:gd name="T23" fmla="*/ 73 h 157"/>
                    <a:gd name="T24" fmla="*/ 3 w 137"/>
                    <a:gd name="T25" fmla="*/ 70 h 157"/>
                    <a:gd name="T26" fmla="*/ 16 w 137"/>
                    <a:gd name="T27" fmla="*/ 69 h 157"/>
                    <a:gd name="T28" fmla="*/ 52 w 137"/>
                    <a:gd name="T29" fmla="*/ 82 h 157"/>
                    <a:gd name="T30" fmla="*/ 52 w 137"/>
                    <a:gd name="T31" fmla="*/ 70 h 157"/>
                    <a:gd name="T32" fmla="*/ 0 w 137"/>
                    <a:gd name="T33"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57">
                      <a:moveTo>
                        <a:pt x="0" y="48"/>
                      </a:moveTo>
                      <a:cubicBezTo>
                        <a:pt x="4" y="39"/>
                        <a:pt x="56" y="2"/>
                        <a:pt x="68" y="0"/>
                      </a:cubicBezTo>
                      <a:cubicBezTo>
                        <a:pt x="68" y="0"/>
                        <a:pt x="68" y="0"/>
                        <a:pt x="68" y="0"/>
                      </a:cubicBezTo>
                      <a:cubicBezTo>
                        <a:pt x="80" y="2"/>
                        <a:pt x="135" y="38"/>
                        <a:pt x="137" y="46"/>
                      </a:cubicBezTo>
                      <a:cubicBezTo>
                        <a:pt x="137" y="48"/>
                        <a:pt x="108" y="63"/>
                        <a:pt x="87" y="69"/>
                      </a:cubicBezTo>
                      <a:cubicBezTo>
                        <a:pt x="87" y="73"/>
                        <a:pt x="87" y="77"/>
                        <a:pt x="88" y="81"/>
                      </a:cubicBezTo>
                      <a:cubicBezTo>
                        <a:pt x="101" y="78"/>
                        <a:pt x="113" y="73"/>
                        <a:pt x="123" y="67"/>
                      </a:cubicBezTo>
                      <a:cubicBezTo>
                        <a:pt x="124" y="67"/>
                        <a:pt x="126" y="66"/>
                        <a:pt x="128" y="66"/>
                      </a:cubicBezTo>
                      <a:cubicBezTo>
                        <a:pt x="133" y="66"/>
                        <a:pt x="137" y="67"/>
                        <a:pt x="137" y="70"/>
                      </a:cubicBezTo>
                      <a:cubicBezTo>
                        <a:pt x="136" y="102"/>
                        <a:pt x="127" y="152"/>
                        <a:pt x="127" y="152"/>
                      </a:cubicBezTo>
                      <a:cubicBezTo>
                        <a:pt x="90" y="156"/>
                        <a:pt x="52" y="157"/>
                        <a:pt x="15" y="154"/>
                      </a:cubicBezTo>
                      <a:cubicBezTo>
                        <a:pt x="15" y="154"/>
                        <a:pt x="4" y="104"/>
                        <a:pt x="1" y="73"/>
                      </a:cubicBezTo>
                      <a:cubicBezTo>
                        <a:pt x="2" y="72"/>
                        <a:pt x="2" y="71"/>
                        <a:pt x="3" y="70"/>
                      </a:cubicBezTo>
                      <a:cubicBezTo>
                        <a:pt x="6" y="68"/>
                        <a:pt x="11" y="68"/>
                        <a:pt x="16" y="69"/>
                      </a:cubicBezTo>
                      <a:cubicBezTo>
                        <a:pt x="25" y="74"/>
                        <a:pt x="39" y="79"/>
                        <a:pt x="52" y="82"/>
                      </a:cubicBezTo>
                      <a:cubicBezTo>
                        <a:pt x="52" y="78"/>
                        <a:pt x="52" y="74"/>
                        <a:pt x="52" y="70"/>
                      </a:cubicBezTo>
                      <a:cubicBezTo>
                        <a:pt x="30" y="64"/>
                        <a:pt x="0" y="51"/>
                        <a:pt x="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51" name="Freeform 37"/>
                <p:cNvSpPr>
                  <a:spLocks/>
                </p:cNvSpPr>
                <p:nvPr/>
              </p:nvSpPr>
              <p:spPr bwMode="auto">
                <a:xfrm>
                  <a:off x="2935" y="2963"/>
                  <a:ext cx="182" cy="247"/>
                </a:xfrm>
                <a:custGeom>
                  <a:avLst/>
                  <a:gdLst>
                    <a:gd name="T0" fmla="*/ 6 w 131"/>
                    <a:gd name="T1" fmla="*/ 135 h 178"/>
                    <a:gd name="T2" fmla="*/ 86 w 131"/>
                    <a:gd name="T3" fmla="*/ 172 h 178"/>
                    <a:gd name="T4" fmla="*/ 86 w 131"/>
                    <a:gd name="T5" fmla="*/ 172 h 178"/>
                    <a:gd name="T6" fmla="*/ 124 w 131"/>
                    <a:gd name="T7" fmla="*/ 93 h 178"/>
                    <a:gd name="T8" fmla="*/ 74 w 131"/>
                    <a:gd name="T9" fmla="*/ 95 h 178"/>
                    <a:gd name="T10" fmla="*/ 69 w 131"/>
                    <a:gd name="T11" fmla="*/ 82 h 178"/>
                    <a:gd name="T12" fmla="*/ 101 w 131"/>
                    <a:gd name="T13" fmla="*/ 81 h 178"/>
                    <a:gd name="T14" fmla="*/ 105 w 131"/>
                    <a:gd name="T15" fmla="*/ 80 h 178"/>
                    <a:gd name="T16" fmla="*/ 109 w 131"/>
                    <a:gd name="T17" fmla="*/ 71 h 178"/>
                    <a:gd name="T18" fmla="*/ 57 w 131"/>
                    <a:gd name="T19" fmla="*/ 0 h 178"/>
                    <a:gd name="T20" fmla="*/ 0 w 131"/>
                    <a:gd name="T21" fmla="*/ 21 h 178"/>
                    <a:gd name="T22" fmla="*/ 4 w 131"/>
                    <a:gd name="T23" fmla="*/ 108 h 178"/>
                    <a:gd name="T24" fmla="*/ 7 w 131"/>
                    <a:gd name="T25" fmla="*/ 111 h 178"/>
                    <a:gd name="T26" fmla="*/ 17 w 131"/>
                    <a:gd name="T27" fmla="*/ 111 h 178"/>
                    <a:gd name="T28" fmla="*/ 42 w 131"/>
                    <a:gd name="T29" fmla="*/ 92 h 178"/>
                    <a:gd name="T30" fmla="*/ 46 w 131"/>
                    <a:gd name="T31" fmla="*/ 105 h 178"/>
                    <a:gd name="T32" fmla="*/ 6 w 131"/>
                    <a:gd name="T33" fmla="*/ 13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78">
                      <a:moveTo>
                        <a:pt x="6" y="135"/>
                      </a:moveTo>
                      <a:cubicBezTo>
                        <a:pt x="8" y="147"/>
                        <a:pt x="69" y="178"/>
                        <a:pt x="86" y="172"/>
                      </a:cubicBezTo>
                      <a:cubicBezTo>
                        <a:pt x="86" y="172"/>
                        <a:pt x="86" y="172"/>
                        <a:pt x="86" y="172"/>
                      </a:cubicBezTo>
                      <a:cubicBezTo>
                        <a:pt x="102" y="166"/>
                        <a:pt x="131" y="101"/>
                        <a:pt x="124" y="93"/>
                      </a:cubicBezTo>
                      <a:cubicBezTo>
                        <a:pt x="122" y="91"/>
                        <a:pt x="93" y="94"/>
                        <a:pt x="74" y="95"/>
                      </a:cubicBezTo>
                      <a:cubicBezTo>
                        <a:pt x="72" y="91"/>
                        <a:pt x="71" y="86"/>
                        <a:pt x="69" y="82"/>
                      </a:cubicBezTo>
                      <a:cubicBezTo>
                        <a:pt x="80" y="81"/>
                        <a:pt x="92" y="81"/>
                        <a:pt x="101" y="81"/>
                      </a:cubicBezTo>
                      <a:cubicBezTo>
                        <a:pt x="103" y="81"/>
                        <a:pt x="104" y="81"/>
                        <a:pt x="105" y="80"/>
                      </a:cubicBezTo>
                      <a:cubicBezTo>
                        <a:pt x="109" y="78"/>
                        <a:pt x="110" y="74"/>
                        <a:pt x="109" y="71"/>
                      </a:cubicBezTo>
                      <a:cubicBezTo>
                        <a:pt x="88" y="44"/>
                        <a:pt x="57" y="0"/>
                        <a:pt x="57" y="0"/>
                      </a:cubicBezTo>
                      <a:cubicBezTo>
                        <a:pt x="39" y="9"/>
                        <a:pt x="20" y="16"/>
                        <a:pt x="0" y="21"/>
                      </a:cubicBezTo>
                      <a:cubicBezTo>
                        <a:pt x="0" y="21"/>
                        <a:pt x="4" y="74"/>
                        <a:pt x="4" y="108"/>
                      </a:cubicBezTo>
                      <a:cubicBezTo>
                        <a:pt x="5" y="109"/>
                        <a:pt x="5" y="110"/>
                        <a:pt x="7" y="111"/>
                      </a:cubicBezTo>
                      <a:cubicBezTo>
                        <a:pt x="9" y="113"/>
                        <a:pt x="13" y="113"/>
                        <a:pt x="17" y="111"/>
                      </a:cubicBezTo>
                      <a:cubicBezTo>
                        <a:pt x="24" y="105"/>
                        <a:pt x="33" y="98"/>
                        <a:pt x="42" y="92"/>
                      </a:cubicBezTo>
                      <a:cubicBezTo>
                        <a:pt x="44" y="96"/>
                        <a:pt x="45" y="100"/>
                        <a:pt x="46" y="105"/>
                      </a:cubicBezTo>
                      <a:cubicBezTo>
                        <a:pt x="31" y="116"/>
                        <a:pt x="6" y="133"/>
                        <a:pt x="6"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52" name="Freeform 38"/>
                <p:cNvSpPr>
                  <a:spLocks/>
                </p:cNvSpPr>
                <p:nvPr/>
              </p:nvSpPr>
              <p:spPr bwMode="auto">
                <a:xfrm>
                  <a:off x="2866" y="3189"/>
                  <a:ext cx="201" cy="225"/>
                </a:xfrm>
                <a:custGeom>
                  <a:avLst/>
                  <a:gdLst>
                    <a:gd name="T0" fmla="*/ 0 w 145"/>
                    <a:gd name="T1" fmla="*/ 62 h 162"/>
                    <a:gd name="T2" fmla="*/ 55 w 145"/>
                    <a:gd name="T3" fmla="*/ 1 h 162"/>
                    <a:gd name="T4" fmla="*/ 56 w 145"/>
                    <a:gd name="T5" fmla="*/ 1 h 162"/>
                    <a:gd name="T6" fmla="*/ 133 w 145"/>
                    <a:gd name="T7" fmla="*/ 31 h 162"/>
                    <a:gd name="T8" fmla="*/ 89 w 145"/>
                    <a:gd name="T9" fmla="*/ 64 h 162"/>
                    <a:gd name="T10" fmla="*/ 92 w 145"/>
                    <a:gd name="T11" fmla="*/ 76 h 162"/>
                    <a:gd name="T12" fmla="*/ 123 w 145"/>
                    <a:gd name="T13" fmla="*/ 55 h 162"/>
                    <a:gd name="T14" fmla="*/ 128 w 145"/>
                    <a:gd name="T15" fmla="*/ 53 h 162"/>
                    <a:gd name="T16" fmla="*/ 138 w 145"/>
                    <a:gd name="T17" fmla="*/ 55 h 162"/>
                    <a:gd name="T18" fmla="*/ 145 w 145"/>
                    <a:gd name="T19" fmla="*/ 136 h 162"/>
                    <a:gd name="T20" fmla="*/ 37 w 145"/>
                    <a:gd name="T21" fmla="*/ 162 h 162"/>
                    <a:gd name="T22" fmla="*/ 6 w 145"/>
                    <a:gd name="T23" fmla="*/ 86 h 162"/>
                    <a:gd name="T24" fmla="*/ 7 w 145"/>
                    <a:gd name="T25" fmla="*/ 83 h 162"/>
                    <a:gd name="T26" fmla="*/ 19 w 145"/>
                    <a:gd name="T27" fmla="*/ 80 h 162"/>
                    <a:gd name="T28" fmla="*/ 57 w 145"/>
                    <a:gd name="T29" fmla="*/ 85 h 162"/>
                    <a:gd name="T30" fmla="*/ 54 w 145"/>
                    <a:gd name="T31" fmla="*/ 73 h 162"/>
                    <a:gd name="T32" fmla="*/ 0 w 145"/>
                    <a:gd name="T33" fmla="*/ 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62">
                      <a:moveTo>
                        <a:pt x="0" y="62"/>
                      </a:moveTo>
                      <a:cubicBezTo>
                        <a:pt x="1" y="53"/>
                        <a:pt x="44" y="6"/>
                        <a:pt x="55" y="1"/>
                      </a:cubicBezTo>
                      <a:cubicBezTo>
                        <a:pt x="55" y="1"/>
                        <a:pt x="55" y="0"/>
                        <a:pt x="56" y="1"/>
                      </a:cubicBezTo>
                      <a:cubicBezTo>
                        <a:pt x="68" y="0"/>
                        <a:pt x="129" y="24"/>
                        <a:pt x="133" y="31"/>
                      </a:cubicBezTo>
                      <a:cubicBezTo>
                        <a:pt x="133" y="33"/>
                        <a:pt x="108" y="54"/>
                        <a:pt x="89" y="64"/>
                      </a:cubicBezTo>
                      <a:cubicBezTo>
                        <a:pt x="90" y="68"/>
                        <a:pt x="91" y="72"/>
                        <a:pt x="92" y="76"/>
                      </a:cubicBezTo>
                      <a:cubicBezTo>
                        <a:pt x="104" y="70"/>
                        <a:pt x="115" y="62"/>
                        <a:pt x="123" y="55"/>
                      </a:cubicBezTo>
                      <a:cubicBezTo>
                        <a:pt x="125" y="54"/>
                        <a:pt x="126" y="53"/>
                        <a:pt x="128" y="53"/>
                      </a:cubicBezTo>
                      <a:cubicBezTo>
                        <a:pt x="133" y="51"/>
                        <a:pt x="137" y="52"/>
                        <a:pt x="138" y="55"/>
                      </a:cubicBezTo>
                      <a:cubicBezTo>
                        <a:pt x="143" y="86"/>
                        <a:pt x="145" y="136"/>
                        <a:pt x="145" y="136"/>
                      </a:cubicBezTo>
                      <a:cubicBezTo>
                        <a:pt x="110" y="149"/>
                        <a:pt x="74" y="157"/>
                        <a:pt x="37" y="162"/>
                      </a:cubicBezTo>
                      <a:cubicBezTo>
                        <a:pt x="36" y="162"/>
                        <a:pt x="15" y="116"/>
                        <a:pt x="6" y="86"/>
                      </a:cubicBezTo>
                      <a:cubicBezTo>
                        <a:pt x="6" y="85"/>
                        <a:pt x="6" y="84"/>
                        <a:pt x="7" y="83"/>
                      </a:cubicBezTo>
                      <a:cubicBezTo>
                        <a:pt x="10" y="80"/>
                        <a:pt x="15" y="79"/>
                        <a:pt x="19" y="80"/>
                      </a:cubicBezTo>
                      <a:cubicBezTo>
                        <a:pt x="30" y="82"/>
                        <a:pt x="44" y="85"/>
                        <a:pt x="57" y="85"/>
                      </a:cubicBezTo>
                      <a:cubicBezTo>
                        <a:pt x="56" y="81"/>
                        <a:pt x="55" y="77"/>
                        <a:pt x="54" y="73"/>
                      </a:cubicBezTo>
                      <a:cubicBezTo>
                        <a:pt x="32" y="72"/>
                        <a:pt x="0" y="65"/>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53" name="Freeform 39"/>
                <p:cNvSpPr>
                  <a:spLocks/>
                </p:cNvSpPr>
                <p:nvPr/>
              </p:nvSpPr>
              <p:spPr bwMode="auto">
                <a:xfrm>
                  <a:off x="3085" y="2884"/>
                  <a:ext cx="201" cy="237"/>
                </a:xfrm>
                <a:custGeom>
                  <a:avLst/>
                  <a:gdLst>
                    <a:gd name="T0" fmla="*/ 31 w 145"/>
                    <a:gd name="T1" fmla="*/ 142 h 171"/>
                    <a:gd name="T2" fmla="*/ 116 w 145"/>
                    <a:gd name="T3" fmla="*/ 162 h 171"/>
                    <a:gd name="T4" fmla="*/ 117 w 145"/>
                    <a:gd name="T5" fmla="*/ 161 h 171"/>
                    <a:gd name="T6" fmla="*/ 137 w 145"/>
                    <a:gd name="T7" fmla="*/ 76 h 171"/>
                    <a:gd name="T8" fmla="*/ 88 w 145"/>
                    <a:gd name="T9" fmla="*/ 88 h 171"/>
                    <a:gd name="T10" fmla="*/ 81 w 145"/>
                    <a:gd name="T11" fmla="*/ 77 h 171"/>
                    <a:gd name="T12" fmla="*/ 112 w 145"/>
                    <a:gd name="T13" fmla="*/ 69 h 171"/>
                    <a:gd name="T14" fmla="*/ 116 w 145"/>
                    <a:gd name="T15" fmla="*/ 67 h 171"/>
                    <a:gd name="T16" fmla="*/ 117 w 145"/>
                    <a:gd name="T17" fmla="*/ 58 h 171"/>
                    <a:gd name="T18" fmla="*/ 52 w 145"/>
                    <a:gd name="T19" fmla="*/ 0 h 171"/>
                    <a:gd name="T20" fmla="*/ 0 w 145"/>
                    <a:gd name="T21" fmla="*/ 32 h 171"/>
                    <a:gd name="T22" fmla="*/ 23 w 145"/>
                    <a:gd name="T23" fmla="*/ 117 h 171"/>
                    <a:gd name="T24" fmla="*/ 26 w 145"/>
                    <a:gd name="T25" fmla="*/ 119 h 171"/>
                    <a:gd name="T26" fmla="*/ 36 w 145"/>
                    <a:gd name="T27" fmla="*/ 117 h 171"/>
                    <a:gd name="T28" fmla="*/ 57 w 145"/>
                    <a:gd name="T29" fmla="*/ 93 h 171"/>
                    <a:gd name="T30" fmla="*/ 63 w 145"/>
                    <a:gd name="T31" fmla="*/ 104 h 171"/>
                    <a:gd name="T32" fmla="*/ 31 w 145"/>
                    <a:gd name="T33" fmla="*/ 14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71">
                      <a:moveTo>
                        <a:pt x="31" y="142"/>
                      </a:moveTo>
                      <a:cubicBezTo>
                        <a:pt x="35" y="154"/>
                        <a:pt x="101" y="171"/>
                        <a:pt x="116" y="162"/>
                      </a:cubicBezTo>
                      <a:cubicBezTo>
                        <a:pt x="116" y="162"/>
                        <a:pt x="117" y="162"/>
                        <a:pt x="117" y="161"/>
                      </a:cubicBezTo>
                      <a:cubicBezTo>
                        <a:pt x="131" y="152"/>
                        <a:pt x="145" y="82"/>
                        <a:pt x="137" y="76"/>
                      </a:cubicBezTo>
                      <a:cubicBezTo>
                        <a:pt x="135" y="75"/>
                        <a:pt x="107" y="84"/>
                        <a:pt x="88" y="88"/>
                      </a:cubicBezTo>
                      <a:cubicBezTo>
                        <a:pt x="86" y="85"/>
                        <a:pt x="83" y="81"/>
                        <a:pt x="81" y="77"/>
                      </a:cubicBezTo>
                      <a:cubicBezTo>
                        <a:pt x="91" y="74"/>
                        <a:pt x="103" y="71"/>
                        <a:pt x="112" y="69"/>
                      </a:cubicBezTo>
                      <a:cubicBezTo>
                        <a:pt x="113" y="69"/>
                        <a:pt x="115" y="68"/>
                        <a:pt x="116" y="67"/>
                      </a:cubicBezTo>
                      <a:cubicBezTo>
                        <a:pt x="119" y="64"/>
                        <a:pt x="119" y="60"/>
                        <a:pt x="117" y="58"/>
                      </a:cubicBezTo>
                      <a:cubicBezTo>
                        <a:pt x="91" y="36"/>
                        <a:pt x="52" y="0"/>
                        <a:pt x="52" y="0"/>
                      </a:cubicBezTo>
                      <a:cubicBezTo>
                        <a:pt x="36" y="12"/>
                        <a:pt x="18" y="23"/>
                        <a:pt x="0" y="32"/>
                      </a:cubicBezTo>
                      <a:cubicBezTo>
                        <a:pt x="0" y="32"/>
                        <a:pt x="15" y="83"/>
                        <a:pt x="23" y="117"/>
                      </a:cubicBezTo>
                      <a:cubicBezTo>
                        <a:pt x="24" y="118"/>
                        <a:pt x="25" y="119"/>
                        <a:pt x="26" y="119"/>
                      </a:cubicBezTo>
                      <a:cubicBezTo>
                        <a:pt x="29" y="121"/>
                        <a:pt x="33" y="120"/>
                        <a:pt x="36" y="117"/>
                      </a:cubicBezTo>
                      <a:cubicBezTo>
                        <a:pt x="42" y="109"/>
                        <a:pt x="49" y="100"/>
                        <a:pt x="57" y="93"/>
                      </a:cubicBezTo>
                      <a:cubicBezTo>
                        <a:pt x="59" y="96"/>
                        <a:pt x="61" y="100"/>
                        <a:pt x="63" y="104"/>
                      </a:cubicBezTo>
                      <a:cubicBezTo>
                        <a:pt x="51" y="118"/>
                        <a:pt x="30" y="140"/>
                        <a:pt x="31"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4" name="Freeform 40"/>
                <p:cNvSpPr>
                  <a:spLocks/>
                </p:cNvSpPr>
                <p:nvPr/>
              </p:nvSpPr>
              <p:spPr bwMode="auto">
                <a:xfrm>
                  <a:off x="3078" y="3117"/>
                  <a:ext cx="219" cy="229"/>
                </a:xfrm>
                <a:custGeom>
                  <a:avLst/>
                  <a:gdLst>
                    <a:gd name="T0" fmla="*/ 0 w 158"/>
                    <a:gd name="T1" fmla="*/ 75 h 165"/>
                    <a:gd name="T2" fmla="*/ 41 w 158"/>
                    <a:gd name="T3" fmla="*/ 3 h 165"/>
                    <a:gd name="T4" fmla="*/ 41 w 158"/>
                    <a:gd name="T5" fmla="*/ 2 h 165"/>
                    <a:gd name="T6" fmla="*/ 123 w 158"/>
                    <a:gd name="T7" fmla="*/ 15 h 165"/>
                    <a:gd name="T8" fmla="*/ 87 w 158"/>
                    <a:gd name="T9" fmla="*/ 58 h 165"/>
                    <a:gd name="T10" fmla="*/ 93 w 158"/>
                    <a:gd name="T11" fmla="*/ 69 h 165"/>
                    <a:gd name="T12" fmla="*/ 119 w 158"/>
                    <a:gd name="T13" fmla="*/ 41 h 165"/>
                    <a:gd name="T14" fmla="*/ 123 w 158"/>
                    <a:gd name="T15" fmla="*/ 38 h 165"/>
                    <a:gd name="T16" fmla="*/ 133 w 158"/>
                    <a:gd name="T17" fmla="*/ 38 h 165"/>
                    <a:gd name="T18" fmla="*/ 158 w 158"/>
                    <a:gd name="T19" fmla="*/ 116 h 165"/>
                    <a:gd name="T20" fmla="*/ 57 w 158"/>
                    <a:gd name="T21" fmla="*/ 165 h 165"/>
                    <a:gd name="T22" fmla="*/ 11 w 158"/>
                    <a:gd name="T23" fmla="*/ 97 h 165"/>
                    <a:gd name="T24" fmla="*/ 12 w 158"/>
                    <a:gd name="T25" fmla="*/ 93 h 165"/>
                    <a:gd name="T26" fmla="*/ 22 w 158"/>
                    <a:gd name="T27" fmla="*/ 88 h 165"/>
                    <a:gd name="T28" fmla="*/ 61 w 158"/>
                    <a:gd name="T29" fmla="*/ 84 h 165"/>
                    <a:gd name="T30" fmla="*/ 56 w 158"/>
                    <a:gd name="T31" fmla="*/ 73 h 165"/>
                    <a:gd name="T32" fmla="*/ 0 w 158"/>
                    <a:gd name="T33" fmla="*/ 7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65">
                      <a:moveTo>
                        <a:pt x="0" y="75"/>
                      </a:moveTo>
                      <a:cubicBezTo>
                        <a:pt x="0" y="65"/>
                        <a:pt x="31" y="10"/>
                        <a:pt x="41" y="3"/>
                      </a:cubicBezTo>
                      <a:cubicBezTo>
                        <a:pt x="41" y="3"/>
                        <a:pt x="41" y="2"/>
                        <a:pt x="41" y="2"/>
                      </a:cubicBezTo>
                      <a:cubicBezTo>
                        <a:pt x="53" y="0"/>
                        <a:pt x="118" y="10"/>
                        <a:pt x="123" y="15"/>
                      </a:cubicBezTo>
                      <a:cubicBezTo>
                        <a:pt x="124" y="18"/>
                        <a:pt x="104" y="43"/>
                        <a:pt x="87" y="58"/>
                      </a:cubicBezTo>
                      <a:cubicBezTo>
                        <a:pt x="89" y="61"/>
                        <a:pt x="91" y="65"/>
                        <a:pt x="93" y="69"/>
                      </a:cubicBezTo>
                      <a:cubicBezTo>
                        <a:pt x="103" y="60"/>
                        <a:pt x="113" y="50"/>
                        <a:pt x="119" y="41"/>
                      </a:cubicBezTo>
                      <a:cubicBezTo>
                        <a:pt x="120" y="40"/>
                        <a:pt x="122" y="39"/>
                        <a:pt x="123" y="38"/>
                      </a:cubicBezTo>
                      <a:cubicBezTo>
                        <a:pt x="127" y="35"/>
                        <a:pt x="132" y="35"/>
                        <a:pt x="133" y="38"/>
                      </a:cubicBezTo>
                      <a:cubicBezTo>
                        <a:pt x="145" y="67"/>
                        <a:pt x="158" y="116"/>
                        <a:pt x="158" y="116"/>
                      </a:cubicBezTo>
                      <a:cubicBezTo>
                        <a:pt x="126" y="135"/>
                        <a:pt x="93" y="152"/>
                        <a:pt x="57" y="165"/>
                      </a:cubicBezTo>
                      <a:cubicBezTo>
                        <a:pt x="57" y="165"/>
                        <a:pt x="27" y="124"/>
                        <a:pt x="11" y="97"/>
                      </a:cubicBezTo>
                      <a:cubicBezTo>
                        <a:pt x="11" y="96"/>
                        <a:pt x="11" y="95"/>
                        <a:pt x="12" y="93"/>
                      </a:cubicBezTo>
                      <a:cubicBezTo>
                        <a:pt x="14" y="90"/>
                        <a:pt x="18" y="88"/>
                        <a:pt x="22" y="88"/>
                      </a:cubicBezTo>
                      <a:cubicBezTo>
                        <a:pt x="33" y="88"/>
                        <a:pt x="48" y="87"/>
                        <a:pt x="61" y="84"/>
                      </a:cubicBezTo>
                      <a:cubicBezTo>
                        <a:pt x="59" y="81"/>
                        <a:pt x="57" y="77"/>
                        <a:pt x="56" y="73"/>
                      </a:cubicBezTo>
                      <a:cubicBezTo>
                        <a:pt x="34" y="77"/>
                        <a:pt x="1" y="77"/>
                        <a:pt x="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5" name="Freeform 41"/>
                <p:cNvSpPr>
                  <a:spLocks/>
                </p:cNvSpPr>
                <p:nvPr/>
              </p:nvSpPr>
              <p:spPr bwMode="auto">
                <a:xfrm>
                  <a:off x="3218" y="2776"/>
                  <a:ext cx="214" cy="216"/>
                </a:xfrm>
                <a:custGeom>
                  <a:avLst/>
                  <a:gdLst>
                    <a:gd name="T0" fmla="*/ 53 w 154"/>
                    <a:gd name="T1" fmla="*/ 143 h 156"/>
                    <a:gd name="T2" fmla="*/ 141 w 154"/>
                    <a:gd name="T3" fmla="*/ 144 h 156"/>
                    <a:gd name="T4" fmla="*/ 142 w 154"/>
                    <a:gd name="T5" fmla="*/ 144 h 156"/>
                    <a:gd name="T6" fmla="*/ 143 w 154"/>
                    <a:gd name="T7" fmla="*/ 56 h 156"/>
                    <a:gd name="T8" fmla="*/ 98 w 154"/>
                    <a:gd name="T9" fmla="*/ 78 h 156"/>
                    <a:gd name="T10" fmla="*/ 88 w 154"/>
                    <a:gd name="T11" fmla="*/ 69 h 156"/>
                    <a:gd name="T12" fmla="*/ 117 w 154"/>
                    <a:gd name="T13" fmla="*/ 55 h 156"/>
                    <a:gd name="T14" fmla="*/ 120 w 154"/>
                    <a:gd name="T15" fmla="*/ 52 h 156"/>
                    <a:gd name="T16" fmla="*/ 120 w 154"/>
                    <a:gd name="T17" fmla="*/ 42 h 156"/>
                    <a:gd name="T18" fmla="*/ 43 w 154"/>
                    <a:gd name="T19" fmla="*/ 0 h 156"/>
                    <a:gd name="T20" fmla="*/ 0 w 154"/>
                    <a:gd name="T21" fmla="*/ 43 h 156"/>
                    <a:gd name="T22" fmla="*/ 41 w 154"/>
                    <a:gd name="T23" fmla="*/ 120 h 156"/>
                    <a:gd name="T24" fmla="*/ 44 w 154"/>
                    <a:gd name="T25" fmla="*/ 122 h 156"/>
                    <a:gd name="T26" fmla="*/ 53 w 154"/>
                    <a:gd name="T27" fmla="*/ 118 h 156"/>
                    <a:gd name="T28" fmla="*/ 68 w 154"/>
                    <a:gd name="T29" fmla="*/ 89 h 156"/>
                    <a:gd name="T30" fmla="*/ 77 w 154"/>
                    <a:gd name="T31" fmla="*/ 99 h 156"/>
                    <a:gd name="T32" fmla="*/ 53 w 154"/>
                    <a:gd name="T33" fmla="*/ 14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56">
                      <a:moveTo>
                        <a:pt x="53" y="143"/>
                      </a:moveTo>
                      <a:cubicBezTo>
                        <a:pt x="60" y="154"/>
                        <a:pt x="128" y="156"/>
                        <a:pt x="141" y="144"/>
                      </a:cubicBezTo>
                      <a:cubicBezTo>
                        <a:pt x="141" y="144"/>
                        <a:pt x="142" y="144"/>
                        <a:pt x="142" y="144"/>
                      </a:cubicBezTo>
                      <a:cubicBezTo>
                        <a:pt x="154" y="131"/>
                        <a:pt x="152" y="60"/>
                        <a:pt x="143" y="56"/>
                      </a:cubicBezTo>
                      <a:cubicBezTo>
                        <a:pt x="141" y="55"/>
                        <a:pt x="115" y="70"/>
                        <a:pt x="98" y="78"/>
                      </a:cubicBezTo>
                      <a:cubicBezTo>
                        <a:pt x="95" y="75"/>
                        <a:pt x="92" y="72"/>
                        <a:pt x="88" y="69"/>
                      </a:cubicBezTo>
                      <a:cubicBezTo>
                        <a:pt x="98" y="64"/>
                        <a:pt x="108" y="59"/>
                        <a:pt x="117" y="55"/>
                      </a:cubicBezTo>
                      <a:cubicBezTo>
                        <a:pt x="118" y="54"/>
                        <a:pt x="119" y="53"/>
                        <a:pt x="120" y="52"/>
                      </a:cubicBezTo>
                      <a:cubicBezTo>
                        <a:pt x="123" y="48"/>
                        <a:pt x="122" y="44"/>
                        <a:pt x="120" y="42"/>
                      </a:cubicBezTo>
                      <a:cubicBezTo>
                        <a:pt x="89" y="27"/>
                        <a:pt x="43" y="0"/>
                        <a:pt x="43" y="0"/>
                      </a:cubicBezTo>
                      <a:cubicBezTo>
                        <a:pt x="30" y="15"/>
                        <a:pt x="16" y="30"/>
                        <a:pt x="0" y="43"/>
                      </a:cubicBezTo>
                      <a:cubicBezTo>
                        <a:pt x="0" y="42"/>
                        <a:pt x="26" y="89"/>
                        <a:pt x="41" y="120"/>
                      </a:cubicBezTo>
                      <a:cubicBezTo>
                        <a:pt x="41" y="121"/>
                        <a:pt x="42" y="122"/>
                        <a:pt x="44" y="122"/>
                      </a:cubicBezTo>
                      <a:cubicBezTo>
                        <a:pt x="47" y="123"/>
                        <a:pt x="51" y="121"/>
                        <a:pt x="53" y="118"/>
                      </a:cubicBezTo>
                      <a:cubicBezTo>
                        <a:pt x="57" y="109"/>
                        <a:pt x="62" y="98"/>
                        <a:pt x="68" y="89"/>
                      </a:cubicBezTo>
                      <a:cubicBezTo>
                        <a:pt x="71" y="93"/>
                        <a:pt x="74" y="96"/>
                        <a:pt x="77" y="99"/>
                      </a:cubicBezTo>
                      <a:cubicBezTo>
                        <a:pt x="68" y="116"/>
                        <a:pt x="52" y="141"/>
                        <a:pt x="53"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6" name="Freeform 42"/>
                <p:cNvSpPr>
                  <a:spLocks/>
                </p:cNvSpPr>
                <p:nvPr/>
              </p:nvSpPr>
              <p:spPr bwMode="auto">
                <a:xfrm>
                  <a:off x="3271" y="2998"/>
                  <a:ext cx="229" cy="228"/>
                </a:xfrm>
                <a:custGeom>
                  <a:avLst/>
                  <a:gdLst>
                    <a:gd name="T0" fmla="*/ 2 w 165"/>
                    <a:gd name="T1" fmla="*/ 89 h 165"/>
                    <a:gd name="T2" fmla="*/ 26 w 165"/>
                    <a:gd name="T3" fmla="*/ 10 h 165"/>
                    <a:gd name="T4" fmla="*/ 27 w 165"/>
                    <a:gd name="T5" fmla="*/ 10 h 165"/>
                    <a:gd name="T6" fmla="*/ 110 w 165"/>
                    <a:gd name="T7" fmla="*/ 5 h 165"/>
                    <a:gd name="T8" fmla="*/ 84 w 165"/>
                    <a:gd name="T9" fmla="*/ 54 h 165"/>
                    <a:gd name="T10" fmla="*/ 92 w 165"/>
                    <a:gd name="T11" fmla="*/ 63 h 165"/>
                    <a:gd name="T12" fmla="*/ 111 w 165"/>
                    <a:gd name="T13" fmla="*/ 30 h 165"/>
                    <a:gd name="T14" fmla="*/ 114 w 165"/>
                    <a:gd name="T15" fmla="*/ 27 h 165"/>
                    <a:gd name="T16" fmla="*/ 124 w 165"/>
                    <a:gd name="T17" fmla="*/ 24 h 165"/>
                    <a:gd name="T18" fmla="*/ 165 w 165"/>
                    <a:gd name="T19" fmla="*/ 95 h 165"/>
                    <a:gd name="T20" fmla="*/ 78 w 165"/>
                    <a:gd name="T21" fmla="*/ 165 h 165"/>
                    <a:gd name="T22" fmla="*/ 18 w 165"/>
                    <a:gd name="T23" fmla="*/ 108 h 165"/>
                    <a:gd name="T24" fmla="*/ 18 w 165"/>
                    <a:gd name="T25" fmla="*/ 105 h 165"/>
                    <a:gd name="T26" fmla="*/ 27 w 165"/>
                    <a:gd name="T27" fmla="*/ 97 h 165"/>
                    <a:gd name="T28" fmla="*/ 63 w 165"/>
                    <a:gd name="T29" fmla="*/ 86 h 165"/>
                    <a:gd name="T30" fmla="*/ 56 w 165"/>
                    <a:gd name="T31" fmla="*/ 76 h 165"/>
                    <a:gd name="T32" fmla="*/ 2 w 165"/>
                    <a:gd name="T33" fmla="*/ 8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5">
                      <a:moveTo>
                        <a:pt x="2" y="89"/>
                      </a:moveTo>
                      <a:cubicBezTo>
                        <a:pt x="0" y="80"/>
                        <a:pt x="19" y="19"/>
                        <a:pt x="26" y="10"/>
                      </a:cubicBezTo>
                      <a:cubicBezTo>
                        <a:pt x="26" y="10"/>
                        <a:pt x="27" y="10"/>
                        <a:pt x="27" y="10"/>
                      </a:cubicBezTo>
                      <a:cubicBezTo>
                        <a:pt x="38" y="4"/>
                        <a:pt x="103" y="0"/>
                        <a:pt x="110" y="5"/>
                      </a:cubicBezTo>
                      <a:cubicBezTo>
                        <a:pt x="111" y="7"/>
                        <a:pt x="97" y="36"/>
                        <a:pt x="84" y="54"/>
                      </a:cubicBezTo>
                      <a:cubicBezTo>
                        <a:pt x="86" y="57"/>
                        <a:pt x="89" y="60"/>
                        <a:pt x="92" y="63"/>
                      </a:cubicBezTo>
                      <a:cubicBezTo>
                        <a:pt x="100" y="53"/>
                        <a:pt x="107" y="40"/>
                        <a:pt x="111" y="30"/>
                      </a:cubicBezTo>
                      <a:cubicBezTo>
                        <a:pt x="112" y="29"/>
                        <a:pt x="113" y="28"/>
                        <a:pt x="114" y="27"/>
                      </a:cubicBezTo>
                      <a:cubicBezTo>
                        <a:pt x="118" y="23"/>
                        <a:pt x="122" y="22"/>
                        <a:pt x="124" y="24"/>
                      </a:cubicBezTo>
                      <a:cubicBezTo>
                        <a:pt x="142" y="50"/>
                        <a:pt x="165" y="95"/>
                        <a:pt x="165" y="95"/>
                      </a:cubicBezTo>
                      <a:cubicBezTo>
                        <a:pt x="138" y="121"/>
                        <a:pt x="109" y="144"/>
                        <a:pt x="78" y="165"/>
                      </a:cubicBezTo>
                      <a:cubicBezTo>
                        <a:pt x="77" y="165"/>
                        <a:pt x="39" y="132"/>
                        <a:pt x="18" y="108"/>
                      </a:cubicBezTo>
                      <a:cubicBezTo>
                        <a:pt x="17" y="107"/>
                        <a:pt x="17" y="106"/>
                        <a:pt x="18" y="105"/>
                      </a:cubicBezTo>
                      <a:cubicBezTo>
                        <a:pt x="19" y="101"/>
                        <a:pt x="23" y="98"/>
                        <a:pt x="27" y="97"/>
                      </a:cubicBezTo>
                      <a:cubicBezTo>
                        <a:pt x="38" y="95"/>
                        <a:pt x="51" y="91"/>
                        <a:pt x="63" y="86"/>
                      </a:cubicBezTo>
                      <a:cubicBezTo>
                        <a:pt x="61" y="82"/>
                        <a:pt x="59" y="79"/>
                        <a:pt x="56" y="76"/>
                      </a:cubicBezTo>
                      <a:cubicBezTo>
                        <a:pt x="36" y="84"/>
                        <a:pt x="3" y="91"/>
                        <a:pt x="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7" name="Freeform 43"/>
                <p:cNvSpPr>
                  <a:spLocks/>
                </p:cNvSpPr>
                <p:nvPr/>
              </p:nvSpPr>
              <p:spPr bwMode="auto">
                <a:xfrm>
                  <a:off x="3328" y="2644"/>
                  <a:ext cx="234" cy="203"/>
                </a:xfrm>
                <a:custGeom>
                  <a:avLst/>
                  <a:gdLst>
                    <a:gd name="T0" fmla="*/ 74 w 169"/>
                    <a:gd name="T1" fmla="*/ 138 h 146"/>
                    <a:gd name="T2" fmla="*/ 160 w 169"/>
                    <a:gd name="T3" fmla="*/ 120 h 146"/>
                    <a:gd name="T4" fmla="*/ 160 w 169"/>
                    <a:gd name="T5" fmla="*/ 119 h 146"/>
                    <a:gd name="T6" fmla="*/ 143 w 169"/>
                    <a:gd name="T7" fmla="*/ 33 h 146"/>
                    <a:gd name="T8" fmla="*/ 104 w 169"/>
                    <a:gd name="T9" fmla="*/ 65 h 146"/>
                    <a:gd name="T10" fmla="*/ 92 w 169"/>
                    <a:gd name="T11" fmla="*/ 58 h 146"/>
                    <a:gd name="T12" fmla="*/ 117 w 169"/>
                    <a:gd name="T13" fmla="*/ 37 h 146"/>
                    <a:gd name="T14" fmla="*/ 119 w 169"/>
                    <a:gd name="T15" fmla="*/ 34 h 146"/>
                    <a:gd name="T16" fmla="*/ 117 w 169"/>
                    <a:gd name="T17" fmla="*/ 25 h 146"/>
                    <a:gd name="T18" fmla="*/ 33 w 169"/>
                    <a:gd name="T19" fmla="*/ 0 h 146"/>
                    <a:gd name="T20" fmla="*/ 0 w 169"/>
                    <a:gd name="T21" fmla="*/ 51 h 146"/>
                    <a:gd name="T22" fmla="*/ 56 w 169"/>
                    <a:gd name="T23" fmla="*/ 118 h 146"/>
                    <a:gd name="T24" fmla="*/ 60 w 169"/>
                    <a:gd name="T25" fmla="*/ 119 h 146"/>
                    <a:gd name="T26" fmla="*/ 68 w 169"/>
                    <a:gd name="T27" fmla="*/ 113 h 146"/>
                    <a:gd name="T28" fmla="*/ 76 w 169"/>
                    <a:gd name="T29" fmla="*/ 82 h 146"/>
                    <a:gd name="T30" fmla="*/ 87 w 169"/>
                    <a:gd name="T31" fmla="*/ 90 h 146"/>
                    <a:gd name="T32" fmla="*/ 74 w 169"/>
                    <a:gd name="T33" fmla="*/ 1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46">
                      <a:moveTo>
                        <a:pt x="74" y="138"/>
                      </a:moveTo>
                      <a:cubicBezTo>
                        <a:pt x="82" y="146"/>
                        <a:pt x="150" y="134"/>
                        <a:pt x="160" y="120"/>
                      </a:cubicBezTo>
                      <a:cubicBezTo>
                        <a:pt x="160" y="120"/>
                        <a:pt x="160" y="119"/>
                        <a:pt x="160" y="119"/>
                      </a:cubicBezTo>
                      <a:cubicBezTo>
                        <a:pt x="169" y="104"/>
                        <a:pt x="152" y="35"/>
                        <a:pt x="143" y="33"/>
                      </a:cubicBezTo>
                      <a:cubicBezTo>
                        <a:pt x="140" y="33"/>
                        <a:pt x="118" y="53"/>
                        <a:pt x="104" y="65"/>
                      </a:cubicBezTo>
                      <a:cubicBezTo>
                        <a:pt x="100" y="62"/>
                        <a:pt x="96" y="60"/>
                        <a:pt x="92" y="58"/>
                      </a:cubicBezTo>
                      <a:cubicBezTo>
                        <a:pt x="100" y="50"/>
                        <a:pt x="109" y="43"/>
                        <a:pt x="117" y="37"/>
                      </a:cubicBezTo>
                      <a:cubicBezTo>
                        <a:pt x="118" y="37"/>
                        <a:pt x="119" y="35"/>
                        <a:pt x="119" y="34"/>
                      </a:cubicBezTo>
                      <a:cubicBezTo>
                        <a:pt x="121" y="30"/>
                        <a:pt x="120" y="26"/>
                        <a:pt x="117" y="25"/>
                      </a:cubicBezTo>
                      <a:cubicBezTo>
                        <a:pt x="84" y="16"/>
                        <a:pt x="33" y="0"/>
                        <a:pt x="33" y="0"/>
                      </a:cubicBezTo>
                      <a:cubicBezTo>
                        <a:pt x="24" y="18"/>
                        <a:pt x="12" y="35"/>
                        <a:pt x="0" y="51"/>
                      </a:cubicBezTo>
                      <a:cubicBezTo>
                        <a:pt x="0" y="51"/>
                        <a:pt x="35" y="91"/>
                        <a:pt x="56" y="118"/>
                      </a:cubicBezTo>
                      <a:cubicBezTo>
                        <a:pt x="57" y="118"/>
                        <a:pt x="58" y="119"/>
                        <a:pt x="60" y="119"/>
                      </a:cubicBezTo>
                      <a:cubicBezTo>
                        <a:pt x="63" y="119"/>
                        <a:pt x="67" y="116"/>
                        <a:pt x="68" y="113"/>
                      </a:cubicBezTo>
                      <a:cubicBezTo>
                        <a:pt x="70" y="103"/>
                        <a:pt x="73" y="92"/>
                        <a:pt x="76" y="82"/>
                      </a:cubicBezTo>
                      <a:cubicBezTo>
                        <a:pt x="80" y="84"/>
                        <a:pt x="84" y="87"/>
                        <a:pt x="87" y="90"/>
                      </a:cubicBezTo>
                      <a:cubicBezTo>
                        <a:pt x="82" y="108"/>
                        <a:pt x="72" y="136"/>
                        <a:pt x="74"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8" name="Freeform 44"/>
                <p:cNvSpPr>
                  <a:spLocks/>
                </p:cNvSpPr>
                <p:nvPr/>
              </p:nvSpPr>
              <p:spPr bwMode="auto">
                <a:xfrm>
                  <a:off x="3437" y="2831"/>
                  <a:ext cx="229" cy="232"/>
                </a:xfrm>
                <a:custGeom>
                  <a:avLst/>
                  <a:gdLst>
                    <a:gd name="T0" fmla="*/ 5 w 165"/>
                    <a:gd name="T1" fmla="*/ 109 h 167"/>
                    <a:gd name="T2" fmla="*/ 11 w 165"/>
                    <a:gd name="T3" fmla="*/ 26 h 167"/>
                    <a:gd name="T4" fmla="*/ 12 w 165"/>
                    <a:gd name="T5" fmla="*/ 26 h 167"/>
                    <a:gd name="T6" fmla="*/ 91 w 165"/>
                    <a:gd name="T7" fmla="*/ 3 h 167"/>
                    <a:gd name="T8" fmla="*/ 77 w 165"/>
                    <a:gd name="T9" fmla="*/ 57 h 167"/>
                    <a:gd name="T10" fmla="*/ 87 w 165"/>
                    <a:gd name="T11" fmla="*/ 64 h 167"/>
                    <a:gd name="T12" fmla="*/ 98 w 165"/>
                    <a:gd name="T13" fmla="*/ 28 h 167"/>
                    <a:gd name="T14" fmla="*/ 101 w 165"/>
                    <a:gd name="T15" fmla="*/ 24 h 167"/>
                    <a:gd name="T16" fmla="*/ 110 w 165"/>
                    <a:gd name="T17" fmla="*/ 19 h 167"/>
                    <a:gd name="T18" fmla="*/ 165 w 165"/>
                    <a:gd name="T19" fmla="*/ 80 h 167"/>
                    <a:gd name="T20" fmla="*/ 94 w 165"/>
                    <a:gd name="T21" fmla="*/ 166 h 167"/>
                    <a:gd name="T22" fmla="*/ 24 w 165"/>
                    <a:gd name="T23" fmla="*/ 124 h 167"/>
                    <a:gd name="T24" fmla="*/ 23 w 165"/>
                    <a:gd name="T25" fmla="*/ 121 h 167"/>
                    <a:gd name="T26" fmla="*/ 30 w 165"/>
                    <a:gd name="T27" fmla="*/ 111 h 167"/>
                    <a:gd name="T28" fmla="*/ 64 w 165"/>
                    <a:gd name="T29" fmla="*/ 92 h 167"/>
                    <a:gd name="T30" fmla="*/ 54 w 165"/>
                    <a:gd name="T31" fmla="*/ 84 h 167"/>
                    <a:gd name="T32" fmla="*/ 5 w 165"/>
                    <a:gd name="T33" fmla="*/ 10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7">
                      <a:moveTo>
                        <a:pt x="5" y="109"/>
                      </a:moveTo>
                      <a:cubicBezTo>
                        <a:pt x="0" y="100"/>
                        <a:pt x="6" y="37"/>
                        <a:pt x="11" y="26"/>
                      </a:cubicBezTo>
                      <a:cubicBezTo>
                        <a:pt x="11" y="26"/>
                        <a:pt x="12" y="26"/>
                        <a:pt x="12" y="26"/>
                      </a:cubicBezTo>
                      <a:cubicBezTo>
                        <a:pt x="21" y="18"/>
                        <a:pt x="84" y="0"/>
                        <a:pt x="91" y="3"/>
                      </a:cubicBezTo>
                      <a:cubicBezTo>
                        <a:pt x="93" y="5"/>
                        <a:pt x="86" y="37"/>
                        <a:pt x="77" y="57"/>
                      </a:cubicBezTo>
                      <a:cubicBezTo>
                        <a:pt x="80" y="59"/>
                        <a:pt x="83" y="62"/>
                        <a:pt x="87" y="64"/>
                      </a:cubicBezTo>
                      <a:cubicBezTo>
                        <a:pt x="92" y="52"/>
                        <a:pt x="96" y="39"/>
                        <a:pt x="98" y="28"/>
                      </a:cubicBezTo>
                      <a:cubicBezTo>
                        <a:pt x="99" y="27"/>
                        <a:pt x="100" y="25"/>
                        <a:pt x="101" y="24"/>
                      </a:cubicBezTo>
                      <a:cubicBezTo>
                        <a:pt x="104" y="20"/>
                        <a:pt x="108" y="18"/>
                        <a:pt x="110" y="19"/>
                      </a:cubicBezTo>
                      <a:cubicBezTo>
                        <a:pt x="133" y="41"/>
                        <a:pt x="165" y="80"/>
                        <a:pt x="165" y="80"/>
                      </a:cubicBezTo>
                      <a:cubicBezTo>
                        <a:pt x="145" y="111"/>
                        <a:pt x="121" y="140"/>
                        <a:pt x="94" y="166"/>
                      </a:cubicBezTo>
                      <a:cubicBezTo>
                        <a:pt x="94" y="167"/>
                        <a:pt x="50" y="143"/>
                        <a:pt x="24" y="124"/>
                      </a:cubicBezTo>
                      <a:cubicBezTo>
                        <a:pt x="23" y="123"/>
                        <a:pt x="23" y="122"/>
                        <a:pt x="23" y="121"/>
                      </a:cubicBezTo>
                      <a:cubicBezTo>
                        <a:pt x="23" y="117"/>
                        <a:pt x="27" y="113"/>
                        <a:pt x="30" y="111"/>
                      </a:cubicBezTo>
                      <a:cubicBezTo>
                        <a:pt x="41" y="107"/>
                        <a:pt x="53" y="100"/>
                        <a:pt x="64" y="92"/>
                      </a:cubicBezTo>
                      <a:cubicBezTo>
                        <a:pt x="61" y="89"/>
                        <a:pt x="57" y="87"/>
                        <a:pt x="54" y="84"/>
                      </a:cubicBezTo>
                      <a:cubicBezTo>
                        <a:pt x="36" y="97"/>
                        <a:pt x="6" y="111"/>
                        <a:pt x="5"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69" name="Freeform 45"/>
                <p:cNvSpPr>
                  <a:spLocks/>
                </p:cNvSpPr>
                <p:nvPr/>
              </p:nvSpPr>
              <p:spPr bwMode="auto">
                <a:xfrm>
                  <a:off x="3408" y="2494"/>
                  <a:ext cx="246" cy="185"/>
                </a:xfrm>
                <a:custGeom>
                  <a:avLst/>
                  <a:gdLst>
                    <a:gd name="T0" fmla="*/ 91 w 177"/>
                    <a:gd name="T1" fmla="*/ 126 h 133"/>
                    <a:gd name="T2" fmla="*/ 171 w 177"/>
                    <a:gd name="T3" fmla="*/ 90 h 133"/>
                    <a:gd name="T4" fmla="*/ 171 w 177"/>
                    <a:gd name="T5" fmla="*/ 89 h 133"/>
                    <a:gd name="T6" fmla="*/ 136 w 177"/>
                    <a:gd name="T7" fmla="*/ 9 h 133"/>
                    <a:gd name="T8" fmla="*/ 105 w 177"/>
                    <a:gd name="T9" fmla="*/ 48 h 133"/>
                    <a:gd name="T10" fmla="*/ 92 w 177"/>
                    <a:gd name="T11" fmla="*/ 44 h 133"/>
                    <a:gd name="T12" fmla="*/ 112 w 177"/>
                    <a:gd name="T13" fmla="*/ 19 h 133"/>
                    <a:gd name="T14" fmla="*/ 114 w 177"/>
                    <a:gd name="T15" fmla="*/ 15 h 133"/>
                    <a:gd name="T16" fmla="*/ 109 w 177"/>
                    <a:gd name="T17" fmla="*/ 7 h 133"/>
                    <a:gd name="T18" fmla="*/ 22 w 177"/>
                    <a:gd name="T19" fmla="*/ 0 h 133"/>
                    <a:gd name="T20" fmla="*/ 0 w 177"/>
                    <a:gd name="T21" fmla="*/ 57 h 133"/>
                    <a:gd name="T22" fmla="*/ 70 w 177"/>
                    <a:gd name="T23" fmla="*/ 110 h 133"/>
                    <a:gd name="T24" fmla="*/ 74 w 177"/>
                    <a:gd name="T25" fmla="*/ 111 h 133"/>
                    <a:gd name="T26" fmla="*/ 80 w 177"/>
                    <a:gd name="T27" fmla="*/ 103 h 133"/>
                    <a:gd name="T28" fmla="*/ 82 w 177"/>
                    <a:gd name="T29" fmla="*/ 71 h 133"/>
                    <a:gd name="T30" fmla="*/ 94 w 177"/>
                    <a:gd name="T31" fmla="*/ 76 h 133"/>
                    <a:gd name="T32" fmla="*/ 91 w 177"/>
                    <a:gd name="T33" fmla="*/ 12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33">
                      <a:moveTo>
                        <a:pt x="91" y="126"/>
                      </a:moveTo>
                      <a:cubicBezTo>
                        <a:pt x="102" y="133"/>
                        <a:pt x="165" y="106"/>
                        <a:pt x="171" y="90"/>
                      </a:cubicBezTo>
                      <a:cubicBezTo>
                        <a:pt x="171" y="90"/>
                        <a:pt x="171" y="89"/>
                        <a:pt x="171" y="89"/>
                      </a:cubicBezTo>
                      <a:cubicBezTo>
                        <a:pt x="177" y="73"/>
                        <a:pt x="146" y="9"/>
                        <a:pt x="136" y="9"/>
                      </a:cubicBezTo>
                      <a:cubicBezTo>
                        <a:pt x="133" y="9"/>
                        <a:pt x="116" y="34"/>
                        <a:pt x="105" y="48"/>
                      </a:cubicBezTo>
                      <a:cubicBezTo>
                        <a:pt x="100" y="47"/>
                        <a:pt x="96" y="46"/>
                        <a:pt x="92" y="44"/>
                      </a:cubicBezTo>
                      <a:cubicBezTo>
                        <a:pt x="98" y="35"/>
                        <a:pt x="106" y="26"/>
                        <a:pt x="112" y="19"/>
                      </a:cubicBezTo>
                      <a:cubicBezTo>
                        <a:pt x="113" y="18"/>
                        <a:pt x="113" y="16"/>
                        <a:pt x="114" y="15"/>
                      </a:cubicBezTo>
                      <a:cubicBezTo>
                        <a:pt x="114" y="11"/>
                        <a:pt x="112" y="7"/>
                        <a:pt x="109" y="7"/>
                      </a:cubicBezTo>
                      <a:cubicBezTo>
                        <a:pt x="75" y="5"/>
                        <a:pt x="22" y="0"/>
                        <a:pt x="22" y="0"/>
                      </a:cubicBezTo>
                      <a:cubicBezTo>
                        <a:pt x="17" y="20"/>
                        <a:pt x="9" y="39"/>
                        <a:pt x="0" y="57"/>
                      </a:cubicBezTo>
                      <a:cubicBezTo>
                        <a:pt x="0" y="57"/>
                        <a:pt x="43" y="89"/>
                        <a:pt x="70" y="110"/>
                      </a:cubicBezTo>
                      <a:cubicBezTo>
                        <a:pt x="71" y="111"/>
                        <a:pt x="72" y="111"/>
                        <a:pt x="74" y="111"/>
                      </a:cubicBezTo>
                      <a:cubicBezTo>
                        <a:pt x="77" y="110"/>
                        <a:pt x="80" y="107"/>
                        <a:pt x="80" y="103"/>
                      </a:cubicBezTo>
                      <a:cubicBezTo>
                        <a:pt x="80" y="93"/>
                        <a:pt x="80" y="81"/>
                        <a:pt x="82" y="71"/>
                      </a:cubicBezTo>
                      <a:cubicBezTo>
                        <a:pt x="86" y="73"/>
                        <a:pt x="90" y="74"/>
                        <a:pt x="94" y="76"/>
                      </a:cubicBezTo>
                      <a:cubicBezTo>
                        <a:pt x="93" y="95"/>
                        <a:pt x="89" y="125"/>
                        <a:pt x="91"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0" name="Freeform 46"/>
                <p:cNvSpPr>
                  <a:spLocks/>
                </p:cNvSpPr>
                <p:nvPr/>
              </p:nvSpPr>
              <p:spPr bwMode="auto">
                <a:xfrm>
                  <a:off x="3559" y="2640"/>
                  <a:ext cx="229" cy="222"/>
                </a:xfrm>
                <a:custGeom>
                  <a:avLst/>
                  <a:gdLst>
                    <a:gd name="T0" fmla="*/ 15 w 165"/>
                    <a:gd name="T1" fmla="*/ 123 h 160"/>
                    <a:gd name="T2" fmla="*/ 3 w 165"/>
                    <a:gd name="T3" fmla="*/ 41 h 160"/>
                    <a:gd name="T4" fmla="*/ 4 w 165"/>
                    <a:gd name="T5" fmla="*/ 40 h 160"/>
                    <a:gd name="T6" fmla="*/ 77 w 165"/>
                    <a:gd name="T7" fmla="*/ 1 h 160"/>
                    <a:gd name="T8" fmla="*/ 74 w 165"/>
                    <a:gd name="T9" fmla="*/ 56 h 160"/>
                    <a:gd name="T10" fmla="*/ 85 w 165"/>
                    <a:gd name="T11" fmla="*/ 61 h 160"/>
                    <a:gd name="T12" fmla="*/ 89 w 165"/>
                    <a:gd name="T13" fmla="*/ 23 h 160"/>
                    <a:gd name="T14" fmla="*/ 90 w 165"/>
                    <a:gd name="T15" fmla="*/ 19 h 160"/>
                    <a:gd name="T16" fmla="*/ 98 w 165"/>
                    <a:gd name="T17" fmla="*/ 12 h 160"/>
                    <a:gd name="T18" fmla="*/ 165 w 165"/>
                    <a:gd name="T19" fmla="*/ 60 h 160"/>
                    <a:gd name="T20" fmla="*/ 115 w 165"/>
                    <a:gd name="T21" fmla="*/ 159 h 160"/>
                    <a:gd name="T22" fmla="*/ 37 w 165"/>
                    <a:gd name="T23" fmla="*/ 134 h 160"/>
                    <a:gd name="T24" fmla="*/ 35 w 165"/>
                    <a:gd name="T25" fmla="*/ 130 h 160"/>
                    <a:gd name="T26" fmla="*/ 40 w 165"/>
                    <a:gd name="T27" fmla="*/ 119 h 160"/>
                    <a:gd name="T28" fmla="*/ 69 w 165"/>
                    <a:gd name="T29" fmla="*/ 94 h 160"/>
                    <a:gd name="T30" fmla="*/ 58 w 165"/>
                    <a:gd name="T31" fmla="*/ 88 h 160"/>
                    <a:gd name="T32" fmla="*/ 15 w 165"/>
                    <a:gd name="T33" fmla="*/ 1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60">
                      <a:moveTo>
                        <a:pt x="15" y="123"/>
                      </a:moveTo>
                      <a:cubicBezTo>
                        <a:pt x="8" y="115"/>
                        <a:pt x="0" y="52"/>
                        <a:pt x="3" y="41"/>
                      </a:cubicBezTo>
                      <a:cubicBezTo>
                        <a:pt x="3" y="41"/>
                        <a:pt x="4" y="40"/>
                        <a:pt x="4" y="40"/>
                      </a:cubicBezTo>
                      <a:cubicBezTo>
                        <a:pt x="11" y="31"/>
                        <a:pt x="69" y="0"/>
                        <a:pt x="77" y="1"/>
                      </a:cubicBezTo>
                      <a:cubicBezTo>
                        <a:pt x="79" y="2"/>
                        <a:pt x="78" y="35"/>
                        <a:pt x="74" y="56"/>
                      </a:cubicBezTo>
                      <a:cubicBezTo>
                        <a:pt x="78" y="58"/>
                        <a:pt x="81" y="60"/>
                        <a:pt x="85" y="61"/>
                      </a:cubicBezTo>
                      <a:cubicBezTo>
                        <a:pt x="88" y="49"/>
                        <a:pt x="89" y="35"/>
                        <a:pt x="89" y="23"/>
                      </a:cubicBezTo>
                      <a:cubicBezTo>
                        <a:pt x="89" y="22"/>
                        <a:pt x="90" y="20"/>
                        <a:pt x="90" y="19"/>
                      </a:cubicBezTo>
                      <a:cubicBezTo>
                        <a:pt x="92" y="14"/>
                        <a:pt x="96" y="12"/>
                        <a:pt x="98" y="12"/>
                      </a:cubicBezTo>
                      <a:cubicBezTo>
                        <a:pt x="126" y="29"/>
                        <a:pt x="165" y="60"/>
                        <a:pt x="165" y="60"/>
                      </a:cubicBezTo>
                      <a:cubicBezTo>
                        <a:pt x="152" y="95"/>
                        <a:pt x="135" y="128"/>
                        <a:pt x="115" y="159"/>
                      </a:cubicBezTo>
                      <a:cubicBezTo>
                        <a:pt x="115" y="160"/>
                        <a:pt x="66" y="146"/>
                        <a:pt x="37" y="134"/>
                      </a:cubicBezTo>
                      <a:cubicBezTo>
                        <a:pt x="36" y="133"/>
                        <a:pt x="35" y="132"/>
                        <a:pt x="35" y="130"/>
                      </a:cubicBezTo>
                      <a:cubicBezTo>
                        <a:pt x="35" y="127"/>
                        <a:pt x="37" y="122"/>
                        <a:pt x="40" y="119"/>
                      </a:cubicBezTo>
                      <a:cubicBezTo>
                        <a:pt x="49" y="113"/>
                        <a:pt x="60" y="104"/>
                        <a:pt x="69" y="94"/>
                      </a:cubicBezTo>
                      <a:cubicBezTo>
                        <a:pt x="65" y="92"/>
                        <a:pt x="62" y="90"/>
                        <a:pt x="58" y="88"/>
                      </a:cubicBezTo>
                      <a:cubicBezTo>
                        <a:pt x="43" y="104"/>
                        <a:pt x="17" y="124"/>
                        <a:pt x="15"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1" name="Freeform 47"/>
                <p:cNvSpPr>
                  <a:spLocks/>
                </p:cNvSpPr>
                <p:nvPr/>
              </p:nvSpPr>
              <p:spPr bwMode="auto">
                <a:xfrm>
                  <a:off x="3457" y="2310"/>
                  <a:ext cx="245" cy="180"/>
                </a:xfrm>
                <a:custGeom>
                  <a:avLst/>
                  <a:gdLst>
                    <a:gd name="T0" fmla="*/ 104 w 177"/>
                    <a:gd name="T1" fmla="*/ 126 h 130"/>
                    <a:gd name="T2" fmla="*/ 174 w 177"/>
                    <a:gd name="T3" fmla="*/ 73 h 130"/>
                    <a:gd name="T4" fmla="*/ 175 w 177"/>
                    <a:gd name="T5" fmla="*/ 73 h 130"/>
                    <a:gd name="T6" fmla="*/ 123 w 177"/>
                    <a:gd name="T7" fmla="*/ 2 h 130"/>
                    <a:gd name="T8" fmla="*/ 101 w 177"/>
                    <a:gd name="T9" fmla="*/ 47 h 130"/>
                    <a:gd name="T10" fmla="*/ 87 w 177"/>
                    <a:gd name="T11" fmla="*/ 46 h 130"/>
                    <a:gd name="T12" fmla="*/ 101 w 177"/>
                    <a:gd name="T13" fmla="*/ 17 h 130"/>
                    <a:gd name="T14" fmla="*/ 102 w 177"/>
                    <a:gd name="T15" fmla="*/ 13 h 130"/>
                    <a:gd name="T16" fmla="*/ 96 w 177"/>
                    <a:gd name="T17" fmla="*/ 6 h 130"/>
                    <a:gd name="T18" fmla="*/ 9 w 177"/>
                    <a:gd name="T19" fmla="*/ 18 h 130"/>
                    <a:gd name="T20" fmla="*/ 0 w 177"/>
                    <a:gd name="T21" fmla="*/ 78 h 130"/>
                    <a:gd name="T22" fmla="*/ 80 w 177"/>
                    <a:gd name="T23" fmla="*/ 115 h 130"/>
                    <a:gd name="T24" fmla="*/ 84 w 177"/>
                    <a:gd name="T25" fmla="*/ 115 h 130"/>
                    <a:gd name="T26" fmla="*/ 88 w 177"/>
                    <a:gd name="T27" fmla="*/ 106 h 130"/>
                    <a:gd name="T28" fmla="*/ 83 w 177"/>
                    <a:gd name="T29" fmla="*/ 74 h 130"/>
                    <a:gd name="T30" fmla="*/ 96 w 177"/>
                    <a:gd name="T31" fmla="*/ 77 h 130"/>
                    <a:gd name="T32" fmla="*/ 104 w 177"/>
                    <a:gd name="T33"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30">
                      <a:moveTo>
                        <a:pt x="104" y="126"/>
                      </a:moveTo>
                      <a:cubicBezTo>
                        <a:pt x="116" y="130"/>
                        <a:pt x="171" y="91"/>
                        <a:pt x="174" y="73"/>
                      </a:cubicBezTo>
                      <a:cubicBezTo>
                        <a:pt x="174" y="73"/>
                        <a:pt x="175" y="73"/>
                        <a:pt x="175" y="73"/>
                      </a:cubicBezTo>
                      <a:cubicBezTo>
                        <a:pt x="177" y="55"/>
                        <a:pt x="133" y="0"/>
                        <a:pt x="123" y="2"/>
                      </a:cubicBezTo>
                      <a:cubicBezTo>
                        <a:pt x="120" y="3"/>
                        <a:pt x="109" y="30"/>
                        <a:pt x="101" y="47"/>
                      </a:cubicBezTo>
                      <a:cubicBezTo>
                        <a:pt x="96" y="47"/>
                        <a:pt x="92" y="46"/>
                        <a:pt x="87" y="46"/>
                      </a:cubicBezTo>
                      <a:cubicBezTo>
                        <a:pt x="91" y="36"/>
                        <a:pt x="97" y="25"/>
                        <a:pt x="101" y="17"/>
                      </a:cubicBezTo>
                      <a:cubicBezTo>
                        <a:pt x="102" y="16"/>
                        <a:pt x="102" y="14"/>
                        <a:pt x="102" y="13"/>
                      </a:cubicBezTo>
                      <a:cubicBezTo>
                        <a:pt x="102" y="9"/>
                        <a:pt x="99" y="6"/>
                        <a:pt x="96" y="6"/>
                      </a:cubicBezTo>
                      <a:cubicBezTo>
                        <a:pt x="62" y="12"/>
                        <a:pt x="9" y="18"/>
                        <a:pt x="9" y="18"/>
                      </a:cubicBezTo>
                      <a:cubicBezTo>
                        <a:pt x="8" y="38"/>
                        <a:pt x="5" y="59"/>
                        <a:pt x="0" y="78"/>
                      </a:cubicBezTo>
                      <a:cubicBezTo>
                        <a:pt x="1" y="78"/>
                        <a:pt x="49" y="100"/>
                        <a:pt x="80" y="115"/>
                      </a:cubicBezTo>
                      <a:cubicBezTo>
                        <a:pt x="81" y="115"/>
                        <a:pt x="82" y="115"/>
                        <a:pt x="84" y="115"/>
                      </a:cubicBezTo>
                      <a:cubicBezTo>
                        <a:pt x="87" y="113"/>
                        <a:pt x="89" y="110"/>
                        <a:pt x="88" y="106"/>
                      </a:cubicBezTo>
                      <a:cubicBezTo>
                        <a:pt x="86" y="96"/>
                        <a:pt x="84" y="85"/>
                        <a:pt x="83" y="74"/>
                      </a:cubicBezTo>
                      <a:cubicBezTo>
                        <a:pt x="88" y="75"/>
                        <a:pt x="92" y="76"/>
                        <a:pt x="96" y="77"/>
                      </a:cubicBezTo>
                      <a:cubicBezTo>
                        <a:pt x="99" y="95"/>
                        <a:pt x="102" y="125"/>
                        <a:pt x="104"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2" name="Freeform 48"/>
                <p:cNvSpPr>
                  <a:spLocks/>
                </p:cNvSpPr>
                <p:nvPr/>
              </p:nvSpPr>
              <p:spPr bwMode="auto">
                <a:xfrm>
                  <a:off x="3636" y="2429"/>
                  <a:ext cx="224" cy="204"/>
                </a:xfrm>
                <a:custGeom>
                  <a:avLst/>
                  <a:gdLst>
                    <a:gd name="T0" fmla="*/ 29 w 162"/>
                    <a:gd name="T1" fmla="*/ 132 h 147"/>
                    <a:gd name="T2" fmla="*/ 0 w 162"/>
                    <a:gd name="T3" fmla="*/ 55 h 147"/>
                    <a:gd name="T4" fmla="*/ 0 w 162"/>
                    <a:gd name="T5" fmla="*/ 54 h 147"/>
                    <a:gd name="T6" fmla="*/ 63 w 162"/>
                    <a:gd name="T7" fmla="*/ 0 h 147"/>
                    <a:gd name="T8" fmla="*/ 72 w 162"/>
                    <a:gd name="T9" fmla="*/ 55 h 147"/>
                    <a:gd name="T10" fmla="*/ 84 w 162"/>
                    <a:gd name="T11" fmla="*/ 57 h 147"/>
                    <a:gd name="T12" fmla="*/ 80 w 162"/>
                    <a:gd name="T13" fmla="*/ 19 h 147"/>
                    <a:gd name="T14" fmla="*/ 80 w 162"/>
                    <a:gd name="T15" fmla="*/ 15 h 147"/>
                    <a:gd name="T16" fmla="*/ 87 w 162"/>
                    <a:gd name="T17" fmla="*/ 7 h 147"/>
                    <a:gd name="T18" fmla="*/ 162 w 162"/>
                    <a:gd name="T19" fmla="*/ 39 h 147"/>
                    <a:gd name="T20" fmla="*/ 134 w 162"/>
                    <a:gd name="T21" fmla="*/ 147 h 147"/>
                    <a:gd name="T22" fmla="*/ 53 w 162"/>
                    <a:gd name="T23" fmla="*/ 138 h 147"/>
                    <a:gd name="T24" fmla="*/ 50 w 162"/>
                    <a:gd name="T25" fmla="*/ 135 h 147"/>
                    <a:gd name="T26" fmla="*/ 53 w 162"/>
                    <a:gd name="T27" fmla="*/ 124 h 147"/>
                    <a:gd name="T28" fmla="*/ 75 w 162"/>
                    <a:gd name="T29" fmla="*/ 92 h 147"/>
                    <a:gd name="T30" fmla="*/ 64 w 162"/>
                    <a:gd name="T31" fmla="*/ 89 h 147"/>
                    <a:gd name="T32" fmla="*/ 29 w 162"/>
                    <a:gd name="T33" fmla="*/ 1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47">
                      <a:moveTo>
                        <a:pt x="29" y="132"/>
                      </a:moveTo>
                      <a:cubicBezTo>
                        <a:pt x="21" y="126"/>
                        <a:pt x="0" y="66"/>
                        <a:pt x="0" y="55"/>
                      </a:cubicBezTo>
                      <a:cubicBezTo>
                        <a:pt x="0" y="55"/>
                        <a:pt x="0" y="54"/>
                        <a:pt x="0" y="54"/>
                      </a:cubicBezTo>
                      <a:cubicBezTo>
                        <a:pt x="6" y="43"/>
                        <a:pt x="55" y="0"/>
                        <a:pt x="63" y="0"/>
                      </a:cubicBezTo>
                      <a:cubicBezTo>
                        <a:pt x="66" y="1"/>
                        <a:pt x="72" y="33"/>
                        <a:pt x="72" y="55"/>
                      </a:cubicBezTo>
                      <a:cubicBezTo>
                        <a:pt x="76" y="56"/>
                        <a:pt x="80" y="56"/>
                        <a:pt x="84" y="57"/>
                      </a:cubicBezTo>
                      <a:cubicBezTo>
                        <a:pt x="85" y="44"/>
                        <a:pt x="83" y="30"/>
                        <a:pt x="80" y="19"/>
                      </a:cubicBezTo>
                      <a:cubicBezTo>
                        <a:pt x="80" y="18"/>
                        <a:pt x="80" y="16"/>
                        <a:pt x="80" y="15"/>
                      </a:cubicBezTo>
                      <a:cubicBezTo>
                        <a:pt x="81" y="10"/>
                        <a:pt x="84" y="6"/>
                        <a:pt x="87" y="7"/>
                      </a:cubicBezTo>
                      <a:cubicBezTo>
                        <a:pt x="117" y="17"/>
                        <a:pt x="162" y="38"/>
                        <a:pt x="162" y="39"/>
                      </a:cubicBezTo>
                      <a:cubicBezTo>
                        <a:pt x="157" y="75"/>
                        <a:pt x="147" y="112"/>
                        <a:pt x="134" y="147"/>
                      </a:cubicBezTo>
                      <a:cubicBezTo>
                        <a:pt x="134" y="147"/>
                        <a:pt x="84" y="144"/>
                        <a:pt x="53" y="138"/>
                      </a:cubicBezTo>
                      <a:cubicBezTo>
                        <a:pt x="52" y="138"/>
                        <a:pt x="51" y="137"/>
                        <a:pt x="50" y="135"/>
                      </a:cubicBezTo>
                      <a:cubicBezTo>
                        <a:pt x="49" y="132"/>
                        <a:pt x="50" y="127"/>
                        <a:pt x="53" y="124"/>
                      </a:cubicBezTo>
                      <a:cubicBezTo>
                        <a:pt x="60" y="115"/>
                        <a:pt x="69" y="104"/>
                        <a:pt x="75" y="92"/>
                      </a:cubicBezTo>
                      <a:cubicBezTo>
                        <a:pt x="71" y="91"/>
                        <a:pt x="67" y="90"/>
                        <a:pt x="64" y="89"/>
                      </a:cubicBezTo>
                      <a:cubicBezTo>
                        <a:pt x="52" y="108"/>
                        <a:pt x="31" y="133"/>
                        <a:pt x="29"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3" name="Freeform 49"/>
                <p:cNvSpPr>
                  <a:spLocks/>
                </p:cNvSpPr>
                <p:nvPr/>
              </p:nvSpPr>
              <p:spPr bwMode="auto">
                <a:xfrm>
                  <a:off x="3466" y="2112"/>
                  <a:ext cx="240" cy="180"/>
                </a:xfrm>
                <a:custGeom>
                  <a:avLst/>
                  <a:gdLst>
                    <a:gd name="T0" fmla="*/ 116 w 173"/>
                    <a:gd name="T1" fmla="*/ 129 h 130"/>
                    <a:gd name="T2" fmla="*/ 173 w 173"/>
                    <a:gd name="T3" fmla="*/ 62 h 130"/>
                    <a:gd name="T4" fmla="*/ 173 w 173"/>
                    <a:gd name="T5" fmla="*/ 62 h 130"/>
                    <a:gd name="T6" fmla="*/ 107 w 173"/>
                    <a:gd name="T7" fmla="*/ 4 h 130"/>
                    <a:gd name="T8" fmla="*/ 95 w 173"/>
                    <a:gd name="T9" fmla="*/ 53 h 130"/>
                    <a:gd name="T10" fmla="*/ 82 w 173"/>
                    <a:gd name="T11" fmla="*/ 54 h 130"/>
                    <a:gd name="T12" fmla="*/ 89 w 173"/>
                    <a:gd name="T13" fmla="*/ 23 h 130"/>
                    <a:gd name="T14" fmla="*/ 89 w 173"/>
                    <a:gd name="T15" fmla="*/ 19 h 130"/>
                    <a:gd name="T16" fmla="*/ 82 w 173"/>
                    <a:gd name="T17" fmla="*/ 13 h 130"/>
                    <a:gd name="T18" fmla="*/ 0 w 173"/>
                    <a:gd name="T19" fmla="*/ 43 h 130"/>
                    <a:gd name="T20" fmla="*/ 4 w 173"/>
                    <a:gd name="T21" fmla="*/ 105 h 130"/>
                    <a:gd name="T22" fmla="*/ 89 w 173"/>
                    <a:gd name="T23" fmla="*/ 123 h 130"/>
                    <a:gd name="T24" fmla="*/ 93 w 173"/>
                    <a:gd name="T25" fmla="*/ 122 h 130"/>
                    <a:gd name="T26" fmla="*/ 96 w 173"/>
                    <a:gd name="T27" fmla="*/ 112 h 130"/>
                    <a:gd name="T28" fmla="*/ 84 w 173"/>
                    <a:gd name="T29" fmla="*/ 83 h 130"/>
                    <a:gd name="T30" fmla="*/ 97 w 173"/>
                    <a:gd name="T31" fmla="*/ 82 h 130"/>
                    <a:gd name="T32" fmla="*/ 116 w 173"/>
                    <a:gd name="T33" fmla="*/ 1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30">
                      <a:moveTo>
                        <a:pt x="116" y="129"/>
                      </a:moveTo>
                      <a:cubicBezTo>
                        <a:pt x="128" y="130"/>
                        <a:pt x="173" y="80"/>
                        <a:pt x="173" y="62"/>
                      </a:cubicBezTo>
                      <a:cubicBezTo>
                        <a:pt x="173" y="62"/>
                        <a:pt x="173" y="62"/>
                        <a:pt x="173" y="62"/>
                      </a:cubicBezTo>
                      <a:cubicBezTo>
                        <a:pt x="171" y="44"/>
                        <a:pt x="116" y="0"/>
                        <a:pt x="107" y="4"/>
                      </a:cubicBezTo>
                      <a:cubicBezTo>
                        <a:pt x="105" y="5"/>
                        <a:pt x="99" y="34"/>
                        <a:pt x="95" y="53"/>
                      </a:cubicBezTo>
                      <a:cubicBezTo>
                        <a:pt x="91" y="53"/>
                        <a:pt x="86" y="54"/>
                        <a:pt x="82" y="54"/>
                      </a:cubicBezTo>
                      <a:cubicBezTo>
                        <a:pt x="83" y="43"/>
                        <a:pt x="87" y="32"/>
                        <a:pt x="89" y="23"/>
                      </a:cubicBezTo>
                      <a:cubicBezTo>
                        <a:pt x="89" y="21"/>
                        <a:pt x="89" y="20"/>
                        <a:pt x="89" y="19"/>
                      </a:cubicBezTo>
                      <a:cubicBezTo>
                        <a:pt x="88" y="15"/>
                        <a:pt x="85" y="12"/>
                        <a:pt x="82" y="13"/>
                      </a:cubicBezTo>
                      <a:cubicBezTo>
                        <a:pt x="50" y="26"/>
                        <a:pt x="0" y="44"/>
                        <a:pt x="0" y="43"/>
                      </a:cubicBezTo>
                      <a:cubicBezTo>
                        <a:pt x="3" y="64"/>
                        <a:pt x="4" y="84"/>
                        <a:pt x="4" y="105"/>
                      </a:cubicBezTo>
                      <a:cubicBezTo>
                        <a:pt x="4" y="104"/>
                        <a:pt x="56" y="115"/>
                        <a:pt x="89" y="123"/>
                      </a:cubicBezTo>
                      <a:cubicBezTo>
                        <a:pt x="91" y="123"/>
                        <a:pt x="92" y="123"/>
                        <a:pt x="93" y="122"/>
                      </a:cubicBezTo>
                      <a:cubicBezTo>
                        <a:pt x="96" y="120"/>
                        <a:pt x="97" y="116"/>
                        <a:pt x="96" y="112"/>
                      </a:cubicBezTo>
                      <a:cubicBezTo>
                        <a:pt x="92" y="104"/>
                        <a:pt x="87" y="93"/>
                        <a:pt x="84" y="83"/>
                      </a:cubicBezTo>
                      <a:cubicBezTo>
                        <a:pt x="88" y="82"/>
                        <a:pt x="93" y="82"/>
                        <a:pt x="97" y="82"/>
                      </a:cubicBezTo>
                      <a:cubicBezTo>
                        <a:pt x="104" y="100"/>
                        <a:pt x="113" y="128"/>
                        <a:pt x="116"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4" name="Freeform 50"/>
                <p:cNvSpPr>
                  <a:spLocks/>
                </p:cNvSpPr>
                <p:nvPr/>
              </p:nvSpPr>
              <p:spPr bwMode="auto">
                <a:xfrm>
                  <a:off x="3665" y="2210"/>
                  <a:ext cx="217" cy="190"/>
                </a:xfrm>
                <a:custGeom>
                  <a:avLst/>
                  <a:gdLst>
                    <a:gd name="T0" fmla="*/ 45 w 157"/>
                    <a:gd name="T1" fmla="*/ 136 h 137"/>
                    <a:gd name="T2" fmla="*/ 0 w 157"/>
                    <a:gd name="T3" fmla="*/ 67 h 137"/>
                    <a:gd name="T4" fmla="*/ 0 w 157"/>
                    <a:gd name="T5" fmla="*/ 66 h 137"/>
                    <a:gd name="T6" fmla="*/ 50 w 157"/>
                    <a:gd name="T7" fmla="*/ 0 h 137"/>
                    <a:gd name="T8" fmla="*/ 70 w 157"/>
                    <a:gd name="T9" fmla="*/ 51 h 137"/>
                    <a:gd name="T10" fmla="*/ 83 w 157"/>
                    <a:gd name="T11" fmla="*/ 51 h 137"/>
                    <a:gd name="T12" fmla="*/ 70 w 157"/>
                    <a:gd name="T13" fmla="*/ 15 h 137"/>
                    <a:gd name="T14" fmla="*/ 69 w 157"/>
                    <a:gd name="T15" fmla="*/ 10 h 137"/>
                    <a:gd name="T16" fmla="*/ 74 w 157"/>
                    <a:gd name="T17" fmla="*/ 1 h 137"/>
                    <a:gd name="T18" fmla="*/ 155 w 157"/>
                    <a:gd name="T19" fmla="*/ 16 h 137"/>
                    <a:gd name="T20" fmla="*/ 151 w 157"/>
                    <a:gd name="T21" fmla="*/ 128 h 137"/>
                    <a:gd name="T22" fmla="*/ 69 w 157"/>
                    <a:gd name="T23" fmla="*/ 137 h 137"/>
                    <a:gd name="T24" fmla="*/ 66 w 157"/>
                    <a:gd name="T25" fmla="*/ 135 h 137"/>
                    <a:gd name="T26" fmla="*/ 66 w 157"/>
                    <a:gd name="T27" fmla="*/ 123 h 137"/>
                    <a:gd name="T28" fmla="*/ 81 w 157"/>
                    <a:gd name="T29" fmla="*/ 87 h 137"/>
                    <a:gd name="T30" fmla="*/ 69 w 157"/>
                    <a:gd name="T31" fmla="*/ 86 h 137"/>
                    <a:gd name="T32" fmla="*/ 45 w 157"/>
                    <a:gd name="T33" fmla="*/ 13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137">
                      <a:moveTo>
                        <a:pt x="45" y="136"/>
                      </a:moveTo>
                      <a:cubicBezTo>
                        <a:pt x="36" y="132"/>
                        <a:pt x="2" y="78"/>
                        <a:pt x="0" y="67"/>
                      </a:cubicBezTo>
                      <a:cubicBezTo>
                        <a:pt x="0" y="67"/>
                        <a:pt x="0" y="66"/>
                        <a:pt x="0" y="66"/>
                      </a:cubicBezTo>
                      <a:cubicBezTo>
                        <a:pt x="3" y="54"/>
                        <a:pt x="42" y="2"/>
                        <a:pt x="50" y="0"/>
                      </a:cubicBezTo>
                      <a:cubicBezTo>
                        <a:pt x="52" y="0"/>
                        <a:pt x="65" y="30"/>
                        <a:pt x="70" y="51"/>
                      </a:cubicBezTo>
                      <a:cubicBezTo>
                        <a:pt x="75" y="51"/>
                        <a:pt x="79" y="51"/>
                        <a:pt x="83" y="51"/>
                      </a:cubicBezTo>
                      <a:cubicBezTo>
                        <a:pt x="80" y="38"/>
                        <a:pt x="75" y="25"/>
                        <a:pt x="70" y="15"/>
                      </a:cubicBezTo>
                      <a:cubicBezTo>
                        <a:pt x="70" y="14"/>
                        <a:pt x="70" y="12"/>
                        <a:pt x="69" y="10"/>
                      </a:cubicBezTo>
                      <a:cubicBezTo>
                        <a:pt x="69" y="5"/>
                        <a:pt x="71" y="2"/>
                        <a:pt x="74" y="1"/>
                      </a:cubicBezTo>
                      <a:cubicBezTo>
                        <a:pt x="106" y="4"/>
                        <a:pt x="155" y="16"/>
                        <a:pt x="155" y="16"/>
                      </a:cubicBezTo>
                      <a:cubicBezTo>
                        <a:pt x="157" y="53"/>
                        <a:pt x="156" y="91"/>
                        <a:pt x="151" y="128"/>
                      </a:cubicBezTo>
                      <a:cubicBezTo>
                        <a:pt x="151" y="128"/>
                        <a:pt x="101" y="136"/>
                        <a:pt x="69" y="137"/>
                      </a:cubicBezTo>
                      <a:cubicBezTo>
                        <a:pt x="68" y="137"/>
                        <a:pt x="67" y="136"/>
                        <a:pt x="66" y="135"/>
                      </a:cubicBezTo>
                      <a:cubicBezTo>
                        <a:pt x="65" y="132"/>
                        <a:pt x="65" y="127"/>
                        <a:pt x="66" y="123"/>
                      </a:cubicBezTo>
                      <a:cubicBezTo>
                        <a:pt x="72" y="113"/>
                        <a:pt x="78" y="100"/>
                        <a:pt x="81" y="87"/>
                      </a:cubicBezTo>
                      <a:cubicBezTo>
                        <a:pt x="77" y="87"/>
                        <a:pt x="73" y="87"/>
                        <a:pt x="69" y="86"/>
                      </a:cubicBezTo>
                      <a:cubicBezTo>
                        <a:pt x="62" y="108"/>
                        <a:pt x="47" y="137"/>
                        <a:pt x="45"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5" name="Freeform 51"/>
                <p:cNvSpPr>
                  <a:spLocks/>
                </p:cNvSpPr>
                <p:nvPr/>
              </p:nvSpPr>
              <p:spPr bwMode="auto">
                <a:xfrm>
                  <a:off x="3428" y="1920"/>
                  <a:ext cx="245" cy="175"/>
                </a:xfrm>
                <a:custGeom>
                  <a:avLst/>
                  <a:gdLst>
                    <a:gd name="T0" fmla="*/ 131 w 177"/>
                    <a:gd name="T1" fmla="*/ 126 h 126"/>
                    <a:gd name="T2" fmla="*/ 173 w 177"/>
                    <a:gd name="T3" fmla="*/ 49 h 126"/>
                    <a:gd name="T4" fmla="*/ 173 w 177"/>
                    <a:gd name="T5" fmla="*/ 48 h 126"/>
                    <a:gd name="T6" fmla="*/ 96 w 177"/>
                    <a:gd name="T7" fmla="*/ 6 h 126"/>
                    <a:gd name="T8" fmla="*/ 95 w 177"/>
                    <a:gd name="T9" fmla="*/ 56 h 126"/>
                    <a:gd name="T10" fmla="*/ 82 w 177"/>
                    <a:gd name="T11" fmla="*/ 60 h 126"/>
                    <a:gd name="T12" fmla="*/ 83 w 177"/>
                    <a:gd name="T13" fmla="*/ 28 h 126"/>
                    <a:gd name="T14" fmla="*/ 82 w 177"/>
                    <a:gd name="T15" fmla="*/ 24 h 126"/>
                    <a:gd name="T16" fmla="*/ 73 w 177"/>
                    <a:gd name="T17" fmla="*/ 20 h 126"/>
                    <a:gd name="T18" fmla="*/ 0 w 177"/>
                    <a:gd name="T19" fmla="*/ 67 h 126"/>
                    <a:gd name="T20" fmla="*/ 17 w 177"/>
                    <a:gd name="T21" fmla="*/ 126 h 126"/>
                    <a:gd name="T22" fmla="*/ 104 w 177"/>
                    <a:gd name="T23" fmla="*/ 126 h 126"/>
                    <a:gd name="T24" fmla="*/ 108 w 177"/>
                    <a:gd name="T25" fmla="*/ 124 h 126"/>
                    <a:gd name="T26" fmla="*/ 108 w 177"/>
                    <a:gd name="T27" fmla="*/ 114 h 126"/>
                    <a:gd name="T28" fmla="*/ 90 w 177"/>
                    <a:gd name="T29" fmla="*/ 88 h 126"/>
                    <a:gd name="T30" fmla="*/ 103 w 177"/>
                    <a:gd name="T31" fmla="*/ 84 h 126"/>
                    <a:gd name="T32" fmla="*/ 131 w 177"/>
                    <a:gd name="T33"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126">
                      <a:moveTo>
                        <a:pt x="131" y="126"/>
                      </a:moveTo>
                      <a:cubicBezTo>
                        <a:pt x="143" y="125"/>
                        <a:pt x="177" y="65"/>
                        <a:pt x="173" y="49"/>
                      </a:cubicBezTo>
                      <a:cubicBezTo>
                        <a:pt x="173" y="49"/>
                        <a:pt x="173" y="48"/>
                        <a:pt x="173" y="48"/>
                      </a:cubicBezTo>
                      <a:cubicBezTo>
                        <a:pt x="167" y="31"/>
                        <a:pt x="104" y="0"/>
                        <a:pt x="96" y="6"/>
                      </a:cubicBezTo>
                      <a:cubicBezTo>
                        <a:pt x="94" y="7"/>
                        <a:pt x="95" y="37"/>
                        <a:pt x="95" y="56"/>
                      </a:cubicBezTo>
                      <a:cubicBezTo>
                        <a:pt x="91" y="57"/>
                        <a:pt x="86" y="59"/>
                        <a:pt x="82" y="60"/>
                      </a:cubicBezTo>
                      <a:cubicBezTo>
                        <a:pt x="81" y="49"/>
                        <a:pt x="82" y="38"/>
                        <a:pt x="83" y="28"/>
                      </a:cubicBezTo>
                      <a:cubicBezTo>
                        <a:pt x="83" y="27"/>
                        <a:pt x="82" y="25"/>
                        <a:pt x="82" y="24"/>
                      </a:cubicBezTo>
                      <a:cubicBezTo>
                        <a:pt x="80" y="20"/>
                        <a:pt x="76" y="19"/>
                        <a:pt x="73" y="20"/>
                      </a:cubicBezTo>
                      <a:cubicBezTo>
                        <a:pt x="45" y="39"/>
                        <a:pt x="0" y="68"/>
                        <a:pt x="0" y="67"/>
                      </a:cubicBezTo>
                      <a:cubicBezTo>
                        <a:pt x="7" y="86"/>
                        <a:pt x="13" y="106"/>
                        <a:pt x="17" y="126"/>
                      </a:cubicBezTo>
                      <a:cubicBezTo>
                        <a:pt x="17" y="126"/>
                        <a:pt x="70" y="125"/>
                        <a:pt x="104" y="126"/>
                      </a:cubicBezTo>
                      <a:cubicBezTo>
                        <a:pt x="106" y="126"/>
                        <a:pt x="107" y="125"/>
                        <a:pt x="108" y="124"/>
                      </a:cubicBezTo>
                      <a:cubicBezTo>
                        <a:pt x="110" y="122"/>
                        <a:pt x="110" y="117"/>
                        <a:pt x="108" y="114"/>
                      </a:cubicBezTo>
                      <a:cubicBezTo>
                        <a:pt x="102" y="106"/>
                        <a:pt x="95" y="97"/>
                        <a:pt x="90" y="88"/>
                      </a:cubicBezTo>
                      <a:cubicBezTo>
                        <a:pt x="95" y="87"/>
                        <a:pt x="99" y="85"/>
                        <a:pt x="103" y="84"/>
                      </a:cubicBezTo>
                      <a:cubicBezTo>
                        <a:pt x="114" y="100"/>
                        <a:pt x="129" y="126"/>
                        <a:pt x="131"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6" name="Freeform 52"/>
                <p:cNvSpPr>
                  <a:spLocks/>
                </p:cNvSpPr>
                <p:nvPr/>
              </p:nvSpPr>
              <p:spPr bwMode="auto">
                <a:xfrm>
                  <a:off x="3650" y="1983"/>
                  <a:ext cx="221" cy="197"/>
                </a:xfrm>
                <a:custGeom>
                  <a:avLst/>
                  <a:gdLst>
                    <a:gd name="T0" fmla="*/ 59 w 160"/>
                    <a:gd name="T1" fmla="*/ 142 h 142"/>
                    <a:gd name="T2" fmla="*/ 0 w 160"/>
                    <a:gd name="T3" fmla="*/ 84 h 142"/>
                    <a:gd name="T4" fmla="*/ 0 w 160"/>
                    <a:gd name="T5" fmla="*/ 83 h 142"/>
                    <a:gd name="T6" fmla="*/ 34 w 160"/>
                    <a:gd name="T7" fmla="*/ 8 h 142"/>
                    <a:gd name="T8" fmla="*/ 65 w 160"/>
                    <a:gd name="T9" fmla="*/ 53 h 142"/>
                    <a:gd name="T10" fmla="*/ 77 w 160"/>
                    <a:gd name="T11" fmla="*/ 51 h 142"/>
                    <a:gd name="T12" fmla="*/ 58 w 160"/>
                    <a:gd name="T13" fmla="*/ 18 h 142"/>
                    <a:gd name="T14" fmla="*/ 56 w 160"/>
                    <a:gd name="T15" fmla="*/ 14 h 142"/>
                    <a:gd name="T16" fmla="*/ 58 w 160"/>
                    <a:gd name="T17" fmla="*/ 4 h 142"/>
                    <a:gd name="T18" fmla="*/ 140 w 160"/>
                    <a:gd name="T19" fmla="*/ 1 h 142"/>
                    <a:gd name="T20" fmla="*/ 160 w 160"/>
                    <a:gd name="T21" fmla="*/ 111 h 142"/>
                    <a:gd name="T22" fmla="*/ 83 w 160"/>
                    <a:gd name="T23" fmla="*/ 137 h 142"/>
                    <a:gd name="T24" fmla="*/ 79 w 160"/>
                    <a:gd name="T25" fmla="*/ 136 h 142"/>
                    <a:gd name="T26" fmla="*/ 77 w 160"/>
                    <a:gd name="T27" fmla="*/ 124 h 142"/>
                    <a:gd name="T28" fmla="*/ 84 w 160"/>
                    <a:gd name="T29" fmla="*/ 86 h 142"/>
                    <a:gd name="T30" fmla="*/ 72 w 160"/>
                    <a:gd name="T31" fmla="*/ 88 h 142"/>
                    <a:gd name="T32" fmla="*/ 59 w 160"/>
                    <a:gd name="T33"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42">
                      <a:moveTo>
                        <a:pt x="59" y="142"/>
                      </a:moveTo>
                      <a:cubicBezTo>
                        <a:pt x="49" y="140"/>
                        <a:pt x="4" y="95"/>
                        <a:pt x="0" y="84"/>
                      </a:cubicBezTo>
                      <a:cubicBezTo>
                        <a:pt x="0" y="84"/>
                        <a:pt x="0" y="83"/>
                        <a:pt x="0" y="83"/>
                      </a:cubicBezTo>
                      <a:cubicBezTo>
                        <a:pt x="0" y="71"/>
                        <a:pt x="27" y="11"/>
                        <a:pt x="34" y="8"/>
                      </a:cubicBezTo>
                      <a:cubicBezTo>
                        <a:pt x="37" y="7"/>
                        <a:pt x="56" y="34"/>
                        <a:pt x="65" y="53"/>
                      </a:cubicBezTo>
                      <a:cubicBezTo>
                        <a:pt x="69" y="53"/>
                        <a:pt x="73" y="52"/>
                        <a:pt x="77" y="51"/>
                      </a:cubicBezTo>
                      <a:cubicBezTo>
                        <a:pt x="72" y="39"/>
                        <a:pt x="64" y="27"/>
                        <a:pt x="58" y="18"/>
                      </a:cubicBezTo>
                      <a:cubicBezTo>
                        <a:pt x="57" y="17"/>
                        <a:pt x="56" y="15"/>
                        <a:pt x="56" y="14"/>
                      </a:cubicBezTo>
                      <a:cubicBezTo>
                        <a:pt x="55" y="9"/>
                        <a:pt x="56" y="5"/>
                        <a:pt x="58" y="4"/>
                      </a:cubicBezTo>
                      <a:cubicBezTo>
                        <a:pt x="90" y="0"/>
                        <a:pt x="140" y="1"/>
                        <a:pt x="140" y="1"/>
                      </a:cubicBezTo>
                      <a:cubicBezTo>
                        <a:pt x="151" y="37"/>
                        <a:pt x="157" y="74"/>
                        <a:pt x="160" y="111"/>
                      </a:cubicBezTo>
                      <a:cubicBezTo>
                        <a:pt x="160" y="111"/>
                        <a:pt x="113" y="130"/>
                        <a:pt x="83" y="137"/>
                      </a:cubicBezTo>
                      <a:cubicBezTo>
                        <a:pt x="82" y="137"/>
                        <a:pt x="80" y="137"/>
                        <a:pt x="79" y="136"/>
                      </a:cubicBezTo>
                      <a:cubicBezTo>
                        <a:pt x="77" y="133"/>
                        <a:pt x="76" y="128"/>
                        <a:pt x="77" y="124"/>
                      </a:cubicBezTo>
                      <a:cubicBezTo>
                        <a:pt x="80" y="113"/>
                        <a:pt x="83" y="100"/>
                        <a:pt x="84" y="86"/>
                      </a:cubicBezTo>
                      <a:cubicBezTo>
                        <a:pt x="80" y="87"/>
                        <a:pt x="76" y="88"/>
                        <a:pt x="72" y="88"/>
                      </a:cubicBezTo>
                      <a:cubicBezTo>
                        <a:pt x="70" y="110"/>
                        <a:pt x="61" y="142"/>
                        <a:pt x="59" y="1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7" name="Freeform 53"/>
                <p:cNvSpPr>
                  <a:spLocks/>
                </p:cNvSpPr>
                <p:nvPr/>
              </p:nvSpPr>
              <p:spPr bwMode="auto">
                <a:xfrm>
                  <a:off x="3356" y="1744"/>
                  <a:ext cx="239" cy="199"/>
                </a:xfrm>
                <a:custGeom>
                  <a:avLst/>
                  <a:gdLst>
                    <a:gd name="T0" fmla="*/ 141 w 173"/>
                    <a:gd name="T1" fmla="*/ 118 h 143"/>
                    <a:gd name="T2" fmla="*/ 165 w 173"/>
                    <a:gd name="T3" fmla="*/ 34 h 143"/>
                    <a:gd name="T4" fmla="*/ 165 w 173"/>
                    <a:gd name="T5" fmla="*/ 33 h 143"/>
                    <a:gd name="T6" fmla="*/ 80 w 173"/>
                    <a:gd name="T7" fmla="*/ 8 h 143"/>
                    <a:gd name="T8" fmla="*/ 90 w 173"/>
                    <a:gd name="T9" fmla="*/ 57 h 143"/>
                    <a:gd name="T10" fmla="*/ 79 w 173"/>
                    <a:gd name="T11" fmla="*/ 64 h 143"/>
                    <a:gd name="T12" fmla="*/ 73 w 173"/>
                    <a:gd name="T13" fmla="*/ 33 h 143"/>
                    <a:gd name="T14" fmla="*/ 71 w 173"/>
                    <a:gd name="T15" fmla="*/ 29 h 143"/>
                    <a:gd name="T16" fmla="*/ 61 w 173"/>
                    <a:gd name="T17" fmla="*/ 27 h 143"/>
                    <a:gd name="T18" fmla="*/ 0 w 173"/>
                    <a:gd name="T19" fmla="*/ 89 h 143"/>
                    <a:gd name="T20" fmla="*/ 29 w 173"/>
                    <a:gd name="T21" fmla="*/ 143 h 143"/>
                    <a:gd name="T22" fmla="*/ 115 w 173"/>
                    <a:gd name="T23" fmla="*/ 124 h 143"/>
                    <a:gd name="T24" fmla="*/ 118 w 173"/>
                    <a:gd name="T25" fmla="*/ 121 h 143"/>
                    <a:gd name="T26" fmla="*/ 116 w 173"/>
                    <a:gd name="T27" fmla="*/ 111 h 143"/>
                    <a:gd name="T28" fmla="*/ 93 w 173"/>
                    <a:gd name="T29" fmla="*/ 89 h 143"/>
                    <a:gd name="T30" fmla="*/ 105 w 173"/>
                    <a:gd name="T31" fmla="*/ 83 h 143"/>
                    <a:gd name="T32" fmla="*/ 141 w 173"/>
                    <a:gd name="T33" fmla="*/ 11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43">
                      <a:moveTo>
                        <a:pt x="141" y="118"/>
                      </a:moveTo>
                      <a:cubicBezTo>
                        <a:pt x="153" y="114"/>
                        <a:pt x="173" y="49"/>
                        <a:pt x="165" y="34"/>
                      </a:cubicBezTo>
                      <a:cubicBezTo>
                        <a:pt x="165" y="34"/>
                        <a:pt x="165" y="33"/>
                        <a:pt x="165" y="33"/>
                      </a:cubicBezTo>
                      <a:cubicBezTo>
                        <a:pt x="156" y="18"/>
                        <a:pt x="87" y="0"/>
                        <a:pt x="80" y="8"/>
                      </a:cubicBezTo>
                      <a:cubicBezTo>
                        <a:pt x="79" y="10"/>
                        <a:pt x="87" y="39"/>
                        <a:pt x="90" y="57"/>
                      </a:cubicBezTo>
                      <a:cubicBezTo>
                        <a:pt x="86" y="60"/>
                        <a:pt x="83" y="62"/>
                        <a:pt x="79" y="64"/>
                      </a:cubicBezTo>
                      <a:cubicBezTo>
                        <a:pt x="76" y="54"/>
                        <a:pt x="74" y="42"/>
                        <a:pt x="73" y="33"/>
                      </a:cubicBezTo>
                      <a:cubicBezTo>
                        <a:pt x="72" y="31"/>
                        <a:pt x="72" y="30"/>
                        <a:pt x="71" y="29"/>
                      </a:cubicBezTo>
                      <a:cubicBezTo>
                        <a:pt x="68" y="26"/>
                        <a:pt x="64" y="25"/>
                        <a:pt x="61" y="27"/>
                      </a:cubicBezTo>
                      <a:cubicBezTo>
                        <a:pt x="38" y="52"/>
                        <a:pt x="0" y="89"/>
                        <a:pt x="0" y="89"/>
                      </a:cubicBezTo>
                      <a:cubicBezTo>
                        <a:pt x="11" y="106"/>
                        <a:pt x="21" y="124"/>
                        <a:pt x="29" y="143"/>
                      </a:cubicBezTo>
                      <a:cubicBezTo>
                        <a:pt x="29" y="142"/>
                        <a:pt x="81" y="130"/>
                        <a:pt x="115" y="124"/>
                      </a:cubicBezTo>
                      <a:cubicBezTo>
                        <a:pt x="116" y="123"/>
                        <a:pt x="117" y="123"/>
                        <a:pt x="118" y="121"/>
                      </a:cubicBezTo>
                      <a:cubicBezTo>
                        <a:pt x="119" y="118"/>
                        <a:pt x="118" y="114"/>
                        <a:pt x="116" y="111"/>
                      </a:cubicBezTo>
                      <a:cubicBezTo>
                        <a:pt x="109" y="105"/>
                        <a:pt x="100" y="97"/>
                        <a:pt x="93" y="89"/>
                      </a:cubicBezTo>
                      <a:cubicBezTo>
                        <a:pt x="97" y="87"/>
                        <a:pt x="101" y="85"/>
                        <a:pt x="105" y="83"/>
                      </a:cubicBezTo>
                      <a:cubicBezTo>
                        <a:pt x="118" y="96"/>
                        <a:pt x="139" y="118"/>
                        <a:pt x="141"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78" name="Freeform 54"/>
                <p:cNvSpPr>
                  <a:spLocks/>
                </p:cNvSpPr>
                <p:nvPr/>
              </p:nvSpPr>
              <p:spPr bwMode="auto">
                <a:xfrm>
                  <a:off x="3587" y="1749"/>
                  <a:ext cx="229" cy="216"/>
                </a:xfrm>
                <a:custGeom>
                  <a:avLst/>
                  <a:gdLst>
                    <a:gd name="T0" fmla="*/ 72 w 165"/>
                    <a:gd name="T1" fmla="*/ 156 h 156"/>
                    <a:gd name="T2" fmla="*/ 2 w 165"/>
                    <a:gd name="T3" fmla="*/ 111 h 156"/>
                    <a:gd name="T4" fmla="*/ 2 w 165"/>
                    <a:gd name="T5" fmla="*/ 111 h 156"/>
                    <a:gd name="T6" fmla="*/ 20 w 165"/>
                    <a:gd name="T7" fmla="*/ 30 h 156"/>
                    <a:gd name="T8" fmla="*/ 60 w 165"/>
                    <a:gd name="T9" fmla="*/ 68 h 156"/>
                    <a:gd name="T10" fmla="*/ 71 w 165"/>
                    <a:gd name="T11" fmla="*/ 63 h 156"/>
                    <a:gd name="T12" fmla="*/ 45 w 165"/>
                    <a:gd name="T13" fmla="*/ 35 h 156"/>
                    <a:gd name="T14" fmla="*/ 42 w 165"/>
                    <a:gd name="T15" fmla="*/ 31 h 156"/>
                    <a:gd name="T16" fmla="*/ 42 w 165"/>
                    <a:gd name="T17" fmla="*/ 21 h 156"/>
                    <a:gd name="T18" fmla="*/ 122 w 165"/>
                    <a:gd name="T19" fmla="*/ 1 h 156"/>
                    <a:gd name="T20" fmla="*/ 165 w 165"/>
                    <a:gd name="T21" fmla="*/ 104 h 156"/>
                    <a:gd name="T22" fmla="*/ 95 w 165"/>
                    <a:gd name="T23" fmla="*/ 146 h 156"/>
                    <a:gd name="T24" fmla="*/ 91 w 165"/>
                    <a:gd name="T25" fmla="*/ 145 h 156"/>
                    <a:gd name="T26" fmla="*/ 86 w 165"/>
                    <a:gd name="T27" fmla="*/ 134 h 156"/>
                    <a:gd name="T28" fmla="*/ 85 w 165"/>
                    <a:gd name="T29" fmla="*/ 96 h 156"/>
                    <a:gd name="T30" fmla="*/ 74 w 165"/>
                    <a:gd name="T31" fmla="*/ 100 h 156"/>
                    <a:gd name="T32" fmla="*/ 72 w 165"/>
                    <a:gd name="T33"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156">
                      <a:moveTo>
                        <a:pt x="72" y="156"/>
                      </a:moveTo>
                      <a:cubicBezTo>
                        <a:pt x="62" y="156"/>
                        <a:pt x="9" y="121"/>
                        <a:pt x="2" y="111"/>
                      </a:cubicBezTo>
                      <a:cubicBezTo>
                        <a:pt x="2" y="111"/>
                        <a:pt x="2" y="111"/>
                        <a:pt x="2" y="111"/>
                      </a:cubicBezTo>
                      <a:cubicBezTo>
                        <a:pt x="0" y="99"/>
                        <a:pt x="14" y="35"/>
                        <a:pt x="20" y="30"/>
                      </a:cubicBezTo>
                      <a:cubicBezTo>
                        <a:pt x="22" y="29"/>
                        <a:pt x="46" y="50"/>
                        <a:pt x="60" y="68"/>
                      </a:cubicBezTo>
                      <a:cubicBezTo>
                        <a:pt x="64" y="66"/>
                        <a:pt x="67" y="64"/>
                        <a:pt x="71" y="63"/>
                      </a:cubicBezTo>
                      <a:cubicBezTo>
                        <a:pt x="63" y="52"/>
                        <a:pt x="53" y="42"/>
                        <a:pt x="45" y="35"/>
                      </a:cubicBezTo>
                      <a:cubicBezTo>
                        <a:pt x="44" y="34"/>
                        <a:pt x="43" y="33"/>
                        <a:pt x="42" y="31"/>
                      </a:cubicBezTo>
                      <a:cubicBezTo>
                        <a:pt x="40" y="27"/>
                        <a:pt x="40" y="22"/>
                        <a:pt x="42" y="21"/>
                      </a:cubicBezTo>
                      <a:cubicBezTo>
                        <a:pt x="72" y="11"/>
                        <a:pt x="122" y="0"/>
                        <a:pt x="122" y="1"/>
                      </a:cubicBezTo>
                      <a:cubicBezTo>
                        <a:pt x="140" y="33"/>
                        <a:pt x="154" y="68"/>
                        <a:pt x="165" y="104"/>
                      </a:cubicBezTo>
                      <a:cubicBezTo>
                        <a:pt x="165" y="104"/>
                        <a:pt x="123" y="132"/>
                        <a:pt x="95" y="146"/>
                      </a:cubicBezTo>
                      <a:cubicBezTo>
                        <a:pt x="94" y="146"/>
                        <a:pt x="93" y="146"/>
                        <a:pt x="91" y="145"/>
                      </a:cubicBezTo>
                      <a:cubicBezTo>
                        <a:pt x="88" y="143"/>
                        <a:pt x="86" y="139"/>
                        <a:pt x="86" y="134"/>
                      </a:cubicBezTo>
                      <a:cubicBezTo>
                        <a:pt x="87" y="123"/>
                        <a:pt x="87" y="109"/>
                        <a:pt x="85" y="96"/>
                      </a:cubicBezTo>
                      <a:cubicBezTo>
                        <a:pt x="81" y="97"/>
                        <a:pt x="77" y="99"/>
                        <a:pt x="74" y="100"/>
                      </a:cubicBezTo>
                      <a:cubicBezTo>
                        <a:pt x="76" y="123"/>
                        <a:pt x="75" y="156"/>
                        <a:pt x="72"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0" name="Freeform 55"/>
                <p:cNvSpPr>
                  <a:spLocks/>
                </p:cNvSpPr>
                <p:nvPr/>
              </p:nvSpPr>
              <p:spPr bwMode="auto">
                <a:xfrm>
                  <a:off x="3254" y="1595"/>
                  <a:ext cx="222" cy="209"/>
                </a:xfrm>
                <a:custGeom>
                  <a:avLst/>
                  <a:gdLst>
                    <a:gd name="T0" fmla="*/ 144 w 160"/>
                    <a:gd name="T1" fmla="*/ 103 h 151"/>
                    <a:gd name="T2" fmla="*/ 149 w 160"/>
                    <a:gd name="T3" fmla="*/ 16 h 151"/>
                    <a:gd name="T4" fmla="*/ 148 w 160"/>
                    <a:gd name="T5" fmla="*/ 15 h 151"/>
                    <a:gd name="T6" fmla="*/ 61 w 160"/>
                    <a:gd name="T7" fmla="*/ 9 h 151"/>
                    <a:gd name="T8" fmla="*/ 81 w 160"/>
                    <a:gd name="T9" fmla="*/ 55 h 151"/>
                    <a:gd name="T10" fmla="*/ 71 w 160"/>
                    <a:gd name="T11" fmla="*/ 64 h 151"/>
                    <a:gd name="T12" fmla="*/ 58 w 160"/>
                    <a:gd name="T13" fmla="*/ 35 h 151"/>
                    <a:gd name="T14" fmla="*/ 56 w 160"/>
                    <a:gd name="T15" fmla="*/ 32 h 151"/>
                    <a:gd name="T16" fmla="*/ 46 w 160"/>
                    <a:gd name="T17" fmla="*/ 31 h 151"/>
                    <a:gd name="T18" fmla="*/ 0 w 160"/>
                    <a:gd name="T19" fmla="*/ 105 h 151"/>
                    <a:gd name="T20" fmla="*/ 40 w 160"/>
                    <a:gd name="T21" fmla="*/ 151 h 151"/>
                    <a:gd name="T22" fmla="*/ 119 w 160"/>
                    <a:gd name="T23" fmla="*/ 115 h 151"/>
                    <a:gd name="T24" fmla="*/ 121 w 160"/>
                    <a:gd name="T25" fmla="*/ 112 h 151"/>
                    <a:gd name="T26" fmla="*/ 118 w 160"/>
                    <a:gd name="T27" fmla="*/ 102 h 151"/>
                    <a:gd name="T28" fmla="*/ 90 w 160"/>
                    <a:gd name="T29" fmla="*/ 86 h 151"/>
                    <a:gd name="T30" fmla="*/ 101 w 160"/>
                    <a:gd name="T31" fmla="*/ 77 h 151"/>
                    <a:gd name="T32" fmla="*/ 144 w 160"/>
                    <a:gd name="T33" fmla="*/ 10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151">
                      <a:moveTo>
                        <a:pt x="144" y="103"/>
                      </a:moveTo>
                      <a:cubicBezTo>
                        <a:pt x="154" y="97"/>
                        <a:pt x="160" y="29"/>
                        <a:pt x="149" y="16"/>
                      </a:cubicBezTo>
                      <a:cubicBezTo>
                        <a:pt x="149" y="16"/>
                        <a:pt x="149" y="15"/>
                        <a:pt x="148" y="15"/>
                      </a:cubicBezTo>
                      <a:cubicBezTo>
                        <a:pt x="137" y="2"/>
                        <a:pt x="66" y="0"/>
                        <a:pt x="61" y="9"/>
                      </a:cubicBezTo>
                      <a:cubicBezTo>
                        <a:pt x="60" y="11"/>
                        <a:pt x="74" y="38"/>
                        <a:pt x="81" y="55"/>
                      </a:cubicBezTo>
                      <a:cubicBezTo>
                        <a:pt x="78" y="58"/>
                        <a:pt x="75" y="61"/>
                        <a:pt x="71" y="64"/>
                      </a:cubicBezTo>
                      <a:cubicBezTo>
                        <a:pt x="66" y="55"/>
                        <a:pt x="62" y="44"/>
                        <a:pt x="58" y="35"/>
                      </a:cubicBezTo>
                      <a:cubicBezTo>
                        <a:pt x="58" y="33"/>
                        <a:pt x="57" y="32"/>
                        <a:pt x="56" y="32"/>
                      </a:cubicBezTo>
                      <a:cubicBezTo>
                        <a:pt x="52" y="29"/>
                        <a:pt x="48" y="29"/>
                        <a:pt x="46" y="31"/>
                      </a:cubicBezTo>
                      <a:cubicBezTo>
                        <a:pt x="29" y="61"/>
                        <a:pt x="0" y="106"/>
                        <a:pt x="0" y="105"/>
                      </a:cubicBezTo>
                      <a:cubicBezTo>
                        <a:pt x="15" y="119"/>
                        <a:pt x="28" y="135"/>
                        <a:pt x="40" y="151"/>
                      </a:cubicBezTo>
                      <a:cubicBezTo>
                        <a:pt x="40" y="151"/>
                        <a:pt x="88" y="128"/>
                        <a:pt x="119" y="115"/>
                      </a:cubicBezTo>
                      <a:cubicBezTo>
                        <a:pt x="120" y="114"/>
                        <a:pt x="121" y="113"/>
                        <a:pt x="121" y="112"/>
                      </a:cubicBezTo>
                      <a:cubicBezTo>
                        <a:pt x="122" y="108"/>
                        <a:pt x="121" y="104"/>
                        <a:pt x="118" y="102"/>
                      </a:cubicBezTo>
                      <a:cubicBezTo>
                        <a:pt x="109" y="98"/>
                        <a:pt x="99" y="92"/>
                        <a:pt x="90" y="86"/>
                      </a:cubicBezTo>
                      <a:cubicBezTo>
                        <a:pt x="94" y="83"/>
                        <a:pt x="97" y="80"/>
                        <a:pt x="101" y="77"/>
                      </a:cubicBezTo>
                      <a:cubicBezTo>
                        <a:pt x="117" y="87"/>
                        <a:pt x="141" y="104"/>
                        <a:pt x="144"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1" name="Freeform 56"/>
                <p:cNvSpPr>
                  <a:spLocks/>
                </p:cNvSpPr>
                <p:nvPr/>
              </p:nvSpPr>
              <p:spPr bwMode="auto">
                <a:xfrm>
                  <a:off x="3483" y="1538"/>
                  <a:ext cx="226" cy="229"/>
                </a:xfrm>
                <a:custGeom>
                  <a:avLst/>
                  <a:gdLst>
                    <a:gd name="T0" fmla="*/ 84 w 163"/>
                    <a:gd name="T1" fmla="*/ 163 h 165"/>
                    <a:gd name="T2" fmla="*/ 6 w 163"/>
                    <a:gd name="T3" fmla="*/ 135 h 165"/>
                    <a:gd name="T4" fmla="*/ 5 w 163"/>
                    <a:gd name="T5" fmla="*/ 134 h 165"/>
                    <a:gd name="T6" fmla="*/ 5 w 163"/>
                    <a:gd name="T7" fmla="*/ 51 h 165"/>
                    <a:gd name="T8" fmla="*/ 53 w 163"/>
                    <a:gd name="T9" fmla="*/ 80 h 165"/>
                    <a:gd name="T10" fmla="*/ 62 w 163"/>
                    <a:gd name="T11" fmla="*/ 72 h 165"/>
                    <a:gd name="T12" fmla="*/ 31 w 163"/>
                    <a:gd name="T13" fmla="*/ 51 h 165"/>
                    <a:gd name="T14" fmla="*/ 27 w 163"/>
                    <a:gd name="T15" fmla="*/ 48 h 165"/>
                    <a:gd name="T16" fmla="*/ 25 w 163"/>
                    <a:gd name="T17" fmla="*/ 38 h 165"/>
                    <a:gd name="T18" fmla="*/ 99 w 163"/>
                    <a:gd name="T19" fmla="*/ 1 h 165"/>
                    <a:gd name="T20" fmla="*/ 163 w 163"/>
                    <a:gd name="T21" fmla="*/ 92 h 165"/>
                    <a:gd name="T22" fmla="*/ 103 w 163"/>
                    <a:gd name="T23" fmla="*/ 149 h 165"/>
                    <a:gd name="T24" fmla="*/ 100 w 163"/>
                    <a:gd name="T25" fmla="*/ 149 h 165"/>
                    <a:gd name="T26" fmla="*/ 92 w 163"/>
                    <a:gd name="T27" fmla="*/ 139 h 165"/>
                    <a:gd name="T28" fmla="*/ 83 w 163"/>
                    <a:gd name="T29" fmla="*/ 102 h 165"/>
                    <a:gd name="T30" fmla="*/ 73 w 163"/>
                    <a:gd name="T31" fmla="*/ 109 h 165"/>
                    <a:gd name="T32" fmla="*/ 84 w 163"/>
                    <a:gd name="T33" fmla="*/ 16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65">
                      <a:moveTo>
                        <a:pt x="84" y="163"/>
                      </a:moveTo>
                      <a:cubicBezTo>
                        <a:pt x="74" y="165"/>
                        <a:pt x="14" y="143"/>
                        <a:pt x="6" y="135"/>
                      </a:cubicBezTo>
                      <a:cubicBezTo>
                        <a:pt x="6" y="135"/>
                        <a:pt x="5" y="134"/>
                        <a:pt x="5" y="134"/>
                      </a:cubicBezTo>
                      <a:cubicBezTo>
                        <a:pt x="1" y="123"/>
                        <a:pt x="0" y="57"/>
                        <a:pt x="5" y="51"/>
                      </a:cubicBezTo>
                      <a:cubicBezTo>
                        <a:pt x="7" y="50"/>
                        <a:pt x="35" y="66"/>
                        <a:pt x="53" y="80"/>
                      </a:cubicBezTo>
                      <a:cubicBezTo>
                        <a:pt x="56" y="77"/>
                        <a:pt x="59" y="75"/>
                        <a:pt x="62" y="72"/>
                      </a:cubicBezTo>
                      <a:cubicBezTo>
                        <a:pt x="52" y="63"/>
                        <a:pt x="40" y="56"/>
                        <a:pt x="31" y="51"/>
                      </a:cubicBezTo>
                      <a:cubicBezTo>
                        <a:pt x="29" y="50"/>
                        <a:pt x="28" y="49"/>
                        <a:pt x="27" y="48"/>
                      </a:cubicBezTo>
                      <a:cubicBezTo>
                        <a:pt x="24" y="44"/>
                        <a:pt x="23" y="40"/>
                        <a:pt x="25" y="38"/>
                      </a:cubicBezTo>
                      <a:cubicBezTo>
                        <a:pt x="52" y="21"/>
                        <a:pt x="98" y="0"/>
                        <a:pt x="99" y="1"/>
                      </a:cubicBezTo>
                      <a:cubicBezTo>
                        <a:pt x="123" y="29"/>
                        <a:pt x="144" y="59"/>
                        <a:pt x="163" y="92"/>
                      </a:cubicBezTo>
                      <a:cubicBezTo>
                        <a:pt x="163" y="92"/>
                        <a:pt x="128" y="129"/>
                        <a:pt x="103" y="149"/>
                      </a:cubicBezTo>
                      <a:cubicBezTo>
                        <a:pt x="102" y="149"/>
                        <a:pt x="101" y="149"/>
                        <a:pt x="100" y="149"/>
                      </a:cubicBezTo>
                      <a:cubicBezTo>
                        <a:pt x="97" y="147"/>
                        <a:pt x="94" y="143"/>
                        <a:pt x="92" y="139"/>
                      </a:cubicBezTo>
                      <a:cubicBezTo>
                        <a:pt x="91" y="128"/>
                        <a:pt x="88" y="114"/>
                        <a:pt x="83" y="102"/>
                      </a:cubicBezTo>
                      <a:cubicBezTo>
                        <a:pt x="80" y="104"/>
                        <a:pt x="76" y="106"/>
                        <a:pt x="73" y="109"/>
                      </a:cubicBezTo>
                      <a:cubicBezTo>
                        <a:pt x="80" y="130"/>
                        <a:pt x="86" y="162"/>
                        <a:pt x="8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2" name="Freeform 57"/>
                <p:cNvSpPr>
                  <a:spLocks/>
                </p:cNvSpPr>
                <p:nvPr/>
              </p:nvSpPr>
              <p:spPr bwMode="auto">
                <a:xfrm>
                  <a:off x="3127" y="1457"/>
                  <a:ext cx="206" cy="232"/>
                </a:xfrm>
                <a:custGeom>
                  <a:avLst/>
                  <a:gdLst>
                    <a:gd name="T0" fmla="*/ 140 w 149"/>
                    <a:gd name="T1" fmla="*/ 97 h 167"/>
                    <a:gd name="T2" fmla="*/ 127 w 149"/>
                    <a:gd name="T3" fmla="*/ 11 h 167"/>
                    <a:gd name="T4" fmla="*/ 126 w 149"/>
                    <a:gd name="T5" fmla="*/ 10 h 167"/>
                    <a:gd name="T6" fmla="*/ 39 w 149"/>
                    <a:gd name="T7" fmla="*/ 23 h 167"/>
                    <a:gd name="T8" fmla="*/ 69 w 149"/>
                    <a:gd name="T9" fmla="*/ 64 h 167"/>
                    <a:gd name="T10" fmla="*/ 62 w 149"/>
                    <a:gd name="T11" fmla="*/ 75 h 167"/>
                    <a:gd name="T12" fmla="*/ 43 w 149"/>
                    <a:gd name="T13" fmla="*/ 49 h 167"/>
                    <a:gd name="T14" fmla="*/ 39 w 149"/>
                    <a:gd name="T15" fmla="*/ 46 h 167"/>
                    <a:gd name="T16" fmla="*/ 30 w 149"/>
                    <a:gd name="T17" fmla="*/ 48 h 167"/>
                    <a:gd name="T18" fmla="*/ 0 w 149"/>
                    <a:gd name="T19" fmla="*/ 131 h 167"/>
                    <a:gd name="T20" fmla="*/ 50 w 149"/>
                    <a:gd name="T21" fmla="*/ 167 h 167"/>
                    <a:gd name="T22" fmla="*/ 119 w 149"/>
                    <a:gd name="T23" fmla="*/ 114 h 167"/>
                    <a:gd name="T24" fmla="*/ 121 w 149"/>
                    <a:gd name="T25" fmla="*/ 110 h 167"/>
                    <a:gd name="T26" fmla="*/ 115 w 149"/>
                    <a:gd name="T27" fmla="*/ 102 h 167"/>
                    <a:gd name="T28" fmla="*/ 85 w 149"/>
                    <a:gd name="T29" fmla="*/ 92 h 167"/>
                    <a:gd name="T30" fmla="*/ 93 w 149"/>
                    <a:gd name="T31" fmla="*/ 81 h 167"/>
                    <a:gd name="T32" fmla="*/ 140 w 149"/>
                    <a:gd name="T33" fmla="*/ 9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67">
                      <a:moveTo>
                        <a:pt x="140" y="97"/>
                      </a:moveTo>
                      <a:cubicBezTo>
                        <a:pt x="149" y="89"/>
                        <a:pt x="141" y="22"/>
                        <a:pt x="127" y="11"/>
                      </a:cubicBezTo>
                      <a:cubicBezTo>
                        <a:pt x="127" y="11"/>
                        <a:pt x="126" y="10"/>
                        <a:pt x="126" y="10"/>
                      </a:cubicBezTo>
                      <a:cubicBezTo>
                        <a:pt x="112" y="0"/>
                        <a:pt x="42" y="13"/>
                        <a:pt x="39" y="23"/>
                      </a:cubicBezTo>
                      <a:cubicBezTo>
                        <a:pt x="39" y="26"/>
                        <a:pt x="58" y="49"/>
                        <a:pt x="69" y="64"/>
                      </a:cubicBezTo>
                      <a:cubicBezTo>
                        <a:pt x="67" y="67"/>
                        <a:pt x="64" y="71"/>
                        <a:pt x="62" y="75"/>
                      </a:cubicBezTo>
                      <a:cubicBezTo>
                        <a:pt x="55" y="67"/>
                        <a:pt x="48" y="57"/>
                        <a:pt x="43" y="49"/>
                      </a:cubicBezTo>
                      <a:cubicBezTo>
                        <a:pt x="42" y="48"/>
                        <a:pt x="41" y="47"/>
                        <a:pt x="39" y="46"/>
                      </a:cubicBezTo>
                      <a:cubicBezTo>
                        <a:pt x="36" y="45"/>
                        <a:pt x="32" y="46"/>
                        <a:pt x="30" y="48"/>
                      </a:cubicBezTo>
                      <a:cubicBezTo>
                        <a:pt x="20" y="81"/>
                        <a:pt x="1" y="131"/>
                        <a:pt x="0" y="131"/>
                      </a:cubicBezTo>
                      <a:cubicBezTo>
                        <a:pt x="18" y="141"/>
                        <a:pt x="34" y="153"/>
                        <a:pt x="50" y="167"/>
                      </a:cubicBezTo>
                      <a:cubicBezTo>
                        <a:pt x="49" y="167"/>
                        <a:pt x="91" y="134"/>
                        <a:pt x="119" y="114"/>
                      </a:cubicBezTo>
                      <a:cubicBezTo>
                        <a:pt x="120" y="113"/>
                        <a:pt x="121" y="112"/>
                        <a:pt x="121" y="110"/>
                      </a:cubicBezTo>
                      <a:cubicBezTo>
                        <a:pt x="121" y="107"/>
                        <a:pt x="118" y="104"/>
                        <a:pt x="115" y="102"/>
                      </a:cubicBezTo>
                      <a:cubicBezTo>
                        <a:pt x="106" y="99"/>
                        <a:pt x="94" y="96"/>
                        <a:pt x="85" y="92"/>
                      </a:cubicBezTo>
                      <a:cubicBezTo>
                        <a:pt x="87" y="88"/>
                        <a:pt x="90" y="85"/>
                        <a:pt x="93" y="81"/>
                      </a:cubicBezTo>
                      <a:cubicBezTo>
                        <a:pt x="111" y="87"/>
                        <a:pt x="139" y="99"/>
                        <a:pt x="140"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3" name="Freeform 58"/>
                <p:cNvSpPr>
                  <a:spLocks/>
                </p:cNvSpPr>
                <p:nvPr/>
              </p:nvSpPr>
              <p:spPr bwMode="auto">
                <a:xfrm>
                  <a:off x="3325" y="1362"/>
                  <a:ext cx="230" cy="230"/>
                </a:xfrm>
                <a:custGeom>
                  <a:avLst/>
                  <a:gdLst>
                    <a:gd name="T0" fmla="*/ 104 w 166"/>
                    <a:gd name="T1" fmla="*/ 162 h 166"/>
                    <a:gd name="T2" fmla="*/ 22 w 166"/>
                    <a:gd name="T3" fmla="*/ 151 h 166"/>
                    <a:gd name="T4" fmla="*/ 21 w 166"/>
                    <a:gd name="T5" fmla="*/ 151 h 166"/>
                    <a:gd name="T6" fmla="*/ 3 w 166"/>
                    <a:gd name="T7" fmla="*/ 70 h 166"/>
                    <a:gd name="T8" fmla="*/ 56 w 166"/>
                    <a:gd name="T9" fmla="*/ 88 h 166"/>
                    <a:gd name="T10" fmla="*/ 64 w 166"/>
                    <a:gd name="T11" fmla="*/ 78 h 166"/>
                    <a:gd name="T12" fmla="*/ 28 w 166"/>
                    <a:gd name="T13" fmla="*/ 64 h 166"/>
                    <a:gd name="T14" fmla="*/ 24 w 166"/>
                    <a:gd name="T15" fmla="*/ 62 h 166"/>
                    <a:gd name="T16" fmla="*/ 20 w 166"/>
                    <a:gd name="T17" fmla="*/ 52 h 166"/>
                    <a:gd name="T18" fmla="*/ 84 w 166"/>
                    <a:gd name="T19" fmla="*/ 1 h 166"/>
                    <a:gd name="T20" fmla="*/ 166 w 166"/>
                    <a:gd name="T21" fmla="*/ 76 h 166"/>
                    <a:gd name="T22" fmla="*/ 120 w 166"/>
                    <a:gd name="T23" fmla="*/ 144 h 166"/>
                    <a:gd name="T24" fmla="*/ 117 w 166"/>
                    <a:gd name="T25" fmla="*/ 145 h 166"/>
                    <a:gd name="T26" fmla="*/ 108 w 166"/>
                    <a:gd name="T27" fmla="*/ 137 h 166"/>
                    <a:gd name="T28" fmla="*/ 90 w 166"/>
                    <a:gd name="T29" fmla="*/ 103 h 166"/>
                    <a:gd name="T30" fmla="*/ 82 w 166"/>
                    <a:gd name="T31" fmla="*/ 111 h 166"/>
                    <a:gd name="T32" fmla="*/ 104 w 166"/>
                    <a:gd name="T3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04" y="162"/>
                      </a:moveTo>
                      <a:cubicBezTo>
                        <a:pt x="95" y="166"/>
                        <a:pt x="32" y="157"/>
                        <a:pt x="22" y="151"/>
                      </a:cubicBezTo>
                      <a:cubicBezTo>
                        <a:pt x="22" y="151"/>
                        <a:pt x="22" y="151"/>
                        <a:pt x="21" y="151"/>
                      </a:cubicBezTo>
                      <a:cubicBezTo>
                        <a:pt x="15" y="141"/>
                        <a:pt x="0" y="77"/>
                        <a:pt x="3" y="70"/>
                      </a:cubicBezTo>
                      <a:cubicBezTo>
                        <a:pt x="5" y="68"/>
                        <a:pt x="36" y="78"/>
                        <a:pt x="56" y="88"/>
                      </a:cubicBezTo>
                      <a:cubicBezTo>
                        <a:pt x="58" y="84"/>
                        <a:pt x="61" y="81"/>
                        <a:pt x="64" y="78"/>
                      </a:cubicBezTo>
                      <a:cubicBezTo>
                        <a:pt x="52" y="72"/>
                        <a:pt x="39" y="67"/>
                        <a:pt x="28" y="64"/>
                      </a:cubicBezTo>
                      <a:cubicBezTo>
                        <a:pt x="27" y="64"/>
                        <a:pt x="25" y="63"/>
                        <a:pt x="24" y="62"/>
                      </a:cubicBezTo>
                      <a:cubicBezTo>
                        <a:pt x="20" y="59"/>
                        <a:pt x="19" y="55"/>
                        <a:pt x="20" y="52"/>
                      </a:cubicBezTo>
                      <a:cubicBezTo>
                        <a:pt x="43" y="30"/>
                        <a:pt x="84" y="0"/>
                        <a:pt x="84" y="1"/>
                      </a:cubicBezTo>
                      <a:cubicBezTo>
                        <a:pt x="114" y="23"/>
                        <a:pt x="141" y="48"/>
                        <a:pt x="166" y="76"/>
                      </a:cubicBezTo>
                      <a:cubicBezTo>
                        <a:pt x="166" y="76"/>
                        <a:pt x="140" y="119"/>
                        <a:pt x="120" y="144"/>
                      </a:cubicBezTo>
                      <a:cubicBezTo>
                        <a:pt x="119" y="145"/>
                        <a:pt x="118" y="145"/>
                        <a:pt x="117" y="145"/>
                      </a:cubicBezTo>
                      <a:cubicBezTo>
                        <a:pt x="113" y="144"/>
                        <a:pt x="110" y="141"/>
                        <a:pt x="108" y="137"/>
                      </a:cubicBezTo>
                      <a:cubicBezTo>
                        <a:pt x="104" y="126"/>
                        <a:pt x="98" y="114"/>
                        <a:pt x="90" y="103"/>
                      </a:cubicBezTo>
                      <a:cubicBezTo>
                        <a:pt x="88" y="106"/>
                        <a:pt x="85" y="108"/>
                        <a:pt x="82" y="111"/>
                      </a:cubicBezTo>
                      <a:cubicBezTo>
                        <a:pt x="94" y="130"/>
                        <a:pt x="106" y="161"/>
                        <a:pt x="104"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4" name="Freeform 59"/>
                <p:cNvSpPr>
                  <a:spLocks/>
                </p:cNvSpPr>
                <p:nvPr/>
              </p:nvSpPr>
              <p:spPr bwMode="auto">
                <a:xfrm>
                  <a:off x="2981" y="1356"/>
                  <a:ext cx="190" cy="244"/>
                </a:xfrm>
                <a:custGeom>
                  <a:avLst/>
                  <a:gdLst>
                    <a:gd name="T0" fmla="*/ 130 w 137"/>
                    <a:gd name="T1" fmla="*/ 89 h 176"/>
                    <a:gd name="T2" fmla="*/ 98 w 137"/>
                    <a:gd name="T3" fmla="*/ 7 h 176"/>
                    <a:gd name="T4" fmla="*/ 98 w 137"/>
                    <a:gd name="T5" fmla="*/ 7 h 176"/>
                    <a:gd name="T6" fmla="*/ 15 w 137"/>
                    <a:gd name="T7" fmla="*/ 38 h 176"/>
                    <a:gd name="T8" fmla="*/ 53 w 137"/>
                    <a:gd name="T9" fmla="*/ 71 h 176"/>
                    <a:gd name="T10" fmla="*/ 48 w 137"/>
                    <a:gd name="T11" fmla="*/ 83 h 176"/>
                    <a:gd name="T12" fmla="*/ 24 w 137"/>
                    <a:gd name="T13" fmla="*/ 62 h 176"/>
                    <a:gd name="T14" fmla="*/ 20 w 137"/>
                    <a:gd name="T15" fmla="*/ 60 h 176"/>
                    <a:gd name="T16" fmla="*/ 12 w 137"/>
                    <a:gd name="T17" fmla="*/ 64 h 176"/>
                    <a:gd name="T18" fmla="*/ 0 w 137"/>
                    <a:gd name="T19" fmla="*/ 151 h 176"/>
                    <a:gd name="T20" fmla="*/ 56 w 137"/>
                    <a:gd name="T21" fmla="*/ 176 h 176"/>
                    <a:gd name="T22" fmla="*/ 113 w 137"/>
                    <a:gd name="T23" fmla="*/ 109 h 176"/>
                    <a:gd name="T24" fmla="*/ 114 w 137"/>
                    <a:gd name="T25" fmla="*/ 106 h 176"/>
                    <a:gd name="T26" fmla="*/ 106 w 137"/>
                    <a:gd name="T27" fmla="*/ 99 h 176"/>
                    <a:gd name="T28" fmla="*/ 74 w 137"/>
                    <a:gd name="T29" fmla="*/ 95 h 176"/>
                    <a:gd name="T30" fmla="*/ 80 w 137"/>
                    <a:gd name="T31" fmla="*/ 83 h 176"/>
                    <a:gd name="T32" fmla="*/ 130 w 137"/>
                    <a:gd name="T33" fmla="*/ 8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176">
                      <a:moveTo>
                        <a:pt x="130" y="89"/>
                      </a:moveTo>
                      <a:cubicBezTo>
                        <a:pt x="137" y="79"/>
                        <a:pt x="114" y="14"/>
                        <a:pt x="98" y="7"/>
                      </a:cubicBezTo>
                      <a:cubicBezTo>
                        <a:pt x="98" y="7"/>
                        <a:pt x="98" y="7"/>
                        <a:pt x="98" y="7"/>
                      </a:cubicBezTo>
                      <a:cubicBezTo>
                        <a:pt x="81" y="0"/>
                        <a:pt x="16" y="28"/>
                        <a:pt x="15" y="38"/>
                      </a:cubicBezTo>
                      <a:cubicBezTo>
                        <a:pt x="16" y="40"/>
                        <a:pt x="39" y="59"/>
                        <a:pt x="53" y="71"/>
                      </a:cubicBezTo>
                      <a:cubicBezTo>
                        <a:pt x="51" y="75"/>
                        <a:pt x="50" y="79"/>
                        <a:pt x="48" y="83"/>
                      </a:cubicBezTo>
                      <a:cubicBezTo>
                        <a:pt x="40" y="77"/>
                        <a:pt x="31" y="69"/>
                        <a:pt x="24" y="62"/>
                      </a:cubicBezTo>
                      <a:cubicBezTo>
                        <a:pt x="23" y="61"/>
                        <a:pt x="22" y="61"/>
                        <a:pt x="20" y="60"/>
                      </a:cubicBezTo>
                      <a:cubicBezTo>
                        <a:pt x="16" y="60"/>
                        <a:pt x="13" y="61"/>
                        <a:pt x="12" y="64"/>
                      </a:cubicBezTo>
                      <a:cubicBezTo>
                        <a:pt x="8" y="98"/>
                        <a:pt x="1" y="151"/>
                        <a:pt x="0" y="151"/>
                      </a:cubicBezTo>
                      <a:cubicBezTo>
                        <a:pt x="20" y="158"/>
                        <a:pt x="39" y="166"/>
                        <a:pt x="56" y="176"/>
                      </a:cubicBezTo>
                      <a:cubicBezTo>
                        <a:pt x="56" y="176"/>
                        <a:pt x="90" y="134"/>
                        <a:pt x="113" y="109"/>
                      </a:cubicBezTo>
                      <a:cubicBezTo>
                        <a:pt x="114" y="108"/>
                        <a:pt x="114" y="107"/>
                        <a:pt x="114" y="106"/>
                      </a:cubicBezTo>
                      <a:cubicBezTo>
                        <a:pt x="113" y="102"/>
                        <a:pt x="110" y="99"/>
                        <a:pt x="106" y="99"/>
                      </a:cubicBezTo>
                      <a:cubicBezTo>
                        <a:pt x="97" y="98"/>
                        <a:pt x="85" y="97"/>
                        <a:pt x="74" y="95"/>
                      </a:cubicBezTo>
                      <a:cubicBezTo>
                        <a:pt x="76" y="91"/>
                        <a:pt x="78" y="87"/>
                        <a:pt x="80" y="83"/>
                      </a:cubicBezTo>
                      <a:cubicBezTo>
                        <a:pt x="99" y="85"/>
                        <a:pt x="129" y="90"/>
                        <a:pt x="130"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5" name="Freeform 60"/>
                <p:cNvSpPr>
                  <a:spLocks/>
                </p:cNvSpPr>
                <p:nvPr/>
              </p:nvSpPr>
              <p:spPr bwMode="auto">
                <a:xfrm>
                  <a:off x="3138" y="1229"/>
                  <a:ext cx="226" cy="227"/>
                </a:xfrm>
                <a:custGeom>
                  <a:avLst/>
                  <a:gdLst>
                    <a:gd name="T0" fmla="*/ 120 w 163"/>
                    <a:gd name="T1" fmla="*/ 154 h 164"/>
                    <a:gd name="T2" fmla="*/ 38 w 163"/>
                    <a:gd name="T3" fmla="*/ 161 h 164"/>
                    <a:gd name="T4" fmla="*/ 37 w 163"/>
                    <a:gd name="T5" fmla="*/ 160 h 164"/>
                    <a:gd name="T6" fmla="*/ 2 w 163"/>
                    <a:gd name="T7" fmla="*/ 85 h 164"/>
                    <a:gd name="T8" fmla="*/ 57 w 163"/>
                    <a:gd name="T9" fmla="*/ 91 h 164"/>
                    <a:gd name="T10" fmla="*/ 63 w 163"/>
                    <a:gd name="T11" fmla="*/ 80 h 164"/>
                    <a:gd name="T12" fmla="*/ 25 w 163"/>
                    <a:gd name="T13" fmla="*/ 74 h 164"/>
                    <a:gd name="T14" fmla="*/ 21 w 163"/>
                    <a:gd name="T15" fmla="*/ 73 h 164"/>
                    <a:gd name="T16" fmla="*/ 15 w 163"/>
                    <a:gd name="T17" fmla="*/ 64 h 164"/>
                    <a:gd name="T18" fmla="*/ 66 w 163"/>
                    <a:gd name="T19" fmla="*/ 0 h 164"/>
                    <a:gd name="T20" fmla="*/ 162 w 163"/>
                    <a:gd name="T21" fmla="*/ 56 h 164"/>
                    <a:gd name="T22" fmla="*/ 132 w 163"/>
                    <a:gd name="T23" fmla="*/ 132 h 164"/>
                    <a:gd name="T24" fmla="*/ 129 w 163"/>
                    <a:gd name="T25" fmla="*/ 134 h 164"/>
                    <a:gd name="T26" fmla="*/ 118 w 163"/>
                    <a:gd name="T27" fmla="*/ 128 h 164"/>
                    <a:gd name="T28" fmla="*/ 94 w 163"/>
                    <a:gd name="T29" fmla="*/ 98 h 164"/>
                    <a:gd name="T30" fmla="*/ 88 w 163"/>
                    <a:gd name="T31" fmla="*/ 109 h 164"/>
                    <a:gd name="T32" fmla="*/ 120 w 163"/>
                    <a:gd name="T33" fmla="*/ 15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164">
                      <a:moveTo>
                        <a:pt x="120" y="154"/>
                      </a:moveTo>
                      <a:cubicBezTo>
                        <a:pt x="112" y="160"/>
                        <a:pt x="49" y="164"/>
                        <a:pt x="38" y="161"/>
                      </a:cubicBezTo>
                      <a:cubicBezTo>
                        <a:pt x="38" y="161"/>
                        <a:pt x="37" y="160"/>
                        <a:pt x="37" y="160"/>
                      </a:cubicBezTo>
                      <a:cubicBezTo>
                        <a:pt x="28" y="152"/>
                        <a:pt x="0" y="93"/>
                        <a:pt x="2" y="85"/>
                      </a:cubicBezTo>
                      <a:cubicBezTo>
                        <a:pt x="3" y="83"/>
                        <a:pt x="36" y="86"/>
                        <a:pt x="57" y="91"/>
                      </a:cubicBezTo>
                      <a:cubicBezTo>
                        <a:pt x="59" y="87"/>
                        <a:pt x="61" y="84"/>
                        <a:pt x="63" y="80"/>
                      </a:cubicBezTo>
                      <a:cubicBezTo>
                        <a:pt x="50" y="76"/>
                        <a:pt x="36" y="75"/>
                        <a:pt x="25" y="74"/>
                      </a:cubicBezTo>
                      <a:cubicBezTo>
                        <a:pt x="24" y="74"/>
                        <a:pt x="22" y="74"/>
                        <a:pt x="21" y="73"/>
                      </a:cubicBezTo>
                      <a:cubicBezTo>
                        <a:pt x="16" y="71"/>
                        <a:pt x="14" y="67"/>
                        <a:pt x="15" y="64"/>
                      </a:cubicBezTo>
                      <a:cubicBezTo>
                        <a:pt x="32" y="38"/>
                        <a:pt x="65" y="0"/>
                        <a:pt x="66" y="0"/>
                      </a:cubicBezTo>
                      <a:cubicBezTo>
                        <a:pt x="100" y="15"/>
                        <a:pt x="132" y="34"/>
                        <a:pt x="162" y="56"/>
                      </a:cubicBezTo>
                      <a:cubicBezTo>
                        <a:pt x="163" y="56"/>
                        <a:pt x="146" y="104"/>
                        <a:pt x="132" y="132"/>
                      </a:cubicBezTo>
                      <a:cubicBezTo>
                        <a:pt x="132" y="133"/>
                        <a:pt x="130" y="134"/>
                        <a:pt x="129" y="134"/>
                      </a:cubicBezTo>
                      <a:cubicBezTo>
                        <a:pt x="125" y="134"/>
                        <a:pt x="121" y="131"/>
                        <a:pt x="118" y="128"/>
                      </a:cubicBezTo>
                      <a:cubicBezTo>
                        <a:pt x="112" y="119"/>
                        <a:pt x="104" y="107"/>
                        <a:pt x="94" y="98"/>
                      </a:cubicBezTo>
                      <a:cubicBezTo>
                        <a:pt x="92" y="102"/>
                        <a:pt x="90" y="105"/>
                        <a:pt x="88" y="109"/>
                      </a:cubicBezTo>
                      <a:cubicBezTo>
                        <a:pt x="103" y="125"/>
                        <a:pt x="122" y="152"/>
                        <a:pt x="120"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6" name="Freeform 61"/>
                <p:cNvSpPr>
                  <a:spLocks/>
                </p:cNvSpPr>
                <p:nvPr/>
              </p:nvSpPr>
              <p:spPr bwMode="auto">
                <a:xfrm>
                  <a:off x="2808" y="1297"/>
                  <a:ext cx="180" cy="246"/>
                </a:xfrm>
                <a:custGeom>
                  <a:avLst/>
                  <a:gdLst>
                    <a:gd name="T0" fmla="*/ 125 w 130"/>
                    <a:gd name="T1" fmla="*/ 76 h 178"/>
                    <a:gd name="T2" fmla="*/ 76 w 130"/>
                    <a:gd name="T3" fmla="*/ 4 h 178"/>
                    <a:gd name="T4" fmla="*/ 75 w 130"/>
                    <a:gd name="T5" fmla="*/ 3 h 178"/>
                    <a:gd name="T6" fmla="*/ 2 w 130"/>
                    <a:gd name="T7" fmla="*/ 52 h 178"/>
                    <a:gd name="T8" fmla="*/ 46 w 130"/>
                    <a:gd name="T9" fmla="*/ 76 h 178"/>
                    <a:gd name="T10" fmla="*/ 44 w 130"/>
                    <a:gd name="T11" fmla="*/ 89 h 178"/>
                    <a:gd name="T12" fmla="*/ 16 w 130"/>
                    <a:gd name="T13" fmla="*/ 73 h 178"/>
                    <a:gd name="T14" fmla="*/ 12 w 130"/>
                    <a:gd name="T15" fmla="*/ 73 h 178"/>
                    <a:gd name="T16" fmla="*/ 4 w 130"/>
                    <a:gd name="T17" fmla="*/ 78 h 178"/>
                    <a:gd name="T18" fmla="*/ 12 w 130"/>
                    <a:gd name="T19" fmla="*/ 165 h 178"/>
                    <a:gd name="T20" fmla="*/ 71 w 130"/>
                    <a:gd name="T21" fmla="*/ 178 h 178"/>
                    <a:gd name="T22" fmla="*/ 112 w 130"/>
                    <a:gd name="T23" fmla="*/ 100 h 178"/>
                    <a:gd name="T24" fmla="*/ 112 w 130"/>
                    <a:gd name="T25" fmla="*/ 97 h 178"/>
                    <a:gd name="T26" fmla="*/ 104 w 130"/>
                    <a:gd name="T27" fmla="*/ 91 h 178"/>
                    <a:gd name="T28" fmla="*/ 72 w 130"/>
                    <a:gd name="T29" fmla="*/ 95 h 178"/>
                    <a:gd name="T30" fmla="*/ 75 w 130"/>
                    <a:gd name="T31" fmla="*/ 82 h 178"/>
                    <a:gd name="T32" fmla="*/ 125 w 130"/>
                    <a:gd name="T33" fmla="*/ 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78">
                      <a:moveTo>
                        <a:pt x="125" y="76"/>
                      </a:moveTo>
                      <a:cubicBezTo>
                        <a:pt x="130" y="65"/>
                        <a:pt x="93" y="8"/>
                        <a:pt x="76" y="4"/>
                      </a:cubicBezTo>
                      <a:cubicBezTo>
                        <a:pt x="76" y="4"/>
                        <a:pt x="76" y="3"/>
                        <a:pt x="75" y="3"/>
                      </a:cubicBezTo>
                      <a:cubicBezTo>
                        <a:pt x="58" y="0"/>
                        <a:pt x="0" y="41"/>
                        <a:pt x="2" y="52"/>
                      </a:cubicBezTo>
                      <a:cubicBezTo>
                        <a:pt x="3" y="54"/>
                        <a:pt x="29" y="67"/>
                        <a:pt x="46" y="76"/>
                      </a:cubicBezTo>
                      <a:cubicBezTo>
                        <a:pt x="45" y="80"/>
                        <a:pt x="44" y="85"/>
                        <a:pt x="44" y="89"/>
                      </a:cubicBezTo>
                      <a:cubicBezTo>
                        <a:pt x="34" y="85"/>
                        <a:pt x="24" y="79"/>
                        <a:pt x="16" y="73"/>
                      </a:cubicBezTo>
                      <a:cubicBezTo>
                        <a:pt x="14" y="73"/>
                        <a:pt x="13" y="73"/>
                        <a:pt x="12" y="73"/>
                      </a:cubicBezTo>
                      <a:cubicBezTo>
                        <a:pt x="7" y="73"/>
                        <a:pt x="4" y="75"/>
                        <a:pt x="4" y="78"/>
                      </a:cubicBezTo>
                      <a:cubicBezTo>
                        <a:pt x="8" y="112"/>
                        <a:pt x="12" y="165"/>
                        <a:pt x="12" y="165"/>
                      </a:cubicBezTo>
                      <a:cubicBezTo>
                        <a:pt x="32" y="167"/>
                        <a:pt x="52" y="172"/>
                        <a:pt x="71" y="178"/>
                      </a:cubicBezTo>
                      <a:cubicBezTo>
                        <a:pt x="71" y="178"/>
                        <a:pt x="95" y="130"/>
                        <a:pt x="112" y="100"/>
                      </a:cubicBezTo>
                      <a:cubicBezTo>
                        <a:pt x="113" y="99"/>
                        <a:pt x="113" y="98"/>
                        <a:pt x="112" y="97"/>
                      </a:cubicBezTo>
                      <a:cubicBezTo>
                        <a:pt x="111" y="93"/>
                        <a:pt x="107" y="91"/>
                        <a:pt x="104" y="91"/>
                      </a:cubicBezTo>
                      <a:cubicBezTo>
                        <a:pt x="94" y="93"/>
                        <a:pt x="82" y="95"/>
                        <a:pt x="72" y="95"/>
                      </a:cubicBezTo>
                      <a:cubicBezTo>
                        <a:pt x="73" y="90"/>
                        <a:pt x="74" y="86"/>
                        <a:pt x="75" y="82"/>
                      </a:cubicBezTo>
                      <a:cubicBezTo>
                        <a:pt x="94" y="80"/>
                        <a:pt x="124" y="79"/>
                        <a:pt x="125"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7" name="Freeform 62"/>
                <p:cNvSpPr>
                  <a:spLocks/>
                </p:cNvSpPr>
                <p:nvPr/>
              </p:nvSpPr>
              <p:spPr bwMode="auto">
                <a:xfrm>
                  <a:off x="2933" y="1144"/>
                  <a:ext cx="208" cy="227"/>
                </a:xfrm>
                <a:custGeom>
                  <a:avLst/>
                  <a:gdLst>
                    <a:gd name="T0" fmla="*/ 130 w 150"/>
                    <a:gd name="T1" fmla="*/ 138 h 164"/>
                    <a:gd name="T2" fmla="*/ 51 w 150"/>
                    <a:gd name="T3" fmla="*/ 162 h 164"/>
                    <a:gd name="T4" fmla="*/ 50 w 150"/>
                    <a:gd name="T5" fmla="*/ 162 h 164"/>
                    <a:gd name="T6" fmla="*/ 0 w 150"/>
                    <a:gd name="T7" fmla="*/ 97 h 164"/>
                    <a:gd name="T8" fmla="*/ 55 w 150"/>
                    <a:gd name="T9" fmla="*/ 90 h 164"/>
                    <a:gd name="T10" fmla="*/ 58 w 150"/>
                    <a:gd name="T11" fmla="*/ 79 h 164"/>
                    <a:gd name="T12" fmla="*/ 20 w 150"/>
                    <a:gd name="T13" fmla="*/ 81 h 164"/>
                    <a:gd name="T14" fmla="*/ 15 w 150"/>
                    <a:gd name="T15" fmla="*/ 80 h 164"/>
                    <a:gd name="T16" fmla="*/ 7 w 150"/>
                    <a:gd name="T17" fmla="*/ 73 h 164"/>
                    <a:gd name="T18" fmla="*/ 43 w 150"/>
                    <a:gd name="T19" fmla="*/ 0 h 164"/>
                    <a:gd name="T20" fmla="*/ 150 w 150"/>
                    <a:gd name="T21" fmla="*/ 33 h 164"/>
                    <a:gd name="T22" fmla="*/ 137 w 150"/>
                    <a:gd name="T23" fmla="*/ 114 h 164"/>
                    <a:gd name="T24" fmla="*/ 134 w 150"/>
                    <a:gd name="T25" fmla="*/ 117 h 164"/>
                    <a:gd name="T26" fmla="*/ 122 w 150"/>
                    <a:gd name="T27" fmla="*/ 113 h 164"/>
                    <a:gd name="T28" fmla="*/ 92 w 150"/>
                    <a:gd name="T29" fmla="*/ 90 h 164"/>
                    <a:gd name="T30" fmla="*/ 88 w 150"/>
                    <a:gd name="T31" fmla="*/ 101 h 164"/>
                    <a:gd name="T32" fmla="*/ 130 w 150"/>
                    <a:gd name="T33" fmla="*/ 13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64">
                      <a:moveTo>
                        <a:pt x="130" y="138"/>
                      </a:moveTo>
                      <a:cubicBezTo>
                        <a:pt x="123" y="146"/>
                        <a:pt x="62" y="164"/>
                        <a:pt x="51" y="162"/>
                      </a:cubicBezTo>
                      <a:cubicBezTo>
                        <a:pt x="51" y="162"/>
                        <a:pt x="50" y="162"/>
                        <a:pt x="50" y="162"/>
                      </a:cubicBezTo>
                      <a:cubicBezTo>
                        <a:pt x="40" y="156"/>
                        <a:pt x="0" y="104"/>
                        <a:pt x="0" y="97"/>
                      </a:cubicBezTo>
                      <a:cubicBezTo>
                        <a:pt x="0" y="94"/>
                        <a:pt x="33" y="90"/>
                        <a:pt x="55" y="90"/>
                      </a:cubicBezTo>
                      <a:cubicBezTo>
                        <a:pt x="56" y="86"/>
                        <a:pt x="57" y="83"/>
                        <a:pt x="58" y="79"/>
                      </a:cubicBezTo>
                      <a:cubicBezTo>
                        <a:pt x="45" y="78"/>
                        <a:pt x="31" y="79"/>
                        <a:pt x="20" y="81"/>
                      </a:cubicBezTo>
                      <a:cubicBezTo>
                        <a:pt x="18" y="81"/>
                        <a:pt x="17" y="81"/>
                        <a:pt x="15" y="80"/>
                      </a:cubicBezTo>
                      <a:cubicBezTo>
                        <a:pt x="10" y="79"/>
                        <a:pt x="7" y="76"/>
                        <a:pt x="7" y="73"/>
                      </a:cubicBezTo>
                      <a:cubicBezTo>
                        <a:pt x="19" y="44"/>
                        <a:pt x="43" y="0"/>
                        <a:pt x="43" y="0"/>
                      </a:cubicBezTo>
                      <a:cubicBezTo>
                        <a:pt x="80" y="7"/>
                        <a:pt x="116" y="19"/>
                        <a:pt x="150" y="33"/>
                      </a:cubicBezTo>
                      <a:cubicBezTo>
                        <a:pt x="150" y="33"/>
                        <a:pt x="144" y="84"/>
                        <a:pt x="137" y="114"/>
                      </a:cubicBezTo>
                      <a:cubicBezTo>
                        <a:pt x="136" y="115"/>
                        <a:pt x="135" y="116"/>
                        <a:pt x="134" y="117"/>
                      </a:cubicBezTo>
                      <a:cubicBezTo>
                        <a:pt x="131" y="118"/>
                        <a:pt x="126" y="116"/>
                        <a:pt x="122" y="113"/>
                      </a:cubicBezTo>
                      <a:cubicBezTo>
                        <a:pt x="115" y="106"/>
                        <a:pt x="104" y="96"/>
                        <a:pt x="92" y="90"/>
                      </a:cubicBezTo>
                      <a:cubicBezTo>
                        <a:pt x="91" y="93"/>
                        <a:pt x="90" y="97"/>
                        <a:pt x="88" y="101"/>
                      </a:cubicBezTo>
                      <a:cubicBezTo>
                        <a:pt x="107" y="113"/>
                        <a:pt x="131" y="136"/>
                        <a:pt x="130"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8" name="Freeform 63"/>
                <p:cNvSpPr>
                  <a:spLocks/>
                </p:cNvSpPr>
                <p:nvPr/>
              </p:nvSpPr>
              <p:spPr bwMode="auto">
                <a:xfrm>
                  <a:off x="2610" y="1283"/>
                  <a:ext cx="181" cy="238"/>
                </a:xfrm>
                <a:custGeom>
                  <a:avLst/>
                  <a:gdLst>
                    <a:gd name="T0" fmla="*/ 129 w 131"/>
                    <a:gd name="T1" fmla="*/ 61 h 172"/>
                    <a:gd name="T2" fmla="*/ 65 w 131"/>
                    <a:gd name="T3" fmla="*/ 0 h 172"/>
                    <a:gd name="T4" fmla="*/ 65 w 131"/>
                    <a:gd name="T5" fmla="*/ 0 h 172"/>
                    <a:gd name="T6" fmla="*/ 3 w 131"/>
                    <a:gd name="T7" fmla="*/ 63 h 172"/>
                    <a:gd name="T8" fmla="*/ 52 w 131"/>
                    <a:gd name="T9" fmla="*/ 77 h 172"/>
                    <a:gd name="T10" fmla="*/ 52 w 131"/>
                    <a:gd name="T11" fmla="*/ 90 h 172"/>
                    <a:gd name="T12" fmla="*/ 21 w 131"/>
                    <a:gd name="T13" fmla="*/ 81 h 172"/>
                    <a:gd name="T14" fmla="*/ 17 w 131"/>
                    <a:gd name="T15" fmla="*/ 81 h 172"/>
                    <a:gd name="T16" fmla="*/ 11 w 131"/>
                    <a:gd name="T17" fmla="*/ 88 h 172"/>
                    <a:gd name="T18" fmla="*/ 37 w 131"/>
                    <a:gd name="T19" fmla="*/ 172 h 172"/>
                    <a:gd name="T20" fmla="*/ 98 w 131"/>
                    <a:gd name="T21" fmla="*/ 171 h 172"/>
                    <a:gd name="T22" fmla="*/ 122 w 131"/>
                    <a:gd name="T23" fmla="*/ 87 h 172"/>
                    <a:gd name="T24" fmla="*/ 121 w 131"/>
                    <a:gd name="T25" fmla="*/ 83 h 172"/>
                    <a:gd name="T26" fmla="*/ 111 w 131"/>
                    <a:gd name="T27" fmla="*/ 80 h 172"/>
                    <a:gd name="T28" fmla="*/ 81 w 131"/>
                    <a:gd name="T29" fmla="*/ 90 h 172"/>
                    <a:gd name="T30" fmla="*/ 81 w 131"/>
                    <a:gd name="T31" fmla="*/ 77 h 172"/>
                    <a:gd name="T32" fmla="*/ 129 w 131"/>
                    <a:gd name="T33" fmla="*/ 6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172">
                      <a:moveTo>
                        <a:pt x="129" y="61"/>
                      </a:moveTo>
                      <a:cubicBezTo>
                        <a:pt x="131" y="49"/>
                        <a:pt x="83" y="0"/>
                        <a:pt x="65" y="0"/>
                      </a:cubicBezTo>
                      <a:cubicBezTo>
                        <a:pt x="65" y="0"/>
                        <a:pt x="65" y="0"/>
                        <a:pt x="65" y="0"/>
                      </a:cubicBezTo>
                      <a:cubicBezTo>
                        <a:pt x="47" y="1"/>
                        <a:pt x="0" y="53"/>
                        <a:pt x="3" y="63"/>
                      </a:cubicBezTo>
                      <a:cubicBezTo>
                        <a:pt x="5" y="65"/>
                        <a:pt x="34" y="72"/>
                        <a:pt x="52" y="77"/>
                      </a:cubicBezTo>
                      <a:cubicBezTo>
                        <a:pt x="52" y="82"/>
                        <a:pt x="52" y="86"/>
                        <a:pt x="52" y="90"/>
                      </a:cubicBezTo>
                      <a:cubicBezTo>
                        <a:pt x="42" y="88"/>
                        <a:pt x="31" y="84"/>
                        <a:pt x="21" y="81"/>
                      </a:cubicBezTo>
                      <a:cubicBezTo>
                        <a:pt x="20" y="81"/>
                        <a:pt x="19" y="81"/>
                        <a:pt x="17" y="81"/>
                      </a:cubicBezTo>
                      <a:cubicBezTo>
                        <a:pt x="13" y="82"/>
                        <a:pt x="11" y="85"/>
                        <a:pt x="11" y="88"/>
                      </a:cubicBezTo>
                      <a:cubicBezTo>
                        <a:pt x="22" y="121"/>
                        <a:pt x="38" y="172"/>
                        <a:pt x="37" y="172"/>
                      </a:cubicBezTo>
                      <a:cubicBezTo>
                        <a:pt x="58" y="170"/>
                        <a:pt x="78" y="169"/>
                        <a:pt x="98" y="171"/>
                      </a:cubicBezTo>
                      <a:cubicBezTo>
                        <a:pt x="98" y="171"/>
                        <a:pt x="112" y="119"/>
                        <a:pt x="122" y="87"/>
                      </a:cubicBezTo>
                      <a:cubicBezTo>
                        <a:pt x="122" y="85"/>
                        <a:pt x="122" y="84"/>
                        <a:pt x="121" y="83"/>
                      </a:cubicBezTo>
                      <a:cubicBezTo>
                        <a:pt x="119" y="80"/>
                        <a:pt x="115" y="79"/>
                        <a:pt x="111" y="80"/>
                      </a:cubicBezTo>
                      <a:cubicBezTo>
                        <a:pt x="102" y="83"/>
                        <a:pt x="91" y="87"/>
                        <a:pt x="81" y="90"/>
                      </a:cubicBezTo>
                      <a:cubicBezTo>
                        <a:pt x="81" y="85"/>
                        <a:pt x="81" y="81"/>
                        <a:pt x="81" y="77"/>
                      </a:cubicBezTo>
                      <a:cubicBezTo>
                        <a:pt x="99" y="71"/>
                        <a:pt x="128" y="63"/>
                        <a:pt x="12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89" name="Freeform 64"/>
                <p:cNvSpPr>
                  <a:spLocks/>
                </p:cNvSpPr>
                <p:nvPr/>
              </p:nvSpPr>
              <p:spPr bwMode="auto">
                <a:xfrm>
                  <a:off x="2714" y="1111"/>
                  <a:ext cx="192" cy="219"/>
                </a:xfrm>
                <a:custGeom>
                  <a:avLst/>
                  <a:gdLst>
                    <a:gd name="T0" fmla="*/ 136 w 139"/>
                    <a:gd name="T1" fmla="*/ 117 h 158"/>
                    <a:gd name="T2" fmla="*/ 64 w 139"/>
                    <a:gd name="T3" fmla="*/ 158 h 158"/>
                    <a:gd name="T4" fmla="*/ 63 w 139"/>
                    <a:gd name="T5" fmla="*/ 158 h 158"/>
                    <a:gd name="T6" fmla="*/ 0 w 139"/>
                    <a:gd name="T7" fmla="*/ 105 h 158"/>
                    <a:gd name="T8" fmla="*/ 52 w 139"/>
                    <a:gd name="T9" fmla="*/ 87 h 158"/>
                    <a:gd name="T10" fmla="*/ 53 w 139"/>
                    <a:gd name="T11" fmla="*/ 74 h 158"/>
                    <a:gd name="T12" fmla="*/ 16 w 139"/>
                    <a:gd name="T13" fmla="*/ 85 h 158"/>
                    <a:gd name="T14" fmla="*/ 12 w 139"/>
                    <a:gd name="T15" fmla="*/ 85 h 158"/>
                    <a:gd name="T16" fmla="*/ 3 w 139"/>
                    <a:gd name="T17" fmla="*/ 80 h 158"/>
                    <a:gd name="T18" fmla="*/ 22 w 139"/>
                    <a:gd name="T19" fmla="*/ 0 h 158"/>
                    <a:gd name="T20" fmla="*/ 133 w 139"/>
                    <a:gd name="T21" fmla="*/ 10 h 158"/>
                    <a:gd name="T22" fmla="*/ 138 w 139"/>
                    <a:gd name="T23" fmla="*/ 92 h 158"/>
                    <a:gd name="T24" fmla="*/ 136 w 139"/>
                    <a:gd name="T25" fmla="*/ 95 h 158"/>
                    <a:gd name="T26" fmla="*/ 123 w 139"/>
                    <a:gd name="T27" fmla="*/ 95 h 158"/>
                    <a:gd name="T28" fmla="*/ 89 w 139"/>
                    <a:gd name="T29" fmla="*/ 78 h 158"/>
                    <a:gd name="T30" fmla="*/ 88 w 139"/>
                    <a:gd name="T31" fmla="*/ 90 h 158"/>
                    <a:gd name="T32" fmla="*/ 136 w 139"/>
                    <a:gd name="T33" fmla="*/ 11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158">
                      <a:moveTo>
                        <a:pt x="136" y="117"/>
                      </a:moveTo>
                      <a:cubicBezTo>
                        <a:pt x="131" y="126"/>
                        <a:pt x="76" y="156"/>
                        <a:pt x="64" y="158"/>
                      </a:cubicBezTo>
                      <a:cubicBezTo>
                        <a:pt x="64" y="158"/>
                        <a:pt x="64" y="158"/>
                        <a:pt x="63" y="158"/>
                      </a:cubicBezTo>
                      <a:cubicBezTo>
                        <a:pt x="52" y="154"/>
                        <a:pt x="2" y="112"/>
                        <a:pt x="0" y="105"/>
                      </a:cubicBezTo>
                      <a:cubicBezTo>
                        <a:pt x="0" y="102"/>
                        <a:pt x="31" y="91"/>
                        <a:pt x="52" y="87"/>
                      </a:cubicBezTo>
                      <a:cubicBezTo>
                        <a:pt x="53" y="82"/>
                        <a:pt x="53" y="78"/>
                        <a:pt x="53" y="74"/>
                      </a:cubicBezTo>
                      <a:cubicBezTo>
                        <a:pt x="40" y="76"/>
                        <a:pt x="27" y="80"/>
                        <a:pt x="16" y="85"/>
                      </a:cubicBezTo>
                      <a:cubicBezTo>
                        <a:pt x="15" y="85"/>
                        <a:pt x="13" y="85"/>
                        <a:pt x="12" y="85"/>
                      </a:cubicBezTo>
                      <a:cubicBezTo>
                        <a:pt x="7" y="85"/>
                        <a:pt x="3" y="83"/>
                        <a:pt x="3" y="80"/>
                      </a:cubicBezTo>
                      <a:cubicBezTo>
                        <a:pt x="8" y="49"/>
                        <a:pt x="22" y="0"/>
                        <a:pt x="22" y="0"/>
                      </a:cubicBezTo>
                      <a:cubicBezTo>
                        <a:pt x="59" y="0"/>
                        <a:pt x="96" y="3"/>
                        <a:pt x="133" y="10"/>
                      </a:cubicBezTo>
                      <a:cubicBezTo>
                        <a:pt x="133" y="10"/>
                        <a:pt x="139" y="61"/>
                        <a:pt x="138" y="92"/>
                      </a:cubicBezTo>
                      <a:cubicBezTo>
                        <a:pt x="138" y="93"/>
                        <a:pt x="137" y="94"/>
                        <a:pt x="136" y="95"/>
                      </a:cubicBezTo>
                      <a:cubicBezTo>
                        <a:pt x="132" y="97"/>
                        <a:pt x="127" y="96"/>
                        <a:pt x="123" y="95"/>
                      </a:cubicBezTo>
                      <a:cubicBezTo>
                        <a:pt x="114" y="88"/>
                        <a:pt x="102" y="82"/>
                        <a:pt x="89" y="78"/>
                      </a:cubicBezTo>
                      <a:cubicBezTo>
                        <a:pt x="89" y="82"/>
                        <a:pt x="88" y="86"/>
                        <a:pt x="88" y="90"/>
                      </a:cubicBezTo>
                      <a:cubicBezTo>
                        <a:pt x="108" y="98"/>
                        <a:pt x="137" y="115"/>
                        <a:pt x="136"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sp>
              <p:nvSpPr>
                <p:cNvPr id="590" name="Freeform 65"/>
                <p:cNvSpPr>
                  <a:spLocks/>
                </p:cNvSpPr>
                <p:nvPr/>
              </p:nvSpPr>
              <p:spPr bwMode="auto">
                <a:xfrm>
                  <a:off x="2489" y="1114"/>
                  <a:ext cx="194" cy="220"/>
                </a:xfrm>
                <a:custGeom>
                  <a:avLst/>
                  <a:gdLst>
                    <a:gd name="T0" fmla="*/ 140 w 140"/>
                    <a:gd name="T1" fmla="*/ 103 h 159"/>
                    <a:gd name="T2" fmla="*/ 79 w 140"/>
                    <a:gd name="T3" fmla="*/ 159 h 159"/>
                    <a:gd name="T4" fmla="*/ 78 w 140"/>
                    <a:gd name="T5" fmla="*/ 159 h 159"/>
                    <a:gd name="T6" fmla="*/ 5 w 140"/>
                    <a:gd name="T7" fmla="*/ 121 h 159"/>
                    <a:gd name="T8" fmla="*/ 52 w 140"/>
                    <a:gd name="T9" fmla="*/ 92 h 159"/>
                    <a:gd name="T10" fmla="*/ 50 w 140"/>
                    <a:gd name="T11" fmla="*/ 80 h 159"/>
                    <a:gd name="T12" fmla="*/ 16 w 140"/>
                    <a:gd name="T13" fmla="*/ 98 h 159"/>
                    <a:gd name="T14" fmla="*/ 12 w 140"/>
                    <a:gd name="T15" fmla="*/ 99 h 159"/>
                    <a:gd name="T16" fmla="*/ 2 w 140"/>
                    <a:gd name="T17" fmla="*/ 96 h 159"/>
                    <a:gd name="T18" fmla="*/ 4 w 140"/>
                    <a:gd name="T19" fmla="*/ 14 h 159"/>
                    <a:gd name="T20" fmla="*/ 114 w 140"/>
                    <a:gd name="T21" fmla="*/ 0 h 159"/>
                    <a:gd name="T22" fmla="*/ 137 w 140"/>
                    <a:gd name="T23" fmla="*/ 79 h 159"/>
                    <a:gd name="T24" fmla="*/ 135 w 140"/>
                    <a:gd name="T25" fmla="*/ 82 h 159"/>
                    <a:gd name="T26" fmla="*/ 123 w 140"/>
                    <a:gd name="T27" fmla="*/ 84 h 159"/>
                    <a:gd name="T28" fmla="*/ 86 w 140"/>
                    <a:gd name="T29" fmla="*/ 75 h 159"/>
                    <a:gd name="T30" fmla="*/ 87 w 140"/>
                    <a:gd name="T31" fmla="*/ 87 h 159"/>
                    <a:gd name="T32" fmla="*/ 140 w 140"/>
                    <a:gd name="T33"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59">
                      <a:moveTo>
                        <a:pt x="140" y="103"/>
                      </a:moveTo>
                      <a:cubicBezTo>
                        <a:pt x="137" y="113"/>
                        <a:pt x="90" y="155"/>
                        <a:pt x="79" y="159"/>
                      </a:cubicBezTo>
                      <a:cubicBezTo>
                        <a:pt x="79" y="159"/>
                        <a:pt x="78" y="159"/>
                        <a:pt x="78" y="159"/>
                      </a:cubicBezTo>
                      <a:cubicBezTo>
                        <a:pt x="66" y="158"/>
                        <a:pt x="8" y="128"/>
                        <a:pt x="5" y="121"/>
                      </a:cubicBezTo>
                      <a:cubicBezTo>
                        <a:pt x="4" y="118"/>
                        <a:pt x="32" y="100"/>
                        <a:pt x="52" y="92"/>
                      </a:cubicBezTo>
                      <a:cubicBezTo>
                        <a:pt x="51" y="88"/>
                        <a:pt x="51" y="84"/>
                        <a:pt x="50" y="80"/>
                      </a:cubicBezTo>
                      <a:cubicBezTo>
                        <a:pt x="38" y="84"/>
                        <a:pt x="25" y="91"/>
                        <a:pt x="16" y="98"/>
                      </a:cubicBezTo>
                      <a:cubicBezTo>
                        <a:pt x="15" y="98"/>
                        <a:pt x="13" y="99"/>
                        <a:pt x="12" y="99"/>
                      </a:cubicBezTo>
                      <a:cubicBezTo>
                        <a:pt x="7" y="100"/>
                        <a:pt x="3" y="99"/>
                        <a:pt x="2" y="96"/>
                      </a:cubicBezTo>
                      <a:cubicBezTo>
                        <a:pt x="0" y="65"/>
                        <a:pt x="3" y="14"/>
                        <a:pt x="4" y="14"/>
                      </a:cubicBezTo>
                      <a:cubicBezTo>
                        <a:pt x="40" y="6"/>
                        <a:pt x="77" y="1"/>
                        <a:pt x="114" y="0"/>
                      </a:cubicBezTo>
                      <a:cubicBezTo>
                        <a:pt x="115" y="0"/>
                        <a:pt x="131" y="48"/>
                        <a:pt x="137" y="79"/>
                      </a:cubicBezTo>
                      <a:cubicBezTo>
                        <a:pt x="137" y="80"/>
                        <a:pt x="136" y="81"/>
                        <a:pt x="135" y="82"/>
                      </a:cubicBezTo>
                      <a:cubicBezTo>
                        <a:pt x="132" y="85"/>
                        <a:pt x="127" y="85"/>
                        <a:pt x="123" y="84"/>
                      </a:cubicBezTo>
                      <a:cubicBezTo>
                        <a:pt x="113" y="80"/>
                        <a:pt x="99" y="76"/>
                        <a:pt x="86" y="75"/>
                      </a:cubicBezTo>
                      <a:cubicBezTo>
                        <a:pt x="86" y="79"/>
                        <a:pt x="87" y="83"/>
                        <a:pt x="87" y="87"/>
                      </a:cubicBezTo>
                      <a:cubicBezTo>
                        <a:pt x="109" y="91"/>
                        <a:pt x="140" y="101"/>
                        <a:pt x="140"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dirty="0">
                    <a:solidFill>
                      <a:prstClr val="black"/>
                    </a:solidFill>
                  </a:endParaRPr>
                </a:p>
              </p:txBody>
            </p:sp>
          </p:grpSp>
          <p:sp>
            <p:nvSpPr>
              <p:cNvPr id="5" name="Oval 4"/>
              <p:cNvSpPr/>
              <p:nvPr/>
            </p:nvSpPr>
            <p:spPr bwMode="gray">
              <a:xfrm>
                <a:off x="2183801" y="2262835"/>
                <a:ext cx="1010920" cy="1011261"/>
              </a:xfrm>
              <a:prstGeom prst="ellipse">
                <a:avLst/>
              </a:prstGeom>
              <a:solidFill>
                <a:schemeClr val="bg1"/>
              </a:solidFill>
              <a:ln w="38100" algn="ctr">
                <a:solidFill>
                  <a:srgbClr val="92D050"/>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7" name="Rectangle 6"/>
              <p:cNvSpPr/>
              <p:nvPr/>
            </p:nvSpPr>
            <p:spPr>
              <a:xfrm>
                <a:off x="414691" y="2371185"/>
                <a:ext cx="1672832" cy="421358"/>
              </a:xfrm>
              <a:prstGeom prst="rect">
                <a:avLst/>
              </a:prstGeom>
            </p:spPr>
            <p:txBody>
              <a:bodyPr>
                <a:spAutoFit/>
              </a:bodyPr>
              <a:lstStyle/>
              <a:p>
                <a:pPr algn="r" eaLnBrk="1" hangingPunct="1">
                  <a:spcBef>
                    <a:spcPct val="50000"/>
                  </a:spcBef>
                  <a:buClr>
                    <a:srgbClr val="F0AB00"/>
                  </a:buClr>
                  <a:buSzPct val="80000"/>
                  <a:defRPr/>
                </a:pPr>
                <a:r>
                  <a:rPr lang="en-US" sz="965" b="1" kern="0" dirty="0">
                    <a:solidFill>
                      <a:srgbClr val="92D050"/>
                    </a:solidFill>
                    <a:ea typeface="Arial Unicode MS" pitchFamily="34" charset="-128"/>
                    <a:cs typeface="Arial Unicode MS" pitchFamily="34" charset="-128"/>
                  </a:rPr>
                  <a:t>Climate &amp; Crop &amp; Soil </a:t>
                </a:r>
                <a:br>
                  <a:rPr lang="en-US" sz="965" b="1" kern="0" dirty="0">
                    <a:solidFill>
                      <a:srgbClr val="92D050"/>
                    </a:solidFill>
                    <a:ea typeface="Arial Unicode MS" pitchFamily="34" charset="-128"/>
                    <a:cs typeface="Arial Unicode MS" pitchFamily="34" charset="-128"/>
                  </a:rPr>
                </a:br>
                <a:r>
                  <a:rPr lang="en-US" sz="965" b="1" kern="0" dirty="0">
                    <a:solidFill>
                      <a:srgbClr val="92D050"/>
                    </a:solidFill>
                    <a:ea typeface="Arial Unicode MS" pitchFamily="34" charset="-128"/>
                    <a:cs typeface="Arial Unicode MS" pitchFamily="34" charset="-128"/>
                  </a:rPr>
                  <a:t>&amp; Product Data   </a:t>
                </a:r>
              </a:p>
            </p:txBody>
          </p:sp>
          <p:sp>
            <p:nvSpPr>
              <p:cNvPr id="623" name="Oval 622"/>
              <p:cNvSpPr/>
              <p:nvPr/>
            </p:nvSpPr>
            <p:spPr bwMode="gray">
              <a:xfrm>
                <a:off x="2099557" y="3872598"/>
                <a:ext cx="1012640" cy="1011261"/>
              </a:xfrm>
              <a:prstGeom prst="ellipse">
                <a:avLst/>
              </a:prstGeom>
              <a:solidFill>
                <a:schemeClr val="bg1"/>
              </a:solidFill>
              <a:ln w="38100" algn="ctr">
                <a:solidFill>
                  <a:schemeClr val="accent1"/>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624" name="Rectangle 623"/>
              <p:cNvSpPr/>
              <p:nvPr/>
            </p:nvSpPr>
            <p:spPr>
              <a:xfrm>
                <a:off x="672579" y="4209685"/>
                <a:ext cx="1256773" cy="261414"/>
              </a:xfrm>
              <a:prstGeom prst="rect">
                <a:avLst/>
              </a:prstGeom>
            </p:spPr>
            <p:txBody>
              <a:bodyPr>
                <a:spAutoFit/>
              </a:bodyPr>
              <a:lstStyle/>
              <a:p>
                <a:pPr algn="r" eaLnBrk="1" hangingPunct="1">
                  <a:spcBef>
                    <a:spcPct val="50000"/>
                  </a:spcBef>
                  <a:buClr>
                    <a:srgbClr val="F0AB00"/>
                  </a:buClr>
                  <a:buSzPct val="80000"/>
                  <a:defRPr/>
                </a:pPr>
                <a:r>
                  <a:rPr lang="en-US" sz="965" b="1" kern="0" dirty="0">
                    <a:solidFill>
                      <a:srgbClr val="41535D"/>
                    </a:solidFill>
                    <a:ea typeface="Arial Unicode MS" pitchFamily="34" charset="-128"/>
                    <a:cs typeface="Arial Unicode MS" pitchFamily="34" charset="-128"/>
                  </a:rPr>
                  <a:t>Risk</a:t>
                </a:r>
                <a:r>
                  <a:rPr lang="en-US" sz="965" dirty="0">
                    <a:solidFill>
                      <a:srgbClr val="41535D"/>
                    </a:solidFill>
                  </a:rPr>
                  <a:t> M</a:t>
                </a:r>
                <a:r>
                  <a:rPr lang="en-US" sz="965" b="1" kern="0" dirty="0">
                    <a:solidFill>
                      <a:srgbClr val="41535D"/>
                    </a:solidFill>
                    <a:ea typeface="Arial Unicode MS" pitchFamily="34" charset="-128"/>
                    <a:cs typeface="Arial Unicode MS" pitchFamily="34" charset="-128"/>
                  </a:rPr>
                  <a:t>anagement</a:t>
                </a:r>
              </a:p>
            </p:txBody>
          </p:sp>
          <p:sp>
            <p:nvSpPr>
              <p:cNvPr id="625" name="Oval 624"/>
              <p:cNvSpPr/>
              <p:nvPr/>
            </p:nvSpPr>
            <p:spPr bwMode="gray">
              <a:xfrm>
                <a:off x="3198159" y="4885579"/>
                <a:ext cx="1012638" cy="1011261"/>
              </a:xfrm>
              <a:prstGeom prst="ellipse">
                <a:avLst/>
              </a:prstGeom>
              <a:solidFill>
                <a:schemeClr val="bg1"/>
              </a:solidFill>
              <a:ln w="38100" algn="ctr">
                <a:solidFill>
                  <a:srgbClr val="92D050"/>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srgbClr val="92D050"/>
                  </a:solidFill>
                  <a:ea typeface="Arial Unicode MS" pitchFamily="34" charset="-128"/>
                  <a:cs typeface="Arial Unicode MS" pitchFamily="34" charset="-128"/>
                </a:endParaRPr>
              </a:p>
            </p:txBody>
          </p:sp>
          <p:sp>
            <p:nvSpPr>
              <p:cNvPr id="626" name="Rectangle 625"/>
              <p:cNvSpPr/>
              <p:nvPr/>
            </p:nvSpPr>
            <p:spPr>
              <a:xfrm>
                <a:off x="896081" y="5232985"/>
                <a:ext cx="2159380" cy="261414"/>
              </a:xfrm>
              <a:prstGeom prst="rect">
                <a:avLst/>
              </a:prstGeom>
            </p:spPr>
            <p:txBody>
              <a:bodyPr>
                <a:spAutoFit/>
              </a:bodyPr>
              <a:lstStyle/>
              <a:p>
                <a:pPr algn="r" eaLnBrk="1" hangingPunct="1">
                  <a:spcBef>
                    <a:spcPct val="50000"/>
                  </a:spcBef>
                  <a:buClr>
                    <a:srgbClr val="F0AB00"/>
                  </a:buClr>
                  <a:buSzPct val="80000"/>
                  <a:defRPr/>
                </a:pPr>
                <a:r>
                  <a:rPr lang="en-US" sz="965" b="1" kern="0" dirty="0">
                    <a:solidFill>
                      <a:srgbClr val="92D050"/>
                    </a:solidFill>
                    <a:ea typeface="Arial Unicode MS" pitchFamily="34" charset="-128"/>
                    <a:cs typeface="Arial Unicode MS" pitchFamily="34" charset="-128"/>
                  </a:rPr>
                  <a:t>Improved SCM</a:t>
                </a:r>
              </a:p>
            </p:txBody>
          </p:sp>
          <p:sp>
            <p:nvSpPr>
              <p:cNvPr id="627" name="Oval 626"/>
              <p:cNvSpPr/>
              <p:nvPr/>
            </p:nvSpPr>
            <p:spPr bwMode="gray">
              <a:xfrm>
                <a:off x="4724854" y="4780669"/>
                <a:ext cx="1010920" cy="1011261"/>
              </a:xfrm>
              <a:prstGeom prst="ellipse">
                <a:avLst/>
              </a:prstGeom>
              <a:solidFill>
                <a:schemeClr val="bg1"/>
              </a:solidFill>
              <a:ln w="38100" algn="ctr">
                <a:solidFill>
                  <a:srgbClr val="00B0F0"/>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628" name="Rectangle 627"/>
              <p:cNvSpPr/>
              <p:nvPr/>
            </p:nvSpPr>
            <p:spPr>
              <a:xfrm>
                <a:off x="5842368" y="5026605"/>
                <a:ext cx="1733005" cy="421358"/>
              </a:xfrm>
              <a:prstGeom prst="rect">
                <a:avLst/>
              </a:prstGeom>
            </p:spPr>
            <p:txBody>
              <a:bodyPr>
                <a:spAutoFit/>
              </a:bodyPr>
              <a:lstStyle/>
              <a:p>
                <a:pPr eaLnBrk="1" hangingPunct="1">
                  <a:spcBef>
                    <a:spcPct val="50000"/>
                  </a:spcBef>
                  <a:buClr>
                    <a:srgbClr val="F0AB00"/>
                  </a:buClr>
                  <a:buSzPct val="80000"/>
                  <a:defRPr/>
                </a:pPr>
                <a:r>
                  <a:rPr lang="en-US" sz="965" b="1" kern="0" dirty="0">
                    <a:solidFill>
                      <a:srgbClr val="00B0F0"/>
                    </a:solidFill>
                    <a:ea typeface="Arial Unicode MS" pitchFamily="34" charset="-128"/>
                    <a:cs typeface="Arial Unicode MS" pitchFamily="34" charset="-128"/>
                  </a:rPr>
                  <a:t>Sensor Tech. &amp; mobile data exchange</a:t>
                </a:r>
              </a:p>
            </p:txBody>
          </p:sp>
          <p:sp>
            <p:nvSpPr>
              <p:cNvPr id="629" name="Oval 628"/>
              <p:cNvSpPr/>
              <p:nvPr/>
            </p:nvSpPr>
            <p:spPr bwMode="gray">
              <a:xfrm>
                <a:off x="5505395" y="3444360"/>
                <a:ext cx="1010920" cy="1011261"/>
              </a:xfrm>
              <a:prstGeom prst="ellipse">
                <a:avLst/>
              </a:prstGeom>
              <a:solidFill>
                <a:schemeClr val="bg1"/>
              </a:solidFill>
              <a:ln w="38100" algn="ctr">
                <a:solidFill>
                  <a:srgbClr val="92D050"/>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630" name="Rectangle 629"/>
              <p:cNvSpPr/>
              <p:nvPr/>
            </p:nvSpPr>
            <p:spPr>
              <a:xfrm>
                <a:off x="6667608" y="3661059"/>
                <a:ext cx="1855072" cy="423079"/>
              </a:xfrm>
              <a:prstGeom prst="rect">
                <a:avLst/>
              </a:prstGeom>
            </p:spPr>
            <p:txBody>
              <a:bodyPr>
                <a:spAutoFit/>
              </a:bodyPr>
              <a:lstStyle/>
              <a:p>
                <a:pPr eaLnBrk="1" hangingPunct="1">
                  <a:spcBef>
                    <a:spcPct val="50000"/>
                  </a:spcBef>
                  <a:buClr>
                    <a:srgbClr val="F0AB00"/>
                  </a:buClr>
                  <a:buSzPct val="80000"/>
                  <a:defRPr/>
                </a:pPr>
                <a:r>
                  <a:rPr lang="en-US" sz="965" b="1" kern="0" dirty="0">
                    <a:solidFill>
                      <a:srgbClr val="92D050"/>
                    </a:solidFill>
                    <a:ea typeface="Arial Unicode MS" pitchFamily="34" charset="-128"/>
                    <a:cs typeface="Arial Unicode MS" pitchFamily="34" charset="-128"/>
                  </a:rPr>
                  <a:t>Tailored Fertilizer/Crop Protection</a:t>
                </a:r>
              </a:p>
            </p:txBody>
          </p:sp>
          <p:sp>
            <p:nvSpPr>
              <p:cNvPr id="631" name="Oval 630"/>
              <p:cNvSpPr/>
              <p:nvPr/>
            </p:nvSpPr>
            <p:spPr bwMode="gray">
              <a:xfrm>
                <a:off x="5122001" y="1860395"/>
                <a:ext cx="1010920" cy="1011261"/>
              </a:xfrm>
              <a:prstGeom prst="ellipse">
                <a:avLst/>
              </a:prstGeom>
              <a:solidFill>
                <a:schemeClr val="bg1"/>
              </a:solidFill>
              <a:ln w="38100" algn="ctr">
                <a:solidFill>
                  <a:schemeClr val="accent1"/>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632" name="Rectangle 631"/>
              <p:cNvSpPr/>
              <p:nvPr/>
            </p:nvSpPr>
            <p:spPr>
              <a:xfrm>
                <a:off x="6285935" y="2028938"/>
                <a:ext cx="1681428" cy="421359"/>
              </a:xfrm>
              <a:prstGeom prst="rect">
                <a:avLst/>
              </a:prstGeom>
            </p:spPr>
            <p:txBody>
              <a:bodyPr>
                <a:spAutoFit/>
              </a:bodyPr>
              <a:lstStyle/>
              <a:p>
                <a:pPr eaLnBrk="1" hangingPunct="1">
                  <a:spcBef>
                    <a:spcPct val="50000"/>
                  </a:spcBef>
                  <a:buClr>
                    <a:srgbClr val="F0AB00"/>
                  </a:buClr>
                  <a:buSzPct val="80000"/>
                  <a:defRPr/>
                </a:pPr>
                <a:r>
                  <a:rPr lang="en-US" sz="965" b="1" kern="0" dirty="0">
                    <a:solidFill>
                      <a:srgbClr val="41535D"/>
                    </a:solidFill>
                    <a:ea typeface="Arial Unicode MS" pitchFamily="34" charset="-128"/>
                    <a:cs typeface="Arial Unicode MS" pitchFamily="34" charset="-128"/>
                  </a:rPr>
                  <a:t>Best local and demand fitting variety</a:t>
                </a:r>
              </a:p>
            </p:txBody>
          </p:sp>
          <p:sp>
            <p:nvSpPr>
              <p:cNvPr id="633" name="Oval 632"/>
              <p:cNvSpPr/>
              <p:nvPr/>
            </p:nvSpPr>
            <p:spPr bwMode="gray">
              <a:xfrm>
                <a:off x="3600464" y="1365083"/>
                <a:ext cx="1010920" cy="1011261"/>
              </a:xfrm>
              <a:prstGeom prst="ellipse">
                <a:avLst/>
              </a:prstGeom>
              <a:solidFill>
                <a:schemeClr val="bg1"/>
              </a:solidFill>
              <a:ln w="38100" algn="ctr">
                <a:solidFill>
                  <a:srgbClr val="00B0F0"/>
                </a:solid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634" name="Rectangle 633"/>
              <p:cNvSpPr/>
              <p:nvPr/>
            </p:nvSpPr>
            <p:spPr>
              <a:xfrm>
                <a:off x="1305263" y="1437316"/>
                <a:ext cx="2161099" cy="261414"/>
              </a:xfrm>
              <a:prstGeom prst="rect">
                <a:avLst/>
              </a:prstGeom>
            </p:spPr>
            <p:txBody>
              <a:bodyPr>
                <a:spAutoFit/>
              </a:bodyPr>
              <a:lstStyle/>
              <a:p>
                <a:pPr algn="r" eaLnBrk="1" hangingPunct="1">
                  <a:spcBef>
                    <a:spcPct val="50000"/>
                  </a:spcBef>
                  <a:buClr>
                    <a:srgbClr val="F0AB00"/>
                  </a:buClr>
                  <a:buSzPct val="80000"/>
                  <a:defRPr/>
                </a:pPr>
                <a:r>
                  <a:rPr lang="en-US" sz="965" b="1" kern="0" dirty="0">
                    <a:solidFill>
                      <a:srgbClr val="00B0F0"/>
                    </a:solidFill>
                    <a:ea typeface="Arial Unicode MS" pitchFamily="34" charset="-128"/>
                    <a:cs typeface="Arial Unicode MS" pitchFamily="34" charset="-128"/>
                  </a:rPr>
                  <a:t>Farm &amp; Field Data exchange</a:t>
                </a:r>
              </a:p>
            </p:txBody>
          </p:sp>
          <p:grpSp>
            <p:nvGrpSpPr>
              <p:cNvPr id="48163" name="Group 637"/>
              <p:cNvGrpSpPr>
                <a:grpSpLocks/>
              </p:cNvGrpSpPr>
              <p:nvPr/>
            </p:nvGrpSpPr>
            <p:grpSpPr bwMode="auto">
              <a:xfrm rot="5400000">
                <a:off x="3770484" y="1622277"/>
                <a:ext cx="684123" cy="469745"/>
                <a:chOff x="3240962" y="4247314"/>
                <a:chExt cx="640980" cy="440117"/>
              </a:xfrm>
            </p:grpSpPr>
            <p:sp>
              <p:nvSpPr>
                <p:cNvPr id="48225" name="Freeform 1231"/>
                <p:cNvSpPr>
                  <a:spLocks/>
                </p:cNvSpPr>
                <p:nvPr/>
              </p:nvSpPr>
              <p:spPr bwMode="auto">
                <a:xfrm>
                  <a:off x="3240962" y="4247314"/>
                  <a:ext cx="640980" cy="440117"/>
                </a:xfrm>
                <a:custGeom>
                  <a:avLst/>
                  <a:gdLst>
                    <a:gd name="T0" fmla="*/ 2147483646 w 263"/>
                    <a:gd name="T1" fmla="*/ 2147483646 h 181"/>
                    <a:gd name="T2" fmla="*/ 0 w 263"/>
                    <a:gd name="T3" fmla="*/ 2147483646 h 181"/>
                    <a:gd name="T4" fmla="*/ 0 w 263"/>
                    <a:gd name="T5" fmla="*/ 2147483646 h 181"/>
                    <a:gd name="T6" fmla="*/ 2147483646 w 263"/>
                    <a:gd name="T7" fmla="*/ 0 h 181"/>
                    <a:gd name="T8" fmla="*/ 2147483646 w 263"/>
                    <a:gd name="T9" fmla="*/ 0 h 181"/>
                    <a:gd name="T10" fmla="*/ 2147483646 w 263"/>
                    <a:gd name="T11" fmla="*/ 2147483646 h 181"/>
                    <a:gd name="T12" fmla="*/ 2147483646 w 263"/>
                    <a:gd name="T13" fmla="*/ 2147483646 h 181"/>
                    <a:gd name="T14" fmla="*/ 2147483646 w 263"/>
                    <a:gd name="T15" fmla="*/ 2147483646 h 181"/>
                    <a:gd name="T16" fmla="*/ 2147483646 w 263"/>
                    <a:gd name="T17" fmla="*/ 2147483646 h 1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3" h="181">
                      <a:moveTo>
                        <a:pt x="22" y="181"/>
                      </a:moveTo>
                      <a:cubicBezTo>
                        <a:pt x="10" y="181"/>
                        <a:pt x="0" y="169"/>
                        <a:pt x="0" y="155"/>
                      </a:cubicBezTo>
                      <a:cubicBezTo>
                        <a:pt x="0" y="26"/>
                        <a:pt x="0" y="26"/>
                        <a:pt x="0" y="26"/>
                      </a:cubicBezTo>
                      <a:cubicBezTo>
                        <a:pt x="0" y="12"/>
                        <a:pt x="10" y="0"/>
                        <a:pt x="22" y="0"/>
                      </a:cubicBezTo>
                      <a:cubicBezTo>
                        <a:pt x="241" y="0"/>
                        <a:pt x="241" y="0"/>
                        <a:pt x="241" y="0"/>
                      </a:cubicBezTo>
                      <a:cubicBezTo>
                        <a:pt x="253" y="0"/>
                        <a:pt x="263" y="12"/>
                        <a:pt x="263" y="26"/>
                      </a:cubicBezTo>
                      <a:cubicBezTo>
                        <a:pt x="263" y="155"/>
                        <a:pt x="263" y="155"/>
                        <a:pt x="263" y="155"/>
                      </a:cubicBezTo>
                      <a:cubicBezTo>
                        <a:pt x="263" y="169"/>
                        <a:pt x="253" y="181"/>
                        <a:pt x="241" y="181"/>
                      </a:cubicBezTo>
                      <a:lnTo>
                        <a:pt x="22" y="181"/>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26" name="Freeform 1232"/>
                <p:cNvSpPr>
                  <a:spLocks/>
                </p:cNvSpPr>
                <p:nvPr/>
              </p:nvSpPr>
              <p:spPr bwMode="auto">
                <a:xfrm>
                  <a:off x="3285267" y="4285718"/>
                  <a:ext cx="546458" cy="366271"/>
                </a:xfrm>
                <a:custGeom>
                  <a:avLst/>
                  <a:gdLst>
                    <a:gd name="T0" fmla="*/ 2147483646 w 225"/>
                    <a:gd name="T1" fmla="*/ 2147483646 h 151"/>
                    <a:gd name="T2" fmla="*/ 2147483646 w 225"/>
                    <a:gd name="T3" fmla="*/ 2147483646 h 151"/>
                    <a:gd name="T4" fmla="*/ 2147483646 w 225"/>
                    <a:gd name="T5" fmla="*/ 2147483646 h 151"/>
                    <a:gd name="T6" fmla="*/ 0 w 225"/>
                    <a:gd name="T7" fmla="*/ 2147483646 h 151"/>
                    <a:gd name="T8" fmla="*/ 0 w 225"/>
                    <a:gd name="T9" fmla="*/ 2147483646 h 151"/>
                    <a:gd name="T10" fmla="*/ 2147483646 w 225"/>
                    <a:gd name="T11" fmla="*/ 0 h 151"/>
                    <a:gd name="T12" fmla="*/ 2147483646 w 225"/>
                    <a:gd name="T13" fmla="*/ 0 h 151"/>
                    <a:gd name="T14" fmla="*/ 2147483646 w 225"/>
                    <a:gd name="T15" fmla="*/ 2147483646 h 151"/>
                    <a:gd name="T16" fmla="*/ 2147483646 w 225"/>
                    <a:gd name="T17" fmla="*/ 21474836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5" h="151">
                      <a:moveTo>
                        <a:pt x="225" y="141"/>
                      </a:moveTo>
                      <a:cubicBezTo>
                        <a:pt x="225" y="146"/>
                        <a:pt x="221" y="151"/>
                        <a:pt x="215" y="151"/>
                      </a:cubicBezTo>
                      <a:cubicBezTo>
                        <a:pt x="10" y="151"/>
                        <a:pt x="10" y="151"/>
                        <a:pt x="10" y="151"/>
                      </a:cubicBezTo>
                      <a:cubicBezTo>
                        <a:pt x="4" y="151"/>
                        <a:pt x="0" y="146"/>
                        <a:pt x="0" y="141"/>
                      </a:cubicBezTo>
                      <a:cubicBezTo>
                        <a:pt x="0" y="10"/>
                        <a:pt x="0" y="10"/>
                        <a:pt x="0" y="10"/>
                      </a:cubicBezTo>
                      <a:cubicBezTo>
                        <a:pt x="0" y="4"/>
                        <a:pt x="4" y="0"/>
                        <a:pt x="10" y="0"/>
                      </a:cubicBezTo>
                      <a:cubicBezTo>
                        <a:pt x="215" y="0"/>
                        <a:pt x="215" y="0"/>
                        <a:pt x="215" y="0"/>
                      </a:cubicBezTo>
                      <a:cubicBezTo>
                        <a:pt x="221" y="0"/>
                        <a:pt x="225" y="4"/>
                        <a:pt x="225" y="10"/>
                      </a:cubicBezTo>
                      <a:lnTo>
                        <a:pt x="225" y="1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27" name="Rectangle 1233"/>
                <p:cNvSpPr>
                  <a:spLocks noChangeArrowheads="1"/>
                </p:cNvSpPr>
                <p:nvPr/>
              </p:nvSpPr>
              <p:spPr bwMode="auto">
                <a:xfrm>
                  <a:off x="3846496" y="4454126"/>
                  <a:ext cx="23631" cy="26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grpSp>
          <p:grpSp>
            <p:nvGrpSpPr>
              <p:cNvPr id="48164" name="Group 593"/>
              <p:cNvGrpSpPr>
                <a:grpSpLocks/>
              </p:cNvGrpSpPr>
              <p:nvPr/>
            </p:nvGrpSpPr>
            <p:grpSpPr bwMode="auto">
              <a:xfrm>
                <a:off x="3994857" y="1943091"/>
                <a:ext cx="277772" cy="175760"/>
                <a:chOff x="5941134" y="3311252"/>
                <a:chExt cx="309107" cy="195586"/>
              </a:xfrm>
            </p:grpSpPr>
            <p:sp>
              <p:nvSpPr>
                <p:cNvPr id="48220" name="Freeform 136"/>
                <p:cNvSpPr>
                  <a:spLocks/>
                </p:cNvSpPr>
                <p:nvPr/>
              </p:nvSpPr>
              <p:spPr bwMode="auto">
                <a:xfrm>
                  <a:off x="5941134" y="3311252"/>
                  <a:ext cx="309107" cy="195586"/>
                </a:xfrm>
                <a:custGeom>
                  <a:avLst/>
                  <a:gdLst>
                    <a:gd name="T0" fmla="*/ 2147483646 w 226"/>
                    <a:gd name="T1" fmla="*/ 2147483646 h 143"/>
                    <a:gd name="T2" fmla="*/ 2147483646 w 226"/>
                    <a:gd name="T3" fmla="*/ 2147483646 h 143"/>
                    <a:gd name="T4" fmla="*/ 2147483646 w 226"/>
                    <a:gd name="T5" fmla="*/ 0 h 143"/>
                    <a:gd name="T6" fmla="*/ 0 w 226"/>
                    <a:gd name="T7" fmla="*/ 2147483646 h 143"/>
                    <a:gd name="T8" fmla="*/ 2147483646 w 226"/>
                    <a:gd name="T9" fmla="*/ 2147483646 h 143"/>
                    <a:gd name="T10" fmla="*/ 2147483646 w 226"/>
                    <a:gd name="T11" fmla="*/ 2147483646 h 143"/>
                    <a:gd name="T12" fmla="*/ 2147483646 w 226"/>
                    <a:gd name="T13" fmla="*/ 2147483646 h 143"/>
                    <a:gd name="T14" fmla="*/ 0 w 226"/>
                    <a:gd name="T15" fmla="*/ 2147483646 h 143"/>
                    <a:gd name="T16" fmla="*/ 2147483646 w 226"/>
                    <a:gd name="T17" fmla="*/ 2147483646 h 143"/>
                    <a:gd name="T18" fmla="*/ 2147483646 w 226"/>
                    <a:gd name="T19" fmla="*/ 2147483646 h 143"/>
                    <a:gd name="T20" fmla="*/ 2147483646 w 226"/>
                    <a:gd name="T21" fmla="*/ 2147483646 h 143"/>
                    <a:gd name="T22" fmla="*/ 0 w 226"/>
                    <a:gd name="T23" fmla="*/ 2147483646 h 143"/>
                    <a:gd name="T24" fmla="*/ 2147483646 w 226"/>
                    <a:gd name="T25" fmla="*/ 2147483646 h 143"/>
                    <a:gd name="T26" fmla="*/ 2147483646 w 226"/>
                    <a:gd name="T27" fmla="*/ 2147483646 h 143"/>
                    <a:gd name="T28" fmla="*/ 2147483646 w 226"/>
                    <a:gd name="T29" fmla="*/ 2147483646 h 143"/>
                    <a:gd name="T30" fmla="*/ 0 w 226"/>
                    <a:gd name="T31" fmla="*/ 2147483646 h 143"/>
                    <a:gd name="T32" fmla="*/ 2147483646 w 226"/>
                    <a:gd name="T33" fmla="*/ 2147483646 h 143"/>
                    <a:gd name="T34" fmla="*/ 2147483646 w 226"/>
                    <a:gd name="T35" fmla="*/ 2147483646 h 143"/>
                    <a:gd name="T36" fmla="*/ 2147483646 w 226"/>
                    <a:gd name="T37" fmla="*/ 2147483646 h 143"/>
                    <a:gd name="T38" fmla="*/ 0 w 226"/>
                    <a:gd name="T39" fmla="*/ 2147483646 h 143"/>
                    <a:gd name="T40" fmla="*/ 2147483646 w 226"/>
                    <a:gd name="T41" fmla="*/ 2147483646 h 143"/>
                    <a:gd name="T42" fmla="*/ 0 w 226"/>
                    <a:gd name="T43" fmla="*/ 2147483646 h 143"/>
                    <a:gd name="T44" fmla="*/ 2147483646 w 226"/>
                    <a:gd name="T45" fmla="*/ 2147483646 h 143"/>
                    <a:gd name="T46" fmla="*/ 2147483646 w 226"/>
                    <a:gd name="T47" fmla="*/ 2147483646 h 143"/>
                    <a:gd name="T48" fmla="*/ 2147483646 w 226"/>
                    <a:gd name="T49" fmla="*/ 2147483646 h 143"/>
                    <a:gd name="T50" fmla="*/ 2147483646 w 226"/>
                    <a:gd name="T51" fmla="*/ 2147483646 h 143"/>
                    <a:gd name="T52" fmla="*/ 2147483646 w 226"/>
                    <a:gd name="T53" fmla="*/ 2147483646 h 143"/>
                    <a:gd name="T54" fmla="*/ 2147483646 w 226"/>
                    <a:gd name="T55" fmla="*/ 2147483646 h 143"/>
                    <a:gd name="T56" fmla="*/ 2147483646 w 226"/>
                    <a:gd name="T57" fmla="*/ 2147483646 h 143"/>
                    <a:gd name="T58" fmla="*/ 2147483646 w 226"/>
                    <a:gd name="T59" fmla="*/ 2147483646 h 143"/>
                    <a:gd name="T60" fmla="*/ 2147483646 w 226"/>
                    <a:gd name="T61" fmla="*/ 2147483646 h 143"/>
                    <a:gd name="T62" fmla="*/ 2147483646 w 226"/>
                    <a:gd name="T63" fmla="*/ 2147483646 h 143"/>
                    <a:gd name="T64" fmla="*/ 2147483646 w 226"/>
                    <a:gd name="T65" fmla="*/ 2147483646 h 143"/>
                    <a:gd name="T66" fmla="*/ 2147483646 w 226"/>
                    <a:gd name="T67" fmla="*/ 2147483646 h 143"/>
                    <a:gd name="T68" fmla="*/ 2147483646 w 226"/>
                    <a:gd name="T69" fmla="*/ 2147483646 h 143"/>
                    <a:gd name="T70" fmla="*/ 2147483646 w 226"/>
                    <a:gd name="T71" fmla="*/ 2147483646 h 143"/>
                    <a:gd name="T72" fmla="*/ 2147483646 w 226"/>
                    <a:gd name="T73" fmla="*/ 2147483646 h 143"/>
                    <a:gd name="T74" fmla="*/ 2147483646 w 226"/>
                    <a:gd name="T75" fmla="*/ 2147483646 h 143"/>
                    <a:gd name="T76" fmla="*/ 2147483646 w 226"/>
                    <a:gd name="T77" fmla="*/ 2147483646 h 143"/>
                    <a:gd name="T78" fmla="*/ 2147483646 w 226"/>
                    <a:gd name="T79" fmla="*/ 2147483646 h 143"/>
                    <a:gd name="T80" fmla="*/ 2147483646 w 226"/>
                    <a:gd name="T81" fmla="*/ 2147483646 h 143"/>
                    <a:gd name="T82" fmla="*/ 2147483646 w 226"/>
                    <a:gd name="T83" fmla="*/ 2147483646 h 143"/>
                    <a:gd name="T84" fmla="*/ 2147483646 w 226"/>
                    <a:gd name="T85" fmla="*/ 2147483646 h 143"/>
                    <a:gd name="T86" fmla="*/ 2147483646 w 226"/>
                    <a:gd name="T87" fmla="*/ 2147483646 h 143"/>
                    <a:gd name="T88" fmla="*/ 2147483646 w 226"/>
                    <a:gd name="T89" fmla="*/ 2147483646 h 143"/>
                    <a:gd name="T90" fmla="*/ 2147483646 w 226"/>
                    <a:gd name="T91" fmla="*/ 2147483646 h 143"/>
                    <a:gd name="T92" fmla="*/ 2147483646 w 226"/>
                    <a:gd name="T93" fmla="*/ 2147483646 h 143"/>
                    <a:gd name="T94" fmla="*/ 2147483646 w 226"/>
                    <a:gd name="T95" fmla="*/ 2147483646 h 143"/>
                    <a:gd name="T96" fmla="*/ 2147483646 w 226"/>
                    <a:gd name="T97" fmla="*/ 2147483646 h 143"/>
                    <a:gd name="T98" fmla="*/ 2147483646 w 226"/>
                    <a:gd name="T99" fmla="*/ 2147483646 h 143"/>
                    <a:gd name="T100" fmla="*/ 2147483646 w 226"/>
                    <a:gd name="T101" fmla="*/ 2147483646 h 143"/>
                    <a:gd name="T102" fmla="*/ 2147483646 w 226"/>
                    <a:gd name="T103" fmla="*/ 2147483646 h 143"/>
                    <a:gd name="T104" fmla="*/ 2147483646 w 226"/>
                    <a:gd name="T105" fmla="*/ 2147483646 h 143"/>
                    <a:gd name="T106" fmla="*/ 2147483646 w 226"/>
                    <a:gd name="T107" fmla="*/ 2147483646 h 143"/>
                    <a:gd name="T108" fmla="*/ 2147483646 w 226"/>
                    <a:gd name="T109" fmla="*/ 2147483646 h 143"/>
                    <a:gd name="T110" fmla="*/ 2147483646 w 226"/>
                    <a:gd name="T111" fmla="*/ 2147483646 h 143"/>
                    <a:gd name="T112" fmla="*/ 2147483646 w 226"/>
                    <a:gd name="T113" fmla="*/ 2147483646 h 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6" h="143">
                      <a:moveTo>
                        <a:pt x="226" y="135"/>
                      </a:moveTo>
                      <a:lnTo>
                        <a:pt x="220" y="135"/>
                      </a:lnTo>
                      <a:lnTo>
                        <a:pt x="220" y="4"/>
                      </a:lnTo>
                      <a:lnTo>
                        <a:pt x="10" y="4"/>
                      </a:lnTo>
                      <a:lnTo>
                        <a:pt x="10" y="0"/>
                      </a:lnTo>
                      <a:lnTo>
                        <a:pt x="8" y="0"/>
                      </a:lnTo>
                      <a:lnTo>
                        <a:pt x="8" y="4"/>
                      </a:lnTo>
                      <a:lnTo>
                        <a:pt x="0" y="4"/>
                      </a:lnTo>
                      <a:lnTo>
                        <a:pt x="0" y="6"/>
                      </a:lnTo>
                      <a:lnTo>
                        <a:pt x="8" y="6"/>
                      </a:lnTo>
                      <a:lnTo>
                        <a:pt x="8" y="19"/>
                      </a:lnTo>
                      <a:lnTo>
                        <a:pt x="3" y="19"/>
                      </a:lnTo>
                      <a:lnTo>
                        <a:pt x="3" y="20"/>
                      </a:lnTo>
                      <a:lnTo>
                        <a:pt x="8" y="20"/>
                      </a:lnTo>
                      <a:lnTo>
                        <a:pt x="8" y="32"/>
                      </a:lnTo>
                      <a:lnTo>
                        <a:pt x="0" y="32"/>
                      </a:lnTo>
                      <a:lnTo>
                        <a:pt x="0" y="35"/>
                      </a:lnTo>
                      <a:lnTo>
                        <a:pt x="8" y="35"/>
                      </a:lnTo>
                      <a:lnTo>
                        <a:pt x="8" y="47"/>
                      </a:lnTo>
                      <a:lnTo>
                        <a:pt x="3" y="47"/>
                      </a:lnTo>
                      <a:lnTo>
                        <a:pt x="3" y="49"/>
                      </a:lnTo>
                      <a:lnTo>
                        <a:pt x="8" y="49"/>
                      </a:lnTo>
                      <a:lnTo>
                        <a:pt x="8" y="62"/>
                      </a:lnTo>
                      <a:lnTo>
                        <a:pt x="0" y="62"/>
                      </a:lnTo>
                      <a:lnTo>
                        <a:pt x="0" y="63"/>
                      </a:lnTo>
                      <a:lnTo>
                        <a:pt x="8" y="63"/>
                      </a:lnTo>
                      <a:lnTo>
                        <a:pt x="8" y="76"/>
                      </a:lnTo>
                      <a:lnTo>
                        <a:pt x="3" y="76"/>
                      </a:lnTo>
                      <a:lnTo>
                        <a:pt x="3" y="77"/>
                      </a:lnTo>
                      <a:lnTo>
                        <a:pt x="8" y="77"/>
                      </a:lnTo>
                      <a:lnTo>
                        <a:pt x="8" y="90"/>
                      </a:lnTo>
                      <a:lnTo>
                        <a:pt x="0" y="90"/>
                      </a:lnTo>
                      <a:lnTo>
                        <a:pt x="0" y="92"/>
                      </a:lnTo>
                      <a:lnTo>
                        <a:pt x="8" y="92"/>
                      </a:lnTo>
                      <a:lnTo>
                        <a:pt x="8" y="104"/>
                      </a:lnTo>
                      <a:lnTo>
                        <a:pt x="3" y="104"/>
                      </a:lnTo>
                      <a:lnTo>
                        <a:pt x="3" y="107"/>
                      </a:lnTo>
                      <a:lnTo>
                        <a:pt x="8" y="107"/>
                      </a:lnTo>
                      <a:lnTo>
                        <a:pt x="8" y="119"/>
                      </a:lnTo>
                      <a:lnTo>
                        <a:pt x="0" y="119"/>
                      </a:lnTo>
                      <a:lnTo>
                        <a:pt x="0" y="120"/>
                      </a:lnTo>
                      <a:lnTo>
                        <a:pt x="8" y="120"/>
                      </a:lnTo>
                      <a:lnTo>
                        <a:pt x="8" y="135"/>
                      </a:lnTo>
                      <a:lnTo>
                        <a:pt x="0" y="135"/>
                      </a:lnTo>
                      <a:lnTo>
                        <a:pt x="0" y="137"/>
                      </a:lnTo>
                      <a:lnTo>
                        <a:pt x="8" y="137"/>
                      </a:lnTo>
                      <a:lnTo>
                        <a:pt x="8" y="143"/>
                      </a:lnTo>
                      <a:lnTo>
                        <a:pt x="10" y="143"/>
                      </a:lnTo>
                      <a:lnTo>
                        <a:pt x="10" y="137"/>
                      </a:lnTo>
                      <a:lnTo>
                        <a:pt x="23" y="137"/>
                      </a:lnTo>
                      <a:lnTo>
                        <a:pt x="23" y="140"/>
                      </a:lnTo>
                      <a:lnTo>
                        <a:pt x="25" y="140"/>
                      </a:lnTo>
                      <a:lnTo>
                        <a:pt x="25" y="137"/>
                      </a:lnTo>
                      <a:lnTo>
                        <a:pt x="38" y="137"/>
                      </a:lnTo>
                      <a:lnTo>
                        <a:pt x="38" y="143"/>
                      </a:lnTo>
                      <a:lnTo>
                        <a:pt x="40" y="143"/>
                      </a:lnTo>
                      <a:lnTo>
                        <a:pt x="40" y="137"/>
                      </a:lnTo>
                      <a:lnTo>
                        <a:pt x="53" y="137"/>
                      </a:lnTo>
                      <a:lnTo>
                        <a:pt x="53" y="140"/>
                      </a:lnTo>
                      <a:lnTo>
                        <a:pt x="55" y="140"/>
                      </a:lnTo>
                      <a:lnTo>
                        <a:pt x="55" y="137"/>
                      </a:lnTo>
                      <a:lnTo>
                        <a:pt x="68" y="137"/>
                      </a:lnTo>
                      <a:lnTo>
                        <a:pt x="68" y="140"/>
                      </a:lnTo>
                      <a:lnTo>
                        <a:pt x="68" y="143"/>
                      </a:lnTo>
                      <a:lnTo>
                        <a:pt x="70" y="143"/>
                      </a:lnTo>
                      <a:lnTo>
                        <a:pt x="70" y="137"/>
                      </a:lnTo>
                      <a:lnTo>
                        <a:pt x="84" y="137"/>
                      </a:lnTo>
                      <a:lnTo>
                        <a:pt x="84" y="140"/>
                      </a:lnTo>
                      <a:lnTo>
                        <a:pt x="85" y="140"/>
                      </a:lnTo>
                      <a:lnTo>
                        <a:pt x="85" y="137"/>
                      </a:lnTo>
                      <a:lnTo>
                        <a:pt x="98" y="137"/>
                      </a:lnTo>
                      <a:lnTo>
                        <a:pt x="98" y="143"/>
                      </a:lnTo>
                      <a:lnTo>
                        <a:pt x="100" y="143"/>
                      </a:lnTo>
                      <a:lnTo>
                        <a:pt x="100" y="140"/>
                      </a:lnTo>
                      <a:lnTo>
                        <a:pt x="100" y="137"/>
                      </a:lnTo>
                      <a:lnTo>
                        <a:pt x="113" y="137"/>
                      </a:lnTo>
                      <a:lnTo>
                        <a:pt x="113" y="140"/>
                      </a:lnTo>
                      <a:lnTo>
                        <a:pt x="115" y="140"/>
                      </a:lnTo>
                      <a:lnTo>
                        <a:pt x="115" y="137"/>
                      </a:lnTo>
                      <a:lnTo>
                        <a:pt x="129" y="137"/>
                      </a:lnTo>
                      <a:lnTo>
                        <a:pt x="129" y="143"/>
                      </a:lnTo>
                      <a:lnTo>
                        <a:pt x="130" y="143"/>
                      </a:lnTo>
                      <a:lnTo>
                        <a:pt x="130" y="137"/>
                      </a:lnTo>
                      <a:lnTo>
                        <a:pt x="143" y="137"/>
                      </a:lnTo>
                      <a:lnTo>
                        <a:pt x="143" y="140"/>
                      </a:lnTo>
                      <a:lnTo>
                        <a:pt x="145" y="140"/>
                      </a:lnTo>
                      <a:lnTo>
                        <a:pt x="145" y="137"/>
                      </a:lnTo>
                      <a:lnTo>
                        <a:pt x="158" y="137"/>
                      </a:lnTo>
                      <a:lnTo>
                        <a:pt x="158" y="140"/>
                      </a:lnTo>
                      <a:lnTo>
                        <a:pt x="158" y="143"/>
                      </a:lnTo>
                      <a:lnTo>
                        <a:pt x="160" y="143"/>
                      </a:lnTo>
                      <a:lnTo>
                        <a:pt x="160" y="137"/>
                      </a:lnTo>
                      <a:lnTo>
                        <a:pt x="174" y="137"/>
                      </a:lnTo>
                      <a:lnTo>
                        <a:pt x="174" y="140"/>
                      </a:lnTo>
                      <a:lnTo>
                        <a:pt x="175" y="140"/>
                      </a:lnTo>
                      <a:lnTo>
                        <a:pt x="175" y="137"/>
                      </a:lnTo>
                      <a:lnTo>
                        <a:pt x="188" y="137"/>
                      </a:lnTo>
                      <a:lnTo>
                        <a:pt x="188" y="143"/>
                      </a:lnTo>
                      <a:lnTo>
                        <a:pt x="190" y="143"/>
                      </a:lnTo>
                      <a:lnTo>
                        <a:pt x="190" y="140"/>
                      </a:lnTo>
                      <a:lnTo>
                        <a:pt x="190" y="137"/>
                      </a:lnTo>
                      <a:lnTo>
                        <a:pt x="203" y="137"/>
                      </a:lnTo>
                      <a:lnTo>
                        <a:pt x="203" y="140"/>
                      </a:lnTo>
                      <a:lnTo>
                        <a:pt x="205" y="140"/>
                      </a:lnTo>
                      <a:lnTo>
                        <a:pt x="205" y="137"/>
                      </a:lnTo>
                      <a:lnTo>
                        <a:pt x="219" y="137"/>
                      </a:lnTo>
                      <a:lnTo>
                        <a:pt x="219" y="143"/>
                      </a:lnTo>
                      <a:lnTo>
                        <a:pt x="220" y="143"/>
                      </a:lnTo>
                      <a:lnTo>
                        <a:pt x="220" y="137"/>
                      </a:lnTo>
                      <a:lnTo>
                        <a:pt x="226" y="137"/>
                      </a:lnTo>
                      <a:lnTo>
                        <a:pt x="226" y="13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21" name="Rectangle 137"/>
                <p:cNvSpPr>
                  <a:spLocks noChangeArrowheads="1"/>
                </p:cNvSpPr>
                <p:nvPr/>
              </p:nvSpPr>
              <p:spPr bwMode="auto">
                <a:xfrm>
                  <a:off x="5954811" y="3319458"/>
                  <a:ext cx="285856" cy="176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48222" name="Rectangle 138"/>
                <p:cNvSpPr>
                  <a:spLocks noChangeArrowheads="1"/>
                </p:cNvSpPr>
                <p:nvPr/>
              </p:nvSpPr>
              <p:spPr bwMode="auto">
                <a:xfrm>
                  <a:off x="5994476" y="3434348"/>
                  <a:ext cx="42400" cy="6291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48223" name="Rectangle 139"/>
                <p:cNvSpPr>
                  <a:spLocks noChangeArrowheads="1"/>
                </p:cNvSpPr>
                <p:nvPr/>
              </p:nvSpPr>
              <p:spPr bwMode="auto">
                <a:xfrm>
                  <a:off x="6075171" y="3396051"/>
                  <a:ext cx="43767" cy="10121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sp>
              <p:nvSpPr>
                <p:cNvPr id="48224" name="Rectangle 140"/>
                <p:cNvSpPr>
                  <a:spLocks noChangeArrowheads="1"/>
                </p:cNvSpPr>
                <p:nvPr/>
              </p:nvSpPr>
              <p:spPr bwMode="auto">
                <a:xfrm>
                  <a:off x="6157235" y="3355022"/>
                  <a:ext cx="45135" cy="142244"/>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solidFill>
                      <a:srgbClr val="000000"/>
                    </a:solidFill>
                  </a:endParaRPr>
                </a:p>
              </p:txBody>
            </p:sp>
          </p:grpSp>
          <p:sp>
            <p:nvSpPr>
              <p:cNvPr id="654" name="TextBox 132"/>
              <p:cNvSpPr txBox="1">
                <a:spLocks noChangeArrowheads="1"/>
              </p:cNvSpPr>
              <p:nvPr/>
            </p:nvSpPr>
            <p:spPr bwMode="auto">
              <a:xfrm>
                <a:off x="1688657" y="1650575"/>
                <a:ext cx="1765671" cy="232178"/>
              </a:xfrm>
              <a:prstGeom prst="rect">
                <a:avLst/>
              </a:prstGeom>
              <a:noFill/>
              <a:ln w="9525">
                <a:noFill/>
                <a:miter lim="800000"/>
                <a:headEnd/>
                <a:tailEnd/>
              </a:ln>
            </p:spPr>
            <p:txBody>
              <a:bodyPr>
                <a:spAutoFit/>
              </a:bodyPr>
              <a:lstStyle/>
              <a:p>
                <a:pPr algn="r" eaLnBrk="1" hangingPunct="1">
                  <a:defRPr/>
                </a:pPr>
                <a:r>
                  <a:rPr lang="en-US" sz="789" b="1" dirty="0">
                    <a:solidFill>
                      <a:prstClr val="black"/>
                    </a:solidFill>
                  </a:rPr>
                  <a:t>Tech.  &amp; Solution Provider </a:t>
                </a:r>
              </a:p>
            </p:txBody>
          </p:sp>
          <p:sp>
            <p:nvSpPr>
              <p:cNvPr id="656" name="TextBox 132"/>
              <p:cNvSpPr txBox="1">
                <a:spLocks noChangeArrowheads="1"/>
              </p:cNvSpPr>
              <p:nvPr/>
            </p:nvSpPr>
            <p:spPr bwMode="auto">
              <a:xfrm>
                <a:off x="6285935" y="2405582"/>
                <a:ext cx="1466521" cy="232177"/>
              </a:xfrm>
              <a:prstGeom prst="rect">
                <a:avLst/>
              </a:prstGeom>
              <a:noFill/>
              <a:ln w="9525">
                <a:noFill/>
                <a:miter lim="800000"/>
                <a:headEnd/>
                <a:tailEnd/>
              </a:ln>
            </p:spPr>
            <p:txBody>
              <a:bodyPr>
                <a:spAutoFit/>
              </a:bodyPr>
              <a:lstStyle/>
              <a:p>
                <a:pPr eaLnBrk="1" hangingPunct="1">
                  <a:defRPr/>
                </a:pPr>
                <a:r>
                  <a:rPr lang="en-US" sz="789" b="1" dirty="0">
                    <a:solidFill>
                      <a:prstClr val="black"/>
                    </a:solidFill>
                  </a:rPr>
                  <a:t>Seed Producer</a:t>
                </a:r>
              </a:p>
            </p:txBody>
          </p:sp>
          <p:sp>
            <p:nvSpPr>
              <p:cNvPr id="658" name="TextBox 132"/>
              <p:cNvSpPr txBox="1">
                <a:spLocks noChangeArrowheads="1"/>
              </p:cNvSpPr>
              <p:nvPr/>
            </p:nvSpPr>
            <p:spPr bwMode="auto">
              <a:xfrm>
                <a:off x="6667608" y="4029103"/>
                <a:ext cx="1389155" cy="230457"/>
              </a:xfrm>
              <a:prstGeom prst="rect">
                <a:avLst/>
              </a:prstGeom>
              <a:noFill/>
              <a:ln w="9525">
                <a:noFill/>
                <a:miter lim="800000"/>
                <a:headEnd/>
                <a:tailEnd/>
              </a:ln>
            </p:spPr>
            <p:txBody>
              <a:bodyPr>
                <a:spAutoFit/>
              </a:bodyPr>
              <a:lstStyle/>
              <a:p>
                <a:pPr eaLnBrk="1" hangingPunct="1">
                  <a:defRPr/>
                </a:pPr>
                <a:r>
                  <a:rPr lang="en-US" sz="789" b="1" dirty="0">
                    <a:solidFill>
                      <a:prstClr val="black"/>
                    </a:solidFill>
                  </a:rPr>
                  <a:t>Fertilizer Companies</a:t>
                </a:r>
              </a:p>
            </p:txBody>
          </p:sp>
          <p:sp>
            <p:nvSpPr>
              <p:cNvPr id="659" name="TextBox 132"/>
              <p:cNvSpPr txBox="1">
                <a:spLocks noChangeArrowheads="1"/>
              </p:cNvSpPr>
              <p:nvPr/>
            </p:nvSpPr>
            <p:spPr bwMode="auto">
              <a:xfrm>
                <a:off x="5850964" y="5401528"/>
                <a:ext cx="2042471" cy="232177"/>
              </a:xfrm>
              <a:prstGeom prst="rect">
                <a:avLst/>
              </a:prstGeom>
              <a:noFill/>
              <a:ln w="9525">
                <a:noFill/>
                <a:miter lim="800000"/>
                <a:headEnd/>
                <a:tailEnd/>
              </a:ln>
            </p:spPr>
            <p:txBody>
              <a:bodyPr>
                <a:spAutoFit/>
              </a:bodyPr>
              <a:lstStyle/>
              <a:p>
                <a:pPr eaLnBrk="1" hangingPunct="1">
                  <a:defRPr/>
                </a:pPr>
                <a:r>
                  <a:rPr lang="en-US" sz="789" b="1" dirty="0">
                    <a:solidFill>
                      <a:prstClr val="black"/>
                    </a:solidFill>
                  </a:rPr>
                  <a:t>Machine Manufacturer</a:t>
                </a:r>
              </a:p>
            </p:txBody>
          </p:sp>
          <p:grpSp>
            <p:nvGrpSpPr>
              <p:cNvPr id="48169" name="Group 660"/>
              <p:cNvGrpSpPr>
                <a:grpSpLocks/>
              </p:cNvGrpSpPr>
              <p:nvPr/>
            </p:nvGrpSpPr>
            <p:grpSpPr bwMode="auto">
              <a:xfrm>
                <a:off x="3387451" y="5091244"/>
                <a:ext cx="678257" cy="600296"/>
                <a:chOff x="5861122" y="1592331"/>
                <a:chExt cx="713955" cy="631890"/>
              </a:xfrm>
            </p:grpSpPr>
            <p:sp>
              <p:nvSpPr>
                <p:cNvPr id="48195" name="Oval 59"/>
                <p:cNvSpPr>
                  <a:spLocks noChangeArrowheads="1"/>
                </p:cNvSpPr>
                <p:nvPr/>
              </p:nvSpPr>
              <p:spPr bwMode="auto">
                <a:xfrm>
                  <a:off x="5891212" y="1592331"/>
                  <a:ext cx="631891" cy="631890"/>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ltLang="en-US">
                    <a:solidFill>
                      <a:srgbClr val="000000"/>
                    </a:solidFill>
                  </a:endParaRPr>
                </a:p>
              </p:txBody>
            </p:sp>
            <p:sp>
              <p:nvSpPr>
                <p:cNvPr id="48196" name="Freeform 60"/>
                <p:cNvSpPr>
                  <a:spLocks noEditPoints="1"/>
                </p:cNvSpPr>
                <p:nvPr/>
              </p:nvSpPr>
              <p:spPr bwMode="auto">
                <a:xfrm>
                  <a:off x="6073121" y="1827580"/>
                  <a:ext cx="433571" cy="83431"/>
                </a:xfrm>
                <a:custGeom>
                  <a:avLst/>
                  <a:gdLst>
                    <a:gd name="T0" fmla="*/ 2147483646 w 275"/>
                    <a:gd name="T1" fmla="*/ 2147483646 h 53"/>
                    <a:gd name="T2" fmla="*/ 2147483646 w 275"/>
                    <a:gd name="T3" fmla="*/ 2147483646 h 53"/>
                    <a:gd name="T4" fmla="*/ 2147483646 w 275"/>
                    <a:gd name="T5" fmla="*/ 2147483646 h 53"/>
                    <a:gd name="T6" fmla="*/ 2147483646 w 275"/>
                    <a:gd name="T7" fmla="*/ 2147483646 h 53"/>
                    <a:gd name="T8" fmla="*/ 2147483646 w 275"/>
                    <a:gd name="T9" fmla="*/ 2147483646 h 53"/>
                    <a:gd name="T10" fmla="*/ 2147483646 w 275"/>
                    <a:gd name="T11" fmla="*/ 2147483646 h 53"/>
                    <a:gd name="T12" fmla="*/ 2147483646 w 275"/>
                    <a:gd name="T13" fmla="*/ 2147483646 h 53"/>
                    <a:gd name="T14" fmla="*/ 2147483646 w 275"/>
                    <a:gd name="T15" fmla="*/ 2147483646 h 53"/>
                    <a:gd name="T16" fmla="*/ 2147483646 w 275"/>
                    <a:gd name="T17" fmla="*/ 2147483646 h 53"/>
                    <a:gd name="T18" fmla="*/ 2147483646 w 275"/>
                    <a:gd name="T19" fmla="*/ 2147483646 h 53"/>
                    <a:gd name="T20" fmla="*/ 2147483646 w 275"/>
                    <a:gd name="T21" fmla="*/ 2147483646 h 53"/>
                    <a:gd name="T22" fmla="*/ 2147483646 w 275"/>
                    <a:gd name="T23" fmla="*/ 2147483646 h 53"/>
                    <a:gd name="T24" fmla="*/ 2147483646 w 275"/>
                    <a:gd name="T25" fmla="*/ 2147483646 h 53"/>
                    <a:gd name="T26" fmla="*/ 2147483646 w 275"/>
                    <a:gd name="T27" fmla="*/ 2147483646 h 53"/>
                    <a:gd name="T28" fmla="*/ 2147483646 w 275"/>
                    <a:gd name="T29" fmla="*/ 2147483646 h 53"/>
                    <a:gd name="T30" fmla="*/ 2147483646 w 275"/>
                    <a:gd name="T31" fmla="*/ 2147483646 h 53"/>
                    <a:gd name="T32" fmla="*/ 2147483646 w 275"/>
                    <a:gd name="T33" fmla="*/ 2147483646 h 53"/>
                    <a:gd name="T34" fmla="*/ 2147483646 w 275"/>
                    <a:gd name="T35" fmla="*/ 2147483646 h 53"/>
                    <a:gd name="T36" fmla="*/ 2147483646 w 275"/>
                    <a:gd name="T37" fmla="*/ 2147483646 h 53"/>
                    <a:gd name="T38" fmla="*/ 2147483646 w 275"/>
                    <a:gd name="T39" fmla="*/ 2147483646 h 53"/>
                    <a:gd name="T40" fmla="*/ 2147483646 w 275"/>
                    <a:gd name="T41" fmla="*/ 2147483646 h 53"/>
                    <a:gd name="T42" fmla="*/ 2147483646 w 275"/>
                    <a:gd name="T43" fmla="*/ 2147483646 h 53"/>
                    <a:gd name="T44" fmla="*/ 2147483646 w 275"/>
                    <a:gd name="T45" fmla="*/ 2147483646 h 53"/>
                    <a:gd name="T46" fmla="*/ 2147483646 w 275"/>
                    <a:gd name="T47" fmla="*/ 2147483646 h 53"/>
                    <a:gd name="T48" fmla="*/ 2147483646 w 275"/>
                    <a:gd name="T49" fmla="*/ 2147483646 h 53"/>
                    <a:gd name="T50" fmla="*/ 2147483646 w 275"/>
                    <a:gd name="T51" fmla="*/ 2147483646 h 53"/>
                    <a:gd name="T52" fmla="*/ 2147483646 w 275"/>
                    <a:gd name="T53" fmla="*/ 2147483646 h 53"/>
                    <a:gd name="T54" fmla="*/ 2147483646 w 275"/>
                    <a:gd name="T55" fmla="*/ 2147483646 h 53"/>
                    <a:gd name="T56" fmla="*/ 2147483646 w 275"/>
                    <a:gd name="T57" fmla="*/ 2147483646 h 53"/>
                    <a:gd name="T58" fmla="*/ 2147483646 w 275"/>
                    <a:gd name="T59" fmla="*/ 2147483646 h 53"/>
                    <a:gd name="T60" fmla="*/ 2147483646 w 275"/>
                    <a:gd name="T61" fmla="*/ 2147483646 h 53"/>
                    <a:gd name="T62" fmla="*/ 2147483646 w 275"/>
                    <a:gd name="T63" fmla="*/ 2147483646 h 53"/>
                    <a:gd name="T64" fmla="*/ 2147483646 w 275"/>
                    <a:gd name="T65" fmla="*/ 2147483646 h 53"/>
                    <a:gd name="T66" fmla="*/ 2147483646 w 275"/>
                    <a:gd name="T67" fmla="*/ 0 h 53"/>
                    <a:gd name="T68" fmla="*/ 2147483646 w 275"/>
                    <a:gd name="T69" fmla="*/ 2147483646 h 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5" h="53">
                      <a:moveTo>
                        <a:pt x="91" y="53"/>
                      </a:moveTo>
                      <a:cubicBezTo>
                        <a:pt x="90" y="41"/>
                        <a:pt x="90" y="41"/>
                        <a:pt x="90" y="41"/>
                      </a:cubicBezTo>
                      <a:cubicBezTo>
                        <a:pt x="93" y="41"/>
                        <a:pt x="96" y="41"/>
                        <a:pt x="98" y="40"/>
                      </a:cubicBezTo>
                      <a:cubicBezTo>
                        <a:pt x="99" y="52"/>
                        <a:pt x="99" y="52"/>
                        <a:pt x="99" y="52"/>
                      </a:cubicBezTo>
                      <a:cubicBezTo>
                        <a:pt x="96" y="53"/>
                        <a:pt x="93" y="53"/>
                        <a:pt x="91" y="53"/>
                      </a:cubicBezTo>
                      <a:close/>
                      <a:moveTo>
                        <a:pt x="62" y="52"/>
                      </a:moveTo>
                      <a:cubicBezTo>
                        <a:pt x="60" y="52"/>
                        <a:pt x="57" y="52"/>
                        <a:pt x="54" y="52"/>
                      </a:cubicBezTo>
                      <a:cubicBezTo>
                        <a:pt x="55" y="40"/>
                        <a:pt x="55" y="40"/>
                        <a:pt x="55" y="40"/>
                      </a:cubicBezTo>
                      <a:cubicBezTo>
                        <a:pt x="57" y="40"/>
                        <a:pt x="60" y="40"/>
                        <a:pt x="63" y="40"/>
                      </a:cubicBezTo>
                      <a:lnTo>
                        <a:pt x="62" y="52"/>
                      </a:lnTo>
                      <a:close/>
                      <a:moveTo>
                        <a:pt x="109" y="52"/>
                      </a:moveTo>
                      <a:cubicBezTo>
                        <a:pt x="108" y="40"/>
                        <a:pt x="108" y="40"/>
                        <a:pt x="108" y="40"/>
                      </a:cubicBezTo>
                      <a:cubicBezTo>
                        <a:pt x="111" y="40"/>
                        <a:pt x="114" y="40"/>
                        <a:pt x="116" y="40"/>
                      </a:cubicBezTo>
                      <a:cubicBezTo>
                        <a:pt x="117" y="52"/>
                        <a:pt x="117" y="52"/>
                        <a:pt x="117" y="52"/>
                      </a:cubicBezTo>
                      <a:cubicBezTo>
                        <a:pt x="114" y="52"/>
                        <a:pt x="112" y="52"/>
                        <a:pt x="109" y="52"/>
                      </a:cubicBezTo>
                      <a:close/>
                      <a:moveTo>
                        <a:pt x="44" y="51"/>
                      </a:moveTo>
                      <a:cubicBezTo>
                        <a:pt x="41" y="51"/>
                        <a:pt x="39" y="51"/>
                        <a:pt x="36" y="50"/>
                      </a:cubicBezTo>
                      <a:cubicBezTo>
                        <a:pt x="37" y="38"/>
                        <a:pt x="37" y="38"/>
                        <a:pt x="37" y="38"/>
                      </a:cubicBezTo>
                      <a:cubicBezTo>
                        <a:pt x="40" y="39"/>
                        <a:pt x="42" y="39"/>
                        <a:pt x="45" y="39"/>
                      </a:cubicBezTo>
                      <a:lnTo>
                        <a:pt x="44" y="51"/>
                      </a:lnTo>
                      <a:close/>
                      <a:moveTo>
                        <a:pt x="127" y="51"/>
                      </a:moveTo>
                      <a:cubicBezTo>
                        <a:pt x="126" y="39"/>
                        <a:pt x="126" y="39"/>
                        <a:pt x="126" y="39"/>
                      </a:cubicBezTo>
                      <a:cubicBezTo>
                        <a:pt x="129" y="39"/>
                        <a:pt x="131" y="39"/>
                        <a:pt x="134" y="38"/>
                      </a:cubicBezTo>
                      <a:cubicBezTo>
                        <a:pt x="135" y="50"/>
                        <a:pt x="135" y="50"/>
                        <a:pt x="135" y="50"/>
                      </a:cubicBezTo>
                      <a:cubicBezTo>
                        <a:pt x="132" y="51"/>
                        <a:pt x="130" y="51"/>
                        <a:pt x="127" y="51"/>
                      </a:cubicBezTo>
                      <a:close/>
                      <a:moveTo>
                        <a:pt x="26" y="49"/>
                      </a:moveTo>
                      <a:cubicBezTo>
                        <a:pt x="23" y="49"/>
                        <a:pt x="20" y="49"/>
                        <a:pt x="18" y="48"/>
                      </a:cubicBezTo>
                      <a:cubicBezTo>
                        <a:pt x="19" y="36"/>
                        <a:pt x="19" y="36"/>
                        <a:pt x="19" y="36"/>
                      </a:cubicBezTo>
                      <a:cubicBezTo>
                        <a:pt x="22" y="37"/>
                        <a:pt x="25" y="37"/>
                        <a:pt x="27" y="37"/>
                      </a:cubicBezTo>
                      <a:lnTo>
                        <a:pt x="26" y="49"/>
                      </a:lnTo>
                      <a:close/>
                      <a:moveTo>
                        <a:pt x="145" y="49"/>
                      </a:moveTo>
                      <a:cubicBezTo>
                        <a:pt x="144" y="37"/>
                        <a:pt x="144" y="37"/>
                        <a:pt x="144" y="37"/>
                      </a:cubicBezTo>
                      <a:cubicBezTo>
                        <a:pt x="146" y="37"/>
                        <a:pt x="149" y="37"/>
                        <a:pt x="152" y="36"/>
                      </a:cubicBezTo>
                      <a:cubicBezTo>
                        <a:pt x="153" y="48"/>
                        <a:pt x="153" y="48"/>
                        <a:pt x="153" y="48"/>
                      </a:cubicBezTo>
                      <a:cubicBezTo>
                        <a:pt x="151" y="49"/>
                        <a:pt x="148" y="49"/>
                        <a:pt x="145" y="49"/>
                      </a:cubicBezTo>
                      <a:close/>
                      <a:moveTo>
                        <a:pt x="8" y="47"/>
                      </a:moveTo>
                      <a:cubicBezTo>
                        <a:pt x="5" y="46"/>
                        <a:pt x="2" y="46"/>
                        <a:pt x="0" y="46"/>
                      </a:cubicBezTo>
                      <a:cubicBezTo>
                        <a:pt x="2" y="34"/>
                        <a:pt x="2" y="34"/>
                        <a:pt x="2" y="34"/>
                      </a:cubicBezTo>
                      <a:cubicBezTo>
                        <a:pt x="4" y="34"/>
                        <a:pt x="7" y="35"/>
                        <a:pt x="10" y="35"/>
                      </a:cubicBezTo>
                      <a:lnTo>
                        <a:pt x="8" y="47"/>
                      </a:lnTo>
                      <a:close/>
                      <a:moveTo>
                        <a:pt x="163" y="47"/>
                      </a:moveTo>
                      <a:cubicBezTo>
                        <a:pt x="161" y="35"/>
                        <a:pt x="161" y="35"/>
                        <a:pt x="161" y="35"/>
                      </a:cubicBezTo>
                      <a:cubicBezTo>
                        <a:pt x="164" y="35"/>
                        <a:pt x="167" y="34"/>
                        <a:pt x="169" y="34"/>
                      </a:cubicBezTo>
                      <a:cubicBezTo>
                        <a:pt x="171" y="45"/>
                        <a:pt x="171" y="45"/>
                        <a:pt x="171" y="45"/>
                      </a:cubicBezTo>
                      <a:cubicBezTo>
                        <a:pt x="169" y="46"/>
                        <a:pt x="166" y="46"/>
                        <a:pt x="163" y="47"/>
                      </a:cubicBezTo>
                      <a:close/>
                      <a:moveTo>
                        <a:pt x="181" y="44"/>
                      </a:moveTo>
                      <a:cubicBezTo>
                        <a:pt x="179" y="32"/>
                        <a:pt x="179" y="32"/>
                        <a:pt x="179" y="32"/>
                      </a:cubicBezTo>
                      <a:cubicBezTo>
                        <a:pt x="182" y="31"/>
                        <a:pt x="184" y="31"/>
                        <a:pt x="187" y="30"/>
                      </a:cubicBezTo>
                      <a:cubicBezTo>
                        <a:pt x="189" y="42"/>
                        <a:pt x="189" y="42"/>
                        <a:pt x="189" y="42"/>
                      </a:cubicBezTo>
                      <a:cubicBezTo>
                        <a:pt x="187" y="43"/>
                        <a:pt x="184" y="43"/>
                        <a:pt x="181" y="44"/>
                      </a:cubicBezTo>
                      <a:close/>
                      <a:moveTo>
                        <a:pt x="217" y="35"/>
                      </a:moveTo>
                      <a:cubicBezTo>
                        <a:pt x="213" y="23"/>
                        <a:pt x="213" y="23"/>
                        <a:pt x="213" y="23"/>
                      </a:cubicBezTo>
                      <a:cubicBezTo>
                        <a:pt x="216" y="23"/>
                        <a:pt x="219" y="22"/>
                        <a:pt x="221" y="21"/>
                      </a:cubicBezTo>
                      <a:cubicBezTo>
                        <a:pt x="225" y="33"/>
                        <a:pt x="225" y="33"/>
                        <a:pt x="225" y="33"/>
                      </a:cubicBezTo>
                      <a:cubicBezTo>
                        <a:pt x="222" y="33"/>
                        <a:pt x="219" y="34"/>
                        <a:pt x="217" y="35"/>
                      </a:cubicBezTo>
                      <a:close/>
                      <a:moveTo>
                        <a:pt x="234" y="29"/>
                      </a:moveTo>
                      <a:cubicBezTo>
                        <a:pt x="230" y="18"/>
                        <a:pt x="230" y="18"/>
                        <a:pt x="230" y="18"/>
                      </a:cubicBezTo>
                      <a:cubicBezTo>
                        <a:pt x="233" y="17"/>
                        <a:pt x="235" y="16"/>
                        <a:pt x="238" y="15"/>
                      </a:cubicBezTo>
                      <a:cubicBezTo>
                        <a:pt x="242" y="27"/>
                        <a:pt x="242" y="27"/>
                        <a:pt x="242" y="27"/>
                      </a:cubicBezTo>
                      <a:cubicBezTo>
                        <a:pt x="239" y="27"/>
                        <a:pt x="237" y="28"/>
                        <a:pt x="234" y="29"/>
                      </a:cubicBezTo>
                      <a:close/>
                      <a:moveTo>
                        <a:pt x="251" y="23"/>
                      </a:moveTo>
                      <a:cubicBezTo>
                        <a:pt x="247" y="12"/>
                        <a:pt x="247" y="12"/>
                        <a:pt x="247" y="12"/>
                      </a:cubicBezTo>
                      <a:cubicBezTo>
                        <a:pt x="249" y="11"/>
                        <a:pt x="252" y="10"/>
                        <a:pt x="254" y="8"/>
                      </a:cubicBezTo>
                      <a:cubicBezTo>
                        <a:pt x="259" y="19"/>
                        <a:pt x="259" y="19"/>
                        <a:pt x="259" y="19"/>
                      </a:cubicBezTo>
                      <a:cubicBezTo>
                        <a:pt x="257" y="20"/>
                        <a:pt x="254" y="22"/>
                        <a:pt x="251" y="23"/>
                      </a:cubicBezTo>
                      <a:close/>
                      <a:moveTo>
                        <a:pt x="268" y="15"/>
                      </a:moveTo>
                      <a:cubicBezTo>
                        <a:pt x="263" y="4"/>
                        <a:pt x="263" y="4"/>
                        <a:pt x="263" y="4"/>
                      </a:cubicBezTo>
                      <a:cubicBezTo>
                        <a:pt x="265" y="3"/>
                        <a:pt x="267" y="2"/>
                        <a:pt x="270" y="0"/>
                      </a:cubicBezTo>
                      <a:cubicBezTo>
                        <a:pt x="275" y="11"/>
                        <a:pt x="275" y="11"/>
                        <a:pt x="275" y="11"/>
                      </a:cubicBezTo>
                      <a:cubicBezTo>
                        <a:pt x="273" y="12"/>
                        <a:pt x="271" y="14"/>
                        <a:pt x="26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97" name="Freeform 61"/>
                <p:cNvSpPr>
                  <a:spLocks/>
                </p:cNvSpPr>
                <p:nvPr/>
              </p:nvSpPr>
              <p:spPr bwMode="auto">
                <a:xfrm>
                  <a:off x="6051237" y="1876818"/>
                  <a:ext cx="8206" cy="20516"/>
                </a:xfrm>
                <a:custGeom>
                  <a:avLst/>
                  <a:gdLst>
                    <a:gd name="T0" fmla="*/ 2147483646 w 6"/>
                    <a:gd name="T1" fmla="*/ 2147483646 h 15"/>
                    <a:gd name="T2" fmla="*/ 0 w 6"/>
                    <a:gd name="T3" fmla="*/ 2147483646 h 15"/>
                    <a:gd name="T4" fmla="*/ 2147483646 w 6"/>
                    <a:gd name="T5" fmla="*/ 0 h 15"/>
                    <a:gd name="T6" fmla="*/ 2147483646 w 6"/>
                    <a:gd name="T7" fmla="*/ 2147483646 h 15"/>
                    <a:gd name="T8" fmla="*/ 2147483646 w 6"/>
                    <a:gd name="T9" fmla="*/ 2147483646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5">
                      <a:moveTo>
                        <a:pt x="4" y="15"/>
                      </a:moveTo>
                      <a:lnTo>
                        <a:pt x="0" y="14"/>
                      </a:lnTo>
                      <a:lnTo>
                        <a:pt x="2" y="0"/>
                      </a:lnTo>
                      <a:lnTo>
                        <a:pt x="6" y="1"/>
                      </a:lnTo>
                      <a:lnTo>
                        <a:pt x="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98" name="Freeform 62"/>
                <p:cNvSpPr>
                  <a:spLocks/>
                </p:cNvSpPr>
                <p:nvPr/>
              </p:nvSpPr>
              <p:spPr bwMode="auto">
                <a:xfrm>
                  <a:off x="6018411" y="1864509"/>
                  <a:ext cx="46503" cy="46503"/>
                </a:xfrm>
                <a:custGeom>
                  <a:avLst/>
                  <a:gdLst>
                    <a:gd name="T0" fmla="*/ 2147483646 w 34"/>
                    <a:gd name="T1" fmla="*/ 0 h 34"/>
                    <a:gd name="T2" fmla="*/ 0 w 34"/>
                    <a:gd name="T3" fmla="*/ 2147483646 h 34"/>
                    <a:gd name="T4" fmla="*/ 2147483646 w 34"/>
                    <a:gd name="T5" fmla="*/ 2147483646 h 34"/>
                    <a:gd name="T6" fmla="*/ 2147483646 w 3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4">
                      <a:moveTo>
                        <a:pt x="34" y="0"/>
                      </a:moveTo>
                      <a:lnTo>
                        <a:pt x="0" y="10"/>
                      </a:lnTo>
                      <a:lnTo>
                        <a:pt x="26" y="34"/>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99" name="Freeform 63"/>
                <p:cNvSpPr>
                  <a:spLocks/>
                </p:cNvSpPr>
                <p:nvPr/>
              </p:nvSpPr>
              <p:spPr bwMode="auto">
                <a:xfrm>
                  <a:off x="6026618" y="2153099"/>
                  <a:ext cx="17781" cy="19148"/>
                </a:xfrm>
                <a:custGeom>
                  <a:avLst/>
                  <a:gdLst>
                    <a:gd name="T0" fmla="*/ 2147483646 w 11"/>
                    <a:gd name="T1" fmla="*/ 2147483646 h 12"/>
                    <a:gd name="T2" fmla="*/ 0 w 11"/>
                    <a:gd name="T3" fmla="*/ 2147483646 h 12"/>
                    <a:gd name="T4" fmla="*/ 2147483646 w 11"/>
                    <a:gd name="T5" fmla="*/ 0 h 12"/>
                    <a:gd name="T6" fmla="*/ 2147483646 w 11"/>
                    <a:gd name="T7" fmla="*/ 2147483646 h 12"/>
                    <a:gd name="T8" fmla="*/ 2147483646 w 11"/>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2">
                      <a:moveTo>
                        <a:pt x="8" y="12"/>
                      </a:moveTo>
                      <a:cubicBezTo>
                        <a:pt x="0" y="3"/>
                        <a:pt x="0" y="3"/>
                        <a:pt x="0" y="3"/>
                      </a:cubicBezTo>
                      <a:cubicBezTo>
                        <a:pt x="1" y="2"/>
                        <a:pt x="2" y="1"/>
                        <a:pt x="3" y="0"/>
                      </a:cubicBezTo>
                      <a:cubicBezTo>
                        <a:pt x="11" y="9"/>
                        <a:pt x="11" y="9"/>
                        <a:pt x="11" y="9"/>
                      </a:cubicBezTo>
                      <a:cubicBezTo>
                        <a:pt x="10" y="10"/>
                        <a:pt x="9" y="11"/>
                        <a:pt x="8"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0" name="Freeform 64"/>
                <p:cNvSpPr>
                  <a:spLocks noEditPoints="1"/>
                </p:cNvSpPr>
                <p:nvPr/>
              </p:nvSpPr>
              <p:spPr bwMode="auto">
                <a:xfrm>
                  <a:off x="6041662" y="1841257"/>
                  <a:ext cx="183276" cy="314578"/>
                </a:xfrm>
                <a:custGeom>
                  <a:avLst/>
                  <a:gdLst>
                    <a:gd name="T0" fmla="*/ 2147483646 w 116"/>
                    <a:gd name="T1" fmla="*/ 2147483646 h 199"/>
                    <a:gd name="T2" fmla="*/ 0 w 116"/>
                    <a:gd name="T3" fmla="*/ 2147483646 h 199"/>
                    <a:gd name="T4" fmla="*/ 2147483646 w 116"/>
                    <a:gd name="T5" fmla="*/ 2147483646 h 199"/>
                    <a:gd name="T6" fmla="*/ 2147483646 w 116"/>
                    <a:gd name="T7" fmla="*/ 2147483646 h 199"/>
                    <a:gd name="T8" fmla="*/ 2147483646 w 116"/>
                    <a:gd name="T9" fmla="*/ 2147483646 h 199"/>
                    <a:gd name="T10" fmla="*/ 2147483646 w 116"/>
                    <a:gd name="T11" fmla="*/ 2147483646 h 199"/>
                    <a:gd name="T12" fmla="*/ 2147483646 w 116"/>
                    <a:gd name="T13" fmla="*/ 2147483646 h 199"/>
                    <a:gd name="T14" fmla="*/ 2147483646 w 116"/>
                    <a:gd name="T15" fmla="*/ 2147483646 h 199"/>
                    <a:gd name="T16" fmla="*/ 2147483646 w 116"/>
                    <a:gd name="T17" fmla="*/ 2147483646 h 199"/>
                    <a:gd name="T18" fmla="*/ 2147483646 w 116"/>
                    <a:gd name="T19" fmla="*/ 2147483646 h 199"/>
                    <a:gd name="T20" fmla="*/ 2147483646 w 116"/>
                    <a:gd name="T21" fmla="*/ 2147483646 h 199"/>
                    <a:gd name="T22" fmla="*/ 2147483646 w 116"/>
                    <a:gd name="T23" fmla="*/ 2147483646 h 199"/>
                    <a:gd name="T24" fmla="*/ 2147483646 w 116"/>
                    <a:gd name="T25" fmla="*/ 2147483646 h 199"/>
                    <a:gd name="T26" fmla="*/ 2147483646 w 116"/>
                    <a:gd name="T27" fmla="*/ 2147483646 h 199"/>
                    <a:gd name="T28" fmla="*/ 2147483646 w 116"/>
                    <a:gd name="T29" fmla="*/ 2147483646 h 199"/>
                    <a:gd name="T30" fmla="*/ 2147483646 w 116"/>
                    <a:gd name="T31" fmla="*/ 2147483646 h 199"/>
                    <a:gd name="T32" fmla="*/ 2147483646 w 116"/>
                    <a:gd name="T33" fmla="*/ 2147483646 h 199"/>
                    <a:gd name="T34" fmla="*/ 2147483646 w 116"/>
                    <a:gd name="T35" fmla="*/ 2147483646 h 199"/>
                    <a:gd name="T36" fmla="*/ 2147483646 w 116"/>
                    <a:gd name="T37" fmla="*/ 2147483646 h 199"/>
                    <a:gd name="T38" fmla="*/ 2147483646 w 116"/>
                    <a:gd name="T39" fmla="*/ 2147483646 h 199"/>
                    <a:gd name="T40" fmla="*/ 2147483646 w 116"/>
                    <a:gd name="T41" fmla="*/ 2147483646 h 199"/>
                    <a:gd name="T42" fmla="*/ 2147483646 w 116"/>
                    <a:gd name="T43" fmla="*/ 2147483646 h 199"/>
                    <a:gd name="T44" fmla="*/ 2147483646 w 116"/>
                    <a:gd name="T45" fmla="*/ 2147483646 h 199"/>
                    <a:gd name="T46" fmla="*/ 2147483646 w 116"/>
                    <a:gd name="T47" fmla="*/ 2147483646 h 199"/>
                    <a:gd name="T48" fmla="*/ 2147483646 w 116"/>
                    <a:gd name="T49" fmla="*/ 2147483646 h 199"/>
                    <a:gd name="T50" fmla="*/ 2147483646 w 116"/>
                    <a:gd name="T51" fmla="*/ 2147483646 h 199"/>
                    <a:gd name="T52" fmla="*/ 2147483646 w 116"/>
                    <a:gd name="T53" fmla="*/ 2147483646 h 199"/>
                    <a:gd name="T54" fmla="*/ 2147483646 w 116"/>
                    <a:gd name="T55" fmla="*/ 2147483646 h 199"/>
                    <a:gd name="T56" fmla="*/ 2147483646 w 116"/>
                    <a:gd name="T57" fmla="*/ 2147483646 h 199"/>
                    <a:gd name="T58" fmla="*/ 2147483646 w 116"/>
                    <a:gd name="T59" fmla="*/ 2147483646 h 199"/>
                    <a:gd name="T60" fmla="*/ 2147483646 w 116"/>
                    <a:gd name="T61" fmla="*/ 2147483646 h 199"/>
                    <a:gd name="T62" fmla="*/ 2147483646 w 116"/>
                    <a:gd name="T63" fmla="*/ 2147483646 h 199"/>
                    <a:gd name="T64" fmla="*/ 2147483646 w 116"/>
                    <a:gd name="T65" fmla="*/ 2147483646 h 199"/>
                    <a:gd name="T66" fmla="*/ 2147483646 w 116"/>
                    <a:gd name="T67" fmla="*/ 2147483646 h 199"/>
                    <a:gd name="T68" fmla="*/ 2147483646 w 116"/>
                    <a:gd name="T69" fmla="*/ 2147483646 h 199"/>
                    <a:gd name="T70" fmla="*/ 2147483646 w 116"/>
                    <a:gd name="T71" fmla="*/ 2147483646 h 199"/>
                    <a:gd name="T72" fmla="*/ 2147483646 w 116"/>
                    <a:gd name="T73" fmla="*/ 2147483646 h 199"/>
                    <a:gd name="T74" fmla="*/ 2147483646 w 116"/>
                    <a:gd name="T75" fmla="*/ 2147483646 h 199"/>
                    <a:gd name="T76" fmla="*/ 2147483646 w 116"/>
                    <a:gd name="T77" fmla="*/ 2147483646 h 199"/>
                    <a:gd name="T78" fmla="*/ 2147483646 w 116"/>
                    <a:gd name="T79" fmla="*/ 2147483646 h 199"/>
                    <a:gd name="T80" fmla="*/ 2147483646 w 116"/>
                    <a:gd name="T81" fmla="*/ 2147483646 h 199"/>
                    <a:gd name="T82" fmla="*/ 2147483646 w 116"/>
                    <a:gd name="T83" fmla="*/ 2147483646 h 199"/>
                    <a:gd name="T84" fmla="*/ 2147483646 w 116"/>
                    <a:gd name="T85" fmla="*/ 2147483646 h 199"/>
                    <a:gd name="T86" fmla="*/ 2147483646 w 116"/>
                    <a:gd name="T87" fmla="*/ 2147483646 h 199"/>
                    <a:gd name="T88" fmla="*/ 2147483646 w 116"/>
                    <a:gd name="T89" fmla="*/ 2147483646 h 199"/>
                    <a:gd name="T90" fmla="*/ 2147483646 w 116"/>
                    <a:gd name="T91" fmla="*/ 2147483646 h 199"/>
                    <a:gd name="T92" fmla="*/ 2147483646 w 116"/>
                    <a:gd name="T93" fmla="*/ 2147483646 h 199"/>
                    <a:gd name="T94" fmla="*/ 2147483646 w 116"/>
                    <a:gd name="T95" fmla="*/ 2147483646 h 199"/>
                    <a:gd name="T96" fmla="*/ 2147483646 w 116"/>
                    <a:gd name="T97" fmla="*/ 2147483646 h 199"/>
                    <a:gd name="T98" fmla="*/ 2147483646 w 116"/>
                    <a:gd name="T99" fmla="*/ 2147483646 h 199"/>
                    <a:gd name="T100" fmla="*/ 2147483646 w 116"/>
                    <a:gd name="T101" fmla="*/ 2147483646 h 199"/>
                    <a:gd name="T102" fmla="*/ 2147483646 w 116"/>
                    <a:gd name="T103" fmla="*/ 2147483646 h 199"/>
                    <a:gd name="T104" fmla="*/ 2147483646 w 116"/>
                    <a:gd name="T105" fmla="*/ 2147483646 h 199"/>
                    <a:gd name="T106" fmla="*/ 2147483646 w 116"/>
                    <a:gd name="T107" fmla="*/ 2147483646 h 199"/>
                    <a:gd name="T108" fmla="*/ 2147483646 w 116"/>
                    <a:gd name="T109" fmla="*/ 2147483646 h 199"/>
                    <a:gd name="T110" fmla="*/ 2147483646 w 116"/>
                    <a:gd name="T111" fmla="*/ 2147483646 h 199"/>
                    <a:gd name="T112" fmla="*/ 2147483646 w 116"/>
                    <a:gd name="T113" fmla="*/ 2147483646 h 199"/>
                    <a:gd name="T114" fmla="*/ 2147483646 w 116"/>
                    <a:gd name="T115" fmla="*/ 2147483646 h 199"/>
                    <a:gd name="T116" fmla="*/ 2147483646 w 116"/>
                    <a:gd name="T117" fmla="*/ 2147483646 h 199"/>
                    <a:gd name="T118" fmla="*/ 2147483646 w 116"/>
                    <a:gd name="T119" fmla="*/ 0 h 199"/>
                    <a:gd name="T120" fmla="*/ 2147483646 w 116"/>
                    <a:gd name="T121" fmla="*/ 2147483646 h 199"/>
                    <a:gd name="T122" fmla="*/ 2147483646 w 116"/>
                    <a:gd name="T123" fmla="*/ 2147483646 h 1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6" h="199">
                      <a:moveTo>
                        <a:pt x="9" y="199"/>
                      </a:moveTo>
                      <a:cubicBezTo>
                        <a:pt x="0" y="190"/>
                        <a:pt x="0" y="190"/>
                        <a:pt x="0" y="190"/>
                      </a:cubicBezTo>
                      <a:cubicBezTo>
                        <a:pt x="2" y="188"/>
                        <a:pt x="4" y="187"/>
                        <a:pt x="6" y="185"/>
                      </a:cubicBezTo>
                      <a:cubicBezTo>
                        <a:pt x="14" y="193"/>
                        <a:pt x="14" y="193"/>
                        <a:pt x="14" y="193"/>
                      </a:cubicBezTo>
                      <a:cubicBezTo>
                        <a:pt x="13" y="195"/>
                        <a:pt x="11" y="197"/>
                        <a:pt x="9" y="199"/>
                      </a:cubicBezTo>
                      <a:close/>
                      <a:moveTo>
                        <a:pt x="21" y="185"/>
                      </a:moveTo>
                      <a:cubicBezTo>
                        <a:pt x="12" y="177"/>
                        <a:pt x="12" y="177"/>
                        <a:pt x="12" y="177"/>
                      </a:cubicBezTo>
                      <a:cubicBezTo>
                        <a:pt x="14" y="175"/>
                        <a:pt x="15" y="173"/>
                        <a:pt x="17" y="171"/>
                      </a:cubicBezTo>
                      <a:cubicBezTo>
                        <a:pt x="26" y="179"/>
                        <a:pt x="26" y="179"/>
                        <a:pt x="26" y="179"/>
                      </a:cubicBezTo>
                      <a:cubicBezTo>
                        <a:pt x="25" y="181"/>
                        <a:pt x="23" y="183"/>
                        <a:pt x="21" y="185"/>
                      </a:cubicBezTo>
                      <a:close/>
                      <a:moveTo>
                        <a:pt x="33" y="171"/>
                      </a:moveTo>
                      <a:cubicBezTo>
                        <a:pt x="23" y="164"/>
                        <a:pt x="23" y="164"/>
                        <a:pt x="23" y="164"/>
                      </a:cubicBezTo>
                      <a:cubicBezTo>
                        <a:pt x="25" y="161"/>
                        <a:pt x="26" y="159"/>
                        <a:pt x="28" y="157"/>
                      </a:cubicBezTo>
                      <a:cubicBezTo>
                        <a:pt x="37" y="164"/>
                        <a:pt x="37" y="164"/>
                        <a:pt x="37" y="164"/>
                      </a:cubicBezTo>
                      <a:cubicBezTo>
                        <a:pt x="36" y="167"/>
                        <a:pt x="34" y="169"/>
                        <a:pt x="33" y="171"/>
                      </a:cubicBezTo>
                      <a:close/>
                      <a:moveTo>
                        <a:pt x="43" y="156"/>
                      </a:moveTo>
                      <a:cubicBezTo>
                        <a:pt x="33" y="149"/>
                        <a:pt x="33" y="149"/>
                        <a:pt x="33" y="149"/>
                      </a:cubicBezTo>
                      <a:cubicBezTo>
                        <a:pt x="35" y="147"/>
                        <a:pt x="36" y="145"/>
                        <a:pt x="38" y="143"/>
                      </a:cubicBezTo>
                      <a:cubicBezTo>
                        <a:pt x="48" y="150"/>
                        <a:pt x="48" y="150"/>
                        <a:pt x="48" y="150"/>
                      </a:cubicBezTo>
                      <a:cubicBezTo>
                        <a:pt x="46" y="152"/>
                        <a:pt x="45" y="154"/>
                        <a:pt x="43" y="156"/>
                      </a:cubicBezTo>
                      <a:close/>
                      <a:moveTo>
                        <a:pt x="63" y="126"/>
                      </a:moveTo>
                      <a:cubicBezTo>
                        <a:pt x="53" y="120"/>
                        <a:pt x="53" y="120"/>
                        <a:pt x="53" y="120"/>
                      </a:cubicBezTo>
                      <a:cubicBezTo>
                        <a:pt x="54" y="117"/>
                        <a:pt x="55" y="115"/>
                        <a:pt x="57" y="113"/>
                      </a:cubicBezTo>
                      <a:cubicBezTo>
                        <a:pt x="67" y="119"/>
                        <a:pt x="67" y="119"/>
                        <a:pt x="67" y="119"/>
                      </a:cubicBezTo>
                      <a:cubicBezTo>
                        <a:pt x="66" y="121"/>
                        <a:pt x="64" y="124"/>
                        <a:pt x="63" y="126"/>
                      </a:cubicBezTo>
                      <a:close/>
                      <a:moveTo>
                        <a:pt x="72" y="110"/>
                      </a:moveTo>
                      <a:cubicBezTo>
                        <a:pt x="61" y="104"/>
                        <a:pt x="61" y="104"/>
                        <a:pt x="61" y="104"/>
                      </a:cubicBezTo>
                      <a:cubicBezTo>
                        <a:pt x="63" y="102"/>
                        <a:pt x="64" y="100"/>
                        <a:pt x="65" y="97"/>
                      </a:cubicBezTo>
                      <a:cubicBezTo>
                        <a:pt x="76" y="103"/>
                        <a:pt x="76" y="103"/>
                        <a:pt x="76" y="103"/>
                      </a:cubicBezTo>
                      <a:cubicBezTo>
                        <a:pt x="74" y="105"/>
                        <a:pt x="73" y="108"/>
                        <a:pt x="72" y="110"/>
                      </a:cubicBezTo>
                      <a:close/>
                      <a:moveTo>
                        <a:pt x="80" y="94"/>
                      </a:moveTo>
                      <a:cubicBezTo>
                        <a:pt x="69" y="89"/>
                        <a:pt x="69" y="89"/>
                        <a:pt x="69" y="89"/>
                      </a:cubicBezTo>
                      <a:cubicBezTo>
                        <a:pt x="71" y="86"/>
                        <a:pt x="72" y="84"/>
                        <a:pt x="73" y="82"/>
                      </a:cubicBezTo>
                      <a:cubicBezTo>
                        <a:pt x="84" y="87"/>
                        <a:pt x="84" y="87"/>
                        <a:pt x="84" y="87"/>
                      </a:cubicBezTo>
                      <a:cubicBezTo>
                        <a:pt x="83" y="89"/>
                        <a:pt x="81" y="92"/>
                        <a:pt x="80" y="94"/>
                      </a:cubicBezTo>
                      <a:close/>
                      <a:moveTo>
                        <a:pt x="88" y="78"/>
                      </a:moveTo>
                      <a:cubicBezTo>
                        <a:pt x="77" y="73"/>
                        <a:pt x="77" y="73"/>
                        <a:pt x="77" y="73"/>
                      </a:cubicBezTo>
                      <a:cubicBezTo>
                        <a:pt x="78" y="71"/>
                        <a:pt x="78" y="71"/>
                        <a:pt x="78" y="71"/>
                      </a:cubicBezTo>
                      <a:cubicBezTo>
                        <a:pt x="79" y="69"/>
                        <a:pt x="80" y="68"/>
                        <a:pt x="80" y="66"/>
                      </a:cubicBezTo>
                      <a:cubicBezTo>
                        <a:pt x="91" y="71"/>
                        <a:pt x="91" y="71"/>
                        <a:pt x="91" y="71"/>
                      </a:cubicBezTo>
                      <a:cubicBezTo>
                        <a:pt x="91" y="72"/>
                        <a:pt x="90" y="74"/>
                        <a:pt x="89" y="76"/>
                      </a:cubicBezTo>
                      <a:lnTo>
                        <a:pt x="88" y="78"/>
                      </a:lnTo>
                      <a:close/>
                      <a:moveTo>
                        <a:pt x="95" y="61"/>
                      </a:moveTo>
                      <a:cubicBezTo>
                        <a:pt x="84" y="57"/>
                        <a:pt x="84" y="57"/>
                        <a:pt x="84" y="57"/>
                      </a:cubicBezTo>
                      <a:cubicBezTo>
                        <a:pt x="85" y="54"/>
                        <a:pt x="86" y="52"/>
                        <a:pt x="87" y="49"/>
                      </a:cubicBezTo>
                      <a:cubicBezTo>
                        <a:pt x="99" y="54"/>
                        <a:pt x="99" y="54"/>
                        <a:pt x="99" y="54"/>
                      </a:cubicBezTo>
                      <a:cubicBezTo>
                        <a:pt x="98" y="56"/>
                        <a:pt x="96" y="59"/>
                        <a:pt x="95" y="61"/>
                      </a:cubicBezTo>
                      <a:close/>
                      <a:moveTo>
                        <a:pt x="102" y="45"/>
                      </a:moveTo>
                      <a:cubicBezTo>
                        <a:pt x="91" y="40"/>
                        <a:pt x="91" y="40"/>
                        <a:pt x="91" y="40"/>
                      </a:cubicBezTo>
                      <a:cubicBezTo>
                        <a:pt x="92" y="38"/>
                        <a:pt x="93" y="35"/>
                        <a:pt x="94" y="33"/>
                      </a:cubicBezTo>
                      <a:cubicBezTo>
                        <a:pt x="105" y="37"/>
                        <a:pt x="105" y="37"/>
                        <a:pt x="105" y="37"/>
                      </a:cubicBezTo>
                      <a:cubicBezTo>
                        <a:pt x="104" y="40"/>
                        <a:pt x="103" y="42"/>
                        <a:pt x="102" y="45"/>
                      </a:cubicBezTo>
                      <a:close/>
                      <a:moveTo>
                        <a:pt x="109" y="28"/>
                      </a:moveTo>
                      <a:cubicBezTo>
                        <a:pt x="97" y="24"/>
                        <a:pt x="97" y="24"/>
                        <a:pt x="97" y="24"/>
                      </a:cubicBezTo>
                      <a:cubicBezTo>
                        <a:pt x="98" y="21"/>
                        <a:pt x="99" y="19"/>
                        <a:pt x="100" y="16"/>
                      </a:cubicBezTo>
                      <a:cubicBezTo>
                        <a:pt x="111" y="20"/>
                        <a:pt x="111" y="20"/>
                        <a:pt x="111" y="20"/>
                      </a:cubicBezTo>
                      <a:cubicBezTo>
                        <a:pt x="110" y="23"/>
                        <a:pt x="109" y="25"/>
                        <a:pt x="109" y="28"/>
                      </a:cubicBezTo>
                      <a:close/>
                      <a:moveTo>
                        <a:pt x="114" y="11"/>
                      </a:moveTo>
                      <a:cubicBezTo>
                        <a:pt x="103" y="7"/>
                        <a:pt x="103" y="7"/>
                        <a:pt x="103" y="7"/>
                      </a:cubicBezTo>
                      <a:cubicBezTo>
                        <a:pt x="103" y="5"/>
                        <a:pt x="104" y="2"/>
                        <a:pt x="105" y="0"/>
                      </a:cubicBezTo>
                      <a:cubicBezTo>
                        <a:pt x="116" y="3"/>
                        <a:pt x="116" y="3"/>
                        <a:pt x="116" y="3"/>
                      </a:cubicBezTo>
                      <a:cubicBezTo>
                        <a:pt x="116" y="5"/>
                        <a:pt x="115" y="8"/>
                        <a:pt x="114"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1" name="Freeform 65"/>
                <p:cNvSpPr>
                  <a:spLocks/>
                </p:cNvSpPr>
                <p:nvPr/>
              </p:nvSpPr>
              <p:spPr bwMode="auto">
                <a:xfrm>
                  <a:off x="6209893" y="1819373"/>
                  <a:ext cx="20516" cy="10942"/>
                </a:xfrm>
                <a:custGeom>
                  <a:avLst/>
                  <a:gdLst>
                    <a:gd name="T0" fmla="*/ 2147483646 w 15"/>
                    <a:gd name="T1" fmla="*/ 2147483646 h 8"/>
                    <a:gd name="T2" fmla="*/ 0 w 15"/>
                    <a:gd name="T3" fmla="*/ 2147483646 h 8"/>
                    <a:gd name="T4" fmla="*/ 2147483646 w 15"/>
                    <a:gd name="T5" fmla="*/ 0 h 8"/>
                    <a:gd name="T6" fmla="*/ 2147483646 w 15"/>
                    <a:gd name="T7" fmla="*/ 2147483646 h 8"/>
                    <a:gd name="T8" fmla="*/ 2147483646 w 15"/>
                    <a:gd name="T9" fmla="*/ 214748364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8">
                      <a:moveTo>
                        <a:pt x="14" y="8"/>
                      </a:moveTo>
                      <a:lnTo>
                        <a:pt x="0" y="5"/>
                      </a:lnTo>
                      <a:lnTo>
                        <a:pt x="1" y="0"/>
                      </a:lnTo>
                      <a:lnTo>
                        <a:pt x="15" y="4"/>
                      </a:lnTo>
                      <a:lnTo>
                        <a:pt x="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2" name="Freeform 66"/>
                <p:cNvSpPr>
                  <a:spLocks/>
                </p:cNvSpPr>
                <p:nvPr/>
              </p:nvSpPr>
              <p:spPr bwMode="auto">
                <a:xfrm>
                  <a:off x="6196216" y="1789283"/>
                  <a:ext cx="46503" cy="45135"/>
                </a:xfrm>
                <a:custGeom>
                  <a:avLst/>
                  <a:gdLst>
                    <a:gd name="T0" fmla="*/ 2147483646 w 34"/>
                    <a:gd name="T1" fmla="*/ 2147483646 h 33"/>
                    <a:gd name="T2" fmla="*/ 2147483646 w 34"/>
                    <a:gd name="T3" fmla="*/ 0 h 33"/>
                    <a:gd name="T4" fmla="*/ 0 w 34"/>
                    <a:gd name="T5" fmla="*/ 2147483646 h 33"/>
                    <a:gd name="T6" fmla="*/ 2147483646 w 34"/>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33">
                      <a:moveTo>
                        <a:pt x="34" y="33"/>
                      </a:moveTo>
                      <a:lnTo>
                        <a:pt x="23" y="0"/>
                      </a:lnTo>
                      <a:lnTo>
                        <a:pt x="0" y="26"/>
                      </a:lnTo>
                      <a:lnTo>
                        <a:pt x="34"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3" name="Freeform 67"/>
                <p:cNvSpPr>
                  <a:spLocks/>
                </p:cNvSpPr>
                <p:nvPr/>
              </p:nvSpPr>
              <p:spPr bwMode="auto">
                <a:xfrm>
                  <a:off x="6316576" y="2184557"/>
                  <a:ext cx="12310" cy="19148"/>
                </a:xfrm>
                <a:custGeom>
                  <a:avLst/>
                  <a:gdLst>
                    <a:gd name="T0" fmla="*/ 2147483646 w 8"/>
                    <a:gd name="T1" fmla="*/ 2147483646 h 12"/>
                    <a:gd name="T2" fmla="*/ 0 w 8"/>
                    <a:gd name="T3" fmla="*/ 2147483646 h 12"/>
                    <a:gd name="T4" fmla="*/ 2147483646 w 8"/>
                    <a:gd name="T5" fmla="*/ 0 h 12"/>
                    <a:gd name="T6" fmla="*/ 2147483646 w 8"/>
                    <a:gd name="T7" fmla="*/ 2147483646 h 12"/>
                    <a:gd name="T8" fmla="*/ 2147483646 w 8"/>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3" y="12"/>
                      </a:moveTo>
                      <a:cubicBezTo>
                        <a:pt x="2" y="12"/>
                        <a:pt x="1" y="11"/>
                        <a:pt x="0" y="11"/>
                      </a:cubicBezTo>
                      <a:cubicBezTo>
                        <a:pt x="5" y="0"/>
                        <a:pt x="5" y="0"/>
                        <a:pt x="5" y="0"/>
                      </a:cubicBezTo>
                      <a:cubicBezTo>
                        <a:pt x="6" y="0"/>
                        <a:pt x="7" y="1"/>
                        <a:pt x="8" y="1"/>
                      </a:cubicBezTo>
                      <a:lnTo>
                        <a:pt x="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4" name="Freeform 68"/>
                <p:cNvSpPr>
                  <a:spLocks noEditPoints="1"/>
                </p:cNvSpPr>
                <p:nvPr/>
              </p:nvSpPr>
              <p:spPr bwMode="auto">
                <a:xfrm>
                  <a:off x="6067650" y="2004017"/>
                  <a:ext cx="242089" cy="190114"/>
                </a:xfrm>
                <a:custGeom>
                  <a:avLst/>
                  <a:gdLst>
                    <a:gd name="T0" fmla="*/ 2147483646 w 153"/>
                    <a:gd name="T1" fmla="*/ 2147483646 h 120"/>
                    <a:gd name="T2" fmla="*/ 2147483646 w 153"/>
                    <a:gd name="T3" fmla="*/ 2147483646 h 120"/>
                    <a:gd name="T4" fmla="*/ 2147483646 w 153"/>
                    <a:gd name="T5" fmla="*/ 2147483646 h 120"/>
                    <a:gd name="T6" fmla="*/ 2147483646 w 153"/>
                    <a:gd name="T7" fmla="*/ 2147483646 h 120"/>
                    <a:gd name="T8" fmla="*/ 2147483646 w 153"/>
                    <a:gd name="T9" fmla="*/ 2147483646 h 120"/>
                    <a:gd name="T10" fmla="*/ 2147483646 w 153"/>
                    <a:gd name="T11" fmla="*/ 2147483646 h 120"/>
                    <a:gd name="T12" fmla="*/ 2147483646 w 153"/>
                    <a:gd name="T13" fmla="*/ 2147483646 h 120"/>
                    <a:gd name="T14" fmla="*/ 2147483646 w 153"/>
                    <a:gd name="T15" fmla="*/ 2147483646 h 120"/>
                    <a:gd name="T16" fmla="*/ 2147483646 w 153"/>
                    <a:gd name="T17" fmla="*/ 2147483646 h 120"/>
                    <a:gd name="T18" fmla="*/ 2147483646 w 153"/>
                    <a:gd name="T19" fmla="*/ 2147483646 h 120"/>
                    <a:gd name="T20" fmla="*/ 2147483646 w 153"/>
                    <a:gd name="T21" fmla="*/ 2147483646 h 120"/>
                    <a:gd name="T22" fmla="*/ 2147483646 w 153"/>
                    <a:gd name="T23" fmla="*/ 2147483646 h 120"/>
                    <a:gd name="T24" fmla="*/ 2147483646 w 153"/>
                    <a:gd name="T25" fmla="*/ 2147483646 h 120"/>
                    <a:gd name="T26" fmla="*/ 2147483646 w 153"/>
                    <a:gd name="T27" fmla="*/ 2147483646 h 120"/>
                    <a:gd name="T28" fmla="*/ 2147483646 w 153"/>
                    <a:gd name="T29" fmla="*/ 2147483646 h 120"/>
                    <a:gd name="T30" fmla="*/ 2147483646 w 153"/>
                    <a:gd name="T31" fmla="*/ 2147483646 h 120"/>
                    <a:gd name="T32" fmla="*/ 2147483646 w 153"/>
                    <a:gd name="T33" fmla="*/ 2147483646 h 120"/>
                    <a:gd name="T34" fmla="*/ 2147483646 w 153"/>
                    <a:gd name="T35" fmla="*/ 2147483646 h 120"/>
                    <a:gd name="T36" fmla="*/ 2147483646 w 153"/>
                    <a:gd name="T37" fmla="*/ 2147483646 h 120"/>
                    <a:gd name="T38" fmla="*/ 2147483646 w 153"/>
                    <a:gd name="T39" fmla="*/ 2147483646 h 120"/>
                    <a:gd name="T40" fmla="*/ 2147483646 w 153"/>
                    <a:gd name="T41" fmla="*/ 2147483646 h 120"/>
                    <a:gd name="T42" fmla="*/ 2147483646 w 153"/>
                    <a:gd name="T43" fmla="*/ 2147483646 h 120"/>
                    <a:gd name="T44" fmla="*/ 2147483646 w 153"/>
                    <a:gd name="T45" fmla="*/ 2147483646 h 120"/>
                    <a:gd name="T46" fmla="*/ 2147483646 w 153"/>
                    <a:gd name="T47" fmla="*/ 2147483646 h 120"/>
                    <a:gd name="T48" fmla="*/ 2147483646 w 153"/>
                    <a:gd name="T49" fmla="*/ 2147483646 h 120"/>
                    <a:gd name="T50" fmla="*/ 2147483646 w 153"/>
                    <a:gd name="T51" fmla="*/ 2147483646 h 120"/>
                    <a:gd name="T52" fmla="*/ 2147483646 w 153"/>
                    <a:gd name="T53" fmla="*/ 2147483646 h 120"/>
                    <a:gd name="T54" fmla="*/ 2147483646 w 153"/>
                    <a:gd name="T55" fmla="*/ 2147483646 h 120"/>
                    <a:gd name="T56" fmla="*/ 2147483646 w 153"/>
                    <a:gd name="T57" fmla="*/ 2147483646 h 120"/>
                    <a:gd name="T58" fmla="*/ 2147483646 w 153"/>
                    <a:gd name="T59" fmla="*/ 2147483646 h 120"/>
                    <a:gd name="T60" fmla="*/ 2147483646 w 153"/>
                    <a:gd name="T61" fmla="*/ 2147483646 h 120"/>
                    <a:gd name="T62" fmla="*/ 2147483646 w 153"/>
                    <a:gd name="T63" fmla="*/ 2147483646 h 120"/>
                    <a:gd name="T64" fmla="*/ 2147483646 w 153"/>
                    <a:gd name="T65" fmla="*/ 2147483646 h 120"/>
                    <a:gd name="T66" fmla="*/ 2147483646 w 153"/>
                    <a:gd name="T67" fmla="*/ 2147483646 h 120"/>
                    <a:gd name="T68" fmla="*/ 2147483646 w 153"/>
                    <a:gd name="T69" fmla="*/ 2147483646 h 120"/>
                    <a:gd name="T70" fmla="*/ 2147483646 w 153"/>
                    <a:gd name="T71" fmla="*/ 2147483646 h 120"/>
                    <a:gd name="T72" fmla="*/ 2147483646 w 153"/>
                    <a:gd name="T73" fmla="*/ 2147483646 h 120"/>
                    <a:gd name="T74" fmla="*/ 2147483646 w 153"/>
                    <a:gd name="T75" fmla="*/ 2147483646 h 120"/>
                    <a:gd name="T76" fmla="*/ 2147483646 w 153"/>
                    <a:gd name="T77" fmla="*/ 2147483646 h 120"/>
                    <a:gd name="T78" fmla="*/ 2147483646 w 153"/>
                    <a:gd name="T79" fmla="*/ 2147483646 h 120"/>
                    <a:gd name="T80" fmla="*/ 2147483646 w 153"/>
                    <a:gd name="T81" fmla="*/ 2147483646 h 120"/>
                    <a:gd name="T82" fmla="*/ 2147483646 w 153"/>
                    <a:gd name="T83" fmla="*/ 2147483646 h 120"/>
                    <a:gd name="T84" fmla="*/ 2147483646 w 153"/>
                    <a:gd name="T85" fmla="*/ 2147483646 h 120"/>
                    <a:gd name="T86" fmla="*/ 2147483646 w 153"/>
                    <a:gd name="T87" fmla="*/ 2147483646 h 120"/>
                    <a:gd name="T88" fmla="*/ 2147483646 w 153"/>
                    <a:gd name="T89" fmla="*/ 2147483646 h 120"/>
                    <a:gd name="T90" fmla="*/ 2147483646 w 153"/>
                    <a:gd name="T91" fmla="*/ 2147483646 h 120"/>
                    <a:gd name="T92" fmla="*/ 0 w 153"/>
                    <a:gd name="T93" fmla="*/ 2147483646 h 120"/>
                    <a:gd name="T94" fmla="*/ 2147483646 w 153"/>
                    <a:gd name="T95" fmla="*/ 0 h 120"/>
                    <a:gd name="T96" fmla="*/ 2147483646 w 153"/>
                    <a:gd name="T97" fmla="*/ 2147483646 h 120"/>
                    <a:gd name="T98" fmla="*/ 2147483646 w 153"/>
                    <a:gd name="T99" fmla="*/ 2147483646 h 1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 h="120">
                      <a:moveTo>
                        <a:pt x="148" y="120"/>
                      </a:moveTo>
                      <a:cubicBezTo>
                        <a:pt x="145" y="119"/>
                        <a:pt x="143" y="118"/>
                        <a:pt x="141" y="117"/>
                      </a:cubicBezTo>
                      <a:cubicBezTo>
                        <a:pt x="146" y="106"/>
                        <a:pt x="146" y="106"/>
                        <a:pt x="146" y="106"/>
                      </a:cubicBezTo>
                      <a:cubicBezTo>
                        <a:pt x="148" y="107"/>
                        <a:pt x="151" y="108"/>
                        <a:pt x="153" y="109"/>
                      </a:cubicBezTo>
                      <a:lnTo>
                        <a:pt x="148" y="120"/>
                      </a:lnTo>
                      <a:close/>
                      <a:moveTo>
                        <a:pt x="132" y="112"/>
                      </a:moveTo>
                      <a:cubicBezTo>
                        <a:pt x="129" y="111"/>
                        <a:pt x="127" y="110"/>
                        <a:pt x="125" y="108"/>
                      </a:cubicBezTo>
                      <a:cubicBezTo>
                        <a:pt x="131" y="98"/>
                        <a:pt x="131" y="98"/>
                        <a:pt x="131" y="98"/>
                      </a:cubicBezTo>
                      <a:cubicBezTo>
                        <a:pt x="133" y="99"/>
                        <a:pt x="135" y="100"/>
                        <a:pt x="137" y="102"/>
                      </a:cubicBezTo>
                      <a:lnTo>
                        <a:pt x="132" y="112"/>
                      </a:lnTo>
                      <a:close/>
                      <a:moveTo>
                        <a:pt x="116" y="103"/>
                      </a:moveTo>
                      <a:cubicBezTo>
                        <a:pt x="114" y="102"/>
                        <a:pt x="112" y="100"/>
                        <a:pt x="109" y="99"/>
                      </a:cubicBezTo>
                      <a:cubicBezTo>
                        <a:pt x="116" y="89"/>
                        <a:pt x="116" y="89"/>
                        <a:pt x="116" y="89"/>
                      </a:cubicBezTo>
                      <a:cubicBezTo>
                        <a:pt x="118" y="90"/>
                        <a:pt x="120" y="92"/>
                        <a:pt x="122" y="93"/>
                      </a:cubicBezTo>
                      <a:lnTo>
                        <a:pt x="116" y="103"/>
                      </a:lnTo>
                      <a:close/>
                      <a:moveTo>
                        <a:pt x="101" y="94"/>
                      </a:moveTo>
                      <a:cubicBezTo>
                        <a:pt x="99" y="92"/>
                        <a:pt x="97" y="91"/>
                        <a:pt x="94" y="89"/>
                      </a:cubicBezTo>
                      <a:cubicBezTo>
                        <a:pt x="101" y="79"/>
                        <a:pt x="101" y="79"/>
                        <a:pt x="101" y="79"/>
                      </a:cubicBezTo>
                      <a:cubicBezTo>
                        <a:pt x="103" y="81"/>
                        <a:pt x="105" y="82"/>
                        <a:pt x="108" y="84"/>
                      </a:cubicBezTo>
                      <a:lnTo>
                        <a:pt x="101" y="94"/>
                      </a:lnTo>
                      <a:close/>
                      <a:moveTo>
                        <a:pt x="86" y="84"/>
                      </a:moveTo>
                      <a:cubicBezTo>
                        <a:pt x="84" y="82"/>
                        <a:pt x="82" y="81"/>
                        <a:pt x="80" y="79"/>
                      </a:cubicBezTo>
                      <a:cubicBezTo>
                        <a:pt x="87" y="69"/>
                        <a:pt x="87" y="69"/>
                        <a:pt x="87" y="69"/>
                      </a:cubicBezTo>
                      <a:cubicBezTo>
                        <a:pt x="89" y="71"/>
                        <a:pt x="91" y="72"/>
                        <a:pt x="93" y="74"/>
                      </a:cubicBezTo>
                      <a:lnTo>
                        <a:pt x="86" y="84"/>
                      </a:lnTo>
                      <a:close/>
                      <a:moveTo>
                        <a:pt x="72" y="73"/>
                      </a:moveTo>
                      <a:cubicBezTo>
                        <a:pt x="70" y="71"/>
                        <a:pt x="68" y="70"/>
                        <a:pt x="65" y="68"/>
                      </a:cubicBezTo>
                      <a:cubicBezTo>
                        <a:pt x="73" y="59"/>
                        <a:pt x="73" y="59"/>
                        <a:pt x="73" y="59"/>
                      </a:cubicBezTo>
                      <a:cubicBezTo>
                        <a:pt x="75" y="60"/>
                        <a:pt x="77" y="62"/>
                        <a:pt x="79" y="63"/>
                      </a:cubicBezTo>
                      <a:lnTo>
                        <a:pt x="72" y="73"/>
                      </a:lnTo>
                      <a:close/>
                      <a:moveTo>
                        <a:pt x="58" y="62"/>
                      </a:moveTo>
                      <a:cubicBezTo>
                        <a:pt x="56" y="60"/>
                        <a:pt x="53" y="59"/>
                        <a:pt x="51" y="57"/>
                      </a:cubicBezTo>
                      <a:cubicBezTo>
                        <a:pt x="59" y="48"/>
                        <a:pt x="59" y="48"/>
                        <a:pt x="59" y="48"/>
                      </a:cubicBezTo>
                      <a:cubicBezTo>
                        <a:pt x="61" y="49"/>
                        <a:pt x="63" y="51"/>
                        <a:pt x="65" y="53"/>
                      </a:cubicBezTo>
                      <a:lnTo>
                        <a:pt x="58" y="62"/>
                      </a:lnTo>
                      <a:close/>
                      <a:moveTo>
                        <a:pt x="44" y="51"/>
                      </a:moveTo>
                      <a:cubicBezTo>
                        <a:pt x="42" y="49"/>
                        <a:pt x="40" y="47"/>
                        <a:pt x="38" y="45"/>
                      </a:cubicBezTo>
                      <a:cubicBezTo>
                        <a:pt x="46" y="36"/>
                        <a:pt x="46" y="36"/>
                        <a:pt x="46" y="36"/>
                      </a:cubicBezTo>
                      <a:cubicBezTo>
                        <a:pt x="48" y="38"/>
                        <a:pt x="50" y="40"/>
                        <a:pt x="52" y="42"/>
                      </a:cubicBezTo>
                      <a:lnTo>
                        <a:pt x="44" y="51"/>
                      </a:lnTo>
                      <a:close/>
                      <a:moveTo>
                        <a:pt x="18" y="26"/>
                      </a:moveTo>
                      <a:cubicBezTo>
                        <a:pt x="16" y="24"/>
                        <a:pt x="14" y="23"/>
                        <a:pt x="12" y="21"/>
                      </a:cubicBezTo>
                      <a:cubicBezTo>
                        <a:pt x="20" y="12"/>
                        <a:pt x="20" y="12"/>
                        <a:pt x="20" y="12"/>
                      </a:cubicBezTo>
                      <a:cubicBezTo>
                        <a:pt x="22" y="14"/>
                        <a:pt x="24" y="16"/>
                        <a:pt x="26" y="18"/>
                      </a:cubicBezTo>
                      <a:lnTo>
                        <a:pt x="18" y="26"/>
                      </a:lnTo>
                      <a:close/>
                      <a:moveTo>
                        <a:pt x="5" y="14"/>
                      </a:moveTo>
                      <a:cubicBezTo>
                        <a:pt x="3" y="12"/>
                        <a:pt x="1" y="10"/>
                        <a:pt x="0" y="8"/>
                      </a:cubicBezTo>
                      <a:cubicBezTo>
                        <a:pt x="9" y="0"/>
                        <a:pt x="9" y="0"/>
                        <a:pt x="9" y="0"/>
                      </a:cubicBezTo>
                      <a:cubicBezTo>
                        <a:pt x="10" y="2"/>
                        <a:pt x="12" y="3"/>
                        <a:pt x="14" y="5"/>
                      </a:cubicBez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5" name="Freeform 69"/>
                <p:cNvSpPr>
                  <a:spLocks/>
                </p:cNvSpPr>
                <p:nvPr/>
              </p:nvSpPr>
              <p:spPr bwMode="auto">
                <a:xfrm>
                  <a:off x="6052604" y="1987604"/>
                  <a:ext cx="19148" cy="16413"/>
                </a:xfrm>
                <a:custGeom>
                  <a:avLst/>
                  <a:gdLst>
                    <a:gd name="T0" fmla="*/ 2147483646 w 14"/>
                    <a:gd name="T1" fmla="*/ 2147483646 h 12"/>
                    <a:gd name="T2" fmla="*/ 0 w 14"/>
                    <a:gd name="T3" fmla="*/ 2147483646 h 12"/>
                    <a:gd name="T4" fmla="*/ 2147483646 w 14"/>
                    <a:gd name="T5" fmla="*/ 0 h 12"/>
                    <a:gd name="T6" fmla="*/ 2147483646 w 14"/>
                    <a:gd name="T7" fmla="*/ 2147483646 h 12"/>
                    <a:gd name="T8" fmla="*/ 2147483646 w 14"/>
                    <a:gd name="T9" fmla="*/ 2147483646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3" y="12"/>
                      </a:moveTo>
                      <a:lnTo>
                        <a:pt x="0" y="9"/>
                      </a:lnTo>
                      <a:lnTo>
                        <a:pt x="11" y="0"/>
                      </a:lnTo>
                      <a:lnTo>
                        <a:pt x="14" y="3"/>
                      </a:lnTo>
                      <a:lnTo>
                        <a:pt x="3"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6" name="Freeform 70"/>
                <p:cNvSpPr>
                  <a:spLocks/>
                </p:cNvSpPr>
                <p:nvPr/>
              </p:nvSpPr>
              <p:spPr bwMode="auto">
                <a:xfrm>
                  <a:off x="6037560" y="1968456"/>
                  <a:ext cx="45136" cy="45135"/>
                </a:xfrm>
                <a:custGeom>
                  <a:avLst/>
                  <a:gdLst>
                    <a:gd name="T0" fmla="*/ 2147483646 w 33"/>
                    <a:gd name="T1" fmla="*/ 2147483646 h 33"/>
                    <a:gd name="T2" fmla="*/ 0 w 33"/>
                    <a:gd name="T3" fmla="*/ 0 h 33"/>
                    <a:gd name="T4" fmla="*/ 2147483646 w 33"/>
                    <a:gd name="T5" fmla="*/ 2147483646 h 33"/>
                    <a:gd name="T6" fmla="*/ 2147483646 w 33"/>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3">
                      <a:moveTo>
                        <a:pt x="33" y="11"/>
                      </a:moveTo>
                      <a:lnTo>
                        <a:pt x="0" y="0"/>
                      </a:lnTo>
                      <a:lnTo>
                        <a:pt x="6" y="33"/>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7" name="Freeform 71"/>
                <p:cNvSpPr>
                  <a:spLocks noEditPoints="1"/>
                </p:cNvSpPr>
                <p:nvPr/>
              </p:nvSpPr>
              <p:spPr bwMode="auto">
                <a:xfrm>
                  <a:off x="6093636" y="1608743"/>
                  <a:ext cx="320049" cy="303636"/>
                </a:xfrm>
                <a:custGeom>
                  <a:avLst/>
                  <a:gdLst>
                    <a:gd name="T0" fmla="*/ 2147483646 w 203"/>
                    <a:gd name="T1" fmla="*/ 2147483646 h 192"/>
                    <a:gd name="T2" fmla="*/ 2147483646 w 203"/>
                    <a:gd name="T3" fmla="*/ 2147483646 h 192"/>
                    <a:gd name="T4" fmla="*/ 2147483646 w 203"/>
                    <a:gd name="T5" fmla="*/ 2147483646 h 192"/>
                    <a:gd name="T6" fmla="*/ 2147483646 w 203"/>
                    <a:gd name="T7" fmla="*/ 2147483646 h 192"/>
                    <a:gd name="T8" fmla="*/ 2147483646 w 203"/>
                    <a:gd name="T9" fmla="*/ 2147483646 h 192"/>
                    <a:gd name="T10" fmla="*/ 2147483646 w 203"/>
                    <a:gd name="T11" fmla="*/ 2147483646 h 192"/>
                    <a:gd name="T12" fmla="*/ 2147483646 w 203"/>
                    <a:gd name="T13" fmla="*/ 2147483646 h 192"/>
                    <a:gd name="T14" fmla="*/ 2147483646 w 203"/>
                    <a:gd name="T15" fmla="*/ 2147483646 h 192"/>
                    <a:gd name="T16" fmla="*/ 2147483646 w 203"/>
                    <a:gd name="T17" fmla="*/ 2147483646 h 192"/>
                    <a:gd name="T18" fmla="*/ 2147483646 w 203"/>
                    <a:gd name="T19" fmla="*/ 2147483646 h 192"/>
                    <a:gd name="T20" fmla="*/ 2147483646 w 203"/>
                    <a:gd name="T21" fmla="*/ 2147483646 h 192"/>
                    <a:gd name="T22" fmla="*/ 2147483646 w 203"/>
                    <a:gd name="T23" fmla="*/ 2147483646 h 192"/>
                    <a:gd name="T24" fmla="*/ 2147483646 w 203"/>
                    <a:gd name="T25" fmla="*/ 2147483646 h 192"/>
                    <a:gd name="T26" fmla="*/ 2147483646 w 203"/>
                    <a:gd name="T27" fmla="*/ 2147483646 h 192"/>
                    <a:gd name="T28" fmla="*/ 2147483646 w 203"/>
                    <a:gd name="T29" fmla="*/ 2147483646 h 192"/>
                    <a:gd name="T30" fmla="*/ 2147483646 w 203"/>
                    <a:gd name="T31" fmla="*/ 2147483646 h 192"/>
                    <a:gd name="T32" fmla="*/ 2147483646 w 203"/>
                    <a:gd name="T33" fmla="*/ 2147483646 h 192"/>
                    <a:gd name="T34" fmla="*/ 2147483646 w 203"/>
                    <a:gd name="T35" fmla="*/ 2147483646 h 192"/>
                    <a:gd name="T36" fmla="*/ 2147483646 w 203"/>
                    <a:gd name="T37" fmla="*/ 2147483646 h 192"/>
                    <a:gd name="T38" fmla="*/ 2147483646 w 203"/>
                    <a:gd name="T39" fmla="*/ 2147483646 h 192"/>
                    <a:gd name="T40" fmla="*/ 2147483646 w 203"/>
                    <a:gd name="T41" fmla="*/ 2147483646 h 192"/>
                    <a:gd name="T42" fmla="*/ 2147483646 w 203"/>
                    <a:gd name="T43" fmla="*/ 2147483646 h 192"/>
                    <a:gd name="T44" fmla="*/ 2147483646 w 203"/>
                    <a:gd name="T45" fmla="*/ 2147483646 h 192"/>
                    <a:gd name="T46" fmla="*/ 2147483646 w 203"/>
                    <a:gd name="T47" fmla="*/ 2147483646 h 192"/>
                    <a:gd name="T48" fmla="*/ 2147483646 w 203"/>
                    <a:gd name="T49" fmla="*/ 2147483646 h 192"/>
                    <a:gd name="T50" fmla="*/ 2147483646 w 203"/>
                    <a:gd name="T51" fmla="*/ 2147483646 h 192"/>
                    <a:gd name="T52" fmla="*/ 2147483646 w 203"/>
                    <a:gd name="T53" fmla="*/ 2147483646 h 192"/>
                    <a:gd name="T54" fmla="*/ 2147483646 w 203"/>
                    <a:gd name="T55" fmla="*/ 2147483646 h 192"/>
                    <a:gd name="T56" fmla="*/ 2147483646 w 203"/>
                    <a:gd name="T57" fmla="*/ 2147483646 h 192"/>
                    <a:gd name="T58" fmla="*/ 2147483646 w 203"/>
                    <a:gd name="T59" fmla="*/ 2147483646 h 192"/>
                    <a:gd name="T60" fmla="*/ 2147483646 w 203"/>
                    <a:gd name="T61" fmla="*/ 2147483646 h 192"/>
                    <a:gd name="T62" fmla="*/ 2147483646 w 203"/>
                    <a:gd name="T63" fmla="*/ 2147483646 h 192"/>
                    <a:gd name="T64" fmla="*/ 2147483646 w 203"/>
                    <a:gd name="T65" fmla="*/ 2147483646 h 192"/>
                    <a:gd name="T66" fmla="*/ 2147483646 w 203"/>
                    <a:gd name="T67" fmla="*/ 2147483646 h 192"/>
                    <a:gd name="T68" fmla="*/ 2147483646 w 203"/>
                    <a:gd name="T69" fmla="*/ 2147483646 h 192"/>
                    <a:gd name="T70" fmla="*/ 0 w 203"/>
                    <a:gd name="T71" fmla="*/ 2147483646 h 192"/>
                    <a:gd name="T72" fmla="*/ 2147483646 w 203"/>
                    <a:gd name="T73" fmla="*/ 2147483646 h 1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3" h="192">
                      <a:moveTo>
                        <a:pt x="193" y="192"/>
                      </a:moveTo>
                      <a:cubicBezTo>
                        <a:pt x="192" y="189"/>
                        <a:pt x="190" y="187"/>
                        <a:pt x="189" y="185"/>
                      </a:cubicBezTo>
                      <a:cubicBezTo>
                        <a:pt x="199" y="178"/>
                        <a:pt x="199" y="178"/>
                        <a:pt x="199" y="178"/>
                      </a:cubicBezTo>
                      <a:cubicBezTo>
                        <a:pt x="200" y="181"/>
                        <a:pt x="202" y="183"/>
                        <a:pt x="203" y="185"/>
                      </a:cubicBezTo>
                      <a:lnTo>
                        <a:pt x="193" y="192"/>
                      </a:lnTo>
                      <a:close/>
                      <a:moveTo>
                        <a:pt x="183" y="177"/>
                      </a:moveTo>
                      <a:cubicBezTo>
                        <a:pt x="182" y="175"/>
                        <a:pt x="180" y="173"/>
                        <a:pt x="179" y="171"/>
                      </a:cubicBezTo>
                      <a:cubicBezTo>
                        <a:pt x="188" y="164"/>
                        <a:pt x="188" y="164"/>
                        <a:pt x="188" y="164"/>
                      </a:cubicBezTo>
                      <a:cubicBezTo>
                        <a:pt x="190" y="166"/>
                        <a:pt x="191" y="168"/>
                        <a:pt x="193" y="170"/>
                      </a:cubicBezTo>
                      <a:lnTo>
                        <a:pt x="183" y="177"/>
                      </a:lnTo>
                      <a:close/>
                      <a:moveTo>
                        <a:pt x="173" y="163"/>
                      </a:moveTo>
                      <a:cubicBezTo>
                        <a:pt x="171" y="161"/>
                        <a:pt x="169" y="159"/>
                        <a:pt x="168" y="157"/>
                      </a:cubicBezTo>
                      <a:cubicBezTo>
                        <a:pt x="177" y="150"/>
                        <a:pt x="177" y="150"/>
                        <a:pt x="177" y="150"/>
                      </a:cubicBezTo>
                      <a:cubicBezTo>
                        <a:pt x="179" y="152"/>
                        <a:pt x="180" y="154"/>
                        <a:pt x="182" y="156"/>
                      </a:cubicBezTo>
                      <a:lnTo>
                        <a:pt x="173" y="163"/>
                      </a:lnTo>
                      <a:close/>
                      <a:moveTo>
                        <a:pt x="161" y="150"/>
                      </a:moveTo>
                      <a:cubicBezTo>
                        <a:pt x="156" y="143"/>
                        <a:pt x="156" y="143"/>
                        <a:pt x="156" y="143"/>
                      </a:cubicBezTo>
                      <a:cubicBezTo>
                        <a:pt x="166" y="136"/>
                        <a:pt x="166" y="136"/>
                        <a:pt x="166" y="136"/>
                      </a:cubicBezTo>
                      <a:cubicBezTo>
                        <a:pt x="171" y="142"/>
                        <a:pt x="171" y="142"/>
                        <a:pt x="171" y="142"/>
                      </a:cubicBezTo>
                      <a:lnTo>
                        <a:pt x="161" y="150"/>
                      </a:lnTo>
                      <a:close/>
                      <a:moveTo>
                        <a:pt x="150" y="136"/>
                      </a:moveTo>
                      <a:cubicBezTo>
                        <a:pt x="149" y="134"/>
                        <a:pt x="147" y="132"/>
                        <a:pt x="145" y="130"/>
                      </a:cubicBezTo>
                      <a:cubicBezTo>
                        <a:pt x="155" y="122"/>
                        <a:pt x="155" y="122"/>
                        <a:pt x="155" y="122"/>
                      </a:cubicBezTo>
                      <a:cubicBezTo>
                        <a:pt x="156" y="124"/>
                        <a:pt x="158" y="126"/>
                        <a:pt x="160" y="128"/>
                      </a:cubicBezTo>
                      <a:lnTo>
                        <a:pt x="150" y="136"/>
                      </a:lnTo>
                      <a:close/>
                      <a:moveTo>
                        <a:pt x="139" y="122"/>
                      </a:moveTo>
                      <a:cubicBezTo>
                        <a:pt x="137" y="120"/>
                        <a:pt x="136" y="118"/>
                        <a:pt x="134" y="116"/>
                      </a:cubicBezTo>
                      <a:cubicBezTo>
                        <a:pt x="143" y="108"/>
                        <a:pt x="143" y="108"/>
                        <a:pt x="143" y="108"/>
                      </a:cubicBezTo>
                      <a:cubicBezTo>
                        <a:pt x="145" y="110"/>
                        <a:pt x="147" y="112"/>
                        <a:pt x="148" y="114"/>
                      </a:cubicBezTo>
                      <a:lnTo>
                        <a:pt x="139" y="122"/>
                      </a:lnTo>
                      <a:close/>
                      <a:moveTo>
                        <a:pt x="128" y="109"/>
                      </a:moveTo>
                      <a:cubicBezTo>
                        <a:pt x="126" y="107"/>
                        <a:pt x="124" y="105"/>
                        <a:pt x="122" y="103"/>
                      </a:cubicBezTo>
                      <a:cubicBezTo>
                        <a:pt x="131" y="95"/>
                        <a:pt x="131" y="95"/>
                        <a:pt x="131" y="95"/>
                      </a:cubicBezTo>
                      <a:cubicBezTo>
                        <a:pt x="133" y="97"/>
                        <a:pt x="135" y="99"/>
                        <a:pt x="137" y="101"/>
                      </a:cubicBezTo>
                      <a:lnTo>
                        <a:pt x="128" y="109"/>
                      </a:lnTo>
                      <a:close/>
                      <a:moveTo>
                        <a:pt x="116" y="96"/>
                      </a:moveTo>
                      <a:cubicBezTo>
                        <a:pt x="114" y="94"/>
                        <a:pt x="112" y="92"/>
                        <a:pt x="110" y="90"/>
                      </a:cubicBezTo>
                      <a:cubicBezTo>
                        <a:pt x="119" y="82"/>
                        <a:pt x="119" y="82"/>
                        <a:pt x="119" y="82"/>
                      </a:cubicBezTo>
                      <a:cubicBezTo>
                        <a:pt x="121" y="84"/>
                        <a:pt x="122" y="86"/>
                        <a:pt x="124" y="87"/>
                      </a:cubicBezTo>
                      <a:lnTo>
                        <a:pt x="116" y="96"/>
                      </a:lnTo>
                      <a:close/>
                      <a:moveTo>
                        <a:pt x="103" y="83"/>
                      </a:moveTo>
                      <a:cubicBezTo>
                        <a:pt x="101" y="82"/>
                        <a:pt x="99" y="80"/>
                        <a:pt x="98" y="78"/>
                      </a:cubicBezTo>
                      <a:cubicBezTo>
                        <a:pt x="106" y="69"/>
                        <a:pt x="106" y="69"/>
                        <a:pt x="106" y="69"/>
                      </a:cubicBezTo>
                      <a:cubicBezTo>
                        <a:pt x="108" y="71"/>
                        <a:pt x="110" y="73"/>
                        <a:pt x="112" y="75"/>
                      </a:cubicBezTo>
                      <a:lnTo>
                        <a:pt x="103" y="83"/>
                      </a:lnTo>
                      <a:close/>
                      <a:moveTo>
                        <a:pt x="90" y="71"/>
                      </a:moveTo>
                      <a:cubicBezTo>
                        <a:pt x="88" y="70"/>
                        <a:pt x="86" y="68"/>
                        <a:pt x="84" y="66"/>
                      </a:cubicBezTo>
                      <a:cubicBezTo>
                        <a:pt x="92" y="57"/>
                        <a:pt x="92" y="57"/>
                        <a:pt x="92" y="57"/>
                      </a:cubicBezTo>
                      <a:cubicBezTo>
                        <a:pt x="94" y="59"/>
                        <a:pt x="96" y="61"/>
                        <a:pt x="98" y="63"/>
                      </a:cubicBezTo>
                      <a:lnTo>
                        <a:pt x="90" y="71"/>
                      </a:lnTo>
                      <a:close/>
                      <a:moveTo>
                        <a:pt x="63" y="49"/>
                      </a:moveTo>
                      <a:cubicBezTo>
                        <a:pt x="61" y="48"/>
                        <a:pt x="59" y="46"/>
                        <a:pt x="57" y="45"/>
                      </a:cubicBezTo>
                      <a:cubicBezTo>
                        <a:pt x="64" y="35"/>
                        <a:pt x="64" y="35"/>
                        <a:pt x="64" y="35"/>
                      </a:cubicBezTo>
                      <a:cubicBezTo>
                        <a:pt x="66" y="36"/>
                        <a:pt x="68" y="38"/>
                        <a:pt x="70" y="40"/>
                      </a:cubicBezTo>
                      <a:lnTo>
                        <a:pt x="63" y="49"/>
                      </a:lnTo>
                      <a:close/>
                      <a:moveTo>
                        <a:pt x="49" y="39"/>
                      </a:moveTo>
                      <a:cubicBezTo>
                        <a:pt x="47" y="38"/>
                        <a:pt x="45" y="36"/>
                        <a:pt x="42" y="35"/>
                      </a:cubicBezTo>
                      <a:cubicBezTo>
                        <a:pt x="49" y="25"/>
                        <a:pt x="49" y="25"/>
                        <a:pt x="49" y="25"/>
                      </a:cubicBezTo>
                      <a:cubicBezTo>
                        <a:pt x="51" y="26"/>
                        <a:pt x="53" y="28"/>
                        <a:pt x="56" y="29"/>
                      </a:cubicBezTo>
                      <a:lnTo>
                        <a:pt x="49" y="39"/>
                      </a:lnTo>
                      <a:close/>
                      <a:moveTo>
                        <a:pt x="34" y="30"/>
                      </a:moveTo>
                      <a:cubicBezTo>
                        <a:pt x="32" y="28"/>
                        <a:pt x="30" y="27"/>
                        <a:pt x="27" y="26"/>
                      </a:cubicBezTo>
                      <a:cubicBezTo>
                        <a:pt x="33" y="15"/>
                        <a:pt x="33" y="15"/>
                        <a:pt x="33" y="15"/>
                      </a:cubicBezTo>
                      <a:cubicBezTo>
                        <a:pt x="36" y="17"/>
                        <a:pt x="38" y="18"/>
                        <a:pt x="40" y="19"/>
                      </a:cubicBezTo>
                      <a:lnTo>
                        <a:pt x="34" y="30"/>
                      </a:lnTo>
                      <a:close/>
                      <a:moveTo>
                        <a:pt x="19" y="21"/>
                      </a:moveTo>
                      <a:cubicBezTo>
                        <a:pt x="17" y="20"/>
                        <a:pt x="14" y="19"/>
                        <a:pt x="12" y="18"/>
                      </a:cubicBezTo>
                      <a:cubicBezTo>
                        <a:pt x="17" y="7"/>
                        <a:pt x="17" y="7"/>
                        <a:pt x="17" y="7"/>
                      </a:cubicBezTo>
                      <a:cubicBezTo>
                        <a:pt x="20" y="8"/>
                        <a:pt x="22" y="9"/>
                        <a:pt x="25" y="11"/>
                      </a:cubicBezTo>
                      <a:lnTo>
                        <a:pt x="19" y="21"/>
                      </a:lnTo>
                      <a:close/>
                      <a:moveTo>
                        <a:pt x="7" y="14"/>
                      </a:moveTo>
                      <a:cubicBezTo>
                        <a:pt x="5" y="13"/>
                        <a:pt x="3" y="12"/>
                        <a:pt x="0" y="11"/>
                      </a:cubicBezTo>
                      <a:cubicBezTo>
                        <a:pt x="5" y="0"/>
                        <a:pt x="5" y="0"/>
                        <a:pt x="5" y="0"/>
                      </a:cubicBezTo>
                      <a:cubicBezTo>
                        <a:pt x="7" y="0"/>
                        <a:pt x="10" y="2"/>
                        <a:pt x="12" y="3"/>
                      </a:cubicBez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8" name="Freeform 72"/>
                <p:cNvSpPr>
                  <a:spLocks/>
                </p:cNvSpPr>
                <p:nvPr/>
              </p:nvSpPr>
              <p:spPr bwMode="auto">
                <a:xfrm>
                  <a:off x="6405478" y="1916482"/>
                  <a:ext cx="20516" cy="13677"/>
                </a:xfrm>
                <a:custGeom>
                  <a:avLst/>
                  <a:gdLst>
                    <a:gd name="T0" fmla="*/ 2147483646 w 13"/>
                    <a:gd name="T1" fmla="*/ 2147483646 h 9"/>
                    <a:gd name="T2" fmla="*/ 0 w 13"/>
                    <a:gd name="T3" fmla="*/ 2147483646 h 9"/>
                    <a:gd name="T4" fmla="*/ 2147483646 w 13"/>
                    <a:gd name="T5" fmla="*/ 0 h 9"/>
                    <a:gd name="T6" fmla="*/ 2147483646 w 13"/>
                    <a:gd name="T7" fmla="*/ 2147483646 h 9"/>
                    <a:gd name="T8" fmla="*/ 2147483646 w 13"/>
                    <a:gd name="T9" fmla="*/ 214748364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9">
                      <a:moveTo>
                        <a:pt x="2" y="9"/>
                      </a:moveTo>
                      <a:cubicBezTo>
                        <a:pt x="1" y="8"/>
                        <a:pt x="1" y="7"/>
                        <a:pt x="0" y="6"/>
                      </a:cubicBezTo>
                      <a:cubicBezTo>
                        <a:pt x="11" y="0"/>
                        <a:pt x="11" y="0"/>
                        <a:pt x="11" y="0"/>
                      </a:cubicBezTo>
                      <a:cubicBezTo>
                        <a:pt x="11" y="1"/>
                        <a:pt x="12" y="2"/>
                        <a:pt x="13" y="4"/>
                      </a:cubicBezTo>
                      <a:lnTo>
                        <a:pt x="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09" name="Freeform 73"/>
                <p:cNvSpPr>
                  <a:spLocks/>
                </p:cNvSpPr>
                <p:nvPr/>
              </p:nvSpPr>
              <p:spPr bwMode="auto">
                <a:xfrm>
                  <a:off x="6393169" y="1909643"/>
                  <a:ext cx="42400" cy="47870"/>
                </a:xfrm>
                <a:custGeom>
                  <a:avLst/>
                  <a:gdLst>
                    <a:gd name="T0" fmla="*/ 0 w 31"/>
                    <a:gd name="T1" fmla="*/ 2147483646 h 35"/>
                    <a:gd name="T2" fmla="*/ 2147483646 w 31"/>
                    <a:gd name="T3" fmla="*/ 2147483646 h 35"/>
                    <a:gd name="T4" fmla="*/ 2147483646 w 31"/>
                    <a:gd name="T5" fmla="*/ 0 h 35"/>
                    <a:gd name="T6" fmla="*/ 0 w 31"/>
                    <a:gd name="T7" fmla="*/ 2147483646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35">
                      <a:moveTo>
                        <a:pt x="0" y="15"/>
                      </a:moveTo>
                      <a:lnTo>
                        <a:pt x="28" y="35"/>
                      </a:lnTo>
                      <a:lnTo>
                        <a:pt x="31"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0" name="Freeform 74"/>
                <p:cNvSpPr>
                  <a:spLocks/>
                </p:cNvSpPr>
                <p:nvPr/>
              </p:nvSpPr>
              <p:spPr bwMode="auto">
                <a:xfrm>
                  <a:off x="5893948" y="1921953"/>
                  <a:ext cx="21884" cy="17780"/>
                </a:xfrm>
                <a:custGeom>
                  <a:avLst/>
                  <a:gdLst>
                    <a:gd name="T0" fmla="*/ 2147483646 w 14"/>
                    <a:gd name="T1" fmla="*/ 2147483646 h 11"/>
                    <a:gd name="T2" fmla="*/ 0 w 14"/>
                    <a:gd name="T3" fmla="*/ 2147483646 h 11"/>
                    <a:gd name="T4" fmla="*/ 2147483646 w 14"/>
                    <a:gd name="T5" fmla="*/ 0 h 11"/>
                    <a:gd name="T6" fmla="*/ 2147483646 w 14"/>
                    <a:gd name="T7" fmla="*/ 2147483646 h 11"/>
                    <a:gd name="T8" fmla="*/ 2147483646 w 14"/>
                    <a:gd name="T9" fmla="*/ 2147483646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1">
                      <a:moveTo>
                        <a:pt x="11" y="11"/>
                      </a:moveTo>
                      <a:cubicBezTo>
                        <a:pt x="0" y="6"/>
                        <a:pt x="0" y="6"/>
                        <a:pt x="0" y="6"/>
                      </a:cubicBezTo>
                      <a:cubicBezTo>
                        <a:pt x="2" y="3"/>
                        <a:pt x="2" y="1"/>
                        <a:pt x="3" y="0"/>
                      </a:cubicBezTo>
                      <a:cubicBezTo>
                        <a:pt x="14" y="6"/>
                        <a:pt x="14" y="6"/>
                        <a:pt x="14" y="6"/>
                      </a:cubicBezTo>
                      <a:cubicBezTo>
                        <a:pt x="13" y="7"/>
                        <a:pt x="12" y="8"/>
                        <a:pt x="1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1" name="Freeform 75"/>
                <p:cNvSpPr>
                  <a:spLocks noEditPoints="1"/>
                </p:cNvSpPr>
                <p:nvPr/>
              </p:nvSpPr>
              <p:spPr bwMode="auto">
                <a:xfrm>
                  <a:off x="5908993" y="1659349"/>
                  <a:ext cx="365184" cy="259869"/>
                </a:xfrm>
                <a:custGeom>
                  <a:avLst/>
                  <a:gdLst>
                    <a:gd name="T0" fmla="*/ 0 w 232"/>
                    <a:gd name="T1" fmla="*/ 2147483646 h 164"/>
                    <a:gd name="T2" fmla="*/ 2147483646 w 232"/>
                    <a:gd name="T3" fmla="*/ 2147483646 h 164"/>
                    <a:gd name="T4" fmla="*/ 2147483646 w 232"/>
                    <a:gd name="T5" fmla="*/ 2147483646 h 164"/>
                    <a:gd name="T6" fmla="*/ 2147483646 w 232"/>
                    <a:gd name="T7" fmla="*/ 2147483646 h 164"/>
                    <a:gd name="T8" fmla="*/ 2147483646 w 232"/>
                    <a:gd name="T9" fmla="*/ 2147483646 h 164"/>
                    <a:gd name="T10" fmla="*/ 2147483646 w 232"/>
                    <a:gd name="T11" fmla="*/ 2147483646 h 164"/>
                    <a:gd name="T12" fmla="*/ 2147483646 w 232"/>
                    <a:gd name="T13" fmla="*/ 2147483646 h 164"/>
                    <a:gd name="T14" fmla="*/ 2147483646 w 232"/>
                    <a:gd name="T15" fmla="*/ 2147483646 h 164"/>
                    <a:gd name="T16" fmla="*/ 2147483646 w 232"/>
                    <a:gd name="T17" fmla="*/ 2147483646 h 164"/>
                    <a:gd name="T18" fmla="*/ 2147483646 w 232"/>
                    <a:gd name="T19" fmla="*/ 2147483646 h 164"/>
                    <a:gd name="T20" fmla="*/ 2147483646 w 232"/>
                    <a:gd name="T21" fmla="*/ 2147483646 h 164"/>
                    <a:gd name="T22" fmla="*/ 2147483646 w 232"/>
                    <a:gd name="T23" fmla="*/ 2147483646 h 164"/>
                    <a:gd name="T24" fmla="*/ 2147483646 w 232"/>
                    <a:gd name="T25" fmla="*/ 2147483646 h 164"/>
                    <a:gd name="T26" fmla="*/ 2147483646 w 232"/>
                    <a:gd name="T27" fmla="*/ 2147483646 h 164"/>
                    <a:gd name="T28" fmla="*/ 2147483646 w 232"/>
                    <a:gd name="T29" fmla="*/ 2147483646 h 164"/>
                    <a:gd name="T30" fmla="*/ 2147483646 w 232"/>
                    <a:gd name="T31" fmla="*/ 2147483646 h 164"/>
                    <a:gd name="T32" fmla="*/ 2147483646 w 232"/>
                    <a:gd name="T33" fmla="*/ 2147483646 h 164"/>
                    <a:gd name="T34" fmla="*/ 2147483646 w 232"/>
                    <a:gd name="T35" fmla="*/ 2147483646 h 164"/>
                    <a:gd name="T36" fmla="*/ 2147483646 w 232"/>
                    <a:gd name="T37" fmla="*/ 2147483646 h 164"/>
                    <a:gd name="T38" fmla="*/ 2147483646 w 232"/>
                    <a:gd name="T39" fmla="*/ 2147483646 h 164"/>
                    <a:gd name="T40" fmla="*/ 2147483646 w 232"/>
                    <a:gd name="T41" fmla="*/ 2147483646 h 164"/>
                    <a:gd name="T42" fmla="*/ 2147483646 w 232"/>
                    <a:gd name="T43" fmla="*/ 2147483646 h 164"/>
                    <a:gd name="T44" fmla="*/ 2147483646 w 232"/>
                    <a:gd name="T45" fmla="*/ 2147483646 h 164"/>
                    <a:gd name="T46" fmla="*/ 2147483646 w 232"/>
                    <a:gd name="T47" fmla="*/ 2147483646 h 164"/>
                    <a:gd name="T48" fmla="*/ 2147483646 w 232"/>
                    <a:gd name="T49" fmla="*/ 2147483646 h 164"/>
                    <a:gd name="T50" fmla="*/ 2147483646 w 232"/>
                    <a:gd name="T51" fmla="*/ 2147483646 h 164"/>
                    <a:gd name="T52" fmla="*/ 2147483646 w 232"/>
                    <a:gd name="T53" fmla="*/ 2147483646 h 164"/>
                    <a:gd name="T54" fmla="*/ 2147483646 w 232"/>
                    <a:gd name="T55" fmla="*/ 2147483646 h 164"/>
                    <a:gd name="T56" fmla="*/ 2147483646 w 232"/>
                    <a:gd name="T57" fmla="*/ 2147483646 h 164"/>
                    <a:gd name="T58" fmla="*/ 2147483646 w 232"/>
                    <a:gd name="T59" fmla="*/ 2147483646 h 164"/>
                    <a:gd name="T60" fmla="*/ 2147483646 w 232"/>
                    <a:gd name="T61" fmla="*/ 2147483646 h 164"/>
                    <a:gd name="T62" fmla="*/ 2147483646 w 232"/>
                    <a:gd name="T63" fmla="*/ 2147483646 h 164"/>
                    <a:gd name="T64" fmla="*/ 2147483646 w 232"/>
                    <a:gd name="T65" fmla="*/ 2147483646 h 164"/>
                    <a:gd name="T66" fmla="*/ 2147483646 w 232"/>
                    <a:gd name="T67" fmla="*/ 2147483646 h 164"/>
                    <a:gd name="T68" fmla="*/ 2147483646 w 232"/>
                    <a:gd name="T69" fmla="*/ 2147483646 h 164"/>
                    <a:gd name="T70" fmla="*/ 2147483646 w 232"/>
                    <a:gd name="T71" fmla="*/ 2147483646 h 164"/>
                    <a:gd name="T72" fmla="*/ 2147483646 w 232"/>
                    <a:gd name="T73" fmla="*/ 2147483646 h 164"/>
                    <a:gd name="T74" fmla="*/ 2147483646 w 232"/>
                    <a:gd name="T75" fmla="*/ 2147483646 h 164"/>
                    <a:gd name="T76" fmla="*/ 2147483646 w 232"/>
                    <a:gd name="T77" fmla="*/ 0 h 164"/>
                    <a:gd name="T78" fmla="*/ 2147483646 w 232"/>
                    <a:gd name="T79" fmla="*/ 2147483646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32" h="164">
                      <a:moveTo>
                        <a:pt x="10" y="164"/>
                      </a:moveTo>
                      <a:cubicBezTo>
                        <a:pt x="0" y="157"/>
                        <a:pt x="0" y="157"/>
                        <a:pt x="0" y="157"/>
                      </a:cubicBezTo>
                      <a:cubicBezTo>
                        <a:pt x="1" y="155"/>
                        <a:pt x="3" y="153"/>
                        <a:pt x="4" y="151"/>
                      </a:cubicBezTo>
                      <a:cubicBezTo>
                        <a:pt x="14" y="157"/>
                        <a:pt x="14" y="157"/>
                        <a:pt x="14" y="157"/>
                      </a:cubicBezTo>
                      <a:cubicBezTo>
                        <a:pt x="12" y="160"/>
                        <a:pt x="11" y="162"/>
                        <a:pt x="10" y="164"/>
                      </a:cubicBezTo>
                      <a:close/>
                      <a:moveTo>
                        <a:pt x="20" y="150"/>
                      </a:moveTo>
                      <a:cubicBezTo>
                        <a:pt x="10" y="142"/>
                        <a:pt x="10" y="142"/>
                        <a:pt x="10" y="142"/>
                      </a:cubicBezTo>
                      <a:cubicBezTo>
                        <a:pt x="12" y="140"/>
                        <a:pt x="14" y="138"/>
                        <a:pt x="15" y="136"/>
                      </a:cubicBezTo>
                      <a:cubicBezTo>
                        <a:pt x="25" y="144"/>
                        <a:pt x="25" y="144"/>
                        <a:pt x="25" y="144"/>
                      </a:cubicBezTo>
                      <a:cubicBezTo>
                        <a:pt x="23" y="146"/>
                        <a:pt x="21" y="148"/>
                        <a:pt x="20" y="150"/>
                      </a:cubicBezTo>
                      <a:close/>
                      <a:moveTo>
                        <a:pt x="31" y="136"/>
                      </a:moveTo>
                      <a:cubicBezTo>
                        <a:pt x="22" y="128"/>
                        <a:pt x="22" y="128"/>
                        <a:pt x="22" y="128"/>
                      </a:cubicBezTo>
                      <a:cubicBezTo>
                        <a:pt x="24" y="126"/>
                        <a:pt x="26" y="124"/>
                        <a:pt x="28" y="122"/>
                      </a:cubicBezTo>
                      <a:cubicBezTo>
                        <a:pt x="36" y="130"/>
                        <a:pt x="36" y="130"/>
                        <a:pt x="36" y="130"/>
                      </a:cubicBezTo>
                      <a:cubicBezTo>
                        <a:pt x="34" y="132"/>
                        <a:pt x="33" y="134"/>
                        <a:pt x="31" y="136"/>
                      </a:cubicBezTo>
                      <a:close/>
                      <a:moveTo>
                        <a:pt x="43" y="123"/>
                      </a:moveTo>
                      <a:cubicBezTo>
                        <a:pt x="35" y="115"/>
                        <a:pt x="35" y="115"/>
                        <a:pt x="35" y="115"/>
                      </a:cubicBezTo>
                      <a:cubicBezTo>
                        <a:pt x="37" y="113"/>
                        <a:pt x="38" y="111"/>
                        <a:pt x="40" y="109"/>
                      </a:cubicBezTo>
                      <a:cubicBezTo>
                        <a:pt x="49" y="118"/>
                        <a:pt x="49" y="118"/>
                        <a:pt x="49" y="118"/>
                      </a:cubicBezTo>
                      <a:cubicBezTo>
                        <a:pt x="47" y="120"/>
                        <a:pt x="45" y="121"/>
                        <a:pt x="43" y="123"/>
                      </a:cubicBezTo>
                      <a:close/>
                      <a:moveTo>
                        <a:pt x="56" y="111"/>
                      </a:moveTo>
                      <a:cubicBezTo>
                        <a:pt x="48" y="102"/>
                        <a:pt x="48" y="102"/>
                        <a:pt x="48" y="102"/>
                      </a:cubicBezTo>
                      <a:cubicBezTo>
                        <a:pt x="50" y="100"/>
                        <a:pt x="52" y="98"/>
                        <a:pt x="54" y="97"/>
                      </a:cubicBezTo>
                      <a:cubicBezTo>
                        <a:pt x="62" y="106"/>
                        <a:pt x="62" y="106"/>
                        <a:pt x="62" y="106"/>
                      </a:cubicBezTo>
                      <a:cubicBezTo>
                        <a:pt x="60" y="107"/>
                        <a:pt x="58" y="109"/>
                        <a:pt x="56" y="111"/>
                      </a:cubicBezTo>
                      <a:close/>
                      <a:moveTo>
                        <a:pt x="69" y="99"/>
                      </a:moveTo>
                      <a:cubicBezTo>
                        <a:pt x="62" y="90"/>
                        <a:pt x="62" y="90"/>
                        <a:pt x="62" y="90"/>
                      </a:cubicBezTo>
                      <a:cubicBezTo>
                        <a:pt x="64" y="88"/>
                        <a:pt x="66" y="87"/>
                        <a:pt x="68" y="85"/>
                      </a:cubicBezTo>
                      <a:cubicBezTo>
                        <a:pt x="75" y="94"/>
                        <a:pt x="75" y="94"/>
                        <a:pt x="75" y="94"/>
                      </a:cubicBezTo>
                      <a:cubicBezTo>
                        <a:pt x="73" y="96"/>
                        <a:pt x="71" y="98"/>
                        <a:pt x="69" y="99"/>
                      </a:cubicBezTo>
                      <a:close/>
                      <a:moveTo>
                        <a:pt x="83" y="88"/>
                      </a:moveTo>
                      <a:cubicBezTo>
                        <a:pt x="76" y="79"/>
                        <a:pt x="76" y="79"/>
                        <a:pt x="76" y="79"/>
                      </a:cubicBezTo>
                      <a:cubicBezTo>
                        <a:pt x="78" y="77"/>
                        <a:pt x="80" y="75"/>
                        <a:pt x="83" y="74"/>
                      </a:cubicBezTo>
                      <a:cubicBezTo>
                        <a:pt x="90" y="84"/>
                        <a:pt x="90" y="84"/>
                        <a:pt x="90" y="84"/>
                      </a:cubicBezTo>
                      <a:cubicBezTo>
                        <a:pt x="87" y="85"/>
                        <a:pt x="85" y="87"/>
                        <a:pt x="83" y="88"/>
                      </a:cubicBezTo>
                      <a:close/>
                      <a:moveTo>
                        <a:pt x="98" y="78"/>
                      </a:moveTo>
                      <a:cubicBezTo>
                        <a:pt x="91" y="68"/>
                        <a:pt x="91" y="68"/>
                        <a:pt x="91" y="68"/>
                      </a:cubicBezTo>
                      <a:cubicBezTo>
                        <a:pt x="93" y="66"/>
                        <a:pt x="95" y="65"/>
                        <a:pt x="97" y="63"/>
                      </a:cubicBezTo>
                      <a:cubicBezTo>
                        <a:pt x="104" y="73"/>
                        <a:pt x="104" y="73"/>
                        <a:pt x="104" y="73"/>
                      </a:cubicBezTo>
                      <a:cubicBezTo>
                        <a:pt x="102" y="75"/>
                        <a:pt x="100" y="76"/>
                        <a:pt x="98" y="78"/>
                      </a:cubicBezTo>
                      <a:close/>
                      <a:moveTo>
                        <a:pt x="112" y="68"/>
                      </a:moveTo>
                      <a:cubicBezTo>
                        <a:pt x="106" y="58"/>
                        <a:pt x="106" y="58"/>
                        <a:pt x="106" y="58"/>
                      </a:cubicBezTo>
                      <a:cubicBezTo>
                        <a:pt x="108" y="56"/>
                        <a:pt x="110" y="55"/>
                        <a:pt x="113" y="53"/>
                      </a:cubicBezTo>
                      <a:cubicBezTo>
                        <a:pt x="119" y="64"/>
                        <a:pt x="119" y="64"/>
                        <a:pt x="119" y="64"/>
                      </a:cubicBezTo>
                      <a:cubicBezTo>
                        <a:pt x="117" y="65"/>
                        <a:pt x="115" y="66"/>
                        <a:pt x="112" y="68"/>
                      </a:cubicBezTo>
                      <a:close/>
                      <a:moveTo>
                        <a:pt x="128" y="58"/>
                      </a:moveTo>
                      <a:cubicBezTo>
                        <a:pt x="121" y="48"/>
                        <a:pt x="121" y="48"/>
                        <a:pt x="121" y="48"/>
                      </a:cubicBezTo>
                      <a:cubicBezTo>
                        <a:pt x="124" y="47"/>
                        <a:pt x="126" y="45"/>
                        <a:pt x="128" y="44"/>
                      </a:cubicBezTo>
                      <a:cubicBezTo>
                        <a:pt x="134" y="54"/>
                        <a:pt x="134" y="54"/>
                        <a:pt x="134" y="54"/>
                      </a:cubicBezTo>
                      <a:cubicBezTo>
                        <a:pt x="132" y="56"/>
                        <a:pt x="130" y="57"/>
                        <a:pt x="128" y="58"/>
                      </a:cubicBezTo>
                      <a:close/>
                      <a:moveTo>
                        <a:pt x="143" y="50"/>
                      </a:moveTo>
                      <a:cubicBezTo>
                        <a:pt x="137" y="39"/>
                        <a:pt x="137" y="39"/>
                        <a:pt x="137" y="39"/>
                      </a:cubicBezTo>
                      <a:cubicBezTo>
                        <a:pt x="140" y="38"/>
                        <a:pt x="142" y="37"/>
                        <a:pt x="144" y="35"/>
                      </a:cubicBezTo>
                      <a:cubicBezTo>
                        <a:pt x="150" y="46"/>
                        <a:pt x="150" y="46"/>
                        <a:pt x="150" y="46"/>
                      </a:cubicBezTo>
                      <a:cubicBezTo>
                        <a:pt x="148" y="47"/>
                        <a:pt x="145" y="48"/>
                        <a:pt x="143" y="50"/>
                      </a:cubicBezTo>
                      <a:close/>
                      <a:moveTo>
                        <a:pt x="159" y="41"/>
                      </a:moveTo>
                      <a:cubicBezTo>
                        <a:pt x="153" y="31"/>
                        <a:pt x="153" y="31"/>
                        <a:pt x="153" y="31"/>
                      </a:cubicBezTo>
                      <a:cubicBezTo>
                        <a:pt x="156" y="29"/>
                        <a:pt x="158" y="28"/>
                        <a:pt x="161" y="27"/>
                      </a:cubicBezTo>
                      <a:cubicBezTo>
                        <a:pt x="166" y="38"/>
                        <a:pt x="166" y="38"/>
                        <a:pt x="166" y="38"/>
                      </a:cubicBezTo>
                      <a:cubicBezTo>
                        <a:pt x="164" y="39"/>
                        <a:pt x="161" y="40"/>
                        <a:pt x="159" y="41"/>
                      </a:cubicBezTo>
                      <a:close/>
                      <a:moveTo>
                        <a:pt x="175" y="33"/>
                      </a:moveTo>
                      <a:cubicBezTo>
                        <a:pt x="170" y="23"/>
                        <a:pt x="170" y="23"/>
                        <a:pt x="170" y="23"/>
                      </a:cubicBezTo>
                      <a:cubicBezTo>
                        <a:pt x="172" y="21"/>
                        <a:pt x="175" y="20"/>
                        <a:pt x="177" y="19"/>
                      </a:cubicBezTo>
                      <a:cubicBezTo>
                        <a:pt x="182" y="30"/>
                        <a:pt x="182" y="30"/>
                        <a:pt x="182" y="30"/>
                      </a:cubicBezTo>
                      <a:cubicBezTo>
                        <a:pt x="180" y="31"/>
                        <a:pt x="177" y="32"/>
                        <a:pt x="175" y="33"/>
                      </a:cubicBezTo>
                      <a:close/>
                      <a:moveTo>
                        <a:pt x="191" y="26"/>
                      </a:moveTo>
                      <a:cubicBezTo>
                        <a:pt x="186" y="15"/>
                        <a:pt x="186" y="15"/>
                        <a:pt x="186" y="15"/>
                      </a:cubicBezTo>
                      <a:cubicBezTo>
                        <a:pt x="189" y="14"/>
                        <a:pt x="191" y="13"/>
                        <a:pt x="194" y="12"/>
                      </a:cubicBezTo>
                      <a:cubicBezTo>
                        <a:pt x="198" y="23"/>
                        <a:pt x="198" y="23"/>
                        <a:pt x="198" y="23"/>
                      </a:cubicBezTo>
                      <a:cubicBezTo>
                        <a:pt x="196" y="24"/>
                        <a:pt x="194" y="25"/>
                        <a:pt x="191" y="26"/>
                      </a:cubicBezTo>
                      <a:close/>
                      <a:moveTo>
                        <a:pt x="208" y="20"/>
                      </a:moveTo>
                      <a:cubicBezTo>
                        <a:pt x="203" y="8"/>
                        <a:pt x="203" y="8"/>
                        <a:pt x="203" y="8"/>
                      </a:cubicBezTo>
                      <a:cubicBezTo>
                        <a:pt x="206" y="7"/>
                        <a:pt x="208" y="6"/>
                        <a:pt x="211" y="6"/>
                      </a:cubicBezTo>
                      <a:cubicBezTo>
                        <a:pt x="215" y="17"/>
                        <a:pt x="215" y="17"/>
                        <a:pt x="215" y="17"/>
                      </a:cubicBezTo>
                      <a:cubicBezTo>
                        <a:pt x="213" y="18"/>
                        <a:pt x="210" y="19"/>
                        <a:pt x="208" y="20"/>
                      </a:cubicBezTo>
                      <a:close/>
                      <a:moveTo>
                        <a:pt x="224" y="14"/>
                      </a:moveTo>
                      <a:cubicBezTo>
                        <a:pt x="221" y="2"/>
                        <a:pt x="221" y="2"/>
                        <a:pt x="221" y="2"/>
                      </a:cubicBezTo>
                      <a:cubicBezTo>
                        <a:pt x="223" y="1"/>
                        <a:pt x="226" y="0"/>
                        <a:pt x="228" y="0"/>
                      </a:cubicBezTo>
                      <a:cubicBezTo>
                        <a:pt x="232" y="11"/>
                        <a:pt x="232" y="11"/>
                        <a:pt x="232" y="11"/>
                      </a:cubicBezTo>
                      <a:cubicBezTo>
                        <a:pt x="229" y="12"/>
                        <a:pt x="227" y="13"/>
                        <a:pt x="22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2" name="Freeform 76"/>
                <p:cNvSpPr>
                  <a:spLocks/>
                </p:cNvSpPr>
                <p:nvPr/>
              </p:nvSpPr>
              <p:spPr bwMode="auto">
                <a:xfrm>
                  <a:off x="6283751" y="1653878"/>
                  <a:ext cx="10942" cy="19148"/>
                </a:xfrm>
                <a:custGeom>
                  <a:avLst/>
                  <a:gdLst>
                    <a:gd name="T0" fmla="*/ 2147483646 w 8"/>
                    <a:gd name="T1" fmla="*/ 2147483646 h 14"/>
                    <a:gd name="T2" fmla="*/ 0 w 8"/>
                    <a:gd name="T3" fmla="*/ 2147483646 h 14"/>
                    <a:gd name="T4" fmla="*/ 2147483646 w 8"/>
                    <a:gd name="T5" fmla="*/ 0 h 14"/>
                    <a:gd name="T6" fmla="*/ 2147483646 w 8"/>
                    <a:gd name="T7" fmla="*/ 2147483646 h 14"/>
                    <a:gd name="T8" fmla="*/ 2147483646 w 8"/>
                    <a:gd name="T9" fmla="*/ 2147483646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4">
                      <a:moveTo>
                        <a:pt x="4" y="14"/>
                      </a:moveTo>
                      <a:lnTo>
                        <a:pt x="0" y="1"/>
                      </a:lnTo>
                      <a:lnTo>
                        <a:pt x="5" y="0"/>
                      </a:lnTo>
                      <a:lnTo>
                        <a:pt x="8" y="13"/>
                      </a:ln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3" name="Freeform 77"/>
                <p:cNvSpPr>
                  <a:spLocks/>
                </p:cNvSpPr>
                <p:nvPr/>
              </p:nvSpPr>
              <p:spPr bwMode="auto">
                <a:xfrm>
                  <a:off x="6281015" y="1641568"/>
                  <a:ext cx="43767" cy="45135"/>
                </a:xfrm>
                <a:custGeom>
                  <a:avLst/>
                  <a:gdLst>
                    <a:gd name="T0" fmla="*/ 2147483646 w 32"/>
                    <a:gd name="T1" fmla="*/ 2147483646 h 33"/>
                    <a:gd name="T2" fmla="*/ 2147483646 w 32"/>
                    <a:gd name="T3" fmla="*/ 2147483646 h 33"/>
                    <a:gd name="T4" fmla="*/ 0 w 32"/>
                    <a:gd name="T5" fmla="*/ 0 h 33"/>
                    <a:gd name="T6" fmla="*/ 2147483646 w 32"/>
                    <a:gd name="T7" fmla="*/ 2147483646 h 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3">
                      <a:moveTo>
                        <a:pt x="8" y="33"/>
                      </a:moveTo>
                      <a:lnTo>
                        <a:pt x="32" y="9"/>
                      </a:lnTo>
                      <a:lnTo>
                        <a:pt x="0" y="0"/>
                      </a:lnTo>
                      <a:lnTo>
                        <a:pt x="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4" name="Freeform 78"/>
                <p:cNvSpPr>
                  <a:spLocks noEditPoints="1"/>
                </p:cNvSpPr>
                <p:nvPr/>
              </p:nvSpPr>
              <p:spPr bwMode="auto">
                <a:xfrm>
                  <a:off x="6476600" y="1719529"/>
                  <a:ext cx="98477" cy="117625"/>
                </a:xfrm>
                <a:custGeom>
                  <a:avLst/>
                  <a:gdLst>
                    <a:gd name="T0" fmla="*/ 2147483646 w 62"/>
                    <a:gd name="T1" fmla="*/ 2147483646 h 74"/>
                    <a:gd name="T2" fmla="*/ 2147483646 w 62"/>
                    <a:gd name="T3" fmla="*/ 2147483646 h 74"/>
                    <a:gd name="T4" fmla="*/ 2147483646 w 62"/>
                    <a:gd name="T5" fmla="*/ 2147483646 h 74"/>
                    <a:gd name="T6" fmla="*/ 2147483646 w 62"/>
                    <a:gd name="T7" fmla="*/ 2147483646 h 74"/>
                    <a:gd name="T8" fmla="*/ 2147483646 w 62"/>
                    <a:gd name="T9" fmla="*/ 2147483646 h 74"/>
                    <a:gd name="T10" fmla="*/ 2147483646 w 62"/>
                    <a:gd name="T11" fmla="*/ 2147483646 h 74"/>
                    <a:gd name="T12" fmla="*/ 2147483646 w 62"/>
                    <a:gd name="T13" fmla="*/ 2147483646 h 74"/>
                    <a:gd name="T14" fmla="*/ 2147483646 w 62"/>
                    <a:gd name="T15" fmla="*/ 2147483646 h 74"/>
                    <a:gd name="T16" fmla="*/ 2147483646 w 62"/>
                    <a:gd name="T17" fmla="*/ 2147483646 h 74"/>
                    <a:gd name="T18" fmla="*/ 2147483646 w 62"/>
                    <a:gd name="T19" fmla="*/ 2147483646 h 74"/>
                    <a:gd name="T20" fmla="*/ 2147483646 w 62"/>
                    <a:gd name="T21" fmla="*/ 2147483646 h 74"/>
                    <a:gd name="T22" fmla="*/ 2147483646 w 62"/>
                    <a:gd name="T23" fmla="*/ 2147483646 h 74"/>
                    <a:gd name="T24" fmla="*/ 2147483646 w 62"/>
                    <a:gd name="T25" fmla="*/ 2147483646 h 74"/>
                    <a:gd name="T26" fmla="*/ 2147483646 w 62"/>
                    <a:gd name="T27" fmla="*/ 2147483646 h 74"/>
                    <a:gd name="T28" fmla="*/ 2147483646 w 62"/>
                    <a:gd name="T29" fmla="*/ 2147483646 h 74"/>
                    <a:gd name="T30" fmla="*/ 2147483646 w 62"/>
                    <a:gd name="T31" fmla="*/ 2147483646 h 74"/>
                    <a:gd name="T32" fmla="*/ 2147483646 w 62"/>
                    <a:gd name="T33" fmla="*/ 2147483646 h 74"/>
                    <a:gd name="T34" fmla="*/ 2147483646 w 62"/>
                    <a:gd name="T35" fmla="*/ 2147483646 h 74"/>
                    <a:gd name="T36" fmla="*/ 2147483646 w 62"/>
                    <a:gd name="T37" fmla="*/ 2147483646 h 74"/>
                    <a:gd name="T38" fmla="*/ 2147483646 w 62"/>
                    <a:gd name="T39" fmla="*/ 2147483646 h 74"/>
                    <a:gd name="T40" fmla="*/ 2147483646 w 62"/>
                    <a:gd name="T41" fmla="*/ 2147483646 h 74"/>
                    <a:gd name="T42" fmla="*/ 2147483646 w 62"/>
                    <a:gd name="T43" fmla="*/ 2147483646 h 74"/>
                    <a:gd name="T44" fmla="*/ 2147483646 w 62"/>
                    <a:gd name="T45" fmla="*/ 2147483646 h 74"/>
                    <a:gd name="T46" fmla="*/ 2147483646 w 62"/>
                    <a:gd name="T47" fmla="*/ 2147483646 h 74"/>
                    <a:gd name="T48" fmla="*/ 2147483646 w 62"/>
                    <a:gd name="T49" fmla="*/ 2147483646 h 74"/>
                    <a:gd name="T50" fmla="*/ 2147483646 w 62"/>
                    <a:gd name="T51" fmla="*/ 2147483646 h 74"/>
                    <a:gd name="T52" fmla="*/ 2147483646 w 62"/>
                    <a:gd name="T53" fmla="*/ 2147483646 h 74"/>
                    <a:gd name="T54" fmla="*/ 2147483646 w 62"/>
                    <a:gd name="T55" fmla="*/ 0 h 74"/>
                    <a:gd name="T56" fmla="*/ 2147483646 w 62"/>
                    <a:gd name="T57" fmla="*/ 2147483646 h 74"/>
                    <a:gd name="T58" fmla="*/ 2147483646 w 62"/>
                    <a:gd name="T59" fmla="*/ 2147483646 h 74"/>
                    <a:gd name="T60" fmla="*/ 0 w 62"/>
                    <a:gd name="T61" fmla="*/ 2147483646 h 74"/>
                    <a:gd name="T62" fmla="*/ 0 w 62"/>
                    <a:gd name="T63" fmla="*/ 0 h 74"/>
                    <a:gd name="T64" fmla="*/ 2147483646 w 62"/>
                    <a:gd name="T65" fmla="*/ 0 h 74"/>
                    <a:gd name="T66" fmla="*/ 2147483646 w 62"/>
                    <a:gd name="T67" fmla="*/ 0 h 74"/>
                    <a:gd name="T68" fmla="*/ 2147483646 w 62"/>
                    <a:gd name="T69" fmla="*/ 2147483646 h 74"/>
                    <a:gd name="T70" fmla="*/ 2147483646 w 62"/>
                    <a:gd name="T71" fmla="*/ 2147483646 h 74"/>
                    <a:gd name="T72" fmla="*/ 0 w 62"/>
                    <a:gd name="T73" fmla="*/ 2147483646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 h="74">
                      <a:moveTo>
                        <a:pt x="31" y="74"/>
                      </a:moveTo>
                      <a:cubicBezTo>
                        <a:pt x="25" y="63"/>
                        <a:pt x="25" y="63"/>
                        <a:pt x="25" y="63"/>
                      </a:cubicBezTo>
                      <a:cubicBezTo>
                        <a:pt x="28" y="62"/>
                        <a:pt x="30" y="61"/>
                        <a:pt x="32" y="59"/>
                      </a:cubicBezTo>
                      <a:cubicBezTo>
                        <a:pt x="38" y="70"/>
                        <a:pt x="38" y="70"/>
                        <a:pt x="38" y="70"/>
                      </a:cubicBezTo>
                      <a:cubicBezTo>
                        <a:pt x="36" y="71"/>
                        <a:pt x="33" y="72"/>
                        <a:pt x="31" y="74"/>
                      </a:cubicBezTo>
                      <a:close/>
                      <a:moveTo>
                        <a:pt x="47" y="63"/>
                      </a:moveTo>
                      <a:cubicBezTo>
                        <a:pt x="39" y="54"/>
                        <a:pt x="39" y="54"/>
                        <a:pt x="39" y="54"/>
                      </a:cubicBezTo>
                      <a:cubicBezTo>
                        <a:pt x="41" y="52"/>
                        <a:pt x="42" y="51"/>
                        <a:pt x="44" y="49"/>
                      </a:cubicBezTo>
                      <a:cubicBezTo>
                        <a:pt x="53" y="57"/>
                        <a:pt x="53" y="57"/>
                        <a:pt x="53" y="57"/>
                      </a:cubicBezTo>
                      <a:cubicBezTo>
                        <a:pt x="51" y="59"/>
                        <a:pt x="49" y="61"/>
                        <a:pt x="47" y="63"/>
                      </a:cubicBezTo>
                      <a:close/>
                      <a:moveTo>
                        <a:pt x="59" y="47"/>
                      </a:moveTo>
                      <a:cubicBezTo>
                        <a:pt x="48" y="42"/>
                        <a:pt x="48" y="42"/>
                        <a:pt x="48" y="42"/>
                      </a:cubicBezTo>
                      <a:cubicBezTo>
                        <a:pt x="49" y="40"/>
                        <a:pt x="50" y="38"/>
                        <a:pt x="50" y="36"/>
                      </a:cubicBezTo>
                      <a:cubicBezTo>
                        <a:pt x="62" y="37"/>
                        <a:pt x="62" y="37"/>
                        <a:pt x="62" y="37"/>
                      </a:cubicBezTo>
                      <a:cubicBezTo>
                        <a:pt x="61" y="40"/>
                        <a:pt x="61" y="44"/>
                        <a:pt x="59" y="47"/>
                      </a:cubicBezTo>
                      <a:close/>
                      <a:moveTo>
                        <a:pt x="49" y="29"/>
                      </a:moveTo>
                      <a:cubicBezTo>
                        <a:pt x="48" y="27"/>
                        <a:pt x="47" y="25"/>
                        <a:pt x="46" y="24"/>
                      </a:cubicBezTo>
                      <a:cubicBezTo>
                        <a:pt x="55" y="16"/>
                        <a:pt x="55" y="16"/>
                        <a:pt x="55" y="16"/>
                      </a:cubicBezTo>
                      <a:cubicBezTo>
                        <a:pt x="57" y="19"/>
                        <a:pt x="59" y="22"/>
                        <a:pt x="60" y="25"/>
                      </a:cubicBezTo>
                      <a:lnTo>
                        <a:pt x="49" y="29"/>
                      </a:lnTo>
                      <a:close/>
                      <a:moveTo>
                        <a:pt x="39" y="19"/>
                      </a:moveTo>
                      <a:cubicBezTo>
                        <a:pt x="38" y="18"/>
                        <a:pt x="35" y="17"/>
                        <a:pt x="33" y="16"/>
                      </a:cubicBezTo>
                      <a:cubicBezTo>
                        <a:pt x="38" y="5"/>
                        <a:pt x="38" y="5"/>
                        <a:pt x="38" y="5"/>
                      </a:cubicBezTo>
                      <a:cubicBezTo>
                        <a:pt x="40" y="6"/>
                        <a:pt x="43" y="7"/>
                        <a:pt x="46" y="9"/>
                      </a:cubicBezTo>
                      <a:lnTo>
                        <a:pt x="39" y="19"/>
                      </a:lnTo>
                      <a:close/>
                      <a:moveTo>
                        <a:pt x="25" y="13"/>
                      </a:moveTo>
                      <a:cubicBezTo>
                        <a:pt x="22" y="13"/>
                        <a:pt x="20" y="12"/>
                        <a:pt x="17" y="12"/>
                      </a:cubicBezTo>
                      <a:cubicBezTo>
                        <a:pt x="19" y="0"/>
                        <a:pt x="19" y="0"/>
                        <a:pt x="19" y="0"/>
                      </a:cubicBezTo>
                      <a:cubicBezTo>
                        <a:pt x="21" y="0"/>
                        <a:pt x="24" y="1"/>
                        <a:pt x="27" y="1"/>
                      </a:cubicBezTo>
                      <a:lnTo>
                        <a:pt x="25" y="13"/>
                      </a:lnTo>
                      <a:close/>
                      <a:moveTo>
                        <a:pt x="0" y="12"/>
                      </a:moveTo>
                      <a:cubicBezTo>
                        <a:pt x="0" y="0"/>
                        <a:pt x="0" y="0"/>
                        <a:pt x="0" y="0"/>
                      </a:cubicBezTo>
                      <a:cubicBezTo>
                        <a:pt x="2" y="0"/>
                        <a:pt x="4" y="0"/>
                        <a:pt x="6" y="0"/>
                      </a:cubicBezTo>
                      <a:cubicBezTo>
                        <a:pt x="8" y="0"/>
                        <a:pt x="8" y="0"/>
                        <a:pt x="8" y="0"/>
                      </a:cubicBezTo>
                      <a:cubicBezTo>
                        <a:pt x="8" y="12"/>
                        <a:pt x="8" y="12"/>
                        <a:pt x="8" y="12"/>
                      </a:cubicBezTo>
                      <a:cubicBezTo>
                        <a:pt x="6" y="12"/>
                        <a:pt x="6" y="12"/>
                        <a:pt x="6" y="12"/>
                      </a:cubicBezTo>
                      <a:cubicBezTo>
                        <a:pt x="4" y="12"/>
                        <a:pt x="2" y="12"/>
                        <a:pt x="0" y="12"/>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5" name="Freeform 79"/>
                <p:cNvSpPr>
                  <a:spLocks noEditPoints="1"/>
                </p:cNvSpPr>
                <p:nvPr/>
              </p:nvSpPr>
              <p:spPr bwMode="auto">
                <a:xfrm>
                  <a:off x="5910360" y="2075139"/>
                  <a:ext cx="116257" cy="132669"/>
                </a:xfrm>
                <a:custGeom>
                  <a:avLst/>
                  <a:gdLst>
                    <a:gd name="T0" fmla="*/ 2147483646 w 74"/>
                    <a:gd name="T1" fmla="*/ 2147483646 h 84"/>
                    <a:gd name="T2" fmla="*/ 2147483646 w 74"/>
                    <a:gd name="T3" fmla="*/ 2147483646 h 84"/>
                    <a:gd name="T4" fmla="*/ 2147483646 w 74"/>
                    <a:gd name="T5" fmla="*/ 2147483646 h 84"/>
                    <a:gd name="T6" fmla="*/ 2147483646 w 74"/>
                    <a:gd name="T7" fmla="*/ 2147483646 h 84"/>
                    <a:gd name="T8" fmla="*/ 2147483646 w 74"/>
                    <a:gd name="T9" fmla="*/ 2147483646 h 84"/>
                    <a:gd name="T10" fmla="*/ 2147483646 w 74"/>
                    <a:gd name="T11" fmla="*/ 2147483646 h 84"/>
                    <a:gd name="T12" fmla="*/ 2147483646 w 74"/>
                    <a:gd name="T13" fmla="*/ 2147483646 h 84"/>
                    <a:gd name="T14" fmla="*/ 2147483646 w 74"/>
                    <a:gd name="T15" fmla="*/ 2147483646 h 84"/>
                    <a:gd name="T16" fmla="*/ 2147483646 w 74"/>
                    <a:gd name="T17" fmla="*/ 2147483646 h 84"/>
                    <a:gd name="T18" fmla="*/ 2147483646 w 74"/>
                    <a:gd name="T19" fmla="*/ 2147483646 h 84"/>
                    <a:gd name="T20" fmla="*/ 2147483646 w 74"/>
                    <a:gd name="T21" fmla="*/ 2147483646 h 84"/>
                    <a:gd name="T22" fmla="*/ 2147483646 w 74"/>
                    <a:gd name="T23" fmla="*/ 2147483646 h 84"/>
                    <a:gd name="T24" fmla="*/ 2147483646 w 74"/>
                    <a:gd name="T25" fmla="*/ 2147483646 h 84"/>
                    <a:gd name="T26" fmla="*/ 2147483646 w 74"/>
                    <a:gd name="T27" fmla="*/ 2147483646 h 84"/>
                    <a:gd name="T28" fmla="*/ 2147483646 w 74"/>
                    <a:gd name="T29" fmla="*/ 2147483646 h 84"/>
                    <a:gd name="T30" fmla="*/ 2147483646 w 74"/>
                    <a:gd name="T31" fmla="*/ 2147483646 h 84"/>
                    <a:gd name="T32" fmla="*/ 2147483646 w 74"/>
                    <a:gd name="T33" fmla="*/ 2147483646 h 84"/>
                    <a:gd name="T34" fmla="*/ 2147483646 w 74"/>
                    <a:gd name="T35" fmla="*/ 2147483646 h 84"/>
                    <a:gd name="T36" fmla="*/ 2147483646 w 74"/>
                    <a:gd name="T37" fmla="*/ 2147483646 h 84"/>
                    <a:gd name="T38" fmla="*/ 2147483646 w 74"/>
                    <a:gd name="T39" fmla="*/ 2147483646 h 84"/>
                    <a:gd name="T40" fmla="*/ 2147483646 w 74"/>
                    <a:gd name="T41" fmla="*/ 2147483646 h 84"/>
                    <a:gd name="T42" fmla="*/ 2147483646 w 74"/>
                    <a:gd name="T43" fmla="*/ 2147483646 h 84"/>
                    <a:gd name="T44" fmla="*/ 0 w 74"/>
                    <a:gd name="T45" fmla="*/ 2147483646 h 84"/>
                    <a:gd name="T46" fmla="*/ 2147483646 w 74"/>
                    <a:gd name="T47" fmla="*/ 2147483646 h 84"/>
                    <a:gd name="T48" fmla="*/ 2147483646 w 74"/>
                    <a:gd name="T49" fmla="*/ 2147483646 h 84"/>
                    <a:gd name="T50" fmla="*/ 2147483646 w 74"/>
                    <a:gd name="T51" fmla="*/ 2147483646 h 84"/>
                    <a:gd name="T52" fmla="*/ 2147483646 w 74"/>
                    <a:gd name="T53" fmla="*/ 2147483646 h 84"/>
                    <a:gd name="T54" fmla="*/ 0 w 74"/>
                    <a:gd name="T55" fmla="*/ 2147483646 h 84"/>
                    <a:gd name="T56" fmla="*/ 2147483646 w 74"/>
                    <a:gd name="T57" fmla="*/ 2147483646 h 84"/>
                    <a:gd name="T58" fmla="*/ 2147483646 w 74"/>
                    <a:gd name="T59" fmla="*/ 2147483646 h 84"/>
                    <a:gd name="T60" fmla="*/ 2147483646 w 74"/>
                    <a:gd name="T61" fmla="*/ 2147483646 h 84"/>
                    <a:gd name="T62" fmla="*/ 2147483646 w 74"/>
                    <a:gd name="T63" fmla="*/ 2147483646 h 84"/>
                    <a:gd name="T64" fmla="*/ 2147483646 w 74"/>
                    <a:gd name="T65" fmla="*/ 2147483646 h 84"/>
                    <a:gd name="T66" fmla="*/ 2147483646 w 74"/>
                    <a:gd name="T67" fmla="*/ 2147483646 h 84"/>
                    <a:gd name="T68" fmla="*/ 2147483646 w 74"/>
                    <a:gd name="T69" fmla="*/ 2147483646 h 84"/>
                    <a:gd name="T70" fmla="*/ 2147483646 w 74"/>
                    <a:gd name="T71" fmla="*/ 2147483646 h 84"/>
                    <a:gd name="T72" fmla="*/ 2147483646 w 74"/>
                    <a:gd name="T73" fmla="*/ 2147483646 h 84"/>
                    <a:gd name="T74" fmla="*/ 2147483646 w 74"/>
                    <a:gd name="T75" fmla="*/ 2147483646 h 84"/>
                    <a:gd name="T76" fmla="*/ 2147483646 w 74"/>
                    <a:gd name="T77" fmla="*/ 0 h 84"/>
                    <a:gd name="T78" fmla="*/ 2147483646 w 74"/>
                    <a:gd name="T79" fmla="*/ 2147483646 h 84"/>
                    <a:gd name="T80" fmla="*/ 2147483646 w 74"/>
                    <a:gd name="T81" fmla="*/ 2147483646 h 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4" h="84">
                      <a:moveTo>
                        <a:pt x="33" y="84"/>
                      </a:moveTo>
                      <a:cubicBezTo>
                        <a:pt x="32" y="84"/>
                        <a:pt x="31" y="84"/>
                        <a:pt x="30" y="84"/>
                      </a:cubicBezTo>
                      <a:cubicBezTo>
                        <a:pt x="31" y="72"/>
                        <a:pt x="31" y="72"/>
                        <a:pt x="31" y="72"/>
                      </a:cubicBezTo>
                      <a:cubicBezTo>
                        <a:pt x="33" y="72"/>
                        <a:pt x="35" y="72"/>
                        <a:pt x="37" y="71"/>
                      </a:cubicBezTo>
                      <a:cubicBezTo>
                        <a:pt x="39" y="83"/>
                        <a:pt x="39" y="83"/>
                        <a:pt x="39" y="83"/>
                      </a:cubicBezTo>
                      <a:cubicBezTo>
                        <a:pt x="37" y="83"/>
                        <a:pt x="35" y="84"/>
                        <a:pt x="33" y="84"/>
                      </a:cubicBezTo>
                      <a:close/>
                      <a:moveTo>
                        <a:pt x="18" y="80"/>
                      </a:moveTo>
                      <a:cubicBezTo>
                        <a:pt x="15" y="79"/>
                        <a:pt x="12" y="77"/>
                        <a:pt x="10" y="74"/>
                      </a:cubicBezTo>
                      <a:cubicBezTo>
                        <a:pt x="18" y="66"/>
                        <a:pt x="18" y="66"/>
                        <a:pt x="18" y="66"/>
                      </a:cubicBezTo>
                      <a:cubicBezTo>
                        <a:pt x="20" y="67"/>
                        <a:pt x="21" y="69"/>
                        <a:pt x="23" y="70"/>
                      </a:cubicBezTo>
                      <a:lnTo>
                        <a:pt x="18" y="80"/>
                      </a:lnTo>
                      <a:close/>
                      <a:moveTo>
                        <a:pt x="50" y="80"/>
                      </a:moveTo>
                      <a:cubicBezTo>
                        <a:pt x="46" y="69"/>
                        <a:pt x="46" y="69"/>
                        <a:pt x="46" y="69"/>
                      </a:cubicBezTo>
                      <a:cubicBezTo>
                        <a:pt x="48" y="68"/>
                        <a:pt x="50" y="67"/>
                        <a:pt x="52" y="66"/>
                      </a:cubicBezTo>
                      <a:cubicBezTo>
                        <a:pt x="58" y="76"/>
                        <a:pt x="58" y="76"/>
                        <a:pt x="58" y="76"/>
                      </a:cubicBezTo>
                      <a:cubicBezTo>
                        <a:pt x="55" y="78"/>
                        <a:pt x="52" y="79"/>
                        <a:pt x="50" y="80"/>
                      </a:cubicBezTo>
                      <a:close/>
                      <a:moveTo>
                        <a:pt x="67" y="71"/>
                      </a:moveTo>
                      <a:cubicBezTo>
                        <a:pt x="60" y="61"/>
                        <a:pt x="60" y="61"/>
                        <a:pt x="60" y="61"/>
                      </a:cubicBezTo>
                      <a:cubicBezTo>
                        <a:pt x="62" y="60"/>
                        <a:pt x="64" y="58"/>
                        <a:pt x="66" y="56"/>
                      </a:cubicBezTo>
                      <a:cubicBezTo>
                        <a:pt x="74" y="66"/>
                        <a:pt x="74" y="66"/>
                        <a:pt x="74" y="66"/>
                      </a:cubicBezTo>
                      <a:cubicBezTo>
                        <a:pt x="71" y="67"/>
                        <a:pt x="69" y="69"/>
                        <a:pt x="67" y="71"/>
                      </a:cubicBezTo>
                      <a:close/>
                      <a:moveTo>
                        <a:pt x="3" y="64"/>
                      </a:moveTo>
                      <a:cubicBezTo>
                        <a:pt x="2" y="61"/>
                        <a:pt x="1" y="58"/>
                        <a:pt x="0" y="55"/>
                      </a:cubicBezTo>
                      <a:cubicBezTo>
                        <a:pt x="12" y="53"/>
                        <a:pt x="12" y="53"/>
                        <a:pt x="12" y="53"/>
                      </a:cubicBezTo>
                      <a:cubicBezTo>
                        <a:pt x="13" y="55"/>
                        <a:pt x="13" y="58"/>
                        <a:pt x="14" y="59"/>
                      </a:cubicBezTo>
                      <a:lnTo>
                        <a:pt x="3" y="64"/>
                      </a:lnTo>
                      <a:close/>
                      <a:moveTo>
                        <a:pt x="12" y="44"/>
                      </a:moveTo>
                      <a:cubicBezTo>
                        <a:pt x="0" y="44"/>
                        <a:pt x="0" y="44"/>
                        <a:pt x="0" y="44"/>
                      </a:cubicBezTo>
                      <a:cubicBezTo>
                        <a:pt x="0" y="41"/>
                        <a:pt x="0" y="38"/>
                        <a:pt x="1" y="35"/>
                      </a:cubicBezTo>
                      <a:cubicBezTo>
                        <a:pt x="12" y="37"/>
                        <a:pt x="12" y="37"/>
                        <a:pt x="12" y="37"/>
                      </a:cubicBezTo>
                      <a:cubicBezTo>
                        <a:pt x="12" y="40"/>
                        <a:pt x="12" y="42"/>
                        <a:pt x="12" y="44"/>
                      </a:cubicBezTo>
                      <a:close/>
                      <a:moveTo>
                        <a:pt x="15" y="29"/>
                      </a:moveTo>
                      <a:cubicBezTo>
                        <a:pt x="3" y="25"/>
                        <a:pt x="3" y="25"/>
                        <a:pt x="3" y="25"/>
                      </a:cubicBezTo>
                      <a:cubicBezTo>
                        <a:pt x="4" y="22"/>
                        <a:pt x="5" y="19"/>
                        <a:pt x="7" y="17"/>
                      </a:cubicBezTo>
                      <a:cubicBezTo>
                        <a:pt x="17" y="22"/>
                        <a:pt x="17" y="22"/>
                        <a:pt x="17" y="22"/>
                      </a:cubicBezTo>
                      <a:cubicBezTo>
                        <a:pt x="16" y="24"/>
                        <a:pt x="16" y="26"/>
                        <a:pt x="15" y="29"/>
                      </a:cubicBezTo>
                      <a:close/>
                      <a:moveTo>
                        <a:pt x="22" y="13"/>
                      </a:moveTo>
                      <a:cubicBezTo>
                        <a:pt x="11" y="7"/>
                        <a:pt x="11" y="7"/>
                        <a:pt x="11" y="7"/>
                      </a:cubicBezTo>
                      <a:cubicBezTo>
                        <a:pt x="13" y="5"/>
                        <a:pt x="14" y="3"/>
                        <a:pt x="16" y="0"/>
                      </a:cubicBezTo>
                      <a:cubicBezTo>
                        <a:pt x="26" y="7"/>
                        <a:pt x="26" y="7"/>
                        <a:pt x="26" y="7"/>
                      </a:cubicBezTo>
                      <a:cubicBezTo>
                        <a:pt x="24" y="9"/>
                        <a:pt x="23" y="11"/>
                        <a:pt x="22" y="1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6" name="Freeform 80"/>
                <p:cNvSpPr>
                  <a:spLocks noEditPoints="1"/>
                </p:cNvSpPr>
                <p:nvPr/>
              </p:nvSpPr>
              <p:spPr bwMode="auto">
                <a:xfrm>
                  <a:off x="6328886" y="2118906"/>
                  <a:ext cx="114889" cy="105315"/>
                </a:xfrm>
                <a:custGeom>
                  <a:avLst/>
                  <a:gdLst>
                    <a:gd name="T0" fmla="*/ 2147483646 w 73"/>
                    <a:gd name="T1" fmla="*/ 2147483646 h 67"/>
                    <a:gd name="T2" fmla="*/ 2147483646 w 73"/>
                    <a:gd name="T3" fmla="*/ 2147483646 h 67"/>
                    <a:gd name="T4" fmla="*/ 2147483646 w 73"/>
                    <a:gd name="T5" fmla="*/ 2147483646 h 67"/>
                    <a:gd name="T6" fmla="*/ 2147483646 w 73"/>
                    <a:gd name="T7" fmla="*/ 2147483646 h 67"/>
                    <a:gd name="T8" fmla="*/ 2147483646 w 73"/>
                    <a:gd name="T9" fmla="*/ 2147483646 h 67"/>
                    <a:gd name="T10" fmla="*/ 2147483646 w 73"/>
                    <a:gd name="T11" fmla="*/ 2147483646 h 67"/>
                    <a:gd name="T12" fmla="*/ 2147483646 w 73"/>
                    <a:gd name="T13" fmla="*/ 2147483646 h 67"/>
                    <a:gd name="T14" fmla="*/ 2147483646 w 73"/>
                    <a:gd name="T15" fmla="*/ 2147483646 h 67"/>
                    <a:gd name="T16" fmla="*/ 2147483646 w 73"/>
                    <a:gd name="T17" fmla="*/ 2147483646 h 67"/>
                    <a:gd name="T18" fmla="*/ 2147483646 w 73"/>
                    <a:gd name="T19" fmla="*/ 2147483646 h 67"/>
                    <a:gd name="T20" fmla="*/ 2147483646 w 73"/>
                    <a:gd name="T21" fmla="*/ 2147483646 h 67"/>
                    <a:gd name="T22" fmla="*/ 2147483646 w 73"/>
                    <a:gd name="T23" fmla="*/ 2147483646 h 67"/>
                    <a:gd name="T24" fmla="*/ 2147483646 w 73"/>
                    <a:gd name="T25" fmla="*/ 2147483646 h 67"/>
                    <a:gd name="T26" fmla="*/ 2147483646 w 73"/>
                    <a:gd name="T27" fmla="*/ 2147483646 h 67"/>
                    <a:gd name="T28" fmla="*/ 2147483646 w 73"/>
                    <a:gd name="T29" fmla="*/ 2147483646 h 67"/>
                    <a:gd name="T30" fmla="*/ 2147483646 w 73"/>
                    <a:gd name="T31" fmla="*/ 2147483646 h 67"/>
                    <a:gd name="T32" fmla="*/ 2147483646 w 73"/>
                    <a:gd name="T33" fmla="*/ 2147483646 h 67"/>
                    <a:gd name="T34" fmla="*/ 2147483646 w 73"/>
                    <a:gd name="T35" fmla="*/ 2147483646 h 67"/>
                    <a:gd name="T36" fmla="*/ 0 w 73"/>
                    <a:gd name="T37" fmla="*/ 2147483646 h 67"/>
                    <a:gd name="T38" fmla="*/ 2147483646 w 73"/>
                    <a:gd name="T39" fmla="*/ 2147483646 h 67"/>
                    <a:gd name="T40" fmla="*/ 2147483646 w 73"/>
                    <a:gd name="T41" fmla="*/ 2147483646 h 67"/>
                    <a:gd name="T42" fmla="*/ 2147483646 w 73"/>
                    <a:gd name="T43" fmla="*/ 2147483646 h 67"/>
                    <a:gd name="T44" fmla="*/ 2147483646 w 73"/>
                    <a:gd name="T45" fmla="*/ 2147483646 h 67"/>
                    <a:gd name="T46" fmla="*/ 2147483646 w 73"/>
                    <a:gd name="T47" fmla="*/ 2147483646 h 67"/>
                    <a:gd name="T48" fmla="*/ 2147483646 w 73"/>
                    <a:gd name="T49" fmla="*/ 2147483646 h 67"/>
                    <a:gd name="T50" fmla="*/ 2147483646 w 73"/>
                    <a:gd name="T51" fmla="*/ 2147483646 h 67"/>
                    <a:gd name="T52" fmla="*/ 2147483646 w 73"/>
                    <a:gd name="T53" fmla="*/ 2147483646 h 67"/>
                    <a:gd name="T54" fmla="*/ 2147483646 w 73"/>
                    <a:gd name="T55" fmla="*/ 2147483646 h 67"/>
                    <a:gd name="T56" fmla="*/ 2147483646 w 73"/>
                    <a:gd name="T57" fmla="*/ 2147483646 h 67"/>
                    <a:gd name="T58" fmla="*/ 2147483646 w 73"/>
                    <a:gd name="T59" fmla="*/ 2147483646 h 67"/>
                    <a:gd name="T60" fmla="*/ 2147483646 w 73"/>
                    <a:gd name="T61" fmla="*/ 2147483646 h 67"/>
                    <a:gd name="T62" fmla="*/ 2147483646 w 73"/>
                    <a:gd name="T63" fmla="*/ 2147483646 h 67"/>
                    <a:gd name="T64" fmla="*/ 2147483646 w 73"/>
                    <a:gd name="T65" fmla="*/ 2147483646 h 67"/>
                    <a:gd name="T66" fmla="*/ 2147483646 w 73"/>
                    <a:gd name="T67" fmla="*/ 2147483646 h 67"/>
                    <a:gd name="T68" fmla="*/ 2147483646 w 73"/>
                    <a:gd name="T69" fmla="*/ 2147483646 h 67"/>
                    <a:gd name="T70" fmla="*/ 2147483646 w 73"/>
                    <a:gd name="T71" fmla="*/ 0 h 67"/>
                    <a:gd name="T72" fmla="*/ 2147483646 w 73"/>
                    <a:gd name="T73" fmla="*/ 2147483646 h 67"/>
                    <a:gd name="T74" fmla="*/ 2147483646 w 73"/>
                    <a:gd name="T75" fmla="*/ 2147483646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3" h="67">
                      <a:moveTo>
                        <a:pt x="38" y="67"/>
                      </a:moveTo>
                      <a:cubicBezTo>
                        <a:pt x="37" y="67"/>
                        <a:pt x="37" y="67"/>
                        <a:pt x="37" y="67"/>
                      </a:cubicBezTo>
                      <a:cubicBezTo>
                        <a:pt x="37" y="55"/>
                        <a:pt x="37" y="55"/>
                        <a:pt x="37" y="55"/>
                      </a:cubicBezTo>
                      <a:cubicBezTo>
                        <a:pt x="38" y="55"/>
                        <a:pt x="38" y="55"/>
                        <a:pt x="38" y="55"/>
                      </a:cubicBezTo>
                      <a:cubicBezTo>
                        <a:pt x="40" y="55"/>
                        <a:pt x="42" y="54"/>
                        <a:pt x="44" y="54"/>
                      </a:cubicBezTo>
                      <a:cubicBezTo>
                        <a:pt x="46" y="66"/>
                        <a:pt x="46" y="66"/>
                        <a:pt x="46" y="66"/>
                      </a:cubicBezTo>
                      <a:cubicBezTo>
                        <a:pt x="44" y="66"/>
                        <a:pt x="41" y="67"/>
                        <a:pt x="38" y="67"/>
                      </a:cubicBezTo>
                      <a:close/>
                      <a:moveTo>
                        <a:pt x="26" y="65"/>
                      </a:moveTo>
                      <a:cubicBezTo>
                        <a:pt x="23" y="65"/>
                        <a:pt x="21" y="64"/>
                        <a:pt x="18" y="63"/>
                      </a:cubicBezTo>
                      <a:cubicBezTo>
                        <a:pt x="21" y="52"/>
                        <a:pt x="21" y="52"/>
                        <a:pt x="21" y="52"/>
                      </a:cubicBezTo>
                      <a:cubicBezTo>
                        <a:pt x="24" y="53"/>
                        <a:pt x="26" y="53"/>
                        <a:pt x="28" y="54"/>
                      </a:cubicBezTo>
                      <a:lnTo>
                        <a:pt x="26" y="65"/>
                      </a:lnTo>
                      <a:close/>
                      <a:moveTo>
                        <a:pt x="57" y="62"/>
                      </a:moveTo>
                      <a:cubicBezTo>
                        <a:pt x="52" y="52"/>
                        <a:pt x="52" y="52"/>
                        <a:pt x="52" y="52"/>
                      </a:cubicBezTo>
                      <a:cubicBezTo>
                        <a:pt x="54" y="51"/>
                        <a:pt x="55" y="50"/>
                        <a:pt x="57" y="48"/>
                      </a:cubicBezTo>
                      <a:cubicBezTo>
                        <a:pt x="65" y="57"/>
                        <a:pt x="65" y="57"/>
                        <a:pt x="65" y="57"/>
                      </a:cubicBezTo>
                      <a:cubicBezTo>
                        <a:pt x="63" y="59"/>
                        <a:pt x="60" y="61"/>
                        <a:pt x="57" y="62"/>
                      </a:cubicBezTo>
                      <a:close/>
                      <a:moveTo>
                        <a:pt x="8" y="60"/>
                      </a:moveTo>
                      <a:cubicBezTo>
                        <a:pt x="5" y="59"/>
                        <a:pt x="3" y="58"/>
                        <a:pt x="0" y="57"/>
                      </a:cubicBezTo>
                      <a:cubicBezTo>
                        <a:pt x="5" y="46"/>
                        <a:pt x="5" y="46"/>
                        <a:pt x="5" y="46"/>
                      </a:cubicBezTo>
                      <a:cubicBezTo>
                        <a:pt x="8" y="47"/>
                        <a:pt x="10" y="48"/>
                        <a:pt x="12" y="49"/>
                      </a:cubicBezTo>
                      <a:lnTo>
                        <a:pt x="8" y="60"/>
                      </a:lnTo>
                      <a:close/>
                      <a:moveTo>
                        <a:pt x="72" y="46"/>
                      </a:moveTo>
                      <a:cubicBezTo>
                        <a:pt x="60" y="42"/>
                        <a:pt x="60" y="42"/>
                        <a:pt x="60" y="42"/>
                      </a:cubicBezTo>
                      <a:cubicBezTo>
                        <a:pt x="61" y="40"/>
                        <a:pt x="61" y="38"/>
                        <a:pt x="61" y="36"/>
                      </a:cubicBezTo>
                      <a:cubicBezTo>
                        <a:pt x="73" y="36"/>
                        <a:pt x="73" y="36"/>
                        <a:pt x="73" y="36"/>
                      </a:cubicBezTo>
                      <a:cubicBezTo>
                        <a:pt x="73" y="36"/>
                        <a:pt x="73" y="36"/>
                        <a:pt x="73" y="36"/>
                      </a:cubicBezTo>
                      <a:cubicBezTo>
                        <a:pt x="73" y="40"/>
                        <a:pt x="73" y="43"/>
                        <a:pt x="72" y="46"/>
                      </a:cubicBezTo>
                      <a:close/>
                      <a:moveTo>
                        <a:pt x="60" y="28"/>
                      </a:moveTo>
                      <a:cubicBezTo>
                        <a:pt x="59" y="26"/>
                        <a:pt x="58" y="24"/>
                        <a:pt x="57" y="21"/>
                      </a:cubicBezTo>
                      <a:cubicBezTo>
                        <a:pt x="68" y="16"/>
                        <a:pt x="68" y="16"/>
                        <a:pt x="68" y="16"/>
                      </a:cubicBezTo>
                      <a:cubicBezTo>
                        <a:pt x="69" y="19"/>
                        <a:pt x="71" y="22"/>
                        <a:pt x="71" y="24"/>
                      </a:cubicBezTo>
                      <a:lnTo>
                        <a:pt x="60" y="28"/>
                      </a:lnTo>
                      <a:close/>
                      <a:moveTo>
                        <a:pt x="53" y="14"/>
                      </a:moveTo>
                      <a:cubicBezTo>
                        <a:pt x="51" y="12"/>
                        <a:pt x="50" y="10"/>
                        <a:pt x="48" y="8"/>
                      </a:cubicBezTo>
                      <a:cubicBezTo>
                        <a:pt x="57" y="0"/>
                        <a:pt x="57" y="0"/>
                        <a:pt x="57" y="0"/>
                      </a:cubicBezTo>
                      <a:cubicBezTo>
                        <a:pt x="59" y="2"/>
                        <a:pt x="61" y="4"/>
                        <a:pt x="62" y="7"/>
                      </a:cubicBezTo>
                      <a:lnTo>
                        <a:pt x="53" y="1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7" name="Freeform 81"/>
                <p:cNvSpPr>
                  <a:spLocks noEditPoints="1"/>
                </p:cNvSpPr>
                <p:nvPr/>
              </p:nvSpPr>
              <p:spPr bwMode="auto">
                <a:xfrm>
                  <a:off x="5974644" y="1593698"/>
                  <a:ext cx="109418" cy="110786"/>
                </a:xfrm>
                <a:custGeom>
                  <a:avLst/>
                  <a:gdLst>
                    <a:gd name="T0" fmla="*/ 2147483646 w 69"/>
                    <a:gd name="T1" fmla="*/ 2147483646 h 70"/>
                    <a:gd name="T2" fmla="*/ 2147483646 w 69"/>
                    <a:gd name="T3" fmla="*/ 2147483646 h 70"/>
                    <a:gd name="T4" fmla="*/ 2147483646 w 69"/>
                    <a:gd name="T5" fmla="*/ 2147483646 h 70"/>
                    <a:gd name="T6" fmla="*/ 2147483646 w 69"/>
                    <a:gd name="T7" fmla="*/ 2147483646 h 70"/>
                    <a:gd name="T8" fmla="*/ 2147483646 w 69"/>
                    <a:gd name="T9" fmla="*/ 2147483646 h 70"/>
                    <a:gd name="T10" fmla="*/ 2147483646 w 69"/>
                    <a:gd name="T11" fmla="*/ 2147483646 h 70"/>
                    <a:gd name="T12" fmla="*/ 2147483646 w 69"/>
                    <a:gd name="T13" fmla="*/ 2147483646 h 70"/>
                    <a:gd name="T14" fmla="*/ 2147483646 w 69"/>
                    <a:gd name="T15" fmla="*/ 2147483646 h 70"/>
                    <a:gd name="T16" fmla="*/ 2147483646 w 69"/>
                    <a:gd name="T17" fmla="*/ 2147483646 h 70"/>
                    <a:gd name="T18" fmla="*/ 2147483646 w 69"/>
                    <a:gd name="T19" fmla="*/ 2147483646 h 70"/>
                    <a:gd name="T20" fmla="*/ 2147483646 w 69"/>
                    <a:gd name="T21" fmla="*/ 2147483646 h 70"/>
                    <a:gd name="T22" fmla="*/ 0 w 69"/>
                    <a:gd name="T23" fmla="*/ 2147483646 h 70"/>
                    <a:gd name="T24" fmla="*/ 0 w 69"/>
                    <a:gd name="T25" fmla="*/ 2147483646 h 70"/>
                    <a:gd name="T26" fmla="*/ 2147483646 w 69"/>
                    <a:gd name="T27" fmla="*/ 2147483646 h 70"/>
                    <a:gd name="T28" fmla="*/ 2147483646 w 69"/>
                    <a:gd name="T29" fmla="*/ 2147483646 h 70"/>
                    <a:gd name="T30" fmla="*/ 2147483646 w 69"/>
                    <a:gd name="T31" fmla="*/ 2147483646 h 70"/>
                    <a:gd name="T32" fmla="*/ 2147483646 w 69"/>
                    <a:gd name="T33" fmla="*/ 2147483646 h 70"/>
                    <a:gd name="T34" fmla="*/ 2147483646 w 69"/>
                    <a:gd name="T35" fmla="*/ 2147483646 h 70"/>
                    <a:gd name="T36" fmla="*/ 2147483646 w 69"/>
                    <a:gd name="T37" fmla="*/ 2147483646 h 70"/>
                    <a:gd name="T38" fmla="*/ 2147483646 w 69"/>
                    <a:gd name="T39" fmla="*/ 2147483646 h 70"/>
                    <a:gd name="T40" fmla="*/ 2147483646 w 69"/>
                    <a:gd name="T41" fmla="*/ 2147483646 h 70"/>
                    <a:gd name="T42" fmla="*/ 2147483646 w 69"/>
                    <a:gd name="T43" fmla="*/ 2147483646 h 70"/>
                    <a:gd name="T44" fmla="*/ 2147483646 w 69"/>
                    <a:gd name="T45" fmla="*/ 2147483646 h 70"/>
                    <a:gd name="T46" fmla="*/ 2147483646 w 69"/>
                    <a:gd name="T47" fmla="*/ 2147483646 h 70"/>
                    <a:gd name="T48" fmla="*/ 2147483646 w 69"/>
                    <a:gd name="T49" fmla="*/ 2147483646 h 70"/>
                    <a:gd name="T50" fmla="*/ 2147483646 w 69"/>
                    <a:gd name="T51" fmla="*/ 2147483646 h 70"/>
                    <a:gd name="T52" fmla="*/ 2147483646 w 69"/>
                    <a:gd name="T53" fmla="*/ 2147483646 h 70"/>
                    <a:gd name="T54" fmla="*/ 2147483646 w 69"/>
                    <a:gd name="T55" fmla="*/ 2147483646 h 70"/>
                    <a:gd name="T56" fmla="*/ 2147483646 w 69"/>
                    <a:gd name="T57" fmla="*/ 2147483646 h 70"/>
                    <a:gd name="T58" fmla="*/ 2147483646 w 69"/>
                    <a:gd name="T59" fmla="*/ 2147483646 h 70"/>
                    <a:gd name="T60" fmla="*/ 2147483646 w 69"/>
                    <a:gd name="T61" fmla="*/ 2147483646 h 70"/>
                    <a:gd name="T62" fmla="*/ 2147483646 w 69"/>
                    <a:gd name="T63" fmla="*/ 2147483646 h 70"/>
                    <a:gd name="T64" fmla="*/ 2147483646 w 69"/>
                    <a:gd name="T65" fmla="*/ 2147483646 h 70"/>
                    <a:gd name="T66" fmla="*/ 2147483646 w 69"/>
                    <a:gd name="T67" fmla="*/ 2147483646 h 70"/>
                    <a:gd name="T68" fmla="*/ 2147483646 w 69"/>
                    <a:gd name="T69" fmla="*/ 0 h 70"/>
                    <a:gd name="T70" fmla="*/ 2147483646 w 69"/>
                    <a:gd name="T71" fmla="*/ 2147483646 h 70"/>
                    <a:gd name="T72" fmla="*/ 2147483646 w 69"/>
                    <a:gd name="T73" fmla="*/ 2147483646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9" h="70">
                      <a:moveTo>
                        <a:pt x="22" y="70"/>
                      </a:moveTo>
                      <a:cubicBezTo>
                        <a:pt x="20" y="68"/>
                        <a:pt x="18" y="66"/>
                        <a:pt x="16" y="64"/>
                      </a:cubicBezTo>
                      <a:cubicBezTo>
                        <a:pt x="25" y="55"/>
                        <a:pt x="25" y="55"/>
                        <a:pt x="25" y="55"/>
                      </a:cubicBezTo>
                      <a:cubicBezTo>
                        <a:pt x="26" y="57"/>
                        <a:pt x="28" y="59"/>
                        <a:pt x="30" y="60"/>
                      </a:cubicBezTo>
                      <a:lnTo>
                        <a:pt x="22" y="70"/>
                      </a:lnTo>
                      <a:close/>
                      <a:moveTo>
                        <a:pt x="9" y="56"/>
                      </a:moveTo>
                      <a:cubicBezTo>
                        <a:pt x="7" y="53"/>
                        <a:pt x="6" y="50"/>
                        <a:pt x="4" y="48"/>
                      </a:cubicBezTo>
                      <a:cubicBezTo>
                        <a:pt x="15" y="43"/>
                        <a:pt x="15" y="43"/>
                        <a:pt x="15" y="43"/>
                      </a:cubicBezTo>
                      <a:cubicBezTo>
                        <a:pt x="16" y="44"/>
                        <a:pt x="17" y="46"/>
                        <a:pt x="19" y="48"/>
                      </a:cubicBezTo>
                      <a:lnTo>
                        <a:pt x="9" y="56"/>
                      </a:lnTo>
                      <a:close/>
                      <a:moveTo>
                        <a:pt x="1" y="37"/>
                      </a:moveTo>
                      <a:cubicBezTo>
                        <a:pt x="0" y="35"/>
                        <a:pt x="0" y="33"/>
                        <a:pt x="0" y="31"/>
                      </a:cubicBezTo>
                      <a:cubicBezTo>
                        <a:pt x="0" y="30"/>
                        <a:pt x="0" y="28"/>
                        <a:pt x="0" y="27"/>
                      </a:cubicBezTo>
                      <a:cubicBezTo>
                        <a:pt x="12" y="29"/>
                        <a:pt x="12" y="29"/>
                        <a:pt x="12" y="29"/>
                      </a:cubicBezTo>
                      <a:cubicBezTo>
                        <a:pt x="12" y="29"/>
                        <a:pt x="12" y="30"/>
                        <a:pt x="12" y="31"/>
                      </a:cubicBezTo>
                      <a:cubicBezTo>
                        <a:pt x="12" y="32"/>
                        <a:pt x="12" y="33"/>
                        <a:pt x="12" y="35"/>
                      </a:cubicBezTo>
                      <a:lnTo>
                        <a:pt x="1" y="37"/>
                      </a:lnTo>
                      <a:close/>
                      <a:moveTo>
                        <a:pt x="15" y="22"/>
                      </a:moveTo>
                      <a:cubicBezTo>
                        <a:pt x="5" y="15"/>
                        <a:pt x="5" y="15"/>
                        <a:pt x="5" y="15"/>
                      </a:cubicBezTo>
                      <a:cubicBezTo>
                        <a:pt x="7" y="12"/>
                        <a:pt x="9" y="10"/>
                        <a:pt x="12" y="8"/>
                      </a:cubicBezTo>
                      <a:cubicBezTo>
                        <a:pt x="19" y="18"/>
                        <a:pt x="19" y="18"/>
                        <a:pt x="19" y="18"/>
                      </a:cubicBezTo>
                      <a:cubicBezTo>
                        <a:pt x="17" y="19"/>
                        <a:pt x="16" y="20"/>
                        <a:pt x="15" y="22"/>
                      </a:cubicBezTo>
                      <a:close/>
                      <a:moveTo>
                        <a:pt x="66" y="16"/>
                      </a:moveTo>
                      <a:cubicBezTo>
                        <a:pt x="63" y="15"/>
                        <a:pt x="61" y="15"/>
                        <a:pt x="59" y="14"/>
                      </a:cubicBezTo>
                      <a:cubicBezTo>
                        <a:pt x="61" y="2"/>
                        <a:pt x="61" y="2"/>
                        <a:pt x="61" y="2"/>
                      </a:cubicBezTo>
                      <a:cubicBezTo>
                        <a:pt x="64" y="3"/>
                        <a:pt x="66" y="4"/>
                        <a:pt x="69" y="4"/>
                      </a:cubicBezTo>
                      <a:lnTo>
                        <a:pt x="66" y="16"/>
                      </a:lnTo>
                      <a:close/>
                      <a:moveTo>
                        <a:pt x="26" y="14"/>
                      </a:moveTo>
                      <a:cubicBezTo>
                        <a:pt x="22" y="3"/>
                        <a:pt x="22" y="3"/>
                        <a:pt x="22" y="3"/>
                      </a:cubicBezTo>
                      <a:cubicBezTo>
                        <a:pt x="25" y="2"/>
                        <a:pt x="28" y="1"/>
                        <a:pt x="31" y="1"/>
                      </a:cubicBezTo>
                      <a:cubicBezTo>
                        <a:pt x="33" y="13"/>
                        <a:pt x="33" y="13"/>
                        <a:pt x="33" y="13"/>
                      </a:cubicBezTo>
                      <a:cubicBezTo>
                        <a:pt x="31" y="13"/>
                        <a:pt x="28" y="13"/>
                        <a:pt x="26" y="14"/>
                      </a:cubicBezTo>
                      <a:close/>
                      <a:moveTo>
                        <a:pt x="49" y="13"/>
                      </a:moveTo>
                      <a:cubicBezTo>
                        <a:pt x="47" y="12"/>
                        <a:pt x="44" y="12"/>
                        <a:pt x="42" y="12"/>
                      </a:cubicBezTo>
                      <a:cubicBezTo>
                        <a:pt x="42" y="0"/>
                        <a:pt x="42" y="0"/>
                        <a:pt x="42" y="0"/>
                      </a:cubicBezTo>
                      <a:cubicBezTo>
                        <a:pt x="45" y="0"/>
                        <a:pt x="48" y="0"/>
                        <a:pt x="51" y="1"/>
                      </a:cubicBezTo>
                      <a:lnTo>
                        <a:pt x="49" y="1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8" name="Freeform 82"/>
                <p:cNvSpPr>
                  <a:spLocks noEditPoints="1"/>
                </p:cNvSpPr>
                <p:nvPr/>
              </p:nvSpPr>
              <p:spPr bwMode="auto">
                <a:xfrm>
                  <a:off x="5861122" y="1946572"/>
                  <a:ext cx="101212" cy="117625"/>
                </a:xfrm>
                <a:custGeom>
                  <a:avLst/>
                  <a:gdLst>
                    <a:gd name="T0" fmla="*/ 2147483646 w 64"/>
                    <a:gd name="T1" fmla="*/ 2147483646 h 75"/>
                    <a:gd name="T2" fmla="*/ 2147483646 w 64"/>
                    <a:gd name="T3" fmla="*/ 2147483646 h 75"/>
                    <a:gd name="T4" fmla="*/ 2147483646 w 64"/>
                    <a:gd name="T5" fmla="*/ 2147483646 h 75"/>
                    <a:gd name="T6" fmla="*/ 2147483646 w 64"/>
                    <a:gd name="T7" fmla="*/ 2147483646 h 75"/>
                    <a:gd name="T8" fmla="*/ 2147483646 w 64"/>
                    <a:gd name="T9" fmla="*/ 2147483646 h 75"/>
                    <a:gd name="T10" fmla="*/ 2147483646 w 64"/>
                    <a:gd name="T11" fmla="*/ 2147483646 h 75"/>
                    <a:gd name="T12" fmla="*/ 2147483646 w 64"/>
                    <a:gd name="T13" fmla="*/ 2147483646 h 75"/>
                    <a:gd name="T14" fmla="*/ 2147483646 w 64"/>
                    <a:gd name="T15" fmla="*/ 2147483646 h 75"/>
                    <a:gd name="T16" fmla="*/ 2147483646 w 64"/>
                    <a:gd name="T17" fmla="*/ 2147483646 h 75"/>
                    <a:gd name="T18" fmla="*/ 2147483646 w 64"/>
                    <a:gd name="T19" fmla="*/ 2147483646 h 75"/>
                    <a:gd name="T20" fmla="*/ 2147483646 w 64"/>
                    <a:gd name="T21" fmla="*/ 2147483646 h 75"/>
                    <a:gd name="T22" fmla="*/ 2147483646 w 64"/>
                    <a:gd name="T23" fmla="*/ 2147483646 h 75"/>
                    <a:gd name="T24" fmla="*/ 2147483646 w 64"/>
                    <a:gd name="T25" fmla="*/ 2147483646 h 75"/>
                    <a:gd name="T26" fmla="*/ 2147483646 w 64"/>
                    <a:gd name="T27" fmla="*/ 2147483646 h 75"/>
                    <a:gd name="T28" fmla="*/ 2147483646 w 64"/>
                    <a:gd name="T29" fmla="*/ 2147483646 h 75"/>
                    <a:gd name="T30" fmla="*/ 2147483646 w 64"/>
                    <a:gd name="T31" fmla="*/ 2147483646 h 75"/>
                    <a:gd name="T32" fmla="*/ 2147483646 w 64"/>
                    <a:gd name="T33" fmla="*/ 2147483646 h 75"/>
                    <a:gd name="T34" fmla="*/ 2147483646 w 64"/>
                    <a:gd name="T35" fmla="*/ 2147483646 h 75"/>
                    <a:gd name="T36" fmla="*/ 2147483646 w 64"/>
                    <a:gd name="T37" fmla="*/ 2147483646 h 75"/>
                    <a:gd name="T38" fmla="*/ 2147483646 w 64"/>
                    <a:gd name="T39" fmla="*/ 2147483646 h 75"/>
                    <a:gd name="T40" fmla="*/ 0 w 64"/>
                    <a:gd name="T41" fmla="*/ 2147483646 h 75"/>
                    <a:gd name="T42" fmla="*/ 0 w 64"/>
                    <a:gd name="T43" fmla="*/ 2147483646 h 75"/>
                    <a:gd name="T44" fmla="*/ 2147483646 w 64"/>
                    <a:gd name="T45" fmla="*/ 2147483646 h 75"/>
                    <a:gd name="T46" fmla="*/ 2147483646 w 64"/>
                    <a:gd name="T47" fmla="*/ 2147483646 h 75"/>
                    <a:gd name="T48" fmla="*/ 2147483646 w 64"/>
                    <a:gd name="T49" fmla="*/ 2147483646 h 75"/>
                    <a:gd name="T50" fmla="*/ 2147483646 w 64"/>
                    <a:gd name="T51" fmla="*/ 2147483646 h 75"/>
                    <a:gd name="T52" fmla="*/ 0 w 64"/>
                    <a:gd name="T53" fmla="*/ 2147483646 h 75"/>
                    <a:gd name="T54" fmla="*/ 2147483646 w 64"/>
                    <a:gd name="T55" fmla="*/ 2147483646 h 75"/>
                    <a:gd name="T56" fmla="*/ 2147483646 w 64"/>
                    <a:gd name="T57" fmla="*/ 2147483646 h 75"/>
                    <a:gd name="T58" fmla="*/ 2147483646 w 64"/>
                    <a:gd name="T59" fmla="*/ 2147483646 h 75"/>
                    <a:gd name="T60" fmla="*/ 2147483646 w 64"/>
                    <a:gd name="T61" fmla="*/ 2147483646 h 75"/>
                    <a:gd name="T62" fmla="*/ 2147483646 w 64"/>
                    <a:gd name="T63" fmla="*/ 2147483646 h 75"/>
                    <a:gd name="T64" fmla="*/ 2147483646 w 64"/>
                    <a:gd name="T65" fmla="*/ 2147483646 h 75"/>
                    <a:gd name="T66" fmla="*/ 2147483646 w 64"/>
                    <a:gd name="T67" fmla="*/ 2147483646 h 75"/>
                    <a:gd name="T68" fmla="*/ 2147483646 w 64"/>
                    <a:gd name="T69" fmla="*/ 0 h 75"/>
                    <a:gd name="T70" fmla="*/ 2147483646 w 64"/>
                    <a:gd name="T71" fmla="*/ 2147483646 h 75"/>
                    <a:gd name="T72" fmla="*/ 2147483646 w 64"/>
                    <a:gd name="T73" fmla="*/ 2147483646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75">
                      <a:moveTo>
                        <a:pt x="26" y="75"/>
                      </a:moveTo>
                      <a:cubicBezTo>
                        <a:pt x="23" y="74"/>
                        <a:pt x="20" y="73"/>
                        <a:pt x="17" y="72"/>
                      </a:cubicBezTo>
                      <a:cubicBezTo>
                        <a:pt x="22" y="61"/>
                        <a:pt x="22" y="61"/>
                        <a:pt x="22" y="61"/>
                      </a:cubicBezTo>
                      <a:cubicBezTo>
                        <a:pt x="24" y="62"/>
                        <a:pt x="26" y="63"/>
                        <a:pt x="28" y="63"/>
                      </a:cubicBezTo>
                      <a:lnTo>
                        <a:pt x="26" y="75"/>
                      </a:lnTo>
                      <a:close/>
                      <a:moveTo>
                        <a:pt x="38" y="74"/>
                      </a:moveTo>
                      <a:cubicBezTo>
                        <a:pt x="36" y="63"/>
                        <a:pt x="36" y="63"/>
                        <a:pt x="36" y="63"/>
                      </a:cubicBezTo>
                      <a:cubicBezTo>
                        <a:pt x="38" y="62"/>
                        <a:pt x="41" y="62"/>
                        <a:pt x="43" y="61"/>
                      </a:cubicBezTo>
                      <a:cubicBezTo>
                        <a:pt x="47" y="72"/>
                        <a:pt x="47" y="72"/>
                        <a:pt x="47" y="72"/>
                      </a:cubicBezTo>
                      <a:cubicBezTo>
                        <a:pt x="44" y="73"/>
                        <a:pt x="41" y="74"/>
                        <a:pt x="38" y="74"/>
                      </a:cubicBezTo>
                      <a:close/>
                      <a:moveTo>
                        <a:pt x="57" y="68"/>
                      </a:moveTo>
                      <a:cubicBezTo>
                        <a:pt x="51" y="57"/>
                        <a:pt x="51" y="57"/>
                        <a:pt x="51" y="57"/>
                      </a:cubicBezTo>
                      <a:cubicBezTo>
                        <a:pt x="53" y="56"/>
                        <a:pt x="56" y="55"/>
                        <a:pt x="58" y="54"/>
                      </a:cubicBezTo>
                      <a:cubicBezTo>
                        <a:pt x="64" y="64"/>
                        <a:pt x="64" y="64"/>
                        <a:pt x="64" y="64"/>
                      </a:cubicBezTo>
                      <a:cubicBezTo>
                        <a:pt x="62" y="65"/>
                        <a:pt x="59" y="67"/>
                        <a:pt x="57" y="68"/>
                      </a:cubicBezTo>
                      <a:close/>
                      <a:moveTo>
                        <a:pt x="7" y="64"/>
                      </a:moveTo>
                      <a:cubicBezTo>
                        <a:pt x="5" y="62"/>
                        <a:pt x="3" y="59"/>
                        <a:pt x="2" y="55"/>
                      </a:cubicBezTo>
                      <a:cubicBezTo>
                        <a:pt x="14" y="52"/>
                        <a:pt x="14" y="52"/>
                        <a:pt x="14" y="52"/>
                      </a:cubicBezTo>
                      <a:cubicBezTo>
                        <a:pt x="14" y="54"/>
                        <a:pt x="15" y="55"/>
                        <a:pt x="16" y="57"/>
                      </a:cubicBezTo>
                      <a:lnTo>
                        <a:pt x="7" y="64"/>
                      </a:lnTo>
                      <a:close/>
                      <a:moveTo>
                        <a:pt x="0" y="44"/>
                      </a:moveTo>
                      <a:cubicBezTo>
                        <a:pt x="0" y="43"/>
                        <a:pt x="0" y="43"/>
                        <a:pt x="0" y="43"/>
                      </a:cubicBezTo>
                      <a:cubicBezTo>
                        <a:pt x="0" y="40"/>
                        <a:pt x="1" y="38"/>
                        <a:pt x="1" y="35"/>
                      </a:cubicBezTo>
                      <a:cubicBezTo>
                        <a:pt x="13" y="37"/>
                        <a:pt x="13" y="37"/>
                        <a:pt x="13" y="37"/>
                      </a:cubicBezTo>
                      <a:cubicBezTo>
                        <a:pt x="12" y="39"/>
                        <a:pt x="12" y="41"/>
                        <a:pt x="12" y="43"/>
                      </a:cubicBezTo>
                      <a:cubicBezTo>
                        <a:pt x="12" y="44"/>
                        <a:pt x="12" y="44"/>
                        <a:pt x="12" y="44"/>
                      </a:cubicBezTo>
                      <a:lnTo>
                        <a:pt x="0" y="44"/>
                      </a:lnTo>
                      <a:close/>
                      <a:moveTo>
                        <a:pt x="15" y="28"/>
                      </a:moveTo>
                      <a:cubicBezTo>
                        <a:pt x="4" y="24"/>
                        <a:pt x="4" y="24"/>
                        <a:pt x="4" y="24"/>
                      </a:cubicBezTo>
                      <a:cubicBezTo>
                        <a:pt x="5" y="22"/>
                        <a:pt x="6" y="19"/>
                        <a:pt x="7" y="16"/>
                      </a:cubicBezTo>
                      <a:cubicBezTo>
                        <a:pt x="18" y="21"/>
                        <a:pt x="18" y="21"/>
                        <a:pt x="18" y="21"/>
                      </a:cubicBezTo>
                      <a:cubicBezTo>
                        <a:pt x="17" y="23"/>
                        <a:pt x="16" y="26"/>
                        <a:pt x="15" y="28"/>
                      </a:cubicBezTo>
                      <a:close/>
                      <a:moveTo>
                        <a:pt x="22" y="13"/>
                      </a:moveTo>
                      <a:cubicBezTo>
                        <a:pt x="12" y="7"/>
                        <a:pt x="12" y="7"/>
                        <a:pt x="12" y="7"/>
                      </a:cubicBezTo>
                      <a:cubicBezTo>
                        <a:pt x="13" y="4"/>
                        <a:pt x="14" y="2"/>
                        <a:pt x="16" y="0"/>
                      </a:cubicBezTo>
                      <a:cubicBezTo>
                        <a:pt x="26" y="6"/>
                        <a:pt x="26" y="6"/>
                        <a:pt x="26" y="6"/>
                      </a:cubicBezTo>
                      <a:cubicBezTo>
                        <a:pt x="24" y="8"/>
                        <a:pt x="23" y="10"/>
                        <a:pt x="22" y="1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219" name="Freeform 83"/>
                <p:cNvSpPr>
                  <a:spLocks/>
                </p:cNvSpPr>
                <p:nvPr/>
              </p:nvSpPr>
              <p:spPr bwMode="auto">
                <a:xfrm>
                  <a:off x="6107313" y="2042313"/>
                  <a:ext cx="25987" cy="27355"/>
                </a:xfrm>
                <a:custGeom>
                  <a:avLst/>
                  <a:gdLst>
                    <a:gd name="T0" fmla="*/ 2147483646 w 19"/>
                    <a:gd name="T1" fmla="*/ 0 h 20"/>
                    <a:gd name="T2" fmla="*/ 0 w 19"/>
                    <a:gd name="T3" fmla="*/ 2147483646 h 20"/>
                    <a:gd name="T4" fmla="*/ 2147483646 w 19"/>
                    <a:gd name="T5" fmla="*/ 2147483646 h 20"/>
                    <a:gd name="T6" fmla="*/ 2147483646 w 19"/>
                    <a:gd name="T7" fmla="*/ 2147483646 h 20"/>
                    <a:gd name="T8" fmla="*/ 2147483646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8" y="0"/>
                      </a:moveTo>
                      <a:lnTo>
                        <a:pt x="0" y="10"/>
                      </a:lnTo>
                      <a:lnTo>
                        <a:pt x="11" y="20"/>
                      </a:lnTo>
                      <a:lnTo>
                        <a:pt x="19"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48170" name="Group 68"/>
              <p:cNvGrpSpPr>
                <a:grpSpLocks noChangeAspect="1"/>
              </p:cNvGrpSpPr>
              <p:nvPr/>
            </p:nvGrpSpPr>
            <p:grpSpPr bwMode="auto">
              <a:xfrm>
                <a:off x="5708010" y="3610099"/>
                <a:ext cx="640739" cy="636430"/>
                <a:chOff x="4351" y="2472"/>
                <a:chExt cx="446" cy="443"/>
              </a:xfrm>
            </p:grpSpPr>
            <p:sp>
              <p:nvSpPr>
                <p:cNvPr id="48193" name="AutoShape 67"/>
                <p:cNvSpPr>
                  <a:spLocks noChangeAspect="1" noChangeArrowheads="1" noTextEdit="1"/>
                </p:cNvSpPr>
                <p:nvPr/>
              </p:nvSpPr>
              <p:spPr bwMode="auto">
                <a:xfrm>
                  <a:off x="4351" y="2472"/>
                  <a:ext cx="446"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48194" name="Freeform 69"/>
                <p:cNvSpPr>
                  <a:spLocks noEditPoints="1"/>
                </p:cNvSpPr>
                <p:nvPr/>
              </p:nvSpPr>
              <p:spPr bwMode="auto">
                <a:xfrm>
                  <a:off x="4351" y="2472"/>
                  <a:ext cx="446" cy="443"/>
                </a:xfrm>
                <a:custGeom>
                  <a:avLst/>
                  <a:gdLst>
                    <a:gd name="T0" fmla="*/ 39 w 446"/>
                    <a:gd name="T1" fmla="*/ 374 h 443"/>
                    <a:gd name="T2" fmla="*/ 17 w 446"/>
                    <a:gd name="T3" fmla="*/ 374 h 443"/>
                    <a:gd name="T4" fmla="*/ 0 w 446"/>
                    <a:gd name="T5" fmla="*/ 443 h 443"/>
                    <a:gd name="T6" fmla="*/ 446 w 446"/>
                    <a:gd name="T7" fmla="*/ 443 h 443"/>
                    <a:gd name="T8" fmla="*/ 430 w 446"/>
                    <a:gd name="T9" fmla="*/ 374 h 443"/>
                    <a:gd name="T10" fmla="*/ 408 w 446"/>
                    <a:gd name="T11" fmla="*/ 374 h 443"/>
                    <a:gd name="T12" fmla="*/ 408 w 446"/>
                    <a:gd name="T13" fmla="*/ 239 h 443"/>
                    <a:gd name="T14" fmla="*/ 408 w 446"/>
                    <a:gd name="T15" fmla="*/ 205 h 443"/>
                    <a:gd name="T16" fmla="*/ 408 w 446"/>
                    <a:gd name="T17" fmla="*/ 126 h 443"/>
                    <a:gd name="T18" fmla="*/ 381 w 446"/>
                    <a:gd name="T19" fmla="*/ 126 h 443"/>
                    <a:gd name="T20" fmla="*/ 302 w 446"/>
                    <a:gd name="T21" fmla="*/ 191 h 443"/>
                    <a:gd name="T22" fmla="*/ 302 w 446"/>
                    <a:gd name="T23" fmla="*/ 126 h 443"/>
                    <a:gd name="T24" fmla="*/ 275 w 446"/>
                    <a:gd name="T25" fmla="*/ 126 h 443"/>
                    <a:gd name="T26" fmla="*/ 178 w 446"/>
                    <a:gd name="T27" fmla="*/ 205 h 443"/>
                    <a:gd name="T28" fmla="*/ 178 w 446"/>
                    <a:gd name="T29" fmla="*/ 205 h 443"/>
                    <a:gd name="T30" fmla="*/ 168 w 446"/>
                    <a:gd name="T31" fmla="*/ 0 h 443"/>
                    <a:gd name="T32" fmla="*/ 83 w 446"/>
                    <a:gd name="T33" fmla="*/ 0 h 443"/>
                    <a:gd name="T34" fmla="*/ 73 w 446"/>
                    <a:gd name="T35" fmla="*/ 205 h 443"/>
                    <a:gd name="T36" fmla="*/ 39 w 446"/>
                    <a:gd name="T37" fmla="*/ 205 h 443"/>
                    <a:gd name="T38" fmla="*/ 39 w 446"/>
                    <a:gd name="T39" fmla="*/ 374 h 443"/>
                    <a:gd name="T40" fmla="*/ 108 w 446"/>
                    <a:gd name="T41" fmla="*/ 260 h 443"/>
                    <a:gd name="T42" fmla="*/ 177 w 446"/>
                    <a:gd name="T43" fmla="*/ 260 h 443"/>
                    <a:gd name="T44" fmla="*/ 177 w 446"/>
                    <a:gd name="T45" fmla="*/ 305 h 443"/>
                    <a:gd name="T46" fmla="*/ 108 w 446"/>
                    <a:gd name="T47" fmla="*/ 305 h 443"/>
                    <a:gd name="T48" fmla="*/ 108 w 446"/>
                    <a:gd name="T49" fmla="*/ 260 h 443"/>
                    <a:gd name="T50" fmla="*/ 362 w 446"/>
                    <a:gd name="T51" fmla="*/ 260 h 443"/>
                    <a:gd name="T52" fmla="*/ 379 w 446"/>
                    <a:gd name="T53" fmla="*/ 260 h 443"/>
                    <a:gd name="T54" fmla="*/ 379 w 446"/>
                    <a:gd name="T55" fmla="*/ 305 h 443"/>
                    <a:gd name="T56" fmla="*/ 362 w 446"/>
                    <a:gd name="T57" fmla="*/ 305 h 443"/>
                    <a:gd name="T58" fmla="*/ 362 w 446"/>
                    <a:gd name="T59" fmla="*/ 260 h 443"/>
                    <a:gd name="T60" fmla="*/ 346 w 446"/>
                    <a:gd name="T61" fmla="*/ 305 h 443"/>
                    <a:gd name="T62" fmla="*/ 277 w 446"/>
                    <a:gd name="T63" fmla="*/ 305 h 443"/>
                    <a:gd name="T64" fmla="*/ 277 w 446"/>
                    <a:gd name="T65" fmla="*/ 260 h 443"/>
                    <a:gd name="T66" fmla="*/ 346 w 446"/>
                    <a:gd name="T67" fmla="*/ 260 h 443"/>
                    <a:gd name="T68" fmla="*/ 346 w 446"/>
                    <a:gd name="T69" fmla="*/ 305 h 443"/>
                    <a:gd name="T70" fmla="*/ 192 w 446"/>
                    <a:gd name="T71" fmla="*/ 260 h 443"/>
                    <a:gd name="T72" fmla="*/ 262 w 446"/>
                    <a:gd name="T73" fmla="*/ 260 h 443"/>
                    <a:gd name="T74" fmla="*/ 262 w 446"/>
                    <a:gd name="T75" fmla="*/ 305 h 443"/>
                    <a:gd name="T76" fmla="*/ 192 w 446"/>
                    <a:gd name="T77" fmla="*/ 305 h 443"/>
                    <a:gd name="T78" fmla="*/ 192 w 446"/>
                    <a:gd name="T79" fmla="*/ 260 h 443"/>
                    <a:gd name="T80" fmla="*/ 63 w 446"/>
                    <a:gd name="T81" fmla="*/ 260 h 443"/>
                    <a:gd name="T82" fmla="*/ 70 w 446"/>
                    <a:gd name="T83" fmla="*/ 260 h 443"/>
                    <a:gd name="T84" fmla="*/ 93 w 446"/>
                    <a:gd name="T85" fmla="*/ 260 h 443"/>
                    <a:gd name="T86" fmla="*/ 93 w 446"/>
                    <a:gd name="T87" fmla="*/ 305 h 443"/>
                    <a:gd name="T88" fmla="*/ 67 w 446"/>
                    <a:gd name="T89" fmla="*/ 305 h 443"/>
                    <a:gd name="T90" fmla="*/ 63 w 446"/>
                    <a:gd name="T91" fmla="*/ 305 h 443"/>
                    <a:gd name="T92" fmla="*/ 63 w 446"/>
                    <a:gd name="T93" fmla="*/ 260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46" h="443">
                      <a:moveTo>
                        <a:pt x="39" y="374"/>
                      </a:moveTo>
                      <a:lnTo>
                        <a:pt x="17" y="374"/>
                      </a:lnTo>
                      <a:lnTo>
                        <a:pt x="0" y="443"/>
                      </a:lnTo>
                      <a:lnTo>
                        <a:pt x="446" y="443"/>
                      </a:lnTo>
                      <a:lnTo>
                        <a:pt x="430" y="374"/>
                      </a:lnTo>
                      <a:lnTo>
                        <a:pt x="408" y="374"/>
                      </a:lnTo>
                      <a:lnTo>
                        <a:pt x="408" y="239"/>
                      </a:lnTo>
                      <a:lnTo>
                        <a:pt x="408" y="205"/>
                      </a:lnTo>
                      <a:lnTo>
                        <a:pt x="408" y="126"/>
                      </a:lnTo>
                      <a:lnTo>
                        <a:pt x="381" y="126"/>
                      </a:lnTo>
                      <a:lnTo>
                        <a:pt x="302" y="191"/>
                      </a:lnTo>
                      <a:lnTo>
                        <a:pt x="302" y="126"/>
                      </a:lnTo>
                      <a:lnTo>
                        <a:pt x="275" y="126"/>
                      </a:lnTo>
                      <a:lnTo>
                        <a:pt x="178" y="205"/>
                      </a:lnTo>
                      <a:lnTo>
                        <a:pt x="168" y="0"/>
                      </a:lnTo>
                      <a:lnTo>
                        <a:pt x="83" y="0"/>
                      </a:lnTo>
                      <a:lnTo>
                        <a:pt x="73" y="205"/>
                      </a:lnTo>
                      <a:lnTo>
                        <a:pt x="39" y="205"/>
                      </a:lnTo>
                      <a:lnTo>
                        <a:pt x="39" y="374"/>
                      </a:lnTo>
                      <a:close/>
                      <a:moveTo>
                        <a:pt x="108" y="260"/>
                      </a:moveTo>
                      <a:lnTo>
                        <a:pt x="177" y="260"/>
                      </a:lnTo>
                      <a:lnTo>
                        <a:pt x="177" y="305"/>
                      </a:lnTo>
                      <a:lnTo>
                        <a:pt x="108" y="305"/>
                      </a:lnTo>
                      <a:lnTo>
                        <a:pt x="108" y="260"/>
                      </a:lnTo>
                      <a:close/>
                      <a:moveTo>
                        <a:pt x="362" y="260"/>
                      </a:moveTo>
                      <a:lnTo>
                        <a:pt x="379" y="260"/>
                      </a:lnTo>
                      <a:lnTo>
                        <a:pt x="379" y="305"/>
                      </a:lnTo>
                      <a:lnTo>
                        <a:pt x="362" y="305"/>
                      </a:lnTo>
                      <a:lnTo>
                        <a:pt x="362" y="260"/>
                      </a:lnTo>
                      <a:close/>
                      <a:moveTo>
                        <a:pt x="346" y="305"/>
                      </a:moveTo>
                      <a:lnTo>
                        <a:pt x="277" y="305"/>
                      </a:lnTo>
                      <a:lnTo>
                        <a:pt x="277" y="260"/>
                      </a:lnTo>
                      <a:lnTo>
                        <a:pt x="346" y="260"/>
                      </a:lnTo>
                      <a:lnTo>
                        <a:pt x="346" y="305"/>
                      </a:lnTo>
                      <a:close/>
                      <a:moveTo>
                        <a:pt x="192" y="260"/>
                      </a:moveTo>
                      <a:lnTo>
                        <a:pt x="262" y="260"/>
                      </a:lnTo>
                      <a:lnTo>
                        <a:pt x="262" y="305"/>
                      </a:lnTo>
                      <a:lnTo>
                        <a:pt x="192" y="305"/>
                      </a:lnTo>
                      <a:lnTo>
                        <a:pt x="192" y="260"/>
                      </a:lnTo>
                      <a:close/>
                      <a:moveTo>
                        <a:pt x="63" y="260"/>
                      </a:moveTo>
                      <a:lnTo>
                        <a:pt x="70" y="260"/>
                      </a:lnTo>
                      <a:lnTo>
                        <a:pt x="93" y="260"/>
                      </a:lnTo>
                      <a:lnTo>
                        <a:pt x="93" y="305"/>
                      </a:lnTo>
                      <a:lnTo>
                        <a:pt x="67" y="305"/>
                      </a:lnTo>
                      <a:lnTo>
                        <a:pt x="63" y="305"/>
                      </a:lnTo>
                      <a:lnTo>
                        <a:pt x="63" y="26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48171" name="Group 72"/>
              <p:cNvGrpSpPr>
                <a:grpSpLocks noChangeAspect="1"/>
              </p:cNvGrpSpPr>
              <p:nvPr/>
            </p:nvGrpSpPr>
            <p:grpSpPr bwMode="auto">
              <a:xfrm>
                <a:off x="5249782" y="2051359"/>
                <a:ext cx="699286" cy="522299"/>
                <a:chOff x="4109" y="1437"/>
                <a:chExt cx="565" cy="422"/>
              </a:xfrm>
            </p:grpSpPr>
            <p:sp>
              <p:nvSpPr>
                <p:cNvPr id="48189" name="AutoShape 71"/>
                <p:cNvSpPr>
                  <a:spLocks noChangeAspect="1" noChangeArrowheads="1" noTextEdit="1"/>
                </p:cNvSpPr>
                <p:nvPr/>
              </p:nvSpPr>
              <p:spPr bwMode="auto">
                <a:xfrm>
                  <a:off x="4109" y="1437"/>
                  <a:ext cx="565"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48190" name="Freeform 73"/>
                <p:cNvSpPr>
                  <a:spLocks noEditPoints="1"/>
                </p:cNvSpPr>
                <p:nvPr/>
              </p:nvSpPr>
              <p:spPr bwMode="auto">
                <a:xfrm>
                  <a:off x="4337" y="1437"/>
                  <a:ext cx="338" cy="423"/>
                </a:xfrm>
                <a:custGeom>
                  <a:avLst/>
                  <a:gdLst>
                    <a:gd name="T0" fmla="*/ 3 w 506"/>
                    <a:gd name="T1" fmla="*/ 3 h 631"/>
                    <a:gd name="T2" fmla="*/ 3 w 506"/>
                    <a:gd name="T3" fmla="*/ 2 h 631"/>
                    <a:gd name="T4" fmla="*/ 3 w 506"/>
                    <a:gd name="T5" fmla="*/ 1 h 631"/>
                    <a:gd name="T6" fmla="*/ 3 w 506"/>
                    <a:gd name="T7" fmla="*/ 1 h 631"/>
                    <a:gd name="T8" fmla="*/ 2 w 506"/>
                    <a:gd name="T9" fmla="*/ 0 h 631"/>
                    <a:gd name="T10" fmla="*/ 1 w 506"/>
                    <a:gd name="T11" fmla="*/ 1 h 631"/>
                    <a:gd name="T12" fmla="*/ 1 w 506"/>
                    <a:gd name="T13" fmla="*/ 1 h 631"/>
                    <a:gd name="T14" fmla="*/ 1 w 506"/>
                    <a:gd name="T15" fmla="*/ 1 h 631"/>
                    <a:gd name="T16" fmla="*/ 1 w 506"/>
                    <a:gd name="T17" fmla="*/ 1 h 631"/>
                    <a:gd name="T18" fmla="*/ 1 w 506"/>
                    <a:gd name="T19" fmla="*/ 1 h 631"/>
                    <a:gd name="T20" fmla="*/ 1 w 506"/>
                    <a:gd name="T21" fmla="*/ 1 h 631"/>
                    <a:gd name="T22" fmla="*/ 1 w 506"/>
                    <a:gd name="T23" fmla="*/ 1 h 631"/>
                    <a:gd name="T24" fmla="*/ 1 w 506"/>
                    <a:gd name="T25" fmla="*/ 2 h 631"/>
                    <a:gd name="T26" fmla="*/ 0 w 506"/>
                    <a:gd name="T27" fmla="*/ 2 h 631"/>
                    <a:gd name="T28" fmla="*/ 1 w 506"/>
                    <a:gd name="T29" fmla="*/ 2 h 631"/>
                    <a:gd name="T30" fmla="*/ 1 w 506"/>
                    <a:gd name="T31" fmla="*/ 2 h 631"/>
                    <a:gd name="T32" fmla="*/ 1 w 506"/>
                    <a:gd name="T33" fmla="*/ 2 h 631"/>
                    <a:gd name="T34" fmla="*/ 1 w 506"/>
                    <a:gd name="T35" fmla="*/ 3 h 631"/>
                    <a:gd name="T36" fmla="*/ 2 w 506"/>
                    <a:gd name="T37" fmla="*/ 5 h 631"/>
                    <a:gd name="T38" fmla="*/ 1 w 506"/>
                    <a:gd name="T39" fmla="*/ 3 h 631"/>
                    <a:gd name="T40" fmla="*/ 1 w 506"/>
                    <a:gd name="T41" fmla="*/ 2 h 631"/>
                    <a:gd name="T42" fmla="*/ 2 w 506"/>
                    <a:gd name="T43" fmla="*/ 3 h 631"/>
                    <a:gd name="T44" fmla="*/ 3 w 506"/>
                    <a:gd name="T45" fmla="*/ 5 h 631"/>
                    <a:gd name="T46" fmla="*/ 4 w 506"/>
                    <a:gd name="T47" fmla="*/ 5 h 631"/>
                    <a:gd name="T48" fmla="*/ 1 w 506"/>
                    <a:gd name="T49" fmla="*/ 2 h 631"/>
                    <a:gd name="T50" fmla="*/ 1 w 506"/>
                    <a:gd name="T51" fmla="*/ 2 h 631"/>
                    <a:gd name="T52" fmla="*/ 1 w 506"/>
                    <a:gd name="T53" fmla="*/ 2 h 631"/>
                    <a:gd name="T54" fmla="*/ 1 w 506"/>
                    <a:gd name="T55" fmla="*/ 2 h 631"/>
                    <a:gd name="T56" fmla="*/ 1 w 506"/>
                    <a:gd name="T57" fmla="*/ 2 h 631"/>
                    <a:gd name="T58" fmla="*/ 2 w 506"/>
                    <a:gd name="T59" fmla="*/ 1 h 631"/>
                    <a:gd name="T60" fmla="*/ 3 w 506"/>
                    <a:gd name="T61" fmla="*/ 1 h 631"/>
                    <a:gd name="T62" fmla="*/ 2 w 506"/>
                    <a:gd name="T63" fmla="*/ 1 h 631"/>
                    <a:gd name="T64" fmla="*/ 2 w 506"/>
                    <a:gd name="T65" fmla="*/ 2 h 631"/>
                    <a:gd name="T66" fmla="*/ 3 w 506"/>
                    <a:gd name="T67" fmla="*/ 2 h 631"/>
                    <a:gd name="T68" fmla="*/ 2 w 506"/>
                    <a:gd name="T69" fmla="*/ 2 h 631"/>
                    <a:gd name="T70" fmla="*/ 2 w 506"/>
                    <a:gd name="T71" fmla="*/ 2 h 63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06" h="631">
                      <a:moveTo>
                        <a:pt x="498" y="571"/>
                      </a:moveTo>
                      <a:cubicBezTo>
                        <a:pt x="338" y="321"/>
                        <a:pt x="338" y="321"/>
                        <a:pt x="338" y="321"/>
                      </a:cubicBezTo>
                      <a:cubicBezTo>
                        <a:pt x="370" y="309"/>
                        <a:pt x="392" y="278"/>
                        <a:pt x="392" y="241"/>
                      </a:cubicBezTo>
                      <a:cubicBezTo>
                        <a:pt x="392" y="238"/>
                        <a:pt x="392" y="234"/>
                        <a:pt x="391" y="230"/>
                      </a:cubicBezTo>
                      <a:cubicBezTo>
                        <a:pt x="428" y="230"/>
                        <a:pt x="428" y="230"/>
                        <a:pt x="428" y="230"/>
                      </a:cubicBezTo>
                      <a:cubicBezTo>
                        <a:pt x="428" y="191"/>
                        <a:pt x="428" y="191"/>
                        <a:pt x="428" y="191"/>
                      </a:cubicBezTo>
                      <a:cubicBezTo>
                        <a:pt x="389" y="150"/>
                        <a:pt x="389" y="150"/>
                        <a:pt x="389" y="150"/>
                      </a:cubicBezTo>
                      <a:cubicBezTo>
                        <a:pt x="389" y="30"/>
                        <a:pt x="389" y="30"/>
                        <a:pt x="389" y="30"/>
                      </a:cubicBezTo>
                      <a:cubicBezTo>
                        <a:pt x="389" y="14"/>
                        <a:pt x="376" y="0"/>
                        <a:pt x="360" y="0"/>
                      </a:cubicBezTo>
                      <a:cubicBezTo>
                        <a:pt x="232" y="0"/>
                        <a:pt x="232" y="0"/>
                        <a:pt x="232" y="0"/>
                      </a:cubicBezTo>
                      <a:cubicBezTo>
                        <a:pt x="226" y="0"/>
                        <a:pt x="221" y="4"/>
                        <a:pt x="220" y="10"/>
                      </a:cubicBezTo>
                      <a:cubicBezTo>
                        <a:pt x="201" y="101"/>
                        <a:pt x="201" y="101"/>
                        <a:pt x="201" y="101"/>
                      </a:cubicBezTo>
                      <a:cubicBezTo>
                        <a:pt x="156" y="101"/>
                        <a:pt x="156" y="101"/>
                        <a:pt x="156" y="101"/>
                      </a:cubicBezTo>
                      <a:cubicBezTo>
                        <a:pt x="156" y="42"/>
                        <a:pt x="156" y="42"/>
                        <a:pt x="156" y="42"/>
                      </a:cubicBezTo>
                      <a:cubicBezTo>
                        <a:pt x="156" y="30"/>
                        <a:pt x="147" y="21"/>
                        <a:pt x="135" y="21"/>
                      </a:cubicBezTo>
                      <a:cubicBezTo>
                        <a:pt x="104" y="21"/>
                        <a:pt x="104" y="21"/>
                        <a:pt x="104" y="21"/>
                      </a:cubicBezTo>
                      <a:cubicBezTo>
                        <a:pt x="101" y="21"/>
                        <a:pt x="99" y="24"/>
                        <a:pt x="99" y="27"/>
                      </a:cubicBezTo>
                      <a:cubicBezTo>
                        <a:pt x="99" y="38"/>
                        <a:pt x="99" y="38"/>
                        <a:pt x="99" y="38"/>
                      </a:cubicBezTo>
                      <a:cubicBezTo>
                        <a:pt x="99" y="40"/>
                        <a:pt x="101" y="42"/>
                        <a:pt x="103" y="43"/>
                      </a:cubicBezTo>
                      <a:cubicBezTo>
                        <a:pt x="122" y="47"/>
                        <a:pt x="122" y="47"/>
                        <a:pt x="122" y="47"/>
                      </a:cubicBezTo>
                      <a:cubicBezTo>
                        <a:pt x="124" y="48"/>
                        <a:pt x="125" y="49"/>
                        <a:pt x="125" y="51"/>
                      </a:cubicBezTo>
                      <a:cubicBezTo>
                        <a:pt x="125" y="101"/>
                        <a:pt x="125" y="101"/>
                        <a:pt x="125" y="101"/>
                      </a:cubicBezTo>
                      <a:cubicBezTo>
                        <a:pt x="83" y="101"/>
                        <a:pt x="83" y="101"/>
                        <a:pt x="83" y="101"/>
                      </a:cubicBezTo>
                      <a:cubicBezTo>
                        <a:pt x="54" y="101"/>
                        <a:pt x="30" y="125"/>
                        <a:pt x="30" y="155"/>
                      </a:cubicBezTo>
                      <a:cubicBezTo>
                        <a:pt x="30" y="206"/>
                        <a:pt x="30" y="206"/>
                        <a:pt x="30" y="206"/>
                      </a:cubicBezTo>
                      <a:cubicBezTo>
                        <a:pt x="14" y="206"/>
                        <a:pt x="14" y="206"/>
                        <a:pt x="14" y="206"/>
                      </a:cubicBezTo>
                      <a:cubicBezTo>
                        <a:pt x="6" y="206"/>
                        <a:pt x="0" y="213"/>
                        <a:pt x="0" y="220"/>
                      </a:cubicBezTo>
                      <a:cubicBezTo>
                        <a:pt x="0" y="245"/>
                        <a:pt x="0" y="245"/>
                        <a:pt x="0" y="245"/>
                      </a:cubicBezTo>
                      <a:cubicBezTo>
                        <a:pt x="0" y="253"/>
                        <a:pt x="6" y="259"/>
                        <a:pt x="14" y="259"/>
                      </a:cubicBezTo>
                      <a:cubicBezTo>
                        <a:pt x="30" y="259"/>
                        <a:pt x="30" y="259"/>
                        <a:pt x="30" y="259"/>
                      </a:cubicBezTo>
                      <a:cubicBezTo>
                        <a:pt x="30" y="259"/>
                        <a:pt x="30" y="259"/>
                        <a:pt x="30" y="259"/>
                      </a:cubicBezTo>
                      <a:cubicBezTo>
                        <a:pt x="55" y="259"/>
                        <a:pt x="55" y="259"/>
                        <a:pt x="55" y="259"/>
                      </a:cubicBezTo>
                      <a:cubicBezTo>
                        <a:pt x="55" y="262"/>
                        <a:pt x="54" y="264"/>
                        <a:pt x="54" y="267"/>
                      </a:cubicBezTo>
                      <a:cubicBezTo>
                        <a:pt x="54" y="279"/>
                        <a:pt x="58" y="290"/>
                        <a:pt x="64" y="299"/>
                      </a:cubicBezTo>
                      <a:cubicBezTo>
                        <a:pt x="66" y="302"/>
                        <a:pt x="68" y="305"/>
                        <a:pt x="70" y="308"/>
                      </a:cubicBezTo>
                      <a:cubicBezTo>
                        <a:pt x="77" y="315"/>
                        <a:pt x="85" y="320"/>
                        <a:pt x="94" y="324"/>
                      </a:cubicBezTo>
                      <a:cubicBezTo>
                        <a:pt x="106" y="631"/>
                        <a:pt x="106" y="631"/>
                        <a:pt x="106" y="631"/>
                      </a:cubicBezTo>
                      <a:cubicBezTo>
                        <a:pt x="294" y="631"/>
                        <a:pt x="294" y="631"/>
                        <a:pt x="294" y="631"/>
                      </a:cubicBezTo>
                      <a:cubicBezTo>
                        <a:pt x="196" y="308"/>
                        <a:pt x="196" y="308"/>
                        <a:pt x="196" y="308"/>
                      </a:cubicBezTo>
                      <a:cubicBezTo>
                        <a:pt x="160" y="308"/>
                        <a:pt x="160" y="308"/>
                        <a:pt x="160" y="308"/>
                      </a:cubicBezTo>
                      <a:cubicBezTo>
                        <a:pt x="170" y="297"/>
                        <a:pt x="176" y="282"/>
                        <a:pt x="176" y="267"/>
                      </a:cubicBezTo>
                      <a:cubicBezTo>
                        <a:pt x="176" y="264"/>
                        <a:pt x="176" y="262"/>
                        <a:pt x="176" y="259"/>
                      </a:cubicBezTo>
                      <a:cubicBezTo>
                        <a:pt x="222" y="259"/>
                        <a:pt x="222" y="259"/>
                        <a:pt x="222" y="259"/>
                      </a:cubicBezTo>
                      <a:cubicBezTo>
                        <a:pt x="226" y="278"/>
                        <a:pt x="236" y="295"/>
                        <a:pt x="251" y="308"/>
                      </a:cubicBezTo>
                      <a:cubicBezTo>
                        <a:pt x="227" y="308"/>
                        <a:pt x="227" y="308"/>
                        <a:pt x="227" y="308"/>
                      </a:cubicBezTo>
                      <a:cubicBezTo>
                        <a:pt x="349" y="631"/>
                        <a:pt x="349" y="631"/>
                        <a:pt x="349" y="631"/>
                      </a:cubicBezTo>
                      <a:cubicBezTo>
                        <a:pt x="465" y="631"/>
                        <a:pt x="465" y="631"/>
                        <a:pt x="465" y="631"/>
                      </a:cubicBezTo>
                      <a:cubicBezTo>
                        <a:pt x="479" y="631"/>
                        <a:pt x="492" y="623"/>
                        <a:pt x="499" y="611"/>
                      </a:cubicBezTo>
                      <a:cubicBezTo>
                        <a:pt x="506" y="598"/>
                        <a:pt x="505" y="583"/>
                        <a:pt x="498" y="571"/>
                      </a:cubicBezTo>
                      <a:close/>
                      <a:moveTo>
                        <a:pt x="140" y="267"/>
                      </a:moveTo>
                      <a:cubicBezTo>
                        <a:pt x="140" y="280"/>
                        <a:pt x="129" y="292"/>
                        <a:pt x="115" y="292"/>
                      </a:cubicBezTo>
                      <a:cubicBezTo>
                        <a:pt x="101" y="292"/>
                        <a:pt x="90" y="280"/>
                        <a:pt x="90" y="267"/>
                      </a:cubicBezTo>
                      <a:cubicBezTo>
                        <a:pt x="90" y="264"/>
                        <a:pt x="91" y="261"/>
                        <a:pt x="92" y="259"/>
                      </a:cubicBezTo>
                      <a:cubicBezTo>
                        <a:pt x="92" y="259"/>
                        <a:pt x="92" y="259"/>
                        <a:pt x="92" y="259"/>
                      </a:cubicBezTo>
                      <a:cubicBezTo>
                        <a:pt x="93" y="254"/>
                        <a:pt x="96" y="250"/>
                        <a:pt x="99" y="247"/>
                      </a:cubicBezTo>
                      <a:cubicBezTo>
                        <a:pt x="104" y="244"/>
                        <a:pt x="109" y="242"/>
                        <a:pt x="115" y="242"/>
                      </a:cubicBezTo>
                      <a:cubicBezTo>
                        <a:pt x="126" y="242"/>
                        <a:pt x="136" y="249"/>
                        <a:pt x="139" y="259"/>
                      </a:cubicBezTo>
                      <a:cubicBezTo>
                        <a:pt x="140" y="261"/>
                        <a:pt x="140" y="264"/>
                        <a:pt x="140" y="267"/>
                      </a:cubicBezTo>
                      <a:close/>
                      <a:moveTo>
                        <a:pt x="262" y="53"/>
                      </a:moveTo>
                      <a:cubicBezTo>
                        <a:pt x="262" y="50"/>
                        <a:pt x="265" y="48"/>
                        <a:pt x="267" y="48"/>
                      </a:cubicBezTo>
                      <a:cubicBezTo>
                        <a:pt x="333" y="48"/>
                        <a:pt x="333" y="48"/>
                        <a:pt x="333" y="48"/>
                      </a:cubicBezTo>
                      <a:cubicBezTo>
                        <a:pt x="338" y="48"/>
                        <a:pt x="342" y="52"/>
                        <a:pt x="342" y="58"/>
                      </a:cubicBezTo>
                      <a:cubicBezTo>
                        <a:pt x="342" y="109"/>
                        <a:pt x="342" y="109"/>
                        <a:pt x="342" y="109"/>
                      </a:cubicBezTo>
                      <a:cubicBezTo>
                        <a:pt x="313" y="100"/>
                        <a:pt x="281" y="100"/>
                        <a:pt x="252" y="109"/>
                      </a:cubicBezTo>
                      <a:lnTo>
                        <a:pt x="262" y="53"/>
                      </a:lnTo>
                      <a:close/>
                      <a:moveTo>
                        <a:pt x="271" y="241"/>
                      </a:moveTo>
                      <a:cubicBezTo>
                        <a:pt x="271" y="222"/>
                        <a:pt x="287" y="206"/>
                        <a:pt x="306" y="206"/>
                      </a:cubicBezTo>
                      <a:cubicBezTo>
                        <a:pt x="320" y="206"/>
                        <a:pt x="332" y="215"/>
                        <a:pt x="338" y="227"/>
                      </a:cubicBezTo>
                      <a:cubicBezTo>
                        <a:pt x="340" y="231"/>
                        <a:pt x="341" y="236"/>
                        <a:pt x="341" y="241"/>
                      </a:cubicBezTo>
                      <a:cubicBezTo>
                        <a:pt x="341" y="261"/>
                        <a:pt x="325" y="277"/>
                        <a:pt x="306" y="277"/>
                      </a:cubicBezTo>
                      <a:cubicBezTo>
                        <a:pt x="293" y="277"/>
                        <a:pt x="282" y="270"/>
                        <a:pt x="276" y="259"/>
                      </a:cubicBezTo>
                      <a:cubicBezTo>
                        <a:pt x="273" y="254"/>
                        <a:pt x="271" y="248"/>
                        <a:pt x="271" y="24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91" name="Freeform 74"/>
                <p:cNvSpPr>
                  <a:spLocks/>
                </p:cNvSpPr>
                <p:nvPr/>
              </p:nvSpPr>
              <p:spPr bwMode="auto">
                <a:xfrm>
                  <a:off x="4108" y="1643"/>
                  <a:ext cx="183" cy="217"/>
                </a:xfrm>
                <a:custGeom>
                  <a:avLst/>
                  <a:gdLst>
                    <a:gd name="T0" fmla="*/ 2 w 275"/>
                    <a:gd name="T1" fmla="*/ 0 h 323"/>
                    <a:gd name="T2" fmla="*/ 1 w 275"/>
                    <a:gd name="T3" fmla="*/ 0 h 323"/>
                    <a:gd name="T4" fmla="*/ 1 w 275"/>
                    <a:gd name="T5" fmla="*/ 2 h 323"/>
                    <a:gd name="T6" fmla="*/ 1 w 275"/>
                    <a:gd name="T7" fmla="*/ 3 h 323"/>
                    <a:gd name="T8" fmla="*/ 1 w 275"/>
                    <a:gd name="T9" fmla="*/ 3 h 323"/>
                    <a:gd name="T10" fmla="*/ 1 w 275"/>
                    <a:gd name="T11" fmla="*/ 3 h 323"/>
                    <a:gd name="T12" fmla="*/ 2 w 275"/>
                    <a:gd name="T13" fmla="*/ 0 h 3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5" h="323">
                      <a:moveTo>
                        <a:pt x="275" y="0"/>
                      </a:moveTo>
                      <a:cubicBezTo>
                        <a:pt x="175" y="0"/>
                        <a:pt x="175" y="0"/>
                        <a:pt x="175" y="0"/>
                      </a:cubicBezTo>
                      <a:cubicBezTo>
                        <a:pt x="8" y="263"/>
                        <a:pt x="8" y="263"/>
                        <a:pt x="8" y="263"/>
                      </a:cubicBezTo>
                      <a:cubicBezTo>
                        <a:pt x="1" y="275"/>
                        <a:pt x="0" y="290"/>
                        <a:pt x="7" y="303"/>
                      </a:cubicBezTo>
                      <a:cubicBezTo>
                        <a:pt x="14" y="316"/>
                        <a:pt x="27" y="323"/>
                        <a:pt x="41" y="323"/>
                      </a:cubicBezTo>
                      <a:cubicBezTo>
                        <a:pt x="152" y="323"/>
                        <a:pt x="152" y="323"/>
                        <a:pt x="152" y="323"/>
                      </a:cubicBezTo>
                      <a:lnTo>
                        <a:pt x="275"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92" name="Freeform 75"/>
                <p:cNvSpPr>
                  <a:spLocks/>
                </p:cNvSpPr>
                <p:nvPr/>
              </p:nvSpPr>
              <p:spPr bwMode="auto">
                <a:xfrm>
                  <a:off x="4247" y="1643"/>
                  <a:ext cx="132" cy="217"/>
                </a:xfrm>
                <a:custGeom>
                  <a:avLst/>
                  <a:gdLst>
                    <a:gd name="T0" fmla="*/ 124 w 132"/>
                    <a:gd name="T1" fmla="*/ 217 h 217"/>
                    <a:gd name="T2" fmla="*/ 132 w 132"/>
                    <a:gd name="T3" fmla="*/ 0 h 217"/>
                    <a:gd name="T4" fmla="*/ 64 w 132"/>
                    <a:gd name="T5" fmla="*/ 0 h 217"/>
                    <a:gd name="T6" fmla="*/ 0 w 132"/>
                    <a:gd name="T7" fmla="*/ 217 h 217"/>
                    <a:gd name="T8" fmla="*/ 124 w 132"/>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17">
                      <a:moveTo>
                        <a:pt x="124" y="217"/>
                      </a:moveTo>
                      <a:lnTo>
                        <a:pt x="132" y="0"/>
                      </a:lnTo>
                      <a:lnTo>
                        <a:pt x="64" y="0"/>
                      </a:lnTo>
                      <a:lnTo>
                        <a:pt x="0" y="217"/>
                      </a:lnTo>
                      <a:lnTo>
                        <a:pt x="124" y="21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48172" name="Group 78"/>
              <p:cNvGrpSpPr>
                <a:grpSpLocks noChangeAspect="1"/>
              </p:cNvGrpSpPr>
              <p:nvPr/>
            </p:nvGrpSpPr>
            <p:grpSpPr bwMode="auto">
              <a:xfrm>
                <a:off x="4834901" y="5092542"/>
                <a:ext cx="750112" cy="416286"/>
                <a:chOff x="3828" y="3368"/>
                <a:chExt cx="564" cy="313"/>
              </a:xfrm>
            </p:grpSpPr>
            <p:sp>
              <p:nvSpPr>
                <p:cNvPr id="48187" name="AutoShape 77"/>
                <p:cNvSpPr>
                  <a:spLocks noChangeAspect="1" noChangeArrowheads="1" noTextEdit="1"/>
                </p:cNvSpPr>
                <p:nvPr/>
              </p:nvSpPr>
              <p:spPr bwMode="auto">
                <a:xfrm>
                  <a:off x="3828" y="3368"/>
                  <a:ext cx="56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48188" name="Freeform 79"/>
                <p:cNvSpPr>
                  <a:spLocks noEditPoints="1"/>
                </p:cNvSpPr>
                <p:nvPr/>
              </p:nvSpPr>
              <p:spPr bwMode="auto">
                <a:xfrm>
                  <a:off x="3828" y="3368"/>
                  <a:ext cx="564" cy="312"/>
                </a:xfrm>
                <a:custGeom>
                  <a:avLst/>
                  <a:gdLst>
                    <a:gd name="T0" fmla="*/ 0 w 1191"/>
                    <a:gd name="T1" fmla="*/ 0 h 658"/>
                    <a:gd name="T2" fmla="*/ 0 w 1191"/>
                    <a:gd name="T3" fmla="*/ 0 h 658"/>
                    <a:gd name="T4" fmla="*/ 0 w 1191"/>
                    <a:gd name="T5" fmla="*/ 0 h 658"/>
                    <a:gd name="T6" fmla="*/ 0 w 1191"/>
                    <a:gd name="T7" fmla="*/ 0 h 658"/>
                    <a:gd name="T8" fmla="*/ 0 w 1191"/>
                    <a:gd name="T9" fmla="*/ 0 h 658"/>
                    <a:gd name="T10" fmla="*/ 0 w 1191"/>
                    <a:gd name="T11" fmla="*/ 0 h 658"/>
                    <a:gd name="T12" fmla="*/ 0 w 1191"/>
                    <a:gd name="T13" fmla="*/ 0 h 658"/>
                    <a:gd name="T14" fmla="*/ 0 w 1191"/>
                    <a:gd name="T15" fmla="*/ 0 h 658"/>
                    <a:gd name="T16" fmla="*/ 0 w 1191"/>
                    <a:gd name="T17" fmla="*/ 0 h 658"/>
                    <a:gd name="T18" fmla="*/ 0 w 1191"/>
                    <a:gd name="T19" fmla="*/ 0 h 658"/>
                    <a:gd name="T20" fmla="*/ 0 w 1191"/>
                    <a:gd name="T21" fmla="*/ 0 h 658"/>
                    <a:gd name="T22" fmla="*/ 0 w 1191"/>
                    <a:gd name="T23" fmla="*/ 0 h 658"/>
                    <a:gd name="T24" fmla="*/ 0 w 1191"/>
                    <a:gd name="T25" fmla="*/ 0 h 658"/>
                    <a:gd name="T26" fmla="*/ 0 w 1191"/>
                    <a:gd name="T27" fmla="*/ 0 h 658"/>
                    <a:gd name="T28" fmla="*/ 0 w 1191"/>
                    <a:gd name="T29" fmla="*/ 0 h 658"/>
                    <a:gd name="T30" fmla="*/ 0 w 1191"/>
                    <a:gd name="T31" fmla="*/ 0 h 658"/>
                    <a:gd name="T32" fmla="*/ 0 w 1191"/>
                    <a:gd name="T33" fmla="*/ 0 h 658"/>
                    <a:gd name="T34" fmla="*/ 0 w 1191"/>
                    <a:gd name="T35" fmla="*/ 0 h 658"/>
                    <a:gd name="T36" fmla="*/ 0 w 1191"/>
                    <a:gd name="T37" fmla="*/ 0 h 658"/>
                    <a:gd name="T38" fmla="*/ 0 w 1191"/>
                    <a:gd name="T39" fmla="*/ 0 h 658"/>
                    <a:gd name="T40" fmla="*/ 0 w 1191"/>
                    <a:gd name="T41" fmla="*/ 0 h 658"/>
                    <a:gd name="T42" fmla="*/ 0 w 1191"/>
                    <a:gd name="T43" fmla="*/ 0 h 658"/>
                    <a:gd name="T44" fmla="*/ 0 w 1191"/>
                    <a:gd name="T45" fmla="*/ 0 h 658"/>
                    <a:gd name="T46" fmla="*/ 0 w 1191"/>
                    <a:gd name="T47" fmla="*/ 0 h 658"/>
                    <a:gd name="T48" fmla="*/ 0 w 1191"/>
                    <a:gd name="T49" fmla="*/ 0 h 658"/>
                    <a:gd name="T50" fmla="*/ 0 w 1191"/>
                    <a:gd name="T51" fmla="*/ 0 h 658"/>
                    <a:gd name="T52" fmla="*/ 0 w 1191"/>
                    <a:gd name="T53" fmla="*/ 0 h 658"/>
                    <a:gd name="T54" fmla="*/ 0 w 1191"/>
                    <a:gd name="T55" fmla="*/ 0 h 658"/>
                    <a:gd name="T56" fmla="*/ 0 w 1191"/>
                    <a:gd name="T57" fmla="*/ 0 h 658"/>
                    <a:gd name="T58" fmla="*/ 0 w 1191"/>
                    <a:gd name="T59" fmla="*/ 0 h 658"/>
                    <a:gd name="T60" fmla="*/ 0 w 1191"/>
                    <a:gd name="T61" fmla="*/ 0 h 658"/>
                    <a:gd name="T62" fmla="*/ 0 w 1191"/>
                    <a:gd name="T63" fmla="*/ 0 h 658"/>
                    <a:gd name="T64" fmla="*/ 0 w 1191"/>
                    <a:gd name="T65" fmla="*/ 0 h 658"/>
                    <a:gd name="T66" fmla="*/ 0 w 1191"/>
                    <a:gd name="T67" fmla="*/ 0 h 658"/>
                    <a:gd name="T68" fmla="*/ 0 w 1191"/>
                    <a:gd name="T69" fmla="*/ 0 h 6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91" h="658">
                      <a:moveTo>
                        <a:pt x="125" y="351"/>
                      </a:moveTo>
                      <a:cubicBezTo>
                        <a:pt x="178" y="351"/>
                        <a:pt x="223" y="385"/>
                        <a:pt x="241" y="432"/>
                      </a:cubicBezTo>
                      <a:cubicBezTo>
                        <a:pt x="145" y="485"/>
                        <a:pt x="145" y="485"/>
                        <a:pt x="145" y="485"/>
                      </a:cubicBezTo>
                      <a:cubicBezTo>
                        <a:pt x="135" y="493"/>
                        <a:pt x="128" y="503"/>
                        <a:pt x="128" y="520"/>
                      </a:cubicBezTo>
                      <a:cubicBezTo>
                        <a:pt x="128" y="601"/>
                        <a:pt x="128" y="601"/>
                        <a:pt x="128" y="601"/>
                      </a:cubicBezTo>
                      <a:cubicBezTo>
                        <a:pt x="127" y="601"/>
                        <a:pt x="126" y="601"/>
                        <a:pt x="125" y="601"/>
                      </a:cubicBezTo>
                      <a:cubicBezTo>
                        <a:pt x="56" y="601"/>
                        <a:pt x="0" y="545"/>
                        <a:pt x="0" y="476"/>
                      </a:cubicBezTo>
                      <a:cubicBezTo>
                        <a:pt x="0" y="407"/>
                        <a:pt x="56" y="351"/>
                        <a:pt x="125" y="351"/>
                      </a:cubicBezTo>
                      <a:close/>
                      <a:moveTo>
                        <a:pt x="288" y="581"/>
                      </a:moveTo>
                      <a:cubicBezTo>
                        <a:pt x="278" y="559"/>
                        <a:pt x="272" y="535"/>
                        <a:pt x="272" y="510"/>
                      </a:cubicBezTo>
                      <a:cubicBezTo>
                        <a:pt x="272" y="479"/>
                        <a:pt x="281" y="450"/>
                        <a:pt x="295" y="425"/>
                      </a:cubicBezTo>
                      <a:cubicBezTo>
                        <a:pt x="162" y="499"/>
                        <a:pt x="162" y="499"/>
                        <a:pt x="162" y="499"/>
                      </a:cubicBezTo>
                      <a:cubicBezTo>
                        <a:pt x="153" y="504"/>
                        <a:pt x="148" y="512"/>
                        <a:pt x="148" y="523"/>
                      </a:cubicBezTo>
                      <a:cubicBezTo>
                        <a:pt x="148" y="581"/>
                        <a:pt x="148" y="581"/>
                        <a:pt x="148" y="581"/>
                      </a:cubicBezTo>
                      <a:cubicBezTo>
                        <a:pt x="288" y="581"/>
                        <a:pt x="288" y="581"/>
                        <a:pt x="288" y="581"/>
                      </a:cubicBezTo>
                      <a:close/>
                      <a:moveTo>
                        <a:pt x="444" y="367"/>
                      </a:moveTo>
                      <a:cubicBezTo>
                        <a:pt x="522" y="367"/>
                        <a:pt x="586" y="431"/>
                        <a:pt x="586" y="510"/>
                      </a:cubicBezTo>
                      <a:cubicBezTo>
                        <a:pt x="586" y="588"/>
                        <a:pt x="522" y="652"/>
                        <a:pt x="444" y="652"/>
                      </a:cubicBezTo>
                      <a:cubicBezTo>
                        <a:pt x="365" y="652"/>
                        <a:pt x="301" y="588"/>
                        <a:pt x="301" y="510"/>
                      </a:cubicBezTo>
                      <a:cubicBezTo>
                        <a:pt x="301" y="431"/>
                        <a:pt x="365" y="367"/>
                        <a:pt x="444" y="367"/>
                      </a:cubicBezTo>
                      <a:close/>
                      <a:moveTo>
                        <a:pt x="444" y="432"/>
                      </a:moveTo>
                      <a:cubicBezTo>
                        <a:pt x="401" y="432"/>
                        <a:pt x="366" y="467"/>
                        <a:pt x="366" y="510"/>
                      </a:cubicBezTo>
                      <a:cubicBezTo>
                        <a:pt x="366" y="552"/>
                        <a:pt x="401" y="587"/>
                        <a:pt x="444" y="587"/>
                      </a:cubicBezTo>
                      <a:cubicBezTo>
                        <a:pt x="486" y="587"/>
                        <a:pt x="521" y="552"/>
                        <a:pt x="521" y="510"/>
                      </a:cubicBezTo>
                      <a:cubicBezTo>
                        <a:pt x="521" y="467"/>
                        <a:pt x="486" y="432"/>
                        <a:pt x="444" y="432"/>
                      </a:cubicBezTo>
                      <a:close/>
                      <a:moveTo>
                        <a:pt x="1002" y="450"/>
                      </a:moveTo>
                      <a:cubicBezTo>
                        <a:pt x="1059" y="450"/>
                        <a:pt x="1106" y="497"/>
                        <a:pt x="1106" y="554"/>
                      </a:cubicBezTo>
                      <a:cubicBezTo>
                        <a:pt x="1106" y="611"/>
                        <a:pt x="1059" y="658"/>
                        <a:pt x="1002" y="658"/>
                      </a:cubicBezTo>
                      <a:cubicBezTo>
                        <a:pt x="945" y="658"/>
                        <a:pt x="898" y="611"/>
                        <a:pt x="898" y="554"/>
                      </a:cubicBezTo>
                      <a:cubicBezTo>
                        <a:pt x="898" y="497"/>
                        <a:pt x="945" y="450"/>
                        <a:pt x="1002" y="450"/>
                      </a:cubicBezTo>
                      <a:close/>
                      <a:moveTo>
                        <a:pt x="1002" y="498"/>
                      </a:moveTo>
                      <a:cubicBezTo>
                        <a:pt x="971" y="498"/>
                        <a:pt x="946" y="523"/>
                        <a:pt x="946" y="554"/>
                      </a:cubicBezTo>
                      <a:cubicBezTo>
                        <a:pt x="946" y="585"/>
                        <a:pt x="971" y="611"/>
                        <a:pt x="1002" y="611"/>
                      </a:cubicBezTo>
                      <a:cubicBezTo>
                        <a:pt x="1033" y="611"/>
                        <a:pt x="1058" y="585"/>
                        <a:pt x="1058" y="554"/>
                      </a:cubicBezTo>
                      <a:cubicBezTo>
                        <a:pt x="1058" y="523"/>
                        <a:pt x="1033" y="498"/>
                        <a:pt x="1002" y="498"/>
                      </a:cubicBezTo>
                      <a:close/>
                      <a:moveTo>
                        <a:pt x="300" y="60"/>
                      </a:moveTo>
                      <a:cubicBezTo>
                        <a:pt x="434" y="60"/>
                        <a:pt x="434" y="60"/>
                        <a:pt x="434" y="60"/>
                      </a:cubicBezTo>
                      <a:cubicBezTo>
                        <a:pt x="480" y="61"/>
                        <a:pt x="507" y="80"/>
                        <a:pt x="514" y="118"/>
                      </a:cubicBezTo>
                      <a:cubicBezTo>
                        <a:pt x="539" y="212"/>
                        <a:pt x="539" y="212"/>
                        <a:pt x="539" y="212"/>
                      </a:cubicBezTo>
                      <a:cubicBezTo>
                        <a:pt x="479" y="272"/>
                        <a:pt x="479" y="272"/>
                        <a:pt x="479" y="272"/>
                      </a:cubicBezTo>
                      <a:cubicBezTo>
                        <a:pt x="333" y="272"/>
                        <a:pt x="333" y="272"/>
                        <a:pt x="333" y="272"/>
                      </a:cubicBezTo>
                      <a:cubicBezTo>
                        <a:pt x="300" y="60"/>
                        <a:pt x="300" y="60"/>
                        <a:pt x="300" y="60"/>
                      </a:cubicBezTo>
                      <a:close/>
                      <a:moveTo>
                        <a:pt x="610" y="550"/>
                      </a:moveTo>
                      <a:cubicBezTo>
                        <a:pt x="877" y="550"/>
                        <a:pt x="877" y="550"/>
                        <a:pt x="877" y="550"/>
                      </a:cubicBezTo>
                      <a:cubicBezTo>
                        <a:pt x="880" y="483"/>
                        <a:pt x="935" y="429"/>
                        <a:pt x="1002" y="429"/>
                      </a:cubicBezTo>
                      <a:cubicBezTo>
                        <a:pt x="1042" y="429"/>
                        <a:pt x="1078" y="449"/>
                        <a:pt x="1101" y="478"/>
                      </a:cubicBezTo>
                      <a:cubicBezTo>
                        <a:pt x="1172" y="390"/>
                        <a:pt x="1172" y="390"/>
                        <a:pt x="1172" y="390"/>
                      </a:cubicBezTo>
                      <a:cubicBezTo>
                        <a:pt x="1171" y="208"/>
                        <a:pt x="1171" y="208"/>
                        <a:pt x="1171" y="208"/>
                      </a:cubicBezTo>
                      <a:cubicBezTo>
                        <a:pt x="1069" y="208"/>
                        <a:pt x="1069" y="208"/>
                        <a:pt x="1069" y="208"/>
                      </a:cubicBezTo>
                      <a:cubicBezTo>
                        <a:pt x="1050" y="115"/>
                        <a:pt x="1050" y="115"/>
                        <a:pt x="1050" y="115"/>
                      </a:cubicBezTo>
                      <a:cubicBezTo>
                        <a:pt x="741" y="115"/>
                        <a:pt x="741" y="115"/>
                        <a:pt x="741" y="115"/>
                      </a:cubicBezTo>
                      <a:cubicBezTo>
                        <a:pt x="699" y="212"/>
                        <a:pt x="699" y="212"/>
                        <a:pt x="699" y="212"/>
                      </a:cubicBezTo>
                      <a:cubicBezTo>
                        <a:pt x="676" y="204"/>
                        <a:pt x="676" y="204"/>
                        <a:pt x="676" y="204"/>
                      </a:cubicBezTo>
                      <a:cubicBezTo>
                        <a:pt x="733" y="64"/>
                        <a:pt x="733" y="64"/>
                        <a:pt x="733" y="64"/>
                      </a:cubicBezTo>
                      <a:cubicBezTo>
                        <a:pt x="1098" y="64"/>
                        <a:pt x="1098" y="64"/>
                        <a:pt x="1098" y="64"/>
                      </a:cubicBezTo>
                      <a:cubicBezTo>
                        <a:pt x="1164" y="103"/>
                        <a:pt x="1164" y="103"/>
                        <a:pt x="1164" y="103"/>
                      </a:cubicBezTo>
                      <a:cubicBezTo>
                        <a:pt x="1191" y="56"/>
                        <a:pt x="1191" y="56"/>
                        <a:pt x="1191" y="56"/>
                      </a:cubicBezTo>
                      <a:cubicBezTo>
                        <a:pt x="1111" y="11"/>
                        <a:pt x="1111" y="11"/>
                        <a:pt x="1111" y="11"/>
                      </a:cubicBezTo>
                      <a:cubicBezTo>
                        <a:pt x="697" y="11"/>
                        <a:pt x="697" y="11"/>
                        <a:pt x="697" y="11"/>
                      </a:cubicBezTo>
                      <a:cubicBezTo>
                        <a:pt x="658" y="110"/>
                        <a:pt x="658" y="110"/>
                        <a:pt x="658" y="110"/>
                      </a:cubicBezTo>
                      <a:cubicBezTo>
                        <a:pt x="616" y="110"/>
                        <a:pt x="616" y="110"/>
                        <a:pt x="616" y="110"/>
                      </a:cubicBezTo>
                      <a:cubicBezTo>
                        <a:pt x="582" y="20"/>
                        <a:pt x="582" y="20"/>
                        <a:pt x="582" y="20"/>
                      </a:cubicBezTo>
                      <a:cubicBezTo>
                        <a:pt x="578" y="10"/>
                        <a:pt x="573" y="0"/>
                        <a:pt x="562" y="0"/>
                      </a:cubicBezTo>
                      <a:cubicBezTo>
                        <a:pt x="263" y="0"/>
                        <a:pt x="263" y="0"/>
                        <a:pt x="263" y="0"/>
                      </a:cubicBezTo>
                      <a:cubicBezTo>
                        <a:pt x="253" y="0"/>
                        <a:pt x="246" y="9"/>
                        <a:pt x="244" y="20"/>
                      </a:cubicBezTo>
                      <a:cubicBezTo>
                        <a:pt x="237" y="60"/>
                        <a:pt x="237" y="60"/>
                        <a:pt x="237" y="60"/>
                      </a:cubicBezTo>
                      <a:cubicBezTo>
                        <a:pt x="270" y="60"/>
                        <a:pt x="270" y="60"/>
                        <a:pt x="270" y="60"/>
                      </a:cubicBezTo>
                      <a:cubicBezTo>
                        <a:pt x="315" y="339"/>
                        <a:pt x="315" y="339"/>
                        <a:pt x="315" y="339"/>
                      </a:cubicBezTo>
                      <a:cubicBezTo>
                        <a:pt x="358" y="339"/>
                        <a:pt x="401" y="338"/>
                        <a:pt x="444" y="338"/>
                      </a:cubicBezTo>
                      <a:cubicBezTo>
                        <a:pt x="538" y="338"/>
                        <a:pt x="615" y="415"/>
                        <a:pt x="615" y="510"/>
                      </a:cubicBezTo>
                      <a:cubicBezTo>
                        <a:pt x="615" y="523"/>
                        <a:pt x="613" y="537"/>
                        <a:pt x="610" y="550"/>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48173" name="Group 82"/>
              <p:cNvGrpSpPr>
                <a:grpSpLocks noChangeAspect="1"/>
              </p:cNvGrpSpPr>
              <p:nvPr/>
            </p:nvGrpSpPr>
            <p:grpSpPr bwMode="auto">
              <a:xfrm>
                <a:off x="2381576" y="2411893"/>
                <a:ext cx="614922" cy="662821"/>
                <a:chOff x="852" y="1563"/>
                <a:chExt cx="475" cy="512"/>
              </a:xfrm>
            </p:grpSpPr>
            <p:sp>
              <p:nvSpPr>
                <p:cNvPr id="48183" name="AutoShape 81"/>
                <p:cNvSpPr>
                  <a:spLocks noChangeAspect="1" noChangeArrowheads="1" noTextEdit="1"/>
                </p:cNvSpPr>
                <p:nvPr/>
              </p:nvSpPr>
              <p:spPr bwMode="auto">
                <a:xfrm>
                  <a:off x="852" y="1563"/>
                  <a:ext cx="47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48184" name="Freeform 83"/>
                <p:cNvSpPr>
                  <a:spLocks noEditPoints="1"/>
                </p:cNvSpPr>
                <p:nvPr/>
              </p:nvSpPr>
              <p:spPr bwMode="auto">
                <a:xfrm>
                  <a:off x="852" y="1563"/>
                  <a:ext cx="416" cy="423"/>
                </a:xfrm>
                <a:custGeom>
                  <a:avLst/>
                  <a:gdLst>
                    <a:gd name="T0" fmla="*/ 0 w 882"/>
                    <a:gd name="T1" fmla="*/ 0 h 897"/>
                    <a:gd name="T2" fmla="*/ 0 w 882"/>
                    <a:gd name="T3" fmla="*/ 0 h 897"/>
                    <a:gd name="T4" fmla="*/ 0 w 882"/>
                    <a:gd name="T5" fmla="*/ 0 h 897"/>
                    <a:gd name="T6" fmla="*/ 0 w 882"/>
                    <a:gd name="T7" fmla="*/ 0 h 897"/>
                    <a:gd name="T8" fmla="*/ 0 w 882"/>
                    <a:gd name="T9" fmla="*/ 0 h 897"/>
                    <a:gd name="T10" fmla="*/ 0 w 882"/>
                    <a:gd name="T11" fmla="*/ 0 h 897"/>
                    <a:gd name="T12" fmla="*/ 0 w 882"/>
                    <a:gd name="T13" fmla="*/ 0 h 897"/>
                    <a:gd name="T14" fmla="*/ 0 w 882"/>
                    <a:gd name="T15" fmla="*/ 0 h 897"/>
                    <a:gd name="T16" fmla="*/ 0 w 882"/>
                    <a:gd name="T17" fmla="*/ 0 h 897"/>
                    <a:gd name="T18" fmla="*/ 0 w 882"/>
                    <a:gd name="T19" fmla="*/ 0 h 897"/>
                    <a:gd name="T20" fmla="*/ 0 w 882"/>
                    <a:gd name="T21" fmla="*/ 0 h 897"/>
                    <a:gd name="T22" fmla="*/ 0 w 882"/>
                    <a:gd name="T23" fmla="*/ 0 h 897"/>
                    <a:gd name="T24" fmla="*/ 0 w 882"/>
                    <a:gd name="T25" fmla="*/ 0 h 897"/>
                    <a:gd name="T26" fmla="*/ 0 w 882"/>
                    <a:gd name="T27" fmla="*/ 0 h 897"/>
                    <a:gd name="T28" fmla="*/ 0 w 882"/>
                    <a:gd name="T29" fmla="*/ 0 h 897"/>
                    <a:gd name="T30" fmla="*/ 0 w 882"/>
                    <a:gd name="T31" fmla="*/ 0 h 897"/>
                    <a:gd name="T32" fmla="*/ 0 w 882"/>
                    <a:gd name="T33" fmla="*/ 0 h 897"/>
                    <a:gd name="T34" fmla="*/ 0 w 882"/>
                    <a:gd name="T35" fmla="*/ 0 h 897"/>
                    <a:gd name="T36" fmla="*/ 0 w 882"/>
                    <a:gd name="T37" fmla="*/ 0 h 897"/>
                    <a:gd name="T38" fmla="*/ 0 w 882"/>
                    <a:gd name="T39" fmla="*/ 0 h 897"/>
                    <a:gd name="T40" fmla="*/ 0 w 882"/>
                    <a:gd name="T41" fmla="*/ 0 h 897"/>
                    <a:gd name="T42" fmla="*/ 0 w 882"/>
                    <a:gd name="T43" fmla="*/ 0 h 897"/>
                    <a:gd name="T44" fmla="*/ 0 w 882"/>
                    <a:gd name="T45" fmla="*/ 0 h 897"/>
                    <a:gd name="T46" fmla="*/ 0 w 882"/>
                    <a:gd name="T47" fmla="*/ 0 h 897"/>
                    <a:gd name="T48" fmla="*/ 0 w 882"/>
                    <a:gd name="T49" fmla="*/ 0 h 897"/>
                    <a:gd name="T50" fmla="*/ 0 w 882"/>
                    <a:gd name="T51" fmla="*/ 0 h 897"/>
                    <a:gd name="T52" fmla="*/ 0 w 882"/>
                    <a:gd name="T53" fmla="*/ 0 h 897"/>
                    <a:gd name="T54" fmla="*/ 0 w 882"/>
                    <a:gd name="T55" fmla="*/ 0 h 897"/>
                    <a:gd name="T56" fmla="*/ 0 w 882"/>
                    <a:gd name="T57" fmla="*/ 0 h 897"/>
                    <a:gd name="T58" fmla="*/ 0 w 882"/>
                    <a:gd name="T59" fmla="*/ 0 h 897"/>
                    <a:gd name="T60" fmla="*/ 0 w 882"/>
                    <a:gd name="T61" fmla="*/ 0 h 897"/>
                    <a:gd name="T62" fmla="*/ 0 w 882"/>
                    <a:gd name="T63" fmla="*/ 0 h 897"/>
                    <a:gd name="T64" fmla="*/ 0 w 882"/>
                    <a:gd name="T65" fmla="*/ 0 h 897"/>
                    <a:gd name="T66" fmla="*/ 0 w 882"/>
                    <a:gd name="T67" fmla="*/ 0 h 8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82" h="897">
                      <a:moveTo>
                        <a:pt x="774" y="749"/>
                      </a:moveTo>
                      <a:cubicBezTo>
                        <a:pt x="774" y="749"/>
                        <a:pt x="773" y="654"/>
                        <a:pt x="715" y="595"/>
                      </a:cubicBezTo>
                      <a:cubicBezTo>
                        <a:pt x="796" y="609"/>
                        <a:pt x="875" y="557"/>
                        <a:pt x="875" y="557"/>
                      </a:cubicBezTo>
                      <a:cubicBezTo>
                        <a:pt x="875" y="557"/>
                        <a:pt x="836" y="491"/>
                        <a:pt x="770" y="462"/>
                      </a:cubicBezTo>
                      <a:cubicBezTo>
                        <a:pt x="838" y="437"/>
                        <a:pt x="882" y="374"/>
                        <a:pt x="882" y="374"/>
                      </a:cubicBezTo>
                      <a:cubicBezTo>
                        <a:pt x="882" y="374"/>
                        <a:pt x="807" y="316"/>
                        <a:pt x="725" y="324"/>
                      </a:cubicBezTo>
                      <a:cubicBezTo>
                        <a:pt x="787" y="270"/>
                        <a:pt x="795" y="176"/>
                        <a:pt x="795" y="176"/>
                      </a:cubicBezTo>
                      <a:cubicBezTo>
                        <a:pt x="795" y="176"/>
                        <a:pt x="719" y="165"/>
                        <a:pt x="655" y="198"/>
                      </a:cubicBezTo>
                      <a:cubicBezTo>
                        <a:pt x="678" y="130"/>
                        <a:pt x="657" y="56"/>
                        <a:pt x="657" y="56"/>
                      </a:cubicBezTo>
                      <a:cubicBezTo>
                        <a:pt x="657" y="56"/>
                        <a:pt x="565" y="79"/>
                        <a:pt x="520" y="148"/>
                      </a:cubicBezTo>
                      <a:cubicBezTo>
                        <a:pt x="516" y="66"/>
                        <a:pt x="447" y="0"/>
                        <a:pt x="447" y="0"/>
                      </a:cubicBezTo>
                      <a:cubicBezTo>
                        <a:pt x="447" y="0"/>
                        <a:pt x="392" y="53"/>
                        <a:pt x="378" y="124"/>
                      </a:cubicBezTo>
                      <a:cubicBezTo>
                        <a:pt x="339" y="63"/>
                        <a:pt x="268" y="34"/>
                        <a:pt x="268" y="34"/>
                      </a:cubicBezTo>
                      <a:cubicBezTo>
                        <a:pt x="268" y="34"/>
                        <a:pt x="228" y="120"/>
                        <a:pt x="254" y="198"/>
                      </a:cubicBezTo>
                      <a:cubicBezTo>
                        <a:pt x="187" y="150"/>
                        <a:pt x="93" y="163"/>
                        <a:pt x="93" y="163"/>
                      </a:cubicBezTo>
                      <a:cubicBezTo>
                        <a:pt x="93" y="163"/>
                        <a:pt x="100" y="240"/>
                        <a:pt x="147" y="295"/>
                      </a:cubicBezTo>
                      <a:cubicBezTo>
                        <a:pt x="75" y="287"/>
                        <a:pt x="8" y="325"/>
                        <a:pt x="8" y="325"/>
                      </a:cubicBezTo>
                      <a:cubicBezTo>
                        <a:pt x="8" y="325"/>
                        <a:pt x="50" y="409"/>
                        <a:pt x="127" y="438"/>
                      </a:cubicBezTo>
                      <a:cubicBezTo>
                        <a:pt x="48" y="460"/>
                        <a:pt x="0" y="541"/>
                        <a:pt x="0" y="541"/>
                      </a:cubicBezTo>
                      <a:cubicBezTo>
                        <a:pt x="0" y="541"/>
                        <a:pt x="64" y="584"/>
                        <a:pt x="136" y="582"/>
                      </a:cubicBezTo>
                      <a:cubicBezTo>
                        <a:pt x="85" y="633"/>
                        <a:pt x="73" y="709"/>
                        <a:pt x="73" y="709"/>
                      </a:cubicBezTo>
                      <a:cubicBezTo>
                        <a:pt x="73" y="709"/>
                        <a:pt x="165" y="729"/>
                        <a:pt x="236" y="686"/>
                      </a:cubicBezTo>
                      <a:cubicBezTo>
                        <a:pt x="204" y="762"/>
                        <a:pt x="237" y="850"/>
                        <a:pt x="237" y="850"/>
                      </a:cubicBezTo>
                      <a:cubicBezTo>
                        <a:pt x="237" y="850"/>
                        <a:pt x="310" y="826"/>
                        <a:pt x="354" y="769"/>
                      </a:cubicBezTo>
                      <a:cubicBezTo>
                        <a:pt x="362" y="840"/>
                        <a:pt x="414" y="897"/>
                        <a:pt x="414" y="897"/>
                      </a:cubicBezTo>
                      <a:cubicBezTo>
                        <a:pt x="414" y="897"/>
                        <a:pt x="487" y="838"/>
                        <a:pt x="497" y="756"/>
                      </a:cubicBezTo>
                      <a:cubicBezTo>
                        <a:pt x="537" y="828"/>
                        <a:pt x="627" y="857"/>
                        <a:pt x="627" y="857"/>
                      </a:cubicBezTo>
                      <a:cubicBezTo>
                        <a:pt x="627" y="857"/>
                        <a:pt x="654" y="785"/>
                        <a:pt x="636" y="716"/>
                      </a:cubicBezTo>
                      <a:cubicBezTo>
                        <a:pt x="697" y="753"/>
                        <a:pt x="774" y="749"/>
                        <a:pt x="774" y="749"/>
                      </a:cubicBezTo>
                      <a:close/>
                      <a:moveTo>
                        <a:pt x="439" y="710"/>
                      </a:moveTo>
                      <a:cubicBezTo>
                        <a:pt x="295" y="710"/>
                        <a:pt x="179" y="593"/>
                        <a:pt x="179" y="449"/>
                      </a:cubicBezTo>
                      <a:cubicBezTo>
                        <a:pt x="179" y="305"/>
                        <a:pt x="295" y="189"/>
                        <a:pt x="439" y="189"/>
                      </a:cubicBezTo>
                      <a:cubicBezTo>
                        <a:pt x="583" y="189"/>
                        <a:pt x="700" y="305"/>
                        <a:pt x="700" y="449"/>
                      </a:cubicBezTo>
                      <a:cubicBezTo>
                        <a:pt x="700" y="593"/>
                        <a:pt x="583" y="710"/>
                        <a:pt x="439" y="710"/>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85" name="Freeform 84"/>
                <p:cNvSpPr>
                  <a:spLocks noEditPoints="1"/>
                </p:cNvSpPr>
                <p:nvPr/>
              </p:nvSpPr>
              <p:spPr bwMode="auto">
                <a:xfrm>
                  <a:off x="978" y="1694"/>
                  <a:ext cx="162" cy="161"/>
                </a:xfrm>
                <a:custGeom>
                  <a:avLst/>
                  <a:gdLst>
                    <a:gd name="T0" fmla="*/ 0 w 342"/>
                    <a:gd name="T1" fmla="*/ 0 h 342"/>
                    <a:gd name="T2" fmla="*/ 0 w 342"/>
                    <a:gd name="T3" fmla="*/ 0 h 342"/>
                    <a:gd name="T4" fmla="*/ 0 w 342"/>
                    <a:gd name="T5" fmla="*/ 0 h 342"/>
                    <a:gd name="T6" fmla="*/ 0 w 342"/>
                    <a:gd name="T7" fmla="*/ 0 h 342"/>
                    <a:gd name="T8" fmla="*/ 0 w 342"/>
                    <a:gd name="T9" fmla="*/ 0 h 342"/>
                    <a:gd name="T10" fmla="*/ 0 w 342"/>
                    <a:gd name="T11" fmla="*/ 0 h 342"/>
                    <a:gd name="T12" fmla="*/ 0 w 342"/>
                    <a:gd name="T13" fmla="*/ 0 h 342"/>
                    <a:gd name="T14" fmla="*/ 0 w 342"/>
                    <a:gd name="T15" fmla="*/ 0 h 342"/>
                    <a:gd name="T16" fmla="*/ 0 w 342"/>
                    <a:gd name="T17" fmla="*/ 0 h 342"/>
                    <a:gd name="T18" fmla="*/ 0 w 342"/>
                    <a:gd name="T19" fmla="*/ 0 h 342"/>
                    <a:gd name="T20" fmla="*/ 0 w 342"/>
                    <a:gd name="T21" fmla="*/ 0 h 342"/>
                    <a:gd name="T22" fmla="*/ 0 w 342"/>
                    <a:gd name="T23" fmla="*/ 0 h 342"/>
                    <a:gd name="T24" fmla="*/ 0 w 342"/>
                    <a:gd name="T25" fmla="*/ 0 h 342"/>
                    <a:gd name="T26" fmla="*/ 0 w 342"/>
                    <a:gd name="T27" fmla="*/ 0 h 342"/>
                    <a:gd name="T28" fmla="*/ 0 w 342"/>
                    <a:gd name="T29" fmla="*/ 0 h 342"/>
                    <a:gd name="T30" fmla="*/ 0 w 342"/>
                    <a:gd name="T31" fmla="*/ 0 h 342"/>
                    <a:gd name="T32" fmla="*/ 0 w 342"/>
                    <a:gd name="T33" fmla="*/ 0 h 342"/>
                    <a:gd name="T34" fmla="*/ 0 w 342"/>
                    <a:gd name="T35" fmla="*/ 0 h 342"/>
                    <a:gd name="T36" fmla="*/ 0 w 342"/>
                    <a:gd name="T37" fmla="*/ 0 h 342"/>
                    <a:gd name="T38" fmla="*/ 0 w 342"/>
                    <a:gd name="T39" fmla="*/ 0 h 342"/>
                    <a:gd name="T40" fmla="*/ 0 w 342"/>
                    <a:gd name="T41" fmla="*/ 0 h 342"/>
                    <a:gd name="T42" fmla="*/ 0 w 342"/>
                    <a:gd name="T43" fmla="*/ 0 h 342"/>
                    <a:gd name="T44" fmla="*/ 0 w 342"/>
                    <a:gd name="T45" fmla="*/ 0 h 342"/>
                    <a:gd name="T46" fmla="*/ 0 w 342"/>
                    <a:gd name="T47" fmla="*/ 0 h 342"/>
                    <a:gd name="T48" fmla="*/ 0 w 342"/>
                    <a:gd name="T49" fmla="*/ 0 h 342"/>
                    <a:gd name="T50" fmla="*/ 0 w 342"/>
                    <a:gd name="T51" fmla="*/ 0 h 342"/>
                    <a:gd name="T52" fmla="*/ 0 w 342"/>
                    <a:gd name="T53" fmla="*/ 0 h 342"/>
                    <a:gd name="T54" fmla="*/ 0 w 342"/>
                    <a:gd name="T55" fmla="*/ 0 h 342"/>
                    <a:gd name="T56" fmla="*/ 0 w 342"/>
                    <a:gd name="T57" fmla="*/ 0 h 342"/>
                    <a:gd name="T58" fmla="*/ 0 w 342"/>
                    <a:gd name="T59" fmla="*/ 0 h 3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2" h="342">
                      <a:moveTo>
                        <a:pt x="171" y="0"/>
                      </a:moveTo>
                      <a:cubicBezTo>
                        <a:pt x="77" y="0"/>
                        <a:pt x="0" y="77"/>
                        <a:pt x="0" y="171"/>
                      </a:cubicBezTo>
                      <a:cubicBezTo>
                        <a:pt x="0" y="266"/>
                        <a:pt x="77" y="342"/>
                        <a:pt x="171" y="342"/>
                      </a:cubicBezTo>
                      <a:cubicBezTo>
                        <a:pt x="265" y="342"/>
                        <a:pt x="342" y="266"/>
                        <a:pt x="342" y="171"/>
                      </a:cubicBezTo>
                      <a:cubicBezTo>
                        <a:pt x="342" y="77"/>
                        <a:pt x="265" y="0"/>
                        <a:pt x="171" y="0"/>
                      </a:cubicBezTo>
                      <a:close/>
                      <a:moveTo>
                        <a:pt x="181" y="148"/>
                      </a:moveTo>
                      <a:cubicBezTo>
                        <a:pt x="170" y="148"/>
                        <a:pt x="162" y="140"/>
                        <a:pt x="162" y="129"/>
                      </a:cubicBezTo>
                      <a:cubicBezTo>
                        <a:pt x="162" y="119"/>
                        <a:pt x="170" y="111"/>
                        <a:pt x="181" y="111"/>
                      </a:cubicBezTo>
                      <a:cubicBezTo>
                        <a:pt x="191" y="111"/>
                        <a:pt x="199" y="119"/>
                        <a:pt x="199" y="129"/>
                      </a:cubicBezTo>
                      <a:cubicBezTo>
                        <a:pt x="199" y="140"/>
                        <a:pt x="191" y="148"/>
                        <a:pt x="181" y="148"/>
                      </a:cubicBezTo>
                      <a:close/>
                      <a:moveTo>
                        <a:pt x="193" y="81"/>
                      </a:moveTo>
                      <a:cubicBezTo>
                        <a:pt x="182" y="81"/>
                        <a:pt x="174" y="73"/>
                        <a:pt x="174" y="63"/>
                      </a:cubicBezTo>
                      <a:cubicBezTo>
                        <a:pt x="174" y="52"/>
                        <a:pt x="182" y="44"/>
                        <a:pt x="193" y="44"/>
                      </a:cubicBezTo>
                      <a:cubicBezTo>
                        <a:pt x="203" y="44"/>
                        <a:pt x="211" y="52"/>
                        <a:pt x="211" y="63"/>
                      </a:cubicBezTo>
                      <a:cubicBezTo>
                        <a:pt x="211" y="73"/>
                        <a:pt x="203" y="81"/>
                        <a:pt x="193" y="81"/>
                      </a:cubicBezTo>
                      <a:close/>
                      <a:moveTo>
                        <a:pt x="225" y="194"/>
                      </a:moveTo>
                      <a:cubicBezTo>
                        <a:pt x="215" y="194"/>
                        <a:pt x="207" y="186"/>
                        <a:pt x="207" y="176"/>
                      </a:cubicBezTo>
                      <a:cubicBezTo>
                        <a:pt x="207" y="165"/>
                        <a:pt x="215" y="157"/>
                        <a:pt x="225" y="157"/>
                      </a:cubicBezTo>
                      <a:cubicBezTo>
                        <a:pt x="236" y="157"/>
                        <a:pt x="244" y="165"/>
                        <a:pt x="244" y="176"/>
                      </a:cubicBezTo>
                      <a:cubicBezTo>
                        <a:pt x="244" y="186"/>
                        <a:pt x="236" y="194"/>
                        <a:pt x="225" y="194"/>
                      </a:cubicBezTo>
                      <a:close/>
                      <a:moveTo>
                        <a:pt x="255" y="112"/>
                      </a:moveTo>
                      <a:cubicBezTo>
                        <a:pt x="245" y="112"/>
                        <a:pt x="236" y="103"/>
                        <a:pt x="236" y="93"/>
                      </a:cubicBezTo>
                      <a:cubicBezTo>
                        <a:pt x="236" y="83"/>
                        <a:pt x="245" y="74"/>
                        <a:pt x="255" y="74"/>
                      </a:cubicBezTo>
                      <a:cubicBezTo>
                        <a:pt x="265" y="74"/>
                        <a:pt x="274" y="83"/>
                        <a:pt x="274" y="93"/>
                      </a:cubicBezTo>
                      <a:cubicBezTo>
                        <a:pt x="274" y="103"/>
                        <a:pt x="265" y="112"/>
                        <a:pt x="255" y="112"/>
                      </a:cubicBezTo>
                      <a:close/>
                      <a:moveTo>
                        <a:pt x="308" y="154"/>
                      </a:moveTo>
                      <a:cubicBezTo>
                        <a:pt x="308" y="164"/>
                        <a:pt x="300" y="172"/>
                        <a:pt x="290" y="172"/>
                      </a:cubicBezTo>
                      <a:cubicBezTo>
                        <a:pt x="279" y="172"/>
                        <a:pt x="271" y="164"/>
                        <a:pt x="271" y="154"/>
                      </a:cubicBezTo>
                      <a:cubicBezTo>
                        <a:pt x="271" y="143"/>
                        <a:pt x="279" y="135"/>
                        <a:pt x="290" y="135"/>
                      </a:cubicBezTo>
                      <a:cubicBezTo>
                        <a:pt x="300" y="135"/>
                        <a:pt x="308" y="143"/>
                        <a:pt x="308" y="154"/>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86" name="Freeform 85"/>
                <p:cNvSpPr>
                  <a:spLocks noEditPoints="1"/>
                </p:cNvSpPr>
                <p:nvPr/>
              </p:nvSpPr>
              <p:spPr bwMode="auto">
                <a:xfrm>
                  <a:off x="1228" y="1924"/>
                  <a:ext cx="99" cy="151"/>
                </a:xfrm>
                <a:custGeom>
                  <a:avLst/>
                  <a:gdLst>
                    <a:gd name="T0" fmla="*/ 0 w 211"/>
                    <a:gd name="T1" fmla="*/ 0 h 322"/>
                    <a:gd name="T2" fmla="*/ 0 w 211"/>
                    <a:gd name="T3" fmla="*/ 0 h 322"/>
                    <a:gd name="T4" fmla="*/ 0 w 211"/>
                    <a:gd name="T5" fmla="*/ 0 h 322"/>
                    <a:gd name="T6" fmla="*/ 0 w 211"/>
                    <a:gd name="T7" fmla="*/ 0 h 322"/>
                    <a:gd name="T8" fmla="*/ 0 w 211"/>
                    <a:gd name="T9" fmla="*/ 0 h 322"/>
                    <a:gd name="T10" fmla="*/ 0 w 211"/>
                    <a:gd name="T11" fmla="*/ 0 h 322"/>
                    <a:gd name="T12" fmla="*/ 0 w 211"/>
                    <a:gd name="T13" fmla="*/ 0 h 322"/>
                    <a:gd name="T14" fmla="*/ 0 w 211"/>
                    <a:gd name="T15" fmla="*/ 0 h 322"/>
                    <a:gd name="T16" fmla="*/ 0 w 211"/>
                    <a:gd name="T17" fmla="*/ 0 h 322"/>
                    <a:gd name="T18" fmla="*/ 0 w 211"/>
                    <a:gd name="T19" fmla="*/ 0 h 3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1" h="322">
                      <a:moveTo>
                        <a:pt x="106" y="322"/>
                      </a:moveTo>
                      <a:cubicBezTo>
                        <a:pt x="165" y="322"/>
                        <a:pt x="211" y="277"/>
                        <a:pt x="211" y="201"/>
                      </a:cubicBezTo>
                      <a:cubicBezTo>
                        <a:pt x="211" y="125"/>
                        <a:pt x="106" y="0"/>
                        <a:pt x="106" y="0"/>
                      </a:cubicBezTo>
                      <a:cubicBezTo>
                        <a:pt x="106" y="0"/>
                        <a:pt x="0" y="125"/>
                        <a:pt x="0" y="201"/>
                      </a:cubicBezTo>
                      <a:cubicBezTo>
                        <a:pt x="0" y="277"/>
                        <a:pt x="46" y="322"/>
                        <a:pt x="106" y="322"/>
                      </a:cubicBezTo>
                      <a:close/>
                      <a:moveTo>
                        <a:pt x="126" y="163"/>
                      </a:moveTo>
                      <a:cubicBezTo>
                        <a:pt x="128" y="153"/>
                        <a:pt x="167" y="167"/>
                        <a:pt x="167" y="208"/>
                      </a:cubicBezTo>
                      <a:cubicBezTo>
                        <a:pt x="167" y="250"/>
                        <a:pt x="128" y="264"/>
                        <a:pt x="126" y="254"/>
                      </a:cubicBezTo>
                      <a:cubicBezTo>
                        <a:pt x="122" y="246"/>
                        <a:pt x="135" y="228"/>
                        <a:pt x="134" y="208"/>
                      </a:cubicBezTo>
                      <a:cubicBezTo>
                        <a:pt x="135" y="189"/>
                        <a:pt x="122" y="171"/>
                        <a:pt x="126" y="163"/>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48174" name="Group 88"/>
              <p:cNvGrpSpPr>
                <a:grpSpLocks noChangeAspect="1"/>
              </p:cNvGrpSpPr>
              <p:nvPr/>
            </p:nvGrpSpPr>
            <p:grpSpPr bwMode="auto">
              <a:xfrm>
                <a:off x="3986485" y="1595136"/>
                <a:ext cx="257889" cy="280511"/>
                <a:chOff x="2003" y="943"/>
                <a:chExt cx="171" cy="186"/>
              </a:xfrm>
            </p:grpSpPr>
            <p:sp>
              <p:nvSpPr>
                <p:cNvPr id="48178" name="AutoShape 87"/>
                <p:cNvSpPr>
                  <a:spLocks noChangeAspect="1" noChangeArrowheads="1" noTextEdit="1"/>
                </p:cNvSpPr>
                <p:nvPr/>
              </p:nvSpPr>
              <p:spPr bwMode="auto">
                <a:xfrm>
                  <a:off x="2003" y="943"/>
                  <a:ext cx="17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p>
              </p:txBody>
            </p:sp>
            <p:sp>
              <p:nvSpPr>
                <p:cNvPr id="48179" name="Freeform 89"/>
                <p:cNvSpPr>
                  <a:spLocks/>
                </p:cNvSpPr>
                <p:nvPr/>
              </p:nvSpPr>
              <p:spPr bwMode="auto">
                <a:xfrm>
                  <a:off x="2112" y="1008"/>
                  <a:ext cx="21" cy="18"/>
                </a:xfrm>
                <a:custGeom>
                  <a:avLst/>
                  <a:gdLst>
                    <a:gd name="T0" fmla="*/ 0 w 100"/>
                    <a:gd name="T1" fmla="*/ 0 h 82"/>
                    <a:gd name="T2" fmla="*/ 0 w 100"/>
                    <a:gd name="T3" fmla="*/ 0 h 82"/>
                    <a:gd name="T4" fmla="*/ 0 w 100"/>
                    <a:gd name="T5" fmla="*/ 0 h 82"/>
                    <a:gd name="T6" fmla="*/ 0 w 100"/>
                    <a:gd name="T7" fmla="*/ 0 h 82"/>
                    <a:gd name="T8" fmla="*/ 0 w 100"/>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82">
                      <a:moveTo>
                        <a:pt x="0" y="76"/>
                      </a:moveTo>
                      <a:cubicBezTo>
                        <a:pt x="0" y="76"/>
                        <a:pt x="37" y="82"/>
                        <a:pt x="65" y="62"/>
                      </a:cubicBezTo>
                      <a:cubicBezTo>
                        <a:pt x="93" y="43"/>
                        <a:pt x="100" y="5"/>
                        <a:pt x="100" y="5"/>
                      </a:cubicBezTo>
                      <a:cubicBezTo>
                        <a:pt x="100" y="5"/>
                        <a:pt x="62" y="0"/>
                        <a:pt x="35" y="19"/>
                      </a:cubicBezTo>
                      <a:cubicBezTo>
                        <a:pt x="7" y="38"/>
                        <a:pt x="0" y="76"/>
                        <a:pt x="0" y="76"/>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80" name="Freeform 90"/>
                <p:cNvSpPr>
                  <a:spLocks/>
                </p:cNvSpPr>
                <p:nvPr/>
              </p:nvSpPr>
              <p:spPr bwMode="auto">
                <a:xfrm>
                  <a:off x="2068" y="1009"/>
                  <a:ext cx="22" cy="17"/>
                </a:xfrm>
                <a:custGeom>
                  <a:avLst/>
                  <a:gdLst>
                    <a:gd name="T0" fmla="*/ 0 w 103"/>
                    <a:gd name="T1" fmla="*/ 0 h 81"/>
                    <a:gd name="T2" fmla="*/ 0 w 103"/>
                    <a:gd name="T3" fmla="*/ 0 h 81"/>
                    <a:gd name="T4" fmla="*/ 0 w 103"/>
                    <a:gd name="T5" fmla="*/ 0 h 81"/>
                    <a:gd name="T6" fmla="*/ 0 w 103"/>
                    <a:gd name="T7" fmla="*/ 0 h 81"/>
                    <a:gd name="T8" fmla="*/ 0 w 103"/>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81">
                      <a:moveTo>
                        <a:pt x="103" y="74"/>
                      </a:moveTo>
                      <a:cubicBezTo>
                        <a:pt x="103" y="74"/>
                        <a:pt x="94" y="37"/>
                        <a:pt x="66" y="18"/>
                      </a:cubicBezTo>
                      <a:cubicBezTo>
                        <a:pt x="38" y="0"/>
                        <a:pt x="0" y="7"/>
                        <a:pt x="0" y="7"/>
                      </a:cubicBezTo>
                      <a:cubicBezTo>
                        <a:pt x="0" y="7"/>
                        <a:pt x="9" y="44"/>
                        <a:pt x="37" y="63"/>
                      </a:cubicBezTo>
                      <a:cubicBezTo>
                        <a:pt x="65" y="81"/>
                        <a:pt x="103" y="74"/>
                        <a:pt x="103" y="74"/>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81" name="Freeform 91"/>
                <p:cNvSpPr>
                  <a:spLocks/>
                </p:cNvSpPr>
                <p:nvPr/>
              </p:nvSpPr>
              <p:spPr bwMode="auto">
                <a:xfrm>
                  <a:off x="2046" y="943"/>
                  <a:ext cx="109" cy="125"/>
                </a:xfrm>
                <a:custGeom>
                  <a:avLst/>
                  <a:gdLst>
                    <a:gd name="T0" fmla="*/ 0 w 522"/>
                    <a:gd name="T1" fmla="*/ 0 h 595"/>
                    <a:gd name="T2" fmla="*/ 0 w 522"/>
                    <a:gd name="T3" fmla="*/ 0 h 595"/>
                    <a:gd name="T4" fmla="*/ 0 w 522"/>
                    <a:gd name="T5" fmla="*/ 0 h 595"/>
                    <a:gd name="T6" fmla="*/ 0 w 522"/>
                    <a:gd name="T7" fmla="*/ 0 h 595"/>
                    <a:gd name="T8" fmla="*/ 0 w 522"/>
                    <a:gd name="T9" fmla="*/ 0 h 595"/>
                    <a:gd name="T10" fmla="*/ 0 w 522"/>
                    <a:gd name="T11" fmla="*/ 0 h 595"/>
                    <a:gd name="T12" fmla="*/ 0 w 522"/>
                    <a:gd name="T13" fmla="*/ 0 h 595"/>
                    <a:gd name="T14" fmla="*/ 0 w 522"/>
                    <a:gd name="T15" fmla="*/ 0 h 595"/>
                    <a:gd name="T16" fmla="*/ 0 w 522"/>
                    <a:gd name="T17" fmla="*/ 0 h 595"/>
                    <a:gd name="T18" fmla="*/ 0 w 522"/>
                    <a:gd name="T19" fmla="*/ 0 h 595"/>
                    <a:gd name="T20" fmla="*/ 0 w 522"/>
                    <a:gd name="T21" fmla="*/ 0 h 595"/>
                    <a:gd name="T22" fmla="*/ 0 w 522"/>
                    <a:gd name="T23" fmla="*/ 0 h 595"/>
                    <a:gd name="T24" fmla="*/ 0 w 522"/>
                    <a:gd name="T25" fmla="*/ 0 h 595"/>
                    <a:gd name="T26" fmla="*/ 0 w 522"/>
                    <a:gd name="T27" fmla="*/ 0 h 595"/>
                    <a:gd name="T28" fmla="*/ 0 w 522"/>
                    <a:gd name="T29" fmla="*/ 0 h 595"/>
                    <a:gd name="T30" fmla="*/ 0 w 522"/>
                    <a:gd name="T31" fmla="*/ 0 h 595"/>
                    <a:gd name="T32" fmla="*/ 0 w 522"/>
                    <a:gd name="T33" fmla="*/ 0 h 595"/>
                    <a:gd name="T34" fmla="*/ 0 w 522"/>
                    <a:gd name="T35" fmla="*/ 0 h 595"/>
                    <a:gd name="T36" fmla="*/ 0 w 522"/>
                    <a:gd name="T37" fmla="*/ 0 h 595"/>
                    <a:gd name="T38" fmla="*/ 0 w 522"/>
                    <a:gd name="T39" fmla="*/ 0 h 595"/>
                    <a:gd name="T40" fmla="*/ 0 w 522"/>
                    <a:gd name="T41" fmla="*/ 0 h 595"/>
                    <a:gd name="T42" fmla="*/ 0 w 522"/>
                    <a:gd name="T43" fmla="*/ 0 h 595"/>
                    <a:gd name="T44" fmla="*/ 0 w 522"/>
                    <a:gd name="T45" fmla="*/ 0 h 595"/>
                    <a:gd name="T46" fmla="*/ 0 w 522"/>
                    <a:gd name="T47" fmla="*/ 0 h 595"/>
                    <a:gd name="T48" fmla="*/ 0 w 522"/>
                    <a:gd name="T49" fmla="*/ 0 h 595"/>
                    <a:gd name="T50" fmla="*/ 0 w 522"/>
                    <a:gd name="T51" fmla="*/ 0 h 595"/>
                    <a:gd name="T52" fmla="*/ 0 w 522"/>
                    <a:gd name="T53" fmla="*/ 0 h 595"/>
                    <a:gd name="T54" fmla="*/ 0 w 522"/>
                    <a:gd name="T55" fmla="*/ 0 h 595"/>
                    <a:gd name="T56" fmla="*/ 0 w 522"/>
                    <a:gd name="T57" fmla="*/ 0 h 595"/>
                    <a:gd name="T58" fmla="*/ 0 w 522"/>
                    <a:gd name="T59" fmla="*/ 0 h 595"/>
                    <a:gd name="T60" fmla="*/ 0 w 522"/>
                    <a:gd name="T61" fmla="*/ 0 h 59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22" h="595">
                      <a:moveTo>
                        <a:pt x="0" y="525"/>
                      </a:moveTo>
                      <a:cubicBezTo>
                        <a:pt x="78" y="525"/>
                        <a:pt x="78" y="525"/>
                        <a:pt x="78" y="525"/>
                      </a:cubicBezTo>
                      <a:cubicBezTo>
                        <a:pt x="122" y="485"/>
                        <a:pt x="184" y="461"/>
                        <a:pt x="252" y="461"/>
                      </a:cubicBezTo>
                      <a:cubicBezTo>
                        <a:pt x="356" y="461"/>
                        <a:pt x="444" y="517"/>
                        <a:pt x="478" y="595"/>
                      </a:cubicBezTo>
                      <a:cubicBezTo>
                        <a:pt x="519" y="556"/>
                        <a:pt x="519" y="556"/>
                        <a:pt x="519" y="556"/>
                      </a:cubicBezTo>
                      <a:cubicBezTo>
                        <a:pt x="520" y="555"/>
                        <a:pt x="521" y="554"/>
                        <a:pt x="522" y="553"/>
                      </a:cubicBezTo>
                      <a:cubicBezTo>
                        <a:pt x="477" y="470"/>
                        <a:pt x="384" y="410"/>
                        <a:pt x="275" y="403"/>
                      </a:cubicBezTo>
                      <a:cubicBezTo>
                        <a:pt x="276" y="395"/>
                        <a:pt x="277" y="388"/>
                        <a:pt x="278" y="380"/>
                      </a:cubicBezTo>
                      <a:cubicBezTo>
                        <a:pt x="279" y="376"/>
                        <a:pt x="279" y="372"/>
                        <a:pt x="279" y="368"/>
                      </a:cubicBezTo>
                      <a:cubicBezTo>
                        <a:pt x="281" y="367"/>
                        <a:pt x="282" y="366"/>
                        <a:pt x="283" y="365"/>
                      </a:cubicBezTo>
                      <a:cubicBezTo>
                        <a:pt x="286" y="362"/>
                        <a:pt x="290" y="359"/>
                        <a:pt x="293" y="356"/>
                      </a:cubicBezTo>
                      <a:cubicBezTo>
                        <a:pt x="312" y="339"/>
                        <a:pt x="326" y="320"/>
                        <a:pt x="336" y="301"/>
                      </a:cubicBezTo>
                      <a:cubicBezTo>
                        <a:pt x="350" y="272"/>
                        <a:pt x="355" y="241"/>
                        <a:pt x="357" y="211"/>
                      </a:cubicBezTo>
                      <a:cubicBezTo>
                        <a:pt x="377" y="204"/>
                        <a:pt x="412" y="186"/>
                        <a:pt x="413" y="142"/>
                      </a:cubicBezTo>
                      <a:cubicBezTo>
                        <a:pt x="414" y="75"/>
                        <a:pt x="354" y="61"/>
                        <a:pt x="379" y="0"/>
                      </a:cubicBezTo>
                      <a:cubicBezTo>
                        <a:pt x="379" y="0"/>
                        <a:pt x="297" y="33"/>
                        <a:pt x="281" y="100"/>
                      </a:cubicBezTo>
                      <a:cubicBezTo>
                        <a:pt x="271" y="143"/>
                        <a:pt x="284" y="189"/>
                        <a:pt x="318" y="207"/>
                      </a:cubicBezTo>
                      <a:cubicBezTo>
                        <a:pt x="316" y="234"/>
                        <a:pt x="312" y="260"/>
                        <a:pt x="300" y="284"/>
                      </a:cubicBezTo>
                      <a:cubicBezTo>
                        <a:pt x="295" y="295"/>
                        <a:pt x="287" y="306"/>
                        <a:pt x="277" y="317"/>
                      </a:cubicBezTo>
                      <a:cubicBezTo>
                        <a:pt x="276" y="311"/>
                        <a:pt x="275" y="305"/>
                        <a:pt x="273" y="299"/>
                      </a:cubicBezTo>
                      <a:cubicBezTo>
                        <a:pt x="270" y="288"/>
                        <a:pt x="264" y="279"/>
                        <a:pt x="258" y="271"/>
                      </a:cubicBezTo>
                      <a:cubicBezTo>
                        <a:pt x="263" y="254"/>
                        <a:pt x="266" y="228"/>
                        <a:pt x="255" y="203"/>
                      </a:cubicBezTo>
                      <a:cubicBezTo>
                        <a:pt x="237" y="163"/>
                        <a:pt x="168" y="138"/>
                        <a:pt x="111" y="154"/>
                      </a:cubicBezTo>
                      <a:cubicBezTo>
                        <a:pt x="111" y="154"/>
                        <a:pt x="127" y="164"/>
                        <a:pt x="130" y="219"/>
                      </a:cubicBezTo>
                      <a:cubicBezTo>
                        <a:pt x="132" y="257"/>
                        <a:pt x="156" y="304"/>
                        <a:pt x="227" y="294"/>
                      </a:cubicBezTo>
                      <a:cubicBezTo>
                        <a:pt x="231" y="300"/>
                        <a:pt x="234" y="305"/>
                        <a:pt x="236" y="311"/>
                      </a:cubicBezTo>
                      <a:cubicBezTo>
                        <a:pt x="239" y="323"/>
                        <a:pt x="241" y="336"/>
                        <a:pt x="241" y="351"/>
                      </a:cubicBezTo>
                      <a:cubicBezTo>
                        <a:pt x="241" y="359"/>
                        <a:pt x="240" y="367"/>
                        <a:pt x="239" y="375"/>
                      </a:cubicBezTo>
                      <a:cubicBezTo>
                        <a:pt x="238" y="384"/>
                        <a:pt x="237" y="393"/>
                        <a:pt x="236" y="402"/>
                      </a:cubicBezTo>
                      <a:cubicBezTo>
                        <a:pt x="236" y="402"/>
                        <a:pt x="236" y="403"/>
                        <a:pt x="236" y="403"/>
                      </a:cubicBezTo>
                      <a:cubicBezTo>
                        <a:pt x="137" y="407"/>
                        <a:pt x="50" y="455"/>
                        <a:pt x="0" y="525"/>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48182" name="Freeform 92"/>
                <p:cNvSpPr>
                  <a:spLocks/>
                </p:cNvSpPr>
                <p:nvPr/>
              </p:nvSpPr>
              <p:spPr bwMode="auto">
                <a:xfrm>
                  <a:off x="2003" y="1061"/>
                  <a:ext cx="171" cy="68"/>
                </a:xfrm>
                <a:custGeom>
                  <a:avLst/>
                  <a:gdLst>
                    <a:gd name="T0" fmla="*/ 0 w 819"/>
                    <a:gd name="T1" fmla="*/ 0 h 324"/>
                    <a:gd name="T2" fmla="*/ 0 w 819"/>
                    <a:gd name="T3" fmla="*/ 0 h 324"/>
                    <a:gd name="T4" fmla="*/ 0 w 819"/>
                    <a:gd name="T5" fmla="*/ 0 h 324"/>
                    <a:gd name="T6" fmla="*/ 0 w 819"/>
                    <a:gd name="T7" fmla="*/ 0 h 324"/>
                    <a:gd name="T8" fmla="*/ 0 w 819"/>
                    <a:gd name="T9" fmla="*/ 0 h 324"/>
                    <a:gd name="T10" fmla="*/ 0 w 819"/>
                    <a:gd name="T11" fmla="*/ 0 h 324"/>
                    <a:gd name="T12" fmla="*/ 0 w 819"/>
                    <a:gd name="T13" fmla="*/ 0 h 324"/>
                    <a:gd name="T14" fmla="*/ 0 w 819"/>
                    <a:gd name="T15" fmla="*/ 0 h 324"/>
                    <a:gd name="T16" fmla="*/ 0 w 819"/>
                    <a:gd name="T17" fmla="*/ 0 h 324"/>
                    <a:gd name="T18" fmla="*/ 0 w 819"/>
                    <a:gd name="T19" fmla="*/ 0 h 324"/>
                    <a:gd name="T20" fmla="*/ 0 w 819"/>
                    <a:gd name="T21" fmla="*/ 0 h 324"/>
                    <a:gd name="T22" fmla="*/ 0 w 819"/>
                    <a:gd name="T23" fmla="*/ 0 h 324"/>
                    <a:gd name="T24" fmla="*/ 0 w 819"/>
                    <a:gd name="T25" fmla="*/ 0 h 324"/>
                    <a:gd name="T26" fmla="*/ 0 w 819"/>
                    <a:gd name="T27" fmla="*/ 0 h 324"/>
                    <a:gd name="T28" fmla="*/ 0 w 819"/>
                    <a:gd name="T29" fmla="*/ 0 h 324"/>
                    <a:gd name="T30" fmla="*/ 0 w 819"/>
                    <a:gd name="T31" fmla="*/ 0 h 324"/>
                    <a:gd name="T32" fmla="*/ 0 w 819"/>
                    <a:gd name="T33" fmla="*/ 0 h 324"/>
                    <a:gd name="T34" fmla="*/ 0 w 819"/>
                    <a:gd name="T35" fmla="*/ 0 h 324"/>
                    <a:gd name="T36" fmla="*/ 0 w 819"/>
                    <a:gd name="T37" fmla="*/ 0 h 324"/>
                    <a:gd name="T38" fmla="*/ 0 w 819"/>
                    <a:gd name="T39" fmla="*/ 0 h 324"/>
                    <a:gd name="T40" fmla="*/ 0 w 819"/>
                    <a:gd name="T41" fmla="*/ 0 h 324"/>
                    <a:gd name="T42" fmla="*/ 0 w 819"/>
                    <a:gd name="T43" fmla="*/ 0 h 324"/>
                    <a:gd name="T44" fmla="*/ 0 w 819"/>
                    <a:gd name="T45" fmla="*/ 0 h 324"/>
                    <a:gd name="T46" fmla="*/ 0 w 819"/>
                    <a:gd name="T47" fmla="*/ 0 h 324"/>
                    <a:gd name="T48" fmla="*/ 0 w 819"/>
                    <a:gd name="T49" fmla="*/ 0 h 324"/>
                    <a:gd name="T50" fmla="*/ 0 w 819"/>
                    <a:gd name="T51" fmla="*/ 0 h 324"/>
                    <a:gd name="T52" fmla="*/ 0 w 819"/>
                    <a:gd name="T53" fmla="*/ 0 h 324"/>
                    <a:gd name="T54" fmla="*/ 0 w 819"/>
                    <a:gd name="T55" fmla="*/ 0 h 324"/>
                    <a:gd name="T56" fmla="*/ 0 w 819"/>
                    <a:gd name="T57" fmla="*/ 0 h 324"/>
                    <a:gd name="T58" fmla="*/ 0 w 819"/>
                    <a:gd name="T59" fmla="*/ 0 h 324"/>
                    <a:gd name="T60" fmla="*/ 0 w 819"/>
                    <a:gd name="T61" fmla="*/ 0 h 324"/>
                    <a:gd name="T62" fmla="*/ 0 w 819"/>
                    <a:gd name="T63" fmla="*/ 0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19" h="324">
                      <a:moveTo>
                        <a:pt x="8" y="187"/>
                      </a:moveTo>
                      <a:cubicBezTo>
                        <a:pt x="115" y="316"/>
                        <a:pt x="115" y="316"/>
                        <a:pt x="115" y="316"/>
                      </a:cubicBezTo>
                      <a:cubicBezTo>
                        <a:pt x="119" y="322"/>
                        <a:pt x="126" y="324"/>
                        <a:pt x="133" y="324"/>
                      </a:cubicBezTo>
                      <a:cubicBezTo>
                        <a:pt x="138" y="324"/>
                        <a:pt x="143" y="323"/>
                        <a:pt x="148" y="319"/>
                      </a:cubicBezTo>
                      <a:cubicBezTo>
                        <a:pt x="206" y="273"/>
                        <a:pt x="206" y="273"/>
                        <a:pt x="206" y="273"/>
                      </a:cubicBezTo>
                      <a:cubicBezTo>
                        <a:pt x="211" y="268"/>
                        <a:pt x="219" y="265"/>
                        <a:pt x="226" y="265"/>
                      </a:cubicBezTo>
                      <a:cubicBezTo>
                        <a:pt x="643" y="265"/>
                        <a:pt x="643" y="265"/>
                        <a:pt x="643" y="265"/>
                      </a:cubicBezTo>
                      <a:cubicBezTo>
                        <a:pt x="649" y="265"/>
                        <a:pt x="655" y="263"/>
                        <a:pt x="658" y="258"/>
                      </a:cubicBezTo>
                      <a:cubicBezTo>
                        <a:pt x="814" y="63"/>
                        <a:pt x="814" y="63"/>
                        <a:pt x="814" y="63"/>
                      </a:cubicBezTo>
                      <a:cubicBezTo>
                        <a:pt x="818" y="58"/>
                        <a:pt x="819" y="52"/>
                        <a:pt x="817" y="46"/>
                      </a:cubicBezTo>
                      <a:cubicBezTo>
                        <a:pt x="816" y="40"/>
                        <a:pt x="812" y="36"/>
                        <a:pt x="807" y="33"/>
                      </a:cubicBezTo>
                      <a:cubicBezTo>
                        <a:pt x="771" y="16"/>
                        <a:pt x="771" y="16"/>
                        <a:pt x="771" y="16"/>
                      </a:cubicBezTo>
                      <a:cubicBezTo>
                        <a:pt x="768" y="15"/>
                        <a:pt x="765" y="15"/>
                        <a:pt x="763" y="15"/>
                      </a:cubicBezTo>
                      <a:cubicBezTo>
                        <a:pt x="758" y="15"/>
                        <a:pt x="753" y="16"/>
                        <a:pt x="749" y="20"/>
                      </a:cubicBezTo>
                      <a:cubicBezTo>
                        <a:pt x="743" y="26"/>
                        <a:pt x="743" y="26"/>
                        <a:pt x="743" y="26"/>
                      </a:cubicBezTo>
                      <a:cubicBezTo>
                        <a:pt x="695" y="73"/>
                        <a:pt x="695" y="73"/>
                        <a:pt x="695" y="73"/>
                      </a:cubicBezTo>
                      <a:cubicBezTo>
                        <a:pt x="631" y="134"/>
                        <a:pt x="631" y="134"/>
                        <a:pt x="631" y="134"/>
                      </a:cubicBezTo>
                      <a:cubicBezTo>
                        <a:pt x="628" y="137"/>
                        <a:pt x="625" y="138"/>
                        <a:pt x="621" y="138"/>
                      </a:cubicBezTo>
                      <a:cubicBezTo>
                        <a:pt x="401" y="138"/>
                        <a:pt x="401" y="138"/>
                        <a:pt x="401" y="138"/>
                      </a:cubicBezTo>
                      <a:cubicBezTo>
                        <a:pt x="395" y="138"/>
                        <a:pt x="390" y="133"/>
                        <a:pt x="390" y="127"/>
                      </a:cubicBezTo>
                      <a:cubicBezTo>
                        <a:pt x="390" y="107"/>
                        <a:pt x="390" y="107"/>
                        <a:pt x="390" y="107"/>
                      </a:cubicBezTo>
                      <a:cubicBezTo>
                        <a:pt x="390" y="101"/>
                        <a:pt x="395" y="96"/>
                        <a:pt x="401" y="96"/>
                      </a:cubicBezTo>
                      <a:cubicBezTo>
                        <a:pt x="487" y="96"/>
                        <a:pt x="487" y="96"/>
                        <a:pt x="487" y="96"/>
                      </a:cubicBezTo>
                      <a:cubicBezTo>
                        <a:pt x="506" y="96"/>
                        <a:pt x="521" y="81"/>
                        <a:pt x="521" y="62"/>
                      </a:cubicBezTo>
                      <a:cubicBezTo>
                        <a:pt x="521" y="34"/>
                        <a:pt x="521" y="34"/>
                        <a:pt x="521" y="34"/>
                      </a:cubicBezTo>
                      <a:cubicBezTo>
                        <a:pt x="521" y="15"/>
                        <a:pt x="506" y="0"/>
                        <a:pt x="487" y="0"/>
                      </a:cubicBezTo>
                      <a:cubicBezTo>
                        <a:pt x="251" y="0"/>
                        <a:pt x="251" y="0"/>
                        <a:pt x="251" y="0"/>
                      </a:cubicBezTo>
                      <a:cubicBezTo>
                        <a:pt x="189" y="0"/>
                        <a:pt x="189" y="0"/>
                        <a:pt x="189" y="0"/>
                      </a:cubicBezTo>
                      <a:cubicBezTo>
                        <a:pt x="187" y="0"/>
                        <a:pt x="185" y="0"/>
                        <a:pt x="183" y="0"/>
                      </a:cubicBezTo>
                      <a:cubicBezTo>
                        <a:pt x="170" y="1"/>
                        <a:pt x="158" y="7"/>
                        <a:pt x="149" y="16"/>
                      </a:cubicBezTo>
                      <a:cubicBezTo>
                        <a:pt x="10" y="152"/>
                        <a:pt x="10" y="152"/>
                        <a:pt x="10" y="152"/>
                      </a:cubicBezTo>
                      <a:cubicBezTo>
                        <a:pt x="1" y="162"/>
                        <a:pt x="0" y="177"/>
                        <a:pt x="8" y="18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48175" name="Freeform 668"/>
              <p:cNvSpPr>
                <a:spLocks noEditPoints="1"/>
              </p:cNvSpPr>
              <p:nvPr/>
            </p:nvSpPr>
            <p:spPr bwMode="auto">
              <a:xfrm>
                <a:off x="2224091" y="4108669"/>
                <a:ext cx="758296" cy="418370"/>
              </a:xfrm>
              <a:custGeom>
                <a:avLst/>
                <a:gdLst>
                  <a:gd name="T0" fmla="*/ 2147483646 w 177"/>
                  <a:gd name="T1" fmla="*/ 2147483646 h 98"/>
                  <a:gd name="T2" fmla="*/ 2147483646 w 177"/>
                  <a:gd name="T3" fmla="*/ 2147483646 h 98"/>
                  <a:gd name="T4" fmla="*/ 2147483646 w 177"/>
                  <a:gd name="T5" fmla="*/ 2147483646 h 98"/>
                  <a:gd name="T6" fmla="*/ 2147483646 w 177"/>
                  <a:gd name="T7" fmla="*/ 2147483646 h 98"/>
                  <a:gd name="T8" fmla="*/ 2147483646 w 177"/>
                  <a:gd name="T9" fmla="*/ 2147483646 h 98"/>
                  <a:gd name="T10" fmla="*/ 2147483646 w 177"/>
                  <a:gd name="T11" fmla="*/ 2147483646 h 98"/>
                  <a:gd name="T12" fmla="*/ 2147483646 w 177"/>
                  <a:gd name="T13" fmla="*/ 2147483646 h 98"/>
                  <a:gd name="T14" fmla="*/ 2147483646 w 177"/>
                  <a:gd name="T15" fmla="*/ 2147483646 h 98"/>
                  <a:gd name="T16" fmla="*/ 2147483646 w 177"/>
                  <a:gd name="T17" fmla="*/ 2147483646 h 98"/>
                  <a:gd name="T18" fmla="*/ 2147483646 w 177"/>
                  <a:gd name="T19" fmla="*/ 2147483646 h 98"/>
                  <a:gd name="T20" fmla="*/ 2147483646 w 177"/>
                  <a:gd name="T21" fmla="*/ 2147483646 h 98"/>
                  <a:gd name="T22" fmla="*/ 2147483646 w 177"/>
                  <a:gd name="T23" fmla="*/ 2147483646 h 98"/>
                  <a:gd name="T24" fmla="*/ 2147483646 w 177"/>
                  <a:gd name="T25" fmla="*/ 2147483646 h 98"/>
                  <a:gd name="T26" fmla="*/ 2147483646 w 177"/>
                  <a:gd name="T27" fmla="*/ 2147483646 h 98"/>
                  <a:gd name="T28" fmla="*/ 2147483646 w 177"/>
                  <a:gd name="T29" fmla="*/ 2147483646 h 98"/>
                  <a:gd name="T30" fmla="*/ 2147483646 w 177"/>
                  <a:gd name="T31" fmla="*/ 2147483646 h 98"/>
                  <a:gd name="T32" fmla="*/ 2147483646 w 177"/>
                  <a:gd name="T33" fmla="*/ 2147483646 h 98"/>
                  <a:gd name="T34" fmla="*/ 2147483646 w 177"/>
                  <a:gd name="T35" fmla="*/ 2147483646 h 98"/>
                  <a:gd name="T36" fmla="*/ 2147483646 w 177"/>
                  <a:gd name="T37" fmla="*/ 2147483646 h 98"/>
                  <a:gd name="T38" fmla="*/ 2147483646 w 177"/>
                  <a:gd name="T39" fmla="*/ 2147483646 h 98"/>
                  <a:gd name="T40" fmla="*/ 2147483646 w 177"/>
                  <a:gd name="T41" fmla="*/ 2147483646 h 98"/>
                  <a:gd name="T42" fmla="*/ 2147483646 w 177"/>
                  <a:gd name="T43" fmla="*/ 2147483646 h 98"/>
                  <a:gd name="T44" fmla="*/ 2147483646 w 177"/>
                  <a:gd name="T45" fmla="*/ 2147483646 h 98"/>
                  <a:gd name="T46" fmla="*/ 2147483646 w 177"/>
                  <a:gd name="T47" fmla="*/ 2147483646 h 98"/>
                  <a:gd name="T48" fmla="*/ 2147483646 w 177"/>
                  <a:gd name="T49" fmla="*/ 2147483646 h 98"/>
                  <a:gd name="T50" fmla="*/ 2147483646 w 177"/>
                  <a:gd name="T51" fmla="*/ 2147483646 h 98"/>
                  <a:gd name="T52" fmla="*/ 2147483646 w 177"/>
                  <a:gd name="T53" fmla="*/ 2147483646 h 98"/>
                  <a:gd name="T54" fmla="*/ 2147483646 w 177"/>
                  <a:gd name="T55" fmla="*/ 2147483646 h 98"/>
                  <a:gd name="T56" fmla="*/ 2147483646 w 177"/>
                  <a:gd name="T57" fmla="*/ 2147483646 h 98"/>
                  <a:gd name="T58" fmla="*/ 2147483646 w 177"/>
                  <a:gd name="T59" fmla="*/ 2147483646 h 98"/>
                  <a:gd name="T60" fmla="*/ 2147483646 w 177"/>
                  <a:gd name="T61" fmla="*/ 2147483646 h 98"/>
                  <a:gd name="T62" fmla="*/ 2147483646 w 177"/>
                  <a:gd name="T63" fmla="*/ 2147483646 h 98"/>
                  <a:gd name="T64" fmla="*/ 2147483646 w 177"/>
                  <a:gd name="T65" fmla="*/ 2147483646 h 98"/>
                  <a:gd name="T66" fmla="*/ 2147483646 w 177"/>
                  <a:gd name="T67" fmla="*/ 2147483646 h 98"/>
                  <a:gd name="T68" fmla="*/ 2147483646 w 177"/>
                  <a:gd name="T69" fmla="*/ 2147483646 h 98"/>
                  <a:gd name="T70" fmla="*/ 2147483646 w 177"/>
                  <a:gd name="T71" fmla="*/ 2147483646 h 98"/>
                  <a:gd name="T72" fmla="*/ 2147483646 w 177"/>
                  <a:gd name="T73" fmla="*/ 2147483646 h 98"/>
                  <a:gd name="T74" fmla="*/ 2147483646 w 177"/>
                  <a:gd name="T75" fmla="*/ 2147483646 h 98"/>
                  <a:gd name="T76" fmla="*/ 2147483646 w 177"/>
                  <a:gd name="T77" fmla="*/ 2147483646 h 98"/>
                  <a:gd name="T78" fmla="*/ 2147483646 w 177"/>
                  <a:gd name="T79" fmla="*/ 2147483646 h 98"/>
                  <a:gd name="T80" fmla="*/ 2147483646 w 177"/>
                  <a:gd name="T81" fmla="*/ 2147483646 h 98"/>
                  <a:gd name="T82" fmla="*/ 2147483646 w 177"/>
                  <a:gd name="T83" fmla="*/ 2147483646 h 98"/>
                  <a:gd name="T84" fmla="*/ 2147483646 w 177"/>
                  <a:gd name="T85" fmla="*/ 2147483646 h 98"/>
                  <a:gd name="T86" fmla="*/ 2147483646 w 177"/>
                  <a:gd name="T87" fmla="*/ 2147483646 h 98"/>
                  <a:gd name="T88" fmla="*/ 2147483646 w 177"/>
                  <a:gd name="T89" fmla="*/ 2147483646 h 98"/>
                  <a:gd name="T90" fmla="*/ 2147483646 w 177"/>
                  <a:gd name="T91" fmla="*/ 2147483646 h 98"/>
                  <a:gd name="T92" fmla="*/ 2147483646 w 177"/>
                  <a:gd name="T93" fmla="*/ 2147483646 h 98"/>
                  <a:gd name="T94" fmla="*/ 2147483646 w 177"/>
                  <a:gd name="T95" fmla="*/ 2147483646 h 98"/>
                  <a:gd name="T96" fmla="*/ 2147483646 w 177"/>
                  <a:gd name="T97" fmla="*/ 2147483646 h 98"/>
                  <a:gd name="T98" fmla="*/ 2147483646 w 177"/>
                  <a:gd name="T99" fmla="*/ 2147483646 h 98"/>
                  <a:gd name="T100" fmla="*/ 2147483646 w 177"/>
                  <a:gd name="T101" fmla="*/ 2147483646 h 98"/>
                  <a:gd name="T102" fmla="*/ 2147483646 w 177"/>
                  <a:gd name="T103" fmla="*/ 2147483646 h 98"/>
                  <a:gd name="T104" fmla="*/ 2147483646 w 177"/>
                  <a:gd name="T105" fmla="*/ 2147483646 h 98"/>
                  <a:gd name="T106" fmla="*/ 2147483646 w 177"/>
                  <a:gd name="T107" fmla="*/ 2147483646 h 98"/>
                  <a:gd name="T108" fmla="*/ 2147483646 w 177"/>
                  <a:gd name="T109" fmla="*/ 2147483646 h 98"/>
                  <a:gd name="T110" fmla="*/ 2147483646 w 177"/>
                  <a:gd name="T111" fmla="*/ 2147483646 h 98"/>
                  <a:gd name="T112" fmla="*/ 2147483646 w 177"/>
                  <a:gd name="T113" fmla="*/ 2147483646 h 98"/>
                  <a:gd name="T114" fmla="*/ 2147483646 w 177"/>
                  <a:gd name="T115" fmla="*/ 2147483646 h 98"/>
                  <a:gd name="T116" fmla="*/ 2147483646 w 177"/>
                  <a:gd name="T117" fmla="*/ 2147483646 h 98"/>
                  <a:gd name="T118" fmla="*/ 2147483646 w 177"/>
                  <a:gd name="T119" fmla="*/ 2147483646 h 98"/>
                  <a:gd name="T120" fmla="*/ 2147483646 w 177"/>
                  <a:gd name="T121" fmla="*/ 2147483646 h 98"/>
                  <a:gd name="T122" fmla="*/ 2147483646 w 177"/>
                  <a:gd name="T123" fmla="*/ 2147483646 h 98"/>
                  <a:gd name="T124" fmla="*/ 2147483646 w 177"/>
                  <a:gd name="T125" fmla="*/ 2147483646 h 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 h="98">
                    <a:moveTo>
                      <a:pt x="143" y="19"/>
                    </a:moveTo>
                    <a:cubicBezTo>
                      <a:pt x="143" y="18"/>
                      <a:pt x="143" y="12"/>
                      <a:pt x="143" y="7"/>
                    </a:cubicBezTo>
                    <a:cubicBezTo>
                      <a:pt x="143" y="7"/>
                      <a:pt x="141" y="6"/>
                      <a:pt x="140" y="6"/>
                    </a:cubicBezTo>
                    <a:cubicBezTo>
                      <a:pt x="140" y="5"/>
                      <a:pt x="139" y="5"/>
                      <a:pt x="139" y="4"/>
                    </a:cubicBezTo>
                    <a:cubicBezTo>
                      <a:pt x="139" y="3"/>
                      <a:pt x="140" y="2"/>
                      <a:pt x="140" y="2"/>
                    </a:cubicBezTo>
                    <a:cubicBezTo>
                      <a:pt x="141" y="2"/>
                      <a:pt x="141" y="2"/>
                      <a:pt x="141" y="1"/>
                    </a:cubicBezTo>
                    <a:cubicBezTo>
                      <a:pt x="141" y="1"/>
                      <a:pt x="141" y="1"/>
                      <a:pt x="141" y="1"/>
                    </a:cubicBezTo>
                    <a:cubicBezTo>
                      <a:pt x="141" y="1"/>
                      <a:pt x="141" y="1"/>
                      <a:pt x="141" y="1"/>
                    </a:cubicBezTo>
                    <a:cubicBezTo>
                      <a:pt x="141" y="1"/>
                      <a:pt x="141" y="1"/>
                      <a:pt x="141" y="1"/>
                    </a:cubicBezTo>
                    <a:cubicBezTo>
                      <a:pt x="141" y="1"/>
                      <a:pt x="141" y="1"/>
                      <a:pt x="141" y="1"/>
                    </a:cubicBezTo>
                    <a:cubicBezTo>
                      <a:pt x="141" y="0"/>
                      <a:pt x="140" y="0"/>
                      <a:pt x="137" y="0"/>
                    </a:cubicBezTo>
                    <a:cubicBezTo>
                      <a:pt x="135" y="0"/>
                      <a:pt x="134" y="0"/>
                      <a:pt x="134" y="1"/>
                    </a:cubicBezTo>
                    <a:cubicBezTo>
                      <a:pt x="134" y="1"/>
                      <a:pt x="134" y="1"/>
                      <a:pt x="134" y="1"/>
                    </a:cubicBezTo>
                    <a:cubicBezTo>
                      <a:pt x="134" y="1"/>
                      <a:pt x="134" y="1"/>
                      <a:pt x="134" y="1"/>
                    </a:cubicBezTo>
                    <a:cubicBezTo>
                      <a:pt x="134" y="1"/>
                      <a:pt x="134" y="1"/>
                      <a:pt x="134" y="1"/>
                    </a:cubicBezTo>
                    <a:cubicBezTo>
                      <a:pt x="134" y="1"/>
                      <a:pt x="134" y="1"/>
                      <a:pt x="134" y="1"/>
                    </a:cubicBezTo>
                    <a:cubicBezTo>
                      <a:pt x="134" y="2"/>
                      <a:pt x="134" y="2"/>
                      <a:pt x="135" y="2"/>
                    </a:cubicBezTo>
                    <a:cubicBezTo>
                      <a:pt x="135" y="2"/>
                      <a:pt x="136" y="3"/>
                      <a:pt x="136" y="4"/>
                    </a:cubicBezTo>
                    <a:cubicBezTo>
                      <a:pt x="136" y="5"/>
                      <a:pt x="135" y="5"/>
                      <a:pt x="135" y="6"/>
                    </a:cubicBezTo>
                    <a:cubicBezTo>
                      <a:pt x="134" y="6"/>
                      <a:pt x="132" y="7"/>
                      <a:pt x="132" y="7"/>
                    </a:cubicBezTo>
                    <a:cubicBezTo>
                      <a:pt x="132" y="12"/>
                      <a:pt x="132" y="18"/>
                      <a:pt x="132" y="19"/>
                    </a:cubicBezTo>
                    <a:cubicBezTo>
                      <a:pt x="98" y="19"/>
                      <a:pt x="98" y="19"/>
                      <a:pt x="98" y="19"/>
                    </a:cubicBezTo>
                    <a:cubicBezTo>
                      <a:pt x="98" y="19"/>
                      <a:pt x="100" y="25"/>
                      <a:pt x="104" y="27"/>
                    </a:cubicBezTo>
                    <a:cubicBezTo>
                      <a:pt x="107" y="30"/>
                      <a:pt x="111" y="30"/>
                      <a:pt x="126" y="30"/>
                    </a:cubicBezTo>
                    <a:cubicBezTo>
                      <a:pt x="128" y="30"/>
                      <a:pt x="131" y="30"/>
                      <a:pt x="134" y="30"/>
                    </a:cubicBezTo>
                    <a:cubicBezTo>
                      <a:pt x="134" y="31"/>
                      <a:pt x="134" y="32"/>
                      <a:pt x="133" y="32"/>
                    </a:cubicBezTo>
                    <a:cubicBezTo>
                      <a:pt x="131" y="32"/>
                      <a:pt x="130" y="34"/>
                      <a:pt x="130" y="36"/>
                    </a:cubicBezTo>
                    <a:cubicBezTo>
                      <a:pt x="130" y="36"/>
                      <a:pt x="130" y="37"/>
                      <a:pt x="130" y="37"/>
                    </a:cubicBezTo>
                    <a:cubicBezTo>
                      <a:pt x="129" y="36"/>
                      <a:pt x="126" y="36"/>
                      <a:pt x="123" y="37"/>
                    </a:cubicBezTo>
                    <a:cubicBezTo>
                      <a:pt x="118" y="38"/>
                      <a:pt x="114" y="46"/>
                      <a:pt x="108" y="47"/>
                    </a:cubicBezTo>
                    <a:cubicBezTo>
                      <a:pt x="102" y="48"/>
                      <a:pt x="99" y="43"/>
                      <a:pt x="99" y="43"/>
                    </a:cubicBezTo>
                    <a:cubicBezTo>
                      <a:pt x="94" y="44"/>
                      <a:pt x="94" y="44"/>
                      <a:pt x="94" y="44"/>
                    </a:cubicBezTo>
                    <a:cubicBezTo>
                      <a:pt x="94" y="42"/>
                      <a:pt x="94" y="40"/>
                      <a:pt x="94" y="39"/>
                    </a:cubicBezTo>
                    <a:cubicBezTo>
                      <a:pt x="94" y="37"/>
                      <a:pt x="95" y="35"/>
                      <a:pt x="95" y="35"/>
                    </a:cubicBezTo>
                    <a:cubicBezTo>
                      <a:pt x="95" y="35"/>
                      <a:pt x="93" y="35"/>
                      <a:pt x="92" y="33"/>
                    </a:cubicBezTo>
                    <a:cubicBezTo>
                      <a:pt x="92" y="31"/>
                      <a:pt x="93" y="24"/>
                      <a:pt x="93" y="24"/>
                    </a:cubicBezTo>
                    <a:cubicBezTo>
                      <a:pt x="93" y="24"/>
                      <a:pt x="93" y="22"/>
                      <a:pt x="92" y="22"/>
                    </a:cubicBezTo>
                    <a:cubicBezTo>
                      <a:pt x="90" y="21"/>
                      <a:pt x="90" y="19"/>
                      <a:pt x="90" y="19"/>
                    </a:cubicBezTo>
                    <a:cubicBezTo>
                      <a:pt x="89" y="19"/>
                      <a:pt x="89" y="19"/>
                      <a:pt x="89" y="19"/>
                    </a:cubicBezTo>
                    <a:cubicBezTo>
                      <a:pt x="88" y="19"/>
                      <a:pt x="88" y="19"/>
                      <a:pt x="88" y="19"/>
                    </a:cubicBezTo>
                    <a:cubicBezTo>
                      <a:pt x="87" y="19"/>
                      <a:pt x="87" y="19"/>
                      <a:pt x="87" y="19"/>
                    </a:cubicBezTo>
                    <a:cubicBezTo>
                      <a:pt x="87" y="19"/>
                      <a:pt x="87" y="21"/>
                      <a:pt x="85" y="22"/>
                    </a:cubicBezTo>
                    <a:cubicBezTo>
                      <a:pt x="84" y="22"/>
                      <a:pt x="84" y="24"/>
                      <a:pt x="84" y="24"/>
                    </a:cubicBezTo>
                    <a:cubicBezTo>
                      <a:pt x="84" y="24"/>
                      <a:pt x="85" y="31"/>
                      <a:pt x="85" y="33"/>
                    </a:cubicBezTo>
                    <a:cubicBezTo>
                      <a:pt x="84" y="35"/>
                      <a:pt x="82" y="35"/>
                      <a:pt x="82" y="35"/>
                    </a:cubicBezTo>
                    <a:cubicBezTo>
                      <a:pt x="82" y="35"/>
                      <a:pt x="83" y="37"/>
                      <a:pt x="83" y="39"/>
                    </a:cubicBezTo>
                    <a:cubicBezTo>
                      <a:pt x="83" y="40"/>
                      <a:pt x="83" y="45"/>
                      <a:pt x="83" y="46"/>
                    </a:cubicBezTo>
                    <a:cubicBezTo>
                      <a:pt x="83" y="46"/>
                      <a:pt x="83" y="46"/>
                      <a:pt x="83" y="46"/>
                    </a:cubicBezTo>
                    <a:cubicBezTo>
                      <a:pt x="83" y="46"/>
                      <a:pt x="83" y="46"/>
                      <a:pt x="83" y="46"/>
                    </a:cubicBezTo>
                    <a:cubicBezTo>
                      <a:pt x="82" y="46"/>
                      <a:pt x="82" y="46"/>
                      <a:pt x="82" y="46"/>
                    </a:cubicBezTo>
                    <a:cubicBezTo>
                      <a:pt x="82" y="46"/>
                      <a:pt x="82" y="46"/>
                      <a:pt x="82" y="46"/>
                    </a:cubicBezTo>
                    <a:cubicBezTo>
                      <a:pt x="82" y="46"/>
                      <a:pt x="82" y="46"/>
                      <a:pt x="82" y="46"/>
                    </a:cubicBezTo>
                    <a:cubicBezTo>
                      <a:pt x="76" y="47"/>
                      <a:pt x="76" y="47"/>
                      <a:pt x="76" y="47"/>
                    </a:cubicBezTo>
                    <a:cubicBezTo>
                      <a:pt x="76" y="47"/>
                      <a:pt x="75" y="52"/>
                      <a:pt x="69" y="53"/>
                    </a:cubicBezTo>
                    <a:cubicBezTo>
                      <a:pt x="64" y="54"/>
                      <a:pt x="57" y="49"/>
                      <a:pt x="51" y="49"/>
                    </a:cubicBezTo>
                    <a:cubicBezTo>
                      <a:pt x="49" y="49"/>
                      <a:pt x="48" y="50"/>
                      <a:pt x="46" y="51"/>
                    </a:cubicBezTo>
                    <a:cubicBezTo>
                      <a:pt x="46" y="50"/>
                      <a:pt x="47" y="50"/>
                      <a:pt x="47" y="50"/>
                    </a:cubicBezTo>
                    <a:cubicBezTo>
                      <a:pt x="47" y="48"/>
                      <a:pt x="45" y="46"/>
                      <a:pt x="44" y="46"/>
                    </a:cubicBezTo>
                    <a:cubicBezTo>
                      <a:pt x="42" y="46"/>
                      <a:pt x="42" y="45"/>
                      <a:pt x="42" y="44"/>
                    </a:cubicBezTo>
                    <a:cubicBezTo>
                      <a:pt x="45" y="44"/>
                      <a:pt x="48" y="44"/>
                      <a:pt x="51" y="44"/>
                    </a:cubicBezTo>
                    <a:cubicBezTo>
                      <a:pt x="65" y="44"/>
                      <a:pt x="69" y="44"/>
                      <a:pt x="73" y="41"/>
                    </a:cubicBezTo>
                    <a:cubicBezTo>
                      <a:pt x="77" y="39"/>
                      <a:pt x="79" y="33"/>
                      <a:pt x="79" y="33"/>
                    </a:cubicBezTo>
                    <a:cubicBezTo>
                      <a:pt x="57" y="33"/>
                      <a:pt x="57" y="33"/>
                      <a:pt x="57" y="33"/>
                    </a:cubicBezTo>
                    <a:cubicBezTo>
                      <a:pt x="57" y="32"/>
                      <a:pt x="57" y="30"/>
                      <a:pt x="57" y="27"/>
                    </a:cubicBezTo>
                    <a:cubicBezTo>
                      <a:pt x="57" y="27"/>
                      <a:pt x="56" y="26"/>
                      <a:pt x="55" y="26"/>
                    </a:cubicBezTo>
                    <a:cubicBezTo>
                      <a:pt x="55" y="26"/>
                      <a:pt x="55" y="25"/>
                      <a:pt x="55" y="24"/>
                    </a:cubicBezTo>
                    <a:cubicBezTo>
                      <a:pt x="55" y="24"/>
                      <a:pt x="55" y="23"/>
                      <a:pt x="55" y="23"/>
                    </a:cubicBezTo>
                    <a:cubicBezTo>
                      <a:pt x="56" y="23"/>
                      <a:pt x="56" y="23"/>
                      <a:pt x="56" y="23"/>
                    </a:cubicBezTo>
                    <a:cubicBezTo>
                      <a:pt x="56" y="23"/>
                      <a:pt x="56" y="23"/>
                      <a:pt x="56" y="23"/>
                    </a:cubicBezTo>
                    <a:cubicBezTo>
                      <a:pt x="56" y="23"/>
                      <a:pt x="56" y="23"/>
                      <a:pt x="56" y="23"/>
                    </a:cubicBezTo>
                    <a:cubicBezTo>
                      <a:pt x="56" y="22"/>
                      <a:pt x="56" y="22"/>
                      <a:pt x="56" y="22"/>
                    </a:cubicBezTo>
                    <a:cubicBezTo>
                      <a:pt x="56" y="22"/>
                      <a:pt x="56" y="22"/>
                      <a:pt x="56" y="22"/>
                    </a:cubicBezTo>
                    <a:cubicBezTo>
                      <a:pt x="56" y="22"/>
                      <a:pt x="55" y="22"/>
                      <a:pt x="53" y="22"/>
                    </a:cubicBezTo>
                    <a:cubicBezTo>
                      <a:pt x="52" y="22"/>
                      <a:pt x="50" y="22"/>
                      <a:pt x="50" y="22"/>
                    </a:cubicBezTo>
                    <a:cubicBezTo>
                      <a:pt x="50" y="22"/>
                      <a:pt x="50" y="22"/>
                      <a:pt x="50" y="22"/>
                    </a:cubicBezTo>
                    <a:cubicBezTo>
                      <a:pt x="50" y="23"/>
                      <a:pt x="50" y="23"/>
                      <a:pt x="50" y="23"/>
                    </a:cubicBezTo>
                    <a:cubicBezTo>
                      <a:pt x="50" y="23"/>
                      <a:pt x="50" y="23"/>
                      <a:pt x="50" y="23"/>
                    </a:cubicBezTo>
                    <a:cubicBezTo>
                      <a:pt x="50" y="23"/>
                      <a:pt x="50" y="23"/>
                      <a:pt x="50" y="23"/>
                    </a:cubicBezTo>
                    <a:cubicBezTo>
                      <a:pt x="50" y="23"/>
                      <a:pt x="51" y="23"/>
                      <a:pt x="52" y="23"/>
                    </a:cubicBezTo>
                    <a:cubicBezTo>
                      <a:pt x="52" y="23"/>
                      <a:pt x="52" y="24"/>
                      <a:pt x="52" y="24"/>
                    </a:cubicBezTo>
                    <a:cubicBezTo>
                      <a:pt x="52" y="25"/>
                      <a:pt x="52" y="26"/>
                      <a:pt x="51" y="26"/>
                    </a:cubicBezTo>
                    <a:cubicBezTo>
                      <a:pt x="51" y="26"/>
                      <a:pt x="49" y="27"/>
                      <a:pt x="49" y="27"/>
                    </a:cubicBezTo>
                    <a:cubicBezTo>
                      <a:pt x="49" y="30"/>
                      <a:pt x="49" y="32"/>
                      <a:pt x="49" y="33"/>
                    </a:cubicBezTo>
                    <a:cubicBezTo>
                      <a:pt x="45" y="33"/>
                      <a:pt x="45" y="33"/>
                      <a:pt x="45" y="33"/>
                    </a:cubicBezTo>
                    <a:cubicBezTo>
                      <a:pt x="45" y="32"/>
                      <a:pt x="45" y="24"/>
                      <a:pt x="45" y="19"/>
                    </a:cubicBezTo>
                    <a:cubicBezTo>
                      <a:pt x="45" y="18"/>
                      <a:pt x="42" y="17"/>
                      <a:pt x="41" y="17"/>
                    </a:cubicBezTo>
                    <a:cubicBezTo>
                      <a:pt x="41" y="16"/>
                      <a:pt x="40" y="15"/>
                      <a:pt x="40" y="14"/>
                    </a:cubicBezTo>
                    <a:cubicBezTo>
                      <a:pt x="40" y="13"/>
                      <a:pt x="40" y="13"/>
                      <a:pt x="41" y="12"/>
                    </a:cubicBezTo>
                    <a:cubicBezTo>
                      <a:pt x="42" y="12"/>
                      <a:pt x="43" y="12"/>
                      <a:pt x="43" y="11"/>
                    </a:cubicBezTo>
                    <a:cubicBezTo>
                      <a:pt x="43" y="11"/>
                      <a:pt x="43" y="11"/>
                      <a:pt x="43" y="11"/>
                    </a:cubicBezTo>
                    <a:cubicBezTo>
                      <a:pt x="43" y="11"/>
                      <a:pt x="43" y="11"/>
                      <a:pt x="43" y="11"/>
                    </a:cubicBezTo>
                    <a:cubicBezTo>
                      <a:pt x="43" y="11"/>
                      <a:pt x="43" y="11"/>
                      <a:pt x="43" y="11"/>
                    </a:cubicBezTo>
                    <a:cubicBezTo>
                      <a:pt x="43" y="11"/>
                      <a:pt x="43" y="11"/>
                      <a:pt x="43" y="11"/>
                    </a:cubicBezTo>
                    <a:cubicBezTo>
                      <a:pt x="43" y="10"/>
                      <a:pt x="40" y="10"/>
                      <a:pt x="38" y="10"/>
                    </a:cubicBezTo>
                    <a:cubicBezTo>
                      <a:pt x="35" y="10"/>
                      <a:pt x="33" y="10"/>
                      <a:pt x="33" y="11"/>
                    </a:cubicBezTo>
                    <a:cubicBezTo>
                      <a:pt x="33" y="11"/>
                      <a:pt x="33" y="11"/>
                      <a:pt x="33" y="11"/>
                    </a:cubicBezTo>
                    <a:cubicBezTo>
                      <a:pt x="33" y="11"/>
                      <a:pt x="33" y="11"/>
                      <a:pt x="33" y="11"/>
                    </a:cubicBezTo>
                    <a:cubicBezTo>
                      <a:pt x="33" y="11"/>
                      <a:pt x="33" y="11"/>
                      <a:pt x="33" y="11"/>
                    </a:cubicBezTo>
                    <a:cubicBezTo>
                      <a:pt x="33" y="11"/>
                      <a:pt x="33" y="11"/>
                      <a:pt x="33" y="11"/>
                    </a:cubicBezTo>
                    <a:cubicBezTo>
                      <a:pt x="33" y="12"/>
                      <a:pt x="34" y="12"/>
                      <a:pt x="35" y="12"/>
                    </a:cubicBezTo>
                    <a:cubicBezTo>
                      <a:pt x="35" y="13"/>
                      <a:pt x="36" y="13"/>
                      <a:pt x="36" y="14"/>
                    </a:cubicBezTo>
                    <a:cubicBezTo>
                      <a:pt x="36" y="15"/>
                      <a:pt x="35" y="16"/>
                      <a:pt x="34" y="17"/>
                    </a:cubicBezTo>
                    <a:cubicBezTo>
                      <a:pt x="34" y="17"/>
                      <a:pt x="30" y="18"/>
                      <a:pt x="30" y="19"/>
                    </a:cubicBezTo>
                    <a:cubicBezTo>
                      <a:pt x="30" y="24"/>
                      <a:pt x="30" y="32"/>
                      <a:pt x="30" y="33"/>
                    </a:cubicBezTo>
                    <a:cubicBezTo>
                      <a:pt x="26" y="33"/>
                      <a:pt x="26" y="33"/>
                      <a:pt x="26" y="33"/>
                    </a:cubicBezTo>
                    <a:cubicBezTo>
                      <a:pt x="26" y="31"/>
                      <a:pt x="26" y="26"/>
                      <a:pt x="26" y="22"/>
                    </a:cubicBezTo>
                    <a:cubicBezTo>
                      <a:pt x="26" y="21"/>
                      <a:pt x="24" y="21"/>
                      <a:pt x="24" y="20"/>
                    </a:cubicBezTo>
                    <a:cubicBezTo>
                      <a:pt x="23" y="20"/>
                      <a:pt x="23" y="19"/>
                      <a:pt x="23" y="18"/>
                    </a:cubicBezTo>
                    <a:cubicBezTo>
                      <a:pt x="23" y="17"/>
                      <a:pt x="23" y="17"/>
                      <a:pt x="23" y="16"/>
                    </a:cubicBezTo>
                    <a:cubicBezTo>
                      <a:pt x="24" y="16"/>
                      <a:pt x="25" y="16"/>
                      <a:pt x="25" y="16"/>
                    </a:cubicBezTo>
                    <a:cubicBezTo>
                      <a:pt x="25" y="16"/>
                      <a:pt x="25" y="16"/>
                      <a:pt x="25" y="16"/>
                    </a:cubicBezTo>
                    <a:cubicBezTo>
                      <a:pt x="25" y="16"/>
                      <a:pt x="25" y="16"/>
                      <a:pt x="25" y="16"/>
                    </a:cubicBezTo>
                    <a:cubicBezTo>
                      <a:pt x="25" y="15"/>
                      <a:pt x="25" y="15"/>
                      <a:pt x="25" y="15"/>
                    </a:cubicBezTo>
                    <a:cubicBezTo>
                      <a:pt x="25" y="15"/>
                      <a:pt x="25" y="15"/>
                      <a:pt x="25" y="15"/>
                    </a:cubicBezTo>
                    <a:cubicBezTo>
                      <a:pt x="25" y="15"/>
                      <a:pt x="23" y="14"/>
                      <a:pt x="21" y="14"/>
                    </a:cubicBezTo>
                    <a:cubicBezTo>
                      <a:pt x="19" y="14"/>
                      <a:pt x="17" y="15"/>
                      <a:pt x="17" y="15"/>
                    </a:cubicBezTo>
                    <a:cubicBezTo>
                      <a:pt x="17" y="15"/>
                      <a:pt x="17" y="15"/>
                      <a:pt x="17" y="15"/>
                    </a:cubicBezTo>
                    <a:cubicBezTo>
                      <a:pt x="17" y="16"/>
                      <a:pt x="17" y="16"/>
                      <a:pt x="17" y="16"/>
                    </a:cubicBezTo>
                    <a:cubicBezTo>
                      <a:pt x="17" y="16"/>
                      <a:pt x="17" y="16"/>
                      <a:pt x="17" y="16"/>
                    </a:cubicBezTo>
                    <a:cubicBezTo>
                      <a:pt x="17" y="16"/>
                      <a:pt x="18" y="16"/>
                      <a:pt x="19" y="16"/>
                    </a:cubicBezTo>
                    <a:cubicBezTo>
                      <a:pt x="19" y="17"/>
                      <a:pt x="19" y="17"/>
                      <a:pt x="19" y="18"/>
                    </a:cubicBezTo>
                    <a:cubicBezTo>
                      <a:pt x="19" y="19"/>
                      <a:pt x="19" y="20"/>
                      <a:pt x="18" y="20"/>
                    </a:cubicBezTo>
                    <a:cubicBezTo>
                      <a:pt x="17" y="21"/>
                      <a:pt x="16" y="21"/>
                      <a:pt x="16" y="22"/>
                    </a:cubicBezTo>
                    <a:cubicBezTo>
                      <a:pt x="16" y="26"/>
                      <a:pt x="16" y="31"/>
                      <a:pt x="16" y="33"/>
                    </a:cubicBezTo>
                    <a:cubicBezTo>
                      <a:pt x="0" y="33"/>
                      <a:pt x="0" y="33"/>
                      <a:pt x="0" y="33"/>
                    </a:cubicBezTo>
                    <a:cubicBezTo>
                      <a:pt x="0" y="33"/>
                      <a:pt x="2" y="39"/>
                      <a:pt x="6" y="41"/>
                    </a:cubicBezTo>
                    <a:cubicBezTo>
                      <a:pt x="10" y="44"/>
                      <a:pt x="14" y="44"/>
                      <a:pt x="28" y="44"/>
                    </a:cubicBezTo>
                    <a:cubicBezTo>
                      <a:pt x="30" y="44"/>
                      <a:pt x="33" y="44"/>
                      <a:pt x="36" y="44"/>
                    </a:cubicBezTo>
                    <a:cubicBezTo>
                      <a:pt x="36" y="45"/>
                      <a:pt x="35" y="46"/>
                      <a:pt x="34" y="46"/>
                    </a:cubicBezTo>
                    <a:cubicBezTo>
                      <a:pt x="33" y="46"/>
                      <a:pt x="31" y="48"/>
                      <a:pt x="31" y="50"/>
                    </a:cubicBezTo>
                    <a:cubicBezTo>
                      <a:pt x="31" y="52"/>
                      <a:pt x="34" y="52"/>
                      <a:pt x="34" y="54"/>
                    </a:cubicBezTo>
                    <a:cubicBezTo>
                      <a:pt x="34" y="56"/>
                      <a:pt x="33" y="58"/>
                      <a:pt x="35" y="59"/>
                    </a:cubicBezTo>
                    <a:cubicBezTo>
                      <a:pt x="35" y="59"/>
                      <a:pt x="36" y="60"/>
                      <a:pt x="36" y="60"/>
                    </a:cubicBezTo>
                    <a:cubicBezTo>
                      <a:pt x="36" y="67"/>
                      <a:pt x="36" y="67"/>
                      <a:pt x="36" y="67"/>
                    </a:cubicBezTo>
                    <a:cubicBezTo>
                      <a:pt x="33" y="67"/>
                      <a:pt x="32" y="68"/>
                      <a:pt x="30" y="69"/>
                    </a:cubicBezTo>
                    <a:cubicBezTo>
                      <a:pt x="29" y="70"/>
                      <a:pt x="27" y="77"/>
                      <a:pt x="26" y="79"/>
                    </a:cubicBezTo>
                    <a:cubicBezTo>
                      <a:pt x="24" y="79"/>
                      <a:pt x="23" y="79"/>
                      <a:pt x="21" y="80"/>
                    </a:cubicBezTo>
                    <a:cubicBezTo>
                      <a:pt x="20" y="81"/>
                      <a:pt x="20" y="85"/>
                      <a:pt x="18" y="89"/>
                    </a:cubicBezTo>
                    <a:cubicBezTo>
                      <a:pt x="18" y="90"/>
                      <a:pt x="15" y="93"/>
                      <a:pt x="15" y="94"/>
                    </a:cubicBezTo>
                    <a:cubicBezTo>
                      <a:pt x="14" y="97"/>
                      <a:pt x="14" y="98"/>
                      <a:pt x="17" y="98"/>
                    </a:cubicBezTo>
                    <a:cubicBezTo>
                      <a:pt x="19" y="98"/>
                      <a:pt x="22" y="98"/>
                      <a:pt x="22" y="98"/>
                    </a:cubicBezTo>
                    <a:cubicBezTo>
                      <a:pt x="23" y="98"/>
                      <a:pt x="25" y="98"/>
                      <a:pt x="25" y="97"/>
                    </a:cubicBezTo>
                    <a:cubicBezTo>
                      <a:pt x="27" y="96"/>
                      <a:pt x="28" y="93"/>
                      <a:pt x="29" y="93"/>
                    </a:cubicBezTo>
                    <a:cubicBezTo>
                      <a:pt x="29" y="93"/>
                      <a:pt x="76" y="93"/>
                      <a:pt x="86" y="93"/>
                    </a:cubicBezTo>
                    <a:cubicBezTo>
                      <a:pt x="86" y="93"/>
                      <a:pt x="87" y="93"/>
                      <a:pt x="88" y="93"/>
                    </a:cubicBezTo>
                    <a:cubicBezTo>
                      <a:pt x="99" y="93"/>
                      <a:pt x="146" y="93"/>
                      <a:pt x="147" y="93"/>
                    </a:cubicBezTo>
                    <a:cubicBezTo>
                      <a:pt x="147" y="93"/>
                      <a:pt x="149" y="96"/>
                      <a:pt x="150" y="97"/>
                    </a:cubicBezTo>
                    <a:cubicBezTo>
                      <a:pt x="151" y="98"/>
                      <a:pt x="152" y="98"/>
                      <a:pt x="153" y="98"/>
                    </a:cubicBezTo>
                    <a:cubicBezTo>
                      <a:pt x="153" y="98"/>
                      <a:pt x="158" y="98"/>
                      <a:pt x="160" y="98"/>
                    </a:cubicBezTo>
                    <a:cubicBezTo>
                      <a:pt x="163" y="98"/>
                      <a:pt x="162" y="97"/>
                      <a:pt x="161" y="94"/>
                    </a:cubicBezTo>
                    <a:cubicBezTo>
                      <a:pt x="160" y="93"/>
                      <a:pt x="158" y="90"/>
                      <a:pt x="157" y="89"/>
                    </a:cubicBezTo>
                    <a:cubicBezTo>
                      <a:pt x="156" y="85"/>
                      <a:pt x="156" y="81"/>
                      <a:pt x="155" y="80"/>
                    </a:cubicBezTo>
                    <a:cubicBezTo>
                      <a:pt x="154" y="79"/>
                      <a:pt x="153" y="79"/>
                      <a:pt x="151" y="79"/>
                    </a:cubicBezTo>
                    <a:cubicBezTo>
                      <a:pt x="150" y="77"/>
                      <a:pt x="149" y="70"/>
                      <a:pt x="147" y="69"/>
                    </a:cubicBezTo>
                    <a:cubicBezTo>
                      <a:pt x="145" y="68"/>
                      <a:pt x="144" y="67"/>
                      <a:pt x="140" y="67"/>
                    </a:cubicBezTo>
                    <a:cubicBezTo>
                      <a:pt x="140" y="46"/>
                      <a:pt x="140" y="46"/>
                      <a:pt x="140" y="46"/>
                    </a:cubicBezTo>
                    <a:cubicBezTo>
                      <a:pt x="141" y="45"/>
                      <a:pt x="141" y="45"/>
                      <a:pt x="142" y="45"/>
                    </a:cubicBezTo>
                    <a:cubicBezTo>
                      <a:pt x="143" y="44"/>
                      <a:pt x="143" y="42"/>
                      <a:pt x="143" y="40"/>
                    </a:cubicBezTo>
                    <a:cubicBezTo>
                      <a:pt x="143" y="38"/>
                      <a:pt x="145" y="38"/>
                      <a:pt x="145" y="36"/>
                    </a:cubicBezTo>
                    <a:cubicBezTo>
                      <a:pt x="145" y="34"/>
                      <a:pt x="143" y="32"/>
                      <a:pt x="142" y="32"/>
                    </a:cubicBezTo>
                    <a:cubicBezTo>
                      <a:pt x="141" y="32"/>
                      <a:pt x="141" y="31"/>
                      <a:pt x="141" y="30"/>
                    </a:cubicBezTo>
                    <a:cubicBezTo>
                      <a:pt x="144" y="30"/>
                      <a:pt x="146" y="30"/>
                      <a:pt x="149" y="30"/>
                    </a:cubicBezTo>
                    <a:cubicBezTo>
                      <a:pt x="163" y="30"/>
                      <a:pt x="167" y="30"/>
                      <a:pt x="171" y="27"/>
                    </a:cubicBezTo>
                    <a:cubicBezTo>
                      <a:pt x="174" y="25"/>
                      <a:pt x="177" y="19"/>
                      <a:pt x="177" y="19"/>
                    </a:cubicBezTo>
                    <a:lnTo>
                      <a:pt x="143" y="19"/>
                    </a:lnTo>
                    <a:close/>
                    <a:moveTo>
                      <a:pt x="109" y="54"/>
                    </a:moveTo>
                    <a:cubicBezTo>
                      <a:pt x="115" y="53"/>
                      <a:pt x="122" y="44"/>
                      <a:pt x="122" y="44"/>
                    </a:cubicBezTo>
                    <a:cubicBezTo>
                      <a:pt x="122" y="44"/>
                      <a:pt x="124" y="47"/>
                      <a:pt x="128" y="47"/>
                    </a:cubicBezTo>
                    <a:cubicBezTo>
                      <a:pt x="130" y="46"/>
                      <a:pt x="131" y="45"/>
                      <a:pt x="132" y="43"/>
                    </a:cubicBezTo>
                    <a:cubicBezTo>
                      <a:pt x="132" y="44"/>
                      <a:pt x="132" y="45"/>
                      <a:pt x="133" y="45"/>
                    </a:cubicBezTo>
                    <a:cubicBezTo>
                      <a:pt x="134" y="45"/>
                      <a:pt x="134" y="46"/>
                      <a:pt x="135" y="46"/>
                    </a:cubicBezTo>
                    <a:cubicBezTo>
                      <a:pt x="135" y="67"/>
                      <a:pt x="135" y="67"/>
                      <a:pt x="135" y="67"/>
                    </a:cubicBezTo>
                    <a:cubicBezTo>
                      <a:pt x="133" y="67"/>
                      <a:pt x="131" y="67"/>
                      <a:pt x="129" y="67"/>
                    </a:cubicBezTo>
                    <a:cubicBezTo>
                      <a:pt x="126" y="67"/>
                      <a:pt x="111" y="67"/>
                      <a:pt x="95" y="67"/>
                    </a:cubicBezTo>
                    <a:cubicBezTo>
                      <a:pt x="95" y="53"/>
                      <a:pt x="95" y="53"/>
                      <a:pt x="95" y="53"/>
                    </a:cubicBezTo>
                    <a:cubicBezTo>
                      <a:pt x="99" y="52"/>
                      <a:pt x="99" y="52"/>
                      <a:pt x="99" y="52"/>
                    </a:cubicBezTo>
                    <a:cubicBezTo>
                      <a:pt x="99" y="52"/>
                      <a:pt x="102" y="55"/>
                      <a:pt x="109" y="54"/>
                    </a:cubicBezTo>
                    <a:close/>
                    <a:moveTo>
                      <a:pt x="43" y="59"/>
                    </a:moveTo>
                    <a:cubicBezTo>
                      <a:pt x="44" y="59"/>
                      <a:pt x="44" y="58"/>
                      <a:pt x="44" y="57"/>
                    </a:cubicBezTo>
                    <a:cubicBezTo>
                      <a:pt x="45" y="59"/>
                      <a:pt x="48" y="61"/>
                      <a:pt x="50" y="60"/>
                    </a:cubicBezTo>
                    <a:cubicBezTo>
                      <a:pt x="55" y="60"/>
                      <a:pt x="55" y="56"/>
                      <a:pt x="55" y="56"/>
                    </a:cubicBezTo>
                    <a:cubicBezTo>
                      <a:pt x="55" y="56"/>
                      <a:pt x="64" y="62"/>
                      <a:pt x="71" y="61"/>
                    </a:cubicBezTo>
                    <a:cubicBezTo>
                      <a:pt x="78" y="59"/>
                      <a:pt x="80" y="56"/>
                      <a:pt x="80" y="56"/>
                    </a:cubicBezTo>
                    <a:cubicBezTo>
                      <a:pt x="82" y="55"/>
                      <a:pt x="82" y="55"/>
                      <a:pt x="82" y="55"/>
                    </a:cubicBezTo>
                    <a:cubicBezTo>
                      <a:pt x="82" y="67"/>
                      <a:pt x="82" y="67"/>
                      <a:pt x="82" y="67"/>
                    </a:cubicBezTo>
                    <a:cubicBezTo>
                      <a:pt x="66" y="67"/>
                      <a:pt x="52" y="67"/>
                      <a:pt x="49" y="67"/>
                    </a:cubicBezTo>
                    <a:cubicBezTo>
                      <a:pt x="46" y="67"/>
                      <a:pt x="43" y="67"/>
                      <a:pt x="41" y="67"/>
                    </a:cubicBezTo>
                    <a:cubicBezTo>
                      <a:pt x="41" y="60"/>
                      <a:pt x="41" y="60"/>
                      <a:pt x="41" y="60"/>
                    </a:cubicBezTo>
                    <a:cubicBezTo>
                      <a:pt x="42" y="60"/>
                      <a:pt x="43" y="60"/>
                      <a:pt x="43" y="5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143" name="TextBox 132"/>
              <p:cNvSpPr txBox="1">
                <a:spLocks noChangeArrowheads="1"/>
              </p:cNvSpPr>
              <p:nvPr/>
            </p:nvSpPr>
            <p:spPr bwMode="auto">
              <a:xfrm>
                <a:off x="1929352" y="5430765"/>
                <a:ext cx="2044189" cy="230457"/>
              </a:xfrm>
              <a:prstGeom prst="rect">
                <a:avLst/>
              </a:prstGeom>
              <a:noFill/>
              <a:ln w="9525">
                <a:noFill/>
                <a:miter lim="800000"/>
                <a:headEnd/>
                <a:tailEnd/>
              </a:ln>
            </p:spPr>
            <p:txBody>
              <a:bodyPr>
                <a:spAutoFit/>
              </a:bodyPr>
              <a:lstStyle/>
              <a:p>
                <a:pPr eaLnBrk="1" hangingPunct="1">
                  <a:defRPr/>
                </a:pPr>
                <a:r>
                  <a:rPr lang="en-US" sz="789" b="1" dirty="0">
                    <a:solidFill>
                      <a:prstClr val="black"/>
                    </a:solidFill>
                  </a:rPr>
                  <a:t>Trader &amp; Industry</a:t>
                </a:r>
              </a:p>
            </p:txBody>
          </p:sp>
          <p:sp>
            <p:nvSpPr>
              <p:cNvPr id="154" name="TextBox 132"/>
              <p:cNvSpPr txBox="1">
                <a:spLocks noChangeArrowheads="1"/>
              </p:cNvSpPr>
              <p:nvPr/>
            </p:nvSpPr>
            <p:spPr bwMode="auto">
              <a:xfrm>
                <a:off x="896081" y="4598367"/>
                <a:ext cx="2044190" cy="232178"/>
              </a:xfrm>
              <a:prstGeom prst="rect">
                <a:avLst/>
              </a:prstGeom>
              <a:noFill/>
              <a:ln w="9525">
                <a:noFill/>
                <a:miter lim="800000"/>
                <a:headEnd/>
                <a:tailEnd/>
              </a:ln>
            </p:spPr>
            <p:txBody>
              <a:bodyPr>
                <a:spAutoFit/>
              </a:bodyPr>
              <a:lstStyle/>
              <a:p>
                <a:pPr eaLnBrk="1" hangingPunct="1">
                  <a:defRPr/>
                </a:pPr>
                <a:r>
                  <a:rPr lang="en-US" sz="789" b="1" dirty="0">
                    <a:solidFill>
                      <a:prstClr val="black"/>
                    </a:solidFill>
                  </a:rPr>
                  <a:t>Banking &amp; Insurance</a:t>
                </a:r>
              </a:p>
            </p:txBody>
          </p:sp>
        </p:grpSp>
        <p:pic>
          <p:nvPicPr>
            <p:cNvPr id="4813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849" y="3008162"/>
              <a:ext cx="114502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nut 5"/>
            <p:cNvSpPr/>
            <p:nvPr/>
          </p:nvSpPr>
          <p:spPr bwMode="gray">
            <a:xfrm>
              <a:off x="3239421" y="2685914"/>
              <a:ext cx="2099205" cy="1917613"/>
            </a:xfrm>
            <a:prstGeom prst="donut">
              <a:avLst>
                <a:gd name="adj" fmla="val 16857"/>
              </a:avLst>
            </a:prstGeom>
            <a:solidFill>
              <a:schemeClr val="bg1"/>
            </a:solidFill>
            <a:ln w="6350" algn="ctr">
              <a:noFill/>
              <a:miter lim="800000"/>
              <a:headEnd/>
              <a:tailEnd/>
            </a:ln>
          </p:spPr>
          <p:txBody>
            <a:bodyPr lIns="83077" tIns="66462" rIns="83077" bIns="66462" anchor="ctr"/>
            <a:lstStyle/>
            <a:p>
              <a:pPr algn="ctr" defTabSz="844083" eaLnBrk="1" hangingPunct="1">
                <a:spcBef>
                  <a:spcPct val="50000"/>
                </a:spcBef>
                <a:buClr>
                  <a:srgbClr val="F0AB00"/>
                </a:buClr>
                <a:buSzPct val="80000"/>
                <a:defRPr/>
              </a:pPr>
              <a:endParaRPr lang="en-US" kern="0" dirty="0">
                <a:solidFill>
                  <a:prstClr val="black"/>
                </a:solidFill>
                <a:ea typeface="Arial Unicode MS" pitchFamily="34" charset="-128"/>
                <a:cs typeface="Arial Unicode MS" pitchFamily="34" charset="-128"/>
              </a:endParaRPr>
            </a:p>
          </p:txBody>
        </p:sp>
        <p:sp>
          <p:nvSpPr>
            <p:cNvPr id="165" name="Rectangle 164"/>
            <p:cNvSpPr/>
            <p:nvPr/>
          </p:nvSpPr>
          <p:spPr>
            <a:xfrm>
              <a:off x="3722530" y="4261280"/>
              <a:ext cx="1120952" cy="306130"/>
            </a:xfrm>
            <a:prstGeom prst="rect">
              <a:avLst/>
            </a:prstGeom>
          </p:spPr>
          <p:txBody>
            <a:bodyPr>
              <a:spAutoFit/>
            </a:bodyPr>
            <a:lstStyle/>
            <a:p>
              <a:pPr algn="ctr" eaLnBrk="1" hangingPunct="1">
                <a:spcBef>
                  <a:spcPct val="50000"/>
                </a:spcBef>
                <a:buClr>
                  <a:srgbClr val="F0AB00"/>
                </a:buClr>
                <a:buSzPct val="80000"/>
                <a:defRPr/>
              </a:pPr>
              <a:r>
                <a:rPr lang="en-US" sz="1228" b="1" kern="0" dirty="0">
                  <a:solidFill>
                    <a:prstClr val="black"/>
                  </a:solidFill>
                  <a:ea typeface="Arial Unicode MS" pitchFamily="34" charset="-128"/>
                  <a:cs typeface="Arial Unicode MS" pitchFamily="34" charset="-128"/>
                </a:rPr>
                <a:t>FARMER</a:t>
              </a:r>
            </a:p>
          </p:txBody>
        </p:sp>
        <p:cxnSp>
          <p:nvCxnSpPr>
            <p:cNvPr id="11" name="Straight Connector 10"/>
            <p:cNvCxnSpPr>
              <a:endCxn id="553" idx="5"/>
            </p:cNvCxnSpPr>
            <p:nvPr/>
          </p:nvCxnSpPr>
          <p:spPr>
            <a:xfrm>
              <a:off x="4616541" y="4158090"/>
              <a:ext cx="395428" cy="61054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48137" idx="3"/>
            </p:cNvCxnSpPr>
            <p:nvPr/>
          </p:nvCxnSpPr>
          <p:spPr>
            <a:xfrm>
              <a:off x="4865833" y="3650740"/>
              <a:ext cx="679104" cy="21841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a:endCxn id="631" idx="3"/>
            </p:cNvCxnSpPr>
            <p:nvPr/>
          </p:nvCxnSpPr>
          <p:spPr>
            <a:xfrm flipV="1">
              <a:off x="4812536" y="2723750"/>
              <a:ext cx="457321" cy="48499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633" idx="4"/>
            </p:cNvCxnSpPr>
            <p:nvPr/>
          </p:nvCxnSpPr>
          <p:spPr>
            <a:xfrm flipH="1" flipV="1">
              <a:off x="4105924" y="2376344"/>
              <a:ext cx="67050" cy="66213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endCxn id="4107" idx="11"/>
            </p:cNvCxnSpPr>
            <p:nvPr/>
          </p:nvCxnSpPr>
          <p:spPr>
            <a:xfrm flipH="1" flipV="1">
              <a:off x="3175809" y="2990324"/>
              <a:ext cx="584545" cy="2579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endCxn id="4115" idx="14"/>
            </p:cNvCxnSpPr>
            <p:nvPr/>
          </p:nvCxnSpPr>
          <p:spPr>
            <a:xfrm flipH="1">
              <a:off x="3079530" y="3936232"/>
              <a:ext cx="636123" cy="22529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3825686" y="4206245"/>
              <a:ext cx="97998" cy="67933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5844" name="Rectangle 158"/>
          <p:cNvSpPr>
            <a:spLocks noChangeArrowheads="1"/>
          </p:cNvSpPr>
          <p:nvPr/>
        </p:nvSpPr>
        <p:spPr bwMode="gray">
          <a:xfrm>
            <a:off x="5800725" y="1220788"/>
            <a:ext cx="2979738"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0" tIns="0" rIns="0" bIns="0"/>
          <a:lstStyle/>
          <a:p>
            <a:pPr eaLnBrk="1" hangingPunct="1">
              <a:defRPr/>
            </a:pPr>
            <a:r>
              <a:rPr lang="en-US" altLang="en-US" sz="1477" dirty="0">
                <a:solidFill>
                  <a:srgbClr val="000000"/>
                </a:solidFill>
              </a:rPr>
              <a:t>Prediction is very difficult, </a:t>
            </a:r>
          </a:p>
          <a:p>
            <a:pPr eaLnBrk="1" hangingPunct="1">
              <a:defRPr/>
            </a:pPr>
            <a:r>
              <a:rPr lang="en-US" altLang="en-US" sz="1477" b="1" dirty="0">
                <a:solidFill>
                  <a:srgbClr val="FF0000"/>
                </a:solidFill>
              </a:rPr>
              <a:t>especially</a:t>
            </a:r>
            <a:r>
              <a:rPr lang="en-US" altLang="en-US" sz="1477" dirty="0">
                <a:solidFill>
                  <a:srgbClr val="FF0000"/>
                </a:solidFill>
              </a:rPr>
              <a:t> </a:t>
            </a:r>
            <a:r>
              <a:rPr lang="en-US" altLang="en-US" sz="1477" dirty="0">
                <a:solidFill>
                  <a:srgbClr val="000000"/>
                </a:solidFill>
              </a:rPr>
              <a:t>if it's about the future.</a:t>
            </a:r>
          </a:p>
          <a:p>
            <a:pPr eaLnBrk="1" hangingPunct="1">
              <a:defRPr/>
            </a:pPr>
            <a:r>
              <a:rPr lang="en-US" altLang="en-US" sz="1108" i="1" dirty="0">
                <a:solidFill>
                  <a:srgbClr val="0A94D6"/>
                </a:solidFill>
                <a:ea typeface="BentonSans Book "/>
                <a:cs typeface="BentonSans Book "/>
              </a:rPr>
              <a:t>– Niels Bohr</a:t>
            </a:r>
          </a:p>
          <a:p>
            <a:pPr eaLnBrk="1" hangingPunct="1">
              <a:defRPr/>
            </a:pPr>
            <a:r>
              <a:rPr lang="en-US" altLang="en-US" dirty="0">
                <a:solidFill>
                  <a:srgbClr val="FFFFFF"/>
                </a:solidFill>
                <a:ea typeface="BentonSans Book "/>
                <a:cs typeface="BentonSans Book "/>
              </a:rPr>
              <a:t> </a:t>
            </a:r>
          </a:p>
        </p:txBody>
      </p:sp>
      <p:sp>
        <p:nvSpPr>
          <p:cNvPr id="35845" name="TextBox 1"/>
          <p:cNvSpPr txBox="1">
            <a:spLocks noChangeArrowheads="1"/>
          </p:cNvSpPr>
          <p:nvPr/>
        </p:nvSpPr>
        <p:spPr bwMode="auto">
          <a:xfrm>
            <a:off x="647700" y="3101975"/>
            <a:ext cx="181768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NZ" altLang="en-US" sz="2215" b="1" dirty="0">
                <a:solidFill>
                  <a:srgbClr val="FF0000"/>
                </a:solidFill>
              </a:rPr>
              <a:t>Connected</a:t>
            </a:r>
          </a:p>
        </p:txBody>
      </p:sp>
      <p:sp>
        <p:nvSpPr>
          <p:cNvPr id="35846" name="TextBox 162"/>
          <p:cNvSpPr txBox="1">
            <a:spLocks noChangeArrowheads="1"/>
          </p:cNvSpPr>
          <p:nvPr/>
        </p:nvSpPr>
        <p:spPr bwMode="auto">
          <a:xfrm>
            <a:off x="6497638" y="3101975"/>
            <a:ext cx="18161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defRPr/>
            </a:pPr>
            <a:r>
              <a:rPr lang="en-NZ" altLang="en-US" sz="2215" b="1" dirty="0">
                <a:solidFill>
                  <a:srgbClr val="FF0000"/>
                </a:solidFill>
              </a:rPr>
              <a:t>Informed</a:t>
            </a:r>
          </a:p>
        </p:txBody>
      </p:sp>
      <p:pic>
        <p:nvPicPr>
          <p:cNvPr id="16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2438400"/>
            <a:ext cx="2379663"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58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heel(1)">
                                      <p:cBhvr>
                                        <p:cTn id="7"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71475"/>
            <a:ext cx="8229600" cy="584200"/>
          </a:xfrm>
        </p:spPr>
        <p:txBody>
          <a:bodyPr/>
          <a:lstStyle/>
          <a:p>
            <a:r>
              <a:rPr lang="en-NZ" altLang="en-US" smtClean="0"/>
              <a:t>Our customer profile and expectations</a:t>
            </a:r>
          </a:p>
        </p:txBody>
      </p:sp>
      <p:sp>
        <p:nvSpPr>
          <p:cNvPr id="57347" name="Content Placeholder 2"/>
          <p:cNvSpPr>
            <a:spLocks noGrp="1"/>
          </p:cNvSpPr>
          <p:nvPr>
            <p:ph idx="1"/>
          </p:nvPr>
        </p:nvSpPr>
        <p:spPr>
          <a:xfrm>
            <a:off x="457200" y="1049338"/>
            <a:ext cx="8229600" cy="5295900"/>
          </a:xfrm>
        </p:spPr>
        <p:txBody>
          <a:bodyPr/>
          <a:lstStyle/>
          <a:p>
            <a:r>
              <a:rPr lang="en-NZ" altLang="en-US" sz="1600" b="1" smtClean="0"/>
              <a:t>Bigger farms</a:t>
            </a:r>
          </a:p>
          <a:p>
            <a:pPr lvl="1"/>
            <a:r>
              <a:rPr lang="en-NZ" altLang="en-US" sz="1600" b="1" smtClean="0"/>
              <a:t>Bigger</a:t>
            </a:r>
            <a:r>
              <a:rPr lang="en-NZ" altLang="en-US" sz="1600" smtClean="0"/>
              <a:t> farms and therefore </a:t>
            </a:r>
            <a:r>
              <a:rPr lang="en-NZ" altLang="en-US" sz="1600" b="1" smtClean="0"/>
              <a:t>fewer</a:t>
            </a:r>
            <a:r>
              <a:rPr lang="en-NZ" altLang="en-US" sz="1600" smtClean="0"/>
              <a:t> customers</a:t>
            </a:r>
          </a:p>
          <a:p>
            <a:pPr lvl="1"/>
            <a:r>
              <a:rPr lang="en-NZ" altLang="en-US" sz="1600" smtClean="0"/>
              <a:t>Require more use of </a:t>
            </a:r>
            <a:r>
              <a:rPr lang="en-NZ" altLang="en-US" sz="1600" b="1" smtClean="0"/>
              <a:t>professional advisory services </a:t>
            </a:r>
            <a:r>
              <a:rPr lang="en-NZ" altLang="en-US" sz="1600" smtClean="0"/>
              <a:t>and a </a:t>
            </a:r>
            <a:r>
              <a:rPr lang="en-NZ" altLang="en-US" sz="1600" b="1" smtClean="0"/>
              <a:t>dedicated</a:t>
            </a:r>
            <a:r>
              <a:rPr lang="en-NZ" altLang="en-US" sz="1600" smtClean="0"/>
              <a:t> focus on </a:t>
            </a:r>
            <a:r>
              <a:rPr lang="en-NZ" altLang="en-US" sz="1600" b="1" smtClean="0"/>
              <a:t>corporate</a:t>
            </a:r>
            <a:r>
              <a:rPr lang="en-NZ" altLang="en-US" sz="1600" smtClean="0"/>
              <a:t> customers</a:t>
            </a:r>
          </a:p>
          <a:p>
            <a:pPr lvl="1"/>
            <a:r>
              <a:rPr lang="en-NZ" altLang="en-US" sz="1600" b="1" smtClean="0"/>
              <a:t>Multi-tiered relationships </a:t>
            </a:r>
            <a:r>
              <a:rPr lang="en-NZ" altLang="en-US" sz="1600" smtClean="0"/>
              <a:t>(Managers, Owners, Boards) driving tailored solutions for those relationships</a:t>
            </a:r>
          </a:p>
          <a:p>
            <a:pPr lvl="1"/>
            <a:endParaRPr lang="en-NZ" altLang="en-US" sz="800" smtClean="0"/>
          </a:p>
          <a:p>
            <a:r>
              <a:rPr lang="en-NZ" altLang="en-US" sz="1600" b="1" smtClean="0"/>
              <a:t>Greater expectations</a:t>
            </a:r>
          </a:p>
          <a:p>
            <a:pPr lvl="1"/>
            <a:r>
              <a:rPr lang="en-NZ" altLang="en-US" sz="1600" b="1" smtClean="0"/>
              <a:t>Higher service </a:t>
            </a:r>
            <a:r>
              <a:rPr lang="en-NZ" altLang="en-US" sz="1600" smtClean="0"/>
              <a:t>expectations wanting more value on farm</a:t>
            </a:r>
          </a:p>
          <a:p>
            <a:pPr lvl="1"/>
            <a:r>
              <a:rPr lang="en-NZ" altLang="en-US" sz="1600" smtClean="0"/>
              <a:t>Greater </a:t>
            </a:r>
            <a:r>
              <a:rPr lang="en-NZ" altLang="en-US" sz="1600" b="1" smtClean="0"/>
              <a:t>information</a:t>
            </a:r>
            <a:r>
              <a:rPr lang="en-NZ" altLang="en-US" sz="1600" smtClean="0"/>
              <a:t> needs via </a:t>
            </a:r>
            <a:r>
              <a:rPr lang="en-NZ" altLang="en-US" sz="1600" b="1" smtClean="0"/>
              <a:t>electronic interfaces </a:t>
            </a:r>
            <a:r>
              <a:rPr lang="en-NZ" altLang="en-US" sz="1600" smtClean="0"/>
              <a:t>and</a:t>
            </a:r>
            <a:r>
              <a:rPr lang="en-NZ" altLang="en-US" sz="1600" b="1" smtClean="0"/>
              <a:t> self help </a:t>
            </a:r>
            <a:r>
              <a:rPr lang="en-NZ" altLang="en-US" sz="1600" smtClean="0"/>
              <a:t>online solutions </a:t>
            </a:r>
            <a:r>
              <a:rPr lang="en-NZ" altLang="en-US" sz="1600" b="1" smtClean="0"/>
              <a:t>24*7</a:t>
            </a:r>
          </a:p>
          <a:p>
            <a:pPr lvl="1"/>
            <a:r>
              <a:rPr lang="en-NZ" altLang="en-US" sz="1600" smtClean="0"/>
              <a:t>Not just nutrient advice, but </a:t>
            </a:r>
            <a:r>
              <a:rPr lang="en-NZ" altLang="en-US" sz="1600" b="1" smtClean="0"/>
              <a:t>depth in agronomics </a:t>
            </a:r>
            <a:r>
              <a:rPr lang="en-NZ" altLang="en-US" sz="1600" smtClean="0"/>
              <a:t>and farming systems</a:t>
            </a:r>
          </a:p>
          <a:p>
            <a:pPr lvl="1"/>
            <a:endParaRPr lang="en-NZ" altLang="en-US" sz="800" smtClean="0"/>
          </a:p>
          <a:p>
            <a:r>
              <a:rPr lang="en-NZ" altLang="en-US" sz="1600" b="1" smtClean="0"/>
              <a:t>Customised solutions</a:t>
            </a:r>
          </a:p>
          <a:p>
            <a:pPr lvl="1"/>
            <a:r>
              <a:rPr lang="en-NZ" altLang="en-US" sz="1600" smtClean="0"/>
              <a:t>Greater level of comfort with </a:t>
            </a:r>
            <a:r>
              <a:rPr lang="en-NZ" altLang="en-US" sz="1600" b="1" smtClean="0"/>
              <a:t>digital service </a:t>
            </a:r>
            <a:r>
              <a:rPr lang="en-NZ" altLang="en-US" sz="1600" smtClean="0"/>
              <a:t>channels</a:t>
            </a:r>
          </a:p>
          <a:p>
            <a:pPr lvl="1"/>
            <a:r>
              <a:rPr lang="en-NZ" altLang="en-US" sz="1600" smtClean="0"/>
              <a:t>Comfortable with using </a:t>
            </a:r>
            <a:r>
              <a:rPr lang="en-NZ" altLang="en-US" sz="1600" b="1" smtClean="0"/>
              <a:t>multiple channels </a:t>
            </a:r>
            <a:r>
              <a:rPr lang="en-NZ" altLang="en-US" sz="1600" smtClean="0"/>
              <a:t>to do business based on specific needs</a:t>
            </a:r>
          </a:p>
          <a:p>
            <a:pPr lvl="1"/>
            <a:r>
              <a:rPr lang="en-NZ" altLang="en-US" sz="1600" b="1" smtClean="0"/>
              <a:t>Geo spatial </a:t>
            </a:r>
            <a:r>
              <a:rPr lang="en-NZ" altLang="en-US" sz="1600" smtClean="0"/>
              <a:t>context</a:t>
            </a:r>
          </a:p>
          <a:p>
            <a:pPr>
              <a:spcAft>
                <a:spcPts val="600"/>
              </a:spcAft>
            </a:pPr>
            <a:endParaRPr lang="en-NZ" altLang="en-US" sz="1600" smtClean="0"/>
          </a:p>
        </p:txBody>
      </p:sp>
      <p:sp>
        <p:nvSpPr>
          <p:cNvPr id="53252"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3C6940-4D18-4594-A847-BF1A86F1A4E7}" type="slidenum">
              <a:rPr lang="en-US" altLang="en-US" smtClean="0"/>
              <a:pPr/>
              <a:t>5</a:t>
            </a:fld>
            <a:endParaRPr lang="en-US" altLang="en-US" smtClean="0"/>
          </a:p>
        </p:txBody>
      </p:sp>
    </p:spTree>
    <p:extLst>
      <p:ext uri="{BB962C8B-B14F-4D97-AF65-F5344CB8AC3E}">
        <p14:creationId xmlns:p14="http://schemas.microsoft.com/office/powerpoint/2010/main" val="1125854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barn(inVertical)">
                                      <p:cBhvr>
                                        <p:cTn id="7" dur="500"/>
                                        <p:tgtEl>
                                          <p:spTgt spid="5734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barn(inVertical)">
                                      <p:cBhvr>
                                        <p:cTn id="10" dur="500"/>
                                        <p:tgtEl>
                                          <p:spTgt spid="57347">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barn(inVertical)">
                                      <p:cBhvr>
                                        <p:cTn id="13" dur="500"/>
                                        <p:tgtEl>
                                          <p:spTgt spid="57347">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barn(inVertical)">
                                      <p:cBhvr>
                                        <p:cTn id="16" dur="500"/>
                                        <p:tgtEl>
                                          <p:spTgt spid="5734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animEffect transition="in" filter="barn(inVertical)">
                                      <p:cBhvr>
                                        <p:cTn id="21" dur="500"/>
                                        <p:tgtEl>
                                          <p:spTgt spid="57347">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7347">
                                            <p:txEl>
                                              <p:pRg st="6" end="6"/>
                                            </p:txEl>
                                          </p:spTgt>
                                        </p:tgtEl>
                                        <p:attrNameLst>
                                          <p:attrName>style.visibility</p:attrName>
                                        </p:attrNameLst>
                                      </p:cBhvr>
                                      <p:to>
                                        <p:strVal val="visible"/>
                                      </p:to>
                                    </p:set>
                                    <p:animEffect transition="in" filter="barn(inVertical)">
                                      <p:cBhvr>
                                        <p:cTn id="24" dur="500"/>
                                        <p:tgtEl>
                                          <p:spTgt spid="57347">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animEffect transition="in" filter="barn(inVertical)">
                                      <p:cBhvr>
                                        <p:cTn id="27" dur="500"/>
                                        <p:tgtEl>
                                          <p:spTgt spid="57347">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7347">
                                            <p:txEl>
                                              <p:pRg st="8" end="8"/>
                                            </p:txEl>
                                          </p:spTgt>
                                        </p:tgtEl>
                                        <p:attrNameLst>
                                          <p:attrName>style.visibility</p:attrName>
                                        </p:attrNameLst>
                                      </p:cBhvr>
                                      <p:to>
                                        <p:strVal val="visible"/>
                                      </p:to>
                                    </p:set>
                                    <p:animEffect transition="in" filter="barn(inVertical)">
                                      <p:cBhvr>
                                        <p:cTn id="30" dur="500"/>
                                        <p:tgtEl>
                                          <p:spTgt spid="57347">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7347">
                                            <p:txEl>
                                              <p:pRg st="10" end="10"/>
                                            </p:txEl>
                                          </p:spTgt>
                                        </p:tgtEl>
                                        <p:attrNameLst>
                                          <p:attrName>style.visibility</p:attrName>
                                        </p:attrNameLst>
                                      </p:cBhvr>
                                      <p:to>
                                        <p:strVal val="visible"/>
                                      </p:to>
                                    </p:set>
                                    <p:animEffect transition="in" filter="barn(inVertical)">
                                      <p:cBhvr>
                                        <p:cTn id="35" dur="500"/>
                                        <p:tgtEl>
                                          <p:spTgt spid="57347">
                                            <p:txEl>
                                              <p:pRg st="10" end="10"/>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7347">
                                            <p:txEl>
                                              <p:pRg st="11" end="11"/>
                                            </p:txEl>
                                          </p:spTgt>
                                        </p:tgtEl>
                                        <p:attrNameLst>
                                          <p:attrName>style.visibility</p:attrName>
                                        </p:attrNameLst>
                                      </p:cBhvr>
                                      <p:to>
                                        <p:strVal val="visible"/>
                                      </p:to>
                                    </p:set>
                                    <p:animEffect transition="in" filter="barn(inVertical)">
                                      <p:cBhvr>
                                        <p:cTn id="38" dur="500"/>
                                        <p:tgtEl>
                                          <p:spTgt spid="57347">
                                            <p:txEl>
                                              <p:pRg st="11" end="11"/>
                                            </p:tx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57347">
                                            <p:txEl>
                                              <p:pRg st="12" end="12"/>
                                            </p:txEl>
                                          </p:spTgt>
                                        </p:tgtEl>
                                        <p:attrNameLst>
                                          <p:attrName>style.visibility</p:attrName>
                                        </p:attrNameLst>
                                      </p:cBhvr>
                                      <p:to>
                                        <p:strVal val="visible"/>
                                      </p:to>
                                    </p:set>
                                    <p:animEffect transition="in" filter="barn(inVertical)">
                                      <p:cBhvr>
                                        <p:cTn id="41" dur="500"/>
                                        <p:tgtEl>
                                          <p:spTgt spid="57347">
                                            <p:txEl>
                                              <p:pRg st="12" end="12"/>
                                            </p:txEl>
                                          </p:spTgt>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7347">
                                            <p:txEl>
                                              <p:pRg st="13" end="13"/>
                                            </p:txEl>
                                          </p:spTgt>
                                        </p:tgtEl>
                                        <p:attrNameLst>
                                          <p:attrName>style.visibility</p:attrName>
                                        </p:attrNameLst>
                                      </p:cBhvr>
                                      <p:to>
                                        <p:strVal val="visible"/>
                                      </p:to>
                                    </p:set>
                                    <p:animEffect transition="in" filter="barn(inVertical)">
                                      <p:cBhvr>
                                        <p:cTn id="44" dur="500"/>
                                        <p:tgtEl>
                                          <p:spTgt spid="573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347663"/>
            <a:ext cx="8496300" cy="539750"/>
          </a:xfrm>
        </p:spPr>
        <p:txBody>
          <a:bodyPr lIns="84396" tIns="42198" rIns="84396" bIns="42198" anchor="t">
            <a:spAutoFit/>
          </a:bodyPr>
          <a:lstStyle/>
          <a:p>
            <a:pPr defTabSz="420576">
              <a:defRPr/>
            </a:pPr>
            <a:r>
              <a:rPr lang="en-NZ" altLang="en-US" sz="2954" dirty="0" smtClean="0">
                <a:solidFill>
                  <a:schemeClr val="tx2">
                    <a:lumMod val="60000"/>
                    <a:lumOff val="40000"/>
                  </a:schemeClr>
                </a:solidFill>
                <a:ea typeface="+mn-ea"/>
                <a:cs typeface="+mn-cs"/>
              </a:rPr>
              <a:t>Customers want their journey digitised</a:t>
            </a:r>
            <a:endParaRPr lang="en-NZ" altLang="en-US" sz="2954" dirty="0">
              <a:solidFill>
                <a:schemeClr val="tx2">
                  <a:lumMod val="60000"/>
                  <a:lumOff val="40000"/>
                </a:schemeClr>
              </a:solidFill>
              <a:ea typeface="+mn-ea"/>
              <a:cs typeface="+mn-cs"/>
            </a:endParaRPr>
          </a:p>
        </p:txBody>
      </p:sp>
      <p:pic>
        <p:nvPicPr>
          <p:cNvPr id="54275" name="Picture 10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930275"/>
            <a:ext cx="8148637"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855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23850" y="661988"/>
            <a:ext cx="8496300" cy="539750"/>
          </a:xfrm>
        </p:spPr>
        <p:txBody>
          <a:bodyPr lIns="84396" tIns="42198" rIns="84396" bIns="42198" anchor="t">
            <a:spAutoFit/>
          </a:bodyPr>
          <a:lstStyle/>
          <a:p>
            <a:pPr defTabSz="420576">
              <a:defRPr/>
            </a:pPr>
            <a:r>
              <a:rPr lang="en-NZ" altLang="en-US" sz="2954" dirty="0" smtClean="0">
                <a:solidFill>
                  <a:schemeClr val="tx2">
                    <a:lumMod val="60000"/>
                    <a:lumOff val="40000"/>
                  </a:schemeClr>
                </a:solidFill>
                <a:ea typeface="+mn-ea"/>
                <a:cs typeface="+mn-cs"/>
              </a:rPr>
              <a:t>With Strength in Precision Pastoral Farming</a:t>
            </a:r>
            <a:endParaRPr lang="en-NZ" altLang="en-US" sz="2954" dirty="0">
              <a:solidFill>
                <a:schemeClr val="tx2">
                  <a:lumMod val="60000"/>
                  <a:lumOff val="40000"/>
                </a:schemeClr>
              </a:solidFill>
              <a:ea typeface="+mn-ea"/>
              <a:cs typeface="+mn-cs"/>
            </a:endParaRPr>
          </a:p>
        </p:txBody>
      </p:sp>
      <p:pic>
        <p:nvPicPr>
          <p:cNvPr id="55299" name="Picture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112838"/>
            <a:ext cx="70675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7046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86044" y="5567171"/>
            <a:ext cx="3458210" cy="1290955"/>
          </a:xfrm>
          <a:custGeom>
            <a:avLst/>
            <a:gdLst/>
            <a:ahLst/>
            <a:cxnLst/>
            <a:rect l="l" t="t" r="r" b="b"/>
            <a:pathLst>
              <a:path w="3458209" h="1290954">
                <a:moveTo>
                  <a:pt x="0" y="1290827"/>
                </a:moveTo>
                <a:lnTo>
                  <a:pt x="3457955" y="1290827"/>
                </a:lnTo>
                <a:lnTo>
                  <a:pt x="3457955" y="0"/>
                </a:lnTo>
                <a:lnTo>
                  <a:pt x="0" y="0"/>
                </a:lnTo>
                <a:lnTo>
                  <a:pt x="0" y="1290827"/>
                </a:lnTo>
                <a:close/>
              </a:path>
            </a:pathLst>
          </a:custGeom>
          <a:solidFill>
            <a:srgbClr val="FFFFFF"/>
          </a:solidFill>
        </p:spPr>
        <p:txBody>
          <a:bodyPr wrap="square" lIns="0" tIns="0" rIns="0" bIns="0" rtlCol="0"/>
          <a:lstStyle/>
          <a:p>
            <a:endParaRPr/>
          </a:p>
        </p:txBody>
      </p:sp>
      <p:sp>
        <p:nvSpPr>
          <p:cNvPr id="3" name="object 3"/>
          <p:cNvSpPr/>
          <p:nvPr/>
        </p:nvSpPr>
        <p:spPr>
          <a:xfrm>
            <a:off x="248411" y="822960"/>
            <a:ext cx="8656320" cy="12192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51560" y="864361"/>
            <a:ext cx="7809865" cy="0"/>
          </a:xfrm>
          <a:custGeom>
            <a:avLst/>
            <a:gdLst/>
            <a:ahLst/>
            <a:cxnLst/>
            <a:rect l="l" t="t" r="r" b="b"/>
            <a:pathLst>
              <a:path w="7809865">
                <a:moveTo>
                  <a:pt x="0" y="0"/>
                </a:moveTo>
                <a:lnTo>
                  <a:pt x="7809865" y="0"/>
                </a:lnTo>
              </a:path>
            </a:pathLst>
          </a:custGeom>
          <a:ln w="25908">
            <a:solidFill>
              <a:srgbClr val="00ADEE"/>
            </a:solidFill>
          </a:ln>
        </p:spPr>
        <p:txBody>
          <a:bodyPr wrap="square" lIns="0" tIns="0" rIns="0" bIns="0" rtlCol="0"/>
          <a:lstStyle/>
          <a:p>
            <a:endParaRPr/>
          </a:p>
        </p:txBody>
      </p:sp>
      <p:sp>
        <p:nvSpPr>
          <p:cNvPr id="5" name="object 5"/>
          <p:cNvSpPr/>
          <p:nvPr/>
        </p:nvSpPr>
        <p:spPr>
          <a:xfrm>
            <a:off x="324611" y="2046732"/>
            <a:ext cx="8567928" cy="478383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86334" y="2088640"/>
            <a:ext cx="8444865" cy="4660900"/>
          </a:xfrm>
          <a:custGeom>
            <a:avLst/>
            <a:gdLst/>
            <a:ahLst/>
            <a:cxnLst/>
            <a:rect l="l" t="t" r="r" b="b"/>
            <a:pathLst>
              <a:path w="8444865" h="4660900">
                <a:moveTo>
                  <a:pt x="0" y="4660392"/>
                </a:moveTo>
                <a:lnTo>
                  <a:pt x="8444484" y="4660392"/>
                </a:lnTo>
                <a:lnTo>
                  <a:pt x="8444484" y="0"/>
                </a:lnTo>
                <a:lnTo>
                  <a:pt x="0" y="0"/>
                </a:lnTo>
                <a:lnTo>
                  <a:pt x="0" y="4660392"/>
                </a:lnTo>
                <a:close/>
              </a:path>
            </a:pathLst>
          </a:custGeom>
          <a:solidFill>
            <a:srgbClr val="EDEDED"/>
          </a:solidFill>
        </p:spPr>
        <p:txBody>
          <a:bodyPr wrap="square" lIns="0" tIns="0" rIns="0" bIns="0" rtlCol="0"/>
          <a:lstStyle/>
          <a:p>
            <a:endParaRPr/>
          </a:p>
        </p:txBody>
      </p:sp>
      <p:sp>
        <p:nvSpPr>
          <p:cNvPr id="7" name="object 7"/>
          <p:cNvSpPr/>
          <p:nvPr/>
        </p:nvSpPr>
        <p:spPr>
          <a:xfrm>
            <a:off x="386334" y="2088640"/>
            <a:ext cx="8444865" cy="4660900"/>
          </a:xfrm>
          <a:custGeom>
            <a:avLst/>
            <a:gdLst/>
            <a:ahLst/>
            <a:cxnLst/>
            <a:rect l="l" t="t" r="r" b="b"/>
            <a:pathLst>
              <a:path w="8444865" h="4660900">
                <a:moveTo>
                  <a:pt x="0" y="4660392"/>
                </a:moveTo>
                <a:lnTo>
                  <a:pt x="8444484" y="4660392"/>
                </a:lnTo>
                <a:lnTo>
                  <a:pt x="8444484" y="0"/>
                </a:lnTo>
                <a:lnTo>
                  <a:pt x="0" y="0"/>
                </a:lnTo>
                <a:lnTo>
                  <a:pt x="0" y="4660392"/>
                </a:lnTo>
                <a:close/>
              </a:path>
            </a:pathLst>
          </a:custGeom>
          <a:ln w="38100">
            <a:solidFill>
              <a:srgbClr val="FFFFFF"/>
            </a:solidFill>
          </a:ln>
        </p:spPr>
        <p:txBody>
          <a:bodyPr wrap="square" lIns="0" tIns="0" rIns="0" bIns="0" rtlCol="0"/>
          <a:lstStyle/>
          <a:p>
            <a:endParaRPr/>
          </a:p>
        </p:txBody>
      </p:sp>
      <p:sp>
        <p:nvSpPr>
          <p:cNvPr id="8" name="object 8"/>
          <p:cNvSpPr/>
          <p:nvPr/>
        </p:nvSpPr>
        <p:spPr>
          <a:xfrm>
            <a:off x="342900" y="4383023"/>
            <a:ext cx="8543544" cy="11125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386334" y="4418838"/>
            <a:ext cx="8444230" cy="0"/>
          </a:xfrm>
          <a:custGeom>
            <a:avLst/>
            <a:gdLst/>
            <a:ahLst/>
            <a:cxnLst/>
            <a:rect l="l" t="t" r="r" b="b"/>
            <a:pathLst>
              <a:path w="8444230">
                <a:moveTo>
                  <a:pt x="0" y="0"/>
                </a:moveTo>
                <a:lnTo>
                  <a:pt x="8443849" y="0"/>
                </a:lnTo>
              </a:path>
            </a:pathLst>
          </a:custGeom>
          <a:ln w="25908">
            <a:solidFill>
              <a:srgbClr val="FFFFFF"/>
            </a:solidFill>
          </a:ln>
        </p:spPr>
        <p:txBody>
          <a:bodyPr wrap="square" lIns="0" tIns="0" rIns="0" bIns="0" rtlCol="0"/>
          <a:lstStyle/>
          <a:p>
            <a:endParaRPr/>
          </a:p>
        </p:txBody>
      </p:sp>
      <p:sp>
        <p:nvSpPr>
          <p:cNvPr id="10" name="object 10"/>
          <p:cNvSpPr/>
          <p:nvPr/>
        </p:nvSpPr>
        <p:spPr>
          <a:xfrm>
            <a:off x="4553711" y="2066544"/>
            <a:ext cx="111251" cy="4757928"/>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609338" y="2088642"/>
            <a:ext cx="0" cy="4660900"/>
          </a:xfrm>
          <a:custGeom>
            <a:avLst/>
            <a:gdLst/>
            <a:ahLst/>
            <a:cxnLst/>
            <a:rect l="l" t="t" r="r" b="b"/>
            <a:pathLst>
              <a:path h="4660900">
                <a:moveTo>
                  <a:pt x="0" y="0"/>
                </a:moveTo>
                <a:lnTo>
                  <a:pt x="0" y="4660900"/>
                </a:lnTo>
              </a:path>
            </a:pathLst>
          </a:custGeom>
          <a:ln w="25908">
            <a:solidFill>
              <a:srgbClr val="FFFFFF"/>
            </a:solidFill>
          </a:ln>
        </p:spPr>
        <p:txBody>
          <a:bodyPr wrap="square" lIns="0" tIns="0" rIns="0" bIns="0" rtlCol="0"/>
          <a:lstStyle/>
          <a:p>
            <a:endParaRPr/>
          </a:p>
        </p:txBody>
      </p:sp>
      <p:sp>
        <p:nvSpPr>
          <p:cNvPr id="12" name="object 12"/>
          <p:cNvSpPr/>
          <p:nvPr/>
        </p:nvSpPr>
        <p:spPr>
          <a:xfrm>
            <a:off x="3561588" y="3403091"/>
            <a:ext cx="2039112" cy="2016251"/>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874008" y="3749040"/>
            <a:ext cx="1466088" cy="138836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623309" y="3445002"/>
            <a:ext cx="1915795" cy="1892935"/>
          </a:xfrm>
          <a:custGeom>
            <a:avLst/>
            <a:gdLst/>
            <a:ahLst/>
            <a:cxnLst/>
            <a:rect l="l" t="t" r="r" b="b"/>
            <a:pathLst>
              <a:path w="1915795" h="1892935">
                <a:moveTo>
                  <a:pt x="957834" y="0"/>
                </a:moveTo>
                <a:lnTo>
                  <a:pt x="910032" y="1158"/>
                </a:lnTo>
                <a:lnTo>
                  <a:pt x="862836" y="4596"/>
                </a:lnTo>
                <a:lnTo>
                  <a:pt x="816301" y="10260"/>
                </a:lnTo>
                <a:lnTo>
                  <a:pt x="770483" y="18096"/>
                </a:lnTo>
                <a:lnTo>
                  <a:pt x="725435" y="28049"/>
                </a:lnTo>
                <a:lnTo>
                  <a:pt x="681214" y="40065"/>
                </a:lnTo>
                <a:lnTo>
                  <a:pt x="637873" y="54091"/>
                </a:lnTo>
                <a:lnTo>
                  <a:pt x="595468" y="70072"/>
                </a:lnTo>
                <a:lnTo>
                  <a:pt x="554053" y="87953"/>
                </a:lnTo>
                <a:lnTo>
                  <a:pt x="513684" y="107681"/>
                </a:lnTo>
                <a:lnTo>
                  <a:pt x="474415" y="129201"/>
                </a:lnTo>
                <a:lnTo>
                  <a:pt x="436301" y="152459"/>
                </a:lnTo>
                <a:lnTo>
                  <a:pt x="399398" y="177401"/>
                </a:lnTo>
                <a:lnTo>
                  <a:pt x="363760" y="203973"/>
                </a:lnTo>
                <a:lnTo>
                  <a:pt x="329441" y="232120"/>
                </a:lnTo>
                <a:lnTo>
                  <a:pt x="296497" y="261789"/>
                </a:lnTo>
                <a:lnTo>
                  <a:pt x="264984" y="292925"/>
                </a:lnTo>
                <a:lnTo>
                  <a:pt x="234954" y="325474"/>
                </a:lnTo>
                <a:lnTo>
                  <a:pt x="206464" y="359381"/>
                </a:lnTo>
                <a:lnTo>
                  <a:pt x="179569" y="394593"/>
                </a:lnTo>
                <a:lnTo>
                  <a:pt x="154323" y="431056"/>
                </a:lnTo>
                <a:lnTo>
                  <a:pt x="130781" y="468714"/>
                </a:lnTo>
                <a:lnTo>
                  <a:pt x="108999" y="507515"/>
                </a:lnTo>
                <a:lnTo>
                  <a:pt x="89030" y="547403"/>
                </a:lnTo>
                <a:lnTo>
                  <a:pt x="70930" y="588325"/>
                </a:lnTo>
                <a:lnTo>
                  <a:pt x="54754" y="630226"/>
                </a:lnTo>
                <a:lnTo>
                  <a:pt x="40557" y="673052"/>
                </a:lnTo>
                <a:lnTo>
                  <a:pt x="28393" y="716749"/>
                </a:lnTo>
                <a:lnTo>
                  <a:pt x="18318" y="761264"/>
                </a:lnTo>
                <a:lnTo>
                  <a:pt x="10386" y="806540"/>
                </a:lnTo>
                <a:lnTo>
                  <a:pt x="4652" y="852525"/>
                </a:lnTo>
                <a:lnTo>
                  <a:pt x="1172" y="899164"/>
                </a:lnTo>
                <a:lnTo>
                  <a:pt x="0" y="946404"/>
                </a:lnTo>
                <a:lnTo>
                  <a:pt x="1172" y="993643"/>
                </a:lnTo>
                <a:lnTo>
                  <a:pt x="4652" y="1040282"/>
                </a:lnTo>
                <a:lnTo>
                  <a:pt x="10386" y="1086267"/>
                </a:lnTo>
                <a:lnTo>
                  <a:pt x="18318" y="1131543"/>
                </a:lnTo>
                <a:lnTo>
                  <a:pt x="28393" y="1176058"/>
                </a:lnTo>
                <a:lnTo>
                  <a:pt x="40557" y="1219755"/>
                </a:lnTo>
                <a:lnTo>
                  <a:pt x="54754" y="1262581"/>
                </a:lnTo>
                <a:lnTo>
                  <a:pt x="70930" y="1304482"/>
                </a:lnTo>
                <a:lnTo>
                  <a:pt x="89030" y="1345404"/>
                </a:lnTo>
                <a:lnTo>
                  <a:pt x="108999" y="1385292"/>
                </a:lnTo>
                <a:lnTo>
                  <a:pt x="130781" y="1424093"/>
                </a:lnTo>
                <a:lnTo>
                  <a:pt x="154323" y="1461751"/>
                </a:lnTo>
                <a:lnTo>
                  <a:pt x="179569" y="1498214"/>
                </a:lnTo>
                <a:lnTo>
                  <a:pt x="206464" y="1533426"/>
                </a:lnTo>
                <a:lnTo>
                  <a:pt x="234954" y="1567333"/>
                </a:lnTo>
                <a:lnTo>
                  <a:pt x="264984" y="1599882"/>
                </a:lnTo>
                <a:lnTo>
                  <a:pt x="296497" y="1631018"/>
                </a:lnTo>
                <a:lnTo>
                  <a:pt x="329441" y="1660687"/>
                </a:lnTo>
                <a:lnTo>
                  <a:pt x="363760" y="1688834"/>
                </a:lnTo>
                <a:lnTo>
                  <a:pt x="399398" y="1715406"/>
                </a:lnTo>
                <a:lnTo>
                  <a:pt x="436301" y="1740348"/>
                </a:lnTo>
                <a:lnTo>
                  <a:pt x="474415" y="1763606"/>
                </a:lnTo>
                <a:lnTo>
                  <a:pt x="513684" y="1785126"/>
                </a:lnTo>
                <a:lnTo>
                  <a:pt x="554053" y="1804854"/>
                </a:lnTo>
                <a:lnTo>
                  <a:pt x="595468" y="1822735"/>
                </a:lnTo>
                <a:lnTo>
                  <a:pt x="637873" y="1838716"/>
                </a:lnTo>
                <a:lnTo>
                  <a:pt x="681214" y="1852742"/>
                </a:lnTo>
                <a:lnTo>
                  <a:pt x="725435" y="1864758"/>
                </a:lnTo>
                <a:lnTo>
                  <a:pt x="770483" y="1874711"/>
                </a:lnTo>
                <a:lnTo>
                  <a:pt x="816301" y="1882547"/>
                </a:lnTo>
                <a:lnTo>
                  <a:pt x="862836" y="1888211"/>
                </a:lnTo>
                <a:lnTo>
                  <a:pt x="910032" y="1891649"/>
                </a:lnTo>
                <a:lnTo>
                  <a:pt x="957834" y="1892808"/>
                </a:lnTo>
                <a:lnTo>
                  <a:pt x="1005635" y="1891649"/>
                </a:lnTo>
                <a:lnTo>
                  <a:pt x="1052831" y="1888211"/>
                </a:lnTo>
                <a:lnTo>
                  <a:pt x="1099366" y="1882547"/>
                </a:lnTo>
                <a:lnTo>
                  <a:pt x="1145184" y="1874711"/>
                </a:lnTo>
                <a:lnTo>
                  <a:pt x="1190232" y="1864758"/>
                </a:lnTo>
                <a:lnTo>
                  <a:pt x="1234453" y="1852742"/>
                </a:lnTo>
                <a:lnTo>
                  <a:pt x="1277794" y="1838716"/>
                </a:lnTo>
                <a:lnTo>
                  <a:pt x="1320199" y="1822735"/>
                </a:lnTo>
                <a:lnTo>
                  <a:pt x="1361614" y="1804854"/>
                </a:lnTo>
                <a:lnTo>
                  <a:pt x="1401983" y="1785126"/>
                </a:lnTo>
                <a:lnTo>
                  <a:pt x="1441252" y="1763606"/>
                </a:lnTo>
                <a:lnTo>
                  <a:pt x="1479366" y="1740348"/>
                </a:lnTo>
                <a:lnTo>
                  <a:pt x="1516269" y="1715406"/>
                </a:lnTo>
                <a:lnTo>
                  <a:pt x="1551907" y="1688834"/>
                </a:lnTo>
                <a:lnTo>
                  <a:pt x="1586226" y="1660687"/>
                </a:lnTo>
                <a:lnTo>
                  <a:pt x="1619170" y="1631018"/>
                </a:lnTo>
                <a:lnTo>
                  <a:pt x="1650683" y="1599882"/>
                </a:lnTo>
                <a:lnTo>
                  <a:pt x="1680713" y="1567333"/>
                </a:lnTo>
                <a:lnTo>
                  <a:pt x="1709203" y="1533426"/>
                </a:lnTo>
                <a:lnTo>
                  <a:pt x="1736098" y="1498214"/>
                </a:lnTo>
                <a:lnTo>
                  <a:pt x="1761344" y="1461751"/>
                </a:lnTo>
                <a:lnTo>
                  <a:pt x="1784886" y="1424093"/>
                </a:lnTo>
                <a:lnTo>
                  <a:pt x="1806668" y="1385292"/>
                </a:lnTo>
                <a:lnTo>
                  <a:pt x="1826637" y="1345404"/>
                </a:lnTo>
                <a:lnTo>
                  <a:pt x="1844737" y="1304482"/>
                </a:lnTo>
                <a:lnTo>
                  <a:pt x="1860913" y="1262581"/>
                </a:lnTo>
                <a:lnTo>
                  <a:pt x="1875110" y="1219755"/>
                </a:lnTo>
                <a:lnTo>
                  <a:pt x="1887274" y="1176058"/>
                </a:lnTo>
                <a:lnTo>
                  <a:pt x="1897349" y="1131543"/>
                </a:lnTo>
                <a:lnTo>
                  <a:pt x="1905281" y="1086267"/>
                </a:lnTo>
                <a:lnTo>
                  <a:pt x="1911015" y="1040282"/>
                </a:lnTo>
                <a:lnTo>
                  <a:pt x="1914495" y="993643"/>
                </a:lnTo>
                <a:lnTo>
                  <a:pt x="1915667" y="946404"/>
                </a:lnTo>
                <a:lnTo>
                  <a:pt x="1914495" y="899164"/>
                </a:lnTo>
                <a:lnTo>
                  <a:pt x="1911015" y="852525"/>
                </a:lnTo>
                <a:lnTo>
                  <a:pt x="1905281" y="806540"/>
                </a:lnTo>
                <a:lnTo>
                  <a:pt x="1897349" y="761264"/>
                </a:lnTo>
                <a:lnTo>
                  <a:pt x="1887274" y="716749"/>
                </a:lnTo>
                <a:lnTo>
                  <a:pt x="1875110" y="673052"/>
                </a:lnTo>
                <a:lnTo>
                  <a:pt x="1860913" y="630226"/>
                </a:lnTo>
                <a:lnTo>
                  <a:pt x="1844737" y="588325"/>
                </a:lnTo>
                <a:lnTo>
                  <a:pt x="1826637" y="547403"/>
                </a:lnTo>
                <a:lnTo>
                  <a:pt x="1806668" y="507515"/>
                </a:lnTo>
                <a:lnTo>
                  <a:pt x="1784886" y="468714"/>
                </a:lnTo>
                <a:lnTo>
                  <a:pt x="1761344" y="431056"/>
                </a:lnTo>
                <a:lnTo>
                  <a:pt x="1736098" y="394593"/>
                </a:lnTo>
                <a:lnTo>
                  <a:pt x="1709203" y="359381"/>
                </a:lnTo>
                <a:lnTo>
                  <a:pt x="1680713" y="325474"/>
                </a:lnTo>
                <a:lnTo>
                  <a:pt x="1650683" y="292925"/>
                </a:lnTo>
                <a:lnTo>
                  <a:pt x="1619170" y="261789"/>
                </a:lnTo>
                <a:lnTo>
                  <a:pt x="1586226" y="232120"/>
                </a:lnTo>
                <a:lnTo>
                  <a:pt x="1551907" y="203973"/>
                </a:lnTo>
                <a:lnTo>
                  <a:pt x="1516269" y="177401"/>
                </a:lnTo>
                <a:lnTo>
                  <a:pt x="1479366" y="152459"/>
                </a:lnTo>
                <a:lnTo>
                  <a:pt x="1441252" y="129201"/>
                </a:lnTo>
                <a:lnTo>
                  <a:pt x="1401983" y="107681"/>
                </a:lnTo>
                <a:lnTo>
                  <a:pt x="1361614" y="87953"/>
                </a:lnTo>
                <a:lnTo>
                  <a:pt x="1320199" y="70072"/>
                </a:lnTo>
                <a:lnTo>
                  <a:pt x="1277794" y="54091"/>
                </a:lnTo>
                <a:lnTo>
                  <a:pt x="1234453" y="40065"/>
                </a:lnTo>
                <a:lnTo>
                  <a:pt x="1190232" y="28049"/>
                </a:lnTo>
                <a:lnTo>
                  <a:pt x="1145184" y="18096"/>
                </a:lnTo>
                <a:lnTo>
                  <a:pt x="1099366" y="10260"/>
                </a:lnTo>
                <a:lnTo>
                  <a:pt x="1052831" y="4596"/>
                </a:lnTo>
                <a:lnTo>
                  <a:pt x="1005635" y="1158"/>
                </a:lnTo>
                <a:lnTo>
                  <a:pt x="957834" y="0"/>
                </a:lnTo>
                <a:close/>
              </a:path>
            </a:pathLst>
          </a:custGeom>
          <a:solidFill>
            <a:srgbClr val="79C143"/>
          </a:solidFill>
        </p:spPr>
        <p:txBody>
          <a:bodyPr wrap="square" lIns="0" tIns="0" rIns="0" bIns="0" rtlCol="0"/>
          <a:lstStyle/>
          <a:p>
            <a:endParaRPr/>
          </a:p>
        </p:txBody>
      </p:sp>
      <p:sp>
        <p:nvSpPr>
          <p:cNvPr id="15" name="object 15"/>
          <p:cNvSpPr/>
          <p:nvPr/>
        </p:nvSpPr>
        <p:spPr>
          <a:xfrm>
            <a:off x="3623309" y="3445002"/>
            <a:ext cx="1915795" cy="1892935"/>
          </a:xfrm>
          <a:custGeom>
            <a:avLst/>
            <a:gdLst/>
            <a:ahLst/>
            <a:cxnLst/>
            <a:rect l="l" t="t" r="r" b="b"/>
            <a:pathLst>
              <a:path w="1915795" h="1892935">
                <a:moveTo>
                  <a:pt x="0" y="946404"/>
                </a:moveTo>
                <a:lnTo>
                  <a:pt x="1172" y="899164"/>
                </a:lnTo>
                <a:lnTo>
                  <a:pt x="4652" y="852525"/>
                </a:lnTo>
                <a:lnTo>
                  <a:pt x="10386" y="806540"/>
                </a:lnTo>
                <a:lnTo>
                  <a:pt x="18318" y="761264"/>
                </a:lnTo>
                <a:lnTo>
                  <a:pt x="28393" y="716749"/>
                </a:lnTo>
                <a:lnTo>
                  <a:pt x="40557" y="673052"/>
                </a:lnTo>
                <a:lnTo>
                  <a:pt x="54754" y="630226"/>
                </a:lnTo>
                <a:lnTo>
                  <a:pt x="70930" y="588325"/>
                </a:lnTo>
                <a:lnTo>
                  <a:pt x="89030" y="547403"/>
                </a:lnTo>
                <a:lnTo>
                  <a:pt x="108999" y="507515"/>
                </a:lnTo>
                <a:lnTo>
                  <a:pt x="130781" y="468714"/>
                </a:lnTo>
                <a:lnTo>
                  <a:pt x="154323" y="431056"/>
                </a:lnTo>
                <a:lnTo>
                  <a:pt x="179569" y="394593"/>
                </a:lnTo>
                <a:lnTo>
                  <a:pt x="206464" y="359381"/>
                </a:lnTo>
                <a:lnTo>
                  <a:pt x="234954" y="325474"/>
                </a:lnTo>
                <a:lnTo>
                  <a:pt x="264984" y="292925"/>
                </a:lnTo>
                <a:lnTo>
                  <a:pt x="296497" y="261789"/>
                </a:lnTo>
                <a:lnTo>
                  <a:pt x="329441" y="232120"/>
                </a:lnTo>
                <a:lnTo>
                  <a:pt x="363760" y="203973"/>
                </a:lnTo>
                <a:lnTo>
                  <a:pt x="399398" y="177401"/>
                </a:lnTo>
                <a:lnTo>
                  <a:pt x="436301" y="152459"/>
                </a:lnTo>
                <a:lnTo>
                  <a:pt x="474415" y="129201"/>
                </a:lnTo>
                <a:lnTo>
                  <a:pt x="513684" y="107681"/>
                </a:lnTo>
                <a:lnTo>
                  <a:pt x="554053" y="87953"/>
                </a:lnTo>
                <a:lnTo>
                  <a:pt x="595468" y="70072"/>
                </a:lnTo>
                <a:lnTo>
                  <a:pt x="637873" y="54091"/>
                </a:lnTo>
                <a:lnTo>
                  <a:pt x="681214" y="40065"/>
                </a:lnTo>
                <a:lnTo>
                  <a:pt x="725435" y="28049"/>
                </a:lnTo>
                <a:lnTo>
                  <a:pt x="770483" y="18096"/>
                </a:lnTo>
                <a:lnTo>
                  <a:pt x="816301" y="10260"/>
                </a:lnTo>
                <a:lnTo>
                  <a:pt x="862836" y="4596"/>
                </a:lnTo>
                <a:lnTo>
                  <a:pt x="910032" y="1158"/>
                </a:lnTo>
                <a:lnTo>
                  <a:pt x="957834" y="0"/>
                </a:lnTo>
                <a:lnTo>
                  <a:pt x="1005635" y="1158"/>
                </a:lnTo>
                <a:lnTo>
                  <a:pt x="1052831" y="4596"/>
                </a:lnTo>
                <a:lnTo>
                  <a:pt x="1099366" y="10260"/>
                </a:lnTo>
                <a:lnTo>
                  <a:pt x="1145184" y="18096"/>
                </a:lnTo>
                <a:lnTo>
                  <a:pt x="1190232" y="28049"/>
                </a:lnTo>
                <a:lnTo>
                  <a:pt x="1234453" y="40065"/>
                </a:lnTo>
                <a:lnTo>
                  <a:pt x="1277794" y="54091"/>
                </a:lnTo>
                <a:lnTo>
                  <a:pt x="1320199" y="70072"/>
                </a:lnTo>
                <a:lnTo>
                  <a:pt x="1361614" y="87953"/>
                </a:lnTo>
                <a:lnTo>
                  <a:pt x="1401983" y="107681"/>
                </a:lnTo>
                <a:lnTo>
                  <a:pt x="1441252" y="129201"/>
                </a:lnTo>
                <a:lnTo>
                  <a:pt x="1479366" y="152459"/>
                </a:lnTo>
                <a:lnTo>
                  <a:pt x="1516269" y="177401"/>
                </a:lnTo>
                <a:lnTo>
                  <a:pt x="1551907" y="203973"/>
                </a:lnTo>
                <a:lnTo>
                  <a:pt x="1586226" y="232120"/>
                </a:lnTo>
                <a:lnTo>
                  <a:pt x="1619170" y="261789"/>
                </a:lnTo>
                <a:lnTo>
                  <a:pt x="1650683" y="292925"/>
                </a:lnTo>
                <a:lnTo>
                  <a:pt x="1680713" y="325474"/>
                </a:lnTo>
                <a:lnTo>
                  <a:pt x="1709203" y="359381"/>
                </a:lnTo>
                <a:lnTo>
                  <a:pt x="1736098" y="394593"/>
                </a:lnTo>
                <a:lnTo>
                  <a:pt x="1761344" y="431056"/>
                </a:lnTo>
                <a:lnTo>
                  <a:pt x="1784886" y="468714"/>
                </a:lnTo>
                <a:lnTo>
                  <a:pt x="1806668" y="507515"/>
                </a:lnTo>
                <a:lnTo>
                  <a:pt x="1826637" y="547403"/>
                </a:lnTo>
                <a:lnTo>
                  <a:pt x="1844737" y="588325"/>
                </a:lnTo>
                <a:lnTo>
                  <a:pt x="1860913" y="630226"/>
                </a:lnTo>
                <a:lnTo>
                  <a:pt x="1875110" y="673052"/>
                </a:lnTo>
                <a:lnTo>
                  <a:pt x="1887274" y="716749"/>
                </a:lnTo>
                <a:lnTo>
                  <a:pt x="1897349" y="761264"/>
                </a:lnTo>
                <a:lnTo>
                  <a:pt x="1905281" y="806540"/>
                </a:lnTo>
                <a:lnTo>
                  <a:pt x="1911015" y="852525"/>
                </a:lnTo>
                <a:lnTo>
                  <a:pt x="1914495" y="899164"/>
                </a:lnTo>
                <a:lnTo>
                  <a:pt x="1915667" y="946404"/>
                </a:lnTo>
                <a:lnTo>
                  <a:pt x="1914495" y="993643"/>
                </a:lnTo>
                <a:lnTo>
                  <a:pt x="1911015" y="1040282"/>
                </a:lnTo>
                <a:lnTo>
                  <a:pt x="1905281" y="1086267"/>
                </a:lnTo>
                <a:lnTo>
                  <a:pt x="1897349" y="1131543"/>
                </a:lnTo>
                <a:lnTo>
                  <a:pt x="1887274" y="1176058"/>
                </a:lnTo>
                <a:lnTo>
                  <a:pt x="1875110" y="1219755"/>
                </a:lnTo>
                <a:lnTo>
                  <a:pt x="1860913" y="1262581"/>
                </a:lnTo>
                <a:lnTo>
                  <a:pt x="1844737" y="1304482"/>
                </a:lnTo>
                <a:lnTo>
                  <a:pt x="1826637" y="1345404"/>
                </a:lnTo>
                <a:lnTo>
                  <a:pt x="1806668" y="1385292"/>
                </a:lnTo>
                <a:lnTo>
                  <a:pt x="1784886" y="1424093"/>
                </a:lnTo>
                <a:lnTo>
                  <a:pt x="1761344" y="1461751"/>
                </a:lnTo>
                <a:lnTo>
                  <a:pt x="1736098" y="1498214"/>
                </a:lnTo>
                <a:lnTo>
                  <a:pt x="1709203" y="1533426"/>
                </a:lnTo>
                <a:lnTo>
                  <a:pt x="1680713" y="1567333"/>
                </a:lnTo>
                <a:lnTo>
                  <a:pt x="1650683" y="1599882"/>
                </a:lnTo>
                <a:lnTo>
                  <a:pt x="1619170" y="1631018"/>
                </a:lnTo>
                <a:lnTo>
                  <a:pt x="1586226" y="1660687"/>
                </a:lnTo>
                <a:lnTo>
                  <a:pt x="1551907" y="1688834"/>
                </a:lnTo>
                <a:lnTo>
                  <a:pt x="1516269" y="1715406"/>
                </a:lnTo>
                <a:lnTo>
                  <a:pt x="1479366" y="1740348"/>
                </a:lnTo>
                <a:lnTo>
                  <a:pt x="1441252" y="1763606"/>
                </a:lnTo>
                <a:lnTo>
                  <a:pt x="1401983" y="1785126"/>
                </a:lnTo>
                <a:lnTo>
                  <a:pt x="1361614" y="1804854"/>
                </a:lnTo>
                <a:lnTo>
                  <a:pt x="1320199" y="1822735"/>
                </a:lnTo>
                <a:lnTo>
                  <a:pt x="1277794" y="1838716"/>
                </a:lnTo>
                <a:lnTo>
                  <a:pt x="1234453" y="1852742"/>
                </a:lnTo>
                <a:lnTo>
                  <a:pt x="1190232" y="1864758"/>
                </a:lnTo>
                <a:lnTo>
                  <a:pt x="1145184" y="1874711"/>
                </a:lnTo>
                <a:lnTo>
                  <a:pt x="1099366" y="1882547"/>
                </a:lnTo>
                <a:lnTo>
                  <a:pt x="1052831" y="1888211"/>
                </a:lnTo>
                <a:lnTo>
                  <a:pt x="1005635" y="1891649"/>
                </a:lnTo>
                <a:lnTo>
                  <a:pt x="957834" y="1892808"/>
                </a:lnTo>
                <a:lnTo>
                  <a:pt x="910032" y="1891649"/>
                </a:lnTo>
                <a:lnTo>
                  <a:pt x="862836" y="1888211"/>
                </a:lnTo>
                <a:lnTo>
                  <a:pt x="816301" y="1882547"/>
                </a:lnTo>
                <a:lnTo>
                  <a:pt x="770483" y="1874711"/>
                </a:lnTo>
                <a:lnTo>
                  <a:pt x="725435" y="1864758"/>
                </a:lnTo>
                <a:lnTo>
                  <a:pt x="681214" y="1852742"/>
                </a:lnTo>
                <a:lnTo>
                  <a:pt x="637873" y="1838716"/>
                </a:lnTo>
                <a:lnTo>
                  <a:pt x="595468" y="1822735"/>
                </a:lnTo>
                <a:lnTo>
                  <a:pt x="554053" y="1804854"/>
                </a:lnTo>
                <a:lnTo>
                  <a:pt x="513684" y="1785126"/>
                </a:lnTo>
                <a:lnTo>
                  <a:pt x="474415" y="1763606"/>
                </a:lnTo>
                <a:lnTo>
                  <a:pt x="436301" y="1740348"/>
                </a:lnTo>
                <a:lnTo>
                  <a:pt x="399398" y="1715406"/>
                </a:lnTo>
                <a:lnTo>
                  <a:pt x="363760" y="1688834"/>
                </a:lnTo>
                <a:lnTo>
                  <a:pt x="329441" y="1660687"/>
                </a:lnTo>
                <a:lnTo>
                  <a:pt x="296497" y="1631018"/>
                </a:lnTo>
                <a:lnTo>
                  <a:pt x="264984" y="1599882"/>
                </a:lnTo>
                <a:lnTo>
                  <a:pt x="234954" y="1567333"/>
                </a:lnTo>
                <a:lnTo>
                  <a:pt x="206464" y="1533426"/>
                </a:lnTo>
                <a:lnTo>
                  <a:pt x="179569" y="1498214"/>
                </a:lnTo>
                <a:lnTo>
                  <a:pt x="154323" y="1461751"/>
                </a:lnTo>
                <a:lnTo>
                  <a:pt x="130781" y="1424093"/>
                </a:lnTo>
                <a:lnTo>
                  <a:pt x="108999" y="1385292"/>
                </a:lnTo>
                <a:lnTo>
                  <a:pt x="89030" y="1345404"/>
                </a:lnTo>
                <a:lnTo>
                  <a:pt x="70930" y="1304482"/>
                </a:lnTo>
                <a:lnTo>
                  <a:pt x="54754" y="1262581"/>
                </a:lnTo>
                <a:lnTo>
                  <a:pt x="40557" y="1219755"/>
                </a:lnTo>
                <a:lnTo>
                  <a:pt x="28393" y="1176058"/>
                </a:lnTo>
                <a:lnTo>
                  <a:pt x="18318" y="1131543"/>
                </a:lnTo>
                <a:lnTo>
                  <a:pt x="10386" y="1086267"/>
                </a:lnTo>
                <a:lnTo>
                  <a:pt x="4652" y="1040282"/>
                </a:lnTo>
                <a:lnTo>
                  <a:pt x="1172" y="993643"/>
                </a:lnTo>
                <a:lnTo>
                  <a:pt x="0" y="946404"/>
                </a:lnTo>
                <a:close/>
              </a:path>
            </a:pathLst>
          </a:custGeom>
          <a:ln w="38100">
            <a:solidFill>
              <a:srgbClr val="FFFFFF"/>
            </a:solidFill>
          </a:ln>
        </p:spPr>
        <p:txBody>
          <a:bodyPr wrap="square" lIns="0" tIns="0" rIns="0" bIns="0" rtlCol="0"/>
          <a:lstStyle/>
          <a:p>
            <a:endParaRPr/>
          </a:p>
        </p:txBody>
      </p:sp>
      <p:sp>
        <p:nvSpPr>
          <p:cNvPr id="16" name="object 16"/>
          <p:cNvSpPr txBox="1"/>
          <p:nvPr/>
        </p:nvSpPr>
        <p:spPr>
          <a:xfrm>
            <a:off x="4042409" y="3828033"/>
            <a:ext cx="1078865" cy="573405"/>
          </a:xfrm>
          <a:prstGeom prst="rect">
            <a:avLst/>
          </a:prstGeom>
        </p:spPr>
        <p:txBody>
          <a:bodyPr vert="horz" wrap="square" lIns="0" tIns="0" rIns="0" bIns="0" rtlCol="0">
            <a:spAutoFit/>
          </a:bodyPr>
          <a:lstStyle/>
          <a:p>
            <a:pPr marL="27305" marR="5080" indent="-15240">
              <a:lnSpc>
                <a:spcPct val="100000"/>
              </a:lnSpc>
            </a:pPr>
            <a:r>
              <a:rPr sz="1800" spc="-5" dirty="0">
                <a:solidFill>
                  <a:srgbClr val="FFFFFF"/>
                </a:solidFill>
                <a:latin typeface="Calibri"/>
                <a:cs typeface="Calibri"/>
              </a:rPr>
              <a:t>Su</a:t>
            </a:r>
            <a:r>
              <a:rPr sz="1800" spc="-15" dirty="0">
                <a:solidFill>
                  <a:srgbClr val="FFFFFF"/>
                </a:solidFill>
                <a:latin typeface="Calibri"/>
                <a:cs typeface="Calibri"/>
              </a:rPr>
              <a:t>s</a:t>
            </a:r>
            <a:r>
              <a:rPr sz="1800" spc="-30" dirty="0">
                <a:solidFill>
                  <a:srgbClr val="FFFFFF"/>
                </a:solidFill>
                <a:latin typeface="Calibri"/>
                <a:cs typeface="Calibri"/>
              </a:rPr>
              <a:t>t</a:t>
            </a:r>
            <a:r>
              <a:rPr sz="1800" dirty="0">
                <a:solidFill>
                  <a:srgbClr val="FFFFFF"/>
                </a:solidFill>
                <a:latin typeface="Calibri"/>
                <a:cs typeface="Calibri"/>
              </a:rPr>
              <a:t>ainably  </a:t>
            </a:r>
            <a:r>
              <a:rPr sz="1800" spc="-5" dirty="0">
                <a:solidFill>
                  <a:srgbClr val="FFFFFF"/>
                </a:solidFill>
                <a:latin typeface="Calibri"/>
                <a:cs typeface="Calibri"/>
              </a:rPr>
              <a:t>double</a:t>
            </a:r>
            <a:r>
              <a:rPr sz="1800" spc="-70" dirty="0">
                <a:solidFill>
                  <a:srgbClr val="FFFFFF"/>
                </a:solidFill>
                <a:latin typeface="Calibri"/>
                <a:cs typeface="Calibri"/>
              </a:rPr>
              <a:t> </a:t>
            </a:r>
            <a:r>
              <a:rPr sz="1800" spc="-5" dirty="0">
                <a:solidFill>
                  <a:srgbClr val="FFFFFF"/>
                </a:solidFill>
                <a:latin typeface="Calibri"/>
                <a:cs typeface="Calibri"/>
              </a:rPr>
              <a:t>our</a:t>
            </a:r>
            <a:endParaRPr sz="1800">
              <a:latin typeface="Calibri"/>
              <a:cs typeface="Calibri"/>
            </a:endParaRPr>
          </a:p>
        </p:txBody>
      </p:sp>
      <p:sp>
        <p:nvSpPr>
          <p:cNvPr id="17" name="object 17"/>
          <p:cNvSpPr txBox="1"/>
          <p:nvPr/>
        </p:nvSpPr>
        <p:spPr>
          <a:xfrm>
            <a:off x="4229861" y="4376928"/>
            <a:ext cx="703580" cy="572770"/>
          </a:xfrm>
          <a:prstGeom prst="rect">
            <a:avLst/>
          </a:prstGeom>
        </p:spPr>
        <p:txBody>
          <a:bodyPr vert="horz" wrap="square" lIns="0" tIns="0" rIns="0" bIns="0" rtlCol="0">
            <a:spAutoFit/>
          </a:bodyPr>
          <a:lstStyle/>
          <a:p>
            <a:pPr marL="118745" marR="5080" indent="-106680">
              <a:lnSpc>
                <a:spcPct val="100000"/>
              </a:lnSpc>
            </a:pPr>
            <a:r>
              <a:rPr sz="1800" spc="-5" dirty="0">
                <a:solidFill>
                  <a:srgbClr val="FFFFFF"/>
                </a:solidFill>
                <a:latin typeface="Calibri"/>
                <a:cs typeface="Calibri"/>
              </a:rPr>
              <a:t>EBIT</a:t>
            </a:r>
            <a:r>
              <a:rPr sz="1800" spc="-100" dirty="0">
                <a:solidFill>
                  <a:srgbClr val="FFFFFF"/>
                </a:solidFill>
                <a:latin typeface="Calibri"/>
                <a:cs typeface="Calibri"/>
              </a:rPr>
              <a:t> </a:t>
            </a:r>
            <a:r>
              <a:rPr sz="1800" spc="-5" dirty="0">
                <a:solidFill>
                  <a:srgbClr val="FFFFFF"/>
                </a:solidFill>
                <a:latin typeface="Calibri"/>
                <a:cs typeface="Calibri"/>
              </a:rPr>
              <a:t>by  2026</a:t>
            </a:r>
            <a:endParaRPr sz="1800">
              <a:latin typeface="Calibri"/>
              <a:cs typeface="Calibri"/>
            </a:endParaRPr>
          </a:p>
        </p:txBody>
      </p:sp>
      <p:sp>
        <p:nvSpPr>
          <p:cNvPr id="18" name="object 18"/>
          <p:cNvSpPr txBox="1"/>
          <p:nvPr/>
        </p:nvSpPr>
        <p:spPr>
          <a:xfrm>
            <a:off x="442366" y="2782189"/>
            <a:ext cx="4004310"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10" dirty="0">
                <a:latin typeface="Calibri"/>
                <a:cs typeface="Calibri"/>
              </a:rPr>
              <a:t>Focus </a:t>
            </a:r>
            <a:r>
              <a:rPr sz="1800" spc="-5" dirty="0">
                <a:latin typeface="Calibri"/>
                <a:cs typeface="Calibri"/>
              </a:rPr>
              <a:t>on </a:t>
            </a:r>
            <a:r>
              <a:rPr sz="1800" spc="-10" dirty="0">
                <a:latin typeface="Calibri"/>
                <a:cs typeface="Calibri"/>
              </a:rPr>
              <a:t>growth </a:t>
            </a:r>
            <a:r>
              <a:rPr sz="1800" spc="-15" dirty="0">
                <a:latin typeface="Calibri"/>
                <a:cs typeface="Calibri"/>
              </a:rPr>
              <a:t>markets </a:t>
            </a:r>
            <a:r>
              <a:rPr sz="1800" dirty="0">
                <a:latin typeface="Calibri"/>
                <a:cs typeface="Calibri"/>
              </a:rPr>
              <a:t>and </a:t>
            </a:r>
            <a:r>
              <a:rPr sz="1800" spc="-5" dirty="0">
                <a:latin typeface="Calibri"/>
                <a:cs typeface="Calibri"/>
              </a:rPr>
              <a:t>our</a:t>
            </a:r>
            <a:r>
              <a:rPr sz="1800" spc="35" dirty="0">
                <a:latin typeface="Calibri"/>
                <a:cs typeface="Calibri"/>
              </a:rPr>
              <a:t> </a:t>
            </a:r>
            <a:r>
              <a:rPr sz="1800" spc="-10" dirty="0">
                <a:latin typeface="Calibri"/>
                <a:cs typeface="Calibri"/>
              </a:rPr>
              <a:t>brands</a:t>
            </a:r>
            <a:endParaRPr sz="1800">
              <a:latin typeface="Calibri"/>
              <a:cs typeface="Calibri"/>
            </a:endParaRPr>
          </a:p>
        </p:txBody>
      </p:sp>
      <p:sp>
        <p:nvSpPr>
          <p:cNvPr id="19" name="object 19"/>
          <p:cNvSpPr txBox="1"/>
          <p:nvPr/>
        </p:nvSpPr>
        <p:spPr>
          <a:xfrm>
            <a:off x="442366" y="3361690"/>
            <a:ext cx="2578735"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latin typeface="Calibri"/>
                <a:cs typeface="Calibri"/>
              </a:rPr>
              <a:t>Choose </a:t>
            </a:r>
            <a:r>
              <a:rPr sz="1800" dirty="0">
                <a:latin typeface="Calibri"/>
                <a:cs typeface="Calibri"/>
              </a:rPr>
              <a:t>the </a:t>
            </a:r>
            <a:r>
              <a:rPr sz="1800" spc="-5" dirty="0">
                <a:latin typeface="Calibri"/>
                <a:cs typeface="Calibri"/>
              </a:rPr>
              <a:t>right</a:t>
            </a:r>
            <a:r>
              <a:rPr sz="1800" spc="-40" dirty="0">
                <a:latin typeface="Calibri"/>
                <a:cs typeface="Calibri"/>
              </a:rPr>
              <a:t> </a:t>
            </a:r>
            <a:r>
              <a:rPr sz="1800" spc="-10" dirty="0">
                <a:latin typeface="Calibri"/>
                <a:cs typeface="Calibri"/>
              </a:rPr>
              <a:t>partners</a:t>
            </a:r>
            <a:endParaRPr sz="1800">
              <a:latin typeface="Calibri"/>
              <a:cs typeface="Calibri"/>
            </a:endParaRPr>
          </a:p>
        </p:txBody>
      </p:sp>
      <p:sp>
        <p:nvSpPr>
          <p:cNvPr id="20" name="object 20"/>
          <p:cNvSpPr txBox="1"/>
          <p:nvPr/>
        </p:nvSpPr>
        <p:spPr>
          <a:xfrm>
            <a:off x="442366" y="3940809"/>
            <a:ext cx="3227705"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10" dirty="0">
                <a:latin typeface="Calibri"/>
                <a:cs typeface="Calibri"/>
              </a:rPr>
              <a:t>Grow </a:t>
            </a:r>
            <a:r>
              <a:rPr sz="1800" spc="-5" dirty="0">
                <a:latin typeface="Calibri"/>
                <a:cs typeface="Calibri"/>
              </a:rPr>
              <a:t>through </a:t>
            </a:r>
            <a:r>
              <a:rPr sz="1800" dirty="0">
                <a:latin typeface="Calibri"/>
                <a:cs typeface="Calibri"/>
              </a:rPr>
              <a:t>the </a:t>
            </a:r>
            <a:r>
              <a:rPr sz="1800" spc="-5" dirty="0">
                <a:latin typeface="Calibri"/>
                <a:cs typeface="Calibri"/>
              </a:rPr>
              <a:t>right</a:t>
            </a:r>
            <a:r>
              <a:rPr sz="1800" spc="-65" dirty="0">
                <a:latin typeface="Calibri"/>
                <a:cs typeface="Calibri"/>
              </a:rPr>
              <a:t> </a:t>
            </a:r>
            <a:r>
              <a:rPr sz="1800" dirty="0">
                <a:latin typeface="Calibri"/>
                <a:cs typeface="Calibri"/>
              </a:rPr>
              <a:t>channels</a:t>
            </a:r>
            <a:endParaRPr sz="1800">
              <a:latin typeface="Calibri"/>
              <a:cs typeface="Calibri"/>
            </a:endParaRPr>
          </a:p>
        </p:txBody>
      </p:sp>
      <p:sp>
        <p:nvSpPr>
          <p:cNvPr id="21" name="object 21"/>
          <p:cNvSpPr txBox="1"/>
          <p:nvPr/>
        </p:nvSpPr>
        <p:spPr>
          <a:xfrm>
            <a:off x="442366" y="5106923"/>
            <a:ext cx="3222625"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10" dirty="0">
                <a:solidFill>
                  <a:srgbClr val="FF0000"/>
                </a:solidFill>
                <a:latin typeface="Calibri"/>
                <a:cs typeface="Calibri"/>
              </a:rPr>
              <a:t>Understand </a:t>
            </a:r>
            <a:r>
              <a:rPr sz="1800" spc="-5" dirty="0">
                <a:solidFill>
                  <a:srgbClr val="FF0000"/>
                </a:solidFill>
                <a:latin typeface="Calibri"/>
                <a:cs typeface="Calibri"/>
              </a:rPr>
              <a:t>our </a:t>
            </a:r>
            <a:r>
              <a:rPr sz="1800" spc="-15" dirty="0">
                <a:solidFill>
                  <a:srgbClr val="FF0000"/>
                </a:solidFill>
                <a:latin typeface="Calibri"/>
                <a:cs typeface="Calibri"/>
              </a:rPr>
              <a:t>customers</a:t>
            </a:r>
            <a:r>
              <a:rPr sz="1800" spc="-5" dirty="0">
                <a:solidFill>
                  <a:srgbClr val="FF0000"/>
                </a:solidFill>
                <a:latin typeface="Calibri"/>
                <a:cs typeface="Calibri"/>
              </a:rPr>
              <a:t> </a:t>
            </a:r>
            <a:r>
              <a:rPr sz="1800" spc="-10" dirty="0">
                <a:solidFill>
                  <a:srgbClr val="FF0000"/>
                </a:solidFill>
                <a:latin typeface="Calibri"/>
                <a:cs typeface="Calibri"/>
              </a:rPr>
              <a:t>more</a:t>
            </a:r>
            <a:endParaRPr sz="1800">
              <a:latin typeface="Calibri"/>
              <a:cs typeface="Calibri"/>
            </a:endParaRPr>
          </a:p>
        </p:txBody>
      </p:sp>
      <p:sp>
        <p:nvSpPr>
          <p:cNvPr id="22" name="object 22"/>
          <p:cNvSpPr txBox="1"/>
          <p:nvPr/>
        </p:nvSpPr>
        <p:spPr>
          <a:xfrm>
            <a:off x="442366" y="5686044"/>
            <a:ext cx="3919854" cy="299085"/>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15" dirty="0">
                <a:latin typeface="Calibri"/>
                <a:cs typeface="Calibri"/>
              </a:rPr>
              <a:t>Farm </a:t>
            </a:r>
            <a:r>
              <a:rPr sz="1800" spc="-20" dirty="0">
                <a:latin typeface="Calibri"/>
                <a:cs typeface="Calibri"/>
              </a:rPr>
              <a:t>system </a:t>
            </a:r>
            <a:r>
              <a:rPr sz="1800" spc="-5" dirty="0">
                <a:latin typeface="Calibri"/>
                <a:cs typeface="Calibri"/>
              </a:rPr>
              <a:t>selling of </a:t>
            </a:r>
            <a:r>
              <a:rPr sz="1800" spc="-10" dirty="0">
                <a:latin typeface="Calibri"/>
                <a:cs typeface="Calibri"/>
              </a:rPr>
              <a:t>tailored</a:t>
            </a:r>
            <a:r>
              <a:rPr sz="1800" spc="65" dirty="0">
                <a:latin typeface="Calibri"/>
                <a:cs typeface="Calibri"/>
              </a:rPr>
              <a:t> </a:t>
            </a:r>
            <a:r>
              <a:rPr sz="1800" spc="-10" dirty="0">
                <a:latin typeface="Calibri"/>
                <a:cs typeface="Calibri"/>
              </a:rPr>
              <a:t>solutions</a:t>
            </a:r>
            <a:endParaRPr sz="1800">
              <a:latin typeface="Calibri"/>
              <a:cs typeface="Calibri"/>
            </a:endParaRPr>
          </a:p>
        </p:txBody>
      </p:sp>
      <p:sp>
        <p:nvSpPr>
          <p:cNvPr id="23" name="object 23"/>
          <p:cNvSpPr txBox="1"/>
          <p:nvPr/>
        </p:nvSpPr>
        <p:spPr>
          <a:xfrm>
            <a:off x="442366" y="6265468"/>
            <a:ext cx="2980690"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latin typeface="Calibri"/>
                <a:cs typeface="Calibri"/>
              </a:rPr>
              <a:t>Shop </a:t>
            </a:r>
            <a:r>
              <a:rPr sz="1800" dirty="0">
                <a:latin typeface="Calibri"/>
                <a:cs typeface="Calibri"/>
              </a:rPr>
              <a:t>the </a:t>
            </a:r>
            <a:r>
              <a:rPr sz="1800" spc="-10" dirty="0">
                <a:latin typeface="Calibri"/>
                <a:cs typeface="Calibri"/>
              </a:rPr>
              <a:t>world </a:t>
            </a:r>
            <a:r>
              <a:rPr sz="1800" spc="-15" dirty="0">
                <a:latin typeface="Calibri"/>
                <a:cs typeface="Calibri"/>
              </a:rPr>
              <a:t>for</a:t>
            </a:r>
            <a:r>
              <a:rPr sz="1800" spc="-20" dirty="0">
                <a:latin typeface="Calibri"/>
                <a:cs typeface="Calibri"/>
              </a:rPr>
              <a:t> </a:t>
            </a:r>
            <a:r>
              <a:rPr sz="1800" spc="-10" dirty="0">
                <a:latin typeface="Calibri"/>
                <a:cs typeface="Calibri"/>
              </a:rPr>
              <a:t>innovation</a:t>
            </a:r>
            <a:endParaRPr sz="1800">
              <a:latin typeface="Calibri"/>
              <a:cs typeface="Calibri"/>
            </a:endParaRPr>
          </a:p>
        </p:txBody>
      </p:sp>
      <p:sp>
        <p:nvSpPr>
          <p:cNvPr id="24" name="object 24"/>
          <p:cNvSpPr txBox="1"/>
          <p:nvPr/>
        </p:nvSpPr>
        <p:spPr>
          <a:xfrm>
            <a:off x="6023864" y="2782189"/>
            <a:ext cx="2689860"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latin typeface="Calibri"/>
                <a:cs typeface="Calibri"/>
              </a:rPr>
              <a:t>Seamless </a:t>
            </a:r>
            <a:r>
              <a:rPr sz="1800" spc="-10" dirty="0">
                <a:latin typeface="Calibri"/>
                <a:cs typeface="Calibri"/>
              </a:rPr>
              <a:t>customer</a:t>
            </a:r>
            <a:r>
              <a:rPr sz="1800" spc="-25" dirty="0">
                <a:latin typeface="Calibri"/>
                <a:cs typeface="Calibri"/>
              </a:rPr>
              <a:t> </a:t>
            </a:r>
            <a:r>
              <a:rPr sz="1800" spc="-5" dirty="0">
                <a:latin typeface="Calibri"/>
                <a:cs typeface="Calibri"/>
              </a:rPr>
              <a:t>service</a:t>
            </a:r>
            <a:endParaRPr sz="1800">
              <a:latin typeface="Calibri"/>
              <a:cs typeface="Calibri"/>
            </a:endParaRPr>
          </a:p>
        </p:txBody>
      </p:sp>
      <p:sp>
        <p:nvSpPr>
          <p:cNvPr id="25" name="object 25"/>
          <p:cNvSpPr txBox="1"/>
          <p:nvPr/>
        </p:nvSpPr>
        <p:spPr>
          <a:xfrm>
            <a:off x="4929378" y="3361690"/>
            <a:ext cx="3784600"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solidFill>
                  <a:srgbClr val="FF0000"/>
                </a:solidFill>
                <a:latin typeface="Calibri"/>
                <a:cs typeface="Calibri"/>
              </a:rPr>
              <a:t>Simplify </a:t>
            </a:r>
            <a:r>
              <a:rPr sz="1800" spc="-10" dirty="0">
                <a:solidFill>
                  <a:srgbClr val="FF0000"/>
                </a:solidFill>
                <a:latin typeface="Calibri"/>
                <a:cs typeface="Calibri"/>
              </a:rPr>
              <a:t>to </a:t>
            </a:r>
            <a:r>
              <a:rPr sz="1800" spc="-5" dirty="0">
                <a:solidFill>
                  <a:srgbClr val="FF0000"/>
                </a:solidFill>
                <a:latin typeface="Calibri"/>
                <a:cs typeface="Calibri"/>
              </a:rPr>
              <a:t>drive out </a:t>
            </a:r>
            <a:r>
              <a:rPr sz="1800" spc="-15" dirty="0">
                <a:solidFill>
                  <a:srgbClr val="FF0000"/>
                </a:solidFill>
                <a:latin typeface="Calibri"/>
                <a:cs typeface="Calibri"/>
              </a:rPr>
              <a:t>cost </a:t>
            </a:r>
            <a:r>
              <a:rPr sz="1800" dirty="0">
                <a:solidFill>
                  <a:srgbClr val="FF0000"/>
                </a:solidFill>
                <a:latin typeface="Calibri"/>
                <a:cs typeface="Calibri"/>
              </a:rPr>
              <a:t>&amp;</a:t>
            </a:r>
            <a:r>
              <a:rPr sz="1800" spc="40" dirty="0">
                <a:solidFill>
                  <a:srgbClr val="FF0000"/>
                </a:solidFill>
                <a:latin typeface="Calibri"/>
                <a:cs typeface="Calibri"/>
              </a:rPr>
              <a:t> </a:t>
            </a:r>
            <a:r>
              <a:rPr sz="1800" spc="-10" dirty="0">
                <a:solidFill>
                  <a:srgbClr val="FF0000"/>
                </a:solidFill>
                <a:latin typeface="Calibri"/>
                <a:cs typeface="Calibri"/>
              </a:rPr>
              <a:t>complexity</a:t>
            </a:r>
            <a:endParaRPr sz="1800">
              <a:latin typeface="Calibri"/>
              <a:cs typeface="Calibri"/>
            </a:endParaRPr>
          </a:p>
        </p:txBody>
      </p:sp>
      <p:sp>
        <p:nvSpPr>
          <p:cNvPr id="26" name="object 26"/>
          <p:cNvSpPr txBox="1"/>
          <p:nvPr/>
        </p:nvSpPr>
        <p:spPr>
          <a:xfrm>
            <a:off x="7625842" y="3940809"/>
            <a:ext cx="1089660"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dirty="0">
                <a:solidFill>
                  <a:srgbClr val="FF0000"/>
                </a:solidFill>
                <a:latin typeface="Calibri"/>
                <a:cs typeface="Calibri"/>
              </a:rPr>
              <a:t>Go</a:t>
            </a:r>
            <a:r>
              <a:rPr sz="1800" spc="-105" dirty="0">
                <a:solidFill>
                  <a:srgbClr val="FF0000"/>
                </a:solidFill>
                <a:latin typeface="Calibri"/>
                <a:cs typeface="Calibri"/>
              </a:rPr>
              <a:t> </a:t>
            </a:r>
            <a:r>
              <a:rPr sz="1800" spc="-5" dirty="0">
                <a:solidFill>
                  <a:srgbClr val="FF0000"/>
                </a:solidFill>
                <a:latin typeface="Calibri"/>
                <a:cs typeface="Calibri"/>
              </a:rPr>
              <a:t>digital</a:t>
            </a:r>
            <a:endParaRPr sz="1800">
              <a:latin typeface="Calibri"/>
              <a:cs typeface="Calibri"/>
            </a:endParaRPr>
          </a:p>
        </p:txBody>
      </p:sp>
      <p:sp>
        <p:nvSpPr>
          <p:cNvPr id="27" name="object 27"/>
          <p:cNvSpPr txBox="1"/>
          <p:nvPr/>
        </p:nvSpPr>
        <p:spPr>
          <a:xfrm>
            <a:off x="5308853" y="5106923"/>
            <a:ext cx="3404235"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10" dirty="0">
                <a:latin typeface="Calibri"/>
                <a:cs typeface="Calibri"/>
              </a:rPr>
              <a:t>Engaged, </a:t>
            </a:r>
            <a:r>
              <a:rPr sz="1800" spc="-15" dirty="0">
                <a:latin typeface="Calibri"/>
                <a:cs typeface="Calibri"/>
              </a:rPr>
              <a:t>safe, </a:t>
            </a:r>
            <a:r>
              <a:rPr sz="1800" dirty="0">
                <a:latin typeface="Calibri"/>
                <a:cs typeface="Calibri"/>
              </a:rPr>
              <a:t>and </a:t>
            </a:r>
            <a:r>
              <a:rPr sz="1800" spc="-5" dirty="0">
                <a:latin typeface="Calibri"/>
                <a:cs typeface="Calibri"/>
              </a:rPr>
              <a:t>capable</a:t>
            </a:r>
            <a:r>
              <a:rPr sz="1800" spc="10" dirty="0">
                <a:latin typeface="Calibri"/>
                <a:cs typeface="Calibri"/>
              </a:rPr>
              <a:t> </a:t>
            </a:r>
            <a:r>
              <a:rPr sz="1800" spc="-5" dirty="0">
                <a:latin typeface="Calibri"/>
                <a:cs typeface="Calibri"/>
              </a:rPr>
              <a:t>people</a:t>
            </a:r>
            <a:endParaRPr sz="1800">
              <a:latin typeface="Calibri"/>
              <a:cs typeface="Calibri"/>
            </a:endParaRPr>
          </a:p>
        </p:txBody>
      </p:sp>
      <p:sp>
        <p:nvSpPr>
          <p:cNvPr id="28" name="object 28"/>
          <p:cNvSpPr txBox="1"/>
          <p:nvPr/>
        </p:nvSpPr>
        <p:spPr>
          <a:xfrm>
            <a:off x="5069585" y="5686044"/>
            <a:ext cx="3644900" cy="299085"/>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latin typeface="Calibri"/>
                <a:cs typeface="Calibri"/>
              </a:rPr>
              <a:t>Winning </a:t>
            </a:r>
            <a:r>
              <a:rPr sz="1800" spc="-10" dirty="0">
                <a:latin typeface="Calibri"/>
                <a:cs typeface="Calibri"/>
              </a:rPr>
              <a:t>culture </a:t>
            </a:r>
            <a:r>
              <a:rPr sz="1800" spc="-5" dirty="0">
                <a:latin typeface="Calibri"/>
                <a:cs typeface="Calibri"/>
              </a:rPr>
              <a:t>of high</a:t>
            </a:r>
            <a:r>
              <a:rPr sz="1800" spc="20" dirty="0">
                <a:latin typeface="Calibri"/>
                <a:cs typeface="Calibri"/>
              </a:rPr>
              <a:t> </a:t>
            </a:r>
            <a:r>
              <a:rPr sz="1800" spc="-5" dirty="0">
                <a:latin typeface="Calibri"/>
                <a:cs typeface="Calibri"/>
              </a:rPr>
              <a:t>performance</a:t>
            </a:r>
            <a:endParaRPr sz="1800">
              <a:latin typeface="Calibri"/>
              <a:cs typeface="Calibri"/>
            </a:endParaRPr>
          </a:p>
        </p:txBody>
      </p:sp>
      <p:sp>
        <p:nvSpPr>
          <p:cNvPr id="29" name="object 29"/>
          <p:cNvSpPr txBox="1"/>
          <p:nvPr/>
        </p:nvSpPr>
        <p:spPr>
          <a:xfrm>
            <a:off x="4964429" y="6265468"/>
            <a:ext cx="3748404" cy="298450"/>
          </a:xfrm>
          <a:prstGeom prst="rect">
            <a:avLst/>
          </a:prstGeom>
        </p:spPr>
        <p:txBody>
          <a:bodyPr vert="horz" wrap="square" lIns="0" tIns="0" rIns="0" bIns="0" rtlCol="0">
            <a:spAutoFit/>
          </a:bodyPr>
          <a:lstStyle/>
          <a:p>
            <a:pPr marL="192405" indent="-179705">
              <a:lnSpc>
                <a:spcPct val="100000"/>
              </a:lnSpc>
              <a:buClr>
                <a:srgbClr val="00ADEE"/>
              </a:buClr>
              <a:buFont typeface="Wingdings"/>
              <a:buChar char=""/>
              <a:tabLst>
                <a:tab pos="193040" algn="l"/>
              </a:tabLst>
            </a:pPr>
            <a:r>
              <a:rPr sz="1800" spc="-5" dirty="0">
                <a:solidFill>
                  <a:srgbClr val="FF0000"/>
                </a:solidFill>
                <a:latin typeface="Calibri"/>
                <a:cs typeface="Calibri"/>
              </a:rPr>
              <a:t>Connect deeply with our</a:t>
            </a:r>
            <a:r>
              <a:rPr sz="1800" spc="10" dirty="0">
                <a:solidFill>
                  <a:srgbClr val="FF0000"/>
                </a:solidFill>
                <a:latin typeface="Calibri"/>
                <a:cs typeface="Calibri"/>
              </a:rPr>
              <a:t> </a:t>
            </a:r>
            <a:r>
              <a:rPr sz="1800" spc="-5" dirty="0">
                <a:solidFill>
                  <a:srgbClr val="FF0000"/>
                </a:solidFill>
                <a:latin typeface="Calibri"/>
                <a:cs typeface="Calibri"/>
              </a:rPr>
              <a:t>communities</a:t>
            </a:r>
            <a:endParaRPr sz="1800">
              <a:latin typeface="Calibri"/>
              <a:cs typeface="Calibri"/>
            </a:endParaRPr>
          </a:p>
        </p:txBody>
      </p:sp>
      <p:sp>
        <p:nvSpPr>
          <p:cNvPr id="30" name="object 30"/>
          <p:cNvSpPr/>
          <p:nvPr/>
        </p:nvSpPr>
        <p:spPr>
          <a:xfrm>
            <a:off x="8592311" y="62483"/>
            <a:ext cx="475487" cy="333756"/>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8634983" y="85343"/>
            <a:ext cx="390144" cy="248411"/>
          </a:xfrm>
          <a:prstGeom prst="rect">
            <a:avLst/>
          </a:prstGeom>
          <a:blipFill>
            <a:blip r:embed="rId9" cstate="print"/>
            <a:stretch>
              <a:fillRect/>
            </a:stretch>
          </a:blipFill>
        </p:spPr>
        <p:txBody>
          <a:bodyPr wrap="square" lIns="0" tIns="0" rIns="0" bIns="0" rtlCol="0"/>
          <a:lstStyle/>
          <a:p>
            <a:endParaRPr/>
          </a:p>
        </p:txBody>
      </p:sp>
      <p:sp>
        <p:nvSpPr>
          <p:cNvPr id="32" name="object 32"/>
          <p:cNvSpPr txBox="1"/>
          <p:nvPr/>
        </p:nvSpPr>
        <p:spPr>
          <a:xfrm>
            <a:off x="8774048" y="109093"/>
            <a:ext cx="102870" cy="2032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Calibri"/>
                <a:cs typeface="Calibri"/>
              </a:rPr>
              <a:t>4</a:t>
            </a:r>
            <a:endParaRPr sz="1200">
              <a:latin typeface="Calibri"/>
              <a:cs typeface="Calibri"/>
            </a:endParaRPr>
          </a:p>
        </p:txBody>
      </p:sp>
      <p:sp>
        <p:nvSpPr>
          <p:cNvPr id="33" name="object 33"/>
          <p:cNvSpPr txBox="1"/>
          <p:nvPr/>
        </p:nvSpPr>
        <p:spPr>
          <a:xfrm>
            <a:off x="419201" y="1083309"/>
            <a:ext cx="8390255" cy="847725"/>
          </a:xfrm>
          <a:prstGeom prst="rect">
            <a:avLst/>
          </a:prstGeom>
        </p:spPr>
        <p:txBody>
          <a:bodyPr vert="horz" wrap="square" lIns="0" tIns="0" rIns="0" bIns="0" rtlCol="0">
            <a:spAutoFit/>
          </a:bodyPr>
          <a:lstStyle/>
          <a:p>
            <a:pPr marL="12700" marR="5080" algn="ctr">
              <a:lnSpc>
                <a:spcPct val="100000"/>
              </a:lnSpc>
            </a:pPr>
            <a:r>
              <a:rPr sz="1800" i="1" spc="-10" dirty="0">
                <a:latin typeface="Calibri"/>
                <a:cs typeface="Calibri"/>
              </a:rPr>
              <a:t>Sustainably </a:t>
            </a:r>
            <a:r>
              <a:rPr sz="1800" i="1" spc="-5" dirty="0">
                <a:latin typeface="Calibri"/>
                <a:cs typeface="Calibri"/>
              </a:rPr>
              <a:t>double our EBIT </a:t>
            </a:r>
            <a:r>
              <a:rPr sz="1800" i="1" spc="-10" dirty="0">
                <a:latin typeface="Calibri"/>
                <a:cs typeface="Calibri"/>
              </a:rPr>
              <a:t>by </a:t>
            </a:r>
            <a:r>
              <a:rPr sz="1800" i="1" dirty="0">
                <a:latin typeface="Calibri"/>
                <a:cs typeface="Calibri"/>
              </a:rPr>
              <a:t>2026: </a:t>
            </a:r>
            <a:r>
              <a:rPr sz="1800" i="1" spc="-15" dirty="0">
                <a:latin typeface="Calibri"/>
                <a:cs typeface="Calibri"/>
              </a:rPr>
              <a:t>Working </a:t>
            </a:r>
            <a:r>
              <a:rPr sz="1800" i="1" spc="-5" dirty="0">
                <a:latin typeface="Calibri"/>
                <a:cs typeface="Calibri"/>
              </a:rPr>
              <a:t>with </a:t>
            </a:r>
            <a:r>
              <a:rPr sz="1800" i="1" spc="-10" dirty="0">
                <a:latin typeface="Calibri"/>
                <a:cs typeface="Calibri"/>
              </a:rPr>
              <a:t>customers </a:t>
            </a:r>
            <a:r>
              <a:rPr sz="1800" i="1" dirty="0">
                <a:latin typeface="Calibri"/>
                <a:cs typeface="Calibri"/>
              </a:rPr>
              <a:t>who </a:t>
            </a:r>
            <a:r>
              <a:rPr sz="1800" i="1" spc="-5" dirty="0">
                <a:latin typeface="Calibri"/>
                <a:cs typeface="Calibri"/>
              </a:rPr>
              <a:t>lead, </a:t>
            </a:r>
            <a:r>
              <a:rPr sz="1800" i="1" spc="-10" dirty="0">
                <a:latin typeface="Calibri"/>
                <a:cs typeface="Calibri"/>
              </a:rPr>
              <a:t>integrating global  innovation </a:t>
            </a:r>
            <a:r>
              <a:rPr sz="1800" i="1" spc="-5" dirty="0">
                <a:latin typeface="Calibri"/>
                <a:cs typeface="Calibri"/>
              </a:rPr>
              <a:t>with our depth in </a:t>
            </a:r>
            <a:r>
              <a:rPr sz="1800" i="1" dirty="0">
                <a:latin typeface="Calibri"/>
                <a:cs typeface="Calibri"/>
              </a:rPr>
              <a:t>NZ </a:t>
            </a:r>
            <a:r>
              <a:rPr sz="1800" i="1" spc="-10" dirty="0">
                <a:latin typeface="Calibri"/>
                <a:cs typeface="Calibri"/>
              </a:rPr>
              <a:t>soil </a:t>
            </a:r>
            <a:r>
              <a:rPr sz="1800" i="1" spc="-5" dirty="0">
                <a:latin typeface="Calibri"/>
                <a:cs typeface="Calibri"/>
              </a:rPr>
              <a:t>and feed, driving regional </a:t>
            </a:r>
            <a:r>
              <a:rPr sz="1800" i="1" spc="-10" dirty="0">
                <a:latin typeface="Calibri"/>
                <a:cs typeface="Calibri"/>
              </a:rPr>
              <a:t>connections </a:t>
            </a:r>
            <a:r>
              <a:rPr sz="1800" i="1" spc="-5" dirty="0">
                <a:latin typeface="Calibri"/>
                <a:cs typeface="Calibri"/>
              </a:rPr>
              <a:t>and  </a:t>
            </a:r>
            <a:r>
              <a:rPr sz="1800" i="1" spc="-10" dirty="0">
                <a:latin typeface="Calibri"/>
                <a:cs typeface="Calibri"/>
              </a:rPr>
              <a:t>performance</a:t>
            </a:r>
            <a:endParaRPr sz="1800">
              <a:latin typeface="Calibri"/>
              <a:cs typeface="Calibri"/>
            </a:endParaRPr>
          </a:p>
        </p:txBody>
      </p:sp>
      <p:sp>
        <p:nvSpPr>
          <p:cNvPr id="34" name="object 34"/>
          <p:cNvSpPr/>
          <p:nvPr/>
        </p:nvSpPr>
        <p:spPr>
          <a:xfrm>
            <a:off x="0" y="0"/>
            <a:ext cx="1051560" cy="917575"/>
          </a:xfrm>
          <a:custGeom>
            <a:avLst/>
            <a:gdLst/>
            <a:ahLst/>
            <a:cxnLst/>
            <a:rect l="l" t="t" r="r" b="b"/>
            <a:pathLst>
              <a:path w="1051560" h="917575">
                <a:moveTo>
                  <a:pt x="0" y="917448"/>
                </a:moveTo>
                <a:lnTo>
                  <a:pt x="1051560" y="917448"/>
                </a:lnTo>
                <a:lnTo>
                  <a:pt x="1051560" y="0"/>
                </a:lnTo>
                <a:lnTo>
                  <a:pt x="0" y="0"/>
                </a:lnTo>
                <a:lnTo>
                  <a:pt x="0" y="917448"/>
                </a:lnTo>
                <a:close/>
              </a:path>
            </a:pathLst>
          </a:custGeom>
          <a:solidFill>
            <a:srgbClr val="FFFFFF"/>
          </a:solidFill>
        </p:spPr>
        <p:txBody>
          <a:bodyPr wrap="square" lIns="0" tIns="0" rIns="0" bIns="0" rtlCol="0"/>
          <a:lstStyle/>
          <a:p>
            <a:endParaRPr/>
          </a:p>
        </p:txBody>
      </p:sp>
      <p:sp>
        <p:nvSpPr>
          <p:cNvPr id="35" name="object 35"/>
          <p:cNvSpPr/>
          <p:nvPr/>
        </p:nvSpPr>
        <p:spPr>
          <a:xfrm>
            <a:off x="234695" y="192023"/>
            <a:ext cx="816863" cy="861060"/>
          </a:xfrm>
          <a:prstGeom prst="rect">
            <a:avLst/>
          </a:prstGeom>
          <a:blipFill>
            <a:blip r:embed="rId10" cstate="print"/>
            <a:stretch>
              <a:fillRect/>
            </a:stretch>
          </a:blipFill>
        </p:spPr>
        <p:txBody>
          <a:bodyPr wrap="square" lIns="0" tIns="0" rIns="0" bIns="0" rtlCol="0"/>
          <a:lstStyle/>
          <a:p>
            <a:endParaRPr/>
          </a:p>
        </p:txBody>
      </p:sp>
      <p:sp>
        <p:nvSpPr>
          <p:cNvPr id="36" name="object 36"/>
          <p:cNvSpPr/>
          <p:nvPr/>
        </p:nvSpPr>
        <p:spPr>
          <a:xfrm>
            <a:off x="336804" y="2068067"/>
            <a:ext cx="2229612" cy="595884"/>
          </a:xfrm>
          <a:prstGeom prst="rect">
            <a:avLst/>
          </a:prstGeom>
          <a:blipFill>
            <a:blip r:embed="rId11" cstate="print"/>
            <a:stretch>
              <a:fillRect/>
            </a:stretch>
          </a:blipFill>
        </p:spPr>
        <p:txBody>
          <a:bodyPr wrap="square" lIns="0" tIns="0" rIns="0" bIns="0" rtlCol="0"/>
          <a:lstStyle/>
          <a:p>
            <a:endParaRPr/>
          </a:p>
        </p:txBody>
      </p:sp>
      <p:sp>
        <p:nvSpPr>
          <p:cNvPr id="37" name="object 37"/>
          <p:cNvSpPr/>
          <p:nvPr/>
        </p:nvSpPr>
        <p:spPr>
          <a:xfrm>
            <a:off x="291084" y="2116835"/>
            <a:ext cx="2119883" cy="565403"/>
          </a:xfrm>
          <a:prstGeom prst="rect">
            <a:avLst/>
          </a:prstGeom>
          <a:blipFill>
            <a:blip r:embed="rId12" cstate="print"/>
            <a:stretch>
              <a:fillRect/>
            </a:stretch>
          </a:blipFill>
        </p:spPr>
        <p:txBody>
          <a:bodyPr wrap="square" lIns="0" tIns="0" rIns="0" bIns="0" rtlCol="0"/>
          <a:lstStyle/>
          <a:p>
            <a:endParaRPr/>
          </a:p>
        </p:txBody>
      </p:sp>
      <p:sp>
        <p:nvSpPr>
          <p:cNvPr id="38" name="object 38"/>
          <p:cNvSpPr txBox="1"/>
          <p:nvPr/>
        </p:nvSpPr>
        <p:spPr>
          <a:xfrm>
            <a:off x="379475" y="2087879"/>
            <a:ext cx="2144395" cy="510540"/>
          </a:xfrm>
          <a:prstGeom prst="rect">
            <a:avLst/>
          </a:prstGeom>
          <a:solidFill>
            <a:srgbClr val="00ADEE"/>
          </a:solidFill>
        </p:spPr>
        <p:txBody>
          <a:bodyPr vert="horz" wrap="square" lIns="0" tIns="103505" rIns="0" bIns="0" rtlCol="0">
            <a:spAutoFit/>
          </a:bodyPr>
          <a:lstStyle/>
          <a:p>
            <a:pPr marL="90805">
              <a:lnSpc>
                <a:spcPct val="100000"/>
              </a:lnSpc>
              <a:spcBef>
                <a:spcPts val="815"/>
              </a:spcBef>
            </a:pPr>
            <a:r>
              <a:rPr sz="1800" spc="-10" dirty="0">
                <a:solidFill>
                  <a:srgbClr val="FFFFFF"/>
                </a:solidFill>
                <a:latin typeface="Calibri"/>
                <a:cs typeface="Calibri"/>
              </a:rPr>
              <a:t>Grow </a:t>
            </a:r>
            <a:r>
              <a:rPr sz="1800" spc="-5" dirty="0">
                <a:solidFill>
                  <a:srgbClr val="FFFFFF"/>
                </a:solidFill>
                <a:latin typeface="Calibri"/>
                <a:cs typeface="Calibri"/>
              </a:rPr>
              <a:t>Our</a:t>
            </a:r>
            <a:r>
              <a:rPr sz="1800" spc="-70" dirty="0">
                <a:solidFill>
                  <a:srgbClr val="FFFFFF"/>
                </a:solidFill>
                <a:latin typeface="Calibri"/>
                <a:cs typeface="Calibri"/>
              </a:rPr>
              <a:t> </a:t>
            </a:r>
            <a:r>
              <a:rPr sz="1800" spc="-5" dirty="0">
                <a:solidFill>
                  <a:srgbClr val="FFFFFF"/>
                </a:solidFill>
                <a:latin typeface="Calibri"/>
                <a:cs typeface="Calibri"/>
              </a:rPr>
              <a:t>Business</a:t>
            </a:r>
            <a:endParaRPr sz="1800">
              <a:latin typeface="Calibri"/>
              <a:cs typeface="Calibri"/>
            </a:endParaRPr>
          </a:p>
        </p:txBody>
      </p:sp>
      <p:sp>
        <p:nvSpPr>
          <p:cNvPr id="39" name="object 39"/>
          <p:cNvSpPr/>
          <p:nvPr/>
        </p:nvSpPr>
        <p:spPr>
          <a:xfrm>
            <a:off x="336804" y="4398264"/>
            <a:ext cx="2229612" cy="595884"/>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291084" y="4447032"/>
            <a:ext cx="2304288" cy="565404"/>
          </a:xfrm>
          <a:prstGeom prst="rect">
            <a:avLst/>
          </a:prstGeom>
          <a:blipFill>
            <a:blip r:embed="rId13" cstate="print"/>
            <a:stretch>
              <a:fillRect/>
            </a:stretch>
          </a:blipFill>
        </p:spPr>
        <p:txBody>
          <a:bodyPr wrap="square" lIns="0" tIns="0" rIns="0" bIns="0" rtlCol="0"/>
          <a:lstStyle/>
          <a:p>
            <a:endParaRPr/>
          </a:p>
        </p:txBody>
      </p:sp>
      <p:sp>
        <p:nvSpPr>
          <p:cNvPr id="41" name="object 41"/>
          <p:cNvSpPr/>
          <p:nvPr/>
        </p:nvSpPr>
        <p:spPr>
          <a:xfrm>
            <a:off x="379475" y="4418076"/>
            <a:ext cx="2144395" cy="510540"/>
          </a:xfrm>
          <a:custGeom>
            <a:avLst/>
            <a:gdLst/>
            <a:ahLst/>
            <a:cxnLst/>
            <a:rect l="l" t="t" r="r" b="b"/>
            <a:pathLst>
              <a:path w="2144395" h="510539">
                <a:moveTo>
                  <a:pt x="0" y="510540"/>
                </a:moveTo>
                <a:lnTo>
                  <a:pt x="2144268" y="510540"/>
                </a:lnTo>
                <a:lnTo>
                  <a:pt x="2144268" y="0"/>
                </a:lnTo>
                <a:lnTo>
                  <a:pt x="0" y="0"/>
                </a:lnTo>
                <a:lnTo>
                  <a:pt x="0" y="510540"/>
                </a:lnTo>
                <a:close/>
              </a:path>
            </a:pathLst>
          </a:custGeom>
          <a:solidFill>
            <a:srgbClr val="00ADEE"/>
          </a:solidFill>
        </p:spPr>
        <p:txBody>
          <a:bodyPr wrap="square" lIns="0" tIns="0" rIns="0" bIns="0" rtlCol="0"/>
          <a:lstStyle/>
          <a:p>
            <a:endParaRPr/>
          </a:p>
        </p:txBody>
      </p:sp>
      <p:sp>
        <p:nvSpPr>
          <p:cNvPr id="42" name="object 42"/>
          <p:cNvSpPr txBox="1"/>
          <p:nvPr/>
        </p:nvSpPr>
        <p:spPr>
          <a:xfrm>
            <a:off x="458216" y="4522342"/>
            <a:ext cx="1969770" cy="298450"/>
          </a:xfrm>
          <a:prstGeom prst="rect">
            <a:avLst/>
          </a:prstGeom>
        </p:spPr>
        <p:txBody>
          <a:bodyPr vert="horz" wrap="square" lIns="0" tIns="0" rIns="0" bIns="0" rtlCol="0">
            <a:spAutoFit/>
          </a:bodyPr>
          <a:lstStyle/>
          <a:p>
            <a:pPr marL="12700">
              <a:lnSpc>
                <a:spcPct val="100000"/>
              </a:lnSpc>
            </a:pPr>
            <a:r>
              <a:rPr sz="1800" spc="-10" dirty="0">
                <a:solidFill>
                  <a:srgbClr val="FFFFFF"/>
                </a:solidFill>
                <a:latin typeface="Calibri"/>
                <a:cs typeface="Calibri"/>
              </a:rPr>
              <a:t>Grow </a:t>
            </a:r>
            <a:r>
              <a:rPr sz="1800" spc="-5" dirty="0">
                <a:solidFill>
                  <a:srgbClr val="FFFFFF"/>
                </a:solidFill>
                <a:latin typeface="Calibri"/>
                <a:cs typeface="Calibri"/>
              </a:rPr>
              <a:t>Our</a:t>
            </a:r>
            <a:r>
              <a:rPr sz="1800" spc="-45" dirty="0">
                <a:solidFill>
                  <a:srgbClr val="FFFFFF"/>
                </a:solidFill>
                <a:latin typeface="Calibri"/>
                <a:cs typeface="Calibri"/>
              </a:rPr>
              <a:t> </a:t>
            </a:r>
            <a:r>
              <a:rPr sz="1800" spc="-15" dirty="0">
                <a:solidFill>
                  <a:srgbClr val="FFFFFF"/>
                </a:solidFill>
                <a:latin typeface="Calibri"/>
                <a:cs typeface="Calibri"/>
              </a:rPr>
              <a:t>Customers</a:t>
            </a:r>
            <a:endParaRPr sz="1800">
              <a:latin typeface="Calibri"/>
              <a:cs typeface="Calibri"/>
            </a:endParaRPr>
          </a:p>
        </p:txBody>
      </p:sp>
      <p:sp>
        <p:nvSpPr>
          <p:cNvPr id="43" name="object 43"/>
          <p:cNvSpPr/>
          <p:nvPr/>
        </p:nvSpPr>
        <p:spPr>
          <a:xfrm>
            <a:off x="6609588" y="2068067"/>
            <a:ext cx="2226563" cy="595884"/>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6563868" y="2116835"/>
            <a:ext cx="2235707" cy="565403"/>
          </a:xfrm>
          <a:prstGeom prst="rect">
            <a:avLst/>
          </a:prstGeom>
          <a:blipFill>
            <a:blip r:embed="rId14" cstate="print"/>
            <a:stretch>
              <a:fillRect/>
            </a:stretch>
          </a:blipFill>
        </p:spPr>
        <p:txBody>
          <a:bodyPr wrap="square" lIns="0" tIns="0" rIns="0" bIns="0" rtlCol="0"/>
          <a:lstStyle/>
          <a:p>
            <a:endParaRPr/>
          </a:p>
        </p:txBody>
      </p:sp>
      <p:sp>
        <p:nvSpPr>
          <p:cNvPr id="45" name="object 45"/>
          <p:cNvSpPr txBox="1"/>
          <p:nvPr/>
        </p:nvSpPr>
        <p:spPr>
          <a:xfrm>
            <a:off x="6652259" y="2087879"/>
            <a:ext cx="2141220" cy="510540"/>
          </a:xfrm>
          <a:prstGeom prst="rect">
            <a:avLst/>
          </a:prstGeom>
          <a:solidFill>
            <a:srgbClr val="00ADEE"/>
          </a:solidFill>
        </p:spPr>
        <p:txBody>
          <a:bodyPr vert="horz" wrap="square" lIns="0" tIns="103505" rIns="0" bIns="0" rtlCol="0">
            <a:spAutoFit/>
          </a:bodyPr>
          <a:lstStyle/>
          <a:p>
            <a:pPr marL="92075">
              <a:lnSpc>
                <a:spcPct val="100000"/>
              </a:lnSpc>
              <a:spcBef>
                <a:spcPts val="815"/>
              </a:spcBef>
            </a:pPr>
            <a:r>
              <a:rPr sz="1800" spc="-10" dirty="0">
                <a:solidFill>
                  <a:srgbClr val="FFFFFF"/>
                </a:solidFill>
                <a:latin typeface="Calibri"/>
                <a:cs typeface="Calibri"/>
              </a:rPr>
              <a:t>Grow </a:t>
            </a:r>
            <a:r>
              <a:rPr sz="1800" spc="-5" dirty="0">
                <a:solidFill>
                  <a:srgbClr val="FFFFFF"/>
                </a:solidFill>
                <a:latin typeface="Calibri"/>
                <a:cs typeface="Calibri"/>
              </a:rPr>
              <a:t>Our</a:t>
            </a:r>
            <a:r>
              <a:rPr sz="1800" spc="-80" dirty="0">
                <a:solidFill>
                  <a:srgbClr val="FFFFFF"/>
                </a:solidFill>
                <a:latin typeface="Calibri"/>
                <a:cs typeface="Calibri"/>
              </a:rPr>
              <a:t> </a:t>
            </a:r>
            <a:r>
              <a:rPr sz="1800" spc="-5" dirty="0">
                <a:solidFill>
                  <a:srgbClr val="FFFFFF"/>
                </a:solidFill>
                <a:latin typeface="Calibri"/>
                <a:cs typeface="Calibri"/>
              </a:rPr>
              <a:t>Capability</a:t>
            </a:r>
            <a:endParaRPr sz="1800">
              <a:latin typeface="Calibri"/>
              <a:cs typeface="Calibri"/>
            </a:endParaRPr>
          </a:p>
        </p:txBody>
      </p:sp>
      <p:sp>
        <p:nvSpPr>
          <p:cNvPr id="46" name="object 46"/>
          <p:cNvSpPr/>
          <p:nvPr/>
        </p:nvSpPr>
        <p:spPr>
          <a:xfrm>
            <a:off x="6609588" y="4398264"/>
            <a:ext cx="2226563" cy="595884"/>
          </a:xfrm>
          <a:prstGeom prst="rect">
            <a:avLst/>
          </a:prstGeom>
          <a:blipFill>
            <a:blip r:embed="rId11" cstate="print"/>
            <a:stretch>
              <a:fillRect/>
            </a:stretch>
          </a:blipFill>
        </p:spPr>
        <p:txBody>
          <a:bodyPr wrap="square" lIns="0" tIns="0" rIns="0" bIns="0" rtlCol="0"/>
          <a:lstStyle/>
          <a:p>
            <a:endParaRPr/>
          </a:p>
        </p:txBody>
      </p:sp>
      <p:sp>
        <p:nvSpPr>
          <p:cNvPr id="47" name="object 47"/>
          <p:cNvSpPr/>
          <p:nvPr/>
        </p:nvSpPr>
        <p:spPr>
          <a:xfrm>
            <a:off x="6563868" y="4447032"/>
            <a:ext cx="1952244" cy="565404"/>
          </a:xfrm>
          <a:prstGeom prst="rect">
            <a:avLst/>
          </a:prstGeom>
          <a:blipFill>
            <a:blip r:embed="rId15" cstate="print"/>
            <a:stretch>
              <a:fillRect/>
            </a:stretch>
          </a:blipFill>
        </p:spPr>
        <p:txBody>
          <a:bodyPr wrap="square" lIns="0" tIns="0" rIns="0" bIns="0" rtlCol="0"/>
          <a:lstStyle/>
          <a:p>
            <a:endParaRPr/>
          </a:p>
        </p:txBody>
      </p:sp>
      <p:sp>
        <p:nvSpPr>
          <p:cNvPr id="48" name="object 48"/>
          <p:cNvSpPr txBox="1"/>
          <p:nvPr/>
        </p:nvSpPr>
        <p:spPr>
          <a:xfrm>
            <a:off x="6652259" y="4418076"/>
            <a:ext cx="2141220" cy="510540"/>
          </a:xfrm>
          <a:prstGeom prst="rect">
            <a:avLst/>
          </a:prstGeom>
          <a:solidFill>
            <a:srgbClr val="00ADEE"/>
          </a:solidFill>
        </p:spPr>
        <p:txBody>
          <a:bodyPr vert="horz" wrap="square" lIns="0" tIns="104139" rIns="0" bIns="0" rtlCol="0">
            <a:spAutoFit/>
          </a:bodyPr>
          <a:lstStyle/>
          <a:p>
            <a:pPr marL="92075">
              <a:lnSpc>
                <a:spcPct val="100000"/>
              </a:lnSpc>
              <a:spcBef>
                <a:spcPts val="819"/>
              </a:spcBef>
            </a:pPr>
            <a:r>
              <a:rPr sz="1800" spc="-10" dirty="0">
                <a:solidFill>
                  <a:srgbClr val="FFFFFF"/>
                </a:solidFill>
                <a:latin typeface="Calibri"/>
                <a:cs typeface="Calibri"/>
              </a:rPr>
              <a:t>Grow </a:t>
            </a:r>
            <a:r>
              <a:rPr sz="1800" spc="-5" dirty="0">
                <a:solidFill>
                  <a:srgbClr val="FFFFFF"/>
                </a:solidFill>
                <a:latin typeface="Calibri"/>
                <a:cs typeface="Calibri"/>
              </a:rPr>
              <a:t>Our</a:t>
            </a:r>
            <a:r>
              <a:rPr sz="1800" spc="-75" dirty="0">
                <a:solidFill>
                  <a:srgbClr val="FFFFFF"/>
                </a:solidFill>
                <a:latin typeface="Calibri"/>
                <a:cs typeface="Calibri"/>
              </a:rPr>
              <a:t> </a:t>
            </a:r>
            <a:r>
              <a:rPr sz="1800" spc="-10" dirty="0">
                <a:solidFill>
                  <a:srgbClr val="FFFFFF"/>
                </a:solidFill>
                <a:latin typeface="Calibri"/>
                <a:cs typeface="Calibri"/>
              </a:rPr>
              <a:t>People</a:t>
            </a:r>
            <a:endParaRPr sz="1800">
              <a:latin typeface="Calibri"/>
              <a:cs typeface="Calibri"/>
            </a:endParaRPr>
          </a:p>
        </p:txBody>
      </p:sp>
      <p:sp>
        <p:nvSpPr>
          <p:cNvPr id="49" name="object 49"/>
          <p:cNvSpPr txBox="1">
            <a:spLocks noGrp="1"/>
          </p:cNvSpPr>
          <p:nvPr>
            <p:ph type="title"/>
          </p:nvPr>
        </p:nvSpPr>
        <p:spPr>
          <a:xfrm>
            <a:off x="1531366" y="353821"/>
            <a:ext cx="4957445" cy="521334"/>
          </a:xfrm>
          <a:prstGeom prst="rect">
            <a:avLst/>
          </a:prstGeom>
        </p:spPr>
        <p:txBody>
          <a:bodyPr vert="horz" wrap="square" lIns="0" tIns="0" rIns="0" bIns="0" rtlCol="0">
            <a:spAutoFit/>
          </a:bodyPr>
          <a:lstStyle/>
          <a:p>
            <a:pPr marL="12700">
              <a:lnSpc>
                <a:spcPct val="100000"/>
              </a:lnSpc>
            </a:pPr>
            <a:r>
              <a:rPr dirty="0"/>
              <a:t>So </a:t>
            </a:r>
            <a:r>
              <a:rPr spc="-10" dirty="0"/>
              <a:t>where </a:t>
            </a:r>
            <a:r>
              <a:rPr spc="5" dirty="0"/>
              <a:t>is </a:t>
            </a:r>
            <a:r>
              <a:rPr dirty="0"/>
              <a:t>Ballance</a:t>
            </a:r>
            <a:r>
              <a:rPr spc="-60" dirty="0"/>
              <a:t> </a:t>
            </a:r>
            <a:r>
              <a:rPr dirty="0"/>
              <a:t>Heading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11695" y="5804915"/>
            <a:ext cx="2432685" cy="1053465"/>
          </a:xfrm>
          <a:custGeom>
            <a:avLst/>
            <a:gdLst/>
            <a:ahLst/>
            <a:cxnLst/>
            <a:rect l="l" t="t" r="r" b="b"/>
            <a:pathLst>
              <a:path w="2432684" h="1053465">
                <a:moveTo>
                  <a:pt x="0" y="1053084"/>
                </a:moveTo>
                <a:lnTo>
                  <a:pt x="2432304" y="1053084"/>
                </a:lnTo>
                <a:lnTo>
                  <a:pt x="2432304" y="0"/>
                </a:lnTo>
                <a:lnTo>
                  <a:pt x="0" y="0"/>
                </a:lnTo>
                <a:lnTo>
                  <a:pt x="0" y="1053084"/>
                </a:lnTo>
                <a:close/>
              </a:path>
            </a:pathLst>
          </a:custGeom>
          <a:solidFill>
            <a:srgbClr val="FFFFFF"/>
          </a:solidFill>
        </p:spPr>
        <p:txBody>
          <a:bodyPr wrap="square" lIns="0" tIns="0" rIns="0" bIns="0" rtlCol="0"/>
          <a:lstStyle/>
          <a:p>
            <a:endParaRPr/>
          </a:p>
        </p:txBody>
      </p:sp>
      <p:sp>
        <p:nvSpPr>
          <p:cNvPr id="3" name="object 3"/>
          <p:cNvSpPr txBox="1"/>
          <p:nvPr/>
        </p:nvSpPr>
        <p:spPr>
          <a:xfrm>
            <a:off x="4521200" y="6554114"/>
            <a:ext cx="102870" cy="203200"/>
          </a:xfrm>
          <a:prstGeom prst="rect">
            <a:avLst/>
          </a:prstGeom>
        </p:spPr>
        <p:txBody>
          <a:bodyPr vert="horz" wrap="square" lIns="0" tIns="0" rIns="0" bIns="0" rtlCol="0">
            <a:spAutoFit/>
          </a:bodyPr>
          <a:lstStyle/>
          <a:p>
            <a:pPr marL="12700">
              <a:lnSpc>
                <a:spcPct val="100000"/>
              </a:lnSpc>
            </a:pPr>
            <a:r>
              <a:rPr sz="1200" dirty="0">
                <a:solidFill>
                  <a:srgbClr val="888888"/>
                </a:solidFill>
                <a:latin typeface="Calibri"/>
                <a:cs typeface="Calibri"/>
              </a:rPr>
              <a:t>5</a:t>
            </a:r>
            <a:endParaRPr sz="1200">
              <a:latin typeface="Calibri"/>
              <a:cs typeface="Calibri"/>
            </a:endParaRPr>
          </a:p>
        </p:txBody>
      </p:sp>
      <p:sp>
        <p:nvSpPr>
          <p:cNvPr id="4" name="object 4"/>
          <p:cNvSpPr/>
          <p:nvPr/>
        </p:nvSpPr>
        <p:spPr>
          <a:xfrm>
            <a:off x="6798564" y="2031492"/>
            <a:ext cx="2231135" cy="80467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6845807" y="2055876"/>
            <a:ext cx="2136775" cy="710565"/>
          </a:xfrm>
          <a:prstGeom prst="rect">
            <a:avLst/>
          </a:prstGeom>
          <a:solidFill>
            <a:srgbClr val="79C143"/>
          </a:solidFill>
          <a:ln w="9144">
            <a:solidFill>
              <a:srgbClr val="3E515B"/>
            </a:solidFill>
          </a:ln>
        </p:spPr>
        <p:txBody>
          <a:bodyPr vert="horz" wrap="square" lIns="0" tIns="3810" rIns="0" bIns="0" rtlCol="0">
            <a:spAutoFit/>
          </a:bodyPr>
          <a:lstStyle/>
          <a:p>
            <a:pPr>
              <a:lnSpc>
                <a:spcPct val="100000"/>
              </a:lnSpc>
              <a:spcBef>
                <a:spcPts val="30"/>
              </a:spcBef>
            </a:pPr>
            <a:endParaRPr sz="1450">
              <a:latin typeface="Times New Roman"/>
              <a:cs typeface="Times New Roman"/>
            </a:endParaRPr>
          </a:p>
          <a:p>
            <a:pPr marL="167005">
              <a:lnSpc>
                <a:spcPct val="100000"/>
              </a:lnSpc>
              <a:spcBef>
                <a:spcPts val="5"/>
              </a:spcBef>
            </a:pPr>
            <a:r>
              <a:rPr sz="1600" spc="-10" dirty="0">
                <a:solidFill>
                  <a:srgbClr val="FFFFFF"/>
                </a:solidFill>
                <a:latin typeface="Calibri"/>
                <a:cs typeface="Calibri"/>
              </a:rPr>
              <a:t>Process Simplification</a:t>
            </a:r>
            <a:endParaRPr sz="1600">
              <a:latin typeface="Calibri"/>
              <a:cs typeface="Calibri"/>
            </a:endParaRPr>
          </a:p>
        </p:txBody>
      </p:sp>
      <p:sp>
        <p:nvSpPr>
          <p:cNvPr id="6" name="object 6"/>
          <p:cNvSpPr/>
          <p:nvPr/>
        </p:nvSpPr>
        <p:spPr>
          <a:xfrm>
            <a:off x="6798564" y="3398520"/>
            <a:ext cx="2231135" cy="141884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838188" y="3546347"/>
            <a:ext cx="2084831" cy="115214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845807" y="3422903"/>
            <a:ext cx="2136775" cy="1324610"/>
          </a:xfrm>
          <a:custGeom>
            <a:avLst/>
            <a:gdLst/>
            <a:ahLst/>
            <a:cxnLst/>
            <a:rect l="l" t="t" r="r" b="b"/>
            <a:pathLst>
              <a:path w="2136775" h="1324610">
                <a:moveTo>
                  <a:pt x="0" y="1324356"/>
                </a:moveTo>
                <a:lnTo>
                  <a:pt x="2136648" y="1324356"/>
                </a:lnTo>
                <a:lnTo>
                  <a:pt x="2136648" y="0"/>
                </a:lnTo>
                <a:lnTo>
                  <a:pt x="0" y="0"/>
                </a:lnTo>
                <a:lnTo>
                  <a:pt x="0" y="1324356"/>
                </a:lnTo>
                <a:close/>
              </a:path>
            </a:pathLst>
          </a:custGeom>
          <a:solidFill>
            <a:srgbClr val="FFFFFF"/>
          </a:solidFill>
        </p:spPr>
        <p:txBody>
          <a:bodyPr wrap="square" lIns="0" tIns="0" rIns="0" bIns="0" rtlCol="0"/>
          <a:lstStyle/>
          <a:p>
            <a:endParaRPr/>
          </a:p>
        </p:txBody>
      </p:sp>
      <p:sp>
        <p:nvSpPr>
          <p:cNvPr id="9" name="object 9"/>
          <p:cNvSpPr txBox="1"/>
          <p:nvPr/>
        </p:nvSpPr>
        <p:spPr>
          <a:xfrm>
            <a:off x="6845807" y="3422903"/>
            <a:ext cx="2136775" cy="1324610"/>
          </a:xfrm>
          <a:prstGeom prst="rect">
            <a:avLst/>
          </a:prstGeom>
          <a:solidFill>
            <a:srgbClr val="FFFFFF"/>
          </a:solidFill>
          <a:ln w="9144">
            <a:solidFill>
              <a:srgbClr val="3E515B"/>
            </a:solidFill>
          </a:ln>
        </p:spPr>
        <p:txBody>
          <a:bodyPr vert="horz" wrap="square" lIns="0" tIns="2540" rIns="0" bIns="0" rtlCol="0">
            <a:spAutoFit/>
          </a:bodyPr>
          <a:lstStyle/>
          <a:p>
            <a:pPr>
              <a:lnSpc>
                <a:spcPct val="100000"/>
              </a:lnSpc>
              <a:spcBef>
                <a:spcPts val="20"/>
              </a:spcBef>
            </a:pPr>
            <a:endParaRPr sz="1100">
              <a:latin typeface="Times New Roman"/>
              <a:cs typeface="Times New Roman"/>
            </a:endParaRPr>
          </a:p>
          <a:p>
            <a:pPr marL="259715" marR="172720" indent="-172720">
              <a:lnSpc>
                <a:spcPct val="100000"/>
              </a:lnSpc>
              <a:buFont typeface="Wingdings"/>
              <a:buChar char=""/>
              <a:tabLst>
                <a:tab pos="259715" algn="l"/>
              </a:tabLst>
            </a:pPr>
            <a:r>
              <a:rPr sz="800" spc="-5" dirty="0">
                <a:latin typeface="Calibri"/>
                <a:cs typeface="Calibri"/>
              </a:rPr>
              <a:t>Implement </a:t>
            </a:r>
            <a:r>
              <a:rPr sz="800" dirty="0">
                <a:latin typeface="Calibri"/>
                <a:cs typeface="Calibri"/>
              </a:rPr>
              <a:t>SAP, </a:t>
            </a:r>
            <a:r>
              <a:rPr sz="800" spc="-5" dirty="0">
                <a:latin typeface="Calibri"/>
                <a:cs typeface="Calibri"/>
              </a:rPr>
              <a:t>Microsoft </a:t>
            </a:r>
            <a:r>
              <a:rPr sz="800" dirty="0">
                <a:latin typeface="Calibri"/>
                <a:cs typeface="Calibri"/>
              </a:rPr>
              <a:t>and </a:t>
            </a:r>
            <a:r>
              <a:rPr sz="800" spc="-5" dirty="0">
                <a:latin typeface="Calibri"/>
                <a:cs typeface="Calibri"/>
              </a:rPr>
              <a:t>other  solutions that will simplify </a:t>
            </a:r>
            <a:r>
              <a:rPr sz="800" dirty="0">
                <a:latin typeface="Calibri"/>
                <a:cs typeface="Calibri"/>
              </a:rPr>
              <a:t>and </a:t>
            </a:r>
            <a:r>
              <a:rPr sz="800" spc="-5" dirty="0">
                <a:latin typeface="Calibri"/>
                <a:cs typeface="Calibri"/>
              </a:rPr>
              <a:t>automate  our business processes (CRM, Simple  Finance, Simple Logistics, Predictive  Maintenance </a:t>
            </a:r>
            <a:r>
              <a:rPr sz="800" dirty="0">
                <a:latin typeface="Calibri"/>
                <a:cs typeface="Calibri"/>
              </a:rPr>
              <a:t>and</a:t>
            </a:r>
            <a:r>
              <a:rPr sz="800" spc="-35" dirty="0">
                <a:latin typeface="Calibri"/>
                <a:cs typeface="Calibri"/>
              </a:rPr>
              <a:t> </a:t>
            </a:r>
            <a:r>
              <a:rPr sz="800" spc="-5" dirty="0">
                <a:latin typeface="Calibri"/>
                <a:cs typeface="Calibri"/>
              </a:rPr>
              <a:t>others)</a:t>
            </a:r>
            <a:endParaRPr sz="800">
              <a:latin typeface="Calibri"/>
              <a:cs typeface="Calibri"/>
            </a:endParaRPr>
          </a:p>
          <a:p>
            <a:pPr marL="259715" marR="429895" indent="-172720">
              <a:lnSpc>
                <a:spcPct val="100000"/>
              </a:lnSpc>
              <a:buFont typeface="Wingdings"/>
              <a:buChar char=""/>
              <a:tabLst>
                <a:tab pos="259715" algn="l"/>
              </a:tabLst>
            </a:pPr>
            <a:r>
              <a:rPr sz="800" spc="-5" dirty="0">
                <a:latin typeface="Calibri"/>
                <a:cs typeface="Calibri"/>
              </a:rPr>
              <a:t>Mobilise key business solutions to  increase productivity </a:t>
            </a:r>
            <a:r>
              <a:rPr sz="800" dirty="0">
                <a:latin typeface="Calibri"/>
                <a:cs typeface="Calibri"/>
              </a:rPr>
              <a:t>and </a:t>
            </a:r>
            <a:r>
              <a:rPr sz="800" spc="-5" dirty="0">
                <a:latin typeface="Calibri"/>
                <a:cs typeface="Calibri"/>
              </a:rPr>
              <a:t>reduce  duplication</a:t>
            </a:r>
            <a:endParaRPr sz="800">
              <a:latin typeface="Calibri"/>
              <a:cs typeface="Calibri"/>
            </a:endParaRPr>
          </a:p>
        </p:txBody>
      </p:sp>
      <p:sp>
        <p:nvSpPr>
          <p:cNvPr id="10" name="object 10"/>
          <p:cNvSpPr/>
          <p:nvPr/>
        </p:nvSpPr>
        <p:spPr>
          <a:xfrm>
            <a:off x="4386071" y="2031492"/>
            <a:ext cx="2234183" cy="809243"/>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454652" y="2087879"/>
            <a:ext cx="2142744" cy="755903"/>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4433315" y="2055876"/>
            <a:ext cx="2139950" cy="715010"/>
          </a:xfrm>
          <a:prstGeom prst="rect">
            <a:avLst/>
          </a:prstGeom>
          <a:solidFill>
            <a:srgbClr val="79C143"/>
          </a:solidFill>
          <a:ln w="9144">
            <a:solidFill>
              <a:srgbClr val="3E515B"/>
            </a:solidFill>
          </a:ln>
        </p:spPr>
        <p:txBody>
          <a:bodyPr vert="horz" wrap="square" lIns="0" tIns="95885" rIns="0" bIns="0" rtlCol="0">
            <a:spAutoFit/>
          </a:bodyPr>
          <a:lstStyle/>
          <a:p>
            <a:pPr marL="181610">
              <a:lnSpc>
                <a:spcPct val="100000"/>
              </a:lnSpc>
              <a:spcBef>
                <a:spcPts val="755"/>
              </a:spcBef>
            </a:pPr>
            <a:r>
              <a:rPr sz="1600" spc="-10" dirty="0">
                <a:solidFill>
                  <a:srgbClr val="FFFFFF"/>
                </a:solidFill>
                <a:latin typeface="Calibri"/>
                <a:cs typeface="Calibri"/>
              </a:rPr>
              <a:t>Knowledge Growth</a:t>
            </a:r>
            <a:r>
              <a:rPr sz="1600" spc="-5" dirty="0">
                <a:solidFill>
                  <a:srgbClr val="FFFFFF"/>
                </a:solidFill>
                <a:latin typeface="Calibri"/>
                <a:cs typeface="Calibri"/>
              </a:rPr>
              <a:t> &amp;</a:t>
            </a:r>
            <a:endParaRPr sz="1600">
              <a:latin typeface="Calibri"/>
              <a:cs typeface="Calibri"/>
            </a:endParaRPr>
          </a:p>
          <a:p>
            <a:pPr marL="244475">
              <a:lnSpc>
                <a:spcPct val="100000"/>
              </a:lnSpc>
            </a:pPr>
            <a:r>
              <a:rPr sz="1600" spc="-10" dirty="0">
                <a:solidFill>
                  <a:srgbClr val="FFFFFF"/>
                </a:solidFill>
                <a:latin typeface="Calibri"/>
                <a:cs typeface="Calibri"/>
              </a:rPr>
              <a:t>Information</a:t>
            </a:r>
            <a:r>
              <a:rPr sz="1600" spc="-70" dirty="0">
                <a:solidFill>
                  <a:srgbClr val="FFFFFF"/>
                </a:solidFill>
                <a:latin typeface="Calibri"/>
                <a:cs typeface="Calibri"/>
              </a:rPr>
              <a:t> </a:t>
            </a:r>
            <a:r>
              <a:rPr sz="1600" spc="-10" dirty="0">
                <a:solidFill>
                  <a:srgbClr val="FFFFFF"/>
                </a:solidFill>
                <a:latin typeface="Calibri"/>
                <a:cs typeface="Calibri"/>
              </a:rPr>
              <a:t>Sharing</a:t>
            </a:r>
            <a:endParaRPr sz="1600">
              <a:latin typeface="Calibri"/>
              <a:cs typeface="Calibri"/>
            </a:endParaRPr>
          </a:p>
        </p:txBody>
      </p:sp>
      <p:sp>
        <p:nvSpPr>
          <p:cNvPr id="13" name="object 13"/>
          <p:cNvSpPr/>
          <p:nvPr/>
        </p:nvSpPr>
        <p:spPr>
          <a:xfrm>
            <a:off x="4386071" y="3410711"/>
            <a:ext cx="2234183" cy="1418844"/>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425696" y="3499103"/>
            <a:ext cx="2170176" cy="1274064"/>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4433315" y="3435096"/>
            <a:ext cx="2139950" cy="1324610"/>
          </a:xfrm>
          <a:custGeom>
            <a:avLst/>
            <a:gdLst/>
            <a:ahLst/>
            <a:cxnLst/>
            <a:rect l="l" t="t" r="r" b="b"/>
            <a:pathLst>
              <a:path w="2139950" h="1324610">
                <a:moveTo>
                  <a:pt x="0" y="1324355"/>
                </a:moveTo>
                <a:lnTo>
                  <a:pt x="2139695" y="1324355"/>
                </a:lnTo>
                <a:lnTo>
                  <a:pt x="2139695" y="0"/>
                </a:lnTo>
                <a:lnTo>
                  <a:pt x="0" y="0"/>
                </a:lnTo>
                <a:lnTo>
                  <a:pt x="0" y="1324355"/>
                </a:lnTo>
                <a:close/>
              </a:path>
            </a:pathLst>
          </a:custGeom>
          <a:solidFill>
            <a:srgbClr val="FFFFFF"/>
          </a:solidFill>
        </p:spPr>
        <p:txBody>
          <a:bodyPr wrap="square" lIns="0" tIns="0" rIns="0" bIns="0" rtlCol="0"/>
          <a:lstStyle/>
          <a:p>
            <a:endParaRPr/>
          </a:p>
        </p:txBody>
      </p:sp>
      <p:sp>
        <p:nvSpPr>
          <p:cNvPr id="16" name="object 16"/>
          <p:cNvSpPr txBox="1"/>
          <p:nvPr/>
        </p:nvSpPr>
        <p:spPr>
          <a:xfrm>
            <a:off x="4433315" y="3435096"/>
            <a:ext cx="2139950" cy="1324610"/>
          </a:xfrm>
          <a:prstGeom prst="rect">
            <a:avLst/>
          </a:prstGeom>
          <a:solidFill>
            <a:srgbClr val="FFFFFF"/>
          </a:solidFill>
          <a:ln w="9144">
            <a:solidFill>
              <a:srgbClr val="3E515B"/>
            </a:solidFill>
          </a:ln>
        </p:spPr>
        <p:txBody>
          <a:bodyPr vert="horz" wrap="square" lIns="0" tIns="0" rIns="0" bIns="0" rtlCol="0">
            <a:spAutoFit/>
          </a:bodyPr>
          <a:lstStyle/>
          <a:p>
            <a:pPr>
              <a:lnSpc>
                <a:spcPct val="100000"/>
              </a:lnSpc>
            </a:pPr>
            <a:endParaRPr sz="700">
              <a:latin typeface="Times New Roman"/>
              <a:cs typeface="Times New Roman"/>
            </a:endParaRPr>
          </a:p>
          <a:p>
            <a:pPr marL="260350" indent="-172720">
              <a:lnSpc>
                <a:spcPct val="100000"/>
              </a:lnSpc>
              <a:buFont typeface="Wingdings"/>
              <a:buChar char=""/>
              <a:tabLst>
                <a:tab pos="260350" algn="l"/>
              </a:tabLst>
            </a:pPr>
            <a:r>
              <a:rPr sz="800" spc="-5" dirty="0">
                <a:latin typeface="Calibri"/>
                <a:cs typeface="Calibri"/>
              </a:rPr>
              <a:t>Implement </a:t>
            </a:r>
            <a:r>
              <a:rPr sz="800" dirty="0">
                <a:latin typeface="Calibri"/>
                <a:cs typeface="Calibri"/>
              </a:rPr>
              <a:t>a </a:t>
            </a:r>
            <a:r>
              <a:rPr sz="800" spc="-5" dirty="0">
                <a:latin typeface="Calibri"/>
                <a:cs typeface="Calibri"/>
              </a:rPr>
              <a:t>scalable ‘Big Data’ platform</a:t>
            </a:r>
            <a:r>
              <a:rPr sz="800" spc="30" dirty="0">
                <a:latin typeface="Calibri"/>
                <a:cs typeface="Calibri"/>
              </a:rPr>
              <a:t> </a:t>
            </a:r>
            <a:r>
              <a:rPr sz="800" dirty="0">
                <a:latin typeface="Calibri"/>
                <a:cs typeface="Calibri"/>
              </a:rPr>
              <a:t>&amp;</a:t>
            </a:r>
            <a:endParaRPr sz="800">
              <a:latin typeface="Calibri"/>
              <a:cs typeface="Calibri"/>
            </a:endParaRPr>
          </a:p>
          <a:p>
            <a:pPr marL="260350">
              <a:lnSpc>
                <a:spcPct val="100000"/>
              </a:lnSpc>
            </a:pPr>
            <a:r>
              <a:rPr sz="800" spc="-5" dirty="0">
                <a:latin typeface="Calibri"/>
                <a:cs typeface="Calibri"/>
              </a:rPr>
              <a:t>business intelligence</a:t>
            </a:r>
            <a:r>
              <a:rPr sz="800" spc="15" dirty="0">
                <a:latin typeface="Calibri"/>
                <a:cs typeface="Calibri"/>
              </a:rPr>
              <a:t> </a:t>
            </a:r>
            <a:r>
              <a:rPr sz="800" spc="-5" dirty="0">
                <a:latin typeface="Calibri"/>
                <a:cs typeface="Calibri"/>
              </a:rPr>
              <a:t>capability</a:t>
            </a:r>
            <a:endParaRPr sz="800">
              <a:latin typeface="Calibri"/>
              <a:cs typeface="Calibri"/>
            </a:endParaRPr>
          </a:p>
          <a:p>
            <a:pPr marL="260350" marR="427990" indent="-172720">
              <a:lnSpc>
                <a:spcPct val="100000"/>
              </a:lnSpc>
              <a:buFont typeface="Wingdings"/>
              <a:buChar char=""/>
              <a:tabLst>
                <a:tab pos="260350" algn="l"/>
              </a:tabLst>
            </a:pPr>
            <a:r>
              <a:rPr sz="800" spc="-5" dirty="0">
                <a:latin typeface="Calibri"/>
                <a:cs typeface="Calibri"/>
              </a:rPr>
              <a:t>Implement knowledge sharing </a:t>
            </a:r>
            <a:r>
              <a:rPr sz="800" dirty="0">
                <a:latin typeface="Calibri"/>
                <a:cs typeface="Calibri"/>
              </a:rPr>
              <a:t>and  </a:t>
            </a:r>
            <a:r>
              <a:rPr sz="800" spc="-5" dirty="0">
                <a:latin typeface="Calibri"/>
                <a:cs typeface="Calibri"/>
              </a:rPr>
              <a:t>collaboration</a:t>
            </a:r>
            <a:r>
              <a:rPr sz="800" spc="-20" dirty="0">
                <a:latin typeface="Calibri"/>
                <a:cs typeface="Calibri"/>
              </a:rPr>
              <a:t> </a:t>
            </a:r>
            <a:r>
              <a:rPr sz="800" spc="-5" dirty="0">
                <a:latin typeface="Calibri"/>
                <a:cs typeface="Calibri"/>
              </a:rPr>
              <a:t>solutions</a:t>
            </a:r>
            <a:endParaRPr sz="800">
              <a:latin typeface="Calibri"/>
              <a:cs typeface="Calibri"/>
            </a:endParaRPr>
          </a:p>
          <a:p>
            <a:pPr marL="260350" marR="118745" indent="-172720">
              <a:lnSpc>
                <a:spcPct val="100000"/>
              </a:lnSpc>
              <a:buFont typeface="Wingdings"/>
              <a:buChar char=""/>
              <a:tabLst>
                <a:tab pos="260350" algn="l"/>
              </a:tabLst>
            </a:pPr>
            <a:r>
              <a:rPr sz="800" spc="-5" dirty="0">
                <a:latin typeface="Calibri"/>
                <a:cs typeface="Calibri"/>
              </a:rPr>
              <a:t>Mine data to seek out product </a:t>
            </a:r>
            <a:r>
              <a:rPr sz="800" dirty="0">
                <a:latin typeface="Calibri"/>
                <a:cs typeface="Calibri"/>
              </a:rPr>
              <a:t>and </a:t>
            </a:r>
            <a:r>
              <a:rPr sz="800" spc="-5" dirty="0">
                <a:latin typeface="Calibri"/>
                <a:cs typeface="Calibri"/>
              </a:rPr>
              <a:t>service  value-add</a:t>
            </a:r>
            <a:r>
              <a:rPr sz="800" spc="-35" dirty="0">
                <a:latin typeface="Calibri"/>
                <a:cs typeface="Calibri"/>
              </a:rPr>
              <a:t> </a:t>
            </a:r>
            <a:r>
              <a:rPr sz="800" spc="-5" dirty="0">
                <a:latin typeface="Calibri"/>
                <a:cs typeface="Calibri"/>
              </a:rPr>
              <a:t>opportunities</a:t>
            </a:r>
            <a:endParaRPr sz="800">
              <a:latin typeface="Calibri"/>
              <a:cs typeface="Calibri"/>
            </a:endParaRPr>
          </a:p>
          <a:p>
            <a:pPr marL="260350" indent="-172720">
              <a:lnSpc>
                <a:spcPct val="100000"/>
              </a:lnSpc>
              <a:buFont typeface="Wingdings"/>
              <a:buChar char=""/>
              <a:tabLst>
                <a:tab pos="260350" algn="l"/>
              </a:tabLst>
            </a:pPr>
            <a:r>
              <a:rPr sz="800" spc="-5" dirty="0">
                <a:latin typeface="Calibri"/>
                <a:cs typeface="Calibri"/>
              </a:rPr>
              <a:t>Develop </a:t>
            </a:r>
            <a:r>
              <a:rPr sz="800" dirty="0">
                <a:latin typeface="Calibri"/>
                <a:cs typeface="Calibri"/>
              </a:rPr>
              <a:t>API and </a:t>
            </a:r>
            <a:r>
              <a:rPr sz="800" spc="-5" dirty="0">
                <a:latin typeface="Calibri"/>
                <a:cs typeface="Calibri"/>
              </a:rPr>
              <a:t>integration</a:t>
            </a:r>
            <a:r>
              <a:rPr sz="800" spc="-15" dirty="0">
                <a:latin typeface="Calibri"/>
                <a:cs typeface="Calibri"/>
              </a:rPr>
              <a:t> </a:t>
            </a:r>
            <a:r>
              <a:rPr sz="800" spc="-5" dirty="0">
                <a:latin typeface="Calibri"/>
                <a:cs typeface="Calibri"/>
              </a:rPr>
              <a:t>strategy</a:t>
            </a:r>
            <a:endParaRPr sz="800">
              <a:latin typeface="Calibri"/>
              <a:cs typeface="Calibri"/>
            </a:endParaRPr>
          </a:p>
          <a:p>
            <a:pPr marL="260350" marR="225425" indent="-172720">
              <a:lnSpc>
                <a:spcPct val="100000"/>
              </a:lnSpc>
              <a:buFont typeface="Wingdings"/>
              <a:buChar char=""/>
              <a:tabLst>
                <a:tab pos="260350" algn="l"/>
              </a:tabLst>
            </a:pPr>
            <a:r>
              <a:rPr sz="800" spc="-5" dirty="0">
                <a:latin typeface="Calibri"/>
                <a:cs typeface="Calibri"/>
              </a:rPr>
              <a:t>Build beneficial partnerships with other  data</a:t>
            </a:r>
            <a:r>
              <a:rPr sz="800" spc="-90" dirty="0">
                <a:latin typeface="Calibri"/>
                <a:cs typeface="Calibri"/>
              </a:rPr>
              <a:t> </a:t>
            </a:r>
            <a:r>
              <a:rPr sz="800" spc="-5" dirty="0">
                <a:latin typeface="Calibri"/>
                <a:cs typeface="Calibri"/>
              </a:rPr>
              <a:t>providers</a:t>
            </a:r>
            <a:endParaRPr sz="800">
              <a:latin typeface="Calibri"/>
              <a:cs typeface="Calibri"/>
            </a:endParaRPr>
          </a:p>
        </p:txBody>
      </p:sp>
      <p:sp>
        <p:nvSpPr>
          <p:cNvPr id="17" name="object 17"/>
          <p:cNvSpPr/>
          <p:nvPr/>
        </p:nvSpPr>
        <p:spPr>
          <a:xfrm>
            <a:off x="2007107" y="2031492"/>
            <a:ext cx="2232660" cy="809243"/>
          </a:xfrm>
          <a:prstGeom prst="rect">
            <a:avLst/>
          </a:prstGeom>
          <a:blipFill>
            <a:blip r:embed="rId9" cstate="print"/>
            <a:stretch>
              <a:fillRect/>
            </a:stretch>
          </a:blipFill>
        </p:spPr>
        <p:txBody>
          <a:bodyPr wrap="square" lIns="0" tIns="0" rIns="0" bIns="0" rtlCol="0"/>
          <a:lstStyle/>
          <a:p>
            <a:endParaRPr/>
          </a:p>
        </p:txBody>
      </p:sp>
      <p:sp>
        <p:nvSpPr>
          <p:cNvPr id="18" name="object 18"/>
          <p:cNvSpPr txBox="1"/>
          <p:nvPr/>
        </p:nvSpPr>
        <p:spPr>
          <a:xfrm>
            <a:off x="2054351" y="2055876"/>
            <a:ext cx="2138680" cy="715010"/>
          </a:xfrm>
          <a:prstGeom prst="rect">
            <a:avLst/>
          </a:prstGeom>
          <a:solidFill>
            <a:srgbClr val="79C143"/>
          </a:solidFill>
          <a:ln w="9144">
            <a:solidFill>
              <a:srgbClr val="3E515B"/>
            </a:solidFill>
          </a:ln>
        </p:spPr>
        <p:txBody>
          <a:bodyPr vert="horz" wrap="square" lIns="0" tIns="6350" rIns="0" bIns="0" rtlCol="0">
            <a:spAutoFit/>
          </a:bodyPr>
          <a:lstStyle/>
          <a:p>
            <a:pPr>
              <a:lnSpc>
                <a:spcPct val="100000"/>
              </a:lnSpc>
              <a:spcBef>
                <a:spcPts val="50"/>
              </a:spcBef>
            </a:pPr>
            <a:endParaRPr sz="1450">
              <a:latin typeface="Times New Roman"/>
              <a:cs typeface="Times New Roman"/>
            </a:endParaRPr>
          </a:p>
          <a:p>
            <a:pPr marL="187960">
              <a:lnSpc>
                <a:spcPct val="100000"/>
              </a:lnSpc>
              <a:spcBef>
                <a:spcPts val="5"/>
              </a:spcBef>
            </a:pPr>
            <a:r>
              <a:rPr sz="1600" spc="-10" dirty="0">
                <a:solidFill>
                  <a:srgbClr val="FFFFFF"/>
                </a:solidFill>
                <a:latin typeface="Calibri"/>
                <a:cs typeface="Calibri"/>
              </a:rPr>
              <a:t>Customer</a:t>
            </a:r>
            <a:r>
              <a:rPr sz="1600" spc="-55" dirty="0">
                <a:solidFill>
                  <a:srgbClr val="FFFFFF"/>
                </a:solidFill>
                <a:latin typeface="Calibri"/>
                <a:cs typeface="Calibri"/>
              </a:rPr>
              <a:t> </a:t>
            </a:r>
            <a:r>
              <a:rPr sz="1600" spc="-5" dirty="0">
                <a:solidFill>
                  <a:srgbClr val="FFFFFF"/>
                </a:solidFill>
                <a:latin typeface="Calibri"/>
                <a:cs typeface="Calibri"/>
              </a:rPr>
              <a:t>Experience</a:t>
            </a:r>
            <a:endParaRPr sz="1600">
              <a:latin typeface="Calibri"/>
              <a:cs typeface="Calibri"/>
            </a:endParaRPr>
          </a:p>
        </p:txBody>
      </p:sp>
      <p:sp>
        <p:nvSpPr>
          <p:cNvPr id="19" name="object 19"/>
          <p:cNvSpPr/>
          <p:nvPr/>
        </p:nvSpPr>
        <p:spPr>
          <a:xfrm>
            <a:off x="2008632" y="173735"/>
            <a:ext cx="7027164" cy="519684"/>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3485388" y="208788"/>
            <a:ext cx="4073652" cy="512064"/>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055876" y="198120"/>
            <a:ext cx="6932930" cy="425450"/>
          </a:xfrm>
          <a:custGeom>
            <a:avLst/>
            <a:gdLst/>
            <a:ahLst/>
            <a:cxnLst/>
            <a:rect l="l" t="t" r="r" b="b"/>
            <a:pathLst>
              <a:path w="6932930" h="425450">
                <a:moveTo>
                  <a:pt x="6861809" y="0"/>
                </a:moveTo>
                <a:lnTo>
                  <a:pt x="70866" y="0"/>
                </a:lnTo>
                <a:lnTo>
                  <a:pt x="43291" y="5572"/>
                </a:lnTo>
                <a:lnTo>
                  <a:pt x="20764" y="20764"/>
                </a:lnTo>
                <a:lnTo>
                  <a:pt x="5572" y="43291"/>
                </a:lnTo>
                <a:lnTo>
                  <a:pt x="0" y="70865"/>
                </a:lnTo>
                <a:lnTo>
                  <a:pt x="0" y="354329"/>
                </a:lnTo>
                <a:lnTo>
                  <a:pt x="5572" y="381904"/>
                </a:lnTo>
                <a:lnTo>
                  <a:pt x="20764" y="404431"/>
                </a:lnTo>
                <a:lnTo>
                  <a:pt x="43291" y="419623"/>
                </a:lnTo>
                <a:lnTo>
                  <a:pt x="70866" y="425195"/>
                </a:lnTo>
                <a:lnTo>
                  <a:pt x="6861809" y="425195"/>
                </a:lnTo>
                <a:lnTo>
                  <a:pt x="6889384" y="419623"/>
                </a:lnTo>
                <a:lnTo>
                  <a:pt x="6911911" y="404431"/>
                </a:lnTo>
                <a:lnTo>
                  <a:pt x="6927103" y="381904"/>
                </a:lnTo>
                <a:lnTo>
                  <a:pt x="6932676" y="354329"/>
                </a:lnTo>
                <a:lnTo>
                  <a:pt x="6932676" y="70865"/>
                </a:lnTo>
                <a:lnTo>
                  <a:pt x="6927103" y="43291"/>
                </a:lnTo>
                <a:lnTo>
                  <a:pt x="6911911" y="20764"/>
                </a:lnTo>
                <a:lnTo>
                  <a:pt x="6889384" y="5572"/>
                </a:lnTo>
                <a:lnTo>
                  <a:pt x="6861809" y="0"/>
                </a:lnTo>
                <a:close/>
              </a:path>
            </a:pathLst>
          </a:custGeom>
          <a:solidFill>
            <a:srgbClr val="00ADEE"/>
          </a:solidFill>
        </p:spPr>
        <p:txBody>
          <a:bodyPr wrap="square" lIns="0" tIns="0" rIns="0" bIns="0" rtlCol="0"/>
          <a:lstStyle/>
          <a:p>
            <a:endParaRPr/>
          </a:p>
        </p:txBody>
      </p:sp>
      <p:sp>
        <p:nvSpPr>
          <p:cNvPr id="22" name="object 22"/>
          <p:cNvSpPr/>
          <p:nvPr/>
        </p:nvSpPr>
        <p:spPr>
          <a:xfrm>
            <a:off x="2055876" y="198120"/>
            <a:ext cx="6932930" cy="425450"/>
          </a:xfrm>
          <a:custGeom>
            <a:avLst/>
            <a:gdLst/>
            <a:ahLst/>
            <a:cxnLst/>
            <a:rect l="l" t="t" r="r" b="b"/>
            <a:pathLst>
              <a:path w="6932930" h="425450">
                <a:moveTo>
                  <a:pt x="0" y="70865"/>
                </a:moveTo>
                <a:lnTo>
                  <a:pt x="5572" y="43291"/>
                </a:lnTo>
                <a:lnTo>
                  <a:pt x="20764" y="20764"/>
                </a:lnTo>
                <a:lnTo>
                  <a:pt x="43291" y="5572"/>
                </a:lnTo>
                <a:lnTo>
                  <a:pt x="70866" y="0"/>
                </a:lnTo>
                <a:lnTo>
                  <a:pt x="6861809" y="0"/>
                </a:lnTo>
                <a:lnTo>
                  <a:pt x="6889384" y="5572"/>
                </a:lnTo>
                <a:lnTo>
                  <a:pt x="6911911" y="20764"/>
                </a:lnTo>
                <a:lnTo>
                  <a:pt x="6927103" y="43291"/>
                </a:lnTo>
                <a:lnTo>
                  <a:pt x="6932676" y="70865"/>
                </a:lnTo>
                <a:lnTo>
                  <a:pt x="6932676" y="354329"/>
                </a:lnTo>
                <a:lnTo>
                  <a:pt x="6927103" y="381904"/>
                </a:lnTo>
                <a:lnTo>
                  <a:pt x="6911911" y="404431"/>
                </a:lnTo>
                <a:lnTo>
                  <a:pt x="6889384" y="419623"/>
                </a:lnTo>
                <a:lnTo>
                  <a:pt x="6861809" y="425195"/>
                </a:lnTo>
                <a:lnTo>
                  <a:pt x="70866" y="425195"/>
                </a:lnTo>
                <a:lnTo>
                  <a:pt x="43291" y="419623"/>
                </a:lnTo>
                <a:lnTo>
                  <a:pt x="20764" y="404431"/>
                </a:lnTo>
                <a:lnTo>
                  <a:pt x="5572" y="381904"/>
                </a:lnTo>
                <a:lnTo>
                  <a:pt x="0" y="354329"/>
                </a:lnTo>
                <a:lnTo>
                  <a:pt x="0" y="70865"/>
                </a:lnTo>
                <a:close/>
              </a:path>
            </a:pathLst>
          </a:custGeom>
          <a:ln w="9144">
            <a:solidFill>
              <a:srgbClr val="3E515B"/>
            </a:solidFill>
          </a:ln>
        </p:spPr>
        <p:txBody>
          <a:bodyPr wrap="square" lIns="0" tIns="0" rIns="0" bIns="0" rtlCol="0"/>
          <a:lstStyle/>
          <a:p>
            <a:endParaRPr/>
          </a:p>
        </p:txBody>
      </p:sp>
      <p:sp>
        <p:nvSpPr>
          <p:cNvPr id="23" name="object 23"/>
          <p:cNvSpPr txBox="1"/>
          <p:nvPr/>
        </p:nvSpPr>
        <p:spPr>
          <a:xfrm>
            <a:off x="3637915" y="276605"/>
            <a:ext cx="3768090" cy="266700"/>
          </a:xfrm>
          <a:prstGeom prst="rect">
            <a:avLst/>
          </a:prstGeom>
        </p:spPr>
        <p:txBody>
          <a:bodyPr vert="horz" wrap="square" lIns="0" tIns="0" rIns="0" bIns="0" rtlCol="0">
            <a:spAutoFit/>
          </a:bodyPr>
          <a:lstStyle/>
          <a:p>
            <a:pPr marL="12700">
              <a:lnSpc>
                <a:spcPct val="100000"/>
              </a:lnSpc>
            </a:pPr>
            <a:r>
              <a:rPr sz="1600" spc="-5" dirty="0">
                <a:solidFill>
                  <a:srgbClr val="FFFFFF"/>
                </a:solidFill>
                <a:latin typeface="Calibri"/>
                <a:cs typeface="Calibri"/>
              </a:rPr>
              <a:t>Digitising Ballance </a:t>
            </a:r>
            <a:r>
              <a:rPr sz="1600" spc="-15" dirty="0">
                <a:solidFill>
                  <a:srgbClr val="FFFFFF"/>
                </a:solidFill>
                <a:latin typeface="Calibri"/>
                <a:cs typeface="Calibri"/>
              </a:rPr>
              <a:t>for </a:t>
            </a:r>
            <a:r>
              <a:rPr sz="1600" spc="-10" dirty="0">
                <a:solidFill>
                  <a:srgbClr val="FFFFFF"/>
                </a:solidFill>
                <a:latin typeface="Calibri"/>
                <a:cs typeface="Calibri"/>
              </a:rPr>
              <a:t>Competitive</a:t>
            </a:r>
            <a:r>
              <a:rPr sz="1600" spc="-5" dirty="0">
                <a:solidFill>
                  <a:srgbClr val="FFFFFF"/>
                </a:solidFill>
                <a:latin typeface="Calibri"/>
                <a:cs typeface="Calibri"/>
              </a:rPr>
              <a:t> </a:t>
            </a:r>
            <a:r>
              <a:rPr sz="1600" spc="-10" dirty="0">
                <a:solidFill>
                  <a:srgbClr val="FFFFFF"/>
                </a:solidFill>
                <a:latin typeface="Calibri"/>
                <a:cs typeface="Calibri"/>
              </a:rPr>
              <a:t>Advantage</a:t>
            </a:r>
            <a:endParaRPr sz="1600">
              <a:latin typeface="Calibri"/>
              <a:cs typeface="Calibri"/>
            </a:endParaRPr>
          </a:p>
        </p:txBody>
      </p:sp>
      <p:sp>
        <p:nvSpPr>
          <p:cNvPr id="24" name="object 24"/>
          <p:cNvSpPr/>
          <p:nvPr/>
        </p:nvSpPr>
        <p:spPr>
          <a:xfrm>
            <a:off x="2008632" y="5375147"/>
            <a:ext cx="2232660" cy="1138428"/>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2077211" y="5440679"/>
            <a:ext cx="1897380" cy="1050036"/>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2055876" y="5399532"/>
            <a:ext cx="2138680" cy="1043940"/>
          </a:xfrm>
          <a:custGeom>
            <a:avLst/>
            <a:gdLst/>
            <a:ahLst/>
            <a:cxnLst/>
            <a:rect l="l" t="t" r="r" b="b"/>
            <a:pathLst>
              <a:path w="2138679" h="1043939">
                <a:moveTo>
                  <a:pt x="1964182" y="0"/>
                </a:moveTo>
                <a:lnTo>
                  <a:pt x="173990" y="0"/>
                </a:lnTo>
                <a:lnTo>
                  <a:pt x="127720" y="6211"/>
                </a:lnTo>
                <a:lnTo>
                  <a:pt x="86153" y="23744"/>
                </a:lnTo>
                <a:lnTo>
                  <a:pt x="50942" y="50942"/>
                </a:lnTo>
                <a:lnTo>
                  <a:pt x="23744" y="86153"/>
                </a:lnTo>
                <a:lnTo>
                  <a:pt x="6211" y="127720"/>
                </a:lnTo>
                <a:lnTo>
                  <a:pt x="0" y="173990"/>
                </a:lnTo>
                <a:lnTo>
                  <a:pt x="0" y="869950"/>
                </a:lnTo>
                <a:lnTo>
                  <a:pt x="6211" y="916202"/>
                </a:lnTo>
                <a:lnTo>
                  <a:pt x="23744" y="957764"/>
                </a:lnTo>
                <a:lnTo>
                  <a:pt x="50942" y="992978"/>
                </a:lnTo>
                <a:lnTo>
                  <a:pt x="86153" y="1020184"/>
                </a:lnTo>
                <a:lnTo>
                  <a:pt x="127720" y="1037724"/>
                </a:lnTo>
                <a:lnTo>
                  <a:pt x="173990" y="1043940"/>
                </a:lnTo>
                <a:lnTo>
                  <a:pt x="1964182" y="1043940"/>
                </a:lnTo>
                <a:lnTo>
                  <a:pt x="2010451" y="1037724"/>
                </a:lnTo>
                <a:lnTo>
                  <a:pt x="2052018" y="1020184"/>
                </a:lnTo>
                <a:lnTo>
                  <a:pt x="2087229" y="992978"/>
                </a:lnTo>
                <a:lnTo>
                  <a:pt x="2114427" y="957764"/>
                </a:lnTo>
                <a:lnTo>
                  <a:pt x="2131960" y="916202"/>
                </a:lnTo>
                <a:lnTo>
                  <a:pt x="2138172" y="869950"/>
                </a:lnTo>
                <a:lnTo>
                  <a:pt x="2138172" y="173990"/>
                </a:lnTo>
                <a:lnTo>
                  <a:pt x="2131960" y="127720"/>
                </a:lnTo>
                <a:lnTo>
                  <a:pt x="2114427" y="86153"/>
                </a:lnTo>
                <a:lnTo>
                  <a:pt x="2087229" y="50942"/>
                </a:lnTo>
                <a:lnTo>
                  <a:pt x="2052018" y="23744"/>
                </a:lnTo>
                <a:lnTo>
                  <a:pt x="2010451" y="6211"/>
                </a:lnTo>
                <a:lnTo>
                  <a:pt x="1964182" y="0"/>
                </a:lnTo>
                <a:close/>
              </a:path>
            </a:pathLst>
          </a:custGeom>
          <a:solidFill>
            <a:srgbClr val="00ADEE"/>
          </a:solidFill>
        </p:spPr>
        <p:txBody>
          <a:bodyPr wrap="square" lIns="0" tIns="0" rIns="0" bIns="0" rtlCol="0"/>
          <a:lstStyle/>
          <a:p>
            <a:endParaRPr/>
          </a:p>
        </p:txBody>
      </p:sp>
      <p:sp>
        <p:nvSpPr>
          <p:cNvPr id="27" name="object 27"/>
          <p:cNvSpPr/>
          <p:nvPr/>
        </p:nvSpPr>
        <p:spPr>
          <a:xfrm>
            <a:off x="2055876" y="5399532"/>
            <a:ext cx="2138680" cy="1043940"/>
          </a:xfrm>
          <a:custGeom>
            <a:avLst/>
            <a:gdLst/>
            <a:ahLst/>
            <a:cxnLst/>
            <a:rect l="l" t="t" r="r" b="b"/>
            <a:pathLst>
              <a:path w="2138679" h="1043939">
                <a:moveTo>
                  <a:pt x="0" y="173990"/>
                </a:moveTo>
                <a:lnTo>
                  <a:pt x="6211" y="127720"/>
                </a:lnTo>
                <a:lnTo>
                  <a:pt x="23744" y="86153"/>
                </a:lnTo>
                <a:lnTo>
                  <a:pt x="50942" y="50942"/>
                </a:lnTo>
                <a:lnTo>
                  <a:pt x="86153" y="23744"/>
                </a:lnTo>
                <a:lnTo>
                  <a:pt x="127720" y="6211"/>
                </a:lnTo>
                <a:lnTo>
                  <a:pt x="173990" y="0"/>
                </a:lnTo>
                <a:lnTo>
                  <a:pt x="1964182" y="0"/>
                </a:lnTo>
                <a:lnTo>
                  <a:pt x="2010451" y="6211"/>
                </a:lnTo>
                <a:lnTo>
                  <a:pt x="2052018" y="23744"/>
                </a:lnTo>
                <a:lnTo>
                  <a:pt x="2087229" y="50942"/>
                </a:lnTo>
                <a:lnTo>
                  <a:pt x="2114427" y="86153"/>
                </a:lnTo>
                <a:lnTo>
                  <a:pt x="2131960" y="127720"/>
                </a:lnTo>
                <a:lnTo>
                  <a:pt x="2138172" y="173990"/>
                </a:lnTo>
                <a:lnTo>
                  <a:pt x="2138172" y="869950"/>
                </a:lnTo>
                <a:lnTo>
                  <a:pt x="2131960" y="916202"/>
                </a:lnTo>
                <a:lnTo>
                  <a:pt x="2114427" y="957764"/>
                </a:lnTo>
                <a:lnTo>
                  <a:pt x="2087229" y="992978"/>
                </a:lnTo>
                <a:lnTo>
                  <a:pt x="2052018" y="1020184"/>
                </a:lnTo>
                <a:lnTo>
                  <a:pt x="2010451" y="1037724"/>
                </a:lnTo>
                <a:lnTo>
                  <a:pt x="1964182" y="1043940"/>
                </a:lnTo>
                <a:lnTo>
                  <a:pt x="173990" y="1043940"/>
                </a:lnTo>
                <a:lnTo>
                  <a:pt x="127720" y="1037724"/>
                </a:lnTo>
                <a:lnTo>
                  <a:pt x="86153" y="1020184"/>
                </a:lnTo>
                <a:lnTo>
                  <a:pt x="50942" y="992978"/>
                </a:lnTo>
                <a:lnTo>
                  <a:pt x="23744" y="957764"/>
                </a:lnTo>
                <a:lnTo>
                  <a:pt x="6211" y="916202"/>
                </a:lnTo>
                <a:lnTo>
                  <a:pt x="0" y="869950"/>
                </a:lnTo>
                <a:lnTo>
                  <a:pt x="0" y="173990"/>
                </a:lnTo>
                <a:close/>
              </a:path>
            </a:pathLst>
          </a:custGeom>
          <a:ln w="9144">
            <a:solidFill>
              <a:srgbClr val="3E515B"/>
            </a:solidFill>
          </a:ln>
        </p:spPr>
        <p:txBody>
          <a:bodyPr wrap="square" lIns="0" tIns="0" rIns="0" bIns="0" rtlCol="0"/>
          <a:lstStyle/>
          <a:p>
            <a:endParaRPr/>
          </a:p>
        </p:txBody>
      </p:sp>
      <p:sp>
        <p:nvSpPr>
          <p:cNvPr id="28" name="object 28"/>
          <p:cNvSpPr txBox="1"/>
          <p:nvPr/>
        </p:nvSpPr>
        <p:spPr>
          <a:xfrm>
            <a:off x="2185797" y="5494832"/>
            <a:ext cx="1646555" cy="858519"/>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100" dirty="0">
                <a:solidFill>
                  <a:srgbClr val="FFFFFF"/>
                </a:solidFill>
                <a:latin typeface="Calibri"/>
                <a:cs typeface="Calibri"/>
              </a:rPr>
              <a:t>Digital is the</a:t>
            </a:r>
            <a:r>
              <a:rPr sz="1100" spc="-140" dirty="0">
                <a:solidFill>
                  <a:srgbClr val="FFFFFF"/>
                </a:solidFill>
                <a:latin typeface="Calibri"/>
                <a:cs typeface="Calibri"/>
              </a:rPr>
              <a:t> </a:t>
            </a:r>
            <a:r>
              <a:rPr sz="1100" dirty="0">
                <a:solidFill>
                  <a:srgbClr val="FFFFFF"/>
                </a:solidFill>
                <a:latin typeface="Calibri"/>
                <a:cs typeface="Calibri"/>
              </a:rPr>
              <a:t>preferred</a:t>
            </a:r>
            <a:endParaRPr sz="1100">
              <a:latin typeface="Calibri"/>
              <a:cs typeface="Calibri"/>
            </a:endParaRPr>
          </a:p>
          <a:p>
            <a:pPr marR="21590" algn="ctr">
              <a:lnSpc>
                <a:spcPct val="100000"/>
              </a:lnSpc>
            </a:pPr>
            <a:r>
              <a:rPr sz="1100" dirty="0">
                <a:solidFill>
                  <a:srgbClr val="FFFFFF"/>
                </a:solidFill>
                <a:latin typeface="Calibri"/>
                <a:cs typeface="Calibri"/>
              </a:rPr>
              <a:t>customer</a:t>
            </a:r>
            <a:r>
              <a:rPr sz="1100" spc="-105" dirty="0">
                <a:solidFill>
                  <a:srgbClr val="FFFFFF"/>
                </a:solidFill>
                <a:latin typeface="Calibri"/>
                <a:cs typeface="Calibri"/>
              </a:rPr>
              <a:t> </a:t>
            </a:r>
            <a:r>
              <a:rPr sz="1100" dirty="0">
                <a:solidFill>
                  <a:srgbClr val="FFFFFF"/>
                </a:solidFill>
                <a:latin typeface="Calibri"/>
                <a:cs typeface="Calibri"/>
              </a:rPr>
              <a:t>channel</a:t>
            </a:r>
            <a:endParaRPr sz="1100">
              <a:latin typeface="Calibri"/>
              <a:cs typeface="Calibri"/>
            </a:endParaRPr>
          </a:p>
          <a:p>
            <a:pPr marL="299085" indent="-286385">
              <a:lnSpc>
                <a:spcPct val="100000"/>
              </a:lnSpc>
              <a:buFont typeface="Arial"/>
              <a:buChar char="•"/>
              <a:tabLst>
                <a:tab pos="299720" algn="l"/>
              </a:tabLst>
            </a:pPr>
            <a:r>
              <a:rPr sz="1100" dirty="0">
                <a:solidFill>
                  <a:srgbClr val="FFFFFF"/>
                </a:solidFill>
                <a:latin typeface="Calibri"/>
                <a:cs typeface="Calibri"/>
              </a:rPr>
              <a:t>NPS</a:t>
            </a:r>
            <a:r>
              <a:rPr sz="1100" spc="-85" dirty="0">
                <a:solidFill>
                  <a:srgbClr val="FFFFFF"/>
                </a:solidFill>
                <a:latin typeface="Calibri"/>
                <a:cs typeface="Calibri"/>
              </a:rPr>
              <a:t> </a:t>
            </a:r>
            <a:r>
              <a:rPr sz="1100" dirty="0">
                <a:solidFill>
                  <a:srgbClr val="FFFFFF"/>
                </a:solidFill>
                <a:latin typeface="Calibri"/>
                <a:cs typeface="Calibri"/>
              </a:rPr>
              <a:t>increases</a:t>
            </a:r>
            <a:endParaRPr sz="1100">
              <a:latin typeface="Calibri"/>
              <a:cs typeface="Calibri"/>
            </a:endParaRPr>
          </a:p>
          <a:p>
            <a:pPr marL="299085" marR="5080" indent="-286385">
              <a:lnSpc>
                <a:spcPct val="100000"/>
              </a:lnSpc>
              <a:buFont typeface="Arial"/>
              <a:buChar char="•"/>
              <a:tabLst>
                <a:tab pos="299720" algn="l"/>
              </a:tabLst>
            </a:pPr>
            <a:r>
              <a:rPr sz="1100" spc="5" dirty="0">
                <a:solidFill>
                  <a:srgbClr val="FFFFFF"/>
                </a:solidFill>
                <a:latin typeface="Calibri"/>
                <a:cs typeface="Calibri"/>
              </a:rPr>
              <a:t>75% </a:t>
            </a:r>
            <a:r>
              <a:rPr sz="1100" dirty="0">
                <a:solidFill>
                  <a:srgbClr val="FFFFFF"/>
                </a:solidFill>
                <a:latin typeface="Calibri"/>
                <a:cs typeface="Calibri"/>
              </a:rPr>
              <a:t>of transactions</a:t>
            </a:r>
            <a:r>
              <a:rPr sz="1100" spc="-130" dirty="0">
                <a:solidFill>
                  <a:srgbClr val="FFFFFF"/>
                </a:solidFill>
                <a:latin typeface="Calibri"/>
                <a:cs typeface="Calibri"/>
              </a:rPr>
              <a:t> </a:t>
            </a:r>
            <a:r>
              <a:rPr sz="1100" dirty="0">
                <a:solidFill>
                  <a:srgbClr val="FFFFFF"/>
                </a:solidFill>
                <a:latin typeface="Calibri"/>
                <a:cs typeface="Calibri"/>
              </a:rPr>
              <a:t>are  </a:t>
            </a:r>
            <a:r>
              <a:rPr sz="1100" spc="-5" dirty="0">
                <a:solidFill>
                  <a:srgbClr val="FFFFFF"/>
                </a:solidFill>
                <a:latin typeface="Calibri"/>
                <a:cs typeface="Calibri"/>
              </a:rPr>
              <a:t>digital  by</a:t>
            </a:r>
            <a:r>
              <a:rPr sz="1100" spc="-80" dirty="0">
                <a:solidFill>
                  <a:srgbClr val="FFFFFF"/>
                </a:solidFill>
                <a:latin typeface="Calibri"/>
                <a:cs typeface="Calibri"/>
              </a:rPr>
              <a:t> </a:t>
            </a:r>
            <a:r>
              <a:rPr sz="1100" spc="5" dirty="0">
                <a:solidFill>
                  <a:srgbClr val="FFFFFF"/>
                </a:solidFill>
                <a:latin typeface="Calibri"/>
                <a:cs typeface="Calibri"/>
              </a:rPr>
              <a:t>2020</a:t>
            </a:r>
            <a:endParaRPr sz="1100">
              <a:latin typeface="Calibri"/>
              <a:cs typeface="Calibri"/>
            </a:endParaRPr>
          </a:p>
        </p:txBody>
      </p:sp>
      <p:sp>
        <p:nvSpPr>
          <p:cNvPr id="29" name="object 29"/>
          <p:cNvSpPr/>
          <p:nvPr/>
        </p:nvSpPr>
        <p:spPr>
          <a:xfrm>
            <a:off x="2008632" y="3410711"/>
            <a:ext cx="2232660" cy="1418844"/>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2046732" y="3560064"/>
            <a:ext cx="2016251" cy="1030224"/>
          </a:xfrm>
          <a:prstGeom prst="rect">
            <a:avLst/>
          </a:prstGeom>
          <a:blipFill>
            <a:blip r:embed="rId15" cstate="print"/>
            <a:stretch>
              <a:fillRect/>
            </a:stretch>
          </a:blipFill>
        </p:spPr>
        <p:txBody>
          <a:bodyPr wrap="square" lIns="0" tIns="0" rIns="0" bIns="0" rtlCol="0"/>
          <a:lstStyle/>
          <a:p>
            <a:endParaRPr/>
          </a:p>
        </p:txBody>
      </p:sp>
      <p:sp>
        <p:nvSpPr>
          <p:cNvPr id="31" name="object 31"/>
          <p:cNvSpPr/>
          <p:nvPr/>
        </p:nvSpPr>
        <p:spPr>
          <a:xfrm>
            <a:off x="2055876" y="3435096"/>
            <a:ext cx="2138680" cy="1324610"/>
          </a:xfrm>
          <a:custGeom>
            <a:avLst/>
            <a:gdLst/>
            <a:ahLst/>
            <a:cxnLst/>
            <a:rect l="l" t="t" r="r" b="b"/>
            <a:pathLst>
              <a:path w="2138679" h="1324610">
                <a:moveTo>
                  <a:pt x="0" y="1324355"/>
                </a:moveTo>
                <a:lnTo>
                  <a:pt x="2138172" y="1324355"/>
                </a:lnTo>
                <a:lnTo>
                  <a:pt x="2138172" y="0"/>
                </a:lnTo>
                <a:lnTo>
                  <a:pt x="0" y="0"/>
                </a:lnTo>
                <a:lnTo>
                  <a:pt x="0" y="1324355"/>
                </a:lnTo>
                <a:close/>
              </a:path>
            </a:pathLst>
          </a:custGeom>
          <a:solidFill>
            <a:srgbClr val="FFFFFF"/>
          </a:solidFill>
        </p:spPr>
        <p:txBody>
          <a:bodyPr wrap="square" lIns="0" tIns="0" rIns="0" bIns="0" rtlCol="0"/>
          <a:lstStyle/>
          <a:p>
            <a:endParaRPr/>
          </a:p>
        </p:txBody>
      </p:sp>
      <p:sp>
        <p:nvSpPr>
          <p:cNvPr id="32" name="object 32"/>
          <p:cNvSpPr txBox="1"/>
          <p:nvPr/>
        </p:nvSpPr>
        <p:spPr>
          <a:xfrm>
            <a:off x="2055876" y="3435096"/>
            <a:ext cx="2138680" cy="1324610"/>
          </a:xfrm>
          <a:prstGeom prst="rect">
            <a:avLst/>
          </a:prstGeom>
          <a:solidFill>
            <a:srgbClr val="FFFFFF"/>
          </a:solidFill>
          <a:ln w="9144">
            <a:solidFill>
              <a:srgbClr val="3E515B"/>
            </a:solidFill>
          </a:ln>
        </p:spPr>
        <p:txBody>
          <a:bodyPr vert="horz" wrap="square" lIns="0" tIns="2540" rIns="0" bIns="0" rtlCol="0">
            <a:spAutoFit/>
          </a:bodyPr>
          <a:lstStyle/>
          <a:p>
            <a:pPr>
              <a:lnSpc>
                <a:spcPct val="100000"/>
              </a:lnSpc>
              <a:spcBef>
                <a:spcPts val="20"/>
              </a:spcBef>
            </a:pPr>
            <a:endParaRPr sz="1100">
              <a:latin typeface="Times New Roman"/>
              <a:cs typeface="Times New Roman"/>
            </a:endParaRPr>
          </a:p>
          <a:p>
            <a:pPr marL="259079" marR="246379" indent="-172085">
              <a:lnSpc>
                <a:spcPct val="100000"/>
              </a:lnSpc>
              <a:buFont typeface="Arial"/>
              <a:buChar char="•"/>
              <a:tabLst>
                <a:tab pos="259715" algn="l"/>
              </a:tabLst>
            </a:pPr>
            <a:r>
              <a:rPr sz="800" spc="-5" dirty="0">
                <a:latin typeface="Calibri"/>
                <a:cs typeface="Calibri"/>
              </a:rPr>
              <a:t>Complete Digital Strategies </a:t>
            </a:r>
            <a:r>
              <a:rPr sz="800" dirty="0">
                <a:latin typeface="Calibri"/>
                <a:cs typeface="Calibri"/>
              </a:rPr>
              <a:t>– </a:t>
            </a:r>
            <a:r>
              <a:rPr sz="800" spc="-5" dirty="0">
                <a:latin typeface="Calibri"/>
                <a:cs typeface="Calibri"/>
              </a:rPr>
              <a:t>align to  Customer Journey </a:t>
            </a:r>
            <a:r>
              <a:rPr sz="800" dirty="0">
                <a:latin typeface="Calibri"/>
                <a:cs typeface="Calibri"/>
              </a:rPr>
              <a:t>and </a:t>
            </a:r>
            <a:r>
              <a:rPr sz="800" spc="-5" dirty="0">
                <a:latin typeface="Calibri"/>
                <a:cs typeface="Calibri"/>
              </a:rPr>
              <a:t>Employee Value  Propositions</a:t>
            </a:r>
            <a:endParaRPr sz="800">
              <a:latin typeface="Calibri"/>
              <a:cs typeface="Calibri"/>
            </a:endParaRPr>
          </a:p>
          <a:p>
            <a:pPr marL="259079" indent="-172085">
              <a:lnSpc>
                <a:spcPct val="100000"/>
              </a:lnSpc>
              <a:buFont typeface="Arial"/>
              <a:buChar char="•"/>
              <a:tabLst>
                <a:tab pos="259715" algn="l"/>
              </a:tabLst>
            </a:pPr>
            <a:r>
              <a:rPr sz="800" spc="-5" dirty="0">
                <a:latin typeface="Calibri"/>
                <a:cs typeface="Calibri"/>
              </a:rPr>
              <a:t>Implement </a:t>
            </a:r>
            <a:r>
              <a:rPr sz="800" dirty="0">
                <a:latin typeface="Calibri"/>
                <a:cs typeface="Calibri"/>
              </a:rPr>
              <a:t>CRM</a:t>
            </a:r>
            <a:r>
              <a:rPr sz="800" spc="-65" dirty="0">
                <a:latin typeface="Calibri"/>
                <a:cs typeface="Calibri"/>
              </a:rPr>
              <a:t> </a:t>
            </a:r>
            <a:r>
              <a:rPr sz="800" spc="-5" dirty="0">
                <a:latin typeface="Calibri"/>
                <a:cs typeface="Calibri"/>
              </a:rPr>
              <a:t>solutions</a:t>
            </a:r>
            <a:endParaRPr sz="800">
              <a:latin typeface="Calibri"/>
              <a:cs typeface="Calibri"/>
            </a:endParaRPr>
          </a:p>
          <a:p>
            <a:pPr marL="259079" indent="-172085">
              <a:lnSpc>
                <a:spcPct val="100000"/>
              </a:lnSpc>
              <a:buFont typeface="Arial"/>
              <a:buChar char="•"/>
              <a:tabLst>
                <a:tab pos="259715" algn="l"/>
              </a:tabLst>
            </a:pPr>
            <a:r>
              <a:rPr sz="800" spc="-5" dirty="0">
                <a:latin typeface="Calibri"/>
                <a:cs typeface="Calibri"/>
              </a:rPr>
              <a:t>Implement </a:t>
            </a:r>
            <a:r>
              <a:rPr sz="800" dirty="0">
                <a:latin typeface="Calibri"/>
                <a:cs typeface="Calibri"/>
              </a:rPr>
              <a:t>an Omni </a:t>
            </a:r>
            <a:r>
              <a:rPr sz="800" spc="-5" dirty="0">
                <a:latin typeface="Calibri"/>
                <a:cs typeface="Calibri"/>
              </a:rPr>
              <a:t>Channel</a:t>
            </a:r>
            <a:r>
              <a:rPr sz="800" spc="-20" dirty="0">
                <a:latin typeface="Calibri"/>
                <a:cs typeface="Calibri"/>
              </a:rPr>
              <a:t> </a:t>
            </a:r>
            <a:r>
              <a:rPr sz="800" spc="-5" dirty="0">
                <a:latin typeface="Calibri"/>
                <a:cs typeface="Calibri"/>
              </a:rPr>
              <a:t>Platform</a:t>
            </a:r>
            <a:endParaRPr sz="800">
              <a:latin typeface="Calibri"/>
              <a:cs typeface="Calibri"/>
            </a:endParaRPr>
          </a:p>
          <a:p>
            <a:pPr marL="259079" marR="294640" indent="-172085">
              <a:lnSpc>
                <a:spcPct val="100000"/>
              </a:lnSpc>
              <a:buFont typeface="Arial"/>
              <a:buChar char="•"/>
              <a:tabLst>
                <a:tab pos="259715" algn="l"/>
              </a:tabLst>
            </a:pPr>
            <a:r>
              <a:rPr sz="800" spc="-5" dirty="0">
                <a:latin typeface="Calibri"/>
                <a:cs typeface="Calibri"/>
              </a:rPr>
              <a:t>Implement </a:t>
            </a:r>
            <a:r>
              <a:rPr sz="800" dirty="0">
                <a:latin typeface="Calibri"/>
                <a:cs typeface="Calibri"/>
              </a:rPr>
              <a:t>a </a:t>
            </a:r>
            <a:r>
              <a:rPr sz="800" spc="-5" dirty="0">
                <a:latin typeface="Calibri"/>
                <a:cs typeface="Calibri"/>
              </a:rPr>
              <a:t>geo-spatial platform </a:t>
            </a:r>
            <a:r>
              <a:rPr sz="800" dirty="0">
                <a:latin typeface="Calibri"/>
                <a:cs typeface="Calibri"/>
              </a:rPr>
              <a:t>and  </a:t>
            </a:r>
            <a:r>
              <a:rPr sz="800" spc="-5" dirty="0">
                <a:latin typeface="Calibri"/>
                <a:cs typeface="Calibri"/>
              </a:rPr>
              <a:t>capability</a:t>
            </a:r>
            <a:endParaRPr sz="800">
              <a:latin typeface="Calibri"/>
              <a:cs typeface="Calibri"/>
            </a:endParaRPr>
          </a:p>
        </p:txBody>
      </p:sp>
      <p:sp>
        <p:nvSpPr>
          <p:cNvPr id="33" name="object 33"/>
          <p:cNvSpPr/>
          <p:nvPr/>
        </p:nvSpPr>
        <p:spPr>
          <a:xfrm>
            <a:off x="4386071" y="5384291"/>
            <a:ext cx="2234183" cy="1156715"/>
          </a:xfrm>
          <a:prstGeom prst="rect">
            <a:avLst/>
          </a:prstGeom>
          <a:blipFill>
            <a:blip r:embed="rId16" cstate="print"/>
            <a:stretch>
              <a:fillRect/>
            </a:stretch>
          </a:blipFill>
        </p:spPr>
        <p:txBody>
          <a:bodyPr wrap="square" lIns="0" tIns="0" rIns="0" bIns="0" rtlCol="0"/>
          <a:lstStyle/>
          <a:p>
            <a:endParaRPr/>
          </a:p>
        </p:txBody>
      </p:sp>
      <p:sp>
        <p:nvSpPr>
          <p:cNvPr id="34" name="object 34"/>
          <p:cNvSpPr/>
          <p:nvPr/>
        </p:nvSpPr>
        <p:spPr>
          <a:xfrm>
            <a:off x="4456176" y="5375147"/>
            <a:ext cx="2129028" cy="1216152"/>
          </a:xfrm>
          <a:prstGeom prst="rect">
            <a:avLst/>
          </a:prstGeom>
          <a:blipFill>
            <a:blip r:embed="rId17" cstate="print"/>
            <a:stretch>
              <a:fillRect/>
            </a:stretch>
          </a:blipFill>
        </p:spPr>
        <p:txBody>
          <a:bodyPr wrap="square" lIns="0" tIns="0" rIns="0" bIns="0" rtlCol="0"/>
          <a:lstStyle/>
          <a:p>
            <a:endParaRPr/>
          </a:p>
        </p:txBody>
      </p:sp>
      <p:sp>
        <p:nvSpPr>
          <p:cNvPr id="35" name="object 35"/>
          <p:cNvSpPr/>
          <p:nvPr/>
        </p:nvSpPr>
        <p:spPr>
          <a:xfrm>
            <a:off x="4433315" y="5408676"/>
            <a:ext cx="2139950" cy="1062355"/>
          </a:xfrm>
          <a:custGeom>
            <a:avLst/>
            <a:gdLst/>
            <a:ahLst/>
            <a:cxnLst/>
            <a:rect l="l" t="t" r="r" b="b"/>
            <a:pathLst>
              <a:path w="2139950" h="1062354">
                <a:moveTo>
                  <a:pt x="1962658" y="0"/>
                </a:moveTo>
                <a:lnTo>
                  <a:pt x="177037" y="0"/>
                </a:lnTo>
                <a:lnTo>
                  <a:pt x="129969" y="6322"/>
                </a:lnTo>
                <a:lnTo>
                  <a:pt x="87677" y="24167"/>
                </a:lnTo>
                <a:lnTo>
                  <a:pt x="51847" y="51847"/>
                </a:lnTo>
                <a:lnTo>
                  <a:pt x="24167" y="87677"/>
                </a:lnTo>
                <a:lnTo>
                  <a:pt x="6322" y="129969"/>
                </a:lnTo>
                <a:lnTo>
                  <a:pt x="0" y="177037"/>
                </a:lnTo>
                <a:lnTo>
                  <a:pt x="0" y="885190"/>
                </a:lnTo>
                <a:lnTo>
                  <a:pt x="6322" y="932254"/>
                </a:lnTo>
                <a:lnTo>
                  <a:pt x="24167" y="974545"/>
                </a:lnTo>
                <a:lnTo>
                  <a:pt x="51847" y="1010375"/>
                </a:lnTo>
                <a:lnTo>
                  <a:pt x="87677" y="1038057"/>
                </a:lnTo>
                <a:lnTo>
                  <a:pt x="129969" y="1055904"/>
                </a:lnTo>
                <a:lnTo>
                  <a:pt x="177037" y="1062228"/>
                </a:lnTo>
                <a:lnTo>
                  <a:pt x="1962658" y="1062228"/>
                </a:lnTo>
                <a:lnTo>
                  <a:pt x="2009726" y="1055904"/>
                </a:lnTo>
                <a:lnTo>
                  <a:pt x="2052018" y="1038057"/>
                </a:lnTo>
                <a:lnTo>
                  <a:pt x="2087848" y="1010375"/>
                </a:lnTo>
                <a:lnTo>
                  <a:pt x="2115528" y="974545"/>
                </a:lnTo>
                <a:lnTo>
                  <a:pt x="2133373" y="932254"/>
                </a:lnTo>
                <a:lnTo>
                  <a:pt x="2139695" y="885190"/>
                </a:lnTo>
                <a:lnTo>
                  <a:pt x="2139695" y="177037"/>
                </a:lnTo>
                <a:lnTo>
                  <a:pt x="2133373" y="129969"/>
                </a:lnTo>
                <a:lnTo>
                  <a:pt x="2115528" y="87677"/>
                </a:lnTo>
                <a:lnTo>
                  <a:pt x="2087848" y="51847"/>
                </a:lnTo>
                <a:lnTo>
                  <a:pt x="2052018" y="24167"/>
                </a:lnTo>
                <a:lnTo>
                  <a:pt x="2009726" y="6322"/>
                </a:lnTo>
                <a:lnTo>
                  <a:pt x="1962658" y="0"/>
                </a:lnTo>
                <a:close/>
              </a:path>
            </a:pathLst>
          </a:custGeom>
          <a:solidFill>
            <a:srgbClr val="00ADEE"/>
          </a:solidFill>
        </p:spPr>
        <p:txBody>
          <a:bodyPr wrap="square" lIns="0" tIns="0" rIns="0" bIns="0" rtlCol="0"/>
          <a:lstStyle/>
          <a:p>
            <a:endParaRPr/>
          </a:p>
        </p:txBody>
      </p:sp>
      <p:sp>
        <p:nvSpPr>
          <p:cNvPr id="36" name="object 36"/>
          <p:cNvSpPr/>
          <p:nvPr/>
        </p:nvSpPr>
        <p:spPr>
          <a:xfrm>
            <a:off x="4433315" y="5408676"/>
            <a:ext cx="2139950" cy="1062355"/>
          </a:xfrm>
          <a:custGeom>
            <a:avLst/>
            <a:gdLst/>
            <a:ahLst/>
            <a:cxnLst/>
            <a:rect l="l" t="t" r="r" b="b"/>
            <a:pathLst>
              <a:path w="2139950" h="1062354">
                <a:moveTo>
                  <a:pt x="0" y="177037"/>
                </a:moveTo>
                <a:lnTo>
                  <a:pt x="6322" y="129969"/>
                </a:lnTo>
                <a:lnTo>
                  <a:pt x="24167" y="87677"/>
                </a:lnTo>
                <a:lnTo>
                  <a:pt x="51847" y="51847"/>
                </a:lnTo>
                <a:lnTo>
                  <a:pt x="87677" y="24167"/>
                </a:lnTo>
                <a:lnTo>
                  <a:pt x="129969" y="6322"/>
                </a:lnTo>
                <a:lnTo>
                  <a:pt x="177037" y="0"/>
                </a:lnTo>
                <a:lnTo>
                  <a:pt x="1962658" y="0"/>
                </a:lnTo>
                <a:lnTo>
                  <a:pt x="2009726" y="6322"/>
                </a:lnTo>
                <a:lnTo>
                  <a:pt x="2052018" y="24167"/>
                </a:lnTo>
                <a:lnTo>
                  <a:pt x="2087848" y="51847"/>
                </a:lnTo>
                <a:lnTo>
                  <a:pt x="2115528" y="87677"/>
                </a:lnTo>
                <a:lnTo>
                  <a:pt x="2133373" y="129969"/>
                </a:lnTo>
                <a:lnTo>
                  <a:pt x="2139695" y="177037"/>
                </a:lnTo>
                <a:lnTo>
                  <a:pt x="2139695" y="885190"/>
                </a:lnTo>
                <a:lnTo>
                  <a:pt x="2133373" y="932254"/>
                </a:lnTo>
                <a:lnTo>
                  <a:pt x="2115528" y="974545"/>
                </a:lnTo>
                <a:lnTo>
                  <a:pt x="2087848" y="1010375"/>
                </a:lnTo>
                <a:lnTo>
                  <a:pt x="2052018" y="1038057"/>
                </a:lnTo>
                <a:lnTo>
                  <a:pt x="2009726" y="1055904"/>
                </a:lnTo>
                <a:lnTo>
                  <a:pt x="1962658" y="1062228"/>
                </a:lnTo>
                <a:lnTo>
                  <a:pt x="177037" y="1062228"/>
                </a:lnTo>
                <a:lnTo>
                  <a:pt x="129969" y="1055904"/>
                </a:lnTo>
                <a:lnTo>
                  <a:pt x="87677" y="1038057"/>
                </a:lnTo>
                <a:lnTo>
                  <a:pt x="51847" y="1010375"/>
                </a:lnTo>
                <a:lnTo>
                  <a:pt x="24167" y="974545"/>
                </a:lnTo>
                <a:lnTo>
                  <a:pt x="6322" y="932254"/>
                </a:lnTo>
                <a:lnTo>
                  <a:pt x="0" y="885190"/>
                </a:lnTo>
                <a:lnTo>
                  <a:pt x="0" y="177037"/>
                </a:lnTo>
                <a:close/>
              </a:path>
            </a:pathLst>
          </a:custGeom>
          <a:ln w="9144">
            <a:solidFill>
              <a:srgbClr val="3E515B"/>
            </a:solidFill>
          </a:ln>
        </p:spPr>
        <p:txBody>
          <a:bodyPr wrap="square" lIns="0" tIns="0" rIns="0" bIns="0" rtlCol="0"/>
          <a:lstStyle/>
          <a:p>
            <a:endParaRPr/>
          </a:p>
        </p:txBody>
      </p:sp>
      <p:sp>
        <p:nvSpPr>
          <p:cNvPr id="37" name="object 37"/>
          <p:cNvSpPr txBox="1"/>
          <p:nvPr/>
        </p:nvSpPr>
        <p:spPr>
          <a:xfrm>
            <a:off x="4565141" y="5429250"/>
            <a:ext cx="1877695" cy="1026160"/>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sz="1100" dirty="0">
                <a:solidFill>
                  <a:srgbClr val="FFFFFF"/>
                </a:solidFill>
                <a:latin typeface="Calibri"/>
                <a:cs typeface="Calibri"/>
              </a:rPr>
              <a:t>Digital connects our  </a:t>
            </a:r>
            <a:r>
              <a:rPr sz="1100" spc="-5" dirty="0">
                <a:solidFill>
                  <a:srgbClr val="FFFFFF"/>
                </a:solidFill>
                <a:latin typeface="Calibri"/>
                <a:cs typeface="Calibri"/>
              </a:rPr>
              <a:t>communities </a:t>
            </a:r>
            <a:r>
              <a:rPr sz="1100" dirty="0">
                <a:solidFill>
                  <a:srgbClr val="FFFFFF"/>
                </a:solidFill>
                <a:latin typeface="Calibri"/>
                <a:cs typeface="Calibri"/>
              </a:rPr>
              <a:t>&amp; </a:t>
            </a:r>
            <a:r>
              <a:rPr sz="1100" spc="-5" dirty="0">
                <a:solidFill>
                  <a:srgbClr val="FFFFFF"/>
                </a:solidFill>
                <a:latin typeface="Calibri"/>
                <a:cs typeface="Calibri"/>
              </a:rPr>
              <a:t>delights</a:t>
            </a:r>
            <a:r>
              <a:rPr sz="1100" spc="-80" dirty="0">
                <a:solidFill>
                  <a:srgbClr val="FFFFFF"/>
                </a:solidFill>
                <a:latin typeface="Calibri"/>
                <a:cs typeface="Calibri"/>
              </a:rPr>
              <a:t> </a:t>
            </a:r>
            <a:r>
              <a:rPr sz="1100" dirty="0">
                <a:solidFill>
                  <a:srgbClr val="FFFFFF"/>
                </a:solidFill>
                <a:latin typeface="Calibri"/>
                <a:cs typeface="Calibri"/>
              </a:rPr>
              <a:t>our  </a:t>
            </a:r>
            <a:r>
              <a:rPr sz="1100" spc="-5" dirty="0">
                <a:solidFill>
                  <a:srgbClr val="FFFFFF"/>
                </a:solidFill>
                <a:latin typeface="Calibri"/>
                <a:cs typeface="Calibri"/>
              </a:rPr>
              <a:t>stakeholders</a:t>
            </a:r>
            <a:endParaRPr sz="1100">
              <a:latin typeface="Calibri"/>
              <a:cs typeface="Calibri"/>
            </a:endParaRPr>
          </a:p>
          <a:p>
            <a:pPr marL="299085" marR="145415" indent="-286385">
              <a:lnSpc>
                <a:spcPct val="100000"/>
              </a:lnSpc>
              <a:buFont typeface="Arial"/>
              <a:buChar char="•"/>
              <a:tabLst>
                <a:tab pos="299720" algn="l"/>
              </a:tabLst>
            </a:pPr>
            <a:r>
              <a:rPr sz="1100" spc="-5" dirty="0">
                <a:solidFill>
                  <a:srgbClr val="FFFFFF"/>
                </a:solidFill>
                <a:latin typeface="Calibri"/>
                <a:cs typeface="Calibri"/>
              </a:rPr>
              <a:t>Customers see value </a:t>
            </a:r>
            <a:r>
              <a:rPr sz="1100" dirty="0">
                <a:solidFill>
                  <a:srgbClr val="FFFFFF"/>
                </a:solidFill>
                <a:latin typeface="Calibri"/>
                <a:cs typeface="Calibri"/>
              </a:rPr>
              <a:t>in  </a:t>
            </a:r>
            <a:r>
              <a:rPr sz="1100" spc="-5" dirty="0">
                <a:solidFill>
                  <a:srgbClr val="FFFFFF"/>
                </a:solidFill>
                <a:latin typeface="Calibri"/>
                <a:cs typeface="Calibri"/>
              </a:rPr>
              <a:t>information </a:t>
            </a:r>
            <a:r>
              <a:rPr sz="1100" dirty="0">
                <a:solidFill>
                  <a:srgbClr val="FFFFFF"/>
                </a:solidFill>
                <a:latin typeface="Calibri"/>
                <a:cs typeface="Calibri"/>
              </a:rPr>
              <a:t>linked to</a:t>
            </a:r>
            <a:r>
              <a:rPr sz="1100" spc="-114" dirty="0">
                <a:solidFill>
                  <a:srgbClr val="FFFFFF"/>
                </a:solidFill>
                <a:latin typeface="Calibri"/>
                <a:cs typeface="Calibri"/>
              </a:rPr>
              <a:t> </a:t>
            </a:r>
            <a:r>
              <a:rPr sz="1100" dirty="0">
                <a:solidFill>
                  <a:srgbClr val="FFFFFF"/>
                </a:solidFill>
                <a:latin typeface="Calibri"/>
                <a:cs typeface="Calibri"/>
              </a:rPr>
              <a:t>our  products &amp;</a:t>
            </a:r>
            <a:r>
              <a:rPr sz="1100" spc="-140" dirty="0">
                <a:solidFill>
                  <a:srgbClr val="FFFFFF"/>
                </a:solidFill>
                <a:latin typeface="Calibri"/>
                <a:cs typeface="Calibri"/>
              </a:rPr>
              <a:t> </a:t>
            </a:r>
            <a:r>
              <a:rPr sz="1100" dirty="0">
                <a:solidFill>
                  <a:srgbClr val="FFFFFF"/>
                </a:solidFill>
                <a:latin typeface="Calibri"/>
                <a:cs typeface="Calibri"/>
              </a:rPr>
              <a:t>services</a:t>
            </a:r>
            <a:endParaRPr sz="1100">
              <a:latin typeface="Calibri"/>
              <a:cs typeface="Calibri"/>
            </a:endParaRPr>
          </a:p>
        </p:txBody>
      </p:sp>
      <p:sp>
        <p:nvSpPr>
          <p:cNvPr id="38" name="object 38"/>
          <p:cNvSpPr/>
          <p:nvPr/>
        </p:nvSpPr>
        <p:spPr>
          <a:xfrm>
            <a:off x="6803135" y="5384291"/>
            <a:ext cx="2232660" cy="1156715"/>
          </a:xfrm>
          <a:prstGeom prst="rect">
            <a:avLst/>
          </a:prstGeom>
          <a:blipFill>
            <a:blip r:embed="rId18" cstate="print"/>
            <a:stretch>
              <a:fillRect/>
            </a:stretch>
          </a:blipFill>
        </p:spPr>
        <p:txBody>
          <a:bodyPr wrap="square" lIns="0" tIns="0" rIns="0" bIns="0" rtlCol="0"/>
          <a:lstStyle/>
          <a:p>
            <a:endParaRPr/>
          </a:p>
        </p:txBody>
      </p:sp>
      <p:sp>
        <p:nvSpPr>
          <p:cNvPr id="39" name="object 39"/>
          <p:cNvSpPr/>
          <p:nvPr/>
        </p:nvSpPr>
        <p:spPr>
          <a:xfrm>
            <a:off x="6873240" y="5375147"/>
            <a:ext cx="1927859" cy="1048512"/>
          </a:xfrm>
          <a:prstGeom prst="rect">
            <a:avLst/>
          </a:prstGeom>
          <a:blipFill>
            <a:blip r:embed="rId19" cstate="print"/>
            <a:stretch>
              <a:fillRect/>
            </a:stretch>
          </a:blipFill>
        </p:spPr>
        <p:txBody>
          <a:bodyPr wrap="square" lIns="0" tIns="0" rIns="0" bIns="0" rtlCol="0"/>
          <a:lstStyle/>
          <a:p>
            <a:endParaRPr/>
          </a:p>
        </p:txBody>
      </p:sp>
      <p:sp>
        <p:nvSpPr>
          <p:cNvPr id="40" name="object 40"/>
          <p:cNvSpPr/>
          <p:nvPr/>
        </p:nvSpPr>
        <p:spPr>
          <a:xfrm>
            <a:off x="6850380" y="5408676"/>
            <a:ext cx="2138680" cy="1062355"/>
          </a:xfrm>
          <a:custGeom>
            <a:avLst/>
            <a:gdLst/>
            <a:ahLst/>
            <a:cxnLst/>
            <a:rect l="l" t="t" r="r" b="b"/>
            <a:pathLst>
              <a:path w="2138679" h="1062354">
                <a:moveTo>
                  <a:pt x="1961134" y="0"/>
                </a:moveTo>
                <a:lnTo>
                  <a:pt x="177038" y="0"/>
                </a:lnTo>
                <a:lnTo>
                  <a:pt x="129969" y="6322"/>
                </a:lnTo>
                <a:lnTo>
                  <a:pt x="87677" y="24167"/>
                </a:lnTo>
                <a:lnTo>
                  <a:pt x="51847" y="51847"/>
                </a:lnTo>
                <a:lnTo>
                  <a:pt x="24167" y="87677"/>
                </a:lnTo>
                <a:lnTo>
                  <a:pt x="6322" y="129969"/>
                </a:lnTo>
                <a:lnTo>
                  <a:pt x="0" y="177037"/>
                </a:lnTo>
                <a:lnTo>
                  <a:pt x="0" y="885190"/>
                </a:lnTo>
                <a:lnTo>
                  <a:pt x="6322" y="932254"/>
                </a:lnTo>
                <a:lnTo>
                  <a:pt x="24167" y="974545"/>
                </a:lnTo>
                <a:lnTo>
                  <a:pt x="51847" y="1010375"/>
                </a:lnTo>
                <a:lnTo>
                  <a:pt x="87677" y="1038057"/>
                </a:lnTo>
                <a:lnTo>
                  <a:pt x="129969" y="1055904"/>
                </a:lnTo>
                <a:lnTo>
                  <a:pt x="177038" y="1062228"/>
                </a:lnTo>
                <a:lnTo>
                  <a:pt x="1961134" y="1062228"/>
                </a:lnTo>
                <a:lnTo>
                  <a:pt x="2008202" y="1055904"/>
                </a:lnTo>
                <a:lnTo>
                  <a:pt x="2050494" y="1038057"/>
                </a:lnTo>
                <a:lnTo>
                  <a:pt x="2086324" y="1010375"/>
                </a:lnTo>
                <a:lnTo>
                  <a:pt x="2114004" y="974545"/>
                </a:lnTo>
                <a:lnTo>
                  <a:pt x="2131849" y="932254"/>
                </a:lnTo>
                <a:lnTo>
                  <a:pt x="2138172" y="885190"/>
                </a:lnTo>
                <a:lnTo>
                  <a:pt x="2138172" y="177037"/>
                </a:lnTo>
                <a:lnTo>
                  <a:pt x="2131849" y="129969"/>
                </a:lnTo>
                <a:lnTo>
                  <a:pt x="2114004" y="87677"/>
                </a:lnTo>
                <a:lnTo>
                  <a:pt x="2086324" y="51847"/>
                </a:lnTo>
                <a:lnTo>
                  <a:pt x="2050494" y="24167"/>
                </a:lnTo>
                <a:lnTo>
                  <a:pt x="2008202" y="6322"/>
                </a:lnTo>
                <a:lnTo>
                  <a:pt x="1961134" y="0"/>
                </a:lnTo>
                <a:close/>
              </a:path>
            </a:pathLst>
          </a:custGeom>
          <a:solidFill>
            <a:srgbClr val="00ADEE"/>
          </a:solidFill>
        </p:spPr>
        <p:txBody>
          <a:bodyPr wrap="square" lIns="0" tIns="0" rIns="0" bIns="0" rtlCol="0"/>
          <a:lstStyle/>
          <a:p>
            <a:endParaRPr/>
          </a:p>
        </p:txBody>
      </p:sp>
      <p:sp>
        <p:nvSpPr>
          <p:cNvPr id="41" name="object 41"/>
          <p:cNvSpPr/>
          <p:nvPr/>
        </p:nvSpPr>
        <p:spPr>
          <a:xfrm>
            <a:off x="6850380" y="5408676"/>
            <a:ext cx="2138680" cy="1062355"/>
          </a:xfrm>
          <a:custGeom>
            <a:avLst/>
            <a:gdLst/>
            <a:ahLst/>
            <a:cxnLst/>
            <a:rect l="l" t="t" r="r" b="b"/>
            <a:pathLst>
              <a:path w="2138679" h="1062354">
                <a:moveTo>
                  <a:pt x="0" y="177037"/>
                </a:moveTo>
                <a:lnTo>
                  <a:pt x="6322" y="129969"/>
                </a:lnTo>
                <a:lnTo>
                  <a:pt x="24167" y="87677"/>
                </a:lnTo>
                <a:lnTo>
                  <a:pt x="51847" y="51847"/>
                </a:lnTo>
                <a:lnTo>
                  <a:pt x="87677" y="24167"/>
                </a:lnTo>
                <a:lnTo>
                  <a:pt x="129969" y="6322"/>
                </a:lnTo>
                <a:lnTo>
                  <a:pt x="177038" y="0"/>
                </a:lnTo>
                <a:lnTo>
                  <a:pt x="1961134" y="0"/>
                </a:lnTo>
                <a:lnTo>
                  <a:pt x="2008202" y="6322"/>
                </a:lnTo>
                <a:lnTo>
                  <a:pt x="2050494" y="24167"/>
                </a:lnTo>
                <a:lnTo>
                  <a:pt x="2086324" y="51847"/>
                </a:lnTo>
                <a:lnTo>
                  <a:pt x="2114004" y="87677"/>
                </a:lnTo>
                <a:lnTo>
                  <a:pt x="2131849" y="129969"/>
                </a:lnTo>
                <a:lnTo>
                  <a:pt x="2138172" y="177037"/>
                </a:lnTo>
                <a:lnTo>
                  <a:pt x="2138172" y="885190"/>
                </a:lnTo>
                <a:lnTo>
                  <a:pt x="2131849" y="932254"/>
                </a:lnTo>
                <a:lnTo>
                  <a:pt x="2114004" y="974545"/>
                </a:lnTo>
                <a:lnTo>
                  <a:pt x="2086324" y="1010375"/>
                </a:lnTo>
                <a:lnTo>
                  <a:pt x="2050494" y="1038057"/>
                </a:lnTo>
                <a:lnTo>
                  <a:pt x="2008202" y="1055904"/>
                </a:lnTo>
                <a:lnTo>
                  <a:pt x="1961134" y="1062228"/>
                </a:lnTo>
                <a:lnTo>
                  <a:pt x="177038" y="1062228"/>
                </a:lnTo>
                <a:lnTo>
                  <a:pt x="129969" y="1055904"/>
                </a:lnTo>
                <a:lnTo>
                  <a:pt x="87677" y="1038057"/>
                </a:lnTo>
                <a:lnTo>
                  <a:pt x="51847" y="1010375"/>
                </a:lnTo>
                <a:lnTo>
                  <a:pt x="24167" y="974545"/>
                </a:lnTo>
                <a:lnTo>
                  <a:pt x="6322" y="932254"/>
                </a:lnTo>
                <a:lnTo>
                  <a:pt x="0" y="885190"/>
                </a:lnTo>
                <a:lnTo>
                  <a:pt x="0" y="177037"/>
                </a:lnTo>
                <a:close/>
              </a:path>
            </a:pathLst>
          </a:custGeom>
          <a:ln w="9144">
            <a:solidFill>
              <a:srgbClr val="3E515B"/>
            </a:solidFill>
          </a:ln>
        </p:spPr>
        <p:txBody>
          <a:bodyPr wrap="square" lIns="0" tIns="0" rIns="0" bIns="0" rtlCol="0"/>
          <a:lstStyle/>
          <a:p>
            <a:endParaRPr/>
          </a:p>
        </p:txBody>
      </p:sp>
      <p:sp>
        <p:nvSpPr>
          <p:cNvPr id="42" name="object 42"/>
          <p:cNvSpPr txBox="1"/>
          <p:nvPr/>
        </p:nvSpPr>
        <p:spPr>
          <a:xfrm>
            <a:off x="6981825" y="5429250"/>
            <a:ext cx="1677670" cy="523240"/>
          </a:xfrm>
          <a:prstGeom prst="rect">
            <a:avLst/>
          </a:prstGeom>
        </p:spPr>
        <p:txBody>
          <a:bodyPr vert="horz" wrap="square" lIns="0" tIns="0" rIns="0" bIns="0" rtlCol="0">
            <a:spAutoFit/>
          </a:bodyPr>
          <a:lstStyle/>
          <a:p>
            <a:pPr marL="299085" indent="-286385">
              <a:lnSpc>
                <a:spcPct val="100000"/>
              </a:lnSpc>
              <a:buFont typeface="Arial"/>
              <a:buChar char="•"/>
              <a:tabLst>
                <a:tab pos="299720" algn="l"/>
              </a:tabLst>
            </a:pPr>
            <a:r>
              <a:rPr sz="1100" spc="-5" dirty="0">
                <a:solidFill>
                  <a:srgbClr val="FFFFFF"/>
                </a:solidFill>
                <a:latin typeface="Calibri"/>
                <a:cs typeface="Calibri"/>
              </a:rPr>
              <a:t>Standardised</a:t>
            </a:r>
            <a:r>
              <a:rPr sz="1100" spc="-55" dirty="0">
                <a:solidFill>
                  <a:srgbClr val="FFFFFF"/>
                </a:solidFill>
                <a:latin typeface="Calibri"/>
                <a:cs typeface="Calibri"/>
              </a:rPr>
              <a:t> </a:t>
            </a:r>
            <a:r>
              <a:rPr sz="1100" spc="-5" dirty="0">
                <a:solidFill>
                  <a:srgbClr val="FFFFFF"/>
                </a:solidFill>
                <a:latin typeface="Calibri"/>
                <a:cs typeface="Calibri"/>
              </a:rPr>
              <a:t>processes</a:t>
            </a:r>
            <a:endParaRPr sz="1100">
              <a:latin typeface="Calibri"/>
              <a:cs typeface="Calibri"/>
            </a:endParaRPr>
          </a:p>
          <a:p>
            <a:pPr marL="299085" indent="-286385">
              <a:lnSpc>
                <a:spcPct val="100000"/>
              </a:lnSpc>
              <a:buFont typeface="Arial"/>
              <a:buChar char="•"/>
              <a:tabLst>
                <a:tab pos="299720" algn="l"/>
              </a:tabLst>
            </a:pPr>
            <a:r>
              <a:rPr sz="1100" spc="-5" dirty="0">
                <a:solidFill>
                  <a:srgbClr val="FFFFFF"/>
                </a:solidFill>
                <a:latin typeface="Calibri"/>
                <a:cs typeface="Calibri"/>
              </a:rPr>
              <a:t>Efficiency </a:t>
            </a:r>
            <a:r>
              <a:rPr sz="1100" dirty="0">
                <a:solidFill>
                  <a:srgbClr val="FFFFFF"/>
                </a:solidFill>
                <a:latin typeface="Calibri"/>
                <a:cs typeface="Calibri"/>
              </a:rPr>
              <a:t>and</a:t>
            </a:r>
            <a:r>
              <a:rPr sz="1100" spc="-95" dirty="0">
                <a:solidFill>
                  <a:srgbClr val="FFFFFF"/>
                </a:solidFill>
                <a:latin typeface="Calibri"/>
                <a:cs typeface="Calibri"/>
              </a:rPr>
              <a:t> </a:t>
            </a:r>
            <a:r>
              <a:rPr sz="1100" dirty="0">
                <a:solidFill>
                  <a:srgbClr val="FFFFFF"/>
                </a:solidFill>
                <a:latin typeface="Calibri"/>
                <a:cs typeface="Calibri"/>
              </a:rPr>
              <a:t>improved</a:t>
            </a:r>
            <a:endParaRPr sz="1100">
              <a:latin typeface="Calibri"/>
              <a:cs typeface="Calibri"/>
            </a:endParaRPr>
          </a:p>
          <a:p>
            <a:pPr marL="299085">
              <a:lnSpc>
                <a:spcPct val="100000"/>
              </a:lnSpc>
            </a:pPr>
            <a:r>
              <a:rPr sz="1100" dirty="0">
                <a:solidFill>
                  <a:srgbClr val="FFFFFF"/>
                </a:solidFill>
                <a:latin typeface="Calibri"/>
                <a:cs typeface="Calibri"/>
              </a:rPr>
              <a:t>productivity</a:t>
            </a:r>
            <a:endParaRPr sz="1100">
              <a:latin typeface="Calibri"/>
              <a:cs typeface="Calibri"/>
            </a:endParaRPr>
          </a:p>
        </p:txBody>
      </p:sp>
      <p:sp>
        <p:nvSpPr>
          <p:cNvPr id="43" name="object 43"/>
          <p:cNvSpPr txBox="1"/>
          <p:nvPr/>
        </p:nvSpPr>
        <p:spPr>
          <a:xfrm>
            <a:off x="6981825" y="5932525"/>
            <a:ext cx="1458595" cy="355600"/>
          </a:xfrm>
          <a:prstGeom prst="rect">
            <a:avLst/>
          </a:prstGeom>
        </p:spPr>
        <p:txBody>
          <a:bodyPr vert="horz" wrap="square" lIns="0" tIns="0" rIns="0" bIns="0" rtlCol="0">
            <a:spAutoFit/>
          </a:bodyPr>
          <a:lstStyle/>
          <a:p>
            <a:pPr marL="299085" marR="5080" indent="-286385">
              <a:lnSpc>
                <a:spcPct val="100000"/>
              </a:lnSpc>
              <a:buFont typeface="Arial"/>
              <a:buChar char="•"/>
              <a:tabLst>
                <a:tab pos="299720" algn="l"/>
              </a:tabLst>
            </a:pPr>
            <a:r>
              <a:rPr sz="1100" dirty="0">
                <a:solidFill>
                  <a:srgbClr val="FFFFFF"/>
                </a:solidFill>
                <a:latin typeface="Calibri"/>
                <a:cs typeface="Calibri"/>
              </a:rPr>
              <a:t>Increased</a:t>
            </a:r>
            <a:r>
              <a:rPr sz="1100" spc="-95" dirty="0">
                <a:solidFill>
                  <a:srgbClr val="FFFFFF"/>
                </a:solidFill>
                <a:latin typeface="Calibri"/>
                <a:cs typeface="Calibri"/>
              </a:rPr>
              <a:t> </a:t>
            </a:r>
            <a:r>
              <a:rPr sz="1100" dirty="0">
                <a:solidFill>
                  <a:srgbClr val="FFFFFF"/>
                </a:solidFill>
                <a:latin typeface="Calibri"/>
                <a:cs typeface="Calibri"/>
              </a:rPr>
              <a:t>employee  engagement</a:t>
            </a:r>
            <a:endParaRPr sz="1100">
              <a:latin typeface="Calibri"/>
              <a:cs typeface="Calibri"/>
            </a:endParaRPr>
          </a:p>
        </p:txBody>
      </p:sp>
      <p:sp>
        <p:nvSpPr>
          <p:cNvPr id="44" name="object 44"/>
          <p:cNvSpPr/>
          <p:nvPr/>
        </p:nvSpPr>
        <p:spPr>
          <a:xfrm>
            <a:off x="2846832" y="2839211"/>
            <a:ext cx="554735" cy="585215"/>
          </a:xfrm>
          <a:prstGeom prst="rect">
            <a:avLst/>
          </a:prstGeom>
          <a:blipFill>
            <a:blip r:embed="rId20" cstate="print"/>
            <a:stretch>
              <a:fillRect/>
            </a:stretch>
          </a:blipFill>
        </p:spPr>
        <p:txBody>
          <a:bodyPr wrap="square" lIns="0" tIns="0" rIns="0" bIns="0" rtlCol="0"/>
          <a:lstStyle/>
          <a:p>
            <a:endParaRPr/>
          </a:p>
        </p:txBody>
      </p:sp>
      <p:sp>
        <p:nvSpPr>
          <p:cNvPr id="45" name="object 45"/>
          <p:cNvSpPr/>
          <p:nvPr/>
        </p:nvSpPr>
        <p:spPr>
          <a:xfrm>
            <a:off x="2900172" y="2863595"/>
            <a:ext cx="448055" cy="489203"/>
          </a:xfrm>
          <a:prstGeom prst="rect">
            <a:avLst/>
          </a:prstGeom>
          <a:blipFill>
            <a:blip r:embed="rId21" cstate="print"/>
            <a:stretch>
              <a:fillRect/>
            </a:stretch>
          </a:blipFill>
        </p:spPr>
        <p:txBody>
          <a:bodyPr wrap="square" lIns="0" tIns="0" rIns="0" bIns="0" rtlCol="0"/>
          <a:lstStyle/>
          <a:p>
            <a:endParaRPr/>
          </a:p>
        </p:txBody>
      </p:sp>
      <p:sp>
        <p:nvSpPr>
          <p:cNvPr id="46" name="object 46"/>
          <p:cNvSpPr/>
          <p:nvPr/>
        </p:nvSpPr>
        <p:spPr>
          <a:xfrm>
            <a:off x="2900172" y="2863595"/>
            <a:ext cx="448309" cy="489584"/>
          </a:xfrm>
          <a:custGeom>
            <a:avLst/>
            <a:gdLst/>
            <a:ahLst/>
            <a:cxnLst/>
            <a:rect l="l" t="t" r="r" b="b"/>
            <a:pathLst>
              <a:path w="448310" h="489585">
                <a:moveTo>
                  <a:pt x="0" y="265175"/>
                </a:moveTo>
                <a:lnTo>
                  <a:pt x="112013" y="265175"/>
                </a:lnTo>
                <a:lnTo>
                  <a:pt x="112013" y="0"/>
                </a:lnTo>
                <a:lnTo>
                  <a:pt x="336041" y="0"/>
                </a:lnTo>
                <a:lnTo>
                  <a:pt x="336041" y="265175"/>
                </a:lnTo>
                <a:lnTo>
                  <a:pt x="448055" y="265175"/>
                </a:lnTo>
                <a:lnTo>
                  <a:pt x="224027" y="489203"/>
                </a:lnTo>
                <a:lnTo>
                  <a:pt x="0" y="265175"/>
                </a:lnTo>
                <a:close/>
              </a:path>
            </a:pathLst>
          </a:custGeom>
          <a:ln w="9144">
            <a:solidFill>
              <a:srgbClr val="3E515B"/>
            </a:solidFill>
          </a:ln>
        </p:spPr>
        <p:txBody>
          <a:bodyPr wrap="square" lIns="0" tIns="0" rIns="0" bIns="0" rtlCol="0"/>
          <a:lstStyle/>
          <a:p>
            <a:endParaRPr/>
          </a:p>
        </p:txBody>
      </p:sp>
      <p:sp>
        <p:nvSpPr>
          <p:cNvPr id="47" name="object 47"/>
          <p:cNvSpPr/>
          <p:nvPr/>
        </p:nvSpPr>
        <p:spPr>
          <a:xfrm>
            <a:off x="5175503" y="2869692"/>
            <a:ext cx="553212" cy="585215"/>
          </a:xfrm>
          <a:prstGeom prst="rect">
            <a:avLst/>
          </a:prstGeom>
          <a:blipFill>
            <a:blip r:embed="rId22" cstate="print"/>
            <a:stretch>
              <a:fillRect/>
            </a:stretch>
          </a:blipFill>
        </p:spPr>
        <p:txBody>
          <a:bodyPr wrap="square" lIns="0" tIns="0" rIns="0" bIns="0" rtlCol="0"/>
          <a:lstStyle/>
          <a:p>
            <a:endParaRPr/>
          </a:p>
        </p:txBody>
      </p:sp>
      <p:sp>
        <p:nvSpPr>
          <p:cNvPr id="48" name="object 48"/>
          <p:cNvSpPr/>
          <p:nvPr/>
        </p:nvSpPr>
        <p:spPr>
          <a:xfrm>
            <a:off x="5228844" y="2894076"/>
            <a:ext cx="446531" cy="489203"/>
          </a:xfrm>
          <a:prstGeom prst="rect">
            <a:avLst/>
          </a:prstGeom>
          <a:blipFill>
            <a:blip r:embed="rId23" cstate="print"/>
            <a:stretch>
              <a:fillRect/>
            </a:stretch>
          </a:blipFill>
        </p:spPr>
        <p:txBody>
          <a:bodyPr wrap="square" lIns="0" tIns="0" rIns="0" bIns="0" rtlCol="0"/>
          <a:lstStyle/>
          <a:p>
            <a:endParaRPr/>
          </a:p>
        </p:txBody>
      </p:sp>
      <p:sp>
        <p:nvSpPr>
          <p:cNvPr id="49" name="object 49"/>
          <p:cNvSpPr/>
          <p:nvPr/>
        </p:nvSpPr>
        <p:spPr>
          <a:xfrm>
            <a:off x="5228844" y="2894076"/>
            <a:ext cx="447040" cy="489584"/>
          </a:xfrm>
          <a:custGeom>
            <a:avLst/>
            <a:gdLst/>
            <a:ahLst/>
            <a:cxnLst/>
            <a:rect l="l" t="t" r="r" b="b"/>
            <a:pathLst>
              <a:path w="447039" h="489585">
                <a:moveTo>
                  <a:pt x="0" y="265938"/>
                </a:moveTo>
                <a:lnTo>
                  <a:pt x="111632" y="265938"/>
                </a:lnTo>
                <a:lnTo>
                  <a:pt x="111632" y="0"/>
                </a:lnTo>
                <a:lnTo>
                  <a:pt x="334898" y="0"/>
                </a:lnTo>
                <a:lnTo>
                  <a:pt x="334898" y="265938"/>
                </a:lnTo>
                <a:lnTo>
                  <a:pt x="446531" y="265938"/>
                </a:lnTo>
                <a:lnTo>
                  <a:pt x="223265" y="489203"/>
                </a:lnTo>
                <a:lnTo>
                  <a:pt x="0" y="265938"/>
                </a:lnTo>
                <a:close/>
              </a:path>
            </a:pathLst>
          </a:custGeom>
          <a:ln w="9144">
            <a:solidFill>
              <a:srgbClr val="3E515B"/>
            </a:solidFill>
          </a:ln>
        </p:spPr>
        <p:txBody>
          <a:bodyPr wrap="square" lIns="0" tIns="0" rIns="0" bIns="0" rtlCol="0"/>
          <a:lstStyle/>
          <a:p>
            <a:endParaRPr/>
          </a:p>
        </p:txBody>
      </p:sp>
      <p:sp>
        <p:nvSpPr>
          <p:cNvPr id="50" name="object 50"/>
          <p:cNvSpPr/>
          <p:nvPr/>
        </p:nvSpPr>
        <p:spPr>
          <a:xfrm>
            <a:off x="7650480" y="2839211"/>
            <a:ext cx="554735" cy="585215"/>
          </a:xfrm>
          <a:prstGeom prst="rect">
            <a:avLst/>
          </a:prstGeom>
          <a:blipFill>
            <a:blip r:embed="rId20" cstate="print"/>
            <a:stretch>
              <a:fillRect/>
            </a:stretch>
          </a:blipFill>
        </p:spPr>
        <p:txBody>
          <a:bodyPr wrap="square" lIns="0" tIns="0" rIns="0" bIns="0" rtlCol="0"/>
          <a:lstStyle/>
          <a:p>
            <a:endParaRPr/>
          </a:p>
        </p:txBody>
      </p:sp>
      <p:sp>
        <p:nvSpPr>
          <p:cNvPr id="51" name="object 51"/>
          <p:cNvSpPr/>
          <p:nvPr/>
        </p:nvSpPr>
        <p:spPr>
          <a:xfrm>
            <a:off x="7703819" y="2863595"/>
            <a:ext cx="448055" cy="489203"/>
          </a:xfrm>
          <a:prstGeom prst="rect">
            <a:avLst/>
          </a:prstGeom>
          <a:blipFill>
            <a:blip r:embed="rId24" cstate="print"/>
            <a:stretch>
              <a:fillRect/>
            </a:stretch>
          </a:blipFill>
        </p:spPr>
        <p:txBody>
          <a:bodyPr wrap="square" lIns="0" tIns="0" rIns="0" bIns="0" rtlCol="0"/>
          <a:lstStyle/>
          <a:p>
            <a:endParaRPr/>
          </a:p>
        </p:txBody>
      </p:sp>
      <p:sp>
        <p:nvSpPr>
          <p:cNvPr id="52" name="object 52"/>
          <p:cNvSpPr/>
          <p:nvPr/>
        </p:nvSpPr>
        <p:spPr>
          <a:xfrm>
            <a:off x="7703819" y="2863595"/>
            <a:ext cx="448309" cy="489584"/>
          </a:xfrm>
          <a:custGeom>
            <a:avLst/>
            <a:gdLst/>
            <a:ahLst/>
            <a:cxnLst/>
            <a:rect l="l" t="t" r="r" b="b"/>
            <a:pathLst>
              <a:path w="448309" h="489585">
                <a:moveTo>
                  <a:pt x="0" y="265175"/>
                </a:moveTo>
                <a:lnTo>
                  <a:pt x="112013" y="265175"/>
                </a:lnTo>
                <a:lnTo>
                  <a:pt x="112013" y="0"/>
                </a:lnTo>
                <a:lnTo>
                  <a:pt x="336041" y="0"/>
                </a:lnTo>
                <a:lnTo>
                  <a:pt x="336041" y="265175"/>
                </a:lnTo>
                <a:lnTo>
                  <a:pt x="448055" y="265175"/>
                </a:lnTo>
                <a:lnTo>
                  <a:pt x="224027" y="489203"/>
                </a:lnTo>
                <a:lnTo>
                  <a:pt x="0" y="265175"/>
                </a:lnTo>
                <a:close/>
              </a:path>
            </a:pathLst>
          </a:custGeom>
          <a:ln w="9144">
            <a:solidFill>
              <a:srgbClr val="3E515B"/>
            </a:solidFill>
          </a:ln>
        </p:spPr>
        <p:txBody>
          <a:bodyPr wrap="square" lIns="0" tIns="0" rIns="0" bIns="0" rtlCol="0"/>
          <a:lstStyle/>
          <a:p>
            <a:endParaRPr/>
          </a:p>
        </p:txBody>
      </p:sp>
      <p:sp>
        <p:nvSpPr>
          <p:cNvPr id="53" name="object 53"/>
          <p:cNvSpPr/>
          <p:nvPr/>
        </p:nvSpPr>
        <p:spPr>
          <a:xfrm>
            <a:off x="2846832" y="4814315"/>
            <a:ext cx="554735" cy="585216"/>
          </a:xfrm>
          <a:prstGeom prst="rect">
            <a:avLst/>
          </a:prstGeom>
          <a:blipFill>
            <a:blip r:embed="rId20" cstate="print"/>
            <a:stretch>
              <a:fillRect/>
            </a:stretch>
          </a:blipFill>
        </p:spPr>
        <p:txBody>
          <a:bodyPr wrap="square" lIns="0" tIns="0" rIns="0" bIns="0" rtlCol="0"/>
          <a:lstStyle/>
          <a:p>
            <a:endParaRPr/>
          </a:p>
        </p:txBody>
      </p:sp>
      <p:sp>
        <p:nvSpPr>
          <p:cNvPr id="54" name="object 54"/>
          <p:cNvSpPr/>
          <p:nvPr/>
        </p:nvSpPr>
        <p:spPr>
          <a:xfrm>
            <a:off x="2900172" y="4838700"/>
            <a:ext cx="448055" cy="489203"/>
          </a:xfrm>
          <a:prstGeom prst="rect">
            <a:avLst/>
          </a:prstGeom>
          <a:blipFill>
            <a:blip r:embed="rId25" cstate="print"/>
            <a:stretch>
              <a:fillRect/>
            </a:stretch>
          </a:blipFill>
        </p:spPr>
        <p:txBody>
          <a:bodyPr wrap="square" lIns="0" tIns="0" rIns="0" bIns="0" rtlCol="0"/>
          <a:lstStyle/>
          <a:p>
            <a:endParaRPr/>
          </a:p>
        </p:txBody>
      </p:sp>
      <p:sp>
        <p:nvSpPr>
          <p:cNvPr id="55" name="object 55"/>
          <p:cNvSpPr/>
          <p:nvPr/>
        </p:nvSpPr>
        <p:spPr>
          <a:xfrm>
            <a:off x="2900172" y="4838700"/>
            <a:ext cx="448309" cy="489584"/>
          </a:xfrm>
          <a:custGeom>
            <a:avLst/>
            <a:gdLst/>
            <a:ahLst/>
            <a:cxnLst/>
            <a:rect l="l" t="t" r="r" b="b"/>
            <a:pathLst>
              <a:path w="448310" h="489585">
                <a:moveTo>
                  <a:pt x="0" y="265175"/>
                </a:moveTo>
                <a:lnTo>
                  <a:pt x="112013" y="265175"/>
                </a:lnTo>
                <a:lnTo>
                  <a:pt x="112013" y="0"/>
                </a:lnTo>
                <a:lnTo>
                  <a:pt x="336041" y="0"/>
                </a:lnTo>
                <a:lnTo>
                  <a:pt x="336041" y="265175"/>
                </a:lnTo>
                <a:lnTo>
                  <a:pt x="448055" y="265175"/>
                </a:lnTo>
                <a:lnTo>
                  <a:pt x="224027" y="489203"/>
                </a:lnTo>
                <a:lnTo>
                  <a:pt x="0" y="265175"/>
                </a:lnTo>
                <a:close/>
              </a:path>
            </a:pathLst>
          </a:custGeom>
          <a:ln w="9143">
            <a:solidFill>
              <a:srgbClr val="3E515B"/>
            </a:solidFill>
          </a:ln>
        </p:spPr>
        <p:txBody>
          <a:bodyPr wrap="square" lIns="0" tIns="0" rIns="0" bIns="0" rtlCol="0"/>
          <a:lstStyle/>
          <a:p>
            <a:endParaRPr/>
          </a:p>
        </p:txBody>
      </p:sp>
      <p:sp>
        <p:nvSpPr>
          <p:cNvPr id="56" name="object 56"/>
          <p:cNvSpPr/>
          <p:nvPr/>
        </p:nvSpPr>
        <p:spPr>
          <a:xfrm>
            <a:off x="5175503" y="4814315"/>
            <a:ext cx="553212" cy="585216"/>
          </a:xfrm>
          <a:prstGeom prst="rect">
            <a:avLst/>
          </a:prstGeom>
          <a:blipFill>
            <a:blip r:embed="rId22" cstate="print"/>
            <a:stretch>
              <a:fillRect/>
            </a:stretch>
          </a:blipFill>
        </p:spPr>
        <p:txBody>
          <a:bodyPr wrap="square" lIns="0" tIns="0" rIns="0" bIns="0" rtlCol="0"/>
          <a:lstStyle/>
          <a:p>
            <a:endParaRPr/>
          </a:p>
        </p:txBody>
      </p:sp>
      <p:sp>
        <p:nvSpPr>
          <p:cNvPr id="57" name="object 57"/>
          <p:cNvSpPr/>
          <p:nvPr/>
        </p:nvSpPr>
        <p:spPr>
          <a:xfrm>
            <a:off x="5228844" y="4838700"/>
            <a:ext cx="446531" cy="489203"/>
          </a:xfrm>
          <a:prstGeom prst="rect">
            <a:avLst/>
          </a:prstGeom>
          <a:blipFill>
            <a:blip r:embed="rId26" cstate="print"/>
            <a:stretch>
              <a:fillRect/>
            </a:stretch>
          </a:blipFill>
        </p:spPr>
        <p:txBody>
          <a:bodyPr wrap="square" lIns="0" tIns="0" rIns="0" bIns="0" rtlCol="0"/>
          <a:lstStyle/>
          <a:p>
            <a:endParaRPr/>
          </a:p>
        </p:txBody>
      </p:sp>
      <p:sp>
        <p:nvSpPr>
          <p:cNvPr id="58" name="object 58"/>
          <p:cNvSpPr/>
          <p:nvPr/>
        </p:nvSpPr>
        <p:spPr>
          <a:xfrm>
            <a:off x="5228844" y="4838700"/>
            <a:ext cx="447040" cy="489584"/>
          </a:xfrm>
          <a:custGeom>
            <a:avLst/>
            <a:gdLst/>
            <a:ahLst/>
            <a:cxnLst/>
            <a:rect l="l" t="t" r="r" b="b"/>
            <a:pathLst>
              <a:path w="447039" h="489585">
                <a:moveTo>
                  <a:pt x="0" y="265938"/>
                </a:moveTo>
                <a:lnTo>
                  <a:pt x="111632" y="265938"/>
                </a:lnTo>
                <a:lnTo>
                  <a:pt x="111632" y="0"/>
                </a:lnTo>
                <a:lnTo>
                  <a:pt x="334898" y="0"/>
                </a:lnTo>
                <a:lnTo>
                  <a:pt x="334898" y="265938"/>
                </a:lnTo>
                <a:lnTo>
                  <a:pt x="446531" y="265938"/>
                </a:lnTo>
                <a:lnTo>
                  <a:pt x="223265" y="489203"/>
                </a:lnTo>
                <a:lnTo>
                  <a:pt x="0" y="265938"/>
                </a:lnTo>
                <a:close/>
              </a:path>
            </a:pathLst>
          </a:custGeom>
          <a:ln w="9144">
            <a:solidFill>
              <a:srgbClr val="3E515B"/>
            </a:solidFill>
          </a:ln>
        </p:spPr>
        <p:txBody>
          <a:bodyPr wrap="square" lIns="0" tIns="0" rIns="0" bIns="0" rtlCol="0"/>
          <a:lstStyle/>
          <a:p>
            <a:endParaRPr/>
          </a:p>
        </p:txBody>
      </p:sp>
      <p:sp>
        <p:nvSpPr>
          <p:cNvPr id="59" name="object 59"/>
          <p:cNvSpPr/>
          <p:nvPr/>
        </p:nvSpPr>
        <p:spPr>
          <a:xfrm>
            <a:off x="7650480" y="4814315"/>
            <a:ext cx="554735" cy="585216"/>
          </a:xfrm>
          <a:prstGeom prst="rect">
            <a:avLst/>
          </a:prstGeom>
          <a:blipFill>
            <a:blip r:embed="rId20" cstate="print"/>
            <a:stretch>
              <a:fillRect/>
            </a:stretch>
          </a:blipFill>
        </p:spPr>
        <p:txBody>
          <a:bodyPr wrap="square" lIns="0" tIns="0" rIns="0" bIns="0" rtlCol="0"/>
          <a:lstStyle/>
          <a:p>
            <a:endParaRPr/>
          </a:p>
        </p:txBody>
      </p:sp>
      <p:sp>
        <p:nvSpPr>
          <p:cNvPr id="60" name="object 60"/>
          <p:cNvSpPr/>
          <p:nvPr/>
        </p:nvSpPr>
        <p:spPr>
          <a:xfrm>
            <a:off x="7703819" y="4838700"/>
            <a:ext cx="448055" cy="489203"/>
          </a:xfrm>
          <a:prstGeom prst="rect">
            <a:avLst/>
          </a:prstGeom>
          <a:blipFill>
            <a:blip r:embed="rId26" cstate="print"/>
            <a:stretch>
              <a:fillRect/>
            </a:stretch>
          </a:blipFill>
        </p:spPr>
        <p:txBody>
          <a:bodyPr wrap="square" lIns="0" tIns="0" rIns="0" bIns="0" rtlCol="0"/>
          <a:lstStyle/>
          <a:p>
            <a:endParaRPr/>
          </a:p>
        </p:txBody>
      </p:sp>
      <p:sp>
        <p:nvSpPr>
          <p:cNvPr id="61" name="object 61"/>
          <p:cNvSpPr/>
          <p:nvPr/>
        </p:nvSpPr>
        <p:spPr>
          <a:xfrm>
            <a:off x="7703819" y="4838700"/>
            <a:ext cx="448309" cy="489584"/>
          </a:xfrm>
          <a:custGeom>
            <a:avLst/>
            <a:gdLst/>
            <a:ahLst/>
            <a:cxnLst/>
            <a:rect l="l" t="t" r="r" b="b"/>
            <a:pathLst>
              <a:path w="448309" h="489585">
                <a:moveTo>
                  <a:pt x="0" y="265175"/>
                </a:moveTo>
                <a:lnTo>
                  <a:pt x="112013" y="265175"/>
                </a:lnTo>
                <a:lnTo>
                  <a:pt x="112013" y="0"/>
                </a:lnTo>
                <a:lnTo>
                  <a:pt x="336041" y="0"/>
                </a:lnTo>
                <a:lnTo>
                  <a:pt x="336041" y="265175"/>
                </a:lnTo>
                <a:lnTo>
                  <a:pt x="448055" y="265175"/>
                </a:lnTo>
                <a:lnTo>
                  <a:pt x="224027" y="489203"/>
                </a:lnTo>
                <a:lnTo>
                  <a:pt x="0" y="265175"/>
                </a:lnTo>
                <a:close/>
              </a:path>
            </a:pathLst>
          </a:custGeom>
          <a:ln w="9143">
            <a:solidFill>
              <a:srgbClr val="3E515B"/>
            </a:solidFill>
          </a:ln>
        </p:spPr>
        <p:txBody>
          <a:bodyPr wrap="square" lIns="0" tIns="0" rIns="0" bIns="0" rtlCol="0"/>
          <a:lstStyle/>
          <a:p>
            <a:endParaRPr/>
          </a:p>
        </p:txBody>
      </p:sp>
      <p:sp>
        <p:nvSpPr>
          <p:cNvPr id="62" name="object 62"/>
          <p:cNvSpPr/>
          <p:nvPr/>
        </p:nvSpPr>
        <p:spPr>
          <a:xfrm>
            <a:off x="64769" y="3803141"/>
            <a:ext cx="1353820" cy="742315"/>
          </a:xfrm>
          <a:custGeom>
            <a:avLst/>
            <a:gdLst/>
            <a:ahLst/>
            <a:cxnLst/>
            <a:rect l="l" t="t" r="r" b="b"/>
            <a:pathLst>
              <a:path w="1353820" h="742314">
                <a:moveTo>
                  <a:pt x="676656" y="0"/>
                </a:moveTo>
                <a:lnTo>
                  <a:pt x="615066" y="1516"/>
                </a:lnTo>
                <a:lnTo>
                  <a:pt x="555025" y="5977"/>
                </a:lnTo>
                <a:lnTo>
                  <a:pt x="496772" y="13253"/>
                </a:lnTo>
                <a:lnTo>
                  <a:pt x="440547" y="23213"/>
                </a:lnTo>
                <a:lnTo>
                  <a:pt x="386587" y="35725"/>
                </a:lnTo>
                <a:lnTo>
                  <a:pt x="335133" y="50658"/>
                </a:lnTo>
                <a:lnTo>
                  <a:pt x="286422" y="67883"/>
                </a:lnTo>
                <a:lnTo>
                  <a:pt x="240693" y="87267"/>
                </a:lnTo>
                <a:lnTo>
                  <a:pt x="198186" y="108680"/>
                </a:lnTo>
                <a:lnTo>
                  <a:pt x="159139" y="131991"/>
                </a:lnTo>
                <a:lnTo>
                  <a:pt x="123792" y="157069"/>
                </a:lnTo>
                <a:lnTo>
                  <a:pt x="92382" y="183783"/>
                </a:lnTo>
                <a:lnTo>
                  <a:pt x="65149" y="212002"/>
                </a:lnTo>
                <a:lnTo>
                  <a:pt x="24170" y="272432"/>
                </a:lnTo>
                <a:lnTo>
                  <a:pt x="2765" y="337312"/>
                </a:lnTo>
                <a:lnTo>
                  <a:pt x="0" y="371093"/>
                </a:lnTo>
                <a:lnTo>
                  <a:pt x="2765" y="404875"/>
                </a:lnTo>
                <a:lnTo>
                  <a:pt x="24170" y="469755"/>
                </a:lnTo>
                <a:lnTo>
                  <a:pt x="65149" y="530185"/>
                </a:lnTo>
                <a:lnTo>
                  <a:pt x="92382" y="558404"/>
                </a:lnTo>
                <a:lnTo>
                  <a:pt x="123792" y="585118"/>
                </a:lnTo>
                <a:lnTo>
                  <a:pt x="159139" y="610196"/>
                </a:lnTo>
                <a:lnTo>
                  <a:pt x="198186" y="633507"/>
                </a:lnTo>
                <a:lnTo>
                  <a:pt x="240693" y="654920"/>
                </a:lnTo>
                <a:lnTo>
                  <a:pt x="286422" y="674304"/>
                </a:lnTo>
                <a:lnTo>
                  <a:pt x="335133" y="691529"/>
                </a:lnTo>
                <a:lnTo>
                  <a:pt x="386587" y="706462"/>
                </a:lnTo>
                <a:lnTo>
                  <a:pt x="440547" y="718974"/>
                </a:lnTo>
                <a:lnTo>
                  <a:pt x="496772" y="728934"/>
                </a:lnTo>
                <a:lnTo>
                  <a:pt x="555025" y="736210"/>
                </a:lnTo>
                <a:lnTo>
                  <a:pt x="615066" y="740671"/>
                </a:lnTo>
                <a:lnTo>
                  <a:pt x="676656" y="742187"/>
                </a:lnTo>
                <a:lnTo>
                  <a:pt x="738245" y="740671"/>
                </a:lnTo>
                <a:lnTo>
                  <a:pt x="798286" y="736210"/>
                </a:lnTo>
                <a:lnTo>
                  <a:pt x="856539" y="728934"/>
                </a:lnTo>
                <a:lnTo>
                  <a:pt x="912764" y="718974"/>
                </a:lnTo>
                <a:lnTo>
                  <a:pt x="966724" y="706462"/>
                </a:lnTo>
                <a:lnTo>
                  <a:pt x="1018178" y="691529"/>
                </a:lnTo>
                <a:lnTo>
                  <a:pt x="1066889" y="674304"/>
                </a:lnTo>
                <a:lnTo>
                  <a:pt x="1112618" y="654920"/>
                </a:lnTo>
                <a:lnTo>
                  <a:pt x="1155125" y="633507"/>
                </a:lnTo>
                <a:lnTo>
                  <a:pt x="1194172" y="610196"/>
                </a:lnTo>
                <a:lnTo>
                  <a:pt x="1229519" y="585118"/>
                </a:lnTo>
                <a:lnTo>
                  <a:pt x="1260929" y="558404"/>
                </a:lnTo>
                <a:lnTo>
                  <a:pt x="1288162" y="530185"/>
                </a:lnTo>
                <a:lnTo>
                  <a:pt x="1329141" y="469755"/>
                </a:lnTo>
                <a:lnTo>
                  <a:pt x="1350546" y="404875"/>
                </a:lnTo>
                <a:lnTo>
                  <a:pt x="1353312" y="371093"/>
                </a:lnTo>
                <a:lnTo>
                  <a:pt x="1350546" y="337312"/>
                </a:lnTo>
                <a:lnTo>
                  <a:pt x="1329141" y="272432"/>
                </a:lnTo>
                <a:lnTo>
                  <a:pt x="1288162" y="212002"/>
                </a:lnTo>
                <a:lnTo>
                  <a:pt x="1260929" y="183783"/>
                </a:lnTo>
                <a:lnTo>
                  <a:pt x="1229519" y="157069"/>
                </a:lnTo>
                <a:lnTo>
                  <a:pt x="1194172" y="131991"/>
                </a:lnTo>
                <a:lnTo>
                  <a:pt x="1155125" y="108680"/>
                </a:lnTo>
                <a:lnTo>
                  <a:pt x="1112618" y="87267"/>
                </a:lnTo>
                <a:lnTo>
                  <a:pt x="1066889" y="67883"/>
                </a:lnTo>
                <a:lnTo>
                  <a:pt x="1018178" y="50658"/>
                </a:lnTo>
                <a:lnTo>
                  <a:pt x="966724" y="35725"/>
                </a:lnTo>
                <a:lnTo>
                  <a:pt x="912764" y="23213"/>
                </a:lnTo>
                <a:lnTo>
                  <a:pt x="856539" y="13253"/>
                </a:lnTo>
                <a:lnTo>
                  <a:pt x="798286" y="5977"/>
                </a:lnTo>
                <a:lnTo>
                  <a:pt x="738245" y="1516"/>
                </a:lnTo>
                <a:lnTo>
                  <a:pt x="676656" y="0"/>
                </a:lnTo>
                <a:close/>
              </a:path>
            </a:pathLst>
          </a:custGeom>
          <a:solidFill>
            <a:srgbClr val="FFFFFF"/>
          </a:solidFill>
        </p:spPr>
        <p:txBody>
          <a:bodyPr wrap="square" lIns="0" tIns="0" rIns="0" bIns="0" rtlCol="0"/>
          <a:lstStyle/>
          <a:p>
            <a:endParaRPr/>
          </a:p>
        </p:txBody>
      </p:sp>
      <p:sp>
        <p:nvSpPr>
          <p:cNvPr id="63" name="object 63"/>
          <p:cNvSpPr/>
          <p:nvPr/>
        </p:nvSpPr>
        <p:spPr>
          <a:xfrm>
            <a:off x="64769" y="3803141"/>
            <a:ext cx="1353820" cy="742315"/>
          </a:xfrm>
          <a:custGeom>
            <a:avLst/>
            <a:gdLst/>
            <a:ahLst/>
            <a:cxnLst/>
            <a:rect l="l" t="t" r="r" b="b"/>
            <a:pathLst>
              <a:path w="1353820" h="742314">
                <a:moveTo>
                  <a:pt x="0" y="371093"/>
                </a:moveTo>
                <a:lnTo>
                  <a:pt x="10901" y="304381"/>
                </a:lnTo>
                <a:lnTo>
                  <a:pt x="42332" y="241595"/>
                </a:lnTo>
                <a:lnTo>
                  <a:pt x="92382" y="183783"/>
                </a:lnTo>
                <a:lnTo>
                  <a:pt x="123792" y="157069"/>
                </a:lnTo>
                <a:lnTo>
                  <a:pt x="159139" y="131991"/>
                </a:lnTo>
                <a:lnTo>
                  <a:pt x="198186" y="108680"/>
                </a:lnTo>
                <a:lnTo>
                  <a:pt x="240693" y="87267"/>
                </a:lnTo>
                <a:lnTo>
                  <a:pt x="286422" y="67883"/>
                </a:lnTo>
                <a:lnTo>
                  <a:pt x="335133" y="50658"/>
                </a:lnTo>
                <a:lnTo>
                  <a:pt x="386587" y="35725"/>
                </a:lnTo>
                <a:lnTo>
                  <a:pt x="440547" y="23213"/>
                </a:lnTo>
                <a:lnTo>
                  <a:pt x="496772" y="13253"/>
                </a:lnTo>
                <a:lnTo>
                  <a:pt x="555025" y="5977"/>
                </a:lnTo>
                <a:lnTo>
                  <a:pt x="615066" y="1516"/>
                </a:lnTo>
                <a:lnTo>
                  <a:pt x="676656" y="0"/>
                </a:lnTo>
                <a:lnTo>
                  <a:pt x="738245" y="1516"/>
                </a:lnTo>
                <a:lnTo>
                  <a:pt x="798286" y="5977"/>
                </a:lnTo>
                <a:lnTo>
                  <a:pt x="856539" y="13253"/>
                </a:lnTo>
                <a:lnTo>
                  <a:pt x="912764" y="23213"/>
                </a:lnTo>
                <a:lnTo>
                  <a:pt x="966724" y="35725"/>
                </a:lnTo>
                <a:lnTo>
                  <a:pt x="1018178" y="50658"/>
                </a:lnTo>
                <a:lnTo>
                  <a:pt x="1066889" y="67883"/>
                </a:lnTo>
                <a:lnTo>
                  <a:pt x="1112618" y="87267"/>
                </a:lnTo>
                <a:lnTo>
                  <a:pt x="1155125" y="108680"/>
                </a:lnTo>
                <a:lnTo>
                  <a:pt x="1194172" y="131991"/>
                </a:lnTo>
                <a:lnTo>
                  <a:pt x="1229519" y="157069"/>
                </a:lnTo>
                <a:lnTo>
                  <a:pt x="1260929" y="183783"/>
                </a:lnTo>
                <a:lnTo>
                  <a:pt x="1288162" y="212002"/>
                </a:lnTo>
                <a:lnTo>
                  <a:pt x="1329141" y="272432"/>
                </a:lnTo>
                <a:lnTo>
                  <a:pt x="1350546" y="337312"/>
                </a:lnTo>
                <a:lnTo>
                  <a:pt x="1353312" y="371093"/>
                </a:lnTo>
                <a:lnTo>
                  <a:pt x="1350546" y="404875"/>
                </a:lnTo>
                <a:lnTo>
                  <a:pt x="1329141" y="469755"/>
                </a:lnTo>
                <a:lnTo>
                  <a:pt x="1288162" y="530185"/>
                </a:lnTo>
                <a:lnTo>
                  <a:pt x="1260929" y="558404"/>
                </a:lnTo>
                <a:lnTo>
                  <a:pt x="1229519" y="585118"/>
                </a:lnTo>
                <a:lnTo>
                  <a:pt x="1194172" y="610196"/>
                </a:lnTo>
                <a:lnTo>
                  <a:pt x="1155125" y="633507"/>
                </a:lnTo>
                <a:lnTo>
                  <a:pt x="1112618" y="654920"/>
                </a:lnTo>
                <a:lnTo>
                  <a:pt x="1066889" y="674304"/>
                </a:lnTo>
                <a:lnTo>
                  <a:pt x="1018178" y="691529"/>
                </a:lnTo>
                <a:lnTo>
                  <a:pt x="966724" y="706462"/>
                </a:lnTo>
                <a:lnTo>
                  <a:pt x="912764" y="718974"/>
                </a:lnTo>
                <a:lnTo>
                  <a:pt x="856539" y="728934"/>
                </a:lnTo>
                <a:lnTo>
                  <a:pt x="798286" y="736210"/>
                </a:lnTo>
                <a:lnTo>
                  <a:pt x="738245" y="740671"/>
                </a:lnTo>
                <a:lnTo>
                  <a:pt x="676656" y="742187"/>
                </a:lnTo>
                <a:lnTo>
                  <a:pt x="615066" y="740671"/>
                </a:lnTo>
                <a:lnTo>
                  <a:pt x="555025" y="736210"/>
                </a:lnTo>
                <a:lnTo>
                  <a:pt x="496772" y="728934"/>
                </a:lnTo>
                <a:lnTo>
                  <a:pt x="440547" y="718974"/>
                </a:lnTo>
                <a:lnTo>
                  <a:pt x="386587" y="706462"/>
                </a:lnTo>
                <a:lnTo>
                  <a:pt x="335133" y="691529"/>
                </a:lnTo>
                <a:lnTo>
                  <a:pt x="286422" y="674304"/>
                </a:lnTo>
                <a:lnTo>
                  <a:pt x="240693" y="654920"/>
                </a:lnTo>
                <a:lnTo>
                  <a:pt x="198186" y="633507"/>
                </a:lnTo>
                <a:lnTo>
                  <a:pt x="159139" y="610196"/>
                </a:lnTo>
                <a:lnTo>
                  <a:pt x="123792" y="585118"/>
                </a:lnTo>
                <a:lnTo>
                  <a:pt x="92382" y="558404"/>
                </a:lnTo>
                <a:lnTo>
                  <a:pt x="65149" y="530185"/>
                </a:lnTo>
                <a:lnTo>
                  <a:pt x="24170" y="469755"/>
                </a:lnTo>
                <a:lnTo>
                  <a:pt x="2765" y="404875"/>
                </a:lnTo>
                <a:lnTo>
                  <a:pt x="0" y="371093"/>
                </a:lnTo>
                <a:close/>
              </a:path>
            </a:pathLst>
          </a:custGeom>
          <a:ln w="25908">
            <a:solidFill>
              <a:srgbClr val="A4A4A4"/>
            </a:solidFill>
          </a:ln>
        </p:spPr>
        <p:txBody>
          <a:bodyPr wrap="square" lIns="0" tIns="0" rIns="0" bIns="0" rtlCol="0"/>
          <a:lstStyle/>
          <a:p>
            <a:endParaRPr/>
          </a:p>
        </p:txBody>
      </p:sp>
      <p:sp>
        <p:nvSpPr>
          <p:cNvPr id="64" name="object 64"/>
          <p:cNvSpPr txBox="1"/>
          <p:nvPr/>
        </p:nvSpPr>
        <p:spPr>
          <a:xfrm>
            <a:off x="361289" y="4056126"/>
            <a:ext cx="755650" cy="235585"/>
          </a:xfrm>
          <a:prstGeom prst="rect">
            <a:avLst/>
          </a:prstGeom>
        </p:spPr>
        <p:txBody>
          <a:bodyPr vert="horz" wrap="square" lIns="0" tIns="0" rIns="0" bIns="0" rtlCol="0">
            <a:spAutoFit/>
          </a:bodyPr>
          <a:lstStyle/>
          <a:p>
            <a:pPr marL="12700">
              <a:lnSpc>
                <a:spcPct val="100000"/>
              </a:lnSpc>
            </a:pPr>
            <a:r>
              <a:rPr sz="1400" b="1" spc="-5" dirty="0">
                <a:solidFill>
                  <a:srgbClr val="525252"/>
                </a:solidFill>
                <a:latin typeface="Calibri"/>
                <a:cs typeface="Calibri"/>
              </a:rPr>
              <a:t>Initiatives</a:t>
            </a:r>
            <a:endParaRPr sz="1400">
              <a:latin typeface="Calibri"/>
              <a:cs typeface="Calibri"/>
            </a:endParaRPr>
          </a:p>
        </p:txBody>
      </p:sp>
      <p:sp>
        <p:nvSpPr>
          <p:cNvPr id="65" name="object 65"/>
          <p:cNvSpPr/>
          <p:nvPr/>
        </p:nvSpPr>
        <p:spPr>
          <a:xfrm>
            <a:off x="128778" y="945641"/>
            <a:ext cx="1222375" cy="751840"/>
          </a:xfrm>
          <a:custGeom>
            <a:avLst/>
            <a:gdLst/>
            <a:ahLst/>
            <a:cxnLst/>
            <a:rect l="l" t="t" r="r" b="b"/>
            <a:pathLst>
              <a:path w="1222375" h="751839">
                <a:moveTo>
                  <a:pt x="611124" y="0"/>
                </a:moveTo>
                <a:lnTo>
                  <a:pt x="552268" y="1719"/>
                </a:lnTo>
                <a:lnTo>
                  <a:pt x="494996" y="6772"/>
                </a:lnTo>
                <a:lnTo>
                  <a:pt x="439562" y="15001"/>
                </a:lnTo>
                <a:lnTo>
                  <a:pt x="386223" y="26250"/>
                </a:lnTo>
                <a:lnTo>
                  <a:pt x="335236" y="40360"/>
                </a:lnTo>
                <a:lnTo>
                  <a:pt x="286856" y="57175"/>
                </a:lnTo>
                <a:lnTo>
                  <a:pt x="241339" y="76537"/>
                </a:lnTo>
                <a:lnTo>
                  <a:pt x="198942" y="98290"/>
                </a:lnTo>
                <a:lnTo>
                  <a:pt x="159920" y="122275"/>
                </a:lnTo>
                <a:lnTo>
                  <a:pt x="124530" y="148336"/>
                </a:lnTo>
                <a:lnTo>
                  <a:pt x="93028" y="176315"/>
                </a:lnTo>
                <a:lnTo>
                  <a:pt x="65670" y="206055"/>
                </a:lnTo>
                <a:lnTo>
                  <a:pt x="42711" y="237399"/>
                </a:lnTo>
                <a:lnTo>
                  <a:pt x="11019" y="304268"/>
                </a:lnTo>
                <a:lnTo>
                  <a:pt x="0" y="375666"/>
                </a:lnTo>
                <a:lnTo>
                  <a:pt x="2797" y="411851"/>
                </a:lnTo>
                <a:lnTo>
                  <a:pt x="24409" y="481142"/>
                </a:lnTo>
                <a:lnTo>
                  <a:pt x="65670" y="545276"/>
                </a:lnTo>
                <a:lnTo>
                  <a:pt x="93028" y="575016"/>
                </a:lnTo>
                <a:lnTo>
                  <a:pt x="124530" y="602995"/>
                </a:lnTo>
                <a:lnTo>
                  <a:pt x="159920" y="629056"/>
                </a:lnTo>
                <a:lnTo>
                  <a:pt x="198942" y="653041"/>
                </a:lnTo>
                <a:lnTo>
                  <a:pt x="241339" y="674794"/>
                </a:lnTo>
                <a:lnTo>
                  <a:pt x="286856" y="694156"/>
                </a:lnTo>
                <a:lnTo>
                  <a:pt x="335236" y="710971"/>
                </a:lnTo>
                <a:lnTo>
                  <a:pt x="386223" y="725081"/>
                </a:lnTo>
                <a:lnTo>
                  <a:pt x="439562" y="736330"/>
                </a:lnTo>
                <a:lnTo>
                  <a:pt x="494996" y="744559"/>
                </a:lnTo>
                <a:lnTo>
                  <a:pt x="552268" y="749612"/>
                </a:lnTo>
                <a:lnTo>
                  <a:pt x="611124" y="751332"/>
                </a:lnTo>
                <a:lnTo>
                  <a:pt x="669979" y="749612"/>
                </a:lnTo>
                <a:lnTo>
                  <a:pt x="727251" y="744559"/>
                </a:lnTo>
                <a:lnTo>
                  <a:pt x="782685" y="736330"/>
                </a:lnTo>
                <a:lnTo>
                  <a:pt x="836024" y="725081"/>
                </a:lnTo>
                <a:lnTo>
                  <a:pt x="887011" y="710971"/>
                </a:lnTo>
                <a:lnTo>
                  <a:pt x="935391" y="694156"/>
                </a:lnTo>
                <a:lnTo>
                  <a:pt x="980908" y="674794"/>
                </a:lnTo>
                <a:lnTo>
                  <a:pt x="1023305" y="653041"/>
                </a:lnTo>
                <a:lnTo>
                  <a:pt x="1062327" y="629056"/>
                </a:lnTo>
                <a:lnTo>
                  <a:pt x="1097717" y="602995"/>
                </a:lnTo>
                <a:lnTo>
                  <a:pt x="1129219" y="575016"/>
                </a:lnTo>
                <a:lnTo>
                  <a:pt x="1156577" y="545276"/>
                </a:lnTo>
                <a:lnTo>
                  <a:pt x="1179536" y="513932"/>
                </a:lnTo>
                <a:lnTo>
                  <a:pt x="1211228" y="447063"/>
                </a:lnTo>
                <a:lnTo>
                  <a:pt x="1222248" y="375666"/>
                </a:lnTo>
                <a:lnTo>
                  <a:pt x="1219450" y="339480"/>
                </a:lnTo>
                <a:lnTo>
                  <a:pt x="1197838" y="270189"/>
                </a:lnTo>
                <a:lnTo>
                  <a:pt x="1156577" y="206055"/>
                </a:lnTo>
                <a:lnTo>
                  <a:pt x="1129219" y="176315"/>
                </a:lnTo>
                <a:lnTo>
                  <a:pt x="1097717" y="148336"/>
                </a:lnTo>
                <a:lnTo>
                  <a:pt x="1062327" y="122275"/>
                </a:lnTo>
                <a:lnTo>
                  <a:pt x="1023305" y="98290"/>
                </a:lnTo>
                <a:lnTo>
                  <a:pt x="980908" y="76537"/>
                </a:lnTo>
                <a:lnTo>
                  <a:pt x="935391" y="57175"/>
                </a:lnTo>
                <a:lnTo>
                  <a:pt x="887011" y="40360"/>
                </a:lnTo>
                <a:lnTo>
                  <a:pt x="836024" y="26250"/>
                </a:lnTo>
                <a:lnTo>
                  <a:pt x="782685" y="15001"/>
                </a:lnTo>
                <a:lnTo>
                  <a:pt x="727251" y="6772"/>
                </a:lnTo>
                <a:lnTo>
                  <a:pt x="669979" y="1719"/>
                </a:lnTo>
                <a:lnTo>
                  <a:pt x="611124" y="0"/>
                </a:lnTo>
                <a:close/>
              </a:path>
            </a:pathLst>
          </a:custGeom>
          <a:solidFill>
            <a:srgbClr val="FFFFFF"/>
          </a:solidFill>
        </p:spPr>
        <p:txBody>
          <a:bodyPr wrap="square" lIns="0" tIns="0" rIns="0" bIns="0" rtlCol="0"/>
          <a:lstStyle/>
          <a:p>
            <a:endParaRPr/>
          </a:p>
        </p:txBody>
      </p:sp>
      <p:sp>
        <p:nvSpPr>
          <p:cNvPr id="66" name="object 66"/>
          <p:cNvSpPr/>
          <p:nvPr/>
        </p:nvSpPr>
        <p:spPr>
          <a:xfrm>
            <a:off x="128778" y="945641"/>
            <a:ext cx="1222375" cy="751840"/>
          </a:xfrm>
          <a:custGeom>
            <a:avLst/>
            <a:gdLst/>
            <a:ahLst/>
            <a:cxnLst/>
            <a:rect l="l" t="t" r="r" b="b"/>
            <a:pathLst>
              <a:path w="1222375" h="751839">
                <a:moveTo>
                  <a:pt x="0" y="375666"/>
                </a:moveTo>
                <a:lnTo>
                  <a:pt x="11019" y="304268"/>
                </a:lnTo>
                <a:lnTo>
                  <a:pt x="42711" y="237399"/>
                </a:lnTo>
                <a:lnTo>
                  <a:pt x="65670" y="206055"/>
                </a:lnTo>
                <a:lnTo>
                  <a:pt x="93028" y="176315"/>
                </a:lnTo>
                <a:lnTo>
                  <a:pt x="124530" y="148336"/>
                </a:lnTo>
                <a:lnTo>
                  <a:pt x="159920" y="122275"/>
                </a:lnTo>
                <a:lnTo>
                  <a:pt x="198942" y="98290"/>
                </a:lnTo>
                <a:lnTo>
                  <a:pt x="241339" y="76537"/>
                </a:lnTo>
                <a:lnTo>
                  <a:pt x="286856" y="57175"/>
                </a:lnTo>
                <a:lnTo>
                  <a:pt x="335236" y="40360"/>
                </a:lnTo>
                <a:lnTo>
                  <a:pt x="386223" y="26250"/>
                </a:lnTo>
                <a:lnTo>
                  <a:pt x="439562" y="15001"/>
                </a:lnTo>
                <a:lnTo>
                  <a:pt x="494996" y="6772"/>
                </a:lnTo>
                <a:lnTo>
                  <a:pt x="552268" y="1719"/>
                </a:lnTo>
                <a:lnTo>
                  <a:pt x="611124" y="0"/>
                </a:lnTo>
                <a:lnTo>
                  <a:pt x="669979" y="1719"/>
                </a:lnTo>
                <a:lnTo>
                  <a:pt x="727251" y="6772"/>
                </a:lnTo>
                <a:lnTo>
                  <a:pt x="782685" y="15001"/>
                </a:lnTo>
                <a:lnTo>
                  <a:pt x="836024" y="26250"/>
                </a:lnTo>
                <a:lnTo>
                  <a:pt x="887011" y="40360"/>
                </a:lnTo>
                <a:lnTo>
                  <a:pt x="935391" y="57175"/>
                </a:lnTo>
                <a:lnTo>
                  <a:pt x="980908" y="76537"/>
                </a:lnTo>
                <a:lnTo>
                  <a:pt x="1023305" y="98290"/>
                </a:lnTo>
                <a:lnTo>
                  <a:pt x="1062327" y="122275"/>
                </a:lnTo>
                <a:lnTo>
                  <a:pt x="1097717" y="148336"/>
                </a:lnTo>
                <a:lnTo>
                  <a:pt x="1129219" y="176315"/>
                </a:lnTo>
                <a:lnTo>
                  <a:pt x="1156577" y="206055"/>
                </a:lnTo>
                <a:lnTo>
                  <a:pt x="1179536" y="237399"/>
                </a:lnTo>
                <a:lnTo>
                  <a:pt x="1211228" y="304268"/>
                </a:lnTo>
                <a:lnTo>
                  <a:pt x="1222248" y="375666"/>
                </a:lnTo>
                <a:lnTo>
                  <a:pt x="1219450" y="411851"/>
                </a:lnTo>
                <a:lnTo>
                  <a:pt x="1197838" y="481142"/>
                </a:lnTo>
                <a:lnTo>
                  <a:pt x="1156577" y="545276"/>
                </a:lnTo>
                <a:lnTo>
                  <a:pt x="1129219" y="575016"/>
                </a:lnTo>
                <a:lnTo>
                  <a:pt x="1097717" y="602995"/>
                </a:lnTo>
                <a:lnTo>
                  <a:pt x="1062327" y="629056"/>
                </a:lnTo>
                <a:lnTo>
                  <a:pt x="1023305" y="653041"/>
                </a:lnTo>
                <a:lnTo>
                  <a:pt x="980908" y="674794"/>
                </a:lnTo>
                <a:lnTo>
                  <a:pt x="935391" y="694156"/>
                </a:lnTo>
                <a:lnTo>
                  <a:pt x="887011" y="710971"/>
                </a:lnTo>
                <a:lnTo>
                  <a:pt x="836024" y="725081"/>
                </a:lnTo>
                <a:lnTo>
                  <a:pt x="782685" y="736330"/>
                </a:lnTo>
                <a:lnTo>
                  <a:pt x="727251" y="744559"/>
                </a:lnTo>
                <a:lnTo>
                  <a:pt x="669979" y="749612"/>
                </a:lnTo>
                <a:lnTo>
                  <a:pt x="611124" y="751332"/>
                </a:lnTo>
                <a:lnTo>
                  <a:pt x="552268" y="749612"/>
                </a:lnTo>
                <a:lnTo>
                  <a:pt x="494996" y="744559"/>
                </a:lnTo>
                <a:lnTo>
                  <a:pt x="439562" y="736330"/>
                </a:lnTo>
                <a:lnTo>
                  <a:pt x="386223" y="725081"/>
                </a:lnTo>
                <a:lnTo>
                  <a:pt x="335236" y="710971"/>
                </a:lnTo>
                <a:lnTo>
                  <a:pt x="286856" y="694156"/>
                </a:lnTo>
                <a:lnTo>
                  <a:pt x="241339" y="674794"/>
                </a:lnTo>
                <a:lnTo>
                  <a:pt x="198942" y="653041"/>
                </a:lnTo>
                <a:lnTo>
                  <a:pt x="159920" y="629056"/>
                </a:lnTo>
                <a:lnTo>
                  <a:pt x="124530" y="602995"/>
                </a:lnTo>
                <a:lnTo>
                  <a:pt x="93028" y="575016"/>
                </a:lnTo>
                <a:lnTo>
                  <a:pt x="65670" y="545276"/>
                </a:lnTo>
                <a:lnTo>
                  <a:pt x="42711" y="513932"/>
                </a:lnTo>
                <a:lnTo>
                  <a:pt x="11019" y="447063"/>
                </a:lnTo>
                <a:lnTo>
                  <a:pt x="0" y="375666"/>
                </a:lnTo>
                <a:close/>
              </a:path>
            </a:pathLst>
          </a:custGeom>
          <a:ln w="25908">
            <a:solidFill>
              <a:srgbClr val="A4A4A4"/>
            </a:solidFill>
          </a:ln>
        </p:spPr>
        <p:txBody>
          <a:bodyPr wrap="square" lIns="0" tIns="0" rIns="0" bIns="0" rtlCol="0"/>
          <a:lstStyle/>
          <a:p>
            <a:endParaRPr/>
          </a:p>
        </p:txBody>
      </p:sp>
      <p:sp>
        <p:nvSpPr>
          <p:cNvPr id="67" name="object 67"/>
          <p:cNvSpPr txBox="1"/>
          <p:nvPr/>
        </p:nvSpPr>
        <p:spPr>
          <a:xfrm>
            <a:off x="426212" y="1095375"/>
            <a:ext cx="626110" cy="448945"/>
          </a:xfrm>
          <a:prstGeom prst="rect">
            <a:avLst/>
          </a:prstGeom>
        </p:spPr>
        <p:txBody>
          <a:bodyPr vert="horz" wrap="square" lIns="0" tIns="0" rIns="0" bIns="0" rtlCol="0">
            <a:spAutoFit/>
          </a:bodyPr>
          <a:lstStyle/>
          <a:p>
            <a:pPr marL="40005" marR="5080" indent="-27940">
              <a:lnSpc>
                <a:spcPct val="100000"/>
              </a:lnSpc>
            </a:pPr>
            <a:r>
              <a:rPr sz="1400" b="1" dirty="0">
                <a:solidFill>
                  <a:srgbClr val="525252"/>
                </a:solidFill>
                <a:latin typeface="Calibri"/>
                <a:cs typeface="Calibri"/>
              </a:rPr>
              <a:t>How</a:t>
            </a:r>
            <a:r>
              <a:rPr sz="1400" b="1" spc="-110" dirty="0">
                <a:solidFill>
                  <a:srgbClr val="525252"/>
                </a:solidFill>
                <a:latin typeface="Calibri"/>
                <a:cs typeface="Calibri"/>
              </a:rPr>
              <a:t> </a:t>
            </a:r>
            <a:r>
              <a:rPr sz="1400" b="1" spc="-5" dirty="0">
                <a:solidFill>
                  <a:srgbClr val="525252"/>
                </a:solidFill>
                <a:latin typeface="Calibri"/>
                <a:cs typeface="Calibri"/>
              </a:rPr>
              <a:t>we  </a:t>
            </a:r>
            <a:r>
              <a:rPr sz="1400" b="1" dirty="0">
                <a:solidFill>
                  <a:srgbClr val="525252"/>
                </a:solidFill>
                <a:latin typeface="Calibri"/>
                <a:cs typeface="Calibri"/>
              </a:rPr>
              <a:t>turn</a:t>
            </a:r>
            <a:r>
              <a:rPr sz="1400" b="1" spc="-114" dirty="0">
                <a:solidFill>
                  <a:srgbClr val="525252"/>
                </a:solidFill>
                <a:latin typeface="Calibri"/>
                <a:cs typeface="Calibri"/>
              </a:rPr>
              <a:t> </a:t>
            </a:r>
            <a:r>
              <a:rPr sz="1400" b="1" dirty="0">
                <a:solidFill>
                  <a:srgbClr val="525252"/>
                </a:solidFill>
                <a:latin typeface="Calibri"/>
                <a:cs typeface="Calibri"/>
              </a:rPr>
              <a:t>up</a:t>
            </a:r>
            <a:endParaRPr sz="1400">
              <a:latin typeface="Calibri"/>
              <a:cs typeface="Calibri"/>
            </a:endParaRPr>
          </a:p>
        </p:txBody>
      </p:sp>
      <p:sp>
        <p:nvSpPr>
          <p:cNvPr id="68" name="object 68"/>
          <p:cNvSpPr/>
          <p:nvPr/>
        </p:nvSpPr>
        <p:spPr>
          <a:xfrm>
            <a:off x="128778" y="69342"/>
            <a:ext cx="1222375" cy="742315"/>
          </a:xfrm>
          <a:custGeom>
            <a:avLst/>
            <a:gdLst/>
            <a:ahLst/>
            <a:cxnLst/>
            <a:rect l="l" t="t" r="r" b="b"/>
            <a:pathLst>
              <a:path w="1222375" h="742315">
                <a:moveTo>
                  <a:pt x="611124" y="0"/>
                </a:moveTo>
                <a:lnTo>
                  <a:pt x="552268" y="1698"/>
                </a:lnTo>
                <a:lnTo>
                  <a:pt x="494996" y="6690"/>
                </a:lnTo>
                <a:lnTo>
                  <a:pt x="439562" y="14820"/>
                </a:lnTo>
                <a:lnTo>
                  <a:pt x="386223" y="25932"/>
                </a:lnTo>
                <a:lnTo>
                  <a:pt x="335236" y="39872"/>
                </a:lnTo>
                <a:lnTo>
                  <a:pt x="286856" y="56483"/>
                </a:lnTo>
                <a:lnTo>
                  <a:pt x="241339" y="75610"/>
                </a:lnTo>
                <a:lnTo>
                  <a:pt x="198942" y="97099"/>
                </a:lnTo>
                <a:lnTo>
                  <a:pt x="159920" y="120793"/>
                </a:lnTo>
                <a:lnTo>
                  <a:pt x="124530" y="146537"/>
                </a:lnTo>
                <a:lnTo>
                  <a:pt x="93028" y="174176"/>
                </a:lnTo>
                <a:lnTo>
                  <a:pt x="65670" y="203554"/>
                </a:lnTo>
                <a:lnTo>
                  <a:pt x="42711" y="234515"/>
                </a:lnTo>
                <a:lnTo>
                  <a:pt x="11019" y="300569"/>
                </a:lnTo>
                <a:lnTo>
                  <a:pt x="0" y="371093"/>
                </a:lnTo>
                <a:lnTo>
                  <a:pt x="2797" y="406837"/>
                </a:lnTo>
                <a:lnTo>
                  <a:pt x="24409" y="475281"/>
                </a:lnTo>
                <a:lnTo>
                  <a:pt x="65670" y="538633"/>
                </a:lnTo>
                <a:lnTo>
                  <a:pt x="93028" y="568011"/>
                </a:lnTo>
                <a:lnTo>
                  <a:pt x="124530" y="595650"/>
                </a:lnTo>
                <a:lnTo>
                  <a:pt x="159920" y="621394"/>
                </a:lnTo>
                <a:lnTo>
                  <a:pt x="198942" y="645088"/>
                </a:lnTo>
                <a:lnTo>
                  <a:pt x="241339" y="666577"/>
                </a:lnTo>
                <a:lnTo>
                  <a:pt x="286856" y="685704"/>
                </a:lnTo>
                <a:lnTo>
                  <a:pt x="335236" y="702315"/>
                </a:lnTo>
                <a:lnTo>
                  <a:pt x="386223" y="716255"/>
                </a:lnTo>
                <a:lnTo>
                  <a:pt x="439562" y="727367"/>
                </a:lnTo>
                <a:lnTo>
                  <a:pt x="494996" y="735497"/>
                </a:lnTo>
                <a:lnTo>
                  <a:pt x="552268" y="740489"/>
                </a:lnTo>
                <a:lnTo>
                  <a:pt x="611124" y="742187"/>
                </a:lnTo>
                <a:lnTo>
                  <a:pt x="669979" y="740489"/>
                </a:lnTo>
                <a:lnTo>
                  <a:pt x="727251" y="735497"/>
                </a:lnTo>
                <a:lnTo>
                  <a:pt x="782685" y="727367"/>
                </a:lnTo>
                <a:lnTo>
                  <a:pt x="836024" y="716255"/>
                </a:lnTo>
                <a:lnTo>
                  <a:pt x="887011" y="702315"/>
                </a:lnTo>
                <a:lnTo>
                  <a:pt x="935391" y="685704"/>
                </a:lnTo>
                <a:lnTo>
                  <a:pt x="980908" y="666577"/>
                </a:lnTo>
                <a:lnTo>
                  <a:pt x="1023305" y="645088"/>
                </a:lnTo>
                <a:lnTo>
                  <a:pt x="1062327" y="621394"/>
                </a:lnTo>
                <a:lnTo>
                  <a:pt x="1097717" y="595650"/>
                </a:lnTo>
                <a:lnTo>
                  <a:pt x="1129219" y="568011"/>
                </a:lnTo>
                <a:lnTo>
                  <a:pt x="1156577" y="538633"/>
                </a:lnTo>
                <a:lnTo>
                  <a:pt x="1179536" y="507672"/>
                </a:lnTo>
                <a:lnTo>
                  <a:pt x="1211228" y="441618"/>
                </a:lnTo>
                <a:lnTo>
                  <a:pt x="1222248" y="371093"/>
                </a:lnTo>
                <a:lnTo>
                  <a:pt x="1219450" y="335350"/>
                </a:lnTo>
                <a:lnTo>
                  <a:pt x="1197838" y="266906"/>
                </a:lnTo>
                <a:lnTo>
                  <a:pt x="1156577" y="203554"/>
                </a:lnTo>
                <a:lnTo>
                  <a:pt x="1129219" y="174176"/>
                </a:lnTo>
                <a:lnTo>
                  <a:pt x="1097717" y="146537"/>
                </a:lnTo>
                <a:lnTo>
                  <a:pt x="1062327" y="120793"/>
                </a:lnTo>
                <a:lnTo>
                  <a:pt x="1023305" y="97099"/>
                </a:lnTo>
                <a:lnTo>
                  <a:pt x="980908" y="75610"/>
                </a:lnTo>
                <a:lnTo>
                  <a:pt x="935391" y="56483"/>
                </a:lnTo>
                <a:lnTo>
                  <a:pt x="887011" y="39872"/>
                </a:lnTo>
                <a:lnTo>
                  <a:pt x="836024" y="25932"/>
                </a:lnTo>
                <a:lnTo>
                  <a:pt x="782685" y="14820"/>
                </a:lnTo>
                <a:lnTo>
                  <a:pt x="727251" y="6690"/>
                </a:lnTo>
                <a:lnTo>
                  <a:pt x="669979" y="1698"/>
                </a:lnTo>
                <a:lnTo>
                  <a:pt x="611124" y="0"/>
                </a:lnTo>
                <a:close/>
              </a:path>
            </a:pathLst>
          </a:custGeom>
          <a:solidFill>
            <a:srgbClr val="FFFFFF"/>
          </a:solidFill>
        </p:spPr>
        <p:txBody>
          <a:bodyPr wrap="square" lIns="0" tIns="0" rIns="0" bIns="0" rtlCol="0"/>
          <a:lstStyle/>
          <a:p>
            <a:endParaRPr/>
          </a:p>
        </p:txBody>
      </p:sp>
      <p:sp>
        <p:nvSpPr>
          <p:cNvPr id="69" name="object 69"/>
          <p:cNvSpPr/>
          <p:nvPr/>
        </p:nvSpPr>
        <p:spPr>
          <a:xfrm>
            <a:off x="128778" y="69342"/>
            <a:ext cx="1222375" cy="742315"/>
          </a:xfrm>
          <a:custGeom>
            <a:avLst/>
            <a:gdLst/>
            <a:ahLst/>
            <a:cxnLst/>
            <a:rect l="l" t="t" r="r" b="b"/>
            <a:pathLst>
              <a:path w="1222375" h="742315">
                <a:moveTo>
                  <a:pt x="0" y="371093"/>
                </a:moveTo>
                <a:lnTo>
                  <a:pt x="11019" y="300569"/>
                </a:lnTo>
                <a:lnTo>
                  <a:pt x="42711" y="234515"/>
                </a:lnTo>
                <a:lnTo>
                  <a:pt x="65670" y="203554"/>
                </a:lnTo>
                <a:lnTo>
                  <a:pt x="93028" y="174176"/>
                </a:lnTo>
                <a:lnTo>
                  <a:pt x="124530" y="146537"/>
                </a:lnTo>
                <a:lnTo>
                  <a:pt x="159920" y="120793"/>
                </a:lnTo>
                <a:lnTo>
                  <a:pt x="198942" y="97099"/>
                </a:lnTo>
                <a:lnTo>
                  <a:pt x="241339" y="75610"/>
                </a:lnTo>
                <a:lnTo>
                  <a:pt x="286856" y="56483"/>
                </a:lnTo>
                <a:lnTo>
                  <a:pt x="335236" y="39872"/>
                </a:lnTo>
                <a:lnTo>
                  <a:pt x="386223" y="25932"/>
                </a:lnTo>
                <a:lnTo>
                  <a:pt x="439562" y="14820"/>
                </a:lnTo>
                <a:lnTo>
                  <a:pt x="494996" y="6690"/>
                </a:lnTo>
                <a:lnTo>
                  <a:pt x="552268" y="1698"/>
                </a:lnTo>
                <a:lnTo>
                  <a:pt x="611124" y="0"/>
                </a:lnTo>
                <a:lnTo>
                  <a:pt x="669979" y="1698"/>
                </a:lnTo>
                <a:lnTo>
                  <a:pt x="727251" y="6690"/>
                </a:lnTo>
                <a:lnTo>
                  <a:pt x="782685" y="14820"/>
                </a:lnTo>
                <a:lnTo>
                  <a:pt x="836024" y="25932"/>
                </a:lnTo>
                <a:lnTo>
                  <a:pt x="887011" y="39872"/>
                </a:lnTo>
                <a:lnTo>
                  <a:pt x="935391" y="56483"/>
                </a:lnTo>
                <a:lnTo>
                  <a:pt x="980908" y="75610"/>
                </a:lnTo>
                <a:lnTo>
                  <a:pt x="1023305" y="97099"/>
                </a:lnTo>
                <a:lnTo>
                  <a:pt x="1062327" y="120793"/>
                </a:lnTo>
                <a:lnTo>
                  <a:pt x="1097717" y="146537"/>
                </a:lnTo>
                <a:lnTo>
                  <a:pt x="1129219" y="174176"/>
                </a:lnTo>
                <a:lnTo>
                  <a:pt x="1156577" y="203554"/>
                </a:lnTo>
                <a:lnTo>
                  <a:pt x="1179536" y="234515"/>
                </a:lnTo>
                <a:lnTo>
                  <a:pt x="1211228" y="300569"/>
                </a:lnTo>
                <a:lnTo>
                  <a:pt x="1222248" y="371093"/>
                </a:lnTo>
                <a:lnTo>
                  <a:pt x="1219450" y="406837"/>
                </a:lnTo>
                <a:lnTo>
                  <a:pt x="1197838" y="475281"/>
                </a:lnTo>
                <a:lnTo>
                  <a:pt x="1156577" y="538633"/>
                </a:lnTo>
                <a:lnTo>
                  <a:pt x="1129219" y="568011"/>
                </a:lnTo>
                <a:lnTo>
                  <a:pt x="1097717" y="595650"/>
                </a:lnTo>
                <a:lnTo>
                  <a:pt x="1062327" y="621394"/>
                </a:lnTo>
                <a:lnTo>
                  <a:pt x="1023305" y="645088"/>
                </a:lnTo>
                <a:lnTo>
                  <a:pt x="980908" y="666577"/>
                </a:lnTo>
                <a:lnTo>
                  <a:pt x="935391" y="685704"/>
                </a:lnTo>
                <a:lnTo>
                  <a:pt x="887011" y="702315"/>
                </a:lnTo>
                <a:lnTo>
                  <a:pt x="836024" y="716255"/>
                </a:lnTo>
                <a:lnTo>
                  <a:pt x="782685" y="727367"/>
                </a:lnTo>
                <a:lnTo>
                  <a:pt x="727251" y="735497"/>
                </a:lnTo>
                <a:lnTo>
                  <a:pt x="669979" y="740489"/>
                </a:lnTo>
                <a:lnTo>
                  <a:pt x="611124" y="742187"/>
                </a:lnTo>
                <a:lnTo>
                  <a:pt x="552268" y="740489"/>
                </a:lnTo>
                <a:lnTo>
                  <a:pt x="494996" y="735497"/>
                </a:lnTo>
                <a:lnTo>
                  <a:pt x="439562" y="727367"/>
                </a:lnTo>
                <a:lnTo>
                  <a:pt x="386223" y="716255"/>
                </a:lnTo>
                <a:lnTo>
                  <a:pt x="335236" y="702315"/>
                </a:lnTo>
                <a:lnTo>
                  <a:pt x="286856" y="685704"/>
                </a:lnTo>
                <a:lnTo>
                  <a:pt x="241339" y="666577"/>
                </a:lnTo>
                <a:lnTo>
                  <a:pt x="198942" y="645088"/>
                </a:lnTo>
                <a:lnTo>
                  <a:pt x="159920" y="621394"/>
                </a:lnTo>
                <a:lnTo>
                  <a:pt x="124530" y="595650"/>
                </a:lnTo>
                <a:lnTo>
                  <a:pt x="93028" y="568011"/>
                </a:lnTo>
                <a:lnTo>
                  <a:pt x="65670" y="538633"/>
                </a:lnTo>
                <a:lnTo>
                  <a:pt x="42711" y="507672"/>
                </a:lnTo>
                <a:lnTo>
                  <a:pt x="11019" y="441618"/>
                </a:lnTo>
                <a:lnTo>
                  <a:pt x="0" y="371093"/>
                </a:lnTo>
                <a:close/>
              </a:path>
            </a:pathLst>
          </a:custGeom>
          <a:ln w="25908">
            <a:solidFill>
              <a:srgbClr val="A4A4A4"/>
            </a:solidFill>
          </a:ln>
        </p:spPr>
        <p:txBody>
          <a:bodyPr wrap="square" lIns="0" tIns="0" rIns="0" bIns="0" rtlCol="0"/>
          <a:lstStyle/>
          <a:p>
            <a:endParaRPr/>
          </a:p>
        </p:txBody>
      </p:sp>
      <p:sp>
        <p:nvSpPr>
          <p:cNvPr id="70" name="object 70"/>
          <p:cNvSpPr txBox="1"/>
          <p:nvPr/>
        </p:nvSpPr>
        <p:spPr>
          <a:xfrm>
            <a:off x="394208" y="214757"/>
            <a:ext cx="691515" cy="448945"/>
          </a:xfrm>
          <a:prstGeom prst="rect">
            <a:avLst/>
          </a:prstGeom>
        </p:spPr>
        <p:txBody>
          <a:bodyPr vert="horz" wrap="square" lIns="0" tIns="0" rIns="0" bIns="0" rtlCol="0">
            <a:spAutoFit/>
          </a:bodyPr>
          <a:lstStyle/>
          <a:p>
            <a:pPr marL="15240" marR="5080" indent="-3175">
              <a:lnSpc>
                <a:spcPct val="100000"/>
              </a:lnSpc>
            </a:pPr>
            <a:r>
              <a:rPr sz="1400" b="1" spc="-5" dirty="0">
                <a:solidFill>
                  <a:srgbClr val="525252"/>
                </a:solidFill>
                <a:latin typeface="Calibri"/>
                <a:cs typeface="Calibri"/>
              </a:rPr>
              <a:t>What</a:t>
            </a:r>
            <a:r>
              <a:rPr sz="1400" b="1" spc="-100" dirty="0">
                <a:solidFill>
                  <a:srgbClr val="525252"/>
                </a:solidFill>
                <a:latin typeface="Calibri"/>
                <a:cs typeface="Calibri"/>
              </a:rPr>
              <a:t> </a:t>
            </a:r>
            <a:r>
              <a:rPr sz="1400" b="1" spc="-5" dirty="0">
                <a:solidFill>
                  <a:srgbClr val="525252"/>
                </a:solidFill>
                <a:latin typeface="Calibri"/>
                <a:cs typeface="Calibri"/>
              </a:rPr>
              <a:t>we  stand</a:t>
            </a:r>
            <a:r>
              <a:rPr sz="1400" b="1" spc="-120" dirty="0">
                <a:solidFill>
                  <a:srgbClr val="525252"/>
                </a:solidFill>
                <a:latin typeface="Calibri"/>
                <a:cs typeface="Calibri"/>
              </a:rPr>
              <a:t> </a:t>
            </a:r>
            <a:r>
              <a:rPr sz="1400" b="1" spc="-10" dirty="0">
                <a:solidFill>
                  <a:srgbClr val="525252"/>
                </a:solidFill>
                <a:latin typeface="Calibri"/>
                <a:cs typeface="Calibri"/>
              </a:rPr>
              <a:t>for</a:t>
            </a:r>
            <a:endParaRPr sz="1400">
              <a:latin typeface="Calibri"/>
              <a:cs typeface="Calibri"/>
            </a:endParaRPr>
          </a:p>
        </p:txBody>
      </p:sp>
      <p:sp>
        <p:nvSpPr>
          <p:cNvPr id="71" name="object 71"/>
          <p:cNvSpPr/>
          <p:nvPr/>
        </p:nvSpPr>
        <p:spPr>
          <a:xfrm>
            <a:off x="128778" y="5551170"/>
            <a:ext cx="1222375" cy="741045"/>
          </a:xfrm>
          <a:custGeom>
            <a:avLst/>
            <a:gdLst/>
            <a:ahLst/>
            <a:cxnLst/>
            <a:rect l="l" t="t" r="r" b="b"/>
            <a:pathLst>
              <a:path w="1222375" h="741045">
                <a:moveTo>
                  <a:pt x="611124" y="0"/>
                </a:moveTo>
                <a:lnTo>
                  <a:pt x="552268" y="1695"/>
                </a:lnTo>
                <a:lnTo>
                  <a:pt x="494996" y="6677"/>
                </a:lnTo>
                <a:lnTo>
                  <a:pt x="439562" y="14791"/>
                </a:lnTo>
                <a:lnTo>
                  <a:pt x="386223" y="25882"/>
                </a:lnTo>
                <a:lnTo>
                  <a:pt x="335236" y="39794"/>
                </a:lnTo>
                <a:lnTo>
                  <a:pt x="286856" y="56372"/>
                </a:lnTo>
                <a:lnTo>
                  <a:pt x="241339" y="75462"/>
                </a:lnTo>
                <a:lnTo>
                  <a:pt x="198942" y="96908"/>
                </a:lnTo>
                <a:lnTo>
                  <a:pt x="159920" y="120554"/>
                </a:lnTo>
                <a:lnTo>
                  <a:pt x="124530" y="146246"/>
                </a:lnTo>
                <a:lnTo>
                  <a:pt x="93028" y="173828"/>
                </a:lnTo>
                <a:lnTo>
                  <a:pt x="65670" y="203146"/>
                </a:lnTo>
                <a:lnTo>
                  <a:pt x="42711" y="234044"/>
                </a:lnTo>
                <a:lnTo>
                  <a:pt x="11019" y="299958"/>
                </a:lnTo>
                <a:lnTo>
                  <a:pt x="0" y="370331"/>
                </a:lnTo>
                <a:lnTo>
                  <a:pt x="2797" y="405998"/>
                </a:lnTo>
                <a:lnTo>
                  <a:pt x="24409" y="474297"/>
                </a:lnTo>
                <a:lnTo>
                  <a:pt x="65670" y="537517"/>
                </a:lnTo>
                <a:lnTo>
                  <a:pt x="93028" y="566835"/>
                </a:lnTo>
                <a:lnTo>
                  <a:pt x="124530" y="594417"/>
                </a:lnTo>
                <a:lnTo>
                  <a:pt x="159920" y="620109"/>
                </a:lnTo>
                <a:lnTo>
                  <a:pt x="198942" y="643755"/>
                </a:lnTo>
                <a:lnTo>
                  <a:pt x="241339" y="665201"/>
                </a:lnTo>
                <a:lnTo>
                  <a:pt x="286856" y="684291"/>
                </a:lnTo>
                <a:lnTo>
                  <a:pt x="335236" y="700869"/>
                </a:lnTo>
                <a:lnTo>
                  <a:pt x="386223" y="714781"/>
                </a:lnTo>
                <a:lnTo>
                  <a:pt x="439562" y="725872"/>
                </a:lnTo>
                <a:lnTo>
                  <a:pt x="494996" y="733986"/>
                </a:lnTo>
                <a:lnTo>
                  <a:pt x="552268" y="738968"/>
                </a:lnTo>
                <a:lnTo>
                  <a:pt x="611124" y="740663"/>
                </a:lnTo>
                <a:lnTo>
                  <a:pt x="669979" y="738968"/>
                </a:lnTo>
                <a:lnTo>
                  <a:pt x="727251" y="733986"/>
                </a:lnTo>
                <a:lnTo>
                  <a:pt x="782685" y="725872"/>
                </a:lnTo>
                <a:lnTo>
                  <a:pt x="836024" y="714781"/>
                </a:lnTo>
                <a:lnTo>
                  <a:pt x="887011" y="700869"/>
                </a:lnTo>
                <a:lnTo>
                  <a:pt x="935391" y="684291"/>
                </a:lnTo>
                <a:lnTo>
                  <a:pt x="980908" y="665201"/>
                </a:lnTo>
                <a:lnTo>
                  <a:pt x="1023305" y="643755"/>
                </a:lnTo>
                <a:lnTo>
                  <a:pt x="1062327" y="620109"/>
                </a:lnTo>
                <a:lnTo>
                  <a:pt x="1097717" y="594417"/>
                </a:lnTo>
                <a:lnTo>
                  <a:pt x="1129219" y="566835"/>
                </a:lnTo>
                <a:lnTo>
                  <a:pt x="1156577" y="537517"/>
                </a:lnTo>
                <a:lnTo>
                  <a:pt x="1179536" y="506619"/>
                </a:lnTo>
                <a:lnTo>
                  <a:pt x="1211228" y="440705"/>
                </a:lnTo>
                <a:lnTo>
                  <a:pt x="1222248" y="370331"/>
                </a:lnTo>
                <a:lnTo>
                  <a:pt x="1219450" y="334665"/>
                </a:lnTo>
                <a:lnTo>
                  <a:pt x="1197838" y="266366"/>
                </a:lnTo>
                <a:lnTo>
                  <a:pt x="1156577" y="203146"/>
                </a:lnTo>
                <a:lnTo>
                  <a:pt x="1129219" y="173828"/>
                </a:lnTo>
                <a:lnTo>
                  <a:pt x="1097717" y="146246"/>
                </a:lnTo>
                <a:lnTo>
                  <a:pt x="1062327" y="120554"/>
                </a:lnTo>
                <a:lnTo>
                  <a:pt x="1023305" y="96908"/>
                </a:lnTo>
                <a:lnTo>
                  <a:pt x="980908" y="75462"/>
                </a:lnTo>
                <a:lnTo>
                  <a:pt x="935391" y="56372"/>
                </a:lnTo>
                <a:lnTo>
                  <a:pt x="887011" y="39794"/>
                </a:lnTo>
                <a:lnTo>
                  <a:pt x="836024" y="25882"/>
                </a:lnTo>
                <a:lnTo>
                  <a:pt x="782685" y="14791"/>
                </a:lnTo>
                <a:lnTo>
                  <a:pt x="727251" y="6677"/>
                </a:lnTo>
                <a:lnTo>
                  <a:pt x="669979" y="1695"/>
                </a:lnTo>
                <a:lnTo>
                  <a:pt x="611124" y="0"/>
                </a:lnTo>
                <a:close/>
              </a:path>
            </a:pathLst>
          </a:custGeom>
          <a:solidFill>
            <a:srgbClr val="FFFFFF"/>
          </a:solidFill>
        </p:spPr>
        <p:txBody>
          <a:bodyPr wrap="square" lIns="0" tIns="0" rIns="0" bIns="0" rtlCol="0"/>
          <a:lstStyle/>
          <a:p>
            <a:endParaRPr/>
          </a:p>
        </p:txBody>
      </p:sp>
      <p:sp>
        <p:nvSpPr>
          <p:cNvPr id="72" name="object 72"/>
          <p:cNvSpPr/>
          <p:nvPr/>
        </p:nvSpPr>
        <p:spPr>
          <a:xfrm>
            <a:off x="128778" y="5551170"/>
            <a:ext cx="1222375" cy="741045"/>
          </a:xfrm>
          <a:custGeom>
            <a:avLst/>
            <a:gdLst/>
            <a:ahLst/>
            <a:cxnLst/>
            <a:rect l="l" t="t" r="r" b="b"/>
            <a:pathLst>
              <a:path w="1222375" h="741045">
                <a:moveTo>
                  <a:pt x="0" y="370331"/>
                </a:moveTo>
                <a:lnTo>
                  <a:pt x="11019" y="299958"/>
                </a:lnTo>
                <a:lnTo>
                  <a:pt x="42711" y="234044"/>
                </a:lnTo>
                <a:lnTo>
                  <a:pt x="65670" y="203146"/>
                </a:lnTo>
                <a:lnTo>
                  <a:pt x="93028" y="173828"/>
                </a:lnTo>
                <a:lnTo>
                  <a:pt x="124530" y="146246"/>
                </a:lnTo>
                <a:lnTo>
                  <a:pt x="159920" y="120554"/>
                </a:lnTo>
                <a:lnTo>
                  <a:pt x="198942" y="96908"/>
                </a:lnTo>
                <a:lnTo>
                  <a:pt x="241339" y="75462"/>
                </a:lnTo>
                <a:lnTo>
                  <a:pt x="286856" y="56372"/>
                </a:lnTo>
                <a:lnTo>
                  <a:pt x="335236" y="39794"/>
                </a:lnTo>
                <a:lnTo>
                  <a:pt x="386223" y="25882"/>
                </a:lnTo>
                <a:lnTo>
                  <a:pt x="439562" y="14791"/>
                </a:lnTo>
                <a:lnTo>
                  <a:pt x="494996" y="6677"/>
                </a:lnTo>
                <a:lnTo>
                  <a:pt x="552268" y="1695"/>
                </a:lnTo>
                <a:lnTo>
                  <a:pt x="611124" y="0"/>
                </a:lnTo>
                <a:lnTo>
                  <a:pt x="669979" y="1695"/>
                </a:lnTo>
                <a:lnTo>
                  <a:pt x="727251" y="6677"/>
                </a:lnTo>
                <a:lnTo>
                  <a:pt x="782685" y="14791"/>
                </a:lnTo>
                <a:lnTo>
                  <a:pt x="836024" y="25882"/>
                </a:lnTo>
                <a:lnTo>
                  <a:pt x="887011" y="39794"/>
                </a:lnTo>
                <a:lnTo>
                  <a:pt x="935391" y="56372"/>
                </a:lnTo>
                <a:lnTo>
                  <a:pt x="980908" y="75462"/>
                </a:lnTo>
                <a:lnTo>
                  <a:pt x="1023305" y="96908"/>
                </a:lnTo>
                <a:lnTo>
                  <a:pt x="1062327" y="120554"/>
                </a:lnTo>
                <a:lnTo>
                  <a:pt x="1097717" y="146246"/>
                </a:lnTo>
                <a:lnTo>
                  <a:pt x="1129219" y="173828"/>
                </a:lnTo>
                <a:lnTo>
                  <a:pt x="1156577" y="203146"/>
                </a:lnTo>
                <a:lnTo>
                  <a:pt x="1179536" y="234044"/>
                </a:lnTo>
                <a:lnTo>
                  <a:pt x="1211228" y="299958"/>
                </a:lnTo>
                <a:lnTo>
                  <a:pt x="1222248" y="370331"/>
                </a:lnTo>
                <a:lnTo>
                  <a:pt x="1219450" y="405998"/>
                </a:lnTo>
                <a:lnTo>
                  <a:pt x="1197838" y="474297"/>
                </a:lnTo>
                <a:lnTo>
                  <a:pt x="1156577" y="537517"/>
                </a:lnTo>
                <a:lnTo>
                  <a:pt x="1129219" y="566835"/>
                </a:lnTo>
                <a:lnTo>
                  <a:pt x="1097717" y="594417"/>
                </a:lnTo>
                <a:lnTo>
                  <a:pt x="1062327" y="620109"/>
                </a:lnTo>
                <a:lnTo>
                  <a:pt x="1023305" y="643755"/>
                </a:lnTo>
                <a:lnTo>
                  <a:pt x="980908" y="665201"/>
                </a:lnTo>
                <a:lnTo>
                  <a:pt x="935391" y="684291"/>
                </a:lnTo>
                <a:lnTo>
                  <a:pt x="887011" y="700869"/>
                </a:lnTo>
                <a:lnTo>
                  <a:pt x="836024" y="714781"/>
                </a:lnTo>
                <a:lnTo>
                  <a:pt x="782685" y="725872"/>
                </a:lnTo>
                <a:lnTo>
                  <a:pt x="727251" y="733986"/>
                </a:lnTo>
                <a:lnTo>
                  <a:pt x="669979" y="738968"/>
                </a:lnTo>
                <a:lnTo>
                  <a:pt x="611124" y="740663"/>
                </a:lnTo>
                <a:lnTo>
                  <a:pt x="552268" y="738968"/>
                </a:lnTo>
                <a:lnTo>
                  <a:pt x="494996" y="733986"/>
                </a:lnTo>
                <a:lnTo>
                  <a:pt x="439562" y="725872"/>
                </a:lnTo>
                <a:lnTo>
                  <a:pt x="386223" y="714781"/>
                </a:lnTo>
                <a:lnTo>
                  <a:pt x="335236" y="700869"/>
                </a:lnTo>
                <a:lnTo>
                  <a:pt x="286856" y="684291"/>
                </a:lnTo>
                <a:lnTo>
                  <a:pt x="241339" y="665201"/>
                </a:lnTo>
                <a:lnTo>
                  <a:pt x="198942" y="643755"/>
                </a:lnTo>
                <a:lnTo>
                  <a:pt x="159920" y="620109"/>
                </a:lnTo>
                <a:lnTo>
                  <a:pt x="124530" y="594417"/>
                </a:lnTo>
                <a:lnTo>
                  <a:pt x="93028" y="566835"/>
                </a:lnTo>
                <a:lnTo>
                  <a:pt x="65670" y="537517"/>
                </a:lnTo>
                <a:lnTo>
                  <a:pt x="42711" y="506619"/>
                </a:lnTo>
                <a:lnTo>
                  <a:pt x="11019" y="440705"/>
                </a:lnTo>
                <a:lnTo>
                  <a:pt x="0" y="370331"/>
                </a:lnTo>
                <a:close/>
              </a:path>
            </a:pathLst>
          </a:custGeom>
          <a:ln w="25908">
            <a:solidFill>
              <a:srgbClr val="A4A4A4"/>
            </a:solidFill>
          </a:ln>
        </p:spPr>
        <p:txBody>
          <a:bodyPr wrap="square" lIns="0" tIns="0" rIns="0" bIns="0" rtlCol="0"/>
          <a:lstStyle/>
          <a:p>
            <a:endParaRPr/>
          </a:p>
        </p:txBody>
      </p:sp>
      <p:sp>
        <p:nvSpPr>
          <p:cNvPr id="73" name="object 73"/>
          <p:cNvSpPr txBox="1"/>
          <p:nvPr/>
        </p:nvSpPr>
        <p:spPr>
          <a:xfrm>
            <a:off x="446023" y="5696915"/>
            <a:ext cx="585470" cy="448945"/>
          </a:xfrm>
          <a:prstGeom prst="rect">
            <a:avLst/>
          </a:prstGeom>
        </p:spPr>
        <p:txBody>
          <a:bodyPr vert="horz" wrap="square" lIns="0" tIns="0" rIns="0" bIns="0" rtlCol="0">
            <a:spAutoFit/>
          </a:bodyPr>
          <a:lstStyle/>
          <a:p>
            <a:pPr marL="18415" marR="5080" indent="-6350">
              <a:lnSpc>
                <a:spcPct val="100000"/>
              </a:lnSpc>
            </a:pPr>
            <a:r>
              <a:rPr sz="1400" b="1" spc="-5" dirty="0">
                <a:solidFill>
                  <a:srgbClr val="525252"/>
                </a:solidFill>
                <a:latin typeface="Calibri"/>
                <a:cs typeface="Calibri"/>
              </a:rPr>
              <a:t>What</a:t>
            </a:r>
            <a:r>
              <a:rPr sz="1400" b="1" spc="-95" dirty="0">
                <a:solidFill>
                  <a:srgbClr val="525252"/>
                </a:solidFill>
                <a:latin typeface="Calibri"/>
                <a:cs typeface="Calibri"/>
              </a:rPr>
              <a:t> </a:t>
            </a:r>
            <a:r>
              <a:rPr sz="1400" b="1" dirty="0">
                <a:solidFill>
                  <a:srgbClr val="525252"/>
                </a:solidFill>
                <a:latin typeface="Calibri"/>
                <a:cs typeface="Calibri"/>
              </a:rPr>
              <a:t>is  su</a:t>
            </a:r>
            <a:r>
              <a:rPr sz="1400" b="1" spc="-5" dirty="0">
                <a:solidFill>
                  <a:srgbClr val="525252"/>
                </a:solidFill>
                <a:latin typeface="Calibri"/>
                <a:cs typeface="Calibri"/>
              </a:rPr>
              <a:t>cce</a:t>
            </a:r>
            <a:r>
              <a:rPr sz="1400" b="1" spc="5" dirty="0">
                <a:solidFill>
                  <a:srgbClr val="525252"/>
                </a:solidFill>
                <a:latin typeface="Calibri"/>
                <a:cs typeface="Calibri"/>
              </a:rPr>
              <a:t>s</a:t>
            </a:r>
            <a:r>
              <a:rPr sz="1400" b="1" dirty="0">
                <a:solidFill>
                  <a:srgbClr val="525252"/>
                </a:solidFill>
                <a:latin typeface="Calibri"/>
                <a:cs typeface="Calibri"/>
              </a:rPr>
              <a:t>s</a:t>
            </a:r>
            <a:endParaRPr sz="1400">
              <a:latin typeface="Calibri"/>
              <a:cs typeface="Calibri"/>
            </a:endParaRPr>
          </a:p>
        </p:txBody>
      </p:sp>
      <p:sp>
        <p:nvSpPr>
          <p:cNvPr id="74" name="object 74"/>
          <p:cNvSpPr/>
          <p:nvPr/>
        </p:nvSpPr>
        <p:spPr>
          <a:xfrm>
            <a:off x="1370075" y="167639"/>
            <a:ext cx="559307" cy="592835"/>
          </a:xfrm>
          <a:prstGeom prst="rect">
            <a:avLst/>
          </a:prstGeom>
          <a:blipFill>
            <a:blip r:embed="rId27" cstate="print"/>
            <a:stretch>
              <a:fillRect/>
            </a:stretch>
          </a:blipFill>
        </p:spPr>
        <p:txBody>
          <a:bodyPr wrap="square" lIns="0" tIns="0" rIns="0" bIns="0" rtlCol="0"/>
          <a:lstStyle/>
          <a:p>
            <a:endParaRPr/>
          </a:p>
        </p:txBody>
      </p:sp>
      <p:sp>
        <p:nvSpPr>
          <p:cNvPr id="75" name="object 75"/>
          <p:cNvSpPr/>
          <p:nvPr/>
        </p:nvSpPr>
        <p:spPr>
          <a:xfrm>
            <a:off x="1417319" y="198120"/>
            <a:ext cx="463296" cy="484631"/>
          </a:xfrm>
          <a:prstGeom prst="rect">
            <a:avLst/>
          </a:prstGeom>
          <a:blipFill>
            <a:blip r:embed="rId28" cstate="print"/>
            <a:stretch>
              <a:fillRect/>
            </a:stretch>
          </a:blipFill>
        </p:spPr>
        <p:txBody>
          <a:bodyPr wrap="square" lIns="0" tIns="0" rIns="0" bIns="0" rtlCol="0"/>
          <a:lstStyle/>
          <a:p>
            <a:endParaRPr/>
          </a:p>
        </p:txBody>
      </p:sp>
      <p:sp>
        <p:nvSpPr>
          <p:cNvPr id="76" name="object 76"/>
          <p:cNvSpPr/>
          <p:nvPr/>
        </p:nvSpPr>
        <p:spPr>
          <a:xfrm>
            <a:off x="1417319" y="198120"/>
            <a:ext cx="463550" cy="485140"/>
          </a:xfrm>
          <a:custGeom>
            <a:avLst/>
            <a:gdLst/>
            <a:ahLst/>
            <a:cxnLst/>
            <a:rect l="l" t="t" r="r" b="b"/>
            <a:pathLst>
              <a:path w="463550" h="485140">
                <a:moveTo>
                  <a:pt x="0" y="121157"/>
                </a:moveTo>
                <a:lnTo>
                  <a:pt x="231648" y="121157"/>
                </a:lnTo>
                <a:lnTo>
                  <a:pt x="231648" y="0"/>
                </a:lnTo>
                <a:lnTo>
                  <a:pt x="463296" y="242315"/>
                </a:lnTo>
                <a:lnTo>
                  <a:pt x="231648" y="484631"/>
                </a:lnTo>
                <a:lnTo>
                  <a:pt x="231648" y="363474"/>
                </a:lnTo>
                <a:lnTo>
                  <a:pt x="0" y="363474"/>
                </a:lnTo>
                <a:lnTo>
                  <a:pt x="0" y="121157"/>
                </a:lnTo>
                <a:close/>
              </a:path>
            </a:pathLst>
          </a:custGeom>
          <a:ln w="9144">
            <a:solidFill>
              <a:srgbClr val="3E515B"/>
            </a:solidFill>
          </a:ln>
        </p:spPr>
        <p:txBody>
          <a:bodyPr wrap="square" lIns="0" tIns="0" rIns="0" bIns="0" rtlCol="0"/>
          <a:lstStyle/>
          <a:p>
            <a:endParaRPr/>
          </a:p>
        </p:txBody>
      </p:sp>
      <p:sp>
        <p:nvSpPr>
          <p:cNvPr id="77" name="object 77"/>
          <p:cNvSpPr/>
          <p:nvPr/>
        </p:nvSpPr>
        <p:spPr>
          <a:xfrm>
            <a:off x="1370075" y="2156460"/>
            <a:ext cx="559307" cy="592836"/>
          </a:xfrm>
          <a:prstGeom prst="rect">
            <a:avLst/>
          </a:prstGeom>
          <a:blipFill>
            <a:blip r:embed="rId27" cstate="print"/>
            <a:stretch>
              <a:fillRect/>
            </a:stretch>
          </a:blipFill>
        </p:spPr>
        <p:txBody>
          <a:bodyPr wrap="square" lIns="0" tIns="0" rIns="0" bIns="0" rtlCol="0"/>
          <a:lstStyle/>
          <a:p>
            <a:endParaRPr/>
          </a:p>
        </p:txBody>
      </p:sp>
      <p:sp>
        <p:nvSpPr>
          <p:cNvPr id="78" name="object 78"/>
          <p:cNvSpPr/>
          <p:nvPr/>
        </p:nvSpPr>
        <p:spPr>
          <a:xfrm>
            <a:off x="1417319" y="2186939"/>
            <a:ext cx="463296" cy="484632"/>
          </a:xfrm>
          <a:prstGeom prst="rect">
            <a:avLst/>
          </a:prstGeom>
          <a:blipFill>
            <a:blip r:embed="rId29" cstate="print"/>
            <a:stretch>
              <a:fillRect/>
            </a:stretch>
          </a:blipFill>
        </p:spPr>
        <p:txBody>
          <a:bodyPr wrap="square" lIns="0" tIns="0" rIns="0" bIns="0" rtlCol="0"/>
          <a:lstStyle/>
          <a:p>
            <a:endParaRPr/>
          </a:p>
        </p:txBody>
      </p:sp>
      <p:sp>
        <p:nvSpPr>
          <p:cNvPr id="79" name="object 79"/>
          <p:cNvSpPr/>
          <p:nvPr/>
        </p:nvSpPr>
        <p:spPr>
          <a:xfrm>
            <a:off x="1417319" y="2186939"/>
            <a:ext cx="463550" cy="485140"/>
          </a:xfrm>
          <a:custGeom>
            <a:avLst/>
            <a:gdLst/>
            <a:ahLst/>
            <a:cxnLst/>
            <a:rect l="l" t="t" r="r" b="b"/>
            <a:pathLst>
              <a:path w="463550" h="485139">
                <a:moveTo>
                  <a:pt x="0" y="121158"/>
                </a:moveTo>
                <a:lnTo>
                  <a:pt x="231648" y="121158"/>
                </a:lnTo>
                <a:lnTo>
                  <a:pt x="231648" y="0"/>
                </a:lnTo>
                <a:lnTo>
                  <a:pt x="463296" y="242315"/>
                </a:lnTo>
                <a:lnTo>
                  <a:pt x="231648" y="484632"/>
                </a:lnTo>
                <a:lnTo>
                  <a:pt x="231648" y="363474"/>
                </a:lnTo>
                <a:lnTo>
                  <a:pt x="0" y="363474"/>
                </a:lnTo>
                <a:lnTo>
                  <a:pt x="0" y="121158"/>
                </a:lnTo>
                <a:close/>
              </a:path>
            </a:pathLst>
          </a:custGeom>
          <a:ln w="9143">
            <a:solidFill>
              <a:srgbClr val="3E515B"/>
            </a:solidFill>
          </a:ln>
        </p:spPr>
        <p:txBody>
          <a:bodyPr wrap="square" lIns="0" tIns="0" rIns="0" bIns="0" rtlCol="0"/>
          <a:lstStyle/>
          <a:p>
            <a:endParaRPr/>
          </a:p>
        </p:txBody>
      </p:sp>
      <p:sp>
        <p:nvSpPr>
          <p:cNvPr id="80" name="object 80"/>
          <p:cNvSpPr/>
          <p:nvPr/>
        </p:nvSpPr>
        <p:spPr>
          <a:xfrm>
            <a:off x="1370075" y="3901440"/>
            <a:ext cx="559307" cy="592836"/>
          </a:xfrm>
          <a:prstGeom prst="rect">
            <a:avLst/>
          </a:prstGeom>
          <a:blipFill>
            <a:blip r:embed="rId27" cstate="print"/>
            <a:stretch>
              <a:fillRect/>
            </a:stretch>
          </a:blipFill>
        </p:spPr>
        <p:txBody>
          <a:bodyPr wrap="square" lIns="0" tIns="0" rIns="0" bIns="0" rtlCol="0"/>
          <a:lstStyle/>
          <a:p>
            <a:endParaRPr/>
          </a:p>
        </p:txBody>
      </p:sp>
      <p:sp>
        <p:nvSpPr>
          <p:cNvPr id="81" name="object 81"/>
          <p:cNvSpPr/>
          <p:nvPr/>
        </p:nvSpPr>
        <p:spPr>
          <a:xfrm>
            <a:off x="1417319" y="3931920"/>
            <a:ext cx="463296" cy="484631"/>
          </a:xfrm>
          <a:prstGeom prst="rect">
            <a:avLst/>
          </a:prstGeom>
          <a:blipFill>
            <a:blip r:embed="rId30" cstate="print"/>
            <a:stretch>
              <a:fillRect/>
            </a:stretch>
          </a:blipFill>
        </p:spPr>
        <p:txBody>
          <a:bodyPr wrap="square" lIns="0" tIns="0" rIns="0" bIns="0" rtlCol="0"/>
          <a:lstStyle/>
          <a:p>
            <a:endParaRPr/>
          </a:p>
        </p:txBody>
      </p:sp>
      <p:sp>
        <p:nvSpPr>
          <p:cNvPr id="82" name="object 82"/>
          <p:cNvSpPr/>
          <p:nvPr/>
        </p:nvSpPr>
        <p:spPr>
          <a:xfrm>
            <a:off x="1417319" y="3931920"/>
            <a:ext cx="463550" cy="485140"/>
          </a:xfrm>
          <a:custGeom>
            <a:avLst/>
            <a:gdLst/>
            <a:ahLst/>
            <a:cxnLst/>
            <a:rect l="l" t="t" r="r" b="b"/>
            <a:pathLst>
              <a:path w="463550" h="485139">
                <a:moveTo>
                  <a:pt x="0" y="121157"/>
                </a:moveTo>
                <a:lnTo>
                  <a:pt x="231648" y="121157"/>
                </a:lnTo>
                <a:lnTo>
                  <a:pt x="231648" y="0"/>
                </a:lnTo>
                <a:lnTo>
                  <a:pt x="463296" y="242315"/>
                </a:lnTo>
                <a:lnTo>
                  <a:pt x="231648" y="484631"/>
                </a:lnTo>
                <a:lnTo>
                  <a:pt x="231648" y="363473"/>
                </a:lnTo>
                <a:lnTo>
                  <a:pt x="0" y="363473"/>
                </a:lnTo>
                <a:lnTo>
                  <a:pt x="0" y="121157"/>
                </a:lnTo>
                <a:close/>
              </a:path>
            </a:pathLst>
          </a:custGeom>
          <a:ln w="9144">
            <a:solidFill>
              <a:srgbClr val="3E515B"/>
            </a:solidFill>
          </a:ln>
        </p:spPr>
        <p:txBody>
          <a:bodyPr wrap="square" lIns="0" tIns="0" rIns="0" bIns="0" rtlCol="0"/>
          <a:lstStyle/>
          <a:p>
            <a:endParaRPr/>
          </a:p>
        </p:txBody>
      </p:sp>
      <p:sp>
        <p:nvSpPr>
          <p:cNvPr id="83" name="object 83"/>
          <p:cNvSpPr/>
          <p:nvPr/>
        </p:nvSpPr>
        <p:spPr>
          <a:xfrm>
            <a:off x="1370075" y="5647944"/>
            <a:ext cx="559307" cy="594360"/>
          </a:xfrm>
          <a:prstGeom prst="rect">
            <a:avLst/>
          </a:prstGeom>
          <a:blipFill>
            <a:blip r:embed="rId31" cstate="print"/>
            <a:stretch>
              <a:fillRect/>
            </a:stretch>
          </a:blipFill>
        </p:spPr>
        <p:txBody>
          <a:bodyPr wrap="square" lIns="0" tIns="0" rIns="0" bIns="0" rtlCol="0"/>
          <a:lstStyle/>
          <a:p>
            <a:endParaRPr/>
          </a:p>
        </p:txBody>
      </p:sp>
      <p:sp>
        <p:nvSpPr>
          <p:cNvPr id="84" name="object 84"/>
          <p:cNvSpPr/>
          <p:nvPr/>
        </p:nvSpPr>
        <p:spPr>
          <a:xfrm>
            <a:off x="1417319" y="5678423"/>
            <a:ext cx="463296" cy="486155"/>
          </a:xfrm>
          <a:prstGeom prst="rect">
            <a:avLst/>
          </a:prstGeom>
          <a:blipFill>
            <a:blip r:embed="rId32" cstate="print"/>
            <a:stretch>
              <a:fillRect/>
            </a:stretch>
          </a:blipFill>
        </p:spPr>
        <p:txBody>
          <a:bodyPr wrap="square" lIns="0" tIns="0" rIns="0" bIns="0" rtlCol="0"/>
          <a:lstStyle/>
          <a:p>
            <a:endParaRPr/>
          </a:p>
        </p:txBody>
      </p:sp>
      <p:sp>
        <p:nvSpPr>
          <p:cNvPr id="85" name="object 85"/>
          <p:cNvSpPr/>
          <p:nvPr/>
        </p:nvSpPr>
        <p:spPr>
          <a:xfrm>
            <a:off x="1417319" y="5678423"/>
            <a:ext cx="463550" cy="486409"/>
          </a:xfrm>
          <a:custGeom>
            <a:avLst/>
            <a:gdLst/>
            <a:ahLst/>
            <a:cxnLst/>
            <a:rect l="l" t="t" r="r" b="b"/>
            <a:pathLst>
              <a:path w="463550" h="486410">
                <a:moveTo>
                  <a:pt x="0" y="121538"/>
                </a:moveTo>
                <a:lnTo>
                  <a:pt x="231648" y="121538"/>
                </a:lnTo>
                <a:lnTo>
                  <a:pt x="231648" y="0"/>
                </a:lnTo>
                <a:lnTo>
                  <a:pt x="463296" y="243078"/>
                </a:lnTo>
                <a:lnTo>
                  <a:pt x="231648" y="486155"/>
                </a:lnTo>
                <a:lnTo>
                  <a:pt x="231648" y="364616"/>
                </a:lnTo>
                <a:lnTo>
                  <a:pt x="0" y="364616"/>
                </a:lnTo>
                <a:lnTo>
                  <a:pt x="0" y="121538"/>
                </a:lnTo>
                <a:close/>
              </a:path>
            </a:pathLst>
          </a:custGeom>
          <a:ln w="9144">
            <a:solidFill>
              <a:srgbClr val="3E515B"/>
            </a:solidFill>
          </a:ln>
        </p:spPr>
        <p:txBody>
          <a:bodyPr wrap="square" lIns="0" tIns="0" rIns="0" bIns="0" rtlCol="0"/>
          <a:lstStyle/>
          <a:p>
            <a:endParaRPr/>
          </a:p>
        </p:txBody>
      </p:sp>
      <p:sp>
        <p:nvSpPr>
          <p:cNvPr id="86" name="object 86"/>
          <p:cNvSpPr/>
          <p:nvPr/>
        </p:nvSpPr>
        <p:spPr>
          <a:xfrm>
            <a:off x="4282440" y="2063495"/>
            <a:ext cx="88391" cy="4425696"/>
          </a:xfrm>
          <a:prstGeom prst="rect">
            <a:avLst/>
          </a:prstGeom>
          <a:blipFill>
            <a:blip r:embed="rId33" cstate="print"/>
            <a:stretch>
              <a:fillRect/>
            </a:stretch>
          </a:blipFill>
        </p:spPr>
        <p:txBody>
          <a:bodyPr wrap="square" lIns="0" tIns="0" rIns="0" bIns="0" rtlCol="0"/>
          <a:lstStyle/>
          <a:p>
            <a:endParaRPr/>
          </a:p>
        </p:txBody>
      </p:sp>
      <p:sp>
        <p:nvSpPr>
          <p:cNvPr id="87" name="object 87"/>
          <p:cNvSpPr/>
          <p:nvPr/>
        </p:nvSpPr>
        <p:spPr>
          <a:xfrm>
            <a:off x="4326635" y="2087879"/>
            <a:ext cx="0" cy="4338955"/>
          </a:xfrm>
          <a:custGeom>
            <a:avLst/>
            <a:gdLst/>
            <a:ahLst/>
            <a:cxnLst/>
            <a:rect l="l" t="t" r="r" b="b"/>
            <a:pathLst>
              <a:path h="4338955">
                <a:moveTo>
                  <a:pt x="0" y="4338637"/>
                </a:moveTo>
                <a:lnTo>
                  <a:pt x="0" y="0"/>
                </a:lnTo>
              </a:path>
            </a:pathLst>
          </a:custGeom>
          <a:ln w="3175">
            <a:solidFill>
              <a:srgbClr val="41525D"/>
            </a:solidFill>
            <a:prstDash val="dash"/>
          </a:ln>
        </p:spPr>
        <p:txBody>
          <a:bodyPr wrap="square" lIns="0" tIns="0" rIns="0" bIns="0" rtlCol="0"/>
          <a:lstStyle/>
          <a:p>
            <a:endParaRPr/>
          </a:p>
        </p:txBody>
      </p:sp>
      <p:sp>
        <p:nvSpPr>
          <p:cNvPr id="88" name="object 88"/>
          <p:cNvSpPr/>
          <p:nvPr/>
        </p:nvSpPr>
        <p:spPr>
          <a:xfrm>
            <a:off x="6664452" y="2063495"/>
            <a:ext cx="88392" cy="4425696"/>
          </a:xfrm>
          <a:prstGeom prst="rect">
            <a:avLst/>
          </a:prstGeom>
          <a:blipFill>
            <a:blip r:embed="rId33" cstate="print"/>
            <a:stretch>
              <a:fillRect/>
            </a:stretch>
          </a:blipFill>
        </p:spPr>
        <p:txBody>
          <a:bodyPr wrap="square" lIns="0" tIns="0" rIns="0" bIns="0" rtlCol="0"/>
          <a:lstStyle/>
          <a:p>
            <a:endParaRPr/>
          </a:p>
        </p:txBody>
      </p:sp>
      <p:sp>
        <p:nvSpPr>
          <p:cNvPr id="89" name="object 89"/>
          <p:cNvSpPr/>
          <p:nvPr/>
        </p:nvSpPr>
        <p:spPr>
          <a:xfrm>
            <a:off x="6708647" y="2087879"/>
            <a:ext cx="0" cy="4338955"/>
          </a:xfrm>
          <a:custGeom>
            <a:avLst/>
            <a:gdLst/>
            <a:ahLst/>
            <a:cxnLst/>
            <a:rect l="l" t="t" r="r" b="b"/>
            <a:pathLst>
              <a:path h="4338955">
                <a:moveTo>
                  <a:pt x="0" y="4338637"/>
                </a:moveTo>
                <a:lnTo>
                  <a:pt x="0" y="0"/>
                </a:lnTo>
              </a:path>
            </a:pathLst>
          </a:custGeom>
          <a:ln w="3175">
            <a:solidFill>
              <a:srgbClr val="41525D"/>
            </a:solidFill>
            <a:prstDash val="dash"/>
          </a:ln>
        </p:spPr>
        <p:txBody>
          <a:bodyPr wrap="square" lIns="0" tIns="0" rIns="0" bIns="0" rtlCol="0"/>
          <a:lstStyle/>
          <a:p>
            <a:endParaRPr/>
          </a:p>
        </p:txBody>
      </p:sp>
      <p:sp>
        <p:nvSpPr>
          <p:cNvPr id="90" name="object 90"/>
          <p:cNvSpPr/>
          <p:nvPr/>
        </p:nvSpPr>
        <p:spPr>
          <a:xfrm>
            <a:off x="1905000" y="301752"/>
            <a:ext cx="88392" cy="6143244"/>
          </a:xfrm>
          <a:prstGeom prst="rect">
            <a:avLst/>
          </a:prstGeom>
          <a:blipFill>
            <a:blip r:embed="rId34" cstate="print"/>
            <a:stretch>
              <a:fillRect/>
            </a:stretch>
          </a:blipFill>
        </p:spPr>
        <p:txBody>
          <a:bodyPr wrap="square" lIns="0" tIns="0" rIns="0" bIns="0" rtlCol="0"/>
          <a:lstStyle/>
          <a:p>
            <a:endParaRPr/>
          </a:p>
        </p:txBody>
      </p:sp>
      <p:sp>
        <p:nvSpPr>
          <p:cNvPr id="91" name="object 91"/>
          <p:cNvSpPr/>
          <p:nvPr/>
        </p:nvSpPr>
        <p:spPr>
          <a:xfrm>
            <a:off x="1949195" y="326136"/>
            <a:ext cx="0" cy="6056630"/>
          </a:xfrm>
          <a:custGeom>
            <a:avLst/>
            <a:gdLst/>
            <a:ahLst/>
            <a:cxnLst/>
            <a:rect l="l" t="t" r="r" b="b"/>
            <a:pathLst>
              <a:path h="6056630">
                <a:moveTo>
                  <a:pt x="0" y="6056312"/>
                </a:moveTo>
                <a:lnTo>
                  <a:pt x="0" y="0"/>
                </a:lnTo>
              </a:path>
            </a:pathLst>
          </a:custGeom>
          <a:ln w="3175">
            <a:solidFill>
              <a:srgbClr val="41525D"/>
            </a:solidFill>
            <a:prstDash val="dash"/>
          </a:ln>
        </p:spPr>
        <p:txBody>
          <a:bodyPr wrap="square" lIns="0" tIns="0" rIns="0" bIns="0" rtlCol="0"/>
          <a:lstStyle/>
          <a:p>
            <a:endParaRPr/>
          </a:p>
        </p:txBody>
      </p:sp>
      <p:sp>
        <p:nvSpPr>
          <p:cNvPr id="92" name="object 92"/>
          <p:cNvSpPr/>
          <p:nvPr/>
        </p:nvSpPr>
        <p:spPr>
          <a:xfrm>
            <a:off x="122681" y="2088642"/>
            <a:ext cx="1221105" cy="748665"/>
          </a:xfrm>
          <a:custGeom>
            <a:avLst/>
            <a:gdLst/>
            <a:ahLst/>
            <a:cxnLst/>
            <a:rect l="l" t="t" r="r" b="b"/>
            <a:pathLst>
              <a:path w="1221105" h="748664">
                <a:moveTo>
                  <a:pt x="610362" y="0"/>
                </a:moveTo>
                <a:lnTo>
                  <a:pt x="551579" y="1712"/>
                </a:lnTo>
                <a:lnTo>
                  <a:pt x="494378" y="6746"/>
                </a:lnTo>
                <a:lnTo>
                  <a:pt x="439013" y="14944"/>
                </a:lnTo>
                <a:lnTo>
                  <a:pt x="385741" y="26149"/>
                </a:lnTo>
                <a:lnTo>
                  <a:pt x="334817" y="40205"/>
                </a:lnTo>
                <a:lnTo>
                  <a:pt x="286498" y="56955"/>
                </a:lnTo>
                <a:lnTo>
                  <a:pt x="241038" y="76241"/>
                </a:lnTo>
                <a:lnTo>
                  <a:pt x="198693" y="97908"/>
                </a:lnTo>
                <a:lnTo>
                  <a:pt x="159720" y="121798"/>
                </a:lnTo>
                <a:lnTo>
                  <a:pt x="124375" y="147754"/>
                </a:lnTo>
                <a:lnTo>
                  <a:pt x="92912" y="175621"/>
                </a:lnTo>
                <a:lnTo>
                  <a:pt x="65588" y="205240"/>
                </a:lnTo>
                <a:lnTo>
                  <a:pt x="42658" y="236455"/>
                </a:lnTo>
                <a:lnTo>
                  <a:pt x="11005" y="303047"/>
                </a:lnTo>
                <a:lnTo>
                  <a:pt x="0" y="374142"/>
                </a:lnTo>
                <a:lnTo>
                  <a:pt x="2794" y="410173"/>
                </a:lnTo>
                <a:lnTo>
                  <a:pt x="24379" y="479173"/>
                </a:lnTo>
                <a:lnTo>
                  <a:pt x="65588" y="543043"/>
                </a:lnTo>
                <a:lnTo>
                  <a:pt x="92912" y="572662"/>
                </a:lnTo>
                <a:lnTo>
                  <a:pt x="124375" y="600529"/>
                </a:lnTo>
                <a:lnTo>
                  <a:pt x="159720" y="626485"/>
                </a:lnTo>
                <a:lnTo>
                  <a:pt x="198693" y="650375"/>
                </a:lnTo>
                <a:lnTo>
                  <a:pt x="241038" y="672042"/>
                </a:lnTo>
                <a:lnTo>
                  <a:pt x="286498" y="691328"/>
                </a:lnTo>
                <a:lnTo>
                  <a:pt x="334817" y="708078"/>
                </a:lnTo>
                <a:lnTo>
                  <a:pt x="385741" y="722134"/>
                </a:lnTo>
                <a:lnTo>
                  <a:pt x="439013" y="733339"/>
                </a:lnTo>
                <a:lnTo>
                  <a:pt x="494378" y="741537"/>
                </a:lnTo>
                <a:lnTo>
                  <a:pt x="551579" y="746571"/>
                </a:lnTo>
                <a:lnTo>
                  <a:pt x="610362" y="748284"/>
                </a:lnTo>
                <a:lnTo>
                  <a:pt x="669144" y="746571"/>
                </a:lnTo>
                <a:lnTo>
                  <a:pt x="726345" y="741537"/>
                </a:lnTo>
                <a:lnTo>
                  <a:pt x="781710" y="733339"/>
                </a:lnTo>
                <a:lnTo>
                  <a:pt x="834982" y="722134"/>
                </a:lnTo>
                <a:lnTo>
                  <a:pt x="885906" y="708078"/>
                </a:lnTo>
                <a:lnTo>
                  <a:pt x="934225" y="691328"/>
                </a:lnTo>
                <a:lnTo>
                  <a:pt x="979685" y="672042"/>
                </a:lnTo>
                <a:lnTo>
                  <a:pt x="1022030" y="650375"/>
                </a:lnTo>
                <a:lnTo>
                  <a:pt x="1061003" y="626485"/>
                </a:lnTo>
                <a:lnTo>
                  <a:pt x="1096348" y="600529"/>
                </a:lnTo>
                <a:lnTo>
                  <a:pt x="1127811" y="572662"/>
                </a:lnTo>
                <a:lnTo>
                  <a:pt x="1155135" y="543043"/>
                </a:lnTo>
                <a:lnTo>
                  <a:pt x="1178065" y="511828"/>
                </a:lnTo>
                <a:lnTo>
                  <a:pt x="1209718" y="445236"/>
                </a:lnTo>
                <a:lnTo>
                  <a:pt x="1220724" y="374142"/>
                </a:lnTo>
                <a:lnTo>
                  <a:pt x="1217929" y="338110"/>
                </a:lnTo>
                <a:lnTo>
                  <a:pt x="1196344" y="269110"/>
                </a:lnTo>
                <a:lnTo>
                  <a:pt x="1155135" y="205240"/>
                </a:lnTo>
                <a:lnTo>
                  <a:pt x="1127811" y="175621"/>
                </a:lnTo>
                <a:lnTo>
                  <a:pt x="1096348" y="147754"/>
                </a:lnTo>
                <a:lnTo>
                  <a:pt x="1061003" y="121798"/>
                </a:lnTo>
                <a:lnTo>
                  <a:pt x="1022030" y="97908"/>
                </a:lnTo>
                <a:lnTo>
                  <a:pt x="979685" y="76241"/>
                </a:lnTo>
                <a:lnTo>
                  <a:pt x="934225" y="56955"/>
                </a:lnTo>
                <a:lnTo>
                  <a:pt x="885906" y="40205"/>
                </a:lnTo>
                <a:lnTo>
                  <a:pt x="834982" y="26149"/>
                </a:lnTo>
                <a:lnTo>
                  <a:pt x="781710" y="14944"/>
                </a:lnTo>
                <a:lnTo>
                  <a:pt x="726345" y="6746"/>
                </a:lnTo>
                <a:lnTo>
                  <a:pt x="669144" y="1712"/>
                </a:lnTo>
                <a:lnTo>
                  <a:pt x="610362" y="0"/>
                </a:lnTo>
                <a:close/>
              </a:path>
            </a:pathLst>
          </a:custGeom>
          <a:solidFill>
            <a:srgbClr val="FFFFFF"/>
          </a:solidFill>
        </p:spPr>
        <p:txBody>
          <a:bodyPr wrap="square" lIns="0" tIns="0" rIns="0" bIns="0" rtlCol="0"/>
          <a:lstStyle/>
          <a:p>
            <a:endParaRPr/>
          </a:p>
        </p:txBody>
      </p:sp>
      <p:sp>
        <p:nvSpPr>
          <p:cNvPr id="93" name="object 93"/>
          <p:cNvSpPr/>
          <p:nvPr/>
        </p:nvSpPr>
        <p:spPr>
          <a:xfrm>
            <a:off x="122681" y="2088642"/>
            <a:ext cx="1221105" cy="748665"/>
          </a:xfrm>
          <a:custGeom>
            <a:avLst/>
            <a:gdLst/>
            <a:ahLst/>
            <a:cxnLst/>
            <a:rect l="l" t="t" r="r" b="b"/>
            <a:pathLst>
              <a:path w="1221105" h="748664">
                <a:moveTo>
                  <a:pt x="0" y="374142"/>
                </a:moveTo>
                <a:lnTo>
                  <a:pt x="11005" y="303047"/>
                </a:lnTo>
                <a:lnTo>
                  <a:pt x="42658" y="236455"/>
                </a:lnTo>
                <a:lnTo>
                  <a:pt x="65588" y="205240"/>
                </a:lnTo>
                <a:lnTo>
                  <a:pt x="92912" y="175621"/>
                </a:lnTo>
                <a:lnTo>
                  <a:pt x="124375" y="147754"/>
                </a:lnTo>
                <a:lnTo>
                  <a:pt x="159720" y="121798"/>
                </a:lnTo>
                <a:lnTo>
                  <a:pt x="198693" y="97908"/>
                </a:lnTo>
                <a:lnTo>
                  <a:pt x="241038" y="76241"/>
                </a:lnTo>
                <a:lnTo>
                  <a:pt x="286498" y="56955"/>
                </a:lnTo>
                <a:lnTo>
                  <a:pt x="334817" y="40205"/>
                </a:lnTo>
                <a:lnTo>
                  <a:pt x="385741" y="26149"/>
                </a:lnTo>
                <a:lnTo>
                  <a:pt x="439013" y="14944"/>
                </a:lnTo>
                <a:lnTo>
                  <a:pt x="494378" y="6746"/>
                </a:lnTo>
                <a:lnTo>
                  <a:pt x="551579" y="1712"/>
                </a:lnTo>
                <a:lnTo>
                  <a:pt x="610362" y="0"/>
                </a:lnTo>
                <a:lnTo>
                  <a:pt x="669144" y="1712"/>
                </a:lnTo>
                <a:lnTo>
                  <a:pt x="726345" y="6746"/>
                </a:lnTo>
                <a:lnTo>
                  <a:pt x="781710" y="14944"/>
                </a:lnTo>
                <a:lnTo>
                  <a:pt x="834982" y="26149"/>
                </a:lnTo>
                <a:lnTo>
                  <a:pt x="885906" y="40205"/>
                </a:lnTo>
                <a:lnTo>
                  <a:pt x="934225" y="56955"/>
                </a:lnTo>
                <a:lnTo>
                  <a:pt x="979685" y="76241"/>
                </a:lnTo>
                <a:lnTo>
                  <a:pt x="1022030" y="97908"/>
                </a:lnTo>
                <a:lnTo>
                  <a:pt x="1061003" y="121798"/>
                </a:lnTo>
                <a:lnTo>
                  <a:pt x="1096348" y="147754"/>
                </a:lnTo>
                <a:lnTo>
                  <a:pt x="1127811" y="175621"/>
                </a:lnTo>
                <a:lnTo>
                  <a:pt x="1155135" y="205240"/>
                </a:lnTo>
                <a:lnTo>
                  <a:pt x="1178065" y="236455"/>
                </a:lnTo>
                <a:lnTo>
                  <a:pt x="1209718" y="303047"/>
                </a:lnTo>
                <a:lnTo>
                  <a:pt x="1220724" y="374142"/>
                </a:lnTo>
                <a:lnTo>
                  <a:pt x="1217929" y="410173"/>
                </a:lnTo>
                <a:lnTo>
                  <a:pt x="1196344" y="479173"/>
                </a:lnTo>
                <a:lnTo>
                  <a:pt x="1155135" y="543043"/>
                </a:lnTo>
                <a:lnTo>
                  <a:pt x="1127811" y="572662"/>
                </a:lnTo>
                <a:lnTo>
                  <a:pt x="1096348" y="600529"/>
                </a:lnTo>
                <a:lnTo>
                  <a:pt x="1061003" y="626485"/>
                </a:lnTo>
                <a:lnTo>
                  <a:pt x="1022030" y="650375"/>
                </a:lnTo>
                <a:lnTo>
                  <a:pt x="979685" y="672042"/>
                </a:lnTo>
                <a:lnTo>
                  <a:pt x="934225" y="691328"/>
                </a:lnTo>
                <a:lnTo>
                  <a:pt x="885906" y="708078"/>
                </a:lnTo>
                <a:lnTo>
                  <a:pt x="834982" y="722134"/>
                </a:lnTo>
                <a:lnTo>
                  <a:pt x="781710" y="733339"/>
                </a:lnTo>
                <a:lnTo>
                  <a:pt x="726345" y="741537"/>
                </a:lnTo>
                <a:lnTo>
                  <a:pt x="669144" y="746571"/>
                </a:lnTo>
                <a:lnTo>
                  <a:pt x="610362" y="748284"/>
                </a:lnTo>
                <a:lnTo>
                  <a:pt x="551579" y="746571"/>
                </a:lnTo>
                <a:lnTo>
                  <a:pt x="494378" y="741537"/>
                </a:lnTo>
                <a:lnTo>
                  <a:pt x="439013" y="733339"/>
                </a:lnTo>
                <a:lnTo>
                  <a:pt x="385741" y="722134"/>
                </a:lnTo>
                <a:lnTo>
                  <a:pt x="334817" y="708078"/>
                </a:lnTo>
                <a:lnTo>
                  <a:pt x="286498" y="691328"/>
                </a:lnTo>
                <a:lnTo>
                  <a:pt x="241038" y="672042"/>
                </a:lnTo>
                <a:lnTo>
                  <a:pt x="198693" y="650375"/>
                </a:lnTo>
                <a:lnTo>
                  <a:pt x="159720" y="626485"/>
                </a:lnTo>
                <a:lnTo>
                  <a:pt x="124375" y="600529"/>
                </a:lnTo>
                <a:lnTo>
                  <a:pt x="92912" y="572662"/>
                </a:lnTo>
                <a:lnTo>
                  <a:pt x="65588" y="543043"/>
                </a:lnTo>
                <a:lnTo>
                  <a:pt x="42658" y="511828"/>
                </a:lnTo>
                <a:lnTo>
                  <a:pt x="11005" y="445236"/>
                </a:lnTo>
                <a:lnTo>
                  <a:pt x="0" y="374142"/>
                </a:lnTo>
                <a:close/>
              </a:path>
            </a:pathLst>
          </a:custGeom>
          <a:ln w="25908">
            <a:solidFill>
              <a:srgbClr val="A4A4A4"/>
            </a:solidFill>
          </a:ln>
        </p:spPr>
        <p:txBody>
          <a:bodyPr wrap="square" lIns="0" tIns="0" rIns="0" bIns="0" rtlCol="0"/>
          <a:lstStyle/>
          <a:p>
            <a:endParaRPr/>
          </a:p>
        </p:txBody>
      </p:sp>
      <p:sp>
        <p:nvSpPr>
          <p:cNvPr id="94" name="object 94"/>
          <p:cNvSpPr txBox="1"/>
          <p:nvPr/>
        </p:nvSpPr>
        <p:spPr>
          <a:xfrm>
            <a:off x="396951" y="2237740"/>
            <a:ext cx="671195" cy="448945"/>
          </a:xfrm>
          <a:prstGeom prst="rect">
            <a:avLst/>
          </a:prstGeom>
        </p:spPr>
        <p:txBody>
          <a:bodyPr vert="horz" wrap="square" lIns="0" tIns="0" rIns="0" bIns="0" rtlCol="0">
            <a:spAutoFit/>
          </a:bodyPr>
          <a:lstStyle/>
          <a:p>
            <a:pPr marL="109855" marR="5080" indent="-97790">
              <a:lnSpc>
                <a:spcPct val="100000"/>
              </a:lnSpc>
            </a:pPr>
            <a:r>
              <a:rPr sz="1400" b="1" dirty="0">
                <a:solidFill>
                  <a:srgbClr val="525252"/>
                </a:solidFill>
                <a:latin typeface="Calibri"/>
                <a:cs typeface="Calibri"/>
              </a:rPr>
              <a:t>St</a:t>
            </a:r>
            <a:r>
              <a:rPr sz="1400" b="1" spc="-35" dirty="0">
                <a:solidFill>
                  <a:srgbClr val="525252"/>
                </a:solidFill>
                <a:latin typeface="Calibri"/>
                <a:cs typeface="Calibri"/>
              </a:rPr>
              <a:t>r</a:t>
            </a:r>
            <a:r>
              <a:rPr sz="1400" b="1" spc="-10" dirty="0">
                <a:solidFill>
                  <a:srgbClr val="525252"/>
                </a:solidFill>
                <a:latin typeface="Calibri"/>
                <a:cs typeface="Calibri"/>
              </a:rPr>
              <a:t>at</a:t>
            </a:r>
            <a:r>
              <a:rPr sz="1400" b="1" spc="-5" dirty="0">
                <a:solidFill>
                  <a:srgbClr val="525252"/>
                </a:solidFill>
                <a:latin typeface="Calibri"/>
                <a:cs typeface="Calibri"/>
              </a:rPr>
              <a:t>egic  </a:t>
            </a:r>
            <a:r>
              <a:rPr sz="1400" b="1" dirty="0">
                <a:solidFill>
                  <a:srgbClr val="525252"/>
                </a:solidFill>
                <a:latin typeface="Calibri"/>
                <a:cs typeface="Calibri"/>
              </a:rPr>
              <a:t>Pillars</a:t>
            </a:r>
            <a:endParaRPr sz="1400">
              <a:latin typeface="Calibri"/>
              <a:cs typeface="Calibri"/>
            </a:endParaRPr>
          </a:p>
        </p:txBody>
      </p:sp>
      <p:sp>
        <p:nvSpPr>
          <p:cNvPr id="95" name="object 95"/>
          <p:cNvSpPr/>
          <p:nvPr/>
        </p:nvSpPr>
        <p:spPr>
          <a:xfrm>
            <a:off x="1370075" y="1046988"/>
            <a:ext cx="559307" cy="592836"/>
          </a:xfrm>
          <a:prstGeom prst="rect">
            <a:avLst/>
          </a:prstGeom>
          <a:blipFill>
            <a:blip r:embed="rId27" cstate="print"/>
            <a:stretch>
              <a:fillRect/>
            </a:stretch>
          </a:blipFill>
        </p:spPr>
        <p:txBody>
          <a:bodyPr wrap="square" lIns="0" tIns="0" rIns="0" bIns="0" rtlCol="0"/>
          <a:lstStyle/>
          <a:p>
            <a:endParaRPr/>
          </a:p>
        </p:txBody>
      </p:sp>
      <p:sp>
        <p:nvSpPr>
          <p:cNvPr id="96" name="object 96"/>
          <p:cNvSpPr/>
          <p:nvPr/>
        </p:nvSpPr>
        <p:spPr>
          <a:xfrm>
            <a:off x="1417319" y="1077467"/>
            <a:ext cx="463296" cy="484632"/>
          </a:xfrm>
          <a:prstGeom prst="rect">
            <a:avLst/>
          </a:prstGeom>
          <a:blipFill>
            <a:blip r:embed="rId35" cstate="print"/>
            <a:stretch>
              <a:fillRect/>
            </a:stretch>
          </a:blipFill>
        </p:spPr>
        <p:txBody>
          <a:bodyPr wrap="square" lIns="0" tIns="0" rIns="0" bIns="0" rtlCol="0"/>
          <a:lstStyle/>
          <a:p>
            <a:endParaRPr/>
          </a:p>
        </p:txBody>
      </p:sp>
      <p:sp>
        <p:nvSpPr>
          <p:cNvPr id="97" name="object 97"/>
          <p:cNvSpPr/>
          <p:nvPr/>
        </p:nvSpPr>
        <p:spPr>
          <a:xfrm>
            <a:off x="1417319" y="1077467"/>
            <a:ext cx="463550" cy="485140"/>
          </a:xfrm>
          <a:custGeom>
            <a:avLst/>
            <a:gdLst/>
            <a:ahLst/>
            <a:cxnLst/>
            <a:rect l="l" t="t" r="r" b="b"/>
            <a:pathLst>
              <a:path w="463550" h="485140">
                <a:moveTo>
                  <a:pt x="0" y="121158"/>
                </a:moveTo>
                <a:lnTo>
                  <a:pt x="231648" y="121158"/>
                </a:lnTo>
                <a:lnTo>
                  <a:pt x="231648" y="0"/>
                </a:lnTo>
                <a:lnTo>
                  <a:pt x="463296" y="242316"/>
                </a:lnTo>
                <a:lnTo>
                  <a:pt x="231648" y="484632"/>
                </a:lnTo>
                <a:lnTo>
                  <a:pt x="231648" y="363474"/>
                </a:lnTo>
                <a:lnTo>
                  <a:pt x="0" y="363474"/>
                </a:lnTo>
                <a:lnTo>
                  <a:pt x="0" y="121158"/>
                </a:lnTo>
                <a:close/>
              </a:path>
            </a:pathLst>
          </a:custGeom>
          <a:ln w="9143">
            <a:solidFill>
              <a:srgbClr val="3E515B"/>
            </a:solidFill>
          </a:ln>
        </p:spPr>
        <p:txBody>
          <a:bodyPr wrap="square" lIns="0" tIns="0" rIns="0" bIns="0" rtlCol="0"/>
          <a:lstStyle/>
          <a:p>
            <a:endParaRPr/>
          </a:p>
        </p:txBody>
      </p:sp>
      <p:sp>
        <p:nvSpPr>
          <p:cNvPr id="98" name="object 98"/>
          <p:cNvSpPr/>
          <p:nvPr/>
        </p:nvSpPr>
        <p:spPr>
          <a:xfrm>
            <a:off x="3023616" y="928116"/>
            <a:ext cx="4858511" cy="864108"/>
          </a:xfrm>
          <a:prstGeom prst="rect">
            <a:avLst/>
          </a:prstGeom>
          <a:blipFill>
            <a:blip r:embed="rId36" cstate="print"/>
            <a:stretch>
              <a:fillRect/>
            </a:stretch>
          </a:blipFill>
        </p:spPr>
        <p:txBody>
          <a:bodyPr wrap="square" lIns="0" tIns="0" rIns="0" bIns="0" rtlCol="0"/>
          <a:lstStyle/>
          <a:p>
            <a:endParaRPr/>
          </a:p>
        </p:txBody>
      </p:sp>
      <p:sp>
        <p:nvSpPr>
          <p:cNvPr id="99" name="object 99"/>
          <p:cNvSpPr/>
          <p:nvPr/>
        </p:nvSpPr>
        <p:spPr>
          <a:xfrm>
            <a:off x="3425952" y="998219"/>
            <a:ext cx="4049267" cy="832103"/>
          </a:xfrm>
          <a:prstGeom prst="rect">
            <a:avLst/>
          </a:prstGeom>
          <a:blipFill>
            <a:blip r:embed="rId37" cstate="print"/>
            <a:stretch>
              <a:fillRect/>
            </a:stretch>
          </a:blipFill>
        </p:spPr>
        <p:txBody>
          <a:bodyPr wrap="square" lIns="0" tIns="0" rIns="0" bIns="0" rtlCol="0"/>
          <a:lstStyle/>
          <a:p>
            <a:endParaRPr/>
          </a:p>
        </p:txBody>
      </p:sp>
      <p:sp>
        <p:nvSpPr>
          <p:cNvPr id="100" name="object 100"/>
          <p:cNvSpPr/>
          <p:nvPr/>
        </p:nvSpPr>
        <p:spPr>
          <a:xfrm>
            <a:off x="3070860" y="952500"/>
            <a:ext cx="4764405" cy="769620"/>
          </a:xfrm>
          <a:custGeom>
            <a:avLst/>
            <a:gdLst/>
            <a:ahLst/>
            <a:cxnLst/>
            <a:rect l="l" t="t" r="r" b="b"/>
            <a:pathLst>
              <a:path w="4764405" h="769619">
                <a:moveTo>
                  <a:pt x="4635754" y="0"/>
                </a:moveTo>
                <a:lnTo>
                  <a:pt x="128269" y="0"/>
                </a:lnTo>
                <a:lnTo>
                  <a:pt x="78331" y="10076"/>
                </a:lnTo>
                <a:lnTo>
                  <a:pt x="37560" y="37560"/>
                </a:lnTo>
                <a:lnTo>
                  <a:pt x="10076" y="78331"/>
                </a:lnTo>
                <a:lnTo>
                  <a:pt x="0" y="128270"/>
                </a:lnTo>
                <a:lnTo>
                  <a:pt x="0" y="641350"/>
                </a:lnTo>
                <a:lnTo>
                  <a:pt x="10076" y="691288"/>
                </a:lnTo>
                <a:lnTo>
                  <a:pt x="37560" y="732059"/>
                </a:lnTo>
                <a:lnTo>
                  <a:pt x="78331" y="759543"/>
                </a:lnTo>
                <a:lnTo>
                  <a:pt x="128269" y="769620"/>
                </a:lnTo>
                <a:lnTo>
                  <a:pt x="4635754" y="769620"/>
                </a:lnTo>
                <a:lnTo>
                  <a:pt x="4685692" y="759543"/>
                </a:lnTo>
                <a:lnTo>
                  <a:pt x="4726463" y="732059"/>
                </a:lnTo>
                <a:lnTo>
                  <a:pt x="4753947" y="691288"/>
                </a:lnTo>
                <a:lnTo>
                  <a:pt x="4764023" y="641350"/>
                </a:lnTo>
                <a:lnTo>
                  <a:pt x="4764023" y="128270"/>
                </a:lnTo>
                <a:lnTo>
                  <a:pt x="4753947" y="78331"/>
                </a:lnTo>
                <a:lnTo>
                  <a:pt x="4726463" y="37560"/>
                </a:lnTo>
                <a:lnTo>
                  <a:pt x="4685692" y="10076"/>
                </a:lnTo>
                <a:lnTo>
                  <a:pt x="4635754" y="0"/>
                </a:lnTo>
                <a:close/>
              </a:path>
            </a:pathLst>
          </a:custGeom>
          <a:solidFill>
            <a:srgbClr val="00ADEE"/>
          </a:solidFill>
        </p:spPr>
        <p:txBody>
          <a:bodyPr wrap="square" lIns="0" tIns="0" rIns="0" bIns="0" rtlCol="0"/>
          <a:lstStyle/>
          <a:p>
            <a:endParaRPr/>
          </a:p>
        </p:txBody>
      </p:sp>
      <p:sp>
        <p:nvSpPr>
          <p:cNvPr id="101" name="object 101"/>
          <p:cNvSpPr/>
          <p:nvPr/>
        </p:nvSpPr>
        <p:spPr>
          <a:xfrm>
            <a:off x="3070860" y="952500"/>
            <a:ext cx="4764405" cy="769620"/>
          </a:xfrm>
          <a:custGeom>
            <a:avLst/>
            <a:gdLst/>
            <a:ahLst/>
            <a:cxnLst/>
            <a:rect l="l" t="t" r="r" b="b"/>
            <a:pathLst>
              <a:path w="4764405" h="769619">
                <a:moveTo>
                  <a:pt x="0" y="128270"/>
                </a:moveTo>
                <a:lnTo>
                  <a:pt x="10076" y="78331"/>
                </a:lnTo>
                <a:lnTo>
                  <a:pt x="37560" y="37560"/>
                </a:lnTo>
                <a:lnTo>
                  <a:pt x="78331" y="10076"/>
                </a:lnTo>
                <a:lnTo>
                  <a:pt x="128269" y="0"/>
                </a:lnTo>
                <a:lnTo>
                  <a:pt x="4635754" y="0"/>
                </a:lnTo>
                <a:lnTo>
                  <a:pt x="4685692" y="10076"/>
                </a:lnTo>
                <a:lnTo>
                  <a:pt x="4726463" y="37560"/>
                </a:lnTo>
                <a:lnTo>
                  <a:pt x="4753947" y="78331"/>
                </a:lnTo>
                <a:lnTo>
                  <a:pt x="4764023" y="128270"/>
                </a:lnTo>
                <a:lnTo>
                  <a:pt x="4764023" y="641350"/>
                </a:lnTo>
                <a:lnTo>
                  <a:pt x="4753947" y="691288"/>
                </a:lnTo>
                <a:lnTo>
                  <a:pt x="4726463" y="732059"/>
                </a:lnTo>
                <a:lnTo>
                  <a:pt x="4685692" y="759543"/>
                </a:lnTo>
                <a:lnTo>
                  <a:pt x="4635754" y="769620"/>
                </a:lnTo>
                <a:lnTo>
                  <a:pt x="128269" y="769620"/>
                </a:lnTo>
                <a:lnTo>
                  <a:pt x="78331" y="759543"/>
                </a:lnTo>
                <a:lnTo>
                  <a:pt x="37560" y="732059"/>
                </a:lnTo>
                <a:lnTo>
                  <a:pt x="10076" y="691288"/>
                </a:lnTo>
                <a:lnTo>
                  <a:pt x="0" y="641350"/>
                </a:lnTo>
                <a:lnTo>
                  <a:pt x="0" y="128270"/>
                </a:lnTo>
                <a:close/>
              </a:path>
            </a:pathLst>
          </a:custGeom>
          <a:ln w="9143">
            <a:solidFill>
              <a:srgbClr val="3E515B"/>
            </a:solidFill>
          </a:ln>
        </p:spPr>
        <p:txBody>
          <a:bodyPr wrap="square" lIns="0" tIns="0" rIns="0" bIns="0" rtlCol="0"/>
          <a:lstStyle/>
          <a:p>
            <a:endParaRPr/>
          </a:p>
        </p:txBody>
      </p:sp>
      <p:sp>
        <p:nvSpPr>
          <p:cNvPr id="102" name="object 102"/>
          <p:cNvSpPr txBox="1"/>
          <p:nvPr/>
        </p:nvSpPr>
        <p:spPr>
          <a:xfrm>
            <a:off x="3670553" y="1101090"/>
            <a:ext cx="3562985" cy="457200"/>
          </a:xfrm>
          <a:prstGeom prst="rect">
            <a:avLst/>
          </a:prstGeom>
        </p:spPr>
        <p:txBody>
          <a:bodyPr vert="horz" wrap="square" lIns="0" tIns="0" rIns="0" bIns="0" rtlCol="0">
            <a:spAutoFit/>
          </a:bodyPr>
          <a:lstStyle/>
          <a:p>
            <a:pPr marL="12700">
              <a:lnSpc>
                <a:spcPct val="100000"/>
              </a:lnSpc>
            </a:pPr>
            <a:r>
              <a:rPr sz="2800" spc="-5" dirty="0">
                <a:solidFill>
                  <a:srgbClr val="FFFFFF"/>
                </a:solidFill>
                <a:latin typeface="Calibri"/>
                <a:cs typeface="Calibri"/>
              </a:rPr>
              <a:t>ALIGNED </a:t>
            </a:r>
            <a:r>
              <a:rPr sz="2800" i="1" spc="-10" dirty="0">
                <a:solidFill>
                  <a:srgbClr val="FFFFFF"/>
                </a:solidFill>
                <a:latin typeface="Calibri"/>
                <a:cs typeface="Calibri"/>
              </a:rPr>
              <a:t>Enabling</a:t>
            </a:r>
            <a:r>
              <a:rPr sz="2800" i="1" spc="-40" dirty="0">
                <a:solidFill>
                  <a:srgbClr val="FFFFFF"/>
                </a:solidFill>
                <a:latin typeface="Calibri"/>
                <a:cs typeface="Calibri"/>
              </a:rPr>
              <a:t> </a:t>
            </a:r>
            <a:r>
              <a:rPr sz="2800" spc="-10" dirty="0">
                <a:solidFill>
                  <a:srgbClr val="FFFFFF"/>
                </a:solidFill>
                <a:latin typeface="Calibri"/>
                <a:cs typeface="Calibri"/>
              </a:rPr>
              <a:t>AGILE</a:t>
            </a:r>
            <a:endParaRPr sz="2800">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TotalTime>
  <Words>2162</Words>
  <Application>Microsoft Office PowerPoint</Application>
  <PresentationFormat>On-screen Show (4:3)</PresentationFormat>
  <Paragraphs>473</Paragraphs>
  <Slides>28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Arial Narrow</vt:lpstr>
      <vt:lpstr>Arial Unicode MS</vt:lpstr>
      <vt:lpstr>BentonSans Bold</vt:lpstr>
      <vt:lpstr>BentonSans Book</vt:lpstr>
      <vt:lpstr>BentonSans Book </vt:lpstr>
      <vt:lpstr>BentonSans Medium</vt:lpstr>
      <vt:lpstr>BentonSans Regular</vt:lpstr>
      <vt:lpstr>Calibri</vt:lpstr>
      <vt:lpstr>Candara</vt:lpstr>
      <vt:lpstr>Myriad Pro Light</vt:lpstr>
      <vt:lpstr>Tahoma</vt:lpstr>
      <vt:lpstr>Times New Roman</vt:lpstr>
      <vt:lpstr>Wingdings</vt:lpstr>
      <vt:lpstr>Office Theme</vt:lpstr>
      <vt:lpstr>Ballance Agri-Nutrients Places SAP S/4HANA at the Core of its Digital Future</vt:lpstr>
      <vt:lpstr>Ballance Agri-Nutrients</vt:lpstr>
      <vt:lpstr>Our World is Changing</vt:lpstr>
      <vt:lpstr>Our Customers Digital Future</vt:lpstr>
      <vt:lpstr>Our customer profile and expectations</vt:lpstr>
      <vt:lpstr>Customers want their journey digitised</vt:lpstr>
      <vt:lpstr>With Strength in Precision Pastoral Farming</vt:lpstr>
      <vt:lpstr>So where is Ballance Heading</vt:lpstr>
      <vt:lpstr>PowerPoint Presentation</vt:lpstr>
      <vt:lpstr>Digital and Data Value</vt:lpstr>
      <vt:lpstr>Findings from the Health Check</vt:lpstr>
      <vt:lpstr>This is where we were at</vt:lpstr>
      <vt:lpstr>The S4HANA Difference</vt:lpstr>
      <vt:lpstr>Our Digital Future</vt:lpstr>
      <vt:lpstr>The Ballance Intelligence Capability</vt:lpstr>
      <vt:lpstr>End to End Analytical Capability</vt:lpstr>
      <vt:lpstr>The Digital Pathway</vt:lpstr>
      <vt:lpstr>Why did we select S/4 HANA?</vt:lpstr>
      <vt:lpstr>Key Principles</vt:lpstr>
      <vt:lpstr>Programme Journey – how are we going to implement</vt:lpstr>
      <vt:lpstr>Return on Investment</vt:lpstr>
      <vt:lpstr>What our people are saying</vt:lpstr>
      <vt:lpstr>Benefits to Ballance</vt:lpstr>
      <vt:lpstr>Home Page – Business Client</vt:lpstr>
      <vt:lpstr>Home Page for an A/R Clerk</vt:lpstr>
      <vt:lpstr>Role Based Fiori Apps</vt:lpstr>
      <vt:lpstr>Improved Mobile Capability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Jeremy Moore</dc:creator>
  <cp:lastModifiedBy>David Scullin</cp:lastModifiedBy>
  <cp:revision>25</cp:revision>
  <dcterms:created xsi:type="dcterms:W3CDTF">2016-07-21T16:03:05Z</dcterms:created>
  <dcterms:modified xsi:type="dcterms:W3CDTF">2016-07-25T22:29:24Z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2016-05-27T00:00:00Z</vt:filetime>
  </property>
  <property fmtid="{D5CDD505-2E9C-101B-9397-08002B2CF9AE}" pid="3" name="Creator">
    <vt:lpwstr>Microsoft® PowerPoint® 2013</vt:lpwstr>
  </property>
  <property fmtid="{D5CDD505-2E9C-101B-9397-08002B2CF9AE}" pid="4" name="LastSaved">
    <vt:filetime>2016-07-21T00:00:00Z</vt:filetime>
  </property>
  <property fmtid="{D5CDD505-2E9C-101B-9397-08002B2CF9AE}" pid="5" name="_NewReviewCycle">
    <vt:lpwstr/>
  </property>
</Properties>
</file>